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29" r:id="rId2"/>
    <p:sldId id="1018" r:id="rId3"/>
    <p:sldId id="1019" r:id="rId4"/>
    <p:sldId id="1051" r:id="rId5"/>
    <p:sldId id="1020" r:id="rId6"/>
    <p:sldId id="1052" r:id="rId7"/>
    <p:sldId id="1057" r:id="rId8"/>
    <p:sldId id="1027" r:id="rId9"/>
    <p:sldId id="1021" r:id="rId10"/>
    <p:sldId id="1041" r:id="rId11"/>
    <p:sldId id="1048" r:id="rId12"/>
    <p:sldId id="1053" r:id="rId13"/>
    <p:sldId id="964" r:id="rId14"/>
    <p:sldId id="1055" r:id="rId15"/>
    <p:sldId id="970" r:id="rId16"/>
    <p:sldId id="971" r:id="rId17"/>
    <p:sldId id="972" r:id="rId18"/>
    <p:sldId id="1013" r:id="rId19"/>
    <p:sldId id="973" r:id="rId20"/>
    <p:sldId id="1058" r:id="rId21"/>
    <p:sldId id="1003" r:id="rId22"/>
    <p:sldId id="1054" r:id="rId23"/>
    <p:sldId id="976" r:id="rId24"/>
    <p:sldId id="1029" r:id="rId25"/>
    <p:sldId id="1030" r:id="rId26"/>
    <p:sldId id="981" r:id="rId27"/>
    <p:sldId id="1044" r:id="rId28"/>
    <p:sldId id="1056" r:id="rId29"/>
    <p:sldId id="1031" r:id="rId30"/>
    <p:sldId id="982" r:id="rId31"/>
    <p:sldId id="926" r:id="rId32"/>
    <p:sldId id="924" r:id="rId33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CC"/>
    <a:srgbClr val="B4DE86"/>
    <a:srgbClr val="00FF00"/>
    <a:srgbClr val="FBDDA7"/>
    <a:srgbClr val="F7BE57"/>
    <a:srgbClr val="DBDE70"/>
    <a:srgbClr val="F3DD5B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5" autoAdjust="0"/>
    <p:restoredTop sz="91116" autoAdjust="0"/>
  </p:normalViewPr>
  <p:slideViewPr>
    <p:cSldViewPr>
      <p:cViewPr varScale="1">
        <p:scale>
          <a:sx n="101" d="100"/>
          <a:sy n="101" d="100"/>
        </p:scale>
        <p:origin x="-822" y="-90"/>
      </p:cViewPr>
      <p:guideLst>
        <p:guide orient="horz" pos="3984"/>
        <p:guide pos="2880"/>
      </p:guideLst>
    </p:cSldViewPr>
  </p:slideViewPr>
  <p:outlineViewPr>
    <p:cViewPr>
      <p:scale>
        <a:sx n="33" d="100"/>
        <a:sy n="33" d="100"/>
      </p:scale>
      <p:origin x="0" y="6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24" y="-120"/>
      </p:cViewPr>
      <p:guideLst>
        <p:guide orient="horz" pos="2236"/>
        <p:guide pos="32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3" tIns="48786" rIns="97573" bIns="48786" numCol="1" anchor="t" anchorCtr="0" compatLnSpc="1">
            <a:prstTxWarp prst="textNoShape">
              <a:avLst/>
            </a:prstTxWarp>
          </a:bodyPr>
          <a:lstStyle>
            <a:lvl1pPr algn="l" defTabSz="976196" rtl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3" tIns="48786" rIns="97573" bIns="48786" numCol="1" anchor="t" anchorCtr="0" compatLnSpc="1">
            <a:prstTxWarp prst="textNoShape">
              <a:avLst/>
            </a:prstTxWarp>
          </a:bodyPr>
          <a:lstStyle>
            <a:lvl1pPr algn="r" defTabSz="976196" rtl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1BBE66-975C-4A5B-ADFF-8EE2F902EEA1}" type="datetime1">
              <a:rPr lang="en-US"/>
              <a:pPr>
                <a:defRPr/>
              </a:pPr>
              <a:t>01-Jul-10</a:t>
            </a:fld>
            <a:endParaRPr lang="en-US"/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3" tIns="48786" rIns="97573" bIns="48786" numCol="1" anchor="b" anchorCtr="0" compatLnSpc="1">
            <a:prstTxWarp prst="textNoShape">
              <a:avLst/>
            </a:prstTxWarp>
          </a:bodyPr>
          <a:lstStyle>
            <a:lvl1pPr algn="l" defTabSz="976196" rtl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3" tIns="48786" rIns="97573" bIns="48786" numCol="1" anchor="b" anchorCtr="0" compatLnSpc="1">
            <a:prstTxWarp prst="textNoShape">
              <a:avLst/>
            </a:prstTxWarp>
          </a:bodyPr>
          <a:lstStyle>
            <a:lvl1pPr algn="r" defTabSz="976196" rtl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AAB263-D806-416F-9163-872EFB51B7C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3" tIns="48786" rIns="97573" bIns="48786" numCol="1" anchor="t" anchorCtr="0" compatLnSpc="1">
            <a:prstTxWarp prst="textNoShape">
              <a:avLst/>
            </a:prstTxWarp>
          </a:bodyPr>
          <a:lstStyle>
            <a:lvl1pPr algn="l" defTabSz="976196" rtl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3" tIns="48786" rIns="97573" bIns="48786" numCol="1" anchor="t" anchorCtr="0" compatLnSpc="1">
            <a:prstTxWarp prst="textNoShape">
              <a:avLst/>
            </a:prstTxWarp>
          </a:bodyPr>
          <a:lstStyle>
            <a:lvl1pPr algn="r" defTabSz="976196" rtl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EF1C89-8C23-449C-A0FB-CBF5FB812B73}" type="datetime1">
              <a:rPr lang="en-US"/>
              <a:pPr>
                <a:defRPr/>
              </a:pPr>
              <a:t>01-Jul-10</a:t>
            </a:fld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51238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3" tIns="48786" rIns="97573" bIns="48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3" tIns="48786" rIns="97573" bIns="48786" numCol="1" anchor="b" anchorCtr="0" compatLnSpc="1">
            <a:prstTxWarp prst="textNoShape">
              <a:avLst/>
            </a:prstTxWarp>
          </a:bodyPr>
          <a:lstStyle>
            <a:lvl1pPr algn="l" defTabSz="976196" rtl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73" tIns="48786" rIns="97573" bIns="48786" numCol="1" anchor="b" anchorCtr="0" compatLnSpc="1">
            <a:prstTxWarp prst="textNoShape">
              <a:avLst/>
            </a:prstTxWarp>
          </a:bodyPr>
          <a:lstStyle>
            <a:lvl1pPr algn="r" defTabSz="976196" rtl="0">
              <a:defRPr sz="13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E92733-4BB7-4940-918F-EEF5DDAA094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51237" cy="2662237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13" indent="-227013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/>
            <a:endParaRPr lang="he-IL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138"/>
            <a:endParaRPr lang="en-US" smtClean="0"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138"/>
            <a:endParaRPr lang="en-US" smtClean="0">
              <a:cs typeface="Arial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he-IL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 txBox="1">
            <a:spLocks noGrp="1"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73" tIns="48786" rIns="97573" bIns="48786" anchor="b"/>
          <a:lstStyle/>
          <a:p>
            <a:pPr algn="r" defTabSz="973138"/>
            <a:endParaRPr lang="en-US" sz="13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/>
            <a:endParaRPr lang="he-IL" smtClean="0">
              <a:solidFill>
                <a:srgbClr val="0000CC"/>
              </a:solidFill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138"/>
            <a:endParaRPr lang="en-US" smtClean="0">
              <a:cs typeface="Arial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/>
            <a:endParaRPr lang="he-IL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4636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5CF99A-7E43-44E5-B5A1-0F507772682F}" type="datetime1">
              <a:rPr lang="en-US"/>
              <a:pPr>
                <a:defRPr/>
              </a:pPr>
              <a:t>01-Jul-10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C6B68-2A70-486D-BDB7-8A5E57A6D39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30F2-1ED3-48D4-B79D-D7E5477DC8C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955A-D227-4C6F-990A-BE514150777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86CE-470F-413E-935D-FCBCD2AD46D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3817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3604-4854-4603-8128-D96FA7328CD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B556B8BB-7728-46AA-B09D-478AF8393D9A}" type="slidenum">
              <a:rPr lang="he-IL" sz="1400"/>
              <a:pPr eaLnBrk="0" hangingPunct="0">
                <a:defRPr/>
              </a:pPr>
              <a:t>‹#›</a:t>
            </a:fld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E10475-0077-4A10-BC4B-1A3959B2E16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2B4DEB-4ACA-48FD-8B73-0E0C507B2BF1}" type="datetime1">
              <a:rPr lang="en-US"/>
              <a:pPr>
                <a:defRPr/>
              </a:pPr>
              <a:t>01-Jul-10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352800"/>
          </a:xfrm>
        </p:spPr>
        <p:txBody>
          <a:bodyPr rIns="457200" bIns="457200"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B8FF1D5-A91E-4F66-80DF-9B78F7ABF49D}" type="datetime1">
              <a:rPr lang="en-US"/>
              <a:pPr>
                <a:defRPr/>
              </a:pPr>
              <a:t>01-Jul-10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9302FA-3FAB-4D64-9C84-998D17320A7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3817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CA855-030C-4B08-A1CD-4E7C11E8FFDD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ADFFA-9447-4329-978C-7298C8F01A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4FCB-C224-4E6C-B25F-04B996BA1E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F3FCB-F254-48C5-8F22-D3DC5CBFF59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19B06-8E7E-46B0-8039-A54570440B1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4FFE5-4048-4E6A-8BEA-B4CC0522517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BD13-72D4-4AF0-A9A9-43E48A2432F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C9ADDD-8D2C-4C24-838C-0E2005D67E2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8FA200CD-4949-414C-94F7-687898A77217}" type="slidenum">
              <a:rPr lang="he-IL" sz="1400"/>
              <a:pPr eaLnBrk="0" hangingPunct="0"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67" r:id="rId14"/>
    <p:sldLayoutId id="2147483668" r:id="rId1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6.bin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8.bin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0.bin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4.xml"/><Relationship Id="rId9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21.bin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jpeg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pPr marL="179388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Modeling the Interactions of Congestion Control and </a:t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Switch Scheduling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7010400" cy="1752600"/>
          </a:xfrm>
        </p:spPr>
        <p:txBody>
          <a:bodyPr/>
          <a:lstStyle/>
          <a:p>
            <a:pPr eaLnBrk="1" hangingPunct="1"/>
            <a:r>
              <a:rPr lang="en-US" sz="4400" b="1" smtClean="0"/>
              <a:t>Alex Shpiner</a:t>
            </a:r>
          </a:p>
          <a:p>
            <a:pPr eaLnBrk="1" hangingPunct="1"/>
            <a:r>
              <a:rPr lang="en-US" sz="2800" smtClean="0"/>
              <a:t>Joint work with </a:t>
            </a:r>
            <a:r>
              <a:rPr lang="en-US" sz="2800" b="1" smtClean="0"/>
              <a:t>Isaac Keslassy</a:t>
            </a:r>
            <a:endParaRPr lang="en-US" sz="4000" b="1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57150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Faculty of Electrical Engineering</a:t>
            </a:r>
            <a:r>
              <a:rPr lang="en-US" sz="2000" dirty="0">
                <a:latin typeface="Arial" pitchFamily="34" charset="0"/>
                <a:cs typeface="+mn-cs"/>
              </a:rPr>
              <a:t>,</a:t>
            </a:r>
          </a:p>
          <a:p>
            <a:pPr>
              <a:spcBef>
                <a:spcPct val="20000"/>
              </a:spcBef>
              <a:defRPr/>
            </a:pPr>
            <a:r>
              <a:rPr lang="en-US" sz="3200" dirty="0" err="1">
                <a:latin typeface="Arial" pitchFamily="34" charset="0"/>
                <a:cs typeface="+mn-cs"/>
              </a:rPr>
              <a:t>Technion</a:t>
            </a:r>
            <a:r>
              <a:rPr lang="en-US" sz="3200" dirty="0">
                <a:latin typeface="Arial" pitchFamily="34" charset="0"/>
                <a:cs typeface="+mn-cs"/>
              </a:rPr>
              <a:t> IIT, </a:t>
            </a:r>
            <a:r>
              <a:rPr lang="en-US" sz="2400" dirty="0">
                <a:latin typeface="Arial" pitchFamily="34" charset="0"/>
                <a:cs typeface="+mn-cs"/>
              </a:rPr>
              <a:t>Haifa, Israel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657600"/>
            <a:ext cx="18446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96"/>
          <p:cNvSpPr>
            <a:spLocks noChangeArrowheads="1"/>
          </p:cNvSpPr>
          <p:nvPr/>
        </p:nvSpPr>
        <p:spPr bwMode="auto">
          <a:xfrm>
            <a:off x="6781800" y="1219200"/>
            <a:ext cx="838200" cy="5638800"/>
          </a:xfrm>
          <a:prstGeom prst="rect">
            <a:avLst/>
          </a:prstGeom>
          <a:solidFill>
            <a:srgbClr val="F4AAF4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149" name="Rectangle 87"/>
          <p:cNvSpPr>
            <a:spLocks noChangeArrowheads="1"/>
          </p:cNvSpPr>
          <p:nvPr/>
        </p:nvSpPr>
        <p:spPr bwMode="auto">
          <a:xfrm>
            <a:off x="6019800" y="1219200"/>
            <a:ext cx="762000" cy="56388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6150" name="Rectangle 86"/>
          <p:cNvSpPr>
            <a:spLocks noChangeArrowheads="1"/>
          </p:cNvSpPr>
          <p:nvPr/>
        </p:nvSpPr>
        <p:spPr bwMode="auto">
          <a:xfrm>
            <a:off x="5181600" y="1219200"/>
            <a:ext cx="838200" cy="5638800"/>
          </a:xfrm>
          <a:prstGeom prst="rect">
            <a:avLst/>
          </a:prstGeom>
          <a:solidFill>
            <a:srgbClr val="F4AAF4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151" name="Rectangle 85"/>
          <p:cNvSpPr>
            <a:spLocks noChangeArrowheads="1"/>
          </p:cNvSpPr>
          <p:nvPr/>
        </p:nvSpPr>
        <p:spPr bwMode="auto">
          <a:xfrm>
            <a:off x="4419600" y="1219200"/>
            <a:ext cx="762000" cy="56388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6152" name="Rectangle 84"/>
          <p:cNvSpPr>
            <a:spLocks noChangeArrowheads="1"/>
          </p:cNvSpPr>
          <p:nvPr/>
        </p:nvSpPr>
        <p:spPr bwMode="auto">
          <a:xfrm>
            <a:off x="3581400" y="1219200"/>
            <a:ext cx="838200" cy="5638800"/>
          </a:xfrm>
          <a:prstGeom prst="rect">
            <a:avLst/>
          </a:prstGeom>
          <a:solidFill>
            <a:srgbClr val="F4AAF4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153" name="Rectangle 83"/>
          <p:cNvSpPr>
            <a:spLocks noChangeArrowheads="1"/>
          </p:cNvSpPr>
          <p:nvPr/>
        </p:nvSpPr>
        <p:spPr bwMode="auto">
          <a:xfrm>
            <a:off x="2819400" y="1219200"/>
            <a:ext cx="762000" cy="56388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6154" name="Rectangle 78"/>
          <p:cNvSpPr>
            <a:spLocks noChangeArrowheads="1"/>
          </p:cNvSpPr>
          <p:nvPr/>
        </p:nvSpPr>
        <p:spPr bwMode="auto">
          <a:xfrm>
            <a:off x="1981200" y="1219200"/>
            <a:ext cx="838200" cy="5638800"/>
          </a:xfrm>
          <a:prstGeom prst="rect">
            <a:avLst/>
          </a:prstGeom>
          <a:solidFill>
            <a:srgbClr val="F4AAF4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155" name="Rectangle 77"/>
          <p:cNvSpPr>
            <a:spLocks noChangeArrowheads="1"/>
          </p:cNvSpPr>
          <p:nvPr/>
        </p:nvSpPr>
        <p:spPr bwMode="auto">
          <a:xfrm>
            <a:off x="1219200" y="1219200"/>
            <a:ext cx="762000" cy="56388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6156" name="Rectangle 79"/>
          <p:cNvSpPr>
            <a:spLocks noChangeArrowheads="1"/>
          </p:cNvSpPr>
          <p:nvPr/>
        </p:nvSpPr>
        <p:spPr bwMode="auto">
          <a:xfrm>
            <a:off x="-381000" y="1219200"/>
            <a:ext cx="762000" cy="56388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6157" name="Rectangle 80"/>
          <p:cNvSpPr>
            <a:spLocks noChangeArrowheads="1"/>
          </p:cNvSpPr>
          <p:nvPr/>
        </p:nvSpPr>
        <p:spPr bwMode="auto">
          <a:xfrm>
            <a:off x="381000" y="1219200"/>
            <a:ext cx="838200" cy="5638800"/>
          </a:xfrm>
          <a:prstGeom prst="rect">
            <a:avLst/>
          </a:prstGeom>
          <a:solidFill>
            <a:srgbClr val="F4AAF4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158" name="Rectangle 98"/>
          <p:cNvSpPr>
            <a:spLocks noChangeArrowheads="1"/>
          </p:cNvSpPr>
          <p:nvPr/>
        </p:nvSpPr>
        <p:spPr bwMode="auto">
          <a:xfrm>
            <a:off x="7620000" y="1219200"/>
            <a:ext cx="762000" cy="56388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6159" name="Rectangle 99"/>
          <p:cNvSpPr>
            <a:spLocks noChangeArrowheads="1"/>
          </p:cNvSpPr>
          <p:nvPr/>
        </p:nvSpPr>
        <p:spPr bwMode="auto">
          <a:xfrm>
            <a:off x="8382000" y="1219200"/>
            <a:ext cx="838200" cy="5638800"/>
          </a:xfrm>
          <a:prstGeom prst="rect">
            <a:avLst/>
          </a:prstGeom>
          <a:solidFill>
            <a:srgbClr val="F4AAF4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61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7888" y="2114550"/>
            <a:ext cx="48482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Simple Example – The Interaction</a:t>
            </a:r>
            <a:endParaRPr lang="he-IL" dirty="0"/>
          </a:p>
        </p:txBody>
      </p:sp>
      <p:sp>
        <p:nvSpPr>
          <p:cNvPr id="6162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CFDCCBC-4ACC-4535-9B59-6BC1CC1233D2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6163" name="Freeform 4"/>
          <p:cNvSpPr>
            <a:spLocks/>
          </p:cNvSpPr>
          <p:nvPr/>
        </p:nvSpPr>
        <p:spPr bwMode="auto">
          <a:xfrm>
            <a:off x="762000" y="5334000"/>
            <a:ext cx="7162800" cy="1371600"/>
          </a:xfrm>
          <a:custGeom>
            <a:avLst/>
            <a:gdLst>
              <a:gd name="T0" fmla="*/ 0 w 2976"/>
              <a:gd name="T1" fmla="*/ 0 h 960"/>
              <a:gd name="T2" fmla="*/ 0 w 2976"/>
              <a:gd name="T3" fmla="*/ 2147483647 h 960"/>
              <a:gd name="T4" fmla="*/ 2147483647 w 2976"/>
              <a:gd name="T5" fmla="*/ 2147483647 h 960"/>
              <a:gd name="T6" fmla="*/ 0 60000 65536"/>
              <a:gd name="T7" fmla="*/ 0 60000 65536"/>
              <a:gd name="T8" fmla="*/ 0 60000 65536"/>
              <a:gd name="T9" fmla="*/ 0 w 2976"/>
              <a:gd name="T10" fmla="*/ 0 h 960"/>
              <a:gd name="T11" fmla="*/ 2976 w 2976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960">
                <a:moveTo>
                  <a:pt x="0" y="0"/>
                </a:moveTo>
                <a:lnTo>
                  <a:pt x="0" y="960"/>
                </a:lnTo>
                <a:lnTo>
                  <a:pt x="2976" y="96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64" name="Group 22"/>
          <p:cNvGrpSpPr>
            <a:grpSpLocks/>
          </p:cNvGrpSpPr>
          <p:nvPr/>
        </p:nvGrpSpPr>
        <p:grpSpPr bwMode="auto">
          <a:xfrm>
            <a:off x="1009650" y="5867400"/>
            <a:ext cx="6762750" cy="685800"/>
            <a:chOff x="1632" y="2832"/>
            <a:chExt cx="2880" cy="432"/>
          </a:xfrm>
        </p:grpSpPr>
        <p:grpSp>
          <p:nvGrpSpPr>
            <p:cNvPr id="6187" name="Group 23"/>
            <p:cNvGrpSpPr>
              <a:grpSpLocks/>
            </p:cNvGrpSpPr>
            <p:nvPr/>
          </p:nvGrpSpPr>
          <p:grpSpPr bwMode="auto">
            <a:xfrm>
              <a:off x="1632" y="2832"/>
              <a:ext cx="720" cy="432"/>
              <a:chOff x="1632" y="2832"/>
              <a:chExt cx="720" cy="432"/>
            </a:xfrm>
          </p:grpSpPr>
          <p:sp>
            <p:nvSpPr>
              <p:cNvPr id="6197" name="Freeform 24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Line 25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88" name="Group 26"/>
            <p:cNvGrpSpPr>
              <a:grpSpLocks/>
            </p:cNvGrpSpPr>
            <p:nvPr/>
          </p:nvGrpSpPr>
          <p:grpSpPr bwMode="auto">
            <a:xfrm>
              <a:off x="2352" y="2832"/>
              <a:ext cx="720" cy="432"/>
              <a:chOff x="1632" y="2832"/>
              <a:chExt cx="720" cy="432"/>
            </a:xfrm>
          </p:grpSpPr>
          <p:sp>
            <p:nvSpPr>
              <p:cNvPr id="6195" name="Freeform 27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Line 28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89" name="Group 29"/>
            <p:cNvGrpSpPr>
              <a:grpSpLocks/>
            </p:cNvGrpSpPr>
            <p:nvPr/>
          </p:nvGrpSpPr>
          <p:grpSpPr bwMode="auto">
            <a:xfrm>
              <a:off x="3072" y="2832"/>
              <a:ext cx="720" cy="432"/>
              <a:chOff x="1632" y="2832"/>
              <a:chExt cx="720" cy="432"/>
            </a:xfrm>
          </p:grpSpPr>
          <p:sp>
            <p:nvSpPr>
              <p:cNvPr id="6193" name="Freeform 30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Line 31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90" name="Group 32"/>
            <p:cNvGrpSpPr>
              <a:grpSpLocks/>
            </p:cNvGrpSpPr>
            <p:nvPr/>
          </p:nvGrpSpPr>
          <p:grpSpPr bwMode="auto">
            <a:xfrm>
              <a:off x="3792" y="2832"/>
              <a:ext cx="720" cy="432"/>
              <a:chOff x="1632" y="2832"/>
              <a:chExt cx="720" cy="432"/>
            </a:xfrm>
          </p:grpSpPr>
          <p:sp>
            <p:nvSpPr>
              <p:cNvPr id="6191" name="Freeform 33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Line 34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6165" name="Straight Connector 97"/>
          <p:cNvCxnSpPr>
            <a:cxnSpLocks noChangeShapeType="1"/>
          </p:cNvCxnSpPr>
          <p:nvPr/>
        </p:nvCxnSpPr>
        <p:spPr bwMode="auto">
          <a:xfrm>
            <a:off x="990600" y="6629400"/>
            <a:ext cx="67818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6166" name="TextBox 48"/>
          <p:cNvSpPr txBox="1">
            <a:spLocks noChangeArrowheads="1"/>
          </p:cNvSpPr>
          <p:nvPr/>
        </p:nvSpPr>
        <p:spPr bwMode="auto">
          <a:xfrm>
            <a:off x="1295400" y="62595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</a:t>
            </a:r>
            <a:r>
              <a:rPr lang="en-US" baseline="-25000"/>
              <a:t>2</a:t>
            </a:r>
            <a:endParaRPr lang="he-IL" baseline="-25000"/>
          </a:p>
        </p:txBody>
      </p:sp>
      <p:sp>
        <p:nvSpPr>
          <p:cNvPr id="6167" name="TextBox 51"/>
          <p:cNvSpPr txBox="1">
            <a:spLocks noChangeArrowheads="1"/>
          </p:cNvSpPr>
          <p:nvPr/>
        </p:nvSpPr>
        <p:spPr bwMode="auto">
          <a:xfrm>
            <a:off x="7924800" y="6477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</a:t>
            </a:r>
            <a:endParaRPr lang="he-IL"/>
          </a:p>
        </p:txBody>
      </p:sp>
      <p:sp>
        <p:nvSpPr>
          <p:cNvPr id="6168" name="TextBox 52"/>
          <p:cNvSpPr txBox="1">
            <a:spLocks noChangeArrowheads="1"/>
          </p:cNvSpPr>
          <p:nvPr/>
        </p:nvSpPr>
        <p:spPr bwMode="auto">
          <a:xfrm>
            <a:off x="1066800" y="5715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</a:t>
            </a:r>
            <a:r>
              <a:rPr lang="en-US" baseline="-25000"/>
              <a:t>1</a:t>
            </a:r>
            <a:endParaRPr lang="he-IL" baseline="-2500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49275" y="2428875"/>
          <a:ext cx="7835900" cy="1800225"/>
        </p:xfrm>
        <a:graphic>
          <a:graphicData uri="http://schemas.openxmlformats.org/presentationml/2006/ole">
            <p:oleObj spid="_x0000_s6146" name="Visio" r:id="rId6" imgW="10303885" imgH="2368674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46100" y="3648075"/>
          <a:ext cx="7835900" cy="1800225"/>
        </p:xfrm>
        <a:graphic>
          <a:graphicData uri="http://schemas.openxmlformats.org/presentationml/2006/ole">
            <p:oleObj spid="_x0000_s6147" name="Visio" r:id="rId7" imgW="10303885" imgH="2368674" progId="">
              <p:embed/>
            </p:oleObj>
          </a:graphicData>
        </a:graphic>
      </p:graphicFrame>
      <p:pic>
        <p:nvPicPr>
          <p:cNvPr id="156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2670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7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6700" y="32670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8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9500" y="32670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9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32670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73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6700" y="43338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1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2670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2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32670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37242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4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37242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5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32670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6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25812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7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3526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0" y="23526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9" name="Picture 2" descr="E:\Technion\Thesis\Finalization\Pics\emvelop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2733675"/>
            <a:ext cx="4953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84" name="TextBox 71"/>
          <p:cNvSpPr txBox="1">
            <a:spLocks noChangeArrowheads="1"/>
          </p:cNvSpPr>
          <p:nvPr/>
        </p:nvSpPr>
        <p:spPr bwMode="auto">
          <a:xfrm>
            <a:off x="914400" y="1167825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u="sng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+mn-lt"/>
                <a:cs typeface="+mn-cs"/>
              </a:rPr>
              <a:t> TCP congestion control</a:t>
            </a:r>
          </a:p>
          <a:p>
            <a:pPr algn="ctr">
              <a:defRPr/>
            </a:pPr>
            <a:r>
              <a:rPr lang="en-US" sz="3200" b="0" dirty="0"/>
              <a:t>+ </a:t>
            </a:r>
            <a:r>
              <a:rPr lang="en-US" sz="3200" b="0" u="sng" dirty="0">
                <a:ln>
                  <a:solidFill>
                    <a:schemeClr val="tx1"/>
                  </a:solidFill>
                </a:ln>
                <a:solidFill>
                  <a:srgbClr val="E959E9"/>
                </a:solidFill>
                <a:latin typeface="+mn-lt"/>
                <a:cs typeface="+mn-cs"/>
              </a:rPr>
              <a:t>MWM switch scheduling</a:t>
            </a:r>
          </a:p>
        </p:txBody>
      </p:sp>
      <p:sp>
        <p:nvSpPr>
          <p:cNvPr id="3" name="TextBox 73"/>
          <p:cNvSpPr txBox="1">
            <a:spLocks noChangeArrowheads="1"/>
          </p:cNvSpPr>
          <p:nvPr/>
        </p:nvSpPr>
        <p:spPr bwMode="auto">
          <a:xfrm>
            <a:off x="3733800" y="3659188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</a:t>
            </a:r>
            <a:r>
              <a:rPr lang="en-US" baseline="-25000"/>
              <a:t>1</a:t>
            </a:r>
            <a:endParaRPr lang="he-IL" baseline="-25000"/>
          </a:p>
        </p:txBody>
      </p:sp>
      <p:sp>
        <p:nvSpPr>
          <p:cNvPr id="6185" name="TextBox 74"/>
          <p:cNvSpPr txBox="1">
            <a:spLocks noChangeArrowheads="1"/>
          </p:cNvSpPr>
          <p:nvPr/>
        </p:nvSpPr>
        <p:spPr bwMode="auto">
          <a:xfrm>
            <a:off x="3962400" y="4791075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</a:t>
            </a:r>
            <a:r>
              <a:rPr lang="en-US" baseline="-25000"/>
              <a:t>2</a:t>
            </a:r>
            <a:endParaRPr lang="he-IL" baseline="-25000"/>
          </a:p>
        </p:txBody>
      </p:sp>
      <p:sp>
        <p:nvSpPr>
          <p:cNvPr id="55" name="AutoShape 113"/>
          <p:cNvSpPr>
            <a:spLocks noChangeArrowheads="1"/>
          </p:cNvSpPr>
          <p:nvPr/>
        </p:nvSpPr>
        <p:spPr bwMode="auto">
          <a:xfrm>
            <a:off x="7086600" y="2286000"/>
            <a:ext cx="1981200" cy="838200"/>
          </a:xfrm>
          <a:prstGeom prst="wedgeRectCallout">
            <a:avLst>
              <a:gd name="adj1" fmla="val -80611"/>
              <a:gd name="adj2" fmla="val -7158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b="0">
                <a:solidFill>
                  <a:schemeClr val="hlink"/>
                </a:solidFill>
              </a:rPr>
              <a:t>Starvation!</a:t>
            </a:r>
            <a:endParaRPr lang="en-US" sz="1600" b="0">
              <a:solidFill>
                <a:schemeClr val="hlink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C 0.02396 0.01134 0.06337 0.0588 0.09532 0.06991 C 0.12726 0.08102 0.15955 0.07778 0.19167 0.06667 C 0.22379 0.05556 0.28976 0.03056 0.2882 0.00324 C 0.28664 -0.02407 0.22796 -0.07407 0.18212 -0.09676 C 0.13629 -0.11944 0.06667 -0.12778 0.0132 -0.13333 C -0.04027 -0.13889 -0.09357 -0.13958 -0.13923 -0.13009 C -0.18489 -0.1206 -0.2276 -0.09907 -0.26076 -0.07616 C -0.29392 -0.05324 -0.34166 -0.00555 -0.33802 0.00787 C -0.33437 0.0213 -0.26892 0.00532 -0.23923 0.00486 C -0.20954 0.0044 -0.18333 0.00532 -0.15954 0.00486 C -0.13576 0.0044 -0.11475 0.00208 -0.09635 0.00162 C -0.07795 0.00116 -0.06458 0.00185 -0.04878 0.00162 C -0.03298 0.00139 -0.02395 -0.01134 -1.38889E-6 3.7037E-7 Z " pathEditMode="relative" ptsTypes="aaaaaaaaaaaaaa">
                                      <p:cBhvr>
                                        <p:cTn id="5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08 0.00162 C 0.15469 -0.01551 0.2033 -0.03264 0.2 -0.06019 C 0.1967 -0.08773 0.13264 -0.14074 0.08576 -0.16343 C 0.03889 -0.18611 -0.02726 -0.1919 -0.0809 -0.19676 C -0.13472 -0.20162 -0.19358 -0.20139 -0.2368 -0.1919 C -0.28003 -0.18241 -0.30972 -0.16204 -0.34045 -0.13959 C -0.37118 -0.11713 -0.42378 -0.07014 -0.42135 -0.05695 C -0.41892 -0.04375 -0.35625 -0.05973 -0.32604 -0.06019 C -0.29583 -0.06065 -0.26337 -0.05996 -0.24045 -0.06019 C -0.21753 -0.06042 -0.20469 -0.06227 -0.18802 -0.06181 C -0.17135 -0.06135 -0.15712 -0.05741 -0.14045 -0.05695 C -0.12378 -0.05648 -0.11146 -0.06806 -0.08802 -0.05857 C -0.06458 -0.04908 -0.01562 -0.01135 -8.33333E-7 1.11111E-6 " pathEditMode="relative" ptsTypes="aaaaaaaaaaaaA">
                                      <p:cBhvr>
                                        <p:cTn id="5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C 0.03403 -0.01111 0.10034 -0.04005 0.09757 -0.06829 C 0.09479 -0.09653 0.03055 -0.14746 -0.01667 -0.16991 C -0.06389 -0.19236 -0.13177 -0.19792 -0.18577 -0.20324 C -0.23976 -0.20857 -0.29653 -0.21088 -0.34045 -0.20162 C -0.38438 -0.19236 -0.41823 -0.17014 -0.45 -0.14769 C -0.48177 -0.12523 -0.53351 -0.08009 -0.53108 -0.06667 C -0.52865 -0.05324 -0.46459 -0.06597 -0.43577 -0.06667 C -0.40695 -0.06736 -0.38108 -0.07107 -0.35834 -0.07153 C -0.33559 -0.07199 -0.31684 -0.07037 -0.29879 -0.06991 C -0.28073 -0.06945 -0.26719 -0.06875 -0.25 -0.06829 C -0.23282 -0.06783 -0.2191 -0.07778 -0.19532 -0.06667 C -0.17153 -0.05556 -0.13924 -0.01296 -0.10712 -0.00162 C -0.07518 0.00972 -0.03403 0.01111 2.77778E-6 -3.7037E-7 Z " pathEditMode="relative" ptsTypes="aaaaaaaaaaaaaa">
                                      <p:cBhvr>
                                        <p:cTn id="5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5 -0.1 C -0.16632 -0.11643 -0.22292 -0.13287 -0.27847 -0.13819 C -0.33403 -0.14352 -0.39844 -0.14143 -0.44288 -0.13171 C -0.48732 -0.12199 -0.51476 -0.10162 -0.54514 -0.0794 C -0.57552 -0.05717 -0.62691 -0.0118 -0.625 0.00162 C -0.62309 0.01505 -0.56406 0.00162 -0.53333 0.00162 C -0.5026 0.00162 -0.46406 0.00185 -0.44045 0.00162 C -0.41684 0.00139 -0.40729 0.00023 -0.39167 -1.11111E-6 C -0.37604 -0.00023 -0.36423 -1.11111E-6 -0.34635 -1.11111E-6 C -0.32847 -1.11111E-6 -0.30816 -0.01111 -0.28455 -1.11111E-6 C -0.26094 0.01111 -0.23715 0.05509 -0.20469 0.06667 C -0.17239 0.07824 -0.12448 0.08102 -0.09045 0.06991 C -0.05642 0.0588 -0.0283 0.0294 -4.72222E-6 -1.11111E-6 " pathEditMode="relative" ptsTypes="aaaaaaaaaaaaA">
                                      <p:cBhvr>
                                        <p:cTn id="5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24 -0.0287 C -0.22344 -0.03102 -0.28264 -0.03333 -0.32622 -0.02384 C -0.36979 -0.01435 -0.3941 0.00741 -0.42622 0.02847 C -0.45833 0.04954 -0.52153 0.09005 -0.5191 0.10301 C -0.51667 0.11597 -0.44236 0.10602 -0.41198 0.10625 C -0.3816 0.10648 -0.36007 0.10579 -0.33698 0.10463 C -0.31389 0.10347 -0.29132 0.10023 -0.27378 0.1 C -0.25625 0.09977 -0.25 0.10278 -0.23212 0.10301 C -0.21424 0.10324 -0.18993 0.09213 -0.16667 0.10139 C -0.1434 0.11065 -0.12274 0.14722 -0.09288 0.15857 C -0.06319 0.16991 -0.02205 0.17755 0.01198 0.16968 C 0.04583 0.16181 0.11267 0.13935 0.11076 0.11111 C 0.10885 0.08287 0.05434 0.04144 3.33333E-6 -8.67362E-19 " pathEditMode="relative" ptsTypes="aaaaaaaaaaaaA">
                                      <p:cBhvr>
                                        <p:cTn id="5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0.0081 C -0.18646 0.02083 -0.22518 0.03356 -0.25834 0.05555 C -0.2915 0.07754 -0.34948 0.12615 -0.34636 0.13981 C -0.34323 0.15347 -0.2691 0.13889 -0.23924 0.13819 C -0.20938 0.1375 -0.18733 0.1368 -0.16667 0.13495 C -0.14601 0.1331 -0.13455 0.12685 -0.11545 0.12708 C -0.09636 0.12731 -0.07327 0.13449 -0.05226 0.13657 C -0.03125 0.13865 -0.01181 0.1287 0.01076 0.13981 C 0.03333 0.15092 0.05364 0.19166 0.08333 0.20324 C 0.11302 0.21481 0.15503 0.22014 0.18941 0.20949 C 0.22378 0.19884 0.29219 0.16828 0.28941 0.13981 C 0.28663 0.11134 0.221 0.06157 0.17274 0.03819 C 0.12448 0.01481 0.06215 0.0074 -8.33333E-7 7.40741E-7 " pathEditMode="relative" ptsTypes="aaaaaaaaaaaaA">
                                      <p:cBhvr>
                                        <p:cTn id="6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1 0.05717 C -0.1599 0.08727 -0.20052 0.11736 -0.19653 0.13009 C -0.19254 0.14282 -0.12552 0.13333 -0.09531 0.13333 C -0.06511 0.13333 -0.03854 0.13102 -0.01545 0.13009 C 0.00764 0.12916 0.02448 0.12592 0.04288 0.12708 C 0.06128 0.12824 0.07917 0.13565 0.09514 0.13657 C 0.11111 0.1375 0.11667 0.12523 0.13923 0.13333 C 0.1618 0.14143 0.19792 0.17616 0.2309 0.18565 C 0.26389 0.19514 0.30503 0.19884 0.3368 0.19051 C 0.36858 0.18217 0.42604 0.16296 0.42135 0.13495 C 0.41667 0.10694 0.35417 0.0456 0.30833 0.02222 C 0.2625 -0.00116 0.19774 -0.00116 0.14635 -0.00486 C 0.09496 -0.00857 0.02517 -0.00255 1.38889E-6 2.22222E-6 " pathEditMode="relative" ptsTypes="aaaaaaaaaaaaA">
                                      <p:cBhvr>
                                        <p:cTn id="62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77 0.07778 C -0.05035 0.0794 -0.01476 0.08102 0.01545 0.08264 C 0.04566 0.08426 0.07274 0.08704 0.09514 0.0875 C 0.11753 0.08797 0.13281 0.08611 0.15 0.08588 C 0.16718 0.08565 0.18107 0.08611 0.19878 0.08588 C 0.21649 0.08565 0.23107 0.07338 0.2559 0.08426 C 0.28055 0.09514 0.31423 0.14028 0.34757 0.15093 C 0.3809 0.16158 0.42326 0.15903 0.4559 0.14769 C 0.48854 0.13634 0.54809 0.11134 0.54392 0.08264 C 0.53975 0.05394 0.47812 -0.00301 0.43073 -0.02523 C 0.38368 -0.04745 0.31441 -0.0456 0.26059 -0.05069 C 0.20677 -0.05578 0.15173 -0.06389 0.10833 -0.05555 C 0.06493 -0.04722 0.03246 -0.02361 2.77778E-6 1.11111E-6 " pathEditMode="relative" ptsTypes="aaaaaaaaaaaaA">
                                      <p:cBhvr>
                                        <p:cTn id="6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C 0.03351 -0.00139 0.06719 -0.00254 0.09878 -0.00324 C 0.13038 -0.00393 0.16632 -0.00509 0.18924 -0.00486 C 0.21215 -0.00463 0.22257 -0.00254 0.2368 -0.00162 C 0.25104 -0.00069 0.25799 -3.7037E-7 0.275 -3.7037E-7 C 0.29201 -3.7037E-7 0.31233 -0.01319 0.33924 -0.00162 C 0.36615 0.00996 0.40382 0.05926 0.4368 0.06991 C 0.46979 0.08056 0.50434 0.07361 0.5368 0.06181 C 0.56927 0.05 0.6349 0.02685 0.63212 -0.00162 C 0.62934 -0.03009 0.5691 -0.08634 0.52014 -0.10949 C 0.47118 -0.13264 0.39236 -0.13634 0.33802 -0.1412 C 0.28368 -0.14606 0.23594 -0.14907 0.19392 -0.13819 C 0.15191 -0.12731 0.11719 -0.09768 0.08559 -0.07616 C 0.05399 -0.05463 0.02934 -0.03217 0.00469 -0.00949 " pathEditMode="relative" ptsTypes="aaaaaaaaaaaaaA">
                                      <p:cBhvr>
                                        <p:cTn id="6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3021 0.00208 0.05729 0.00903 0.07865 0.00972 C 0.1 0.01042 0.11181 0.00556 0.12865 0.00486 C 0.14549 0.00417 0.16111 0.00486 0.17986 0.00486 C 0.19861 0.00486 0.21719 -0.00532 0.24167 0.00486 C 0.26615 0.01505 0.2941 0.05648 0.32622 0.06667 C 0.35833 0.07685 0.40035 0.07755 0.43455 0.06667 C 0.46875 0.05579 0.53351 0.02847 0.53108 0.00162 C 0.52865 -0.02523 0.46754 -0.07245 0.42031 -0.09514 C 0.37309 -0.11782 0.30174 -0.1287 0.24774 -0.13472 C 0.19375 -0.14074 0.13941 -0.14097 0.09653 -0.13171 C 0.05365 -0.12245 0.02379 -0.10069 -0.00937 -0.07917 C -0.04253 -0.05764 -0.10382 -0.01736 -0.10226 -0.00301 C -0.10069 0.01134 -0.03021 -0.00208 -4.16667E-6 1.11111E-6 Z " pathEditMode="relative" ptsTypes="aaaaaaaaaaaaaa">
                                      <p:cBhvr>
                                        <p:cTn id="6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0.00162 C 0.07413 0.00695 0.09115 0.01227 0.10955 0.01412 C 0.12795 0.01597 0.14393 0.00278 0.16788 0.01273 C 0.19184 0.02269 0.22327 0.06482 0.25365 0.07454 C 0.28403 0.08426 0.31667 0.08148 0.35 0.0713 C 0.38333 0.06111 0.45504 0.04005 0.45365 0.01273 C 0.45226 -0.01458 0.38924 -0.06736 0.34167 -0.09213 C 0.2941 -0.1169 0.2224 -0.12963 0.16788 -0.13657 C 0.11337 -0.14352 0.05764 -0.14398 0.01424 -0.13333 C -0.02917 -0.12268 -0.06111 -0.09421 -0.09288 -0.07315 C -0.12465 -0.05208 -0.17847 -0.01875 -0.17621 -0.00648 C -0.17396 0.00579 -0.10903 -0.00116 -0.07969 3.7037E-7 C -0.05035 0.00116 -0.02517 0.00046 -1.38889E-6 3.7037E-7 " pathEditMode="relative" ptsTypes="aaaaaaaaaaaaA">
                                      <p:cBhvr>
                                        <p:cTn id="7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7362E-19 C 0.01788 -0.00046 0.03593 -0.00069 0.05225 -0.00139 C 0.06857 -0.00208 0.07361 -0.01458 0.09757 -0.00463 C 0.12135 0.00533 0.16423 0.04908 0.19635 0.0588 C 0.22847 0.06852 0.25868 0.06482 0.29045 0.05417 C 0.32222 0.04352 0.3901 0.02245 0.3868 -0.00463 C 0.3835 -0.03171 0.31614 -0.08518 0.26996 -0.10787 C 0.22413 -0.13055 0.16388 -0.13565 0.11059 -0.1412 C 0.05729 -0.14676 -0.00487 -0.15069 -0.05 -0.1412 C -0.09514 -0.13171 -0.12934 -0.10602 -0.16077 -0.08403 C -0.19219 -0.06204 -0.24237 -0.02083 -0.2382 -0.00949 C -0.23403 0.00185 -0.16459 -0.01551 -0.13577 -0.01574 C -0.10695 -0.01597 -0.08716 -0.0118 -0.06563 -0.01111 C -0.0441 -0.01042 -0.02518 -0.01088 -0.00608 -0.01111 " pathEditMode="relative" ptsTypes="aaaaaaaaaaaaaA">
                                      <p:cBhvr>
                                        <p:cTn id="7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C 0.02031 -0.00926 0.04062 -0.01852 0.06666 -0.00787 C 0.0927 0.00278 0.12465 0.05232 0.15607 0.06366 C 0.1875 0.075 0.22187 0.07269 0.25486 0.06042 C 0.28784 0.04815 0.35729 0.01852 0.35364 -0.00949 C 0.35 -0.0375 0.2802 -0.08704 0.23333 -0.10787 C 0.18645 -0.1287 0.12448 -0.1294 0.07274 -0.13495 C 0.021 -0.14051 -0.03299 -0.15069 -0.07726 -0.1412 C -0.12153 -0.13171 -0.15868 -0.10046 -0.19289 -0.07778 C -0.22709 -0.05509 -0.28507 -0.01597 -0.28212 -0.00463 C -0.27917 0.00671 -0.20573 -0.00833 -0.175 -0.00949 C -0.14427 -0.01065 -0.12032 -0.01042 -0.09757 -0.01111 C -0.07483 -0.0118 -0.05486 -0.01389 -0.03802 -0.01412 C -0.02118 -0.01435 -0.00886 -0.01366 0.00364 -0.01273 " pathEditMode="relative" ptsTypes="aaaaaaaaaaaaaA">
                                      <p:cBhvr>
                                        <p:cTn id="7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057400"/>
          <a:ext cx="6324600" cy="32766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85651"/>
                <a:gridCol w="2648941"/>
                <a:gridCol w="2690007"/>
              </a:tblGrid>
              <a:tr h="819150">
                <a:tc>
                  <a:txBody>
                    <a:bodyPr/>
                    <a:lstStyle/>
                    <a:p>
                      <a:pPr algn="ctr" rtl="1"/>
                      <a:endParaRPr lang="he-IL" sz="3600" dirty="0"/>
                    </a:p>
                  </a:txBody>
                  <a:tcPr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400" dirty="0" smtClean="0"/>
                        <a:t>Routers</a:t>
                      </a:r>
                      <a:endParaRPr lang="he-IL" sz="44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400" dirty="0" smtClean="0"/>
                        <a:t>Users</a:t>
                      </a:r>
                      <a:endParaRPr lang="he-IL" sz="44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>
                          <a:solidFill>
                            <a:srgbClr val="0070C0"/>
                          </a:solidFill>
                        </a:rPr>
                        <a:t>OK</a:t>
                      </a:r>
                      <a:endParaRPr lang="he-IL" sz="3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-</a:t>
                      </a:r>
                      <a:endParaRPr lang="he-IL" sz="36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+</a:t>
                      </a:r>
                      <a:endParaRPr lang="he-IL" sz="36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rtl="1"/>
                      <a:endParaRPr lang="he-IL" sz="3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6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6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rtl="1"/>
                      <a:endParaRPr lang="he-I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6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6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0" y="2057400"/>
          <a:ext cx="6324600" cy="32766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85651"/>
                <a:gridCol w="2648941"/>
                <a:gridCol w="2690007"/>
              </a:tblGrid>
              <a:tr h="819150">
                <a:tc>
                  <a:txBody>
                    <a:bodyPr/>
                    <a:lstStyle/>
                    <a:p>
                      <a:pPr algn="ctr" rtl="1"/>
                      <a:endParaRPr lang="he-IL" sz="3600" dirty="0"/>
                    </a:p>
                  </a:txBody>
                  <a:tcPr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400" dirty="0" smtClean="0"/>
                        <a:t>Routers</a:t>
                      </a:r>
                      <a:endParaRPr lang="he-IL" sz="44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400" dirty="0" smtClean="0"/>
                        <a:t>Users</a:t>
                      </a:r>
                      <a:endParaRPr lang="he-IL" sz="44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>
                          <a:solidFill>
                            <a:srgbClr val="0070C0"/>
                          </a:solidFill>
                        </a:rPr>
                        <a:t>OK</a:t>
                      </a:r>
                      <a:endParaRPr lang="he-IL" sz="3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-</a:t>
                      </a:r>
                      <a:endParaRPr lang="he-IL" sz="36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+</a:t>
                      </a:r>
                      <a:endParaRPr lang="he-IL" sz="36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>
                          <a:solidFill>
                            <a:srgbClr val="0070C0"/>
                          </a:solidFill>
                        </a:rPr>
                        <a:t>OK</a:t>
                      </a:r>
                      <a:endParaRPr lang="he-IL" sz="3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+</a:t>
                      </a:r>
                      <a:endParaRPr lang="he-IL" sz="36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-</a:t>
                      </a:r>
                      <a:endParaRPr lang="he-IL" sz="36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rtl="1"/>
                      <a:endParaRPr lang="he-I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36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36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6541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3F9550-3AE1-4CBE-9AB0-6AE64145BB02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Two Conflicting Views of Regulation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2057400"/>
          <a:ext cx="6324600" cy="32766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85651"/>
                <a:gridCol w="2648941"/>
                <a:gridCol w="2690007"/>
              </a:tblGrid>
              <a:tr h="819150">
                <a:tc>
                  <a:txBody>
                    <a:bodyPr/>
                    <a:lstStyle/>
                    <a:p>
                      <a:pPr algn="ctr" rtl="1"/>
                      <a:endParaRPr lang="he-IL" sz="3600" dirty="0"/>
                    </a:p>
                  </a:txBody>
                  <a:tcPr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400" dirty="0" smtClean="0"/>
                        <a:t>Routers</a:t>
                      </a:r>
                      <a:endParaRPr lang="he-IL" sz="44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400" dirty="0" smtClean="0"/>
                        <a:t>Users</a:t>
                      </a:r>
                      <a:endParaRPr lang="he-IL" sz="44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>
                          <a:solidFill>
                            <a:srgbClr val="0070C0"/>
                          </a:solidFill>
                        </a:rPr>
                        <a:t>OK</a:t>
                      </a:r>
                      <a:endParaRPr lang="he-IL" sz="3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-</a:t>
                      </a:r>
                      <a:endParaRPr lang="he-IL" sz="36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+</a:t>
                      </a:r>
                      <a:endParaRPr lang="he-IL" sz="36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>
                          <a:solidFill>
                            <a:srgbClr val="0070C0"/>
                          </a:solidFill>
                        </a:rPr>
                        <a:t>OK</a:t>
                      </a:r>
                      <a:endParaRPr lang="he-IL" sz="3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+</a:t>
                      </a:r>
                      <a:endParaRPr lang="he-IL" sz="36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-</a:t>
                      </a:r>
                      <a:endParaRPr lang="he-IL" sz="36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he-IL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+</a:t>
                      </a:r>
                      <a:endParaRPr lang="he-IL" sz="3600" dirty="0"/>
                    </a:p>
                  </a:txBody>
                  <a:tcPr>
                    <a:solidFill>
                      <a:srgbClr val="E959E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 smtClean="0"/>
                        <a:t>+</a:t>
                      </a:r>
                      <a:endParaRPr lang="he-IL" sz="3600" dirty="0"/>
                    </a:p>
                  </a:txBody>
                  <a:tcPr>
                    <a:solidFill>
                      <a:srgbClr val="00B05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EB03763-B5BD-4CE2-B652-8D95230D9709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1371600" y="1143000"/>
            <a:ext cx="762000" cy="5715000"/>
          </a:xfrm>
          <a:prstGeom prst="rect">
            <a:avLst/>
          </a:prstGeom>
          <a:solidFill>
            <a:srgbClr val="B4DE86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133600" y="1143000"/>
            <a:ext cx="838200" cy="5715000"/>
          </a:xfrm>
          <a:prstGeom prst="rect">
            <a:avLst/>
          </a:prstGeom>
          <a:solidFill>
            <a:srgbClr val="F4AAF4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-228600" y="1143000"/>
            <a:ext cx="762000" cy="5715000"/>
          </a:xfrm>
          <a:prstGeom prst="rect">
            <a:avLst/>
          </a:prstGeom>
          <a:solidFill>
            <a:srgbClr val="B4DE86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108549" name="Rectangle 6"/>
          <p:cNvSpPr>
            <a:spLocks noChangeArrowheads="1"/>
          </p:cNvSpPr>
          <p:nvPr/>
        </p:nvSpPr>
        <p:spPr bwMode="auto">
          <a:xfrm>
            <a:off x="533400" y="1143000"/>
            <a:ext cx="838200" cy="5715000"/>
          </a:xfrm>
          <a:prstGeom prst="rect">
            <a:avLst/>
          </a:prstGeom>
          <a:solidFill>
            <a:srgbClr val="F4AAF4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8550" name="Rectangle 7"/>
          <p:cNvSpPr>
            <a:spLocks noChangeArrowheads="1"/>
          </p:cNvSpPr>
          <p:nvPr/>
        </p:nvSpPr>
        <p:spPr bwMode="auto">
          <a:xfrm>
            <a:off x="2971800" y="1143000"/>
            <a:ext cx="762000" cy="5715000"/>
          </a:xfrm>
          <a:prstGeom prst="rect">
            <a:avLst/>
          </a:prstGeom>
          <a:solidFill>
            <a:srgbClr val="B4DE86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108551" name="Rectangle 8"/>
          <p:cNvSpPr>
            <a:spLocks noChangeArrowheads="1"/>
          </p:cNvSpPr>
          <p:nvPr/>
        </p:nvSpPr>
        <p:spPr bwMode="auto">
          <a:xfrm>
            <a:off x="3733800" y="1143000"/>
            <a:ext cx="838200" cy="5715000"/>
          </a:xfrm>
          <a:prstGeom prst="rect">
            <a:avLst/>
          </a:prstGeom>
          <a:solidFill>
            <a:srgbClr val="F4AAF4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8552" name="Rectangle 9"/>
          <p:cNvSpPr>
            <a:spLocks noChangeArrowheads="1"/>
          </p:cNvSpPr>
          <p:nvPr/>
        </p:nvSpPr>
        <p:spPr bwMode="auto">
          <a:xfrm>
            <a:off x="4572000" y="1143000"/>
            <a:ext cx="762000" cy="5715000"/>
          </a:xfrm>
          <a:prstGeom prst="rect">
            <a:avLst/>
          </a:prstGeom>
          <a:solidFill>
            <a:srgbClr val="B4DE86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108553" name="Rectangle 10"/>
          <p:cNvSpPr>
            <a:spLocks noChangeArrowheads="1"/>
          </p:cNvSpPr>
          <p:nvPr/>
        </p:nvSpPr>
        <p:spPr bwMode="auto">
          <a:xfrm>
            <a:off x="5334000" y="1143000"/>
            <a:ext cx="838200" cy="5715000"/>
          </a:xfrm>
          <a:prstGeom prst="rect">
            <a:avLst/>
          </a:prstGeom>
          <a:solidFill>
            <a:srgbClr val="F4AAF4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8554" name="Rectangle 11"/>
          <p:cNvSpPr>
            <a:spLocks noChangeArrowheads="1"/>
          </p:cNvSpPr>
          <p:nvPr/>
        </p:nvSpPr>
        <p:spPr bwMode="auto">
          <a:xfrm>
            <a:off x="6172200" y="1143000"/>
            <a:ext cx="762000" cy="5715000"/>
          </a:xfrm>
          <a:prstGeom prst="rect">
            <a:avLst/>
          </a:prstGeom>
          <a:solidFill>
            <a:srgbClr val="B4DE86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108555" name="Rectangle 12"/>
          <p:cNvSpPr>
            <a:spLocks noChangeArrowheads="1"/>
          </p:cNvSpPr>
          <p:nvPr/>
        </p:nvSpPr>
        <p:spPr bwMode="auto">
          <a:xfrm>
            <a:off x="6934200" y="1143000"/>
            <a:ext cx="838200" cy="5715000"/>
          </a:xfrm>
          <a:prstGeom prst="rect">
            <a:avLst/>
          </a:prstGeom>
          <a:solidFill>
            <a:srgbClr val="F4AAF4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8556" name="Rectangle 13"/>
          <p:cNvSpPr>
            <a:spLocks noChangeArrowheads="1"/>
          </p:cNvSpPr>
          <p:nvPr/>
        </p:nvSpPr>
        <p:spPr bwMode="auto">
          <a:xfrm>
            <a:off x="7772400" y="1143000"/>
            <a:ext cx="762000" cy="5715000"/>
          </a:xfrm>
          <a:prstGeom prst="rect">
            <a:avLst/>
          </a:prstGeom>
          <a:solidFill>
            <a:srgbClr val="B4DE86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108557" name="Rectangle 14"/>
          <p:cNvSpPr>
            <a:spLocks noChangeArrowheads="1"/>
          </p:cNvSpPr>
          <p:nvPr/>
        </p:nvSpPr>
        <p:spPr bwMode="auto">
          <a:xfrm>
            <a:off x="8534400" y="1143000"/>
            <a:ext cx="838200" cy="5715000"/>
          </a:xfrm>
          <a:prstGeom prst="rect">
            <a:avLst/>
          </a:prstGeom>
          <a:solidFill>
            <a:srgbClr val="F4AAF4">
              <a:alpha val="4392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Related Work</a:t>
            </a:r>
            <a:endParaRPr lang="he-IL" dirty="0"/>
          </a:p>
        </p:txBody>
      </p:sp>
      <p:sp>
        <p:nvSpPr>
          <p:cNvPr id="10855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000" smtClean="0"/>
              <a:t>Interaction of responsive flows with MWM switch scheduling</a:t>
            </a:r>
          </a:p>
          <a:p>
            <a:pPr lvl="1"/>
            <a:r>
              <a:rPr lang="en-US" sz="2000" smtClean="0"/>
              <a:t>P. Giaccone, E. Leonardi, F. Neri, “On the behavior of optimal scheduling algorithms under TCP sources”, 2006.</a:t>
            </a:r>
          </a:p>
          <a:p>
            <a:pPr lvl="1"/>
            <a:r>
              <a:rPr lang="en-US" sz="2000" smtClean="0"/>
              <a:t>Prove fair system equilibrium.</a:t>
            </a:r>
          </a:p>
          <a:p>
            <a:pPr lvl="1"/>
            <a:r>
              <a:rPr lang="en-US" sz="2000" smtClean="0"/>
              <a:t>But: rely on RED AQM and doesn’t reflect the possible extreme unfairness which occur without AQM. </a:t>
            </a:r>
          </a:p>
          <a:p>
            <a:r>
              <a:rPr lang="en-US" sz="2000" smtClean="0"/>
              <a:t>Interaction of responsive flows in wireless networks</a:t>
            </a:r>
          </a:p>
          <a:p>
            <a:pPr lvl="1"/>
            <a:r>
              <a:rPr lang="en-US" sz="2000" smtClean="0"/>
              <a:t>A. Eryilmaz and R. Srikant, “Fair resource allocation in wireless networks using queue-length-based scheduling and congestion control”, 2005.</a:t>
            </a:r>
          </a:p>
          <a:p>
            <a:pPr lvl="1"/>
            <a:r>
              <a:rPr lang="en-US" sz="2000" smtClean="0"/>
              <a:t>Assume congestion control fundamentally different from TCP.</a:t>
            </a:r>
          </a:p>
          <a:p>
            <a:endParaRPr lang="en-US" sz="2400" smtClean="0"/>
          </a:p>
          <a:p>
            <a:endParaRPr lang="he-IL" sz="2400" smtClean="0"/>
          </a:p>
        </p:txBody>
      </p:sp>
      <p:sp>
        <p:nvSpPr>
          <p:cNvPr id="108560" name="Oval 16"/>
          <p:cNvSpPr>
            <a:spLocks noChangeArrowheads="1"/>
          </p:cNvSpPr>
          <p:nvPr/>
        </p:nvSpPr>
        <p:spPr bwMode="auto">
          <a:xfrm>
            <a:off x="2514600" y="2895600"/>
            <a:ext cx="7620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8561" name="Oval 17"/>
          <p:cNvSpPr>
            <a:spLocks noChangeArrowheads="1"/>
          </p:cNvSpPr>
          <p:nvPr/>
        </p:nvSpPr>
        <p:spPr bwMode="auto">
          <a:xfrm>
            <a:off x="7239000" y="3962400"/>
            <a:ext cx="13716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064D1ED-5F47-4C25-B454-4FFCE1422BF7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Our Contributions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Study interactions between </a:t>
            </a:r>
            <a:r>
              <a:rPr lang="en-US" smtClean="0">
                <a:solidFill>
                  <a:schemeClr val="folHlink"/>
                </a:solidFill>
              </a:rPr>
              <a:t>congestion control</a:t>
            </a:r>
            <a:r>
              <a:rPr lang="en-US" smtClean="0"/>
              <a:t> and </a:t>
            </a:r>
            <a:r>
              <a:rPr lang="en-US" smtClean="0">
                <a:solidFill>
                  <a:srgbClr val="E959E9"/>
                </a:solidFill>
              </a:rPr>
              <a:t>switch scheduling</a:t>
            </a:r>
          </a:p>
          <a:p>
            <a:endParaRPr lang="en-US" smtClean="0"/>
          </a:p>
          <a:p>
            <a:r>
              <a:rPr lang="en-US" smtClean="0"/>
              <a:t>Discover different modes of interaction</a:t>
            </a:r>
          </a:p>
          <a:p>
            <a:pPr lvl="1"/>
            <a:r>
              <a:rPr lang="en-US" smtClean="0">
                <a:solidFill>
                  <a:schemeClr val="tx1"/>
                </a:solidFill>
              </a:rPr>
              <a:t>Starvation, oscillation, equalization.</a:t>
            </a:r>
          </a:p>
          <a:p>
            <a:endParaRPr lang="en-US" smtClean="0"/>
          </a:p>
          <a:p>
            <a:r>
              <a:rPr lang="en-US" smtClean="0"/>
              <a:t>Describe system dynamics using differential equations</a:t>
            </a:r>
            <a:endParaRPr lang="he-IL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943DA0-D249-4895-98F6-E6FC60685888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lvl="1"/>
            <a:r>
              <a:rPr lang="en-US" sz="3600" smtClean="0"/>
              <a:t>Introduction</a:t>
            </a:r>
          </a:p>
          <a:p>
            <a:pPr lvl="1"/>
            <a:r>
              <a:rPr lang="en-US" sz="3600" smtClean="0"/>
              <a:t>Fairness</a:t>
            </a:r>
          </a:p>
          <a:p>
            <a:pPr lvl="1"/>
            <a:r>
              <a:rPr lang="en-US" sz="3600" smtClean="0"/>
              <a:t>Network Dynamics</a:t>
            </a:r>
          </a:p>
          <a:p>
            <a:pPr lvl="1"/>
            <a:r>
              <a:rPr lang="en-US" sz="3600" smtClean="0"/>
              <a:t>NxN Switch</a:t>
            </a:r>
          </a:p>
          <a:p>
            <a:pPr lvl="1"/>
            <a:r>
              <a:rPr lang="en-US" sz="3600" smtClean="0"/>
              <a:t>Simulations</a:t>
            </a:r>
          </a:p>
        </p:txBody>
      </p:sp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914400" y="2286000"/>
            <a:ext cx="2362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E:\Technion\Thesis\TCP-Routers\IwQoS paper\figures\mult_flows_ex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295400"/>
            <a:ext cx="5732463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305550"/>
            <a:ext cx="457200" cy="476250"/>
          </a:xfrm>
          <a:noFill/>
        </p:spPr>
        <p:txBody>
          <a:bodyPr/>
          <a:lstStyle/>
          <a:p>
            <a:fld id="{DBA4360B-D1CA-4B8F-AD26-D5865D22FC13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400" smtClean="0"/>
              <a:t>Example: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2000" smtClean="0"/>
              <a:t>Throughput</a:t>
            </a:r>
          </a:p>
          <a:p>
            <a:pPr>
              <a:buFont typeface="Wingdings" pitchFamily="2" charset="2"/>
              <a:buNone/>
            </a:pPr>
            <a:r>
              <a:rPr lang="en-US" sz="2000" smtClean="0"/>
              <a:t> of flow k: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pPr>
              <a:buFont typeface="Wingdings" pitchFamily="2" charset="2"/>
              <a:buNone/>
            </a:pPr>
            <a:endParaRPr lang="en-US" sz="2000" smtClean="0"/>
          </a:p>
          <a:p>
            <a:r>
              <a:rPr lang="en-US" sz="2400" smtClean="0"/>
              <a:t>In general:</a:t>
            </a:r>
          </a:p>
          <a:p>
            <a:pPr lvl="1"/>
            <a:endParaRPr lang="en-US" sz="2000" smtClean="0"/>
          </a:p>
          <a:p>
            <a:pPr lvl="1"/>
            <a:r>
              <a:rPr lang="en-US" sz="2000" smtClean="0"/>
              <a:t>Intuition: symmetry</a:t>
            </a:r>
          </a:p>
          <a:p>
            <a:endParaRPr lang="en-US" sz="2400" smtClean="0"/>
          </a:p>
          <a:p>
            <a:r>
              <a:rPr lang="en-US" sz="2400" smtClean="0"/>
              <a:t>Fair for flows</a:t>
            </a:r>
            <a:endParaRPr lang="he-IL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Fairness in Ideal (FIFO / OQ) Switch</a:t>
            </a:r>
            <a:endParaRPr lang="he-IL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2438400" y="4470400"/>
          <a:ext cx="2514600" cy="863600"/>
        </p:xfrm>
        <a:graphic>
          <a:graphicData uri="http://schemas.openxmlformats.org/presentationml/2006/ole">
            <p:oleObj spid="_x0000_s8194" name="Equation" r:id="rId6" imgW="1257120" imgH="431640" progId="Equation.DSMT4">
              <p:embed/>
            </p:oleObj>
          </a:graphicData>
        </a:graphic>
      </p:graphicFrame>
      <p:graphicFrame>
        <p:nvGraphicFramePr>
          <p:cNvPr id="446467" name="Object 3"/>
          <p:cNvGraphicFramePr>
            <a:graphicFrameLocks noChangeAspect="1"/>
          </p:cNvGraphicFramePr>
          <p:nvPr/>
        </p:nvGraphicFramePr>
        <p:xfrm>
          <a:off x="914400" y="3200400"/>
          <a:ext cx="1295400" cy="803275"/>
        </p:xfrm>
        <a:graphic>
          <a:graphicData uri="http://schemas.openxmlformats.org/presentationml/2006/ole">
            <p:oleObj spid="_x0000_s8195" name="Equation" r:id="rId7" imgW="634680" imgH="393480" progId="Equation.3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38600" y="16002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0400" y="2286000"/>
            <a:ext cx="228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3800" y="3429000"/>
            <a:ext cx="2286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819400" y="1981200"/>
            <a:ext cx="228600" cy="304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36 0.02616 0.03489 0.05232 0.05833 0.06204 C 0.08177 0.07176 0.10451 0.04213 0.14045 0.0588 C 0.17638 0.07546 0.22951 0.14491 0.27378 0.16204 C 0.31805 0.17917 0.36197 0.1706 0.4059 0.16204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972 0.00995 0.11962 0.02014 0.17014 0.00324 C 0.22066 -0.01366 0.26406 -0.0838 0.30347 -0.10162 C 0.34288 -0.11945 0.375 -0.11134 0.40712 -0.10324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59 0.00255 0.07135 0.00533 0.09757 -0.00162 C 0.12378 -0.00856 0.13524 -0.03402 0.15712 -0.04143 C 0.17899 -0.04884 0.1934 -0.06319 0.22847 -0.04606 C 0.26354 -0.02893 0.33351 0.04398 0.36788 0.06181 C 0.40226 0.07963 0.4184 0.06991 0.43455 0.06019 " pathEditMode="relative" ptsTypes="aa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22 C 0.03577 -0.01782 0.07188 -0.02523 0.09809 -0.02523 C 0.12431 -0.02523 0.14063 -0.02292 0.15695 -0.02222 C 0.17327 -0.02153 0.18351 -0.02083 0.19584 -0.02037 C 0.20816 -0.01991 0.20157 -0.03796 0.23056 -0.01921 C 0.25955 -0.00046 0.33403 0.0713 0.37032 0.09213 C 0.4066 0.11296 0.4323 0.10278 0.44861 0.10556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E:\Technion\Thesis\TCP-Routers\IwQoS paper\figures\mult_flows_ex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8913" y="1371600"/>
            <a:ext cx="48466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FA4835-2CAD-4866-90B9-C5AC9855F407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Fairness of IQ Switch</a:t>
            </a:r>
            <a:b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with iSLIP Scheduling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400" smtClean="0"/>
              <a:t>Example:</a:t>
            </a:r>
          </a:p>
          <a:p>
            <a:pPr lvl="1"/>
            <a:endParaRPr lang="en-US" sz="2000" smtClean="0"/>
          </a:p>
          <a:p>
            <a:pPr>
              <a:buFont typeface="Wingdings" pitchFamily="2" charset="2"/>
              <a:buNone/>
            </a:pPr>
            <a:r>
              <a:rPr lang="en-US" sz="1800" smtClean="0"/>
              <a:t>Throughput of flow k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 in port i: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In general:</a:t>
            </a:r>
          </a:p>
          <a:p>
            <a:pPr lvl="1"/>
            <a:endParaRPr lang="en-US" sz="2000" smtClean="0"/>
          </a:p>
          <a:p>
            <a:pPr lvl="1"/>
            <a:r>
              <a:rPr lang="en-US" sz="2000" smtClean="0"/>
              <a:t>Intuition: round-robin between ports</a:t>
            </a:r>
          </a:p>
          <a:p>
            <a:endParaRPr lang="en-US" sz="2400" smtClean="0"/>
          </a:p>
          <a:p>
            <a:r>
              <a:rPr lang="en-US" sz="2400" smtClean="0"/>
              <a:t>Fair for ports, but not for flows!</a:t>
            </a:r>
            <a:endParaRPr lang="he-IL" sz="2400" smtClean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612900" y="2590800"/>
          <a:ext cx="1968500" cy="685800"/>
        </p:xfrm>
        <a:graphic>
          <a:graphicData uri="http://schemas.openxmlformats.org/presentationml/2006/ole">
            <p:oleObj spid="_x0000_s9218" name="Equation" r:id="rId6" imgW="1130040" imgH="39348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668463" y="3429000"/>
          <a:ext cx="1836737" cy="685800"/>
        </p:xfrm>
        <a:graphic>
          <a:graphicData uri="http://schemas.openxmlformats.org/presentationml/2006/ole">
            <p:oleObj spid="_x0000_s9219" name="Equation" r:id="rId7" imgW="1054080" imgH="393480" progId="Equation.3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2413000" y="4267200"/>
          <a:ext cx="4064000" cy="863600"/>
        </p:xfrm>
        <a:graphic>
          <a:graphicData uri="http://schemas.openxmlformats.org/presentationml/2006/ole">
            <p:oleObj spid="_x0000_s9220" name="Equation" r:id="rId8" imgW="2031840" imgH="431640" progId="Equation.3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34200" y="344011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/>
              <a:t>RR</a:t>
            </a:r>
            <a:endParaRPr lang="he-IL" i="1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05400" y="1600200"/>
            <a:ext cx="152400" cy="228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0600" y="1600200"/>
            <a:ext cx="152400" cy="2286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953000" y="2209800"/>
            <a:ext cx="152400" cy="2286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648200" y="2209800"/>
            <a:ext cx="152400" cy="2286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105400" y="3276600"/>
            <a:ext cx="1524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3000" y="3276600"/>
            <a:ext cx="1524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00600" y="3276600"/>
            <a:ext cx="1524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48200" y="3276600"/>
            <a:ext cx="1524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559 0.02361 0.1118 0.04745 0.13333 0.056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C 0.05191 -0.01505 0.10381 -0.02987 0.125 -0.03033 " pathEditMode="relative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0393 C 0.04445 0.01898 0.09861 0.0419 0.12032 0.05162 " pathEditMode="relative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0231 C -0.01198 0.00231 0.0493 -0.01528 0.11076 -0.03264 " pathEditMode="relative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6788 -0.00625 0.13576 -0.0125 " pathEditMode="relative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6788 -0.00625 0.13576 -0.0125 " pathEditMode="relative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6788 -0.00625 0.13576 -0.0125 " pathEditMode="relative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6788 -0.00625 0.13576 -0.0125 " pathEditMode="relative" ptsTypes="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0.05695 C 0.14739 0.04861 0.16163 0.04028 0.18958 0.05417 C 0.21753 0.06806 0.26302 0.125 0.30104 0.14028 C 0.33906 0.15556 0.3783 0.1507 0.41771 0.14584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6 -0.0125 C 0.14531 -0.00718 0.15521 -0.00162 0.18211 -0.0169 C 0.2092 -0.03195 0.26111 -0.08959 0.29739 -0.10325 C 0.33368 -0.1169 0.37864 -0.1 0.4 -0.09908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3935 C 0.15278 -0.04861 0.17344 -0.05764 0.20521 -0.04352 C 0.23698 -0.0294 0.29063 0.0287 0.32292 0.04537 C 0.35521 0.06204 0.38281 0.05417 0.39861 0.05648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01019 C 0.15295 -0.00325 0.17483 0.0037 0.20625 -0.01158 C 0.23767 -0.02686 0.2908 -0.0875 0.31979 -0.10186 C 0.34878 -0.11621 0.36788 -0.09815 0.38056 -0.09723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0.04445 C 0.14532 0.03542 0.17066 0.02477 0.21042 0.04167 C 0.25018 0.05857 0.32709 0.12801 0.35486 0.14537 C 0.38264 0.16273 0.3724 0.14537 0.37709 0.14537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0125 C 0.15712 -0.00556 0.18646 0.00069 0.225 -0.01389 C 0.26355 -0.02848 0.32882 -0.08195 0.35625 -0.1 " pathEditMode="relative" rAng="0" ptsTypes="a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-0.03472 C 0.1533 -0.04236 0.19652 -0.05 0.23593 -0.03472 C 0.27534 -0.01944 0.32743 0.04167 0.34705 0.05694 C 0.36666 0.07222 0.35208 0.05394 0.35399 0.05694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6 -0.01852 C 0.1585 -0.01181 0.20052 -0.00487 0.2368 -0.01945 C 0.27309 -0.03403 0.31788 -0.09098 0.33402 -0.10556 " pathEditMode="relative" rAng="0" ptsTypes="a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0" grpId="2" animBg="1"/>
      <p:bldP spid="12" grpId="0" animBg="1"/>
      <p:bldP spid="12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AEB714-868C-4FA1-9663-AF285DC686C9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MWM Scheduling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Three modes:</a:t>
            </a:r>
          </a:p>
          <a:p>
            <a:pPr lvl="1"/>
            <a:r>
              <a:rPr lang="en-US" smtClean="0"/>
              <a:t>Starvation</a:t>
            </a:r>
          </a:p>
          <a:p>
            <a:pPr lvl="1"/>
            <a:r>
              <a:rPr lang="en-US" smtClean="0"/>
              <a:t>Oscillation</a:t>
            </a:r>
            <a:endParaRPr lang="he-IL" smtClean="0"/>
          </a:p>
          <a:p>
            <a:pPr lvl="1"/>
            <a:r>
              <a:rPr lang="en-US" smtClean="0"/>
              <a:t>Equalization</a:t>
            </a:r>
          </a:p>
        </p:txBody>
      </p:sp>
      <p:sp>
        <p:nvSpPr>
          <p:cNvPr id="120836" name="TextBox 4"/>
          <p:cNvSpPr txBox="1">
            <a:spLocks noChangeArrowheads="1"/>
          </p:cNvSpPr>
          <p:nvPr/>
        </p:nvSpPr>
        <p:spPr bwMode="auto">
          <a:xfrm>
            <a:off x="5410200" y="38100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/>
              <a:t>LQF</a:t>
            </a:r>
            <a:endParaRPr lang="he-IL" i="1"/>
          </a:p>
        </p:txBody>
      </p:sp>
      <p:pic>
        <p:nvPicPr>
          <p:cNvPr id="1208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905000"/>
            <a:ext cx="3900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371600"/>
            <a:ext cx="3900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E:\Technion\Thesis\TCP-Routers\IwQoS paper\figures\lqf_fairness_mod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371600"/>
            <a:ext cx="4267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3000" y="6457950"/>
            <a:ext cx="457200" cy="476250"/>
          </a:xfrm>
          <a:noFill/>
        </p:spPr>
        <p:txBody>
          <a:bodyPr/>
          <a:lstStyle/>
          <a:p>
            <a:fld id="{2D8DAA10-6D7B-4D0C-A9D6-2B0F1FDBDE49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MWM – Starvation Mode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838200" y="3429000"/>
            <a:ext cx="2971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</a:t>
            </a:r>
            <a:r>
              <a:rPr lang="en-US"/>
              <a:t>t</a:t>
            </a:r>
            <a:r>
              <a:rPr lang="en-US" baseline="-25000"/>
              <a:t>C</a:t>
            </a:r>
            <a:r>
              <a:rPr lang="en-US"/>
              <a:t> – time before window starts growing again</a:t>
            </a:r>
          </a:p>
          <a:p>
            <a:r>
              <a:rPr lang="en-US"/>
              <a:t>Δt</a:t>
            </a:r>
            <a:r>
              <a:rPr lang="en-US" baseline="-25000"/>
              <a:t>E</a:t>
            </a:r>
            <a:r>
              <a:rPr lang="en-US"/>
              <a:t> – time to equalize  the queue</a:t>
            </a:r>
          </a:p>
          <a:p>
            <a:endParaRPr lang="he-IL"/>
          </a:p>
        </p:txBody>
      </p:sp>
      <p:sp>
        <p:nvSpPr>
          <p:cNvPr id="11272" name="TextBox 6"/>
          <p:cNvSpPr txBox="1">
            <a:spLocks noChangeArrowheads="1"/>
          </p:cNvSpPr>
          <p:nvPr/>
        </p:nvSpPr>
        <p:spPr bwMode="auto">
          <a:xfrm>
            <a:off x="838200" y="5410200"/>
            <a:ext cx="3048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Δt</a:t>
            </a:r>
            <a:r>
              <a:rPr lang="en-US" sz="2800" baseline="-25000"/>
              <a:t>E</a:t>
            </a:r>
            <a:r>
              <a:rPr lang="en-US" sz="2800"/>
              <a:t> &gt;</a:t>
            </a:r>
            <a:r>
              <a:rPr lang="el-GR" sz="2800"/>
              <a:t>Δ</a:t>
            </a:r>
            <a:r>
              <a:rPr lang="en-US" sz="2800"/>
              <a:t>t</a:t>
            </a:r>
            <a:r>
              <a:rPr lang="en-US" sz="2800" baseline="-25000"/>
              <a:t>C</a:t>
            </a:r>
          </a:p>
          <a:p>
            <a:pPr algn="ctr"/>
            <a:r>
              <a:rPr lang="en-US"/>
              <a:t>Always Q</a:t>
            </a:r>
            <a:r>
              <a:rPr lang="en-US" baseline="-25000"/>
              <a:t>1</a:t>
            </a:r>
            <a:r>
              <a:rPr lang="en-US"/>
              <a:t> &gt; Q</a:t>
            </a:r>
            <a:r>
              <a:rPr lang="en-US" baseline="-25000"/>
              <a:t>2</a:t>
            </a:r>
            <a:r>
              <a:rPr lang="en-US"/>
              <a:t> : </a:t>
            </a:r>
            <a:r>
              <a:rPr lang="en-US" i="1">
                <a:solidFill>
                  <a:srgbClr val="C00000"/>
                </a:solidFill>
              </a:rPr>
              <a:t>Starvation mode</a:t>
            </a:r>
            <a:endParaRPr lang="he-IL" i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2971800" y="3962400"/>
            <a:ext cx="54864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4191000" y="4114800"/>
            <a:ext cx="51816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5400000">
            <a:off x="4572000" y="3962400"/>
            <a:ext cx="54864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4343400" y="3962400"/>
            <a:ext cx="54864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>
            <a:off x="5029200" y="3962400"/>
            <a:ext cx="54864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3600" y="10779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Congestion</a:t>
            </a:r>
            <a:endParaRPr lang="he-IL">
              <a:solidFill>
                <a:srgbClr val="FF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629400" y="3429000"/>
            <a:ext cx="3810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629400" y="1371600"/>
            <a:ext cx="838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010400" y="2590800"/>
            <a:ext cx="533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33400" y="3429000"/>
            <a:ext cx="33528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562600" y="4038600"/>
            <a:ext cx="3810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562600" y="4648200"/>
            <a:ext cx="3810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495800" y="2971800"/>
            <a:ext cx="46482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495800" y="5105400"/>
            <a:ext cx="4648200" cy="1676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/>
        </p:nvGraphicFramePr>
        <p:xfrm>
          <a:off x="7620000" y="1219200"/>
          <a:ext cx="1414463" cy="246063"/>
        </p:xfrm>
        <a:graphic>
          <a:graphicData uri="http://schemas.openxmlformats.org/presentationml/2006/ole">
            <p:oleObj spid="_x0000_s11266" name="Equation" r:id="rId7" imgW="1384200" imgH="241200" progId="Equation.3">
              <p:embed/>
            </p:oleObj>
          </a:graphicData>
        </a:graphic>
      </p:graphicFrame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495800" y="1143000"/>
            <a:ext cx="4648200" cy="2286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39F761-CC9A-48A1-9EA6-A9C384852286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MWM – Oscillation Mode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62000" y="3398838"/>
            <a:ext cx="3048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Δ</a:t>
            </a:r>
            <a:r>
              <a:rPr lang="en-US"/>
              <a:t>t</a:t>
            </a:r>
            <a:r>
              <a:rPr lang="en-US" baseline="-25000"/>
              <a:t>C</a:t>
            </a:r>
            <a:r>
              <a:rPr lang="en-US"/>
              <a:t> – time before window starts growing again</a:t>
            </a:r>
          </a:p>
          <a:p>
            <a:r>
              <a:rPr lang="en-US"/>
              <a:t>Δt</a:t>
            </a:r>
            <a:r>
              <a:rPr lang="en-US" baseline="-25000"/>
              <a:t>E</a:t>
            </a:r>
            <a:r>
              <a:rPr lang="en-US"/>
              <a:t> – time to equalize  the queues</a:t>
            </a:r>
            <a:endParaRPr lang="he-IL"/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28600" y="5048250"/>
            <a:ext cx="4191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Δt</a:t>
            </a:r>
            <a:r>
              <a:rPr lang="en-US" sz="2800" baseline="-25000"/>
              <a:t>E</a:t>
            </a:r>
            <a:r>
              <a:rPr lang="en-US" sz="2800"/>
              <a:t> &lt;</a:t>
            </a:r>
            <a:r>
              <a:rPr lang="el-GR" sz="2800"/>
              <a:t>Δ</a:t>
            </a:r>
            <a:r>
              <a:rPr lang="en-US" sz="2800"/>
              <a:t>t</a:t>
            </a:r>
            <a:r>
              <a:rPr lang="en-US" sz="2800" baseline="-25000"/>
              <a:t>C</a:t>
            </a:r>
          </a:p>
          <a:p>
            <a:pPr algn="ctr"/>
            <a:r>
              <a:rPr lang="en-US"/>
              <a:t>Any of the queues might start growing after congestion:</a:t>
            </a:r>
          </a:p>
          <a:p>
            <a:pPr algn="ctr"/>
            <a:r>
              <a:rPr lang="en-US" i="1">
                <a:solidFill>
                  <a:srgbClr val="C00000"/>
                </a:solidFill>
              </a:rPr>
              <a:t>Oscillation mode</a:t>
            </a:r>
            <a:endParaRPr lang="he-IL" i="1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3124200" y="3962400"/>
            <a:ext cx="54864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4343400" y="4114800"/>
            <a:ext cx="51816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5400000">
            <a:off x="4572000" y="3962400"/>
            <a:ext cx="54864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4419600" y="3962400"/>
            <a:ext cx="54864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5400000">
            <a:off x="5181600" y="3962400"/>
            <a:ext cx="5486400" cy="0"/>
          </a:xfrm>
          <a:prstGeom prst="line">
            <a:avLst/>
          </a:prstGeom>
          <a:noFill/>
          <a:ln w="2540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05600" y="3200400"/>
            <a:ext cx="3810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05600" y="4419600"/>
            <a:ext cx="838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010400" y="3810000"/>
            <a:ext cx="533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33400" y="3810000"/>
            <a:ext cx="32004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638800" y="3505200"/>
            <a:ext cx="3810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638800" y="3886200"/>
            <a:ext cx="3810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graphicFrame>
        <p:nvGraphicFramePr>
          <p:cNvPr id="12290" name="Object 18"/>
          <p:cNvGraphicFramePr>
            <a:graphicFrameLocks noChangeAspect="1"/>
          </p:cNvGraphicFramePr>
          <p:nvPr/>
        </p:nvGraphicFramePr>
        <p:xfrm>
          <a:off x="7620000" y="1219200"/>
          <a:ext cx="1414463" cy="246063"/>
        </p:xfrm>
        <a:graphic>
          <a:graphicData uri="http://schemas.openxmlformats.org/presentationml/2006/ole">
            <p:oleObj spid="_x0000_s12290" name="Equation" r:id="rId5" imgW="1384200" imgH="241200" progId="Equation.3">
              <p:embed/>
            </p:oleObj>
          </a:graphicData>
        </a:graphic>
      </p:graphicFrame>
      <p:pic>
        <p:nvPicPr>
          <p:cNvPr id="1230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39004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13300" y="1219200"/>
          <a:ext cx="4254500" cy="5281613"/>
        </p:xfrm>
        <a:graphic>
          <a:graphicData uri="http://schemas.openxmlformats.org/presentationml/2006/ole">
            <p:oleObj spid="_x0000_s12291" name="Visio" r:id="rId7" imgW="6449373" imgH="8003433" progId="">
              <p:embed/>
            </p:oleObj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0" y="10779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Congestion</a:t>
            </a:r>
            <a:endParaRPr lang="he-IL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C92303-D681-420E-B683-6ADA341CF80B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rgbClr val="00B050"/>
                </a:solidFill>
                <a:effectLst/>
              </a:rPr>
              <a:t>Users</a:t>
            </a:r>
            <a:r>
              <a:rPr lang="en-US" sz="4800" smtClean="0">
                <a:effectLst/>
              </a:rPr>
              <a:t>   </a:t>
            </a:r>
            <a:r>
              <a:rPr lang="en-US" smtClean="0">
                <a:effectLst/>
              </a:rPr>
              <a:t>Vs.   </a:t>
            </a:r>
            <a:r>
              <a:rPr lang="en-US" sz="4800" smtClean="0">
                <a:solidFill>
                  <a:srgbClr val="E959E9"/>
                </a:solidFill>
                <a:effectLst/>
              </a:rPr>
              <a:t>Routers</a:t>
            </a:r>
            <a:endParaRPr lang="he-IL" sz="4800" smtClean="0">
              <a:solidFill>
                <a:srgbClr val="E959E9"/>
              </a:solidFill>
              <a:effectLst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905000"/>
            <a:ext cx="59531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2098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6576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56388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8194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9624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1066800" y="1905000"/>
            <a:ext cx="1905000" cy="47244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5943600" y="1905000"/>
            <a:ext cx="2133600" cy="4724400"/>
          </a:xfrm>
          <a:prstGeom prst="rect">
            <a:avLst/>
          </a:prstGeom>
          <a:solidFill>
            <a:srgbClr val="B4DE86">
              <a:alpha val="4980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971800" y="1905000"/>
            <a:ext cx="2971800" cy="4724400"/>
          </a:xfrm>
          <a:prstGeom prst="rect">
            <a:avLst/>
          </a:prstGeom>
          <a:solidFill>
            <a:srgbClr val="F4AAF4">
              <a:alpha val="4980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838200" y="4495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Users</a:t>
            </a:r>
            <a:endParaRPr lang="he-IL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7162800" y="4648200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Users</a:t>
            </a:r>
            <a:endParaRPr lang="he-IL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AutoShape 113"/>
          <p:cNvSpPr>
            <a:spLocks noChangeArrowheads="1"/>
          </p:cNvSpPr>
          <p:nvPr/>
        </p:nvSpPr>
        <p:spPr bwMode="auto">
          <a:xfrm>
            <a:off x="990600" y="5181600"/>
            <a:ext cx="1981200" cy="838200"/>
          </a:xfrm>
          <a:prstGeom prst="wedgeRectCallout">
            <a:avLst>
              <a:gd name="adj1" fmla="val -22917"/>
              <a:gd name="adj2" fmla="val -80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>
                <a:solidFill>
                  <a:srgbClr val="00B050"/>
                </a:solidFill>
              </a:rPr>
              <a:t>Congestion Control</a:t>
            </a:r>
          </a:p>
        </p:txBody>
      </p:sp>
      <p:sp>
        <p:nvSpPr>
          <p:cNvPr id="3" name="AutoShape 113"/>
          <p:cNvSpPr>
            <a:spLocks noChangeArrowheads="1"/>
          </p:cNvSpPr>
          <p:nvPr/>
        </p:nvSpPr>
        <p:spPr bwMode="auto">
          <a:xfrm>
            <a:off x="7162800" y="5334000"/>
            <a:ext cx="1981200" cy="838200"/>
          </a:xfrm>
          <a:prstGeom prst="wedgeRectCallout">
            <a:avLst>
              <a:gd name="adj1" fmla="val -22917"/>
              <a:gd name="adj2" fmla="val -80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>
                <a:solidFill>
                  <a:srgbClr val="00B050"/>
                </a:solidFill>
              </a:rPr>
              <a:t>Congestion Control</a:t>
            </a:r>
          </a:p>
        </p:txBody>
      </p:sp>
      <p:sp>
        <p:nvSpPr>
          <p:cNvPr id="4" name="AutoShape 113"/>
          <p:cNvSpPr>
            <a:spLocks noChangeArrowheads="1"/>
          </p:cNvSpPr>
          <p:nvPr/>
        </p:nvSpPr>
        <p:spPr bwMode="auto">
          <a:xfrm>
            <a:off x="3733800" y="5181600"/>
            <a:ext cx="1981200" cy="838200"/>
          </a:xfrm>
          <a:prstGeom prst="wedgeRectCallout">
            <a:avLst>
              <a:gd name="adj1" fmla="val -22917"/>
              <a:gd name="adj2" fmla="val -80681"/>
            </a:avLst>
          </a:prstGeom>
          <a:solidFill>
            <a:srgbClr val="FBDD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>
                <a:solidFill>
                  <a:srgbClr val="E959E9"/>
                </a:solidFill>
              </a:rPr>
              <a:t>Switch Scheduling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A5AE82-37D1-405B-A014-E0D31C603BFB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MWM – Equalization Mode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400" smtClean="0"/>
              <a:t>Until now we talked about TCP only.</a:t>
            </a:r>
          </a:p>
          <a:p>
            <a:r>
              <a:rPr lang="en-US" sz="2400" smtClean="0"/>
              <a:t>How does UDP </a:t>
            </a:r>
            <a:r>
              <a:rPr lang="en-US" sz="1800" smtClean="0"/>
              <a:t>(non-responsive traffic) </a:t>
            </a:r>
            <a:r>
              <a:rPr lang="en-US" sz="2400" smtClean="0"/>
              <a:t>affect the model?</a:t>
            </a:r>
          </a:p>
          <a:p>
            <a:r>
              <a:rPr lang="en-US" sz="2400" smtClean="0"/>
              <a:t>In </a:t>
            </a:r>
            <a:r>
              <a:rPr lang="en-US" sz="2400" i="1" smtClean="0"/>
              <a:t>equalization mode </a:t>
            </a:r>
            <a:r>
              <a:rPr lang="en-US" sz="2400" smtClean="0"/>
              <a:t>- roughly Q</a:t>
            </a:r>
            <a:r>
              <a:rPr lang="en-US" sz="2400" baseline="-25000" smtClean="0"/>
              <a:t>1</a:t>
            </a:r>
            <a:r>
              <a:rPr lang="en-US" sz="2400" smtClean="0"/>
              <a:t>(t)=Q</a:t>
            </a:r>
            <a:r>
              <a:rPr lang="en-US" sz="2400" baseline="-25000" smtClean="0"/>
              <a:t>2</a:t>
            </a:r>
            <a:r>
              <a:rPr lang="en-US" sz="2400" smtClean="0"/>
              <a:t>(t)</a:t>
            </a:r>
          </a:p>
          <a:p>
            <a:r>
              <a:rPr lang="en-US" sz="2400" smtClean="0"/>
              <a:t>If whenever Q</a:t>
            </a:r>
            <a:r>
              <a:rPr lang="en-US" sz="2400" baseline="-25000" smtClean="0"/>
              <a:t>1</a:t>
            </a:r>
            <a:r>
              <a:rPr lang="en-US" sz="2400" smtClean="0"/>
              <a:t>(t)&gt;Q</a:t>
            </a:r>
            <a:r>
              <a:rPr lang="en-US" sz="2400" baseline="-25000" smtClean="0"/>
              <a:t>2</a:t>
            </a:r>
            <a:r>
              <a:rPr lang="en-US" sz="2400" smtClean="0"/>
              <a:t>(t) </a:t>
            </a:r>
            <a:r>
              <a:rPr lang="en-US" sz="2800" smtClean="0">
                <a:sym typeface="Symbol" pitchFamily="18" charset="2"/>
              </a:rPr>
              <a:t></a:t>
            </a:r>
            <a:r>
              <a:rPr lang="en-US" sz="240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smtClean="0"/>
              <a:t>                     ,                   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         then no prevailing queue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1905000"/>
            <a:ext cx="1524000" cy="533400"/>
          </a:xfrm>
          <a:prstGeom prst="rect">
            <a:avLst/>
          </a:prstGeom>
          <a:solidFill>
            <a:srgbClr val="C00000">
              <a:alpha val="0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495800" y="2419350"/>
          <a:ext cx="1722438" cy="628650"/>
        </p:xfrm>
        <a:graphic>
          <a:graphicData uri="http://schemas.openxmlformats.org/presentationml/2006/ole">
            <p:oleObj spid="_x0000_s96259" name="Equation" r:id="rId5" imgW="1079280" imgH="393480" progId="Equation.3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1113" y="4876800"/>
            <a:ext cx="39004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36576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sz="2400" b="0"/>
              <a:t>For UDP arrivals rate large enough, the model looks like</a:t>
            </a:r>
          </a:p>
          <a:p>
            <a:pPr marL="457200" indent="-457200" algn="ctr"/>
            <a:r>
              <a:rPr lang="en-US" sz="2400"/>
              <a:t>UDP + MWM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3000" y="4953000"/>
            <a:ext cx="304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u="sng"/>
              <a:t>UDP + MWM</a:t>
            </a:r>
          </a:p>
          <a:p>
            <a:pPr algn="ctr"/>
            <a:r>
              <a:rPr lang="en-US" b="0"/>
              <a:t>C</a:t>
            </a:r>
            <a:r>
              <a:rPr lang="en-US" b="0" baseline="-25000"/>
              <a:t>1</a:t>
            </a:r>
            <a:r>
              <a:rPr lang="en-US" b="0"/>
              <a:t> = </a:t>
            </a:r>
            <a:r>
              <a:rPr lang="el-GR" b="0"/>
              <a:t>λ</a:t>
            </a:r>
            <a:r>
              <a:rPr lang="en-US" b="0" baseline="-25000"/>
              <a:t>1</a:t>
            </a:r>
          </a:p>
          <a:p>
            <a:pPr algn="ctr"/>
            <a:r>
              <a:rPr lang="en-US" b="0"/>
              <a:t>C</a:t>
            </a:r>
            <a:r>
              <a:rPr lang="en-US" b="0" baseline="-25000"/>
              <a:t>2</a:t>
            </a:r>
            <a:r>
              <a:rPr lang="en-US" b="0"/>
              <a:t> = </a:t>
            </a:r>
            <a:r>
              <a:rPr lang="el-GR" b="0"/>
              <a:t>λ</a:t>
            </a:r>
            <a:r>
              <a:rPr lang="en-US" b="0" baseline="-25000"/>
              <a:t>2</a:t>
            </a:r>
          </a:p>
          <a:p>
            <a:pPr algn="ctr"/>
            <a:r>
              <a:rPr lang="en-US" b="0"/>
              <a:t>As long as </a:t>
            </a:r>
            <a:r>
              <a:rPr lang="el-GR" b="0"/>
              <a:t>λ</a:t>
            </a:r>
            <a:r>
              <a:rPr lang="en-US" b="0" baseline="-25000"/>
              <a:t>1</a:t>
            </a:r>
            <a:r>
              <a:rPr lang="en-US" b="0"/>
              <a:t>+</a:t>
            </a:r>
            <a:r>
              <a:rPr lang="el-GR" b="0"/>
              <a:t>λ</a:t>
            </a:r>
            <a:r>
              <a:rPr lang="en-US" b="0" baseline="-25000"/>
              <a:t>2</a:t>
            </a:r>
            <a:r>
              <a:rPr lang="en-US" b="0"/>
              <a:t>&lt; C</a:t>
            </a:r>
            <a:r>
              <a:rPr lang="en-US" b="0" baseline="-25000"/>
              <a:t>out</a:t>
            </a:r>
          </a:p>
          <a:p>
            <a:pPr algn="ctr"/>
            <a:r>
              <a:rPr lang="en-US"/>
              <a:t>Fair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4800600"/>
            <a:ext cx="6400800" cy="19050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8FB345-ADAC-465B-8A5C-E4C2F3E1205A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Simulations - MWM Modes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2099" name="TextBox 7"/>
          <p:cNvSpPr txBox="1">
            <a:spLocks noChangeArrowheads="1"/>
          </p:cNvSpPr>
          <p:nvPr/>
        </p:nvSpPr>
        <p:spPr bwMode="auto">
          <a:xfrm>
            <a:off x="228600" y="5610225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u="sng"/>
              <a:t>Simulation parameters:</a:t>
            </a:r>
            <a:endParaRPr lang="he-IL" sz="1400" b="0" u="sng"/>
          </a:p>
        </p:txBody>
      </p:sp>
      <p:sp>
        <p:nvSpPr>
          <p:cNvPr id="132100" name="TextBox 4"/>
          <p:cNvSpPr txBox="1">
            <a:spLocks noChangeArrowheads="1"/>
          </p:cNvSpPr>
          <p:nvPr/>
        </p:nvSpPr>
        <p:spPr bwMode="auto">
          <a:xfrm>
            <a:off x="304800" y="5867400"/>
            <a:ext cx="2590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Fig. 1 –</a:t>
            </a:r>
          </a:p>
          <a:p>
            <a:r>
              <a:rPr lang="en-US" sz="1400" b="0"/>
              <a:t>2 TCP flows, no UDP, C</a:t>
            </a:r>
            <a:r>
              <a:rPr lang="en-US" sz="1400" b="0" baseline="-25000"/>
              <a:t>out</a:t>
            </a:r>
            <a:r>
              <a:rPr lang="en-US" sz="1400" b="0"/>
              <a:t>=1Mbps, B=41KB  , avg. t</a:t>
            </a:r>
            <a:r>
              <a:rPr lang="en-US" sz="1400" b="0" baseline="-25000"/>
              <a:t>p </a:t>
            </a:r>
            <a:r>
              <a:rPr lang="en-US" sz="1400" b="0"/>
              <a:t>= 100/150 ms</a:t>
            </a:r>
            <a:endParaRPr lang="he-IL" sz="1400" b="0"/>
          </a:p>
          <a:p>
            <a:endParaRPr lang="he-IL" sz="1400" b="0"/>
          </a:p>
        </p:txBody>
      </p:sp>
      <p:sp>
        <p:nvSpPr>
          <p:cNvPr id="132101" name="TextBox 5"/>
          <p:cNvSpPr txBox="1">
            <a:spLocks noChangeArrowheads="1"/>
          </p:cNvSpPr>
          <p:nvPr/>
        </p:nvSpPr>
        <p:spPr bwMode="auto">
          <a:xfrm>
            <a:off x="3276600" y="5916613"/>
            <a:ext cx="2667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Fig. 2 – </a:t>
            </a:r>
          </a:p>
          <a:p>
            <a:r>
              <a:rPr lang="en-US" sz="1400" b="0"/>
              <a:t>10 TCP flows, no UDP, C</a:t>
            </a:r>
            <a:r>
              <a:rPr lang="en-US" sz="1400" b="0" baseline="-25000"/>
              <a:t>out </a:t>
            </a:r>
            <a:r>
              <a:rPr lang="en-US" sz="1400" b="0"/>
              <a:t>= 5Mbps, B=150KB , avg. t</a:t>
            </a:r>
            <a:r>
              <a:rPr lang="en-US" sz="1400" b="0" baseline="-25000"/>
              <a:t>p </a:t>
            </a:r>
            <a:r>
              <a:rPr lang="en-US" sz="1400" b="0"/>
              <a:t>= 100/150 ms</a:t>
            </a:r>
            <a:endParaRPr lang="he-IL" sz="1400" b="0"/>
          </a:p>
          <a:p>
            <a:endParaRPr lang="he-IL" sz="1400" b="0"/>
          </a:p>
        </p:txBody>
      </p:sp>
      <p:sp>
        <p:nvSpPr>
          <p:cNvPr id="132102" name="TextBox 6"/>
          <p:cNvSpPr txBox="1">
            <a:spLocks noChangeArrowheads="1"/>
          </p:cNvSpPr>
          <p:nvPr/>
        </p:nvSpPr>
        <p:spPr bwMode="auto">
          <a:xfrm>
            <a:off x="6172200" y="5916613"/>
            <a:ext cx="2819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Fig. 3 – </a:t>
            </a:r>
          </a:p>
          <a:p>
            <a:r>
              <a:rPr lang="en-US" sz="1400" b="0"/>
              <a:t>2 TCP flows, Cout = 2Mbps, B=31KB, UDP = 20%*C , avg. t</a:t>
            </a:r>
            <a:r>
              <a:rPr lang="en-US" sz="1400" b="0" baseline="-25000"/>
              <a:t>p </a:t>
            </a:r>
            <a:r>
              <a:rPr lang="en-US" sz="1400" b="0"/>
              <a:t>= 100/150 ms</a:t>
            </a:r>
            <a:endParaRPr lang="he-IL" sz="1400" b="0"/>
          </a:p>
          <a:p>
            <a:endParaRPr lang="he-IL" sz="1400" b="0"/>
          </a:p>
        </p:txBody>
      </p:sp>
      <p:sp>
        <p:nvSpPr>
          <p:cNvPr id="132103" name="TextBox 8"/>
          <p:cNvSpPr txBox="1">
            <a:spLocks noChangeArrowheads="1"/>
          </p:cNvSpPr>
          <p:nvPr/>
        </p:nvSpPr>
        <p:spPr bwMode="auto">
          <a:xfrm>
            <a:off x="457200" y="4049713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2x1 MWM Starvation Mode</a:t>
            </a:r>
            <a:endParaRPr lang="he-IL"/>
          </a:p>
        </p:txBody>
      </p:sp>
      <p:sp>
        <p:nvSpPr>
          <p:cNvPr id="132104" name="TextBox 9"/>
          <p:cNvSpPr txBox="1">
            <a:spLocks noChangeArrowheads="1"/>
          </p:cNvSpPr>
          <p:nvPr/>
        </p:nvSpPr>
        <p:spPr bwMode="auto">
          <a:xfrm>
            <a:off x="3581400" y="4038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/>
              <a:t>2x1 MWM Oscillation Mode</a:t>
            </a:r>
            <a:endParaRPr lang="he-IL"/>
          </a:p>
        </p:txBody>
      </p:sp>
      <p:sp>
        <p:nvSpPr>
          <p:cNvPr id="132105" name="TextBox 10"/>
          <p:cNvSpPr txBox="1">
            <a:spLocks noChangeArrowheads="1"/>
          </p:cNvSpPr>
          <p:nvPr/>
        </p:nvSpPr>
        <p:spPr bwMode="auto">
          <a:xfrm>
            <a:off x="6705600" y="4038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/>
              <a:t>2x1 MWM Equalization Mode</a:t>
            </a:r>
            <a:endParaRPr lang="he-IL"/>
          </a:p>
        </p:txBody>
      </p:sp>
      <p:pic>
        <p:nvPicPr>
          <p:cNvPr id="13210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0"/>
            <a:ext cx="8950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11C86D-C6FB-426B-AE34-7A7CBD4C8F3F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lvl="1"/>
            <a:r>
              <a:rPr lang="en-US" sz="3600" smtClean="0"/>
              <a:t>Introduction</a:t>
            </a:r>
          </a:p>
          <a:p>
            <a:pPr lvl="1"/>
            <a:r>
              <a:rPr lang="en-US" sz="3600" smtClean="0"/>
              <a:t>Fairness</a:t>
            </a:r>
          </a:p>
          <a:p>
            <a:pPr lvl="1"/>
            <a:r>
              <a:rPr lang="en-US" sz="3600" smtClean="0"/>
              <a:t>Network Dynamics</a:t>
            </a:r>
          </a:p>
          <a:p>
            <a:pPr lvl="1"/>
            <a:r>
              <a:rPr lang="en-US" sz="3600" smtClean="0"/>
              <a:t>NxN Switch</a:t>
            </a:r>
          </a:p>
          <a:p>
            <a:pPr lvl="1"/>
            <a:r>
              <a:rPr lang="en-US" sz="3600" smtClean="0"/>
              <a:t>Simulations</a:t>
            </a:r>
          </a:p>
        </p:txBody>
      </p:sp>
      <p:sp>
        <p:nvSpPr>
          <p:cNvPr id="134148" name="Rectangle 3"/>
          <p:cNvSpPr>
            <a:spLocks noChangeArrowheads="1"/>
          </p:cNvSpPr>
          <p:nvPr/>
        </p:nvSpPr>
        <p:spPr bwMode="auto">
          <a:xfrm>
            <a:off x="914400" y="2971800"/>
            <a:ext cx="42672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EEC977A-4A7E-4E47-AD1A-7DD5EDC17963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Dynamics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Set of equations describing the dynamics of Internet traffic through Nx1 IQ switch.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Congestion control equations (</a:t>
            </a:r>
            <a:r>
              <a:rPr lang="en-US" sz="2400" dirty="0" smtClean="0">
                <a:solidFill>
                  <a:srgbClr val="00B050"/>
                </a:solidFill>
              </a:rPr>
              <a:t>users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000" dirty="0" smtClean="0"/>
              <a:t>TCP Stable phase</a:t>
            </a:r>
          </a:p>
          <a:p>
            <a:pPr lvl="1">
              <a:defRPr/>
            </a:pPr>
            <a:r>
              <a:rPr lang="en-US" sz="2000" dirty="0" smtClean="0"/>
              <a:t>TCP Congestion phase</a:t>
            </a:r>
          </a:p>
          <a:p>
            <a:pPr lvl="1">
              <a:defRPr/>
            </a:pPr>
            <a:r>
              <a:rPr lang="en-US" sz="2000" dirty="0" smtClean="0"/>
              <a:t>UDP flow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Switch scheduling equations (</a:t>
            </a:r>
            <a:r>
              <a:rPr lang="en-US" sz="2400" dirty="0" smtClean="0">
                <a:solidFill>
                  <a:srgbClr val="E959E9"/>
                </a:solidFill>
              </a:rPr>
              <a:t>routers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000" dirty="0" err="1" smtClean="0"/>
              <a:t>iSLIP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MWM</a:t>
            </a:r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3048000" y="3962400"/>
          <a:ext cx="5943600" cy="2732088"/>
        </p:xfrm>
        <a:graphic>
          <a:graphicData uri="http://schemas.openxmlformats.org/presentationml/2006/ole">
            <p:oleObj spid="_x0000_s17410" name="Visio" r:id="rId5" imgW="14786604" imgH="7175491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 b="11765"/>
          <a:stretch>
            <a:fillRect/>
          </a:stretch>
        </p:blipFill>
        <p:spPr bwMode="auto">
          <a:xfrm>
            <a:off x="3962400" y="2362200"/>
            <a:ext cx="518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 b="13008"/>
          <a:stretch>
            <a:fillRect/>
          </a:stretch>
        </p:blipFill>
        <p:spPr bwMode="auto">
          <a:xfrm>
            <a:off x="3914775" y="3886200"/>
            <a:ext cx="5229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5638" y="2057400"/>
            <a:ext cx="33321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A2606F-31A7-4729-935D-454EBCC03C0B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Dynamics - </a:t>
            </a:r>
            <a:r>
              <a:rPr lang="en-US" sz="3600" dirty="0" err="1" smtClean="0"/>
              <a:t>iSLIP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Set of equations describing the dynamics of Internet traffic through Nx1 IQ switch.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Congestion control equations</a:t>
            </a:r>
          </a:p>
          <a:p>
            <a:pPr lvl="1">
              <a:defRPr/>
            </a:pPr>
            <a:r>
              <a:rPr lang="en-US" sz="2000" dirty="0" smtClean="0"/>
              <a:t>TCP Stable phase</a:t>
            </a:r>
          </a:p>
          <a:p>
            <a:pPr lvl="1">
              <a:defRPr/>
            </a:pPr>
            <a:r>
              <a:rPr lang="en-US" sz="2000" dirty="0" smtClean="0"/>
              <a:t>TCP Congestion phase</a:t>
            </a:r>
          </a:p>
          <a:p>
            <a:pPr lvl="1">
              <a:defRPr/>
            </a:pPr>
            <a:r>
              <a:rPr lang="en-US" sz="2000" dirty="0" smtClean="0"/>
              <a:t>UDP flow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Switch scheduling equations</a:t>
            </a:r>
          </a:p>
          <a:p>
            <a:pPr lvl="1">
              <a:defRPr/>
            </a:pPr>
            <a:r>
              <a:rPr lang="en-US" sz="2000" dirty="0" err="1" smtClean="0"/>
              <a:t>iSLIP</a:t>
            </a: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2 equations per flow: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000" dirty="0" smtClean="0"/>
              <a:t>- Congestion control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000" dirty="0" smtClean="0"/>
              <a:t>- Switch scheduling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2 variables per flow:</a:t>
            </a: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2133600" y="4038600"/>
            <a:ext cx="19050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4724400"/>
            <a:ext cx="3352800" cy="1981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3429000" y="2514600"/>
            <a:ext cx="685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3962400" y="2895600"/>
            <a:ext cx="1524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2438400" y="3276600"/>
            <a:ext cx="1676400" cy="152400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162800" y="3962400"/>
            <a:ext cx="609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467600" y="4419600"/>
            <a:ext cx="6096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876800" y="3962400"/>
            <a:ext cx="2286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181600" y="4419600"/>
            <a:ext cx="2286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graphicFrame>
        <p:nvGraphicFramePr>
          <p:cNvPr id="18434" name="Object 1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8434" name="Equation" r:id="rId8" imgW="914400" imgH="215640" progId="Equation.3">
              <p:embed/>
            </p:oleObj>
          </a:graphicData>
        </a:graphic>
      </p:graphicFrame>
      <p:graphicFrame>
        <p:nvGraphicFramePr>
          <p:cNvPr id="21" name="Object 18"/>
          <p:cNvGraphicFramePr>
            <a:graphicFrameLocks noChangeAspect="1"/>
          </p:cNvGraphicFramePr>
          <p:nvPr/>
        </p:nvGraphicFramePr>
        <p:xfrm>
          <a:off x="411163" y="6248400"/>
          <a:ext cx="3170237" cy="393700"/>
        </p:xfrm>
        <a:graphic>
          <a:graphicData uri="http://schemas.openxmlformats.org/presentationml/2006/ole">
            <p:oleObj spid="_x0000_s18435" name="Equation" r:id="rId9" imgW="1942920" imgH="241200" progId="Equation.3">
              <p:embed/>
            </p:oleObj>
          </a:graphicData>
        </a:graphic>
      </p:graphicFrame>
      <p:sp>
        <p:nvSpPr>
          <p:cNvPr id="18451" name="Rectangle 22"/>
          <p:cNvSpPr>
            <a:spLocks noChangeArrowheads="1"/>
          </p:cNvSpPr>
          <p:nvPr/>
        </p:nvSpPr>
        <p:spPr bwMode="auto">
          <a:xfrm>
            <a:off x="5867400" y="5954713"/>
            <a:ext cx="304800" cy="381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886200"/>
            <a:ext cx="45148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6172200"/>
            <a:ext cx="25527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7"/>
          <a:srcRect b="11765"/>
          <a:stretch>
            <a:fillRect/>
          </a:stretch>
        </p:blipFill>
        <p:spPr bwMode="auto">
          <a:xfrm>
            <a:off x="3962400" y="2362200"/>
            <a:ext cx="518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5638" y="2057400"/>
            <a:ext cx="33321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9B313B-E17F-4C7A-B8D1-84742DE6223F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Network Dynamics - MWM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Set of equations describing the dynamics of Internet traffic through Nx1 IQ switch.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Congestion control equations</a:t>
            </a:r>
          </a:p>
          <a:p>
            <a:pPr lvl="1">
              <a:defRPr/>
            </a:pPr>
            <a:r>
              <a:rPr lang="en-US" sz="2000" dirty="0" smtClean="0"/>
              <a:t>TCP Stable phase</a:t>
            </a:r>
          </a:p>
          <a:p>
            <a:pPr lvl="1">
              <a:defRPr/>
            </a:pPr>
            <a:r>
              <a:rPr lang="en-US" sz="2000" dirty="0" smtClean="0"/>
              <a:t>TCP Congestion phase</a:t>
            </a:r>
          </a:p>
          <a:p>
            <a:pPr lvl="1">
              <a:defRPr/>
            </a:pPr>
            <a:r>
              <a:rPr lang="en-US" sz="2000" dirty="0" smtClean="0"/>
              <a:t>UDP flow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Switch scheduling equations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MWM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2 equations per flow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000" dirty="0" smtClean="0"/>
              <a:t>- Congestion control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sz="2000" dirty="0" smtClean="0"/>
              <a:t>- Switch scheduling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2 variables per flow</a:t>
            </a: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2133600" y="4419600"/>
            <a:ext cx="2209800" cy="152400"/>
          </a:xfrm>
          <a:prstGeom prst="rightArrow">
            <a:avLst>
              <a:gd name="adj1" fmla="val 50000"/>
              <a:gd name="adj2" fmla="val 5001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304800" y="4724400"/>
            <a:ext cx="3352800" cy="1981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962400" y="5029200"/>
            <a:ext cx="51816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graphicFrame>
        <p:nvGraphicFramePr>
          <p:cNvPr id="19458" name="Object 13"/>
          <p:cNvGraphicFramePr>
            <a:graphicFrameLocks noChangeAspect="1"/>
          </p:cNvGraphicFramePr>
          <p:nvPr/>
        </p:nvGraphicFramePr>
        <p:xfrm>
          <a:off x="411163" y="6248400"/>
          <a:ext cx="3170237" cy="393700"/>
        </p:xfrm>
        <a:graphic>
          <a:graphicData uri="http://schemas.openxmlformats.org/presentationml/2006/ole">
            <p:oleObj spid="_x0000_s19458" name="Equation" r:id="rId9" imgW="1942920" imgH="24120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86696B-59F2-41D0-802D-7ACC4167A4BC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Simulations – </a:t>
            </a:r>
            <a:br>
              <a:rPr lang="en-US" dirty="0" smtClean="0"/>
            </a:br>
            <a:r>
              <a:rPr lang="en-US" dirty="0" err="1" smtClean="0"/>
              <a:t>iSLIP</a:t>
            </a:r>
            <a:r>
              <a:rPr lang="en-US" dirty="0" smtClean="0"/>
              <a:t> Network Dynamics</a:t>
            </a:r>
            <a:endParaRPr lang="he-IL" dirty="0"/>
          </a:p>
        </p:txBody>
      </p:sp>
      <p:sp>
        <p:nvSpPr>
          <p:cNvPr id="145411" name="TextBox 6"/>
          <p:cNvSpPr txBox="1">
            <a:spLocks noChangeArrowheads="1"/>
          </p:cNvSpPr>
          <p:nvPr/>
        </p:nvSpPr>
        <p:spPr bwMode="auto">
          <a:xfrm>
            <a:off x="152400" y="6096000"/>
            <a:ext cx="87630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0" u="sng"/>
              <a:t>Simulation parameters:</a:t>
            </a:r>
          </a:p>
          <a:p>
            <a:r>
              <a:rPr lang="en-US" sz="1700" b="0"/>
              <a:t>2x1, 100 TCP flows, 5%*C</a:t>
            </a:r>
            <a:r>
              <a:rPr lang="en-US" sz="1700" b="0" baseline="-25000"/>
              <a:t>out</a:t>
            </a:r>
            <a:r>
              <a:rPr lang="en-US" sz="1700" b="0"/>
              <a:t> UDP rate, C</a:t>
            </a:r>
            <a:r>
              <a:rPr lang="en-US" sz="1700" b="0" baseline="-25000"/>
              <a:t>out</a:t>
            </a:r>
            <a:r>
              <a:rPr lang="en-US" sz="1700" b="0"/>
              <a:t>= 100Mbps, B=180KB, avg. t</a:t>
            </a:r>
            <a:r>
              <a:rPr lang="en-US" sz="1700" b="0" baseline="-25000"/>
              <a:t>p </a:t>
            </a:r>
            <a:r>
              <a:rPr lang="en-US" sz="1700" b="0"/>
              <a:t>= 100/150 ms</a:t>
            </a:r>
            <a:endParaRPr lang="he-IL" sz="1700" b="0"/>
          </a:p>
          <a:p>
            <a:endParaRPr lang="he-IL" sz="1700" b="0"/>
          </a:p>
        </p:txBody>
      </p:sp>
      <p:sp>
        <p:nvSpPr>
          <p:cNvPr id="145412" name="TextBox 7"/>
          <p:cNvSpPr txBox="1">
            <a:spLocks noChangeArrowheads="1"/>
          </p:cNvSpPr>
          <p:nvPr/>
        </p:nvSpPr>
        <p:spPr bwMode="auto">
          <a:xfrm>
            <a:off x="1905000" y="1306513"/>
            <a:ext cx="1828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Matlab Model</a:t>
            </a:r>
            <a:endParaRPr lang="he-IL"/>
          </a:p>
        </p:txBody>
      </p:sp>
      <p:sp>
        <p:nvSpPr>
          <p:cNvPr id="145413" name="TextBox 8"/>
          <p:cNvSpPr txBox="1">
            <a:spLocks noChangeArrowheads="1"/>
          </p:cNvSpPr>
          <p:nvPr/>
        </p:nvSpPr>
        <p:spPr bwMode="auto">
          <a:xfrm>
            <a:off x="5867400" y="13065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Ns2 Simulation</a:t>
            </a:r>
            <a:endParaRPr lang="he-IL"/>
          </a:p>
        </p:txBody>
      </p:sp>
      <p:pic>
        <p:nvPicPr>
          <p:cNvPr id="145414" name="Picture 8" descr="E:\Technion\Thesis\TCP-Routers\IwQoS paper\figures\rr_sim.jpg"/>
          <p:cNvPicPr>
            <a:picLocks noChangeAspect="1" noChangeArrowheads="1"/>
          </p:cNvPicPr>
          <p:nvPr/>
        </p:nvPicPr>
        <p:blipFill>
          <a:blip r:embed="rId3"/>
          <a:srcRect t="5594" b="10490"/>
          <a:stretch>
            <a:fillRect/>
          </a:stretch>
        </p:blipFill>
        <p:spPr bwMode="auto">
          <a:xfrm>
            <a:off x="476250" y="1752600"/>
            <a:ext cx="8515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5" name="TextBox 9"/>
          <p:cNvSpPr txBox="1">
            <a:spLocks noChangeArrowheads="1"/>
          </p:cNvSpPr>
          <p:nvPr/>
        </p:nvSpPr>
        <p:spPr bwMode="auto">
          <a:xfrm>
            <a:off x="6019800" y="4067175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Time (sec)</a:t>
            </a:r>
            <a:endParaRPr lang="he-IL" sz="1200"/>
          </a:p>
        </p:txBody>
      </p:sp>
      <p:sp>
        <p:nvSpPr>
          <p:cNvPr id="145416" name="TextBox 10"/>
          <p:cNvSpPr txBox="1">
            <a:spLocks noChangeArrowheads="1"/>
          </p:cNvSpPr>
          <p:nvPr/>
        </p:nvSpPr>
        <p:spPr bwMode="auto">
          <a:xfrm>
            <a:off x="1676400" y="4067175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Time (sec)</a:t>
            </a:r>
            <a:endParaRPr lang="he-IL" sz="12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6" descr="E:\Technion\Thesis\Finalization\Thesis\My thesis\figures\lqf_model_sim2.jpg"/>
          <p:cNvPicPr>
            <a:picLocks noChangeAspect="1" noChangeArrowheads="1"/>
          </p:cNvPicPr>
          <p:nvPr/>
        </p:nvPicPr>
        <p:blipFill>
          <a:blip r:embed="rId3"/>
          <a:srcRect l="6425" b="6329"/>
          <a:stretch>
            <a:fillRect/>
          </a:stretch>
        </p:blipFill>
        <p:spPr bwMode="auto">
          <a:xfrm>
            <a:off x="5638800" y="16002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CA9A10-BF38-4613-A17C-F1E380FCFEFC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Simulations – </a:t>
            </a:r>
            <a:br>
              <a:rPr lang="en-US" dirty="0" smtClean="0"/>
            </a:br>
            <a:r>
              <a:rPr lang="en-US" dirty="0" smtClean="0"/>
              <a:t>MWM Network Dynamics</a:t>
            </a:r>
            <a:endParaRPr lang="he-IL" dirty="0"/>
          </a:p>
        </p:txBody>
      </p:sp>
      <p:sp>
        <p:nvSpPr>
          <p:cNvPr id="147460" name="TextBox 6"/>
          <p:cNvSpPr txBox="1">
            <a:spLocks noChangeArrowheads="1"/>
          </p:cNvSpPr>
          <p:nvPr/>
        </p:nvSpPr>
        <p:spPr bwMode="auto">
          <a:xfrm>
            <a:off x="1905000" y="1219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Matlab Model</a:t>
            </a:r>
            <a:endParaRPr lang="he-IL"/>
          </a:p>
        </p:txBody>
      </p:sp>
      <p:sp>
        <p:nvSpPr>
          <p:cNvPr id="147461" name="TextBox 7"/>
          <p:cNvSpPr txBox="1">
            <a:spLocks noChangeArrowheads="1"/>
          </p:cNvSpPr>
          <p:nvPr/>
        </p:nvSpPr>
        <p:spPr bwMode="auto">
          <a:xfrm>
            <a:off x="5867400" y="1219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Ns2 Simulation</a:t>
            </a:r>
            <a:endParaRPr lang="he-IL"/>
          </a:p>
        </p:txBody>
      </p:sp>
      <p:sp>
        <p:nvSpPr>
          <p:cNvPr id="147462" name="TextBox 8"/>
          <p:cNvSpPr txBox="1">
            <a:spLocks noChangeArrowheads="1"/>
          </p:cNvSpPr>
          <p:nvPr/>
        </p:nvSpPr>
        <p:spPr bwMode="auto">
          <a:xfrm>
            <a:off x="76200" y="6059488"/>
            <a:ext cx="876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u="sng"/>
              <a:t>Simulation parameters:</a:t>
            </a:r>
          </a:p>
          <a:p>
            <a:r>
              <a:rPr lang="en-US" b="0"/>
              <a:t>2x1, 100 TCP flows, UDP rate 5%*C</a:t>
            </a:r>
            <a:r>
              <a:rPr lang="en-US" b="0" baseline="-25000"/>
              <a:t>out</a:t>
            </a:r>
            <a:r>
              <a:rPr lang="en-US" b="0"/>
              <a:t>, C</a:t>
            </a:r>
            <a:r>
              <a:rPr lang="en-US" b="0" baseline="-25000"/>
              <a:t>out</a:t>
            </a:r>
            <a:r>
              <a:rPr lang="en-US" b="0"/>
              <a:t>= 5Mbps, B=70KB, avg. t</a:t>
            </a:r>
            <a:r>
              <a:rPr lang="en-US" b="0" baseline="-25000"/>
              <a:t>p </a:t>
            </a:r>
            <a:r>
              <a:rPr lang="en-US" b="0"/>
              <a:t>= 100/150 ms</a:t>
            </a:r>
            <a:endParaRPr lang="he-IL" b="0"/>
          </a:p>
        </p:txBody>
      </p:sp>
      <p:sp>
        <p:nvSpPr>
          <p:cNvPr id="147463" name="TextBox 10"/>
          <p:cNvSpPr txBox="1">
            <a:spLocks noChangeArrowheads="1"/>
          </p:cNvSpPr>
          <p:nvPr/>
        </p:nvSpPr>
        <p:spPr bwMode="auto">
          <a:xfrm>
            <a:off x="6019800" y="44196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Time (sec)</a:t>
            </a:r>
            <a:endParaRPr lang="he-IL" sz="1200"/>
          </a:p>
        </p:txBody>
      </p:sp>
      <p:sp>
        <p:nvSpPr>
          <p:cNvPr id="147464" name="TextBox 11"/>
          <p:cNvSpPr txBox="1">
            <a:spLocks noChangeArrowheads="1"/>
          </p:cNvSpPr>
          <p:nvPr/>
        </p:nvSpPr>
        <p:spPr bwMode="auto">
          <a:xfrm>
            <a:off x="1752600" y="441960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Time (sec)</a:t>
            </a:r>
            <a:endParaRPr lang="he-IL" sz="1200"/>
          </a:p>
        </p:txBody>
      </p:sp>
      <p:sp>
        <p:nvSpPr>
          <p:cNvPr id="147465" name="TextBox 12"/>
          <p:cNvSpPr txBox="1">
            <a:spLocks noChangeArrowheads="1"/>
          </p:cNvSpPr>
          <p:nvPr/>
        </p:nvSpPr>
        <p:spPr bwMode="auto">
          <a:xfrm>
            <a:off x="6781800" y="57150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(equalization mode)</a:t>
            </a:r>
            <a:endParaRPr lang="he-IL" sz="1400" b="0"/>
          </a:p>
        </p:txBody>
      </p:sp>
      <p:pic>
        <p:nvPicPr>
          <p:cNvPr id="14746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552575"/>
            <a:ext cx="2543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/>
          <p:cNvSpPr txBox="1">
            <a:spLocks noGrp="1" noChangeArrowheads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1455C54B-612D-4162-AFE8-7B9F86496A4A}" type="slidenum">
              <a:rPr lang="ar-SA" sz="1400"/>
              <a:pPr eaLnBrk="0" hangingPunct="0"/>
              <a:t>28</a:t>
            </a:fld>
            <a:endParaRPr 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lvl="1"/>
            <a:r>
              <a:rPr lang="en-US" sz="3600" smtClean="0"/>
              <a:t>Introduction</a:t>
            </a:r>
          </a:p>
          <a:p>
            <a:pPr lvl="1"/>
            <a:r>
              <a:rPr lang="en-US" sz="3600" smtClean="0"/>
              <a:t>Fairness</a:t>
            </a:r>
          </a:p>
          <a:p>
            <a:pPr lvl="1"/>
            <a:r>
              <a:rPr lang="en-US" sz="3600" smtClean="0"/>
              <a:t>Network Dynamics</a:t>
            </a:r>
          </a:p>
          <a:p>
            <a:pPr lvl="1"/>
            <a:r>
              <a:rPr lang="en-US" sz="3600" smtClean="0"/>
              <a:t>NxN switch</a:t>
            </a:r>
          </a:p>
          <a:p>
            <a:pPr lvl="1"/>
            <a:r>
              <a:rPr lang="en-US" sz="3600" smtClean="0"/>
              <a:t>Simulations</a:t>
            </a:r>
          </a:p>
        </p:txBody>
      </p:sp>
      <p:sp>
        <p:nvSpPr>
          <p:cNvPr id="149508" name="Rectangle 3"/>
          <p:cNvSpPr>
            <a:spLocks noChangeArrowheads="1"/>
          </p:cNvSpPr>
          <p:nvPr/>
        </p:nvSpPr>
        <p:spPr bwMode="auto">
          <a:xfrm>
            <a:off x="914400" y="3657600"/>
            <a:ext cx="2819400" cy="6096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6E6FC1-EAA4-46BA-B6ED-D8230096C311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NxN</a:t>
            </a:r>
            <a:r>
              <a:rPr lang="en-US" dirty="0" smtClean="0"/>
              <a:t> switch</a:t>
            </a:r>
            <a:endParaRPr lang="he-IL" dirty="0"/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1219200" y="15240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Nx1 → NxN</a:t>
            </a:r>
            <a:endParaRPr lang="he-IL" sz="28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562600" y="4114800"/>
            <a:ext cx="685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477000" y="4114800"/>
            <a:ext cx="685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467600" y="4114800"/>
            <a:ext cx="685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86400" y="4724400"/>
            <a:ext cx="685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486400" y="5257800"/>
            <a:ext cx="685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477000" y="4724400"/>
            <a:ext cx="685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467600" y="4724400"/>
            <a:ext cx="685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477000" y="5257800"/>
            <a:ext cx="685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467600" y="5257800"/>
            <a:ext cx="685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66800" y="6107113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/>
              <a:t>MWM</a:t>
            </a:r>
            <a:r>
              <a:rPr lang="en-US" b="0"/>
              <a:t>: We expect equalization/starvation of the number of packets in </a:t>
            </a:r>
            <a:r>
              <a:rPr lang="en-US"/>
              <a:t>permutations</a:t>
            </a:r>
            <a:r>
              <a:rPr lang="en-US" b="0"/>
              <a:t>, not in individual queues.</a:t>
            </a:r>
            <a:endParaRPr lang="he-IL" b="0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5384800" y="4022725"/>
          <a:ext cx="2995613" cy="1866900"/>
        </p:xfrm>
        <a:graphic>
          <a:graphicData uri="http://schemas.openxmlformats.org/presentationml/2006/ole">
            <p:oleObj spid="_x0000_s20482" name="Equation" r:id="rId5" imgW="1180800" imgH="736560" progId="Equation.3">
              <p:embed/>
            </p:oleObj>
          </a:graphicData>
        </a:graphic>
      </p:graphicFrame>
      <p:pic>
        <p:nvPicPr>
          <p:cNvPr id="20497" name="Picture 3" descr="D:\Technion\Thesis\TCP-Routers\IWQoS Paper\figures\nx1_swit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825" y="2362200"/>
            <a:ext cx="32797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1981200" y="4071938"/>
          <a:ext cx="1063625" cy="1871662"/>
        </p:xfrm>
        <a:graphic>
          <a:graphicData uri="http://schemas.openxmlformats.org/presentationml/2006/ole">
            <p:oleObj spid="_x0000_s20483" name="Equation" r:id="rId7" imgW="419040" imgH="736560" progId="Equation.3">
              <p:embed/>
            </p:oleObj>
          </a:graphicData>
        </a:graphic>
      </p:graphicFrame>
      <p:pic>
        <p:nvPicPr>
          <p:cNvPr id="20498" name="Picture 21" descr="iq_switch_fu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7800" y="2309813"/>
            <a:ext cx="3200400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rgbClr val="00B050"/>
                </a:solidFill>
                <a:effectLst/>
              </a:rPr>
              <a:t>User-Centric View</a:t>
            </a:r>
            <a:endParaRPr lang="he-IL" sz="4800" smtClean="0">
              <a:solidFill>
                <a:srgbClr val="00B050"/>
              </a:solidFill>
              <a:effectLst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9EB21C-EF9B-4B6C-A50C-1FB5547A8009}" type="slidenum">
              <a:rPr lang="ar-SA" smtClean="0"/>
              <a:pPr/>
              <a:t>3</a:t>
            </a:fld>
            <a:endParaRPr 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7075" y="1447800"/>
            <a:ext cx="59531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1295400"/>
            <a:ext cx="32004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b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+mn-lt"/>
                <a:cs typeface="+mn-cs"/>
              </a:rPr>
              <a:t>End-to-end congestion control algorithms (TCP) regulate the Internet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b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+mn-lt"/>
                <a:cs typeface="+mn-cs"/>
              </a:rPr>
              <a:t>Routers are just passive elements.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Ø"/>
              <a:defRPr/>
            </a:pPr>
            <a:endParaRPr lang="he-IL" b="0" kern="0" dirty="0">
              <a:latin typeface="+mn-lt"/>
              <a:cs typeface="+mn-cs"/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3124200" y="6248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Users</a:t>
            </a:r>
            <a:endParaRPr lang="he-IL"/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80772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Users</a:t>
            </a:r>
            <a:endParaRPr lang="he-IL"/>
          </a:p>
        </p:txBody>
      </p:sp>
      <p:pic>
        <p:nvPicPr>
          <p:cNvPr id="2355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8288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6388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4384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09600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3"/>
          <p:cNvSpPr>
            <a:spLocks noChangeArrowheads="1"/>
          </p:cNvSpPr>
          <p:nvPr/>
        </p:nvSpPr>
        <p:spPr bwMode="auto">
          <a:xfrm>
            <a:off x="3124200" y="1600200"/>
            <a:ext cx="1447800" cy="50292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23564" name="Rectangle 14"/>
          <p:cNvSpPr>
            <a:spLocks noChangeArrowheads="1"/>
          </p:cNvSpPr>
          <p:nvPr/>
        </p:nvSpPr>
        <p:spPr bwMode="auto">
          <a:xfrm>
            <a:off x="7848600" y="1600200"/>
            <a:ext cx="1295400" cy="5029200"/>
          </a:xfrm>
          <a:prstGeom prst="rect">
            <a:avLst/>
          </a:prstGeom>
          <a:solidFill>
            <a:srgbClr val="B4DE86">
              <a:alpha val="4980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3565" name="Rectangle 15"/>
          <p:cNvSpPr>
            <a:spLocks noChangeArrowheads="1"/>
          </p:cNvSpPr>
          <p:nvPr/>
        </p:nvSpPr>
        <p:spPr bwMode="auto">
          <a:xfrm>
            <a:off x="5715000" y="4114800"/>
            <a:ext cx="9144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28DA7B-3636-43B3-ABED-A9CF326D8703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Simulations –</a:t>
            </a:r>
            <a:br>
              <a:rPr lang="en-US" dirty="0" smtClean="0"/>
            </a:br>
            <a:r>
              <a:rPr lang="en-US" dirty="0" smtClean="0"/>
              <a:t>3x3 MWM</a:t>
            </a:r>
            <a:endParaRPr lang="he-IL" dirty="0"/>
          </a:p>
        </p:txBody>
      </p:sp>
      <p:sp>
        <p:nvSpPr>
          <p:cNvPr id="154627" name="TextBox 5"/>
          <p:cNvSpPr txBox="1">
            <a:spLocks noChangeArrowheads="1"/>
          </p:cNvSpPr>
          <p:nvPr/>
        </p:nvSpPr>
        <p:spPr bwMode="auto">
          <a:xfrm>
            <a:off x="838200" y="1371600"/>
            <a:ext cx="3124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Equalization mode</a:t>
            </a:r>
          </a:p>
          <a:p>
            <a:pPr algn="ctr"/>
            <a:r>
              <a:rPr lang="en-US" sz="1600" b="0"/>
              <a:t>(for permutations)</a:t>
            </a:r>
            <a:endParaRPr lang="he-IL" sz="1600" b="0"/>
          </a:p>
        </p:txBody>
      </p:sp>
      <p:sp>
        <p:nvSpPr>
          <p:cNvPr id="154628" name="TextBox 6"/>
          <p:cNvSpPr txBox="1">
            <a:spLocks noChangeArrowheads="1"/>
          </p:cNvSpPr>
          <p:nvPr/>
        </p:nvSpPr>
        <p:spPr bwMode="auto">
          <a:xfrm>
            <a:off x="5410200" y="1371600"/>
            <a:ext cx="3124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Starvation mode</a:t>
            </a:r>
          </a:p>
          <a:p>
            <a:pPr algn="ctr"/>
            <a:r>
              <a:rPr lang="en-US" sz="1600" b="0"/>
              <a:t>(for permutations)</a:t>
            </a:r>
            <a:endParaRPr lang="he-IL" sz="1600" b="0"/>
          </a:p>
        </p:txBody>
      </p:sp>
      <p:sp>
        <p:nvSpPr>
          <p:cNvPr id="154629" name="TextBox 7"/>
          <p:cNvSpPr txBox="1">
            <a:spLocks noChangeArrowheads="1"/>
          </p:cNvSpPr>
          <p:nvPr/>
        </p:nvSpPr>
        <p:spPr bwMode="auto">
          <a:xfrm>
            <a:off x="228600" y="5857875"/>
            <a:ext cx="7239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sng"/>
              <a:t>Simulation Parameters:</a:t>
            </a:r>
          </a:p>
          <a:p>
            <a:r>
              <a:rPr lang="en-US" sz="1600" b="0"/>
              <a:t>100 TCP flows per input/output pair and UDP rate 5%*C</a:t>
            </a:r>
            <a:r>
              <a:rPr lang="en-US" sz="1600" b="0" baseline="-25000"/>
              <a:t>out</a:t>
            </a:r>
            <a:endParaRPr lang="en-US" sz="1600" b="0"/>
          </a:p>
          <a:p>
            <a:r>
              <a:rPr lang="en-US" sz="1600" b="0"/>
              <a:t> </a:t>
            </a:r>
          </a:p>
        </p:txBody>
      </p:sp>
      <p:sp>
        <p:nvSpPr>
          <p:cNvPr id="154630" name="TextBox 8"/>
          <p:cNvSpPr txBox="1">
            <a:spLocks noChangeArrowheads="1"/>
          </p:cNvSpPr>
          <p:nvPr/>
        </p:nvSpPr>
        <p:spPr bwMode="auto">
          <a:xfrm>
            <a:off x="228600" y="6400800"/>
            <a:ext cx="426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C</a:t>
            </a:r>
            <a:r>
              <a:rPr lang="en-US" sz="1600" b="0" baseline="-25000"/>
              <a:t>out</a:t>
            </a:r>
            <a:r>
              <a:rPr lang="en-US" sz="1600" b="0"/>
              <a:t> = 100Mbps, B=2.5MB, avg. t</a:t>
            </a:r>
            <a:r>
              <a:rPr lang="en-US" sz="1600" b="0" baseline="-25000"/>
              <a:t>p</a:t>
            </a:r>
            <a:r>
              <a:rPr lang="en-US" sz="1600" b="0"/>
              <a:t>=100ms</a:t>
            </a:r>
          </a:p>
        </p:txBody>
      </p:sp>
      <p:sp>
        <p:nvSpPr>
          <p:cNvPr id="154631" name="TextBox 9"/>
          <p:cNvSpPr txBox="1">
            <a:spLocks noChangeArrowheads="1"/>
          </p:cNvSpPr>
          <p:nvPr/>
        </p:nvSpPr>
        <p:spPr bwMode="auto">
          <a:xfrm>
            <a:off x="5029200" y="6400800"/>
            <a:ext cx="411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C</a:t>
            </a:r>
            <a:r>
              <a:rPr lang="en-US" sz="1600" b="0" baseline="-25000"/>
              <a:t>out</a:t>
            </a:r>
            <a:r>
              <a:rPr lang="en-US" sz="1600" b="0"/>
              <a:t> = 1Mbps, B=10MB, avg. t</a:t>
            </a:r>
            <a:r>
              <a:rPr lang="en-US" sz="1600" b="0" baseline="-25000"/>
              <a:t>p</a:t>
            </a:r>
            <a:r>
              <a:rPr lang="en-US" sz="1600" b="0"/>
              <a:t>=100ms</a:t>
            </a:r>
          </a:p>
        </p:txBody>
      </p:sp>
      <p:pic>
        <p:nvPicPr>
          <p:cNvPr id="1546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40386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42084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4" name="Picture 11" descr="E:\Technion\Thesis\TCP-Routers\IwQoS paper\figures\mwm_3x3_starv.jpg"/>
          <p:cNvPicPr>
            <a:picLocks noChangeAspect="1" noChangeArrowheads="1"/>
          </p:cNvPicPr>
          <p:nvPr/>
        </p:nvPicPr>
        <p:blipFill>
          <a:blip r:embed="rId5"/>
          <a:srcRect l="3751" b="3989"/>
          <a:stretch>
            <a:fillRect/>
          </a:stretch>
        </p:blipFill>
        <p:spPr bwMode="auto">
          <a:xfrm>
            <a:off x="5181600" y="2057400"/>
            <a:ext cx="391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5" name="Picture 12" descr="E:\Technion\Thesis\TCP-Routers\IwQoS paper\figures\mwm_3x3_equal.jpg"/>
          <p:cNvPicPr>
            <a:picLocks noChangeAspect="1" noChangeArrowheads="1"/>
          </p:cNvPicPr>
          <p:nvPr/>
        </p:nvPicPr>
        <p:blipFill>
          <a:blip r:embed="rId6"/>
          <a:srcRect l="4034" b="6815"/>
          <a:stretch>
            <a:fillRect/>
          </a:stretch>
        </p:blipFill>
        <p:spPr bwMode="auto">
          <a:xfrm>
            <a:off x="609600" y="2133600"/>
            <a:ext cx="3625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6" name="Picture 13" descr="E:\Technion\Thesis\TCP-Routers\IwQoS paper\figures\mwm_3x3_starv2.jpg"/>
          <p:cNvPicPr>
            <a:picLocks noChangeAspect="1" noChangeArrowheads="1"/>
          </p:cNvPicPr>
          <p:nvPr/>
        </p:nvPicPr>
        <p:blipFill>
          <a:blip r:embed="rId7"/>
          <a:srcRect l="8556" t="1904" r="7307" b="6667"/>
          <a:stretch>
            <a:fillRect/>
          </a:stretch>
        </p:blipFill>
        <p:spPr bwMode="auto">
          <a:xfrm>
            <a:off x="5181600" y="1905000"/>
            <a:ext cx="38862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4CD86D-BFE8-4458-B4A5-4C9EE0D00B92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Interactions of</a:t>
            </a:r>
            <a:r>
              <a:rPr lang="en-US" sz="2400" smtClean="0">
                <a:solidFill>
                  <a:srgbClr val="00B050"/>
                </a:solidFill>
              </a:rPr>
              <a:t> congestion control </a:t>
            </a:r>
            <a:r>
              <a:rPr lang="en-US" sz="2400" smtClean="0"/>
              <a:t>and</a:t>
            </a:r>
            <a:r>
              <a:rPr lang="en-US" sz="2400" smtClean="0">
                <a:solidFill>
                  <a:srgbClr val="E959E9"/>
                </a:solidFill>
              </a:rPr>
              <a:t> switch scheduling </a:t>
            </a:r>
            <a:r>
              <a:rPr lang="en-US" sz="2400" smtClean="0"/>
              <a:t>can lead to extreme unfairness and flow starvation.</a:t>
            </a:r>
          </a:p>
          <a:p>
            <a:r>
              <a:rPr lang="en-US" sz="2400" smtClean="0"/>
              <a:t>iSLIP switch model can be fair for ports, not for flows.</a:t>
            </a:r>
          </a:p>
          <a:p>
            <a:r>
              <a:rPr lang="en-US" sz="2400" smtClean="0"/>
              <a:t>Three modes of MWM behavior: starvation, oscillation and equalization.</a:t>
            </a:r>
          </a:p>
          <a:p>
            <a:r>
              <a:rPr lang="en-US" sz="2400" smtClean="0"/>
              <a:t>Dynamics of Internet traffic in real iSLIP and MWM switches.</a:t>
            </a:r>
          </a:p>
          <a:p>
            <a:r>
              <a:rPr lang="en-US" sz="2400" smtClean="0"/>
              <a:t>iSLIP less unfair than MWM.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Thank you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228600" y="1447800"/>
            <a:ext cx="8610600" cy="51816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C387C0-AC12-4B91-A9A7-7C974B26DD9D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Related Work: 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User-Centric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View</a:t>
            </a:r>
            <a:endParaRPr lang="he-IL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Flow rate equilibrium</a:t>
            </a:r>
          </a:p>
          <a:p>
            <a:pPr lvl="1"/>
            <a:r>
              <a:rPr lang="en-US" sz="2000" smtClean="0"/>
              <a:t>F. Kelly, “Mathematical modeling of the Internet”, 2001.</a:t>
            </a:r>
          </a:p>
          <a:p>
            <a:r>
              <a:rPr lang="en-US" sz="2400" smtClean="0"/>
              <a:t>Router Buffer Sizing</a:t>
            </a:r>
          </a:p>
          <a:p>
            <a:pPr lvl="1"/>
            <a:r>
              <a:rPr lang="en-US" sz="2000" smtClean="0"/>
              <a:t>G. Appenzeller, I. Keslassy, and N. McKeown, “Sizing router buffers”, 2004.</a:t>
            </a:r>
          </a:p>
          <a:p>
            <a:r>
              <a:rPr lang="en-US" sz="2400" smtClean="0"/>
              <a:t>TCP Dynamics</a:t>
            </a:r>
          </a:p>
          <a:p>
            <a:pPr lvl="1"/>
            <a:r>
              <a:rPr lang="en-US" sz="2000" smtClean="0"/>
              <a:t>M. Wang, “Mean-field analysis of buffer sizing”, 2007.</a:t>
            </a:r>
          </a:p>
          <a:p>
            <a:r>
              <a:rPr lang="en-US" sz="2400" smtClean="0"/>
              <a:t>Weighted Fair Queuing (WFQ)</a:t>
            </a:r>
          </a:p>
          <a:p>
            <a:pPr lvl="1"/>
            <a:r>
              <a:rPr lang="en-US" sz="2000" smtClean="0"/>
              <a:t>H. Hassan, O. Brun, J. M. Garcia, and D. Gauchard, “Integration of streaming and elastic traffic: a fixed point approach”, 2008.</a:t>
            </a:r>
          </a:p>
          <a:p>
            <a:r>
              <a:rPr lang="en-US" sz="2400" smtClean="0"/>
              <a:t>Active Queue Managemnet (AQM)</a:t>
            </a:r>
          </a:p>
          <a:p>
            <a:pPr lvl="1"/>
            <a:r>
              <a:rPr lang="en-US" sz="2000" smtClean="0"/>
              <a:t>T. Bu and D. F. Towsley, “A fixed point approximation of TCP behavior in a network”, 2001.</a:t>
            </a:r>
            <a:endParaRPr lang="he-IL" sz="20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rgbClr val="E959E9"/>
                </a:solidFill>
                <a:effectLst/>
              </a:rPr>
              <a:t>Router-Centric View</a:t>
            </a:r>
            <a:endParaRPr lang="he-IL" sz="4800" smtClean="0">
              <a:solidFill>
                <a:srgbClr val="E959E9"/>
              </a:solidFill>
              <a:effectLst/>
            </a:endParaRPr>
          </a:p>
        </p:txBody>
      </p:sp>
      <p:sp>
        <p:nvSpPr>
          <p:cNvPr id="27650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7075" y="1447800"/>
            <a:ext cx="59531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1295400"/>
            <a:ext cx="34290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b="0" dirty="0">
                <a:ln>
                  <a:solidFill>
                    <a:schemeClr val="tx1"/>
                  </a:solidFill>
                </a:ln>
                <a:solidFill>
                  <a:srgbClr val="E959E9"/>
                </a:solidFill>
                <a:latin typeface="+mn-lt"/>
                <a:cs typeface="+mn-cs"/>
              </a:rPr>
              <a:t>Switch scheduling algorithms regulate the Internet.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400" b="0" dirty="0">
                <a:ln>
                  <a:solidFill>
                    <a:schemeClr val="tx1"/>
                  </a:solidFill>
                </a:ln>
                <a:solidFill>
                  <a:srgbClr val="E959E9"/>
                </a:solidFill>
                <a:latin typeface="+mn-lt"/>
                <a:cs typeface="+mn-cs"/>
              </a:rPr>
              <a:t>Users are just passive elements.</a:t>
            </a:r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4572000" y="1600200"/>
            <a:ext cx="3200400" cy="4800600"/>
          </a:xfrm>
          <a:prstGeom prst="rect">
            <a:avLst/>
          </a:prstGeom>
          <a:solidFill>
            <a:srgbClr val="F4AAF4">
              <a:alpha val="49803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304800" y="1447800"/>
            <a:ext cx="8610600" cy="3505200"/>
          </a:xfrm>
          <a:prstGeom prst="rect">
            <a:avLst/>
          </a:prstGeom>
          <a:solidFill>
            <a:srgbClr val="F4AAF4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F02401-2FBF-4F02-A52B-94E14FCD6457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Related Work: </a:t>
            </a:r>
            <a:r>
              <a:rPr lang="en-US" dirty="0" smtClean="0">
                <a:solidFill>
                  <a:srgbClr val="E959E9"/>
                </a:solidFill>
                <a:effectLst/>
              </a:rPr>
              <a:t>Router-Centric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View</a:t>
            </a:r>
            <a:endParaRPr lang="he-IL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Maximum Weight Matching (MWM)</a:t>
            </a:r>
          </a:p>
          <a:p>
            <a:pPr lvl="1"/>
            <a:r>
              <a:rPr lang="en-US" sz="2000" smtClean="0"/>
              <a:t>N. McKeown, V. Anantharan, and J. Walrand, “Achieving 100% throughput in an input-queued switch”, 1996.</a:t>
            </a:r>
          </a:p>
          <a:p>
            <a:r>
              <a:rPr lang="en-US" sz="2000" smtClean="0"/>
              <a:t>Birkhoff von-Neumann (BvN)</a:t>
            </a:r>
          </a:p>
          <a:p>
            <a:pPr lvl="1"/>
            <a:r>
              <a:rPr lang="en-US" sz="2000" smtClean="0"/>
              <a:t>C. S. Chang, W. J. Chen, and H. Y. Huang, “On service guarantees for input buffered crossbar switches”, 1999.</a:t>
            </a:r>
          </a:p>
          <a:p>
            <a:r>
              <a:rPr lang="en-US" sz="2000" smtClean="0"/>
              <a:t>iSLIP</a:t>
            </a:r>
          </a:p>
          <a:p>
            <a:pPr lvl="1"/>
            <a:r>
              <a:rPr lang="en-US" sz="2000" smtClean="0"/>
              <a:t>N. McKeown, “The iSLIP scheduling algorithm for input-queued switches”, 1999.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he-IL" sz="24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0F5BA1-BA25-49AD-9C5C-EEA974365466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Single Port Model (Nx1)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2286000" y="3276600"/>
          <a:ext cx="5334000" cy="3190875"/>
        </p:xfrm>
        <a:graphic>
          <a:graphicData uri="http://schemas.openxmlformats.org/presentationml/2006/ole">
            <p:oleObj spid="_x0000_s95238" name="Visio" r:id="rId5" imgW="10124436" imgH="6050756" progId="">
              <p:embed/>
            </p:oleObj>
          </a:graphicData>
        </a:graphic>
      </p:graphicFrame>
      <p:sp>
        <p:nvSpPr>
          <p:cNvPr id="95241" name="TextBox 7"/>
          <p:cNvSpPr txBox="1">
            <a:spLocks noChangeArrowheads="1"/>
          </p:cNvSpPr>
          <p:nvPr/>
        </p:nvSpPr>
        <p:spPr bwMode="auto">
          <a:xfrm>
            <a:off x="228600" y="1295400"/>
            <a:ext cx="464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No switch scheduling:</a:t>
            </a:r>
          </a:p>
          <a:p>
            <a:r>
              <a:rPr lang="en-US" sz="3200"/>
              <a:t>	</a:t>
            </a:r>
            <a:r>
              <a:rPr lang="en-US" sz="2800"/>
              <a:t>FIFO (OQ)</a:t>
            </a:r>
            <a:endParaRPr lang="en-US" sz="32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14600" y="37338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676400" y="4419600"/>
            <a:ext cx="228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09800" y="5562600"/>
            <a:ext cx="228600" cy="304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295400" y="4114800"/>
            <a:ext cx="228600" cy="3048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36 0.02616 0.03489 0.05232 0.05833 0.06204 C 0.08177 0.07176 0.10451 0.04213 0.14045 0.0588 C 0.17638 0.07546 0.22951 0.14491 0.27378 0.16204 C 0.31805 0.17917 0.36197 0.1706 0.4059 0.16204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972 0.00995 0.11962 0.02014 0.17014 0.00324 C 0.22066 -0.01366 0.26406 -0.0838 0.30347 -0.10162 C 0.34288 -0.11945 0.375 -0.11134 0.40712 -0.10324 " pathEditMode="relative" ptsTypes="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559 0.00255 0.07135 0.00533 0.09757 -0.00162 C 0.12378 -0.00856 0.13524 -0.03402 0.15712 -0.04143 C 0.17899 -0.04884 0.1934 -0.06319 0.22847 -0.04606 C 0.26354 -0.02893 0.33351 0.04398 0.36788 0.06181 C 0.40226 0.07963 0.4184 0.06991 0.43455 0.06019 " pathEditMode="relative" ptsTypes="aaaa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22 C 0.03577 -0.01782 0.07188 -0.02523 0.09809 -0.02523 C 0.12431 -0.02523 0.14063 -0.02292 0.15695 -0.02222 C 0.17327 -0.02153 0.18351 -0.02083 0.19584 -0.02037 C 0.20816 -0.01991 0.20157 -0.03796 0.23056 -0.01921 C 0.25955 -0.00046 0.33403 0.0713 0.37032 0.09213 C 0.4066 0.11296 0.4323 0.10278 0.44861 0.10556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A4385D-1A9E-41B4-812E-C7BB3F554913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Single Port Model (Nx1)</a:t>
            </a:r>
            <a:endParaRPr lang="he-IL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81000" y="1295400"/>
            <a:ext cx="7848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With </a:t>
            </a:r>
            <a:r>
              <a:rPr lang="en-US" sz="3200" b="0" dirty="0">
                <a:ln>
                  <a:solidFill>
                    <a:schemeClr val="tx1"/>
                  </a:solidFill>
                </a:ln>
                <a:solidFill>
                  <a:srgbClr val="E959E9"/>
                </a:solidFill>
                <a:latin typeface="+mn-lt"/>
                <a:cs typeface="+mn-cs"/>
              </a:rPr>
              <a:t>switch scheduling</a:t>
            </a:r>
            <a:r>
              <a:rPr lang="en-US" sz="3200" dirty="0"/>
              <a:t>:</a:t>
            </a:r>
          </a:p>
          <a:p>
            <a:pPr>
              <a:defRPr/>
            </a:pPr>
            <a:r>
              <a:rPr lang="en-US" sz="3200" dirty="0"/>
              <a:t>	</a:t>
            </a:r>
            <a:r>
              <a:rPr lang="en-US" sz="2800" dirty="0" err="1"/>
              <a:t>iSLIP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 RR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	</a:t>
            </a:r>
            <a:r>
              <a:rPr lang="en-US" sz="2800" dirty="0"/>
              <a:t>Maximum </a:t>
            </a:r>
            <a:r>
              <a:rPr lang="en-US" sz="2800" dirty="0"/>
              <a:t>Weight Match (MWM</a:t>
            </a:r>
            <a:r>
              <a:rPr lang="en-US" sz="2800" dirty="0"/>
              <a:t>) </a:t>
            </a:r>
            <a:r>
              <a:rPr lang="en-US" sz="2800" dirty="0">
                <a:sym typeface="Symbol"/>
              </a:rPr>
              <a:t> LQF</a:t>
            </a:r>
            <a:endParaRPr lang="he-IL" sz="28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819400" y="3276600"/>
          <a:ext cx="4816475" cy="3402013"/>
        </p:xfrm>
        <a:graphic>
          <a:graphicData uri="http://schemas.openxmlformats.org/presentationml/2006/ole">
            <p:oleObj spid="_x0000_s7170" name="Visio" r:id="rId5" imgW="10158976" imgH="7175491" progId="">
              <p:embed/>
            </p:oleObj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00" y="3962400"/>
            <a:ext cx="228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3962400"/>
            <a:ext cx="228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95800" y="3962400"/>
            <a:ext cx="228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53000" y="53340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24400" y="53340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95800" y="53340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53000" y="3962400"/>
            <a:ext cx="228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24400" y="3962400"/>
            <a:ext cx="228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95800" y="3962400"/>
            <a:ext cx="228600" cy="30480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53000" y="53340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7 C 0.00746 -0.00255 0.01493 -0.00856 0.02378 0.0037 C 0.03264 0.0162 0.03194 0.06644 0.05347 0.07755 C 0.075 0.08889 0.12257 0.07153 0.15347 0.07083 C 0.18437 0.07014 0.21406 0.07292 0.23923 0.07315 C 0.26441 0.07361 0.29375 0.07269 0.30468 0.07315 " pathEditMode="relative" rAng="0" ptsTypes="aaaa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972 -0.00787 0.03628 -0.02547 0.05885 -0.04792 C 0.08142 -0.07037 0.1 -0.1213 0.13559 -0.13496 C 0.17118 -0.14861 0.22257 -0.14676 0.27257 -0.1300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0.03298 0.02176 0.06614 0.04398 0.11007 0.05532 C 0.15382 0.06713 0.21771 0.1 0.2625 0.07083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5086 -0.05278 0.10173 -0.10533 0.13993 -0.12662 C 0.1783 -0.14792 0.20677 -0.13287 0.22916 -0.12778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7 C 0.00746 -0.00255 0.01493 -0.00856 0.02378 0.0037 C 0.03264 0.0162 0.03194 0.06644 0.05347 0.07755 C 0.075 0.08889 0.12257 0.07153 0.15347 0.07083 C 0.18437 0.07014 0.21406 0.07292 0.23923 0.07315 C 0.26441 0.07361 0.29375 0.07269 0.30468 0.07315 " pathEditMode="relative" rAng="0" ptsTypes="aaaaaA"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3716 0.02153 0.07448 0.04375 0.12396 0.05509 C 0.17327 0.0669 0.24532 0.1 0.29584 0.07084 " pathEditMode="relative" rAng="0" ptsTypes="aaA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0.02327 -0.00694 0.04653 -0.01366 0.07691 -0.00185 C 0.1073 0.01019 0.14757 0.06019 0.18264 0.07292 C 0.21736 0.08588 0.25243 0.08033 0.2875 0.075 " pathEditMode="relative" rAng="0" ptsTypes="aa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66 -0.00787 0.02691 -0.02546 0.04358 -0.04791 C 0.06042 -0.07037 0.07431 -0.12129 0.10122 -0.13495 C 0.12761 -0.14861 0.16632 -0.14676 0.20417 -0.13009 " pathEditMode="relative" rAng="0" ptsTypes="aaaa"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Simple Example – The Two Views</a:t>
            </a:r>
            <a:endParaRPr lang="he-IL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C1AB81-54F3-47CE-9773-37379F0EF614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381000" y="3124200"/>
            <a:ext cx="3810000" cy="2895600"/>
          </a:xfrm>
          <a:prstGeom prst="rect">
            <a:avLst/>
          </a:prstGeom>
          <a:solidFill>
            <a:srgbClr val="B4DE86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>
              <a:solidFill>
                <a:srgbClr val="00B050"/>
              </a:solidFill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5105400" y="3124200"/>
            <a:ext cx="3810000" cy="2971800"/>
          </a:xfrm>
          <a:prstGeom prst="rect">
            <a:avLst/>
          </a:prstGeom>
          <a:solidFill>
            <a:srgbClr val="F4AAF4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51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667000" y="1143000"/>
            <a:ext cx="3900488" cy="1600200"/>
          </a:xfrm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0" y="3276600"/>
            <a:ext cx="4648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u="sng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+mn-lt"/>
                <a:cs typeface="+mn-cs"/>
              </a:rPr>
              <a:t>TCP cong. control </a:t>
            </a:r>
            <a:r>
              <a:rPr lang="en-US" sz="2800" u="sng" dirty="0"/>
              <a:t>+ </a:t>
            </a:r>
          </a:p>
          <a:p>
            <a:pPr algn="ctr">
              <a:defRPr/>
            </a:pPr>
            <a:r>
              <a:rPr lang="en-US" sz="2800" u="sng" dirty="0"/>
              <a:t>Ideal switch (FIFO)</a:t>
            </a:r>
          </a:p>
          <a:p>
            <a:pPr algn="ctr">
              <a:defRPr/>
            </a:pPr>
            <a:r>
              <a:rPr lang="en-US" sz="2000" b="0" dirty="0"/>
              <a:t>TCP rate equilibrium</a:t>
            </a:r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No starvation</a:t>
            </a:r>
            <a:endParaRPr lang="he-IL" sz="2000" dirty="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648200" y="3276600"/>
            <a:ext cx="449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u="sng" dirty="0"/>
              <a:t>UDP + </a:t>
            </a:r>
          </a:p>
          <a:p>
            <a:pPr algn="ctr">
              <a:defRPr/>
            </a:pPr>
            <a:r>
              <a:rPr lang="en-US" sz="2800" b="0" u="sng" dirty="0">
                <a:ln>
                  <a:solidFill>
                    <a:schemeClr val="tx1"/>
                  </a:solidFill>
                </a:ln>
                <a:solidFill>
                  <a:srgbClr val="E959E9"/>
                </a:solidFill>
                <a:latin typeface="+mn-lt"/>
                <a:cs typeface="+mn-cs"/>
              </a:rPr>
              <a:t>MWM switch </a:t>
            </a:r>
            <a:r>
              <a:rPr lang="en-US" sz="2800" b="0" u="sng" dirty="0" err="1">
                <a:ln>
                  <a:solidFill>
                    <a:schemeClr val="tx1"/>
                  </a:solidFill>
                </a:ln>
                <a:solidFill>
                  <a:srgbClr val="E959E9"/>
                </a:solidFill>
                <a:latin typeface="+mn-lt"/>
                <a:cs typeface="+mn-cs"/>
              </a:rPr>
              <a:t>sched</a:t>
            </a:r>
            <a:r>
              <a:rPr lang="en-US" sz="2800" b="0" u="sng" dirty="0">
                <a:ln>
                  <a:solidFill>
                    <a:schemeClr val="tx1"/>
                  </a:solidFill>
                </a:ln>
                <a:solidFill>
                  <a:srgbClr val="E959E9"/>
                </a:solidFill>
                <a:latin typeface="+mn-lt"/>
                <a:cs typeface="+mn-cs"/>
              </a:rPr>
              <a:t>.</a:t>
            </a:r>
          </a:p>
          <a:p>
            <a:pPr algn="ctr">
              <a:defRPr/>
            </a:pPr>
            <a:r>
              <a:rPr lang="en-US" sz="2000" b="0" dirty="0"/>
              <a:t>C</a:t>
            </a:r>
            <a:r>
              <a:rPr lang="en-US" sz="2000" b="0" baseline="-25000" dirty="0"/>
              <a:t>1</a:t>
            </a:r>
            <a:r>
              <a:rPr lang="en-US" sz="2000" b="0" dirty="0"/>
              <a:t> = </a:t>
            </a:r>
            <a:r>
              <a:rPr lang="el-GR" sz="2000" b="0" dirty="0"/>
              <a:t>λ</a:t>
            </a:r>
            <a:r>
              <a:rPr lang="en-US" sz="2000" b="0" baseline="-25000" dirty="0"/>
              <a:t>1</a:t>
            </a:r>
          </a:p>
          <a:p>
            <a:pPr algn="ctr">
              <a:defRPr/>
            </a:pPr>
            <a:r>
              <a:rPr lang="en-US" sz="2000" b="0" dirty="0"/>
              <a:t>C</a:t>
            </a:r>
            <a:r>
              <a:rPr lang="en-US" sz="2000" b="0" baseline="-25000" dirty="0"/>
              <a:t>2</a:t>
            </a:r>
            <a:r>
              <a:rPr lang="en-US" sz="2000" b="0" dirty="0"/>
              <a:t> = </a:t>
            </a:r>
            <a:r>
              <a:rPr lang="el-GR" sz="2000" b="0" dirty="0"/>
              <a:t>λ</a:t>
            </a:r>
            <a:r>
              <a:rPr lang="en-US" sz="2000" b="0" baseline="-25000" dirty="0"/>
              <a:t>2</a:t>
            </a:r>
          </a:p>
          <a:p>
            <a:pPr algn="ctr">
              <a:defRPr/>
            </a:pPr>
            <a:r>
              <a:rPr lang="en-US" sz="2000" b="0" dirty="0"/>
              <a:t>As long as </a:t>
            </a:r>
            <a:r>
              <a:rPr lang="el-GR" sz="2000" b="0" dirty="0"/>
              <a:t>λ</a:t>
            </a:r>
            <a:r>
              <a:rPr lang="en-US" sz="2000" b="0" baseline="-25000" dirty="0"/>
              <a:t>1</a:t>
            </a:r>
            <a:r>
              <a:rPr lang="en-US" sz="2000" b="0" dirty="0"/>
              <a:t>+</a:t>
            </a:r>
            <a:r>
              <a:rPr lang="el-GR" sz="2000" b="0" dirty="0"/>
              <a:t>λ</a:t>
            </a:r>
            <a:r>
              <a:rPr lang="en-US" sz="2000" b="0" baseline="-25000" dirty="0"/>
              <a:t>2</a:t>
            </a:r>
            <a:r>
              <a:rPr lang="en-US" sz="2000" b="0" dirty="0"/>
              <a:t>&lt; </a:t>
            </a:r>
            <a:r>
              <a:rPr lang="en-US" sz="2000" b="0" dirty="0" err="1"/>
              <a:t>C</a:t>
            </a:r>
            <a:r>
              <a:rPr lang="en-US" sz="2000" b="0" baseline="-25000" dirty="0" err="1"/>
              <a:t>out</a:t>
            </a:r>
            <a:endParaRPr lang="en-US" sz="2000" b="0" baseline="-25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/>
              <a:t>No starvation</a:t>
            </a:r>
          </a:p>
        </p:txBody>
      </p:sp>
      <p:sp>
        <p:nvSpPr>
          <p:cNvPr id="55" name="Freeform 4"/>
          <p:cNvSpPr>
            <a:spLocks/>
          </p:cNvSpPr>
          <p:nvPr/>
        </p:nvSpPr>
        <p:spPr bwMode="auto">
          <a:xfrm>
            <a:off x="838200" y="4572000"/>
            <a:ext cx="2795588" cy="838200"/>
          </a:xfrm>
          <a:custGeom>
            <a:avLst/>
            <a:gdLst>
              <a:gd name="T0" fmla="*/ 0 w 2976"/>
              <a:gd name="T1" fmla="*/ 0 h 960"/>
              <a:gd name="T2" fmla="*/ 0 w 2976"/>
              <a:gd name="T3" fmla="*/ 2147483647 h 960"/>
              <a:gd name="T4" fmla="*/ 2147483647 w 2976"/>
              <a:gd name="T5" fmla="*/ 2147483647 h 960"/>
              <a:gd name="T6" fmla="*/ 0 60000 65536"/>
              <a:gd name="T7" fmla="*/ 0 60000 65536"/>
              <a:gd name="T8" fmla="*/ 0 60000 65536"/>
              <a:gd name="T9" fmla="*/ 0 w 2976"/>
              <a:gd name="T10" fmla="*/ 0 h 960"/>
              <a:gd name="T11" fmla="*/ 2976 w 2976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" h="960">
                <a:moveTo>
                  <a:pt x="0" y="0"/>
                </a:moveTo>
                <a:lnTo>
                  <a:pt x="0" y="960"/>
                </a:lnTo>
                <a:lnTo>
                  <a:pt x="2976" y="96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90600" y="4876800"/>
            <a:ext cx="2362200" cy="320675"/>
            <a:chOff x="1632" y="2832"/>
            <a:chExt cx="2880" cy="432"/>
          </a:xfrm>
        </p:grpSpPr>
        <p:grpSp>
          <p:nvGrpSpPr>
            <p:cNvPr id="5155" name="Group 6"/>
            <p:cNvGrpSpPr>
              <a:grpSpLocks/>
            </p:cNvGrpSpPr>
            <p:nvPr/>
          </p:nvGrpSpPr>
          <p:grpSpPr bwMode="auto">
            <a:xfrm>
              <a:off x="1632" y="2832"/>
              <a:ext cx="720" cy="432"/>
              <a:chOff x="1632" y="2832"/>
              <a:chExt cx="720" cy="432"/>
            </a:xfrm>
          </p:grpSpPr>
          <p:sp>
            <p:nvSpPr>
              <p:cNvPr id="5165" name="Freeform 7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8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6" name="Group 9"/>
            <p:cNvGrpSpPr>
              <a:grpSpLocks/>
            </p:cNvGrpSpPr>
            <p:nvPr/>
          </p:nvGrpSpPr>
          <p:grpSpPr bwMode="auto">
            <a:xfrm>
              <a:off x="2352" y="2832"/>
              <a:ext cx="720" cy="432"/>
              <a:chOff x="1632" y="2832"/>
              <a:chExt cx="720" cy="432"/>
            </a:xfrm>
          </p:grpSpPr>
          <p:sp>
            <p:nvSpPr>
              <p:cNvPr id="5163" name="Freeform 10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Line 11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7" name="Group 12"/>
            <p:cNvGrpSpPr>
              <a:grpSpLocks/>
            </p:cNvGrpSpPr>
            <p:nvPr/>
          </p:nvGrpSpPr>
          <p:grpSpPr bwMode="auto">
            <a:xfrm>
              <a:off x="3072" y="2832"/>
              <a:ext cx="720" cy="432"/>
              <a:chOff x="1632" y="2832"/>
              <a:chExt cx="720" cy="432"/>
            </a:xfrm>
          </p:grpSpPr>
          <p:sp>
            <p:nvSpPr>
              <p:cNvPr id="5161" name="Freeform 13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" name="Line 14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58" name="Group 15"/>
            <p:cNvGrpSpPr>
              <a:grpSpLocks/>
            </p:cNvGrpSpPr>
            <p:nvPr/>
          </p:nvGrpSpPr>
          <p:grpSpPr bwMode="auto">
            <a:xfrm>
              <a:off x="3792" y="2832"/>
              <a:ext cx="720" cy="432"/>
              <a:chOff x="1632" y="2832"/>
              <a:chExt cx="720" cy="432"/>
            </a:xfrm>
          </p:grpSpPr>
          <p:sp>
            <p:nvSpPr>
              <p:cNvPr id="5159" name="Freeform 16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Line 17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990600" y="4784725"/>
            <a:ext cx="2362200" cy="320675"/>
            <a:chOff x="1632" y="2832"/>
            <a:chExt cx="2880" cy="432"/>
          </a:xfrm>
        </p:grpSpPr>
        <p:grpSp>
          <p:nvGrpSpPr>
            <p:cNvPr id="5143" name="Group 23"/>
            <p:cNvGrpSpPr>
              <a:grpSpLocks/>
            </p:cNvGrpSpPr>
            <p:nvPr/>
          </p:nvGrpSpPr>
          <p:grpSpPr bwMode="auto">
            <a:xfrm>
              <a:off x="1632" y="2832"/>
              <a:ext cx="720" cy="432"/>
              <a:chOff x="1632" y="2832"/>
              <a:chExt cx="720" cy="432"/>
            </a:xfrm>
          </p:grpSpPr>
          <p:sp>
            <p:nvSpPr>
              <p:cNvPr id="5153" name="Freeform 24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Line 25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4" name="Group 26"/>
            <p:cNvGrpSpPr>
              <a:grpSpLocks/>
            </p:cNvGrpSpPr>
            <p:nvPr/>
          </p:nvGrpSpPr>
          <p:grpSpPr bwMode="auto">
            <a:xfrm>
              <a:off x="2352" y="2832"/>
              <a:ext cx="720" cy="432"/>
              <a:chOff x="1632" y="2832"/>
              <a:chExt cx="720" cy="432"/>
            </a:xfrm>
          </p:grpSpPr>
          <p:sp>
            <p:nvSpPr>
              <p:cNvPr id="5151" name="Freeform 27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Line 28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5" name="Group 29"/>
            <p:cNvGrpSpPr>
              <a:grpSpLocks/>
            </p:cNvGrpSpPr>
            <p:nvPr/>
          </p:nvGrpSpPr>
          <p:grpSpPr bwMode="auto">
            <a:xfrm>
              <a:off x="3072" y="2832"/>
              <a:ext cx="720" cy="432"/>
              <a:chOff x="1632" y="2832"/>
              <a:chExt cx="720" cy="432"/>
            </a:xfrm>
          </p:grpSpPr>
          <p:sp>
            <p:nvSpPr>
              <p:cNvPr id="5149" name="Freeform 30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31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46" name="Group 32"/>
            <p:cNvGrpSpPr>
              <a:grpSpLocks/>
            </p:cNvGrpSpPr>
            <p:nvPr/>
          </p:nvGrpSpPr>
          <p:grpSpPr bwMode="auto">
            <a:xfrm>
              <a:off x="3792" y="2832"/>
              <a:ext cx="720" cy="432"/>
              <a:chOff x="1632" y="2832"/>
              <a:chExt cx="720" cy="432"/>
            </a:xfrm>
          </p:grpSpPr>
          <p:sp>
            <p:nvSpPr>
              <p:cNvPr id="5147" name="Freeform 33"/>
              <p:cNvSpPr>
                <a:spLocks/>
              </p:cNvSpPr>
              <p:nvPr/>
            </p:nvSpPr>
            <p:spPr bwMode="auto">
              <a:xfrm>
                <a:off x="1632" y="2832"/>
                <a:ext cx="672" cy="432"/>
              </a:xfrm>
              <a:custGeom>
                <a:avLst/>
                <a:gdLst>
                  <a:gd name="T0" fmla="*/ 0 w 480"/>
                  <a:gd name="T1" fmla="*/ 13 h 528"/>
                  <a:gd name="T2" fmla="*/ 61554 w 480"/>
                  <a:gd name="T3" fmla="*/ 7 h 528"/>
                  <a:gd name="T4" fmla="*/ 143265 w 480"/>
                  <a:gd name="T5" fmla="*/ 2 h 528"/>
                  <a:gd name="T6" fmla="*/ 204949 w 480"/>
                  <a:gd name="T7" fmla="*/ 0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528"/>
                  <a:gd name="T14" fmla="*/ 480 w 4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528">
                    <a:moveTo>
                      <a:pt x="0" y="528"/>
                    </a:moveTo>
                    <a:cubicBezTo>
                      <a:pt x="44" y="444"/>
                      <a:pt x="88" y="360"/>
                      <a:pt x="144" y="288"/>
                    </a:cubicBezTo>
                    <a:cubicBezTo>
                      <a:pt x="200" y="216"/>
                      <a:pt x="280" y="144"/>
                      <a:pt x="336" y="96"/>
                    </a:cubicBezTo>
                    <a:cubicBezTo>
                      <a:pt x="392" y="48"/>
                      <a:pt x="436" y="24"/>
                      <a:pt x="48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34"/>
              <p:cNvSpPr>
                <a:spLocks noChangeShapeType="1"/>
              </p:cNvSpPr>
              <p:nvPr/>
            </p:nvSpPr>
            <p:spPr bwMode="auto">
              <a:xfrm>
                <a:off x="2304" y="283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505200" y="5192713"/>
            <a:ext cx="533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</a:t>
            </a:r>
            <a:endParaRPr lang="he-IL"/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990600" y="4572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W</a:t>
            </a:r>
            <a:r>
              <a:rPr lang="en-US" baseline="-25000"/>
              <a:t>1</a:t>
            </a:r>
            <a:r>
              <a:rPr lang="en-US"/>
              <a:t>, W</a:t>
            </a:r>
            <a:r>
              <a:rPr lang="en-US" baseline="-25000"/>
              <a:t>2</a:t>
            </a:r>
            <a:endParaRPr lang="he-IL" baseline="-2500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81000" y="790575"/>
          <a:ext cx="7835900" cy="1800225"/>
        </p:xfrm>
        <a:graphic>
          <a:graphicData uri="http://schemas.openxmlformats.org/presentationml/2006/ole">
            <p:oleObj spid="_x0000_s5122" name="Visio" r:id="rId6" imgW="10303885" imgH="2368674" progId="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17500" y="1628775"/>
          <a:ext cx="7835900" cy="1800225"/>
        </p:xfrm>
        <a:graphic>
          <a:graphicData uri="http://schemas.openxmlformats.org/presentationml/2006/ole">
            <p:oleObj spid="_x0000_s5123" name="Visio" r:id="rId7" imgW="10303885" imgH="2368674" progId="">
              <p:embed/>
            </p:oleObj>
          </a:graphicData>
        </a:graphic>
      </p:graphicFrame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381000" y="17637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TCP</a:t>
            </a:r>
            <a:endParaRPr lang="he-IL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57200" y="1752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UDP</a:t>
            </a:r>
            <a:endParaRPr lang="he-IL"/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191000" y="2362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FIFO</a:t>
            </a:r>
            <a:endParaRPr lang="he-IL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733800" y="266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MWM</a:t>
            </a:r>
            <a:endParaRPr lang="he-IL"/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13716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 Box 47"/>
          <p:cNvSpPr txBox="1">
            <a:spLocks noChangeArrowheads="1"/>
          </p:cNvSpPr>
          <p:nvPr/>
        </p:nvSpPr>
        <p:spPr bwMode="auto">
          <a:xfrm>
            <a:off x="5715000" y="6096000"/>
            <a:ext cx="33528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(UDP is non-responsive traffic)</a:t>
            </a:r>
          </a:p>
          <a:p>
            <a:pPr>
              <a:spcBef>
                <a:spcPct val="50000"/>
              </a:spcBef>
            </a:pPr>
            <a:r>
              <a:rPr lang="en-US" sz="1600" b="0"/>
              <a:t>[Shah and Wischik ’06]</a:t>
            </a:r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533400" y="609600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[Kelly ’01]</a:t>
            </a:r>
          </a:p>
        </p:txBody>
      </p:sp>
    </p:spTree>
    <p:custDataLst>
      <p:tags r:id="rId2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5" grpId="0" animBg="1"/>
      <p:bldP spid="82" grpId="0"/>
      <p:bldP spid="83" grpId="0"/>
      <p:bldP spid="86" grpId="0"/>
      <p:bldP spid="86" grpId="1"/>
      <p:bldP spid="87" grpId="0"/>
      <p:bldP spid="88" grpId="0"/>
      <p:bldP spid="88" grpId="1"/>
      <p:bldP spid="89" grpId="0"/>
      <p:bldP spid="91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|4.1|11.8|31.6|2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|6.7|13.9|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1|5.1|4.9|1.1|1.1|4.1|4.9|7.2|5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0.5|0.4|0.4|0.4|0.5|0.5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5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2.4|1.5|0.9|1.1|0.7|0.6|0.7|3.1|1.1|1.1|0.8|1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2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|1.1|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8.2|1.5|4.1|9.7|6.4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6.1|3.1|3.2|1.2|1.8|1.1|0.8|0.8|0.9|1.1|2.8|33.8|14.6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5.7|4.6|5.7|2.6|13.7|10|19.3|25.6|15.1"/>
</p:tagLst>
</file>

<file path=ppt/theme/theme1.xml><?xml version="1.0" encoding="utf-8"?>
<a:theme xmlns:a="http://schemas.openxmlformats.org/drawingml/2006/main" name="slides des classes">
  <a:themeElements>
    <a:clrScheme name="slides des class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009900"/>
      </a:folHlink>
    </a:clrScheme>
    <a:fontScheme name="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46813</TotalTime>
  <Words>918</Words>
  <Application>Microsoft Office PowerPoint</Application>
  <PresentationFormat>On-screen Show (4:3)</PresentationFormat>
  <Paragraphs>285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Wingdings</vt:lpstr>
      <vt:lpstr>SimSun</vt:lpstr>
      <vt:lpstr>Symbol</vt:lpstr>
      <vt:lpstr>slides des classes</vt:lpstr>
      <vt:lpstr>slides des classes</vt:lpstr>
      <vt:lpstr>slides des classes</vt:lpstr>
      <vt:lpstr>slides des classes</vt:lpstr>
      <vt:lpstr>slides des classes</vt:lpstr>
      <vt:lpstr>slides des classes</vt:lpstr>
      <vt:lpstr>Visio</vt:lpstr>
      <vt:lpstr>Equation</vt:lpstr>
      <vt:lpstr>Modeling the Interactions of Congestion Control and  Switch Scheduling</vt:lpstr>
      <vt:lpstr>Users   Vs.   Routers</vt:lpstr>
      <vt:lpstr>User-Centric View</vt:lpstr>
      <vt:lpstr>Related Work: User-Centric View</vt:lpstr>
      <vt:lpstr>Router-Centric View</vt:lpstr>
      <vt:lpstr>Related Work: Router-Centric View</vt:lpstr>
      <vt:lpstr>Single Port Model (Nx1)</vt:lpstr>
      <vt:lpstr>Single Port Model (Nx1)</vt:lpstr>
      <vt:lpstr>Simple Example – The Two Views</vt:lpstr>
      <vt:lpstr>Simple Example – The Interaction</vt:lpstr>
      <vt:lpstr>Two Conflicting Views of Regulation</vt:lpstr>
      <vt:lpstr>Related Work</vt:lpstr>
      <vt:lpstr>Our Contributions</vt:lpstr>
      <vt:lpstr>Outline</vt:lpstr>
      <vt:lpstr>Fairness in Ideal (FIFO / OQ) Switch</vt:lpstr>
      <vt:lpstr>Fairness of IQ Switch  with iSLIP Scheduling</vt:lpstr>
      <vt:lpstr>MWM Scheduling</vt:lpstr>
      <vt:lpstr>MWM – Starvation Mode</vt:lpstr>
      <vt:lpstr>MWM – Oscillation Mode</vt:lpstr>
      <vt:lpstr>MWM – Equalization Mode</vt:lpstr>
      <vt:lpstr>Simulations - MWM Modes</vt:lpstr>
      <vt:lpstr>Outline</vt:lpstr>
      <vt:lpstr>Network Dynamics</vt:lpstr>
      <vt:lpstr>Network Dynamics - iSLIP</vt:lpstr>
      <vt:lpstr>Network Dynamics - MWM</vt:lpstr>
      <vt:lpstr>Simulations –  iSLIP Network Dynamics</vt:lpstr>
      <vt:lpstr>Simulations –  MWM Network Dynamics</vt:lpstr>
      <vt:lpstr>Outline</vt:lpstr>
      <vt:lpstr>NxN switch</vt:lpstr>
      <vt:lpstr>Simulations – 3x3 MWM</vt:lpstr>
      <vt:lpstr>Summary</vt:lpstr>
      <vt:lpstr>Thank you.</vt:lpstr>
    </vt:vector>
  </TitlesOfParts>
  <Company>Technion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GNoC</dc:title>
  <dc:creator>Alex Shpiner</dc:creator>
  <cp:lastModifiedBy>Administrator</cp:lastModifiedBy>
  <cp:revision>3694</cp:revision>
  <dcterms:created xsi:type="dcterms:W3CDTF">2003-08-17T20:18:11Z</dcterms:created>
  <dcterms:modified xsi:type="dcterms:W3CDTF">2010-07-01T07:51:56Z</dcterms:modified>
</cp:coreProperties>
</file>