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1094" r:id="rId2"/>
    <p:sldId id="1109" r:id="rId3"/>
    <p:sldId id="935" r:id="rId4"/>
    <p:sldId id="1045" r:id="rId5"/>
    <p:sldId id="1093" r:id="rId6"/>
    <p:sldId id="1092" r:id="rId7"/>
    <p:sldId id="1111" r:id="rId8"/>
    <p:sldId id="946" r:id="rId9"/>
    <p:sldId id="1100" r:id="rId10"/>
    <p:sldId id="1115" r:id="rId11"/>
    <p:sldId id="952" r:id="rId12"/>
    <p:sldId id="1117" r:id="rId13"/>
    <p:sldId id="955" r:id="rId14"/>
    <p:sldId id="1110" r:id="rId15"/>
    <p:sldId id="1112" r:id="rId16"/>
    <p:sldId id="1101" r:id="rId17"/>
    <p:sldId id="1104" r:id="rId18"/>
    <p:sldId id="1076" r:id="rId19"/>
    <p:sldId id="939" r:id="rId20"/>
    <p:sldId id="924" r:id="rId21"/>
  </p:sldIdLst>
  <p:sldSz cx="9144000" cy="6858000" type="screen4x3"/>
  <p:notesSz cx="10234613" cy="7099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3333CC"/>
    <a:srgbClr val="B4DE86"/>
    <a:srgbClr val="00FF00"/>
    <a:srgbClr val="F4AAF4"/>
    <a:srgbClr val="C4E59F"/>
    <a:srgbClr val="E959E9"/>
    <a:srgbClr val="ED7BE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78" autoAdjust="0"/>
    <p:restoredTop sz="93706" autoAdjust="0"/>
  </p:normalViewPr>
  <p:slideViewPr>
    <p:cSldViewPr>
      <p:cViewPr varScale="1">
        <p:scale>
          <a:sx n="104" d="100"/>
          <a:sy n="104" d="100"/>
        </p:scale>
        <p:origin x="-1104" y="-90"/>
      </p:cViewPr>
      <p:guideLst>
        <p:guide orient="horz" pos="3984"/>
        <p:guide pos="2880"/>
      </p:guideLst>
    </p:cSldViewPr>
  </p:slideViewPr>
  <p:outlineViewPr>
    <p:cViewPr>
      <p:scale>
        <a:sx n="33" d="100"/>
        <a:sy n="33" d="100"/>
      </p:scale>
      <p:origin x="0" y="6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1992"/>
    </p:cViewPr>
  </p:sorterViewPr>
  <p:notesViewPr>
    <p:cSldViewPr>
      <p:cViewPr varScale="1">
        <p:scale>
          <a:sx n="50" d="100"/>
          <a:sy n="50" d="100"/>
        </p:scale>
        <p:origin x="-2724" y="-120"/>
      </p:cViewPr>
      <p:guideLst>
        <p:guide orient="horz" pos="2236"/>
        <p:guide pos="322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3" tIns="48581" rIns="97163" bIns="48581" numCol="1" anchor="t" anchorCtr="0" compatLnSpc="1">
            <a:prstTxWarp prst="textNoShape">
              <a:avLst/>
            </a:prstTxWarp>
          </a:bodyPr>
          <a:lstStyle>
            <a:lvl1pPr algn="l" defTabSz="972089" rtl="0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3" tIns="48581" rIns="97163" bIns="48581" numCol="1" anchor="t" anchorCtr="0" compatLnSpc="1">
            <a:prstTxWarp prst="textNoShape">
              <a:avLst/>
            </a:prstTxWarp>
          </a:bodyPr>
          <a:lstStyle>
            <a:lvl1pPr algn="r" defTabSz="972089" rtl="0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FB1BEB8-F699-4C67-9B05-8DF06886468E}" type="datetime1">
              <a:rPr lang="en-US"/>
              <a:pPr>
                <a:defRPr/>
              </a:pPr>
              <a:t>01-Jul-10</a:t>
            </a:fld>
            <a:endParaRPr lang="en-US"/>
          </a:p>
        </p:txBody>
      </p:sp>
      <p:sp>
        <p:nvSpPr>
          <p:cNvPr id="348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3" tIns="48581" rIns="97163" bIns="48581" numCol="1" anchor="b" anchorCtr="0" compatLnSpc="1">
            <a:prstTxWarp prst="textNoShape">
              <a:avLst/>
            </a:prstTxWarp>
          </a:bodyPr>
          <a:lstStyle>
            <a:lvl1pPr algn="l" defTabSz="972089" rtl="0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3" tIns="48581" rIns="97163" bIns="48581" numCol="1" anchor="b" anchorCtr="0" compatLnSpc="1">
            <a:prstTxWarp prst="textNoShape">
              <a:avLst/>
            </a:prstTxWarp>
          </a:bodyPr>
          <a:lstStyle>
            <a:lvl1pPr algn="r" defTabSz="972089" rtl="0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2A2822C-E1C6-467E-B271-4C54C33C368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3" tIns="48581" rIns="97163" bIns="48581" numCol="1" anchor="t" anchorCtr="0" compatLnSpc="1">
            <a:prstTxWarp prst="textNoShape">
              <a:avLst/>
            </a:prstTxWarp>
          </a:bodyPr>
          <a:lstStyle>
            <a:lvl1pPr algn="l" defTabSz="972089" rtl="0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3" tIns="48581" rIns="97163" bIns="48581" numCol="1" anchor="t" anchorCtr="0" compatLnSpc="1">
            <a:prstTxWarp prst="textNoShape">
              <a:avLst/>
            </a:prstTxWarp>
          </a:bodyPr>
          <a:lstStyle>
            <a:lvl1pPr algn="r" defTabSz="972089" rtl="0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CF2518A-6B66-4C62-B09D-4BBB3E27568E}" type="datetime1">
              <a:rPr lang="en-US"/>
              <a:pPr>
                <a:defRPr/>
              </a:pPr>
              <a:t>01-Jul-10</a:t>
            </a:fld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6450" y="533400"/>
            <a:ext cx="3544888" cy="2660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1850"/>
            <a:ext cx="8186737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3" tIns="48581" rIns="97163" bIns="485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3" tIns="48581" rIns="97163" bIns="48581" numCol="1" anchor="b" anchorCtr="0" compatLnSpc="1">
            <a:prstTxWarp prst="textNoShape">
              <a:avLst/>
            </a:prstTxWarp>
          </a:bodyPr>
          <a:lstStyle>
            <a:lvl1pPr algn="l" defTabSz="972089" rtl="0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3" tIns="48581" rIns="97163" bIns="48581" numCol="1" anchor="b" anchorCtr="0" compatLnSpc="1">
            <a:prstTxWarp prst="textNoShape">
              <a:avLst/>
            </a:prstTxWarp>
          </a:bodyPr>
          <a:lstStyle>
            <a:lvl1pPr algn="r" defTabSz="972089" rtl="0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75759D-1450-4634-A162-0F1997E4872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970535">
              <a:defRPr/>
            </a:pPr>
            <a:endParaRPr lang="en-US" dirty="0" smtClean="0">
              <a:latin typeface="Arial" pitchFamily="34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4863" y="533400"/>
            <a:ext cx="3544887" cy="2660650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5425" indent="-225425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20787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70535">
              <a:defRPr/>
            </a:pPr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800" smtClean="0"/>
          </a:p>
        </p:txBody>
      </p:sp>
      <p:sp>
        <p:nvSpPr>
          <p:cNvPr id="21299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70535">
              <a:defRPr/>
            </a:pPr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21299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70535">
              <a:defRPr/>
            </a:pPr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21606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70535">
              <a:defRPr/>
            </a:pPr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21606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70535">
              <a:defRPr/>
            </a:pPr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/>
            <a:endParaRPr lang="he-IL" smtClean="0"/>
          </a:p>
        </p:txBody>
      </p:sp>
      <p:sp>
        <p:nvSpPr>
          <p:cNvPr id="21709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70535">
              <a:defRPr/>
            </a:pPr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366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0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21914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70535">
              <a:defRPr/>
            </a:pPr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970535">
              <a:defRPr/>
            </a:pPr>
            <a:endParaRPr lang="en-US" dirty="0" smtClean="0">
              <a:latin typeface="Arial" pitchFamily="34" charset="0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9963"/>
            <a:endParaRPr lang="en-US" smtClean="0">
              <a:cs typeface="Arial" charset="0"/>
            </a:endParaRPr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 eaLnBrk="1" hangingPunct="1"/>
            <a:endParaRPr lang="he-I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/>
            <a:endParaRPr lang="he-IL" smtClean="0"/>
          </a:p>
        </p:txBody>
      </p:sp>
      <p:sp>
        <p:nvSpPr>
          <p:cNvPr id="19149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70535">
              <a:defRPr/>
            </a:pPr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000" smtClean="0"/>
          </a:p>
        </p:txBody>
      </p:sp>
      <p:sp>
        <p:nvSpPr>
          <p:cNvPr id="19456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70535">
              <a:defRPr/>
            </a:pPr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/>
            <a:endParaRPr lang="he-IL" smtClean="0"/>
          </a:p>
        </p:txBody>
      </p:sp>
      <p:sp>
        <p:nvSpPr>
          <p:cNvPr id="20070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70535">
              <a:defRPr/>
            </a:pPr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/>
            <a:endParaRPr lang="he-IL" smtClean="0"/>
          </a:p>
        </p:txBody>
      </p:sp>
      <p:sp>
        <p:nvSpPr>
          <p:cNvPr id="19968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70535">
              <a:defRPr/>
            </a:pPr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r" rtl="1"/>
            <a:endParaRPr lang="he-IL" smtClean="0"/>
          </a:p>
        </p:txBody>
      </p:sp>
      <p:sp>
        <p:nvSpPr>
          <p:cNvPr id="20173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70535">
              <a:defRPr/>
            </a:pPr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98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0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400"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AA5365E-24C9-4ADC-92FF-43A7D7F5CC2B}" type="datetime1">
              <a:rPr lang="en-US"/>
              <a:pPr>
                <a:defRPr/>
              </a:pPr>
              <a:t>01-Jul-10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400"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80E7E-5A8B-4A96-A3AD-3A5446C1A29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348E8-90C0-45C1-842F-AC260EC3689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26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601B1-CB9B-4899-9E12-836E1AE5555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A74AE-59FA-493C-9189-49223C096BD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86800" y="6381750"/>
            <a:ext cx="4572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AAC65-D970-4ABD-A75A-999E4BAF7F2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686800" y="6381750"/>
            <a:ext cx="457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fld id="{B6EDFA76-F7F5-469C-A4E1-CAD5DDA3DA5F}" type="slidenum">
              <a:rPr lang="he-IL" sz="1400"/>
              <a:pPr eaLnBrk="0" hangingPunct="0">
                <a:defRPr/>
              </a:pPr>
              <a:t>‹#›</a:t>
            </a:fld>
            <a:endParaRPr lang="en-US" sz="1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8229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00500"/>
            <a:ext cx="8229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AFC769F-2F3A-482D-B19F-DAC805EE91B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9376499-3BFE-4873-ABE5-7AA00E436D70}" type="datetime1">
              <a:rPr lang="en-US"/>
              <a:pPr>
                <a:defRPr/>
              </a:pPr>
              <a:t>01-Jul-10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3352800"/>
          </a:xfrm>
        </p:spPr>
        <p:txBody>
          <a:bodyPr rIns="457200" bIns="457200"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962400"/>
            <a:ext cx="9144000" cy="1752600"/>
          </a:xfrm>
        </p:spPr>
        <p:txBody>
          <a:bodyPr lIns="457200" rIns="45720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0403508-260D-440E-81F6-6632DBE8338A}" type="datetime1">
              <a:rPr lang="en-US"/>
              <a:pPr>
                <a:defRPr/>
              </a:pPr>
              <a:t>01-Jul-10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400"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35CF186-E54F-4304-825C-878D866D1DA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86800" y="6381750"/>
            <a:ext cx="4572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4B239-8874-47ED-9E05-E065EE750CD4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C5F40-1986-4662-9345-D082DECF1F2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4E256-AFE0-48F5-8885-092E2C3E1B9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207A6-C0ED-44E6-86CB-097D50A20EF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13EE9-ACF3-487B-9EDE-4AE9117F50E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064D7-3A25-4DED-9A6C-6A0DF4FFDC6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EDD38-3DBB-4832-9D7A-AC39F86FC20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hangingPunct="0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154D4CC-A17F-4927-A5F9-99D703B96E6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686800" y="6381750"/>
            <a:ext cx="457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fld id="{96219257-92E0-4345-810E-700DF9FB7358}" type="slidenum">
              <a:rPr lang="he-IL" sz="1400"/>
              <a:pPr eaLnBrk="0" hangingPunct="0">
                <a:defRPr/>
              </a:pPr>
              <a:t>‹#›</a:t>
            </a:fld>
            <a:endParaRPr 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7" r:id="rId14"/>
    <p:sldLayoutId id="2147483668" r:id="rId15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CC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CC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CC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CC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CC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0000CC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0000CC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0000CC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0000C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SzPct val="75000"/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Font typeface="Wingdings" pitchFamily="2" charset="2"/>
        <a:buChar char="Ø"/>
        <a:defRPr sz="2800">
          <a:solidFill>
            <a:srgbClr val="0000CC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notesSlide" Target="../notesSlides/notesSlide16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8.png"/><Relationship Id="rId4" Type="http://schemas.openxmlformats.org/officeDocument/2006/relationships/image" Target="../media/image4.jpeg"/><Relationship Id="rId9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971800"/>
          </a:xfrm>
        </p:spPr>
        <p:txBody>
          <a:bodyPr/>
          <a:lstStyle/>
          <a:p>
            <a:pPr marL="179388" eaLnBrk="1" hangingPunct="1">
              <a:defRPr/>
            </a:pPr>
            <a:r>
              <a:rPr lang="en-US" dirty="0" smtClean="0"/>
              <a:t>A Switch-Based Approach to Starvation in Data Centers</a:t>
            </a:r>
            <a:endParaRPr lang="en-US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657600"/>
            <a:ext cx="7010400" cy="1752600"/>
          </a:xfrm>
        </p:spPr>
        <p:txBody>
          <a:bodyPr/>
          <a:lstStyle/>
          <a:p>
            <a:pPr eaLnBrk="1" hangingPunct="1"/>
            <a:r>
              <a:rPr lang="en-US" sz="4400" b="1" smtClean="0"/>
              <a:t>Alex Shpiner</a:t>
            </a:r>
          </a:p>
          <a:p>
            <a:pPr eaLnBrk="1" hangingPunct="1"/>
            <a:r>
              <a:rPr lang="en-US" sz="2800" smtClean="0"/>
              <a:t>Joint work with </a:t>
            </a:r>
            <a:r>
              <a:rPr lang="en-US" sz="2800" b="1" smtClean="0"/>
              <a:t>Isaac Keslassy</a:t>
            </a:r>
            <a:endParaRPr lang="en-US" sz="4000" b="1" smtClean="0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381000" y="5715000"/>
            <a:ext cx="6019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altLang="zh-CN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SimSun" pitchFamily="2" charset="-122"/>
                <a:cs typeface="Arial" pitchFamily="34" charset="0"/>
              </a:rPr>
              <a:t>Faculty of Electrical Engineering</a:t>
            </a:r>
            <a:r>
              <a:rPr lang="en-US" sz="2000" dirty="0">
                <a:latin typeface="Arial" pitchFamily="34" charset="0"/>
                <a:cs typeface="+mn-cs"/>
              </a:rPr>
              <a:t>,</a:t>
            </a:r>
          </a:p>
          <a:p>
            <a:pPr>
              <a:spcBef>
                <a:spcPct val="20000"/>
              </a:spcBef>
              <a:defRPr/>
            </a:pPr>
            <a:r>
              <a:rPr lang="en-US" sz="3200" dirty="0" err="1">
                <a:latin typeface="Arial" pitchFamily="34" charset="0"/>
                <a:cs typeface="+mn-cs"/>
              </a:rPr>
              <a:t>Technion</a:t>
            </a:r>
            <a:r>
              <a:rPr lang="en-US" sz="3200" dirty="0">
                <a:latin typeface="Arial" pitchFamily="34" charset="0"/>
                <a:cs typeface="+mn-cs"/>
              </a:rPr>
              <a:t>, Haifa, Israel</a:t>
            </a:r>
            <a:endParaRPr lang="en-US" sz="3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6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3657600"/>
            <a:ext cx="1844675" cy="250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25C8BE9-07CC-4B6D-B34D-C0E39A1784DA}" type="slidenum">
              <a:rPr lang="he-IL" smtClean="0"/>
              <a:pPr/>
              <a:t>10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Alternative Fairness Algorithm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458200" cy="5410200"/>
          </a:xfrm>
        </p:spPr>
        <p:txBody>
          <a:bodyPr/>
          <a:lstStyle/>
          <a:p>
            <a:pPr marL="342900" lvl="1" indent="-342900">
              <a:buClr>
                <a:srgbClr val="0000CC"/>
              </a:buClr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Deficit Round-Robin (DRR) </a:t>
            </a:r>
            <a:r>
              <a:rPr lang="en-US" sz="1800" dirty="0" smtClean="0">
                <a:solidFill>
                  <a:schemeClr val="tx1"/>
                </a:solidFill>
              </a:rPr>
              <a:t>[</a:t>
            </a:r>
            <a:r>
              <a:rPr lang="en-US" sz="1800" dirty="0" smtClean="0">
                <a:solidFill>
                  <a:schemeClr val="tx1"/>
                </a:solidFill>
                <a:ea typeface="+mn-ea"/>
                <a:cs typeface="+mn-cs"/>
              </a:rPr>
              <a:t>M. </a:t>
            </a:r>
            <a:r>
              <a:rPr lang="en-US" sz="1800" dirty="0" err="1" smtClean="0">
                <a:solidFill>
                  <a:schemeClr val="tx1"/>
                </a:solidFill>
                <a:ea typeface="+mn-ea"/>
                <a:cs typeface="+mn-cs"/>
              </a:rPr>
              <a:t>Shreedhar</a:t>
            </a:r>
            <a:r>
              <a:rPr lang="en-US" sz="1800" dirty="0" smtClean="0">
                <a:solidFill>
                  <a:schemeClr val="tx1"/>
                </a:solidFill>
                <a:ea typeface="+mn-ea"/>
                <a:cs typeface="+mn-cs"/>
              </a:rPr>
              <a:t> and G. Varghese, 1996]</a:t>
            </a:r>
            <a:r>
              <a:rPr lang="en-US" sz="2400" dirty="0" smtClean="0">
                <a:solidFill>
                  <a:schemeClr val="tx1"/>
                </a:solidFill>
                <a:ea typeface="+mn-ea"/>
                <a:cs typeface="+mn-cs"/>
              </a:rPr>
              <a:t>.</a:t>
            </a:r>
          </a:p>
          <a:p>
            <a:pPr>
              <a:defRPr/>
            </a:pPr>
            <a:r>
              <a:rPr lang="en-US" sz="2400" dirty="0" smtClean="0"/>
              <a:t>Stochastic Fair Queuing (SFQ) </a:t>
            </a:r>
            <a:r>
              <a:rPr lang="en-US" sz="1800" dirty="0" smtClean="0"/>
              <a:t>[</a:t>
            </a:r>
            <a:r>
              <a:rPr lang="en-US" sz="1800" dirty="0" err="1" smtClean="0"/>
              <a:t>P.McKenney</a:t>
            </a:r>
            <a:r>
              <a:rPr lang="en-US" sz="1800" dirty="0" smtClean="0"/>
              <a:t>, 1990]</a:t>
            </a:r>
          </a:p>
          <a:p>
            <a:pPr>
              <a:defRPr/>
            </a:pPr>
            <a:endParaRPr lang="en-US" sz="2400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sz="2400" dirty="0" smtClean="0"/>
          </a:p>
          <a:p>
            <a:pPr>
              <a:defRPr/>
            </a:pPr>
            <a:endParaRPr lang="en-US" sz="2400" dirty="0" smtClean="0"/>
          </a:p>
          <a:p>
            <a:pPr>
              <a:defRPr/>
            </a:pPr>
            <a:endParaRPr lang="en-US" sz="2000" u="sng" dirty="0" smtClean="0"/>
          </a:p>
          <a:p>
            <a:pPr>
              <a:defRPr/>
            </a:pPr>
            <a:r>
              <a:rPr lang="en-US" sz="2000" u="sng" dirty="0" smtClean="0"/>
              <a:t>Drawbacks:</a:t>
            </a:r>
          </a:p>
          <a:p>
            <a:pPr lvl="1">
              <a:defRPr/>
            </a:pPr>
            <a:r>
              <a:rPr lang="en-US" sz="1600" dirty="0" smtClean="0"/>
              <a:t>Inefficient buffer utilization (e.g. with bursts).</a:t>
            </a:r>
          </a:p>
          <a:p>
            <a:pPr lvl="1">
              <a:defRPr/>
            </a:pPr>
            <a:r>
              <a:rPr lang="en-US" sz="1600" dirty="0" smtClean="0"/>
              <a:t>Complicated queue management (RR, </a:t>
            </a:r>
            <a:r>
              <a:rPr lang="en-US" sz="1600" dirty="0" err="1" smtClean="0"/>
              <a:t>LQF</a:t>
            </a:r>
            <a:r>
              <a:rPr lang="en-US" sz="1600" dirty="0" smtClean="0"/>
              <a:t>).</a:t>
            </a:r>
          </a:p>
        </p:txBody>
      </p:sp>
      <p:pic>
        <p:nvPicPr>
          <p:cNvPr id="8090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2362200"/>
            <a:ext cx="5230813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286000" y="3124200"/>
            <a:ext cx="228600" cy="2286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5177E-6 L 0.2125 0.0055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25 0.00556 C 0.23837 0.02684 0.26493 0.04812 0.29184 0.05622 C 0.31858 0.06431 0.34722 0.05506 0.37413 0.0546 C 0.40122 0.05413 0.43976 0.05113 0.45417 0.05298 " pathEditMode="relative" rAng="0" ptsTypes="aaaA"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" y="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417 0.05298 C 0.49115 0.04465 0.52813 0.03632 0.54323 0.0576 C 0.55833 0.07888 0.54097 0.15221 0.54375 0.17997 " pathEditMode="relative" rAng="0" ptsTypes="aaA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9" grpId="2" animBg="1"/>
      <p:bldP spid="9" grpId="3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46188" y="1174750"/>
            <a:ext cx="6907212" cy="415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946" name="Rectangle 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FFAC4F4-CCC0-46A8-9AB6-4A56B33F03B1}" type="slidenum">
              <a:rPr lang="he-IL" smtClean="0"/>
              <a:pPr/>
              <a:t>11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Hashed Credits Fair (</a:t>
            </a:r>
            <a:r>
              <a:rPr lang="en-US" dirty="0" err="1" smtClean="0"/>
              <a:t>HCF</a:t>
            </a:r>
            <a:r>
              <a:rPr lang="en-US" dirty="0" smtClean="0"/>
              <a:t>)</a:t>
            </a:r>
            <a:endParaRPr lang="he-IL" dirty="0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04800" y="5029200"/>
            <a:ext cx="57912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b="0"/>
              <a:t>Bins provide fairness</a:t>
            </a:r>
          </a:p>
          <a:p>
            <a:pPr>
              <a:buFont typeface="Wingdings" pitchFamily="2" charset="2"/>
              <a:buChar char="§"/>
            </a:pPr>
            <a:r>
              <a:rPr lang="en-US" b="0"/>
              <a:t>HP queue avoids starvation</a:t>
            </a:r>
          </a:p>
          <a:p>
            <a:pPr>
              <a:buFont typeface="Wingdings" pitchFamily="2" charset="2"/>
              <a:buChar char="§"/>
            </a:pPr>
            <a:r>
              <a:rPr lang="en-US" b="0"/>
              <a:t>LP queue provides high output link utilization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8600" y="6019800"/>
            <a:ext cx="8382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b="0"/>
              <a:t>Time divided into priority periods:</a:t>
            </a:r>
          </a:p>
          <a:p>
            <a:pPr marL="742950" lvl="1" indent="-285750">
              <a:buFont typeface="Wingdings" pitchFamily="2" charset="2"/>
              <a:buNone/>
            </a:pPr>
            <a:r>
              <a:rPr lang="en-US" b="0"/>
              <a:t>at the start of each – reset credits and change parameters to hash function</a:t>
            </a:r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3810000" y="1992313"/>
            <a:ext cx="1676400" cy="369887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ctr">
              <a:defRPr/>
            </a:pPr>
            <a:r>
              <a:rPr lang="en-US" spc="700" dirty="0">
                <a:solidFill>
                  <a:srgbClr val="0070C0"/>
                </a:solidFill>
                <a:latin typeface="Arial" pitchFamily="34" charset="0"/>
                <a:cs typeface="+mn-cs"/>
              </a:rPr>
              <a:t>Credits</a:t>
            </a:r>
            <a:endParaRPr lang="he-IL" spc="700" dirty="0">
              <a:solidFill>
                <a:srgbClr val="0070C0"/>
              </a:solidFill>
              <a:latin typeface="Arial" pitchFamily="34" charset="0"/>
              <a:cs typeface="+mn-cs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267200" y="1981200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1</a:t>
            </a:r>
            <a:endParaRPr lang="he-IL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352800" y="1981200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1</a:t>
            </a:r>
            <a:endParaRPr lang="he-IL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886200" y="1981200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6</a:t>
            </a:r>
            <a:endParaRPr lang="he-IL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971800" y="1981200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3</a:t>
            </a:r>
            <a:endParaRPr lang="he-IL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724400" y="1981200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2</a:t>
            </a:r>
            <a:endParaRPr lang="he-IL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105400" y="1981200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5</a:t>
            </a:r>
            <a:endParaRPr lang="he-IL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486400" y="1981200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2</a:t>
            </a:r>
            <a:endParaRPr lang="he-IL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172200" y="1981200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4</a:t>
            </a:r>
            <a:endParaRPr lang="he-IL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447800" y="4114800"/>
            <a:ext cx="1524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2133600" y="2895600"/>
            <a:ext cx="1447800" cy="914400"/>
          </a:xfrm>
          <a:prstGeom prst="ellipse">
            <a:avLst/>
          </a:prstGeom>
          <a:solidFill>
            <a:srgbClr val="FF0000">
              <a:alpha val="0"/>
            </a:srgbClr>
          </a:solidFill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4191000" y="1828800"/>
            <a:ext cx="457200" cy="685800"/>
          </a:xfrm>
          <a:prstGeom prst="ellipse">
            <a:avLst/>
          </a:prstGeom>
          <a:solidFill>
            <a:srgbClr val="FF0000">
              <a:alpha val="0"/>
            </a:srgbClr>
          </a:solidFill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267200" y="1981200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0</a:t>
            </a:r>
            <a:endParaRPr lang="he-IL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990600" y="4114800"/>
            <a:ext cx="152400" cy="228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3429000" y="3352800"/>
            <a:ext cx="3352800" cy="1752600"/>
          </a:xfrm>
          <a:prstGeom prst="ellipse">
            <a:avLst/>
          </a:prstGeom>
          <a:solidFill>
            <a:srgbClr val="FF0000">
              <a:alpha val="0"/>
            </a:srgbClr>
          </a:solidFill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2057400" y="1295400"/>
            <a:ext cx="5562600" cy="1752600"/>
          </a:xfrm>
          <a:prstGeom prst="ellipse">
            <a:avLst/>
          </a:prstGeom>
          <a:solidFill>
            <a:srgbClr val="FF0000">
              <a:alpha val="0"/>
            </a:srgbClr>
          </a:solidFill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533400" y="4114800"/>
            <a:ext cx="152400" cy="228600"/>
          </a:xfrm>
          <a:prstGeom prst="rect">
            <a:avLst/>
          </a:prstGeom>
          <a:solidFill>
            <a:srgbClr val="33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3352800" y="1828800"/>
            <a:ext cx="457200" cy="685800"/>
          </a:xfrm>
          <a:prstGeom prst="ellipse">
            <a:avLst/>
          </a:prstGeom>
          <a:solidFill>
            <a:srgbClr val="3333CC">
              <a:alpha val="0"/>
            </a:srgbClr>
          </a:solidFill>
          <a:ln w="25400" algn="ctr">
            <a:solidFill>
              <a:srgbClr val="3333CC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3352800" y="1981200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0</a:t>
            </a:r>
            <a:endParaRPr lang="he-I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 0.07309 -0.00393 0.14635 -0.00787 " pathEditMode="relative" ptsTypes="aA">
                                      <p:cBhvr>
                                        <p:cTn id="5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636 -0.00787 C 0.14462 -0.00417 0.14306 -0.00023 0.15677 -0.00926 C 0.17049 -0.01829 0.16875 -0.05301 0.22865 -0.06204 C 0.28854 -0.07107 0.40226 -0.06736 0.51615 -0.06343 " pathEditMode="relative" rAng="0" ptsTypes="aaaA">
                                      <p:cBhvr>
                                        <p:cTn id="7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" y="-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842 -0.0044 0.16858 -0.00857 0.20105 -0.00139 " pathEditMode="relative" ptsTypes="aA">
                                      <p:cBhvr>
                                        <p:cTn id="9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635 -0.00787 C 0.21059 0.01759 0.22482 0.04328 0.28698 0.0537 C 0.34913 0.06435 0.52239 0.05486 0.56927 0.05509 " pathEditMode="relative" rAng="0" ptsTypes="aaA">
                                      <p:cBhvr>
                                        <p:cTn id="10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" y="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 0.12083 -0.0007 0.24166 -0.00139 " pathEditMode="relative" ptsTypes="aA">
                                      <p:cBhvr>
                                        <p:cTn id="12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104 3.33333E-6 C 0.26354 -0.01991 0.27621 -0.03982 0.33021 -0.05 C 0.3842 -0.06019 0.47951 -0.06065 0.575 -0.06111 " pathEditMode="relative" rAng="0" ptsTypes="aaA">
                                      <p:cBhvr>
                                        <p:cTn id="13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2" y="-31"/>
                                    </p:animMotion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xit" presetSubtype="1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25 -0.06227 C 0.52847 -0.06736 0.53194 -0.07223 0.54479 -0.06227 C 0.55764 -0.05232 0.55868 -0.01273 0.60208 -0.00255 C 0.64548 0.00764 0.72534 0.00324 0.80521 -0.00116 " pathEditMode="relative" rAng="0" ptsTypes="aaaA">
                                      <p:cBhvr>
                                        <p:cTn id="15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" y="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7187 -0.0632 C 0.59861 -0.06783 0.62534 -0.07223 0.64583 -0.06181 C 0.66632 -0.05139 0.65798 -0.01088 0.69479 -0.0007 C 0.73159 0.00949 0.79739 0.00439 0.86666 -0.0007 " pathEditMode="relative" rAng="0" ptsTypes="aaaA">
                                      <p:cBhvr>
                                        <p:cTn id="15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" y="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6927 0.05509 C 0.57257 0.0581 0.57604 0.06111 0.58958 0.05277 C 0.60312 0.04444 0.62083 0.01296 0.65086 0.00555 C 0.68073 -0.00186 0.725 0.00301 0.76927 0.00787 " pathEditMode="relative" rAng="0" ptsTypes="aaaA">
                                      <p:cBhvr>
                                        <p:cTn id="16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xit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3" presetClass="exit" presetSubtype="1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3" presetClass="exit" presetSubtype="1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7" grpId="1"/>
      <p:bldP spid="9" grpId="0"/>
      <p:bldP spid="9" grpId="1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6" grpId="1" animBg="1"/>
      <p:bldP spid="16" grpId="2" animBg="1"/>
      <p:bldP spid="16" grpId="3" animBg="1"/>
      <p:bldP spid="16" grpId="4" animBg="1"/>
      <p:bldP spid="17" grpId="0" animBg="1"/>
      <p:bldP spid="17" grpId="1" animBg="1"/>
      <p:bldP spid="17" grpId="2" animBg="1"/>
      <p:bldP spid="17" grpId="3" animBg="1"/>
      <p:bldP spid="17" grpId="4" animBg="1"/>
      <p:bldP spid="17" grpId="5" animBg="1"/>
      <p:bldP spid="18" grpId="0" animBg="1"/>
      <p:bldP spid="18" grpId="1" animBg="1"/>
      <p:bldP spid="18" grpId="2" animBg="1"/>
      <p:bldP spid="18" grpId="3" animBg="1"/>
      <p:bldP spid="19" grpId="0"/>
      <p:bldP spid="20" grpId="0" animBg="1"/>
      <p:bldP spid="20" grpId="1" animBg="1"/>
      <p:bldP spid="20" grpId="2" animBg="1"/>
      <p:bldP spid="20" grpId="3" animBg="1"/>
      <p:bldP spid="20" grpId="4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3" grpId="2" animBg="1"/>
      <p:bldP spid="23" grpId="3" animBg="1"/>
      <p:bldP spid="23" grpId="4" animBg="1"/>
      <p:bldP spid="24" grpId="0" animBg="1"/>
      <p:bldP spid="24" grpId="1" animBg="1"/>
      <p:bldP spid="27" grpId="0"/>
      <p:bldP spid="27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46188" y="1174750"/>
            <a:ext cx="6907212" cy="415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994" name="Rectangle 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A20B283-71D9-46BE-8A68-2117A0126217}" type="slidenum">
              <a:rPr lang="ar-SA" smtClean="0"/>
              <a:pPr/>
              <a:t>12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Hashed Credits Fair (HCF) Complexity</a:t>
            </a: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3810000" y="1992313"/>
            <a:ext cx="1676400" cy="369887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ctr">
              <a:defRPr/>
            </a:pPr>
            <a:r>
              <a:rPr lang="en-US" spc="700" dirty="0">
                <a:solidFill>
                  <a:srgbClr val="0070C0"/>
                </a:solidFill>
                <a:latin typeface="Arial" pitchFamily="34" charset="0"/>
                <a:cs typeface="+mn-cs"/>
              </a:rPr>
              <a:t>Credits</a:t>
            </a:r>
            <a:endParaRPr lang="he-IL" spc="700" dirty="0">
              <a:solidFill>
                <a:srgbClr val="0070C0"/>
              </a:solidFill>
              <a:latin typeface="Arial" pitchFamily="34" charset="0"/>
              <a:cs typeface="+mn-cs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152400" y="4937125"/>
            <a:ext cx="70866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0"/>
              <a:t>Complexity: 	Enqueueing: </a:t>
            </a:r>
            <a:r>
              <a:rPr lang="en-US" b="0">
                <a:solidFill>
                  <a:srgbClr val="3333CC"/>
                </a:solidFill>
              </a:rPr>
              <a:t>O(1) </a:t>
            </a:r>
          </a:p>
          <a:p>
            <a:r>
              <a:rPr lang="en-US" sz="2000" b="0"/>
              <a:t>		Dequeuing: </a:t>
            </a:r>
            <a:r>
              <a:rPr lang="en-US" b="0">
                <a:solidFill>
                  <a:srgbClr val="3333CC"/>
                </a:solidFill>
              </a:rPr>
              <a:t>O(1) </a:t>
            </a:r>
          </a:p>
          <a:p>
            <a:r>
              <a:rPr lang="en-US" sz="2000" b="0"/>
              <a:t>		Initialization: </a:t>
            </a:r>
            <a:r>
              <a:rPr lang="en-US" b="0">
                <a:solidFill>
                  <a:srgbClr val="3333CC"/>
                </a:solidFill>
              </a:rPr>
              <a:t>O(num. of bins) </a:t>
            </a:r>
          </a:p>
          <a:p>
            <a:endParaRPr lang="en-US" sz="2000" b="0" u="sng"/>
          </a:p>
          <a:p>
            <a:r>
              <a:rPr lang="en-US" sz="2000" b="0"/>
              <a:t>Memory space: Bin array:</a:t>
            </a:r>
            <a:r>
              <a:rPr lang="en-US" b="0">
                <a:solidFill>
                  <a:srgbClr val="3333CC"/>
                </a:solidFill>
              </a:rPr>
              <a:t> O(num.of bins* log(Max. Credits))</a:t>
            </a:r>
          </a:p>
          <a:p>
            <a:r>
              <a:rPr lang="en-US" b="0">
                <a:solidFill>
                  <a:srgbClr val="3333CC"/>
                </a:solidFill>
              </a:rPr>
              <a:t>		</a:t>
            </a:r>
            <a:r>
              <a:rPr lang="en-US" sz="2000" b="0"/>
              <a:t>Additional queue pointers:</a:t>
            </a:r>
            <a:r>
              <a:rPr lang="en-US" b="0">
                <a:solidFill>
                  <a:srgbClr val="3333CC"/>
                </a:solidFill>
              </a:rPr>
              <a:t> O(1)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391400" y="5562600"/>
            <a:ext cx="1752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0">
                <a:solidFill>
                  <a:srgbClr val="0000CC"/>
                </a:solidFill>
              </a:rPr>
              <a:t>practically: </a:t>
            </a:r>
          </a:p>
          <a:p>
            <a:r>
              <a:rPr lang="en-US" sz="2400" b="0">
                <a:solidFill>
                  <a:srgbClr val="0000CC"/>
                </a:solidFill>
              </a:rPr>
              <a:t>O(1)</a:t>
            </a:r>
            <a:endParaRPr lang="he-IL" sz="5400" b="0">
              <a:solidFill>
                <a:srgbClr val="0000CC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 flipH="1">
            <a:off x="6781800" y="4800600"/>
            <a:ext cx="12192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0" b="0">
                <a:solidFill>
                  <a:srgbClr val="0000CC"/>
                </a:solidFill>
              </a:rPr>
              <a:t>}</a:t>
            </a:r>
            <a:endParaRPr lang="he-IL" sz="1200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1920875"/>
            <a:ext cx="5029200" cy="402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42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0600" y="6381750"/>
            <a:ext cx="533400" cy="476250"/>
          </a:xfrm>
          <a:noFill/>
        </p:spPr>
        <p:txBody>
          <a:bodyPr/>
          <a:lstStyle/>
          <a:p>
            <a:fld id="{C9D87879-64EC-416A-859F-BE4C7A360367}" type="slidenum">
              <a:rPr lang="he-IL" smtClean="0"/>
              <a:pPr/>
              <a:t>13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FIFO vs. HCF</a:t>
            </a:r>
            <a:br>
              <a:rPr lang="en-US" dirty="0" smtClean="0"/>
            </a:br>
            <a:r>
              <a:rPr lang="en-US" dirty="0" smtClean="0"/>
              <a:t>Starvation</a:t>
            </a:r>
            <a:endParaRPr lang="he-IL" dirty="0"/>
          </a:p>
        </p:txBody>
      </p:sp>
      <p:sp>
        <p:nvSpPr>
          <p:cNvPr id="87044" name="TextBox 6"/>
          <p:cNvSpPr txBox="1">
            <a:spLocks noChangeArrowheads="1"/>
          </p:cNvSpPr>
          <p:nvPr/>
        </p:nvSpPr>
        <p:spPr bwMode="auto">
          <a:xfrm>
            <a:off x="2362200" y="1524000"/>
            <a:ext cx="4419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Distribution of Max. Starvation Times</a:t>
            </a:r>
            <a:endParaRPr lang="he-IL"/>
          </a:p>
        </p:txBody>
      </p:sp>
      <p:sp>
        <p:nvSpPr>
          <p:cNvPr id="87045" name="TextBox 8"/>
          <p:cNvSpPr txBox="1">
            <a:spLocks noChangeArrowheads="1"/>
          </p:cNvSpPr>
          <p:nvPr/>
        </p:nvSpPr>
        <p:spPr bwMode="auto">
          <a:xfrm>
            <a:off x="228600" y="6197600"/>
            <a:ext cx="868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0" u="sng"/>
              <a:t>Simulation parameters:</a:t>
            </a:r>
            <a:r>
              <a:rPr lang="en-US" sz="1400" b="0"/>
              <a:t> 400 TCP flows, Link Capacity = 100 Mbps, Prop. RTT = 0.1 ms, Buffer = 20 packets,  Packet Size = 1500 Bytes , UDP Rate = 5% of link capacity.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649663" y="3040063"/>
            <a:ext cx="914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2060"/>
                </a:solidFill>
              </a:rPr>
              <a:t>after</a:t>
            </a:r>
            <a:endParaRPr lang="he-IL">
              <a:solidFill>
                <a:srgbClr val="002060"/>
              </a:solidFill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648200" y="3954463"/>
            <a:ext cx="914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2060"/>
                </a:solidFill>
              </a:rPr>
              <a:t>before</a:t>
            </a:r>
            <a:endParaRPr lang="he-IL">
              <a:solidFill>
                <a:srgbClr val="002060"/>
              </a:solidFill>
            </a:endParaRPr>
          </a:p>
        </p:txBody>
      </p:sp>
      <p:sp>
        <p:nvSpPr>
          <p:cNvPr id="18" name="Down Arrow 17"/>
          <p:cNvSpPr>
            <a:spLocks noChangeArrowheads="1"/>
          </p:cNvSpPr>
          <p:nvPr/>
        </p:nvSpPr>
        <p:spPr bwMode="auto">
          <a:xfrm rot="4309627">
            <a:off x="3279775" y="3146425"/>
            <a:ext cx="201613" cy="633413"/>
          </a:xfrm>
          <a:prstGeom prst="downArrow">
            <a:avLst>
              <a:gd name="adj1" fmla="val 50000"/>
              <a:gd name="adj2" fmla="val 49962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9" name="Down Arrow 18"/>
          <p:cNvSpPr>
            <a:spLocks noChangeArrowheads="1"/>
          </p:cNvSpPr>
          <p:nvPr/>
        </p:nvSpPr>
        <p:spPr bwMode="auto">
          <a:xfrm rot="4309627">
            <a:off x="4220369" y="4023519"/>
            <a:ext cx="201613" cy="688975"/>
          </a:xfrm>
          <a:prstGeom prst="downArrow">
            <a:avLst>
              <a:gd name="adj1" fmla="val 50000"/>
              <a:gd name="adj2" fmla="val 49867"/>
            </a:avLst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3" name="TextBox 6"/>
          <p:cNvSpPr txBox="1">
            <a:spLocks noChangeArrowheads="1"/>
          </p:cNvSpPr>
          <p:nvPr/>
        </p:nvSpPr>
        <p:spPr bwMode="auto">
          <a:xfrm>
            <a:off x="2971800" y="5649913"/>
            <a:ext cx="3124200" cy="369887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Max. Starvation </a:t>
            </a:r>
            <a:r>
              <a:rPr lang="en-US" dirty="0"/>
              <a:t>time (sec)</a:t>
            </a:r>
            <a:endParaRPr lang="he-IL" dirty="0"/>
          </a:p>
        </p:txBody>
      </p:sp>
      <p:sp>
        <p:nvSpPr>
          <p:cNvPr id="14" name="TextBox 6"/>
          <p:cNvSpPr txBox="1">
            <a:spLocks noChangeArrowheads="1"/>
          </p:cNvSpPr>
          <p:nvPr/>
        </p:nvSpPr>
        <p:spPr bwMode="auto">
          <a:xfrm rot="16200000">
            <a:off x="1175544" y="3625056"/>
            <a:ext cx="1981200" cy="36988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Number of flows</a:t>
            </a:r>
            <a:endParaRPr lang="he-IL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8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1981200"/>
            <a:ext cx="4737100" cy="390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9090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0600" y="6381750"/>
            <a:ext cx="533400" cy="476250"/>
          </a:xfrm>
          <a:noFill/>
        </p:spPr>
        <p:txBody>
          <a:bodyPr/>
          <a:lstStyle/>
          <a:p>
            <a:fld id="{ADAB92A0-68ED-4361-BB23-ECE5FD8E756F}" type="slidenum">
              <a:rPr lang="he-IL" smtClean="0"/>
              <a:pPr/>
              <a:t>14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FIFO vs. HCF</a:t>
            </a:r>
            <a:br>
              <a:rPr lang="en-US" dirty="0" smtClean="0"/>
            </a:br>
            <a:r>
              <a:rPr lang="en-US" dirty="0" smtClean="0"/>
              <a:t>Unfairness</a:t>
            </a:r>
            <a:endParaRPr lang="he-IL" dirty="0"/>
          </a:p>
        </p:txBody>
      </p:sp>
      <p:sp>
        <p:nvSpPr>
          <p:cNvPr id="89092" name="TextBox 5"/>
          <p:cNvSpPr txBox="1">
            <a:spLocks noChangeArrowheads="1"/>
          </p:cNvSpPr>
          <p:nvPr/>
        </p:nvSpPr>
        <p:spPr bwMode="auto">
          <a:xfrm>
            <a:off x="2057400" y="1382713"/>
            <a:ext cx="4876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Distribution of Throughput per flow (Unfairness)</a:t>
            </a:r>
            <a:endParaRPr lang="he-IL"/>
          </a:p>
        </p:txBody>
      </p:sp>
      <p:sp>
        <p:nvSpPr>
          <p:cNvPr id="89093" name="TextBox 8"/>
          <p:cNvSpPr txBox="1">
            <a:spLocks noChangeArrowheads="1"/>
          </p:cNvSpPr>
          <p:nvPr/>
        </p:nvSpPr>
        <p:spPr bwMode="auto">
          <a:xfrm>
            <a:off x="228600" y="6197600"/>
            <a:ext cx="868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0" u="sng"/>
              <a:t>Simulation parameters:</a:t>
            </a:r>
            <a:r>
              <a:rPr lang="en-US" sz="1400" b="0"/>
              <a:t> 400 TCP flows, Link Capacity = 100 Mbps, Prop. RTT = 0.1 ms, Buffer = 20 packets,  Packet Size = 1500 Bytes , UDP Rate = 5% of link capacity, Examined Time (T) = 10 sec.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421063" y="2659063"/>
            <a:ext cx="914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2060"/>
                </a:solidFill>
              </a:rPr>
              <a:t>before</a:t>
            </a:r>
            <a:endParaRPr lang="he-IL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267200" y="3421063"/>
            <a:ext cx="914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2060"/>
                </a:solidFill>
              </a:rPr>
              <a:t>after</a:t>
            </a:r>
            <a:endParaRPr lang="he-IL">
              <a:solidFill>
                <a:srgbClr val="002060"/>
              </a:solidFill>
            </a:endParaRPr>
          </a:p>
        </p:txBody>
      </p:sp>
      <p:sp>
        <p:nvSpPr>
          <p:cNvPr id="14" name="Down Arrow 13"/>
          <p:cNvSpPr>
            <a:spLocks noChangeArrowheads="1"/>
          </p:cNvSpPr>
          <p:nvPr/>
        </p:nvSpPr>
        <p:spPr bwMode="auto">
          <a:xfrm rot="4309627">
            <a:off x="3051175" y="2765425"/>
            <a:ext cx="201613" cy="633413"/>
          </a:xfrm>
          <a:prstGeom prst="downArrow">
            <a:avLst>
              <a:gd name="adj1" fmla="val 50000"/>
              <a:gd name="adj2" fmla="val 49962"/>
            </a:avLst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5" name="Down Arrow 14"/>
          <p:cNvSpPr>
            <a:spLocks noChangeArrowheads="1"/>
          </p:cNvSpPr>
          <p:nvPr/>
        </p:nvSpPr>
        <p:spPr bwMode="auto">
          <a:xfrm rot="4309627">
            <a:off x="3839369" y="3490119"/>
            <a:ext cx="201613" cy="688975"/>
          </a:xfrm>
          <a:prstGeom prst="downArrow">
            <a:avLst>
              <a:gd name="adj1" fmla="val 50000"/>
              <a:gd name="adj2" fmla="val 49867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6" name="TextBox 6"/>
          <p:cNvSpPr txBox="1">
            <a:spLocks noChangeArrowheads="1"/>
          </p:cNvSpPr>
          <p:nvPr/>
        </p:nvSpPr>
        <p:spPr bwMode="auto">
          <a:xfrm>
            <a:off x="3200400" y="5649913"/>
            <a:ext cx="2590800" cy="369887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Throughput (</a:t>
            </a:r>
            <a:r>
              <a:rPr lang="en-US" dirty="0" err="1"/>
              <a:t>pkts</a:t>
            </a:r>
            <a:r>
              <a:rPr lang="en-US" dirty="0"/>
              <a:t>/T)</a:t>
            </a:r>
            <a:endParaRPr lang="he-IL" dirty="0"/>
          </a:p>
        </p:txBody>
      </p:sp>
      <p:sp>
        <p:nvSpPr>
          <p:cNvPr id="17" name="TextBox 6"/>
          <p:cNvSpPr txBox="1">
            <a:spLocks noChangeArrowheads="1"/>
          </p:cNvSpPr>
          <p:nvPr/>
        </p:nvSpPr>
        <p:spPr bwMode="auto">
          <a:xfrm rot="16200000">
            <a:off x="1186657" y="3625056"/>
            <a:ext cx="1981200" cy="369887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Number of flows</a:t>
            </a:r>
            <a:endParaRPr lang="he-IL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0600" y="6477000"/>
            <a:ext cx="533400" cy="476250"/>
          </a:xfrm>
          <a:noFill/>
        </p:spPr>
        <p:txBody>
          <a:bodyPr/>
          <a:lstStyle/>
          <a:p>
            <a:fld id="{61654B22-C044-4C8E-B7B9-DB857AD50A00}" type="slidenum">
              <a:rPr lang="he-IL" smtClean="0"/>
              <a:pPr/>
              <a:t>15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Influence of Buffer Size</a:t>
            </a:r>
            <a:endParaRPr lang="he-IL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1139" name="TextBox 7"/>
          <p:cNvSpPr txBox="1">
            <a:spLocks noChangeArrowheads="1"/>
          </p:cNvSpPr>
          <p:nvPr/>
        </p:nvSpPr>
        <p:spPr bwMode="auto">
          <a:xfrm>
            <a:off x="2590800" y="1441450"/>
            <a:ext cx="41910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Starvation ratio – </a:t>
            </a:r>
          </a:p>
          <a:p>
            <a:pPr algn="ctr"/>
            <a:r>
              <a:rPr lang="en-US" sz="1600" b="0"/>
              <a:t>Percentage of starved flows in 10 seconds</a:t>
            </a:r>
            <a:endParaRPr lang="he-IL" sz="1600" b="0"/>
          </a:p>
        </p:txBody>
      </p:sp>
      <p:sp>
        <p:nvSpPr>
          <p:cNvPr id="91140" name="TextBox 8"/>
          <p:cNvSpPr txBox="1">
            <a:spLocks noChangeArrowheads="1"/>
          </p:cNvSpPr>
          <p:nvPr/>
        </p:nvSpPr>
        <p:spPr bwMode="auto">
          <a:xfrm>
            <a:off x="304800" y="5867400"/>
            <a:ext cx="6324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b="0"/>
              <a:t>Large buffers prevent starvation</a:t>
            </a:r>
            <a:r>
              <a:rPr lang="en-US"/>
              <a:t>.</a:t>
            </a:r>
            <a:endParaRPr lang="he-IL" b="0"/>
          </a:p>
        </p:txBody>
      </p:sp>
      <p:pic>
        <p:nvPicPr>
          <p:cNvPr id="91141" name="Picture 4" descr="D:\Technion\Thesis\Dune\My Paper\figures\starvation_B_OQ&amp;VIP_grap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2362200"/>
            <a:ext cx="4724400" cy="324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142" name="Picture 11"/>
          <p:cNvPicPr>
            <a:picLocks noChangeAspect="1" noChangeArrowheads="1"/>
          </p:cNvPicPr>
          <p:nvPr/>
        </p:nvPicPr>
        <p:blipFill>
          <a:blip r:embed="rId4"/>
          <a:srcRect l="11111"/>
          <a:stretch>
            <a:fillRect/>
          </a:stretch>
        </p:blipFill>
        <p:spPr bwMode="auto">
          <a:xfrm>
            <a:off x="2590800" y="2514600"/>
            <a:ext cx="609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1143" name="TextBox 8"/>
          <p:cNvSpPr txBox="1">
            <a:spLocks noChangeArrowheads="1"/>
          </p:cNvSpPr>
          <p:nvPr/>
        </p:nvSpPr>
        <p:spPr bwMode="auto">
          <a:xfrm>
            <a:off x="228600" y="6197600"/>
            <a:ext cx="8686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0" u="sng"/>
              <a:t>Simulation parameters:</a:t>
            </a:r>
            <a:r>
              <a:rPr lang="en-US" sz="1600" b="0"/>
              <a:t> N = 400 TCP flows, UDP rate = 5%*C</a:t>
            </a:r>
            <a:r>
              <a:rPr lang="en-US" sz="1600" b="0" baseline="-25000"/>
              <a:t>out</a:t>
            </a:r>
            <a:r>
              <a:rPr lang="en-US" sz="1600" b="0"/>
              <a:t>, C</a:t>
            </a:r>
            <a:r>
              <a:rPr lang="en-US" sz="1600" b="0" baseline="-25000"/>
              <a:t>out</a:t>
            </a:r>
            <a:r>
              <a:rPr lang="en-US" sz="1600" b="0"/>
              <a:t> = 100 Mbps, t</a:t>
            </a:r>
            <a:r>
              <a:rPr lang="en-US" sz="1600" b="0" baseline="-25000"/>
              <a:t>p</a:t>
            </a:r>
            <a:r>
              <a:rPr lang="en-US" sz="1600" b="0"/>
              <a:t> = 0.1 ms,  Packet size = 1500 Bytes, Examined time = 10 sec.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3276600" y="2743200"/>
            <a:ext cx="1828800" cy="2590800"/>
          </a:xfrm>
          <a:prstGeom prst="ellipse">
            <a:avLst/>
          </a:prstGeom>
          <a:solidFill>
            <a:srgbClr val="FF0000">
              <a:alpha val="0"/>
            </a:srgbClr>
          </a:solidFill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Another Application: </a:t>
            </a:r>
            <a:br>
              <a:rPr lang="en-US" dirty="0" smtClean="0"/>
            </a:br>
            <a:r>
              <a:rPr lang="en-US" dirty="0" smtClean="0"/>
              <a:t>Throughput Collapse (</a:t>
            </a:r>
            <a:r>
              <a:rPr lang="en-US" dirty="0" err="1" smtClean="0"/>
              <a:t>InCast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1264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E0010D2-9218-4EBA-8D97-D6B5D4DCA5B0}" type="slidenum">
              <a:rPr lang="he-IL" smtClean="0"/>
              <a:pPr/>
              <a:t>16</a:t>
            </a:fld>
            <a:endParaRPr lang="en-US" smtClean="0"/>
          </a:p>
        </p:txBody>
      </p:sp>
      <p:pic>
        <p:nvPicPr>
          <p:cNvPr id="112648" name="Picture 7" descr="E:\Technion\Thesis\Dune\My Paper\figures\n_flows.JPG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814388" y="2100263"/>
            <a:ext cx="7515225" cy="3524250"/>
          </a:xfrm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086600" y="2895600"/>
            <a:ext cx="304800" cy="3048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/>
              <a:t>R</a:t>
            </a:r>
            <a:endParaRPr lang="he-IL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086600" y="3276600"/>
            <a:ext cx="304800" cy="3048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/>
              <a:t>R</a:t>
            </a:r>
            <a:endParaRPr lang="he-IL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086600" y="3810000"/>
            <a:ext cx="304800" cy="3048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/>
              <a:t>R</a:t>
            </a:r>
            <a:endParaRPr lang="he-IL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2133600"/>
            <a:ext cx="685800" cy="4572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/>
              <a:t>1</a:t>
            </a:r>
            <a:endParaRPr lang="he-IL" sz="240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3200400"/>
            <a:ext cx="685800" cy="4572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/>
              <a:t>2</a:t>
            </a:r>
            <a:endParaRPr lang="he-IL" sz="240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4800600"/>
            <a:ext cx="685800" cy="4572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/>
              <a:t>N</a:t>
            </a:r>
            <a:endParaRPr lang="he-IL" sz="2400"/>
          </a:p>
        </p:txBody>
      </p:sp>
      <p:sp>
        <p:nvSpPr>
          <p:cNvPr id="112655" name="TextBox 12"/>
          <p:cNvSpPr txBox="1">
            <a:spLocks noChangeArrowheads="1"/>
          </p:cNvSpPr>
          <p:nvPr/>
        </p:nvSpPr>
        <p:spPr bwMode="auto">
          <a:xfrm>
            <a:off x="990600" y="1600200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Servers</a:t>
            </a:r>
          </a:p>
        </p:txBody>
      </p:sp>
      <p:sp>
        <p:nvSpPr>
          <p:cNvPr id="112656" name="TextBox 13"/>
          <p:cNvSpPr txBox="1">
            <a:spLocks noChangeArrowheads="1"/>
          </p:cNvSpPr>
          <p:nvPr/>
        </p:nvSpPr>
        <p:spPr bwMode="auto">
          <a:xfrm>
            <a:off x="7467600" y="2449513"/>
            <a:ext cx="914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Client</a:t>
            </a:r>
          </a:p>
        </p:txBody>
      </p:sp>
      <p:pic>
        <p:nvPicPr>
          <p:cNvPr id="112657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00600" y="3317875"/>
            <a:ext cx="620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28600" y="6121400"/>
            <a:ext cx="7315200" cy="522288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0"/>
              <a:t>High drop rate      Timeouts      </a:t>
            </a:r>
            <a:r>
              <a:rPr lang="en-US" sz="2800" b="0">
                <a:solidFill>
                  <a:srgbClr val="C00000"/>
                </a:solidFill>
              </a:rPr>
              <a:t>Low Goodput</a:t>
            </a:r>
            <a:endParaRPr lang="he-IL" sz="2800">
              <a:solidFill>
                <a:srgbClr val="C00000"/>
              </a:solidFill>
            </a:endParaRPr>
          </a:p>
        </p:txBody>
      </p:sp>
      <p:graphicFrame>
        <p:nvGraphicFramePr>
          <p:cNvPr id="20" name="Object 4"/>
          <p:cNvGraphicFramePr>
            <a:graphicFrameLocks noChangeAspect="1"/>
          </p:cNvGraphicFramePr>
          <p:nvPr/>
        </p:nvGraphicFramePr>
        <p:xfrm>
          <a:off x="2590800" y="6172200"/>
          <a:ext cx="609600" cy="487363"/>
        </p:xfrm>
        <a:graphic>
          <a:graphicData uri="http://schemas.openxmlformats.org/presentationml/2006/ole">
            <p:oleObj spid="_x0000_s112644" name="Equation" r:id="rId6" imgW="190440" imgH="152280" progId="Equation.3">
              <p:embed/>
            </p:oleObj>
          </a:graphicData>
        </a:graphic>
      </p:graphicFrame>
      <p:graphicFrame>
        <p:nvGraphicFramePr>
          <p:cNvPr id="21" name="Object 5"/>
          <p:cNvGraphicFramePr>
            <a:graphicFrameLocks noChangeAspect="1"/>
          </p:cNvGraphicFramePr>
          <p:nvPr/>
        </p:nvGraphicFramePr>
        <p:xfrm>
          <a:off x="4572000" y="6172200"/>
          <a:ext cx="609600" cy="487363"/>
        </p:xfrm>
        <a:graphic>
          <a:graphicData uri="http://schemas.openxmlformats.org/presentationml/2006/ole">
            <p:oleObj spid="_x0000_s112645" name="Equation" r:id="rId7" imgW="190440" imgH="152280" progId="Equation.3">
              <p:embed/>
            </p:oleObj>
          </a:graphicData>
        </a:graphic>
      </p:graphicFrame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304800" y="3200400"/>
            <a:ext cx="685800" cy="4572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/>
              <a:t>2</a:t>
            </a:r>
            <a:endParaRPr lang="he-IL" sz="240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04800" y="4800600"/>
            <a:ext cx="685800" cy="4572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/>
              <a:t>N</a:t>
            </a:r>
            <a:endParaRPr lang="he-IL" sz="2400"/>
          </a:p>
        </p:txBody>
      </p:sp>
      <p:pic>
        <p:nvPicPr>
          <p:cNvPr id="3" name="Picture 7" descr="C:\Program Files (x86)\Microsoft Office\MEDIA\CAGCAT10\j0234131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33400" y="3581400"/>
            <a:ext cx="60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7" descr="C:\Program Files (x86)\Microsoft Office\MEDIA\CAGCAT10\j0234131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33400" y="5181600"/>
            <a:ext cx="60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876800" y="4800600"/>
            <a:ext cx="1752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Links are idle</a:t>
            </a:r>
            <a:endParaRPr lang="he-IL">
              <a:solidFill>
                <a:srgbClr val="FF0000"/>
              </a:solidFill>
            </a:endParaRPr>
          </a:p>
        </p:txBody>
      </p:sp>
      <p:sp>
        <p:nvSpPr>
          <p:cNvPr id="25" name="Down Arrow 24"/>
          <p:cNvSpPr>
            <a:spLocks noChangeArrowheads="1"/>
          </p:cNvSpPr>
          <p:nvPr/>
        </p:nvSpPr>
        <p:spPr bwMode="auto">
          <a:xfrm rot="10800000">
            <a:off x="5638800" y="3810000"/>
            <a:ext cx="184150" cy="1054100"/>
          </a:xfrm>
          <a:prstGeom prst="downArrow">
            <a:avLst>
              <a:gd name="adj1" fmla="val 50000"/>
              <a:gd name="adj2" fmla="val 49901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7" name="Down Arrow 26"/>
          <p:cNvSpPr>
            <a:spLocks noChangeArrowheads="1"/>
          </p:cNvSpPr>
          <p:nvPr/>
        </p:nvSpPr>
        <p:spPr bwMode="auto">
          <a:xfrm rot="6105203">
            <a:off x="3951288" y="3924300"/>
            <a:ext cx="152400" cy="1622425"/>
          </a:xfrm>
          <a:prstGeom prst="downArrow">
            <a:avLst>
              <a:gd name="adj1" fmla="val 50000"/>
              <a:gd name="adj2" fmla="val 50124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10868 0.00786 -0.21753 0.01572 -0.32083 -0.00162 C -0.4243 -0.01897 -0.60139 -0.1087 -0.62083 -0.10361 " pathEditMode="relative" ptsTypes="aaA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8924 0.00301 -0.1783 0.00601 -0.28177 0.00694 C -0.38524 0.00786 -0.56632 0.00532 -0.62066 0.00509 " pathEditMode="relative" ptsTypes="aaA">
                                      <p:cBhvr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9254 -0.01481 -0.18507 -0.02938 -0.28837 0 C -0.39167 0.02937 -0.63872 0.12372 -0.61945 0.17668 " pathEditMode="relative" ptsTypes="aaA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354 -0.00855 0.02726 -0.01711 0.0974 0.00162 C 0.16754 0.02036 0.34254 0.11333 0.42083 0.1124 " pathEditMode="relative" ptsTypes="aaA">
                                      <p:cBhvr>
                                        <p:cTn id="4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1757 -0.01527 0.35139 -0.03053 0.42327 -0.00347 " pathEditMode="relative" ptsTypes="aA">
                                      <p:cBhvr>
                                        <p:cTn id="4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146 0.01549 0.02291 0.03099 0.0934 0 C 0.16423 -0.03099 0.3658 -0.1679 0.42326 -0.18525 " pathEditMode="relative" ptsTypes="aaA">
                                      <p:cBhvr>
                                        <p:cTn id="5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083 0.1125 L 0.7875 0.11112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" y="-1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083 -0.04306 L 0.42083 0.23333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8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083 -0.18518 L 0.4184 0.11111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0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14427 0.00556 0.28854 0.01111 0.41424 0.0132 C 0.53993 0.01528 0.64705 0.01412 0.75434 0.0132 " pathEditMode="relative" ptsTypes="aaA">
                                      <p:cBhvr>
                                        <p:cTn id="1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0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3542 0.01759 0.07083 0.03541 0.13368 0.00578 C 0.19653 -0.02385 0.27274 -0.14167 0.37708 -0.17824 C 0.48142 -0.21482 0.62049 -0.21412 0.75972 -0.2132 " pathEditMode="relative" ptsTypes="aaaA">
                                      <p:cBhvr>
                                        <p:cTn id="11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  <p:bldP spid="10" grpId="0" animBg="1"/>
      <p:bldP spid="10" grpId="1" animBg="1"/>
      <p:bldP spid="10" grpId="2" animBg="1"/>
      <p:bldP spid="10" grpId="3" animBg="1"/>
      <p:bldP spid="11" grpId="0" animBg="1"/>
      <p:bldP spid="11" grpId="1" animBg="1"/>
      <p:bldP spid="11" grpId="2" animBg="1"/>
      <p:bldP spid="11" grpId="3" animBg="1"/>
      <p:bldP spid="12" grpId="0" animBg="1"/>
      <p:bldP spid="12" grpId="1" animBg="1"/>
      <p:bldP spid="12" grpId="2" animBg="1"/>
      <p:bldP spid="12" grpId="3" animBg="1"/>
      <p:bldP spid="17" grpId="4" animBg="1"/>
      <p:bldP spid="17" grpId="5" animBg="1"/>
      <p:bldP spid="22" grpId="4" animBg="1"/>
      <p:bldP spid="22" grpId="5" animBg="1"/>
      <p:bldP spid="24" grpId="0"/>
      <p:bldP spid="24" grpId="1"/>
      <p:bldP spid="25" grpId="0" animBg="1"/>
      <p:bldP spid="25" grpId="1" animBg="1"/>
      <p:bldP spid="27" grpId="0" animBg="1"/>
      <p:bldP spid="27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Throughput Collapse (</a:t>
            </a:r>
            <a:r>
              <a:rPr lang="en-US" dirty="0" err="1" smtClean="0"/>
              <a:t>InCast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(Simulations)</a:t>
            </a:r>
            <a:endParaRPr lang="en-US" dirty="0"/>
          </a:p>
        </p:txBody>
      </p:sp>
      <p:sp>
        <p:nvSpPr>
          <p:cNvPr id="114690" name="Content Placeholder 2"/>
          <p:cNvSpPr>
            <a:spLocks noGrp="1"/>
          </p:cNvSpPr>
          <p:nvPr>
            <p:ph idx="1"/>
          </p:nvPr>
        </p:nvSpPr>
        <p:spPr>
          <a:xfrm>
            <a:off x="304800" y="6477000"/>
            <a:ext cx="7010400" cy="30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1600" smtClean="0"/>
              <a:t>[V. Vasudevan et al., 2008, 2009]</a:t>
            </a:r>
          </a:p>
        </p:txBody>
      </p:sp>
      <p:sp>
        <p:nvSpPr>
          <p:cNvPr id="11469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8DF6D38-346C-4309-B019-F35AB21A0981}" type="slidenum">
              <a:rPr lang="he-IL" smtClean="0"/>
              <a:pPr/>
              <a:t>17</a:t>
            </a:fld>
            <a:endParaRPr lang="en-US" smtClean="0"/>
          </a:p>
        </p:txBody>
      </p:sp>
      <p:pic>
        <p:nvPicPr>
          <p:cNvPr id="114692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76413" y="1676400"/>
            <a:ext cx="5538787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FIFO vs. HCF</a:t>
            </a:r>
            <a:br>
              <a:rPr lang="en-US" dirty="0" smtClean="0"/>
            </a:br>
            <a:r>
              <a:rPr lang="en-US" dirty="0" err="1" smtClean="0"/>
              <a:t>Incast</a:t>
            </a:r>
            <a:endParaRPr lang="en-US" dirty="0"/>
          </a:p>
        </p:txBody>
      </p:sp>
      <p:sp>
        <p:nvSpPr>
          <p:cNvPr id="1167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C442217-4007-45AC-8B30-6535BB7D9A07}" type="slidenum">
              <a:rPr lang="he-IL" smtClean="0"/>
              <a:pPr/>
              <a:t>18</a:t>
            </a:fld>
            <a:endParaRPr lang="en-US" smtClean="0"/>
          </a:p>
        </p:txBody>
      </p:sp>
      <p:sp>
        <p:nvSpPr>
          <p:cNvPr id="116739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he-IL" smtClean="0"/>
          </a:p>
        </p:txBody>
      </p:sp>
      <p:pic>
        <p:nvPicPr>
          <p:cNvPr id="134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2209800"/>
            <a:ext cx="4506913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414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70438" y="2209800"/>
            <a:ext cx="4211637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9"/>
          <p:cNvSpPr txBox="1">
            <a:spLocks noChangeArrowheads="1"/>
          </p:cNvSpPr>
          <p:nvPr/>
        </p:nvSpPr>
        <p:spPr bwMode="auto">
          <a:xfrm>
            <a:off x="2057400" y="1535113"/>
            <a:ext cx="1600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Goodput</a:t>
            </a:r>
            <a:endParaRPr lang="he-IL"/>
          </a:p>
        </p:txBody>
      </p:sp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5638800" y="1535113"/>
            <a:ext cx="3048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Max. starvation time</a:t>
            </a:r>
            <a:endParaRPr lang="he-IL"/>
          </a:p>
        </p:txBody>
      </p:sp>
      <p:sp>
        <p:nvSpPr>
          <p:cNvPr id="116744" name="TextBox 8"/>
          <p:cNvSpPr txBox="1">
            <a:spLocks noChangeArrowheads="1"/>
          </p:cNvSpPr>
          <p:nvPr/>
        </p:nvSpPr>
        <p:spPr bwMode="auto">
          <a:xfrm>
            <a:off x="228600" y="6197600"/>
            <a:ext cx="868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0" u="sng"/>
              <a:t>Simulation parameters:</a:t>
            </a:r>
            <a:r>
              <a:rPr lang="en-US" sz="1400" b="0"/>
              <a:t> Link Capacity = 10 Gbps, Prop. RTT = 0.02 ms, Buffer = 32 packets, Block Size = 80 MB, Packet Size = 1000 Bytes, no UDP.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4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4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3762319-9645-4E17-A295-047C8F75598B}" type="slidenum">
              <a:rPr lang="he-IL" smtClean="0"/>
              <a:pPr/>
              <a:t>19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Summary</a:t>
            </a:r>
            <a:endParaRPr lang="he-IL" dirty="0"/>
          </a:p>
        </p:txBody>
      </p:sp>
      <p:sp>
        <p:nvSpPr>
          <p:cNvPr id="1239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Novel Observation:</a:t>
            </a:r>
          </a:p>
          <a:p>
            <a:pPr lvl="1"/>
            <a:r>
              <a:rPr lang="en-US" sz="1800" smtClean="0"/>
              <a:t>Long TCP flows in datacenter networks can severely </a:t>
            </a:r>
            <a:br>
              <a:rPr lang="en-US" sz="1800" smtClean="0"/>
            </a:br>
            <a:r>
              <a:rPr lang="en-US" sz="1800" smtClean="0"/>
              <a:t>suffer from starvation.</a:t>
            </a:r>
          </a:p>
          <a:p>
            <a:endParaRPr lang="en-US" sz="2400" smtClean="0"/>
          </a:p>
          <a:p>
            <a:r>
              <a:rPr lang="en-US" sz="2400" smtClean="0"/>
              <a:t>New Algorithm:</a:t>
            </a:r>
          </a:p>
          <a:p>
            <a:pPr lvl="1"/>
            <a:r>
              <a:rPr lang="en-US" sz="1800" smtClean="0"/>
              <a:t>Reduces the starvation.</a:t>
            </a:r>
          </a:p>
          <a:p>
            <a:pPr lvl="1"/>
            <a:r>
              <a:rPr lang="en-US" sz="1800" smtClean="0"/>
              <a:t>Transparent to end-user.</a:t>
            </a:r>
          </a:p>
          <a:p>
            <a:endParaRPr lang="en-US" sz="2000" smtClean="0"/>
          </a:p>
          <a:p>
            <a:r>
              <a:rPr lang="en-US" sz="2400" smtClean="0"/>
              <a:t>Application to TCP InCast Problem.</a:t>
            </a:r>
          </a:p>
          <a:p>
            <a:endParaRPr lang="en-US" sz="2400" smtClean="0"/>
          </a:p>
          <a:p>
            <a:r>
              <a:rPr lang="en-US" sz="2400" smtClean="0"/>
              <a:t>More in the paper:</a:t>
            </a:r>
          </a:p>
          <a:p>
            <a:pPr lvl="1"/>
            <a:r>
              <a:rPr lang="en-US" sz="1800" smtClean="0"/>
              <a:t>Solution to packet reordering in HCF.</a:t>
            </a:r>
          </a:p>
          <a:p>
            <a:pPr lvl="1"/>
            <a:r>
              <a:rPr lang="en-US" sz="1800" smtClean="0"/>
              <a:t>Dynamic priority periods.</a:t>
            </a:r>
          </a:p>
          <a:p>
            <a:pPr lvl="1"/>
            <a:endParaRPr lang="en-US" sz="2000" smtClean="0"/>
          </a:p>
          <a:p>
            <a:pPr lvl="1"/>
            <a:endParaRPr lang="he-IL" sz="160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23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39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239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39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4E51662-BAD5-4725-AA83-80830ECA1A4F}" type="slidenum">
              <a:rPr lang="ar-SA" smtClean="0"/>
              <a:pPr/>
              <a:t>2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8" name="Rectangle 761"/>
          <p:cNvSpPr>
            <a:spLocks noChangeArrowheads="1"/>
          </p:cNvSpPr>
          <p:nvPr/>
        </p:nvSpPr>
        <p:spPr bwMode="auto">
          <a:xfrm>
            <a:off x="762000" y="1600200"/>
            <a:ext cx="7620000" cy="2514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3200" dirty="0">
                <a:cs typeface="+mn-cs"/>
              </a:rPr>
              <a:t>Temporary </a:t>
            </a:r>
            <a:r>
              <a:rPr lang="en-US" sz="3200" dirty="0">
                <a:solidFill>
                  <a:srgbClr val="FF0000"/>
                </a:solidFill>
                <a:cs typeface="+mn-cs"/>
              </a:rPr>
              <a:t>starvation</a:t>
            </a:r>
            <a:r>
              <a:rPr lang="en-US" sz="3200" dirty="0">
                <a:cs typeface="+mn-cs"/>
              </a:rPr>
              <a:t> </a:t>
            </a:r>
          </a:p>
          <a:p>
            <a:pPr algn="ctr">
              <a:defRPr/>
            </a:pPr>
            <a:r>
              <a:rPr lang="en-US" sz="3200" dirty="0"/>
              <a:t>of </a:t>
            </a:r>
            <a:r>
              <a:rPr lang="en-US" sz="3200" dirty="0">
                <a:solidFill>
                  <a:srgbClr val="FF0000"/>
                </a:solidFill>
              </a:rPr>
              <a:t>long</a:t>
            </a:r>
            <a:r>
              <a:rPr lang="en-US" sz="3200" dirty="0"/>
              <a:t> TCP flows</a:t>
            </a:r>
            <a:endParaRPr lang="he-IL" sz="3200" dirty="0"/>
          </a:p>
          <a:p>
            <a:pPr algn="ctr">
              <a:defRPr/>
            </a:pPr>
            <a:r>
              <a:rPr lang="en-US" sz="3200" dirty="0">
                <a:cs typeface="+mn-cs"/>
              </a:rPr>
              <a:t> </a:t>
            </a:r>
            <a:r>
              <a:rPr lang="en-US" sz="3200" dirty="0">
                <a:cs typeface="+mn-cs"/>
              </a:rPr>
              <a:t>in </a:t>
            </a:r>
            <a:r>
              <a:rPr lang="en-US" sz="3200" dirty="0">
                <a:solidFill>
                  <a:srgbClr val="FF0000"/>
                </a:solidFill>
                <a:cs typeface="+mn-cs"/>
              </a:rPr>
              <a:t>datacenter</a:t>
            </a:r>
            <a:r>
              <a:rPr lang="en-US" sz="3200" dirty="0">
                <a:cs typeface="+mn-cs"/>
              </a:rPr>
              <a:t> networks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09600" y="6172200"/>
            <a:ext cx="708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Cooperated with                       (formerly                                 )</a:t>
            </a:r>
            <a:endParaRPr lang="he-IL"/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6172200"/>
            <a:ext cx="18478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14600" y="5972175"/>
            <a:ext cx="13335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33400" y="4572000"/>
            <a:ext cx="80010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/>
              <a:t>Crucial effect on applications (e.g. real-time, distributed computing).</a:t>
            </a:r>
          </a:p>
          <a:p>
            <a:pPr>
              <a:buFont typeface="Wingdings" pitchFamily="2" charset="2"/>
              <a:buChar char="Ø"/>
            </a:pPr>
            <a:r>
              <a:rPr lang="en-US" u="sng"/>
              <a:t>Outline</a:t>
            </a:r>
            <a:r>
              <a:rPr lang="en-US"/>
              <a:t>: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CC"/>
                </a:solidFill>
              </a:rPr>
              <a:t>Characterization of the datacenter network.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CC"/>
                </a:solidFill>
              </a:rPr>
              <a:t>Why does starvation happen? 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CC"/>
                </a:solidFill>
              </a:rPr>
              <a:t>Switch-based solution.</a:t>
            </a:r>
            <a:endParaRPr lang="he-IL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39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Thank you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BF30ECC-83F4-4B44-8955-75942645E547}" type="slidenum">
              <a:rPr lang="he-IL" smtClean="0"/>
              <a:pPr/>
              <a:t>3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Datacenter Network</a:t>
            </a:r>
            <a:endParaRPr lang="he-IL" dirty="0"/>
          </a:p>
        </p:txBody>
      </p:sp>
      <p:sp>
        <p:nvSpPr>
          <p:cNvPr id="23555" name="Text Placeholder 5"/>
          <p:cNvSpPr>
            <a:spLocks noGrp="1"/>
          </p:cNvSpPr>
          <p:nvPr>
            <p:ph type="body" sz="half" idx="4294967295"/>
          </p:nvPr>
        </p:nvSpPr>
        <p:spPr>
          <a:xfrm>
            <a:off x="457200" y="1143000"/>
            <a:ext cx="7010400" cy="5562600"/>
          </a:xfrm>
        </p:spPr>
        <p:txBody>
          <a:bodyPr/>
          <a:lstStyle/>
          <a:p>
            <a:r>
              <a:rPr lang="en-US" sz="2400" smtClean="0"/>
              <a:t>Low propagation times (t</a:t>
            </a:r>
            <a:r>
              <a:rPr lang="en-US" sz="2400" baseline="-25000" smtClean="0"/>
              <a:t>p</a:t>
            </a:r>
            <a:r>
              <a:rPr lang="en-US" sz="2400" smtClean="0"/>
              <a:t>) </a:t>
            </a:r>
          </a:p>
          <a:p>
            <a:pPr lvl="1"/>
            <a:r>
              <a:rPr lang="en-US" sz="2000" i="1" smtClean="0"/>
              <a:t>t</a:t>
            </a:r>
            <a:r>
              <a:rPr lang="en-US" sz="2000" i="1" baseline="-25000" smtClean="0"/>
              <a:t>p</a:t>
            </a:r>
            <a:r>
              <a:rPr lang="en-US" sz="2000" smtClean="0"/>
              <a:t> ≈ 10 - 100 </a:t>
            </a:r>
            <a:r>
              <a:rPr lang="en-US" sz="2000" b="1" smtClean="0"/>
              <a:t>µs</a:t>
            </a:r>
            <a:r>
              <a:rPr lang="en-US" sz="2000" smtClean="0"/>
              <a:t>, instead of </a:t>
            </a:r>
            <a:r>
              <a:rPr lang="en-US" sz="2000" i="1" smtClean="0"/>
              <a:t>t</a:t>
            </a:r>
            <a:r>
              <a:rPr lang="en-US" sz="2000" i="1" baseline="-25000" smtClean="0"/>
              <a:t>p</a:t>
            </a:r>
            <a:r>
              <a:rPr lang="en-US" sz="2000" smtClean="0"/>
              <a:t> ≈ 10 - 100 </a:t>
            </a:r>
            <a:r>
              <a:rPr lang="en-US" sz="2000" b="1" smtClean="0"/>
              <a:t>ms</a:t>
            </a:r>
            <a:r>
              <a:rPr lang="en-US" sz="2000" smtClean="0"/>
              <a:t> in Internet</a:t>
            </a:r>
          </a:p>
          <a:p>
            <a:r>
              <a:rPr lang="en-US" sz="2400" smtClean="0"/>
              <a:t>Simple datacenter model:</a:t>
            </a:r>
          </a:p>
          <a:p>
            <a:endParaRPr lang="en-US" sz="2400" smtClean="0"/>
          </a:p>
          <a:p>
            <a:endParaRPr lang="en-US" sz="2400" smtClean="0"/>
          </a:p>
          <a:p>
            <a:endParaRPr lang="en-US" sz="2400" smtClean="0"/>
          </a:p>
          <a:p>
            <a:endParaRPr lang="en-US" sz="2400" smtClean="0"/>
          </a:p>
          <a:p>
            <a:endParaRPr lang="en-US" sz="2400" smtClean="0"/>
          </a:p>
          <a:p>
            <a:endParaRPr lang="en-US" sz="2400" smtClean="0"/>
          </a:p>
          <a:p>
            <a:endParaRPr lang="en-US" sz="2400" smtClean="0"/>
          </a:p>
          <a:p>
            <a:r>
              <a:rPr lang="en-US" sz="2400" smtClean="0"/>
              <a:t>Small t</a:t>
            </a:r>
            <a:r>
              <a:rPr lang="en-US" sz="2400" baseline="-25000" smtClean="0"/>
              <a:t>p</a:t>
            </a:r>
            <a:r>
              <a:rPr lang="en-US" sz="2400" smtClean="0"/>
              <a:t> =&gt; Small buffers</a:t>
            </a:r>
          </a:p>
          <a:p>
            <a:pPr lvl="1"/>
            <a:r>
              <a:rPr lang="en-US" sz="2000" smtClean="0"/>
              <a:t>B=C*</a:t>
            </a:r>
            <a:r>
              <a:rPr lang="en-US" sz="2000" i="1" smtClean="0"/>
              <a:t> t</a:t>
            </a:r>
            <a:r>
              <a:rPr lang="en-US" sz="2000" i="1" baseline="-25000" smtClean="0"/>
              <a:t>p</a:t>
            </a:r>
            <a:r>
              <a:rPr lang="en-US" sz="2000" smtClean="0"/>
              <a:t> (rule-of-thumb) </a:t>
            </a:r>
            <a:r>
              <a:rPr lang="en-US" sz="1600" smtClean="0"/>
              <a:t>[Villamizar et al., 1994]</a:t>
            </a:r>
            <a:endParaRPr lang="en-US" sz="2000" smtClean="0"/>
          </a:p>
          <a:p>
            <a:r>
              <a:rPr lang="en-US" sz="2400" smtClean="0"/>
              <a:t>Many users with long TCP flows (Large </a:t>
            </a:r>
            <a:r>
              <a:rPr lang="en-US" sz="2400" i="1" smtClean="0"/>
              <a:t>N</a:t>
            </a:r>
            <a:r>
              <a:rPr lang="en-US" sz="2400" smtClean="0"/>
              <a:t>)</a:t>
            </a:r>
          </a:p>
        </p:txBody>
      </p:sp>
      <p:pic>
        <p:nvPicPr>
          <p:cNvPr id="23556" name="Picture 7" descr="E:\Technion\Thesis\Dune\My Paper\figures\n_flow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2551113"/>
            <a:ext cx="6096000" cy="285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28600" y="5334000"/>
            <a:ext cx="6858000" cy="15240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4419600" y="3048000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/>
              <a:t>B</a:t>
            </a:r>
            <a:endParaRPr lang="he-IL" sz="1400"/>
          </a:p>
        </p:txBody>
      </p:sp>
      <p:pic>
        <p:nvPicPr>
          <p:cNvPr id="7270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76788" y="3546475"/>
            <a:ext cx="481012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5257800" y="3276600"/>
            <a:ext cx="1219200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/>
              <a:t>C= 10Gbps</a:t>
            </a:r>
            <a:endParaRPr lang="he-IL" sz="1400"/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590800" y="3276600"/>
            <a:ext cx="1219200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/>
              <a:t>C= 10Gbps</a:t>
            </a:r>
            <a:endParaRPr lang="he-IL" sz="140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2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35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35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10" grpId="1" animBg="1"/>
      <p:bldP spid="11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F883202-F336-4584-B97F-16F1A76DEE2D}" type="slidenum">
              <a:rPr lang="he-IL" smtClean="0"/>
              <a:pPr/>
              <a:t>4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Why Starvation?</a:t>
            </a:r>
            <a:endParaRPr lang="he-IL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Text Placeholder 5"/>
          <p:cNvSpPr txBox="1">
            <a:spLocks/>
          </p:cNvSpPr>
          <p:nvPr/>
        </p:nvSpPr>
        <p:spPr bwMode="auto">
          <a:xfrm>
            <a:off x="533400" y="20574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0000CC"/>
              </a:buClr>
              <a:buSzPct val="75000"/>
              <a:buFont typeface="Wingdings" pitchFamily="2" charset="2"/>
              <a:buChar char="Ø"/>
              <a:defRPr/>
            </a:pPr>
            <a:r>
              <a:rPr lang="en-US" sz="2400" b="0" kern="0" dirty="0">
                <a:latin typeface="+mn-lt"/>
                <a:cs typeface="+mn-cs"/>
              </a:rPr>
              <a:t>Total sum of </a:t>
            </a:r>
            <a:r>
              <a:rPr lang="en-US" sz="2400" b="0" kern="0" dirty="0">
                <a:latin typeface="+mn-lt"/>
                <a:cs typeface="+mn-cs"/>
              </a:rPr>
              <a:t>packets (∑</a:t>
            </a:r>
            <a:r>
              <a:rPr lang="en-US" sz="2400" b="0" i="1" kern="0" dirty="0" err="1">
                <a:latin typeface="+mn-lt"/>
                <a:cs typeface="+mn-cs"/>
              </a:rPr>
              <a:t>Cwnd</a:t>
            </a:r>
            <a:r>
              <a:rPr lang="en-US" sz="2400" b="0" kern="0" dirty="0">
                <a:latin typeface="+mn-lt"/>
                <a:cs typeface="+mn-cs"/>
              </a:rPr>
              <a:t>) </a:t>
            </a:r>
            <a:r>
              <a:rPr lang="en-US" sz="2400" b="0" kern="0" dirty="0">
                <a:latin typeface="+mn-lt"/>
                <a:cs typeface="+mn-cs"/>
              </a:rPr>
              <a:t>&gt;&gt; Network capacity.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00CC"/>
              </a:buClr>
              <a:buSzPct val="75000"/>
              <a:buFont typeface="Wingdings" pitchFamily="2" charset="2"/>
              <a:buChar char="Ø"/>
              <a:defRPr/>
            </a:pPr>
            <a:endParaRPr lang="en-US" sz="2400" b="0" kern="0" dirty="0">
              <a:latin typeface="+mn-lt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00CC"/>
              </a:buClr>
              <a:buSzPct val="75000"/>
              <a:defRPr/>
            </a:pPr>
            <a:r>
              <a:rPr lang="en-US" sz="2400" b="0" kern="0" dirty="0">
                <a:latin typeface="+mn-lt"/>
                <a:cs typeface="+mn-cs"/>
              </a:rPr>
              <a:t>	</a:t>
            </a:r>
            <a:endParaRPr lang="en-US" sz="2400" b="0" i="1" kern="0" dirty="0">
              <a:latin typeface="+mn-lt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00CC"/>
              </a:buClr>
              <a:buSzPct val="75000"/>
              <a:buFont typeface="Wingdings" pitchFamily="2" charset="2"/>
              <a:buChar char="Ø"/>
              <a:defRPr/>
            </a:pPr>
            <a:endParaRPr lang="en-US" sz="2400" b="0" dirty="0">
              <a:latin typeface="Arial" pitchFamily="34" charset="0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00CC"/>
              </a:buClr>
              <a:buSzPct val="75000"/>
              <a:buFont typeface="Wingdings" pitchFamily="2" charset="2"/>
              <a:buChar char="Ø"/>
              <a:defRPr/>
            </a:pPr>
            <a:endParaRPr lang="he-IL" sz="2400" b="0" kern="0" dirty="0">
              <a:latin typeface="+mn-lt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6200" y="3124200"/>
            <a:ext cx="4572000" cy="1219200"/>
          </a:xfrm>
          <a:prstGeom prst="rect">
            <a:avLst/>
          </a:prstGeom>
          <a:noFill/>
          <a:ln w="19050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he-IL" sz="320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295400" y="4953000"/>
            <a:ext cx="167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Large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124200" y="4953000"/>
            <a:ext cx="167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Small</a:t>
            </a:r>
            <a:endParaRPr lang="he-IL">
              <a:solidFill>
                <a:srgbClr val="FF0000"/>
              </a:solidFill>
            </a:endParaRPr>
          </a:p>
        </p:txBody>
      </p:sp>
      <p:sp>
        <p:nvSpPr>
          <p:cNvPr id="9" name="Down Arrow 8"/>
          <p:cNvSpPr>
            <a:spLocks noChangeArrowheads="1"/>
          </p:cNvSpPr>
          <p:nvPr/>
        </p:nvSpPr>
        <p:spPr bwMode="auto">
          <a:xfrm rot="10800000">
            <a:off x="2057400" y="4038600"/>
            <a:ext cx="228600" cy="838200"/>
          </a:xfrm>
          <a:prstGeom prst="downArrow">
            <a:avLst>
              <a:gd name="adj1" fmla="val 50000"/>
              <a:gd name="adj2" fmla="val 49992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0" name="Down Arrow 9"/>
          <p:cNvSpPr>
            <a:spLocks noChangeArrowheads="1"/>
          </p:cNvSpPr>
          <p:nvPr/>
        </p:nvSpPr>
        <p:spPr bwMode="auto">
          <a:xfrm rot="10800000">
            <a:off x="3505200" y="4038600"/>
            <a:ext cx="228600" cy="838200"/>
          </a:xfrm>
          <a:prstGeom prst="downArrow">
            <a:avLst>
              <a:gd name="adj1" fmla="val 50000"/>
              <a:gd name="adj2" fmla="val 49992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endParaRPr lang="he-IL"/>
          </a:p>
        </p:txBody>
      </p:sp>
      <p:sp>
        <p:nvSpPr>
          <p:cNvPr id="11" name="Down Arrow 10"/>
          <p:cNvSpPr>
            <a:spLocks noChangeArrowheads="1"/>
          </p:cNvSpPr>
          <p:nvPr/>
        </p:nvSpPr>
        <p:spPr bwMode="auto">
          <a:xfrm rot="10800000">
            <a:off x="4191000" y="4038600"/>
            <a:ext cx="228600" cy="838200"/>
          </a:xfrm>
          <a:prstGeom prst="downArrow">
            <a:avLst>
              <a:gd name="adj1" fmla="val 50000"/>
              <a:gd name="adj2" fmla="val 49992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endParaRPr lang="he-IL"/>
          </a:p>
        </p:txBody>
      </p:sp>
      <p:sp>
        <p:nvSpPr>
          <p:cNvPr id="27658" name="Text Placeholder 5"/>
          <p:cNvSpPr txBox="1">
            <a:spLocks/>
          </p:cNvSpPr>
          <p:nvPr/>
        </p:nvSpPr>
        <p:spPr bwMode="auto">
          <a:xfrm>
            <a:off x="533400" y="12954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0000CC"/>
              </a:buClr>
              <a:buSzPct val="75000"/>
              <a:buFont typeface="Wingdings" pitchFamily="2" charset="2"/>
              <a:buChar char="Ø"/>
            </a:pPr>
            <a:r>
              <a:rPr lang="en-US" sz="2400" b="0"/>
              <a:t>Links and buffers </a:t>
            </a:r>
            <a:r>
              <a:rPr lang="en-US" sz="2400" b="0">
                <a:solidFill>
                  <a:srgbClr val="FF0000"/>
                </a:solidFill>
              </a:rPr>
              <a:t>cannot</a:t>
            </a:r>
            <a:r>
              <a:rPr lang="en-US" sz="2400" b="0"/>
              <a:t> hold all packets of all flows, even if for each flow, congestion window </a:t>
            </a:r>
            <a:r>
              <a:rPr lang="en-US" sz="2400" b="0" i="1"/>
              <a:t>Cwnd</a:t>
            </a:r>
            <a:r>
              <a:rPr lang="en-US" sz="2400" b="0" i="1" baseline="-25000"/>
              <a:t>i</a:t>
            </a:r>
            <a:r>
              <a:rPr lang="en-US" sz="2400" b="0"/>
              <a:t> = 1.</a:t>
            </a:r>
            <a:endParaRPr lang="he-IL" sz="2400" b="0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04800" y="5969000"/>
            <a:ext cx="8001000" cy="5842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0"/>
              <a:t>High drop rate      Timeouts      </a:t>
            </a:r>
            <a:r>
              <a:rPr lang="en-US" sz="3200" b="0">
                <a:solidFill>
                  <a:srgbClr val="FF0000"/>
                </a:solidFill>
              </a:rPr>
              <a:t>Starvation</a:t>
            </a:r>
            <a:endParaRPr lang="he-IL" sz="3200">
              <a:solidFill>
                <a:srgbClr val="FF0000"/>
              </a:solidFill>
            </a:endParaRPr>
          </a:p>
        </p:txBody>
      </p:sp>
      <p:pic>
        <p:nvPicPr>
          <p:cNvPr id="27660" name="Picture 7" descr="E:\Technion\Thesis\Dune\My Paper\figures\n_flow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3276600"/>
            <a:ext cx="4267200" cy="200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61" name="TextBox 4"/>
          <p:cNvSpPr txBox="1">
            <a:spLocks noChangeArrowheads="1"/>
          </p:cNvSpPr>
          <p:nvPr/>
        </p:nvSpPr>
        <p:spPr bwMode="auto">
          <a:xfrm>
            <a:off x="6629400" y="3505200"/>
            <a:ext cx="457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/>
              <a:t>B</a:t>
            </a:r>
            <a:endParaRPr lang="he-IL" sz="1400"/>
          </a:p>
        </p:txBody>
      </p:sp>
      <p:sp>
        <p:nvSpPr>
          <p:cNvPr id="17" name="TextBox 16"/>
          <p:cNvSpPr txBox="1"/>
          <p:nvPr/>
        </p:nvSpPr>
        <p:spPr>
          <a:xfrm>
            <a:off x="7010400" y="3776663"/>
            <a:ext cx="685800" cy="261937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ctr">
              <a:defRPr/>
            </a:pPr>
            <a:r>
              <a:rPr lang="en-US" sz="1050" dirty="0">
                <a:latin typeface="Arial" pitchFamily="34" charset="0"/>
                <a:cs typeface="+mn-cs"/>
              </a:rPr>
              <a:t>C=</a:t>
            </a:r>
            <a:endParaRPr lang="he-IL" sz="1050" dirty="0">
              <a:latin typeface="Arial" pitchFamily="34" charset="0"/>
              <a:cs typeface="+mn-cs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029200" y="3352800"/>
            <a:ext cx="990600" cy="1524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5029200" y="4038600"/>
            <a:ext cx="990600" cy="1524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5029200" y="4876800"/>
            <a:ext cx="990600" cy="152400"/>
          </a:xfrm>
          <a:prstGeom prst="rect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5029200" y="3352800"/>
            <a:ext cx="990600" cy="1524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00" y="3962400"/>
            <a:ext cx="3810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7" name="Object 1"/>
          <p:cNvGraphicFramePr>
            <a:graphicFrameLocks noChangeAspect="1"/>
          </p:cNvGraphicFramePr>
          <p:nvPr/>
        </p:nvGraphicFramePr>
        <p:xfrm>
          <a:off x="76200" y="3124200"/>
          <a:ext cx="4495800" cy="1157288"/>
        </p:xfrm>
        <a:graphic>
          <a:graphicData uri="http://schemas.openxmlformats.org/presentationml/2006/ole">
            <p:oleObj spid="_x0000_s68609" name="Equation" r:id="rId6" imgW="1676160" imgH="431640" progId="Equation.3">
              <p:embed/>
            </p:oleObj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3200400" y="6019800"/>
          <a:ext cx="609600" cy="487363"/>
        </p:xfrm>
        <a:graphic>
          <a:graphicData uri="http://schemas.openxmlformats.org/presentationml/2006/ole">
            <p:oleObj spid="_x0000_s68610" name="Equation" r:id="rId7" imgW="190440" imgH="152280" progId="Equation.3">
              <p:embed/>
            </p:oleObj>
          </a:graphicData>
        </a:graphic>
      </p:graphicFrame>
      <p:graphicFrame>
        <p:nvGraphicFramePr>
          <p:cNvPr id="68611" name="Object 3"/>
          <p:cNvGraphicFramePr>
            <a:graphicFrameLocks noChangeAspect="1"/>
          </p:cNvGraphicFramePr>
          <p:nvPr/>
        </p:nvGraphicFramePr>
        <p:xfrm>
          <a:off x="5562600" y="6019800"/>
          <a:ext cx="609600" cy="487363"/>
        </p:xfrm>
        <a:graphic>
          <a:graphicData uri="http://schemas.openxmlformats.org/presentationml/2006/ole">
            <p:oleObj spid="_x0000_s68611" name="Equation" r:id="rId8" imgW="190440" imgH="152280" progId="Equation.3">
              <p:embed/>
            </p:oleObj>
          </a:graphicData>
        </a:graphic>
      </p:graphicFrame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5029200" y="3352800"/>
            <a:ext cx="990600" cy="1524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5029200" y="4038600"/>
            <a:ext cx="990600" cy="1524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5029200" y="4876800"/>
            <a:ext cx="990600" cy="152400"/>
          </a:xfrm>
          <a:prstGeom prst="rect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pic>
        <p:nvPicPr>
          <p:cNvPr id="30" name="Picture 7" descr="C:\Program Files (x86)\Microsoft Office\MEDIA\CAGCAT10\j0234131.wmf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562600" y="4191000"/>
            <a:ext cx="60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7" descr="C:\Program Files (x86)\Microsoft Office\MEDIA\CAGCAT10\j0234131.wmf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562600" y="5029200"/>
            <a:ext cx="60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905000" y="2971800"/>
            <a:ext cx="685800" cy="338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0"/>
              <a:t>flows</a:t>
            </a:r>
            <a:endParaRPr lang="he-IL" sz="1600" b="0"/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048000" y="2971800"/>
            <a:ext cx="685800" cy="338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0"/>
              <a:t>links</a:t>
            </a:r>
            <a:endParaRPr lang="he-IL" sz="1600" b="0"/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3886200" y="2971800"/>
            <a:ext cx="838200" cy="338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0"/>
              <a:t>buffers</a:t>
            </a:r>
            <a:endParaRPr lang="he-IL" sz="1600" b="0"/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609600" y="2971800"/>
            <a:ext cx="914400" cy="338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0"/>
              <a:t>packets</a:t>
            </a:r>
            <a:endParaRPr lang="he-IL" sz="1600" b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2" presetClass="entr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0.1375 0.06667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33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0.15416 -2.22222E-6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" y="0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44444E-6 L 0.12916 -0.1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-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416 -2.22222E-6 L 0.15416 0.23334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7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916 -0.1 L 0.12916 0.14445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2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75 0.07778 L 0.34583 0.07778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2" presetClass="entr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9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2" presetClass="entr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2" presetClass="entr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0.1375 0.06667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75 0.07778 L 0.3375 0.07778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2" presetClass="entr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0.1375 0.06667 " pathEditMode="relative" rAng="0" ptsTypes="AA">
                                      <p:cBhvr>
                                        <p:cTn id="13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75 0.07778 L 0.34583 0.07778 " pathEditMode="relative" rAng="0" ptsTypes="AA">
                                      <p:cBhvr>
                                        <p:cTn id="13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6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 animBg="1"/>
      <p:bldP spid="5" grpId="0"/>
      <p:bldP spid="7" grpId="0"/>
      <p:bldP spid="9" grpId="0" animBg="1"/>
      <p:bldP spid="10" grpId="0" animBg="1"/>
      <p:bldP spid="11" grpId="0" animBg="1"/>
      <p:bldP spid="13" grpId="0" animBg="1"/>
      <p:bldP spid="27661" grpId="0"/>
      <p:bldP spid="17" grpId="0"/>
      <p:bldP spid="16" grpId="0" animBg="1"/>
      <p:bldP spid="16" grpId="1" animBg="1"/>
      <p:bldP spid="16" grpId="2" animBg="1"/>
      <p:bldP spid="16" grpId="3" animBg="1"/>
      <p:bldP spid="18" grpId="0" animBg="1"/>
      <p:bldP spid="18" grpId="1" animBg="1"/>
      <p:bldP spid="18" grpId="2" animBg="1"/>
      <p:bldP spid="18" grpId="3" animBg="1"/>
      <p:bldP spid="19" grpId="0" animBg="1"/>
      <p:bldP spid="19" grpId="1" animBg="1"/>
      <p:bldP spid="19" grpId="2" animBg="1"/>
      <p:bldP spid="19" grpId="3" animBg="1"/>
      <p:bldP spid="22" grpId="0" animBg="1"/>
      <p:bldP spid="22" grpId="1" animBg="1"/>
      <p:bldP spid="22" grpId="2" animBg="1"/>
      <p:bldP spid="22" grpId="3" animBg="1"/>
      <p:bldP spid="23" grpId="0" animBg="1"/>
      <p:bldP spid="23" grpId="1" animBg="1"/>
      <p:bldP spid="23" grpId="2" animBg="1"/>
      <p:bldP spid="24" grpId="2" animBg="1"/>
      <p:bldP spid="25" grpId="2" animBg="1"/>
      <p:bldP spid="32" grpId="0" animBg="1"/>
      <p:bldP spid="34" grpId="0" animBg="1"/>
      <p:bldP spid="35" grpId="0" animBg="1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7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1752600"/>
            <a:ext cx="4953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58" name="Rectangle 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E9A704A-6E8D-480E-B0C4-20E701C46129}" type="slidenum">
              <a:rPr lang="he-IL" smtClean="0"/>
              <a:pPr/>
              <a:t>5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Starvation (Simulations)</a:t>
            </a:r>
            <a:endParaRPr lang="he-IL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0660" name="TextBox 7"/>
          <p:cNvSpPr txBox="1">
            <a:spLocks noChangeArrowheads="1"/>
          </p:cNvSpPr>
          <p:nvPr/>
        </p:nvSpPr>
        <p:spPr bwMode="auto">
          <a:xfrm>
            <a:off x="2209800" y="1295400"/>
            <a:ext cx="4419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u="sng"/>
              <a:t>Distribution of max. starvation time</a:t>
            </a:r>
            <a:endParaRPr lang="he-IL" sz="1200" b="0"/>
          </a:p>
        </p:txBody>
      </p:sp>
      <p:sp>
        <p:nvSpPr>
          <p:cNvPr id="79877" name="TextBox 6"/>
          <p:cNvSpPr txBox="1">
            <a:spLocks noChangeArrowheads="1"/>
          </p:cNvSpPr>
          <p:nvPr/>
        </p:nvSpPr>
        <p:spPr bwMode="auto">
          <a:xfrm>
            <a:off x="2971800" y="5410200"/>
            <a:ext cx="3124200" cy="36988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Max. starvation </a:t>
            </a:r>
            <a:r>
              <a:rPr lang="en-US" dirty="0"/>
              <a:t>time (sec)</a:t>
            </a:r>
            <a:endParaRPr lang="he-IL" dirty="0"/>
          </a:p>
        </p:txBody>
      </p:sp>
      <p:sp>
        <p:nvSpPr>
          <p:cNvPr id="70662" name="TextBox 8"/>
          <p:cNvSpPr txBox="1">
            <a:spLocks noChangeArrowheads="1"/>
          </p:cNvSpPr>
          <p:nvPr/>
        </p:nvSpPr>
        <p:spPr bwMode="auto">
          <a:xfrm>
            <a:off x="228600" y="6197600"/>
            <a:ext cx="868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0" u="sng"/>
              <a:t>Simulation parameters:</a:t>
            </a:r>
            <a:r>
              <a:rPr lang="en-US" sz="1400" b="0"/>
              <a:t> 400 TCP flows, Link Capacity = 100 Mbps, prop. RTT = 0.1 ms, buffer = 20 packets,  packet size = 1500 Bytes , UDP rate = 5% of link capacity.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4495800" y="4953000"/>
            <a:ext cx="1905000" cy="5334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79881" name="TextBox 11"/>
          <p:cNvSpPr txBox="1">
            <a:spLocks noChangeArrowheads="1"/>
          </p:cNvSpPr>
          <p:nvPr/>
        </p:nvSpPr>
        <p:spPr bwMode="auto">
          <a:xfrm>
            <a:off x="6248400" y="1243013"/>
            <a:ext cx="24384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0"/>
              <a:t>=  time between two successfully transmitted packets</a:t>
            </a:r>
            <a:endParaRPr lang="he-IL" sz="1400"/>
          </a:p>
        </p:txBody>
      </p:sp>
      <p:sp>
        <p:nvSpPr>
          <p:cNvPr id="12" name="TextBox 6"/>
          <p:cNvSpPr txBox="1">
            <a:spLocks noChangeArrowheads="1"/>
          </p:cNvSpPr>
          <p:nvPr/>
        </p:nvSpPr>
        <p:spPr bwMode="auto">
          <a:xfrm rot="16200000">
            <a:off x="1186657" y="3472656"/>
            <a:ext cx="1981200" cy="369887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Number of flows</a:t>
            </a:r>
            <a:endParaRPr lang="he-IL" dirty="0"/>
          </a:p>
        </p:txBody>
      </p:sp>
      <p:pic>
        <p:nvPicPr>
          <p:cNvPr id="70666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1828800"/>
            <a:ext cx="266382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9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7988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39D9C99-4A44-4531-8375-ABEBB531D030}" type="slidenum">
              <a:rPr lang="he-IL" smtClean="0"/>
              <a:pPr/>
              <a:t>6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Unfairness (Simulations)</a:t>
            </a:r>
            <a:endParaRPr lang="he-IL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2707" name="TextBox 6"/>
          <p:cNvSpPr txBox="1">
            <a:spLocks noChangeArrowheads="1"/>
          </p:cNvSpPr>
          <p:nvPr/>
        </p:nvSpPr>
        <p:spPr bwMode="auto">
          <a:xfrm>
            <a:off x="1447800" y="1295400"/>
            <a:ext cx="5638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u="sng"/>
              <a:t>Distribution of throughput per flow (Unfairness)</a:t>
            </a:r>
            <a:endParaRPr lang="he-IL" u="sng"/>
          </a:p>
        </p:txBody>
      </p:sp>
      <p:pic>
        <p:nvPicPr>
          <p:cNvPr id="72708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1709738"/>
            <a:ext cx="4876800" cy="3776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09" name="TextBox 8"/>
          <p:cNvSpPr txBox="1">
            <a:spLocks noChangeArrowheads="1"/>
          </p:cNvSpPr>
          <p:nvPr/>
        </p:nvSpPr>
        <p:spPr bwMode="auto">
          <a:xfrm>
            <a:off x="228600" y="6172200"/>
            <a:ext cx="868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0" u="sng"/>
              <a:t>Simulation parameters:</a:t>
            </a:r>
            <a:r>
              <a:rPr lang="en-US" sz="1400" b="0"/>
              <a:t> 400 TCP flows, Link Capacity = 100 Mbps, prop. RTT = 0.1 ms, buffer = 20 packets,  packet size = 1500 Bytes , UDP rate = 5% of link capacity, examined time (T) = 10 sec.</a:t>
            </a:r>
          </a:p>
        </p:txBody>
      </p:sp>
      <p:sp>
        <p:nvSpPr>
          <p:cNvPr id="10" name="TextBox 6"/>
          <p:cNvSpPr txBox="1">
            <a:spLocks noChangeArrowheads="1"/>
          </p:cNvSpPr>
          <p:nvPr/>
        </p:nvSpPr>
        <p:spPr bwMode="auto">
          <a:xfrm rot="16200000">
            <a:off x="946944" y="3320256"/>
            <a:ext cx="1981200" cy="36988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Number of flows</a:t>
            </a:r>
            <a:endParaRPr lang="he-IL" dirty="0"/>
          </a:p>
        </p:txBody>
      </p:sp>
      <p:sp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2971800" y="5268913"/>
            <a:ext cx="2590800" cy="369887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Throughput (</a:t>
            </a:r>
            <a:r>
              <a:rPr lang="en-US" dirty="0" err="1"/>
              <a:t>pkts</a:t>
            </a:r>
            <a:r>
              <a:rPr lang="en-US" dirty="0"/>
              <a:t>/T)</a:t>
            </a:r>
            <a:endParaRPr lang="he-IL" dirty="0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5029200" y="4800600"/>
            <a:ext cx="1143000" cy="5334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2590800" y="2057400"/>
            <a:ext cx="685800" cy="32766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pic>
        <p:nvPicPr>
          <p:cNvPr id="72714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0" y="1752600"/>
            <a:ext cx="26638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The Goal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>
              <a:buFont typeface="Arial" charset="0"/>
              <a:buAutoNum type="arabicPeriod"/>
            </a:pPr>
            <a:r>
              <a:rPr lang="en-US" sz="2400" smtClean="0"/>
              <a:t>Reduce </a:t>
            </a:r>
            <a:r>
              <a:rPr lang="en-US" sz="2400" smtClean="0">
                <a:solidFill>
                  <a:srgbClr val="FF0000"/>
                </a:solidFill>
              </a:rPr>
              <a:t>starvation </a:t>
            </a:r>
            <a:r>
              <a:rPr lang="en-US" sz="2400" smtClean="0"/>
              <a:t>of the long TCP flows.</a:t>
            </a:r>
          </a:p>
          <a:p>
            <a:pPr>
              <a:buFont typeface="Arial" charset="0"/>
              <a:buAutoNum type="arabicPeriod"/>
            </a:pPr>
            <a:r>
              <a:rPr lang="en-US" sz="2400" smtClean="0"/>
              <a:t>Switch-based solution for datacenter.</a:t>
            </a:r>
          </a:p>
          <a:p>
            <a:endParaRPr lang="en-US" sz="2400" smtClean="0"/>
          </a:p>
          <a:p>
            <a:endParaRPr lang="en-US" sz="2400" smtClean="0"/>
          </a:p>
          <a:p>
            <a:pPr>
              <a:buFont typeface="Wingdings" pitchFamily="2" charset="2"/>
              <a:buNone/>
            </a:pPr>
            <a:r>
              <a:rPr lang="en-US" sz="2400" u="sng" smtClean="0"/>
              <a:t>Alternative solutions</a:t>
            </a:r>
            <a:r>
              <a:rPr lang="en-US" sz="2400" smtClean="0"/>
              <a:t>:</a:t>
            </a:r>
          </a:p>
          <a:p>
            <a:r>
              <a:rPr lang="en-US" sz="2400" smtClean="0"/>
              <a:t>TCP throughput collapse (InCast) solutions</a:t>
            </a:r>
          </a:p>
          <a:p>
            <a:pPr>
              <a:buFont typeface="Wingdings" pitchFamily="2" charset="2"/>
              <a:buNone/>
            </a:pPr>
            <a:r>
              <a:rPr lang="en-US" sz="2400" smtClean="0"/>
              <a:t>	 (requires changes in TCP or in application)</a:t>
            </a:r>
          </a:p>
          <a:p>
            <a:pPr lvl="1"/>
            <a:r>
              <a:rPr lang="en-US" sz="1800" smtClean="0"/>
              <a:t>Reducing and randomizing retransmission timeouts </a:t>
            </a:r>
            <a:r>
              <a:rPr lang="en-US" sz="1400" smtClean="0"/>
              <a:t>[V. Vasudevan et al., 2009]</a:t>
            </a:r>
            <a:r>
              <a:rPr lang="en-US" sz="1800" smtClean="0"/>
              <a:t>.</a:t>
            </a:r>
          </a:p>
          <a:p>
            <a:pPr lvl="1"/>
            <a:r>
              <a:rPr lang="en-US" sz="1800" smtClean="0"/>
              <a:t>Increasing SRU size, changing TCP  </a:t>
            </a:r>
            <a:r>
              <a:rPr lang="en-US" sz="1400" smtClean="0"/>
              <a:t>[A. Phanishayee et al., 2008]</a:t>
            </a:r>
            <a:r>
              <a:rPr lang="en-US" sz="1800" smtClean="0"/>
              <a:t>.</a:t>
            </a:r>
          </a:p>
          <a:p>
            <a:pPr lvl="1"/>
            <a:r>
              <a:rPr lang="en-US" sz="1800" smtClean="0"/>
              <a:t>Limiting the number of servers, global scheduling </a:t>
            </a:r>
            <a:r>
              <a:rPr lang="en-US" sz="1400" smtClean="0"/>
              <a:t> [E. Krevat et al., 2007].</a:t>
            </a:r>
            <a:endParaRPr lang="en-US" sz="1800" smtClean="0"/>
          </a:p>
          <a:p>
            <a:r>
              <a:rPr lang="en-US" sz="2400" smtClean="0"/>
              <a:t>Larger buffers </a:t>
            </a:r>
            <a:r>
              <a:rPr lang="en-US" sz="1800" smtClean="0"/>
              <a:t>[R. Morris, 1997]</a:t>
            </a:r>
            <a:endParaRPr lang="en-US" sz="2400" smtClean="0"/>
          </a:p>
          <a:p>
            <a:pPr lvl="1"/>
            <a:r>
              <a:rPr lang="en-US" sz="1800" smtClean="0"/>
              <a:t>High delays, requires DRAM memories.</a:t>
            </a:r>
          </a:p>
          <a:p>
            <a:endParaRPr lang="he-IL" sz="2400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84AE18A-9353-4EC2-9A96-2E6545FCB33A}" type="slidenum">
              <a:rPr lang="he-IL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98002F4-E194-4EA7-B5A6-603DE1C0B9DA}" type="slidenum">
              <a:rPr lang="he-IL" smtClean="0"/>
              <a:pPr/>
              <a:t>8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Objectives</a:t>
            </a:r>
            <a:endParaRPr lang="he-IL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Transparent to the end hosts.</a:t>
            </a:r>
          </a:p>
          <a:p>
            <a:r>
              <a:rPr lang="en-US" smtClean="0"/>
              <a:t>No change in network topology.</a:t>
            </a:r>
          </a:p>
          <a:p>
            <a:r>
              <a:rPr lang="en-US" smtClean="0"/>
              <a:t>No significant impact on the switch architecture.</a:t>
            </a:r>
          </a:p>
          <a:p>
            <a:r>
              <a:rPr lang="en-US" smtClean="0"/>
              <a:t>No additional buffering.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The Idea</a:t>
            </a:r>
            <a:endParaRPr lang="he-IL" dirty="0"/>
          </a:p>
        </p:txBody>
      </p:sp>
      <p:sp>
        <p:nvSpPr>
          <p:cNvPr id="788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C0A5017-64A9-41A7-B994-F8BEF8754325}" type="slidenum">
              <a:rPr lang="he-IL" smtClean="0"/>
              <a:pPr/>
              <a:t>9</a:t>
            </a:fld>
            <a:endParaRPr lang="en-US" smtClean="0"/>
          </a:p>
        </p:txBody>
      </p:sp>
      <p:pic>
        <p:nvPicPr>
          <p:cNvPr id="78851" name="Picture 7" descr="E:\Technion\Thesis\Dune\My Paper\figures\n_flow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1371600"/>
            <a:ext cx="5562600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52" name="Picture 7" descr="E:\Technion\Thesis\Dune\My Paper\figures\n_flow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0238" y="4114800"/>
            <a:ext cx="5567362" cy="261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514600" y="1371600"/>
            <a:ext cx="228600" cy="228600"/>
          </a:xfrm>
          <a:prstGeom prst="rect">
            <a:avLst/>
          </a:prstGeom>
          <a:solidFill>
            <a:srgbClr val="33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819400" y="1447800"/>
            <a:ext cx="228600" cy="228600"/>
          </a:xfrm>
          <a:prstGeom prst="rect">
            <a:avLst/>
          </a:prstGeom>
          <a:solidFill>
            <a:srgbClr val="33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819400" y="2286000"/>
            <a:ext cx="228600" cy="2286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514600" y="2286000"/>
            <a:ext cx="228600" cy="2286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514600" y="4114800"/>
            <a:ext cx="228600" cy="228600"/>
          </a:xfrm>
          <a:prstGeom prst="rect">
            <a:avLst/>
          </a:prstGeom>
          <a:solidFill>
            <a:srgbClr val="33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2819400" y="4191000"/>
            <a:ext cx="228600" cy="228600"/>
          </a:xfrm>
          <a:prstGeom prst="rect">
            <a:avLst/>
          </a:prstGeom>
          <a:solidFill>
            <a:srgbClr val="33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2819400" y="5029200"/>
            <a:ext cx="228600" cy="2286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2514600" y="5029200"/>
            <a:ext cx="228600" cy="2286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8001000" y="2133600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en-US" sz="3600">
                <a:solidFill>
                  <a:srgbClr val="FF0000"/>
                </a:solidFill>
              </a:rPr>
              <a:t>X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7848600" y="4800600"/>
            <a:ext cx="990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en-US" sz="3600">
                <a:solidFill>
                  <a:srgbClr val="00B050"/>
                </a:solidFill>
              </a:rPr>
              <a:t>OK</a:t>
            </a:r>
            <a:endParaRPr lang="en-US">
              <a:solidFill>
                <a:srgbClr val="00B050"/>
              </a:solidFill>
            </a:endParaRPr>
          </a:p>
        </p:txBody>
      </p:sp>
      <p:pic>
        <p:nvPicPr>
          <p:cNvPr id="7886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2209800"/>
            <a:ext cx="4000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64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1550" y="4953000"/>
            <a:ext cx="4000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4267200" y="1676400"/>
            <a:ext cx="1066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/>
              <a:t>B=2 pkts</a:t>
            </a:r>
            <a:endParaRPr lang="he-IL" sz="1400"/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4343400" y="4419600"/>
            <a:ext cx="1066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/>
              <a:t>B=2 pkts</a:t>
            </a:r>
            <a:endParaRPr lang="he-IL" sz="140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9167 0.08889 " pathEditMode="relative" ptsTypes="AA">
                                      <p:cBhvr>
                                        <p:cTn id="4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9167 0.08889 " pathEditMode="relative" ptsTypes="AA">
                                      <p:cBhvr>
                                        <p:cTn id="4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8333 -0.01112 " pathEditMode="relative" ptsTypes="AA">
                                      <p:cBhvr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8333 -0.01112 " pathEditMode="relative" ptsTypes="AA">
                                      <p:cBhvr>
                                        <p:cTn id="4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584 0 L 0.19584 0.15556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8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583 0 L 0.19583 0.1555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8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33 0.1 L 0.425 0.1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" y="0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167 0.10555 L 0.43334 0.10555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9167 0.08889 " pathEditMode="relative" ptsTypes="AA">
                                      <p:cBhvr>
                                        <p:cTn id="6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9167 0.08889 " pathEditMode="relative" ptsTypes="AA">
                                      <p:cBhvr>
                                        <p:cTn id="6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8333 -0.01112 " pathEditMode="relative" ptsTypes="AA">
                                      <p:cBhvr>
                                        <p:cTn id="6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7 1.11022E-16 L 0.1875 -0.01111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" y="-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584 0 L 0.19584 0.15556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8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33 0.1 L 0.425 0.1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" y="0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833 0.07778 L 0.15833 0.23334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8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917 1.11022E-16 L 0.42917 1.11022E-16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  <p:bldP spid="9" grpId="0" animBg="1"/>
      <p:bldP spid="9" grpId="1" animBg="1"/>
      <p:bldP spid="9" grpId="2" animBg="1"/>
      <p:bldP spid="10" grpId="0" animBg="1"/>
      <p:bldP spid="10" grpId="1" animBg="1"/>
      <p:bldP spid="10" grpId="2" animBg="1"/>
      <p:bldP spid="20" grpId="0" animBg="1"/>
      <p:bldP spid="20" grpId="1" animBg="1"/>
      <p:bldP spid="20" grpId="2" animBg="1"/>
      <p:bldP spid="21" grpId="0" animBg="1"/>
      <p:bldP spid="21" grpId="1" animBg="1"/>
      <p:bldP spid="21" grpId="2" animBg="1"/>
      <p:bldP spid="22" grpId="0" animBg="1"/>
      <p:bldP spid="22" grpId="1" animBg="1"/>
      <p:bldP spid="22" grpId="2" animBg="1"/>
      <p:bldP spid="23" grpId="0" animBg="1"/>
      <p:bldP spid="23" grpId="1" animBg="1"/>
      <p:bldP spid="23" grpId="2" animBg="1"/>
      <p:bldP spid="14" grpId="0"/>
      <p:bldP spid="16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slides des classes">
  <a:themeElements>
    <a:clrScheme name="slides des class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009900"/>
      </a:folHlink>
    </a:clrScheme>
    <a:fontScheme name="slides des class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lides des class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s des class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s des class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s des class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s des class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s des class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s des class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s des class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s des class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s des class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s des class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s des class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s des class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52898</TotalTime>
  <Words>694</Words>
  <Application>Microsoft Office PowerPoint</Application>
  <PresentationFormat>On-screen Show (4:3)</PresentationFormat>
  <Paragraphs>193</Paragraphs>
  <Slides>20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Arial</vt:lpstr>
      <vt:lpstr>Wingdings</vt:lpstr>
      <vt:lpstr>SimSun</vt:lpstr>
      <vt:lpstr>slides des classes</vt:lpstr>
      <vt:lpstr>slides des classes</vt:lpstr>
      <vt:lpstr>slides des classes</vt:lpstr>
      <vt:lpstr>slides des classes</vt:lpstr>
      <vt:lpstr>slides des classes</vt:lpstr>
      <vt:lpstr>slides des classes</vt:lpstr>
      <vt:lpstr>Equation</vt:lpstr>
      <vt:lpstr>A Switch-Based Approach to Starvation in Data Centers</vt:lpstr>
      <vt:lpstr>The Problem</vt:lpstr>
      <vt:lpstr>Datacenter Network</vt:lpstr>
      <vt:lpstr>Why Starvation?</vt:lpstr>
      <vt:lpstr>Starvation (Simulations)</vt:lpstr>
      <vt:lpstr>Unfairness (Simulations)</vt:lpstr>
      <vt:lpstr>The Goal</vt:lpstr>
      <vt:lpstr>Objectives</vt:lpstr>
      <vt:lpstr>The Idea</vt:lpstr>
      <vt:lpstr>Alternative Fairness Algorithm</vt:lpstr>
      <vt:lpstr>Hashed Credits Fair (HCF)</vt:lpstr>
      <vt:lpstr>Hashed Credits Fair (HCF) Complexity</vt:lpstr>
      <vt:lpstr>FIFO vs. HCF Starvation</vt:lpstr>
      <vt:lpstr>FIFO vs. HCF Unfairness</vt:lpstr>
      <vt:lpstr>Influence of Buffer Size</vt:lpstr>
      <vt:lpstr>Another Application:  Throughput Collapse (InCast)</vt:lpstr>
      <vt:lpstr>Throughput Collapse (InCast) (Simulations)</vt:lpstr>
      <vt:lpstr>FIFO vs. HCF Incast</vt:lpstr>
      <vt:lpstr>Summary</vt:lpstr>
      <vt:lpstr>Thank you.</vt:lpstr>
    </vt:vector>
  </TitlesOfParts>
  <Company>Technion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GNoC</dc:title>
  <dc:creator>Alex Shpiner</dc:creator>
  <cp:lastModifiedBy>Administrator</cp:lastModifiedBy>
  <cp:revision>3945</cp:revision>
  <dcterms:created xsi:type="dcterms:W3CDTF">2003-08-17T20:18:11Z</dcterms:created>
  <dcterms:modified xsi:type="dcterms:W3CDTF">2010-07-01T06:45:27Z</dcterms:modified>
</cp:coreProperties>
</file>