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avi" ContentType="video/avi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64350" cy="999648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79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48">
          <p15:clr>
            <a:srgbClr val="A4A3A4"/>
          </p15:clr>
        </p15:guide>
        <p15:guide id="2" pos="216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5413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954" y="-78"/>
      </p:cViewPr>
      <p:guideLst>
        <p:guide orient="horz" pos="179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54" y="-84"/>
      </p:cViewPr>
      <p:guideLst>
        <p:guide orient="horz" pos="3148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9375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9DCE1E3-F932-4883-95FE-E40EB4C49437}" type="datetimeFigureOut">
              <a:rPr lang="he-IL" smtClean="0"/>
              <a:t>י'/אלול/תשע"ו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48213"/>
            <a:ext cx="5492750" cy="44989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9375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1F3927-6409-4650-89AD-22938C2BC76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0677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3927-6409-4650-89AD-22938C2BC762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1513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3927-6409-4650-89AD-22938C2BC762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1513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3927-6409-4650-89AD-22938C2BC762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1513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3927-6409-4650-89AD-22938C2BC762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037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7C3E-C8BF-47F2-B301-3B36F44A48DF}" type="datetimeFigureOut">
              <a:rPr lang="he-IL" smtClean="0"/>
              <a:t>י'/אלול/תשע"ו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FF6A-6AF3-4F28-B086-C9583B632E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919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7C3E-C8BF-47F2-B301-3B36F44A48DF}" type="datetimeFigureOut">
              <a:rPr lang="he-IL" smtClean="0"/>
              <a:t>י'/אלול/תשע"ו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FF6A-6AF3-4F28-B086-C9583B632E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681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7C3E-C8BF-47F2-B301-3B36F44A48DF}" type="datetimeFigureOut">
              <a:rPr lang="he-IL" smtClean="0"/>
              <a:t>י'/אלול/תשע"ו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FF6A-6AF3-4F28-B086-C9583B632E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314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7C3E-C8BF-47F2-B301-3B36F44A48DF}" type="datetimeFigureOut">
              <a:rPr lang="he-IL" smtClean="0"/>
              <a:t>י'/אלול/תשע"ו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FF6A-6AF3-4F28-B086-C9583B632E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515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7C3E-C8BF-47F2-B301-3B36F44A48DF}" type="datetimeFigureOut">
              <a:rPr lang="he-IL" smtClean="0"/>
              <a:t>י'/אלול/תשע"ו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FF6A-6AF3-4F28-B086-C9583B632E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908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7C3E-C8BF-47F2-B301-3B36F44A48DF}" type="datetimeFigureOut">
              <a:rPr lang="he-IL" smtClean="0"/>
              <a:t>י'/אלול/תשע"ו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FF6A-6AF3-4F28-B086-C9583B632E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039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7C3E-C8BF-47F2-B301-3B36F44A48DF}" type="datetimeFigureOut">
              <a:rPr lang="he-IL" smtClean="0"/>
              <a:t>י'/אלול/תשע"ו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FF6A-6AF3-4F28-B086-C9583B632E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3879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7C3E-C8BF-47F2-B301-3B36F44A48DF}" type="datetimeFigureOut">
              <a:rPr lang="he-IL" smtClean="0"/>
              <a:t>י'/אלול/תשע"ו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FF6A-6AF3-4F28-B086-C9583B632E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231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7C3E-C8BF-47F2-B301-3B36F44A48DF}" type="datetimeFigureOut">
              <a:rPr lang="he-IL" smtClean="0"/>
              <a:t>י'/אלול/תשע"ו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FF6A-6AF3-4F28-B086-C9583B632E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329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7C3E-C8BF-47F2-B301-3B36F44A48DF}" type="datetimeFigureOut">
              <a:rPr lang="he-IL" smtClean="0"/>
              <a:t>י'/אלול/תשע"ו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FF6A-6AF3-4F28-B086-C9583B632E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842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7C3E-C8BF-47F2-B301-3B36F44A48DF}" type="datetimeFigureOut">
              <a:rPr lang="he-IL" smtClean="0"/>
              <a:t>י'/אלול/תשע"ו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FF6A-6AF3-4F28-B086-C9583B632E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332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E7C3E-C8BF-47F2-B301-3B36F44A48DF}" type="datetimeFigureOut">
              <a:rPr lang="he-IL" smtClean="0"/>
              <a:t>י'/אלול/תשע"ו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2FF6A-6AF3-4F28-B086-C9583B632EA7}" type="slidenum">
              <a:rPr lang="he-IL" smtClean="0"/>
              <a:t>‹#›</a:t>
            </a:fld>
            <a:endParaRPr lang="he-IL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-8467"/>
            <a:chExt cx="12192000" cy="686646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700" y="-11885"/>
            <a:ext cx="1763688" cy="688376"/>
          </a:xfrm>
          <a:prstGeom prst="rect">
            <a:avLst/>
          </a:prstGeom>
        </p:spPr>
      </p:pic>
      <p:pic>
        <p:nvPicPr>
          <p:cNvPr id="2050" name="Picture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832" y="36648"/>
            <a:ext cx="1660440" cy="6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8" y="265628"/>
            <a:ext cx="43815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67" y="246578"/>
            <a:ext cx="21240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9" y="1191"/>
            <a:ext cx="57261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 descr="http://homes.esat.kuleuven.be/~highwind/wp-content/uploads/2012/12/KULeuven-logo-2012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1226"/>
            <a:ext cx="1086067" cy="38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69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.bin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80.bin"/><Relationship Id="rId34" Type="http://schemas.openxmlformats.org/officeDocument/2006/relationships/image" Target="NULL"/><Relationship Id="rId7" Type="http://schemas.openxmlformats.org/officeDocument/2006/relationships/oleObject" Target="../embeddings/oleObject40.bin"/><Relationship Id="rId12" Type="http://schemas.openxmlformats.org/officeDocument/2006/relationships/image" Target="NULL"/><Relationship Id="rId17" Type="http://schemas.openxmlformats.org/officeDocument/2006/relationships/oleObject" Target="../embeddings/oleObject70.bin"/><Relationship Id="rId25" Type="http://schemas.openxmlformats.org/officeDocument/2006/relationships/oleObject" Target="../embeddings/oleObject90.bin"/><Relationship Id="rId33" Type="http://schemas.openxmlformats.org/officeDocument/2006/relationships/oleObject" Target="../embeddings/oleObject11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wmf"/><Relationship Id="rId20" Type="http://schemas.openxmlformats.org/officeDocument/2006/relationships/image" Target="../media/image13.wmf"/><Relationship Id="rId29" Type="http://schemas.openxmlformats.org/officeDocument/2006/relationships/oleObject" Target="../embeddings/oleObject100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0.bin"/><Relationship Id="rId24" Type="http://schemas.openxmlformats.org/officeDocument/2006/relationships/image" Target="../media/image14.wmf"/><Relationship Id="rId32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4.bin"/><Relationship Id="rId23" Type="http://schemas.openxmlformats.org/officeDocument/2006/relationships/oleObject" Target="../embeddings/oleObject6.bin"/><Relationship Id="rId28" Type="http://schemas.openxmlformats.org/officeDocument/2006/relationships/image" Target="../media/image15.wmf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5.bin"/><Relationship Id="rId31" Type="http://schemas.openxmlformats.org/officeDocument/2006/relationships/oleObject" Target="../embeddings/oleObject8.bin"/><Relationship Id="rId4" Type="http://schemas.openxmlformats.org/officeDocument/2006/relationships/image" Target="../media/image36.png"/><Relationship Id="rId9" Type="http://schemas.openxmlformats.org/officeDocument/2006/relationships/oleObject" Target="../embeddings/oleObject2.bin"/><Relationship Id="rId14" Type="http://schemas.openxmlformats.org/officeDocument/2006/relationships/oleObject" Target="../embeddings/oleObject60.bin"/><Relationship Id="rId22" Type="http://schemas.openxmlformats.org/officeDocument/2006/relationships/image" Target="NULL"/><Relationship Id="rId27" Type="http://schemas.openxmlformats.org/officeDocument/2006/relationships/oleObject" Target="../embeddings/oleObject7.bin"/><Relationship Id="rId30" Type="http://schemas.openxmlformats.org/officeDocument/2006/relationships/image" Target="NULL"/><Relationship Id="rId8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"/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t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media" Target="../media/media2.mp4"/><Relationship Id="rId7" Type="http://schemas.openxmlformats.org/officeDocument/2006/relationships/image" Target="../media/image25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24.jpe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429000"/>
            <a:ext cx="5648672" cy="1268203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Towards Sub-Nyquist Tissue </a:t>
            </a:r>
            <a:br>
              <a:rPr lang="en-CA" dirty="0">
                <a:solidFill>
                  <a:schemeClr val="tx1"/>
                </a:solidFill>
              </a:rPr>
            </a:br>
            <a:r>
              <a:rPr lang="en-CA" dirty="0">
                <a:solidFill>
                  <a:schemeClr val="tx1"/>
                </a:solidFill>
              </a:rPr>
              <a:t>Doppler </a:t>
            </a:r>
            <a:r>
              <a:rPr lang="en-CA" dirty="0" smtClean="0">
                <a:solidFill>
                  <a:schemeClr val="tx1"/>
                </a:solidFill>
              </a:rPr>
              <a:t>Imaging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38" y="1124744"/>
            <a:ext cx="5544616" cy="2164088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/>
        </p:nvSpPr>
        <p:spPr>
          <a:xfrm>
            <a:off x="611560" y="4791120"/>
            <a:ext cx="6264696" cy="108615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CA" sz="2400" dirty="0" smtClean="0"/>
              <a:t>Avinoam </a:t>
            </a:r>
            <a:r>
              <a:rPr lang="en-CA" sz="2400" dirty="0"/>
              <a:t>Bar Zion, Martino </a:t>
            </a:r>
            <a:r>
              <a:rPr lang="en-CA" sz="2400" dirty="0" err="1"/>
              <a:t>Alessandrini</a:t>
            </a:r>
            <a:r>
              <a:rPr lang="en-CA" sz="2400" dirty="0"/>
              <a:t>,</a:t>
            </a:r>
            <a:r>
              <a:rPr lang="en-CA" sz="2400" b="1" dirty="0"/>
              <a:t> </a:t>
            </a:r>
            <a:r>
              <a:rPr lang="en-CA" sz="2400" b="1" dirty="0" smtClean="0"/>
              <a:t/>
            </a:r>
            <a:br>
              <a:rPr lang="en-CA" sz="2400" b="1" dirty="0" smtClean="0"/>
            </a:br>
            <a:r>
              <a:rPr lang="en-CA" sz="2400" dirty="0" smtClean="0"/>
              <a:t>Jan </a:t>
            </a:r>
            <a:r>
              <a:rPr lang="en-CA" sz="2400" dirty="0" err="1"/>
              <a:t>Dhooge</a:t>
            </a:r>
            <a:r>
              <a:rPr lang="en-CA" sz="2400" dirty="0"/>
              <a:t>,</a:t>
            </a:r>
            <a:r>
              <a:rPr lang="en-CA" sz="2400" b="1" dirty="0"/>
              <a:t> </a:t>
            </a:r>
            <a:r>
              <a:rPr lang="en-CA" sz="2400" dirty="0" smtClean="0"/>
              <a:t>Dan Adam</a:t>
            </a:r>
            <a:r>
              <a:rPr lang="en-CA" sz="2400" dirty="0"/>
              <a:t> </a:t>
            </a:r>
            <a:r>
              <a:rPr lang="en-CA" sz="2400" dirty="0" smtClean="0"/>
              <a:t>and Yonina Eldar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13739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FF6A-6AF3-4F28-B086-C9583B632EA7}" type="slidenum">
              <a:rPr lang="he-IL" smtClean="0"/>
              <a:t>2</a:t>
            </a:fld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5218704" y="1130767"/>
            <a:ext cx="17347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Why ?</a:t>
            </a:r>
            <a:endParaRPr lang="en-US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2622" y="945979"/>
            <a:ext cx="499142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Compressed 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Sensing (CS) 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  <a:p>
            <a:pPr algn="l"/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Tissue Doppler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869" y="2028435"/>
            <a:ext cx="7627730" cy="190462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u="sng" dirty="0" smtClean="0">
                <a:solidFill>
                  <a:schemeClr val="tx1"/>
                </a:solidFill>
              </a:rPr>
              <a:t>Currently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</a:p>
          <a:p>
            <a:pPr marL="800100" lvl="1" indent="-342900" algn="l" rtl="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Limited to </a:t>
            </a:r>
            <a:r>
              <a:rPr lang="en-US" sz="2000" b="1" dirty="0" smtClean="0">
                <a:solidFill>
                  <a:schemeClr val="tx1"/>
                </a:solidFill>
              </a:rPr>
              <a:t>few measurement points </a:t>
            </a:r>
          </a:p>
          <a:p>
            <a:pPr marL="800100" lvl="1" indent="-342900" algn="l" rtl="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</a:rPr>
              <a:t>Tradeoff</a:t>
            </a:r>
            <a:r>
              <a:rPr lang="en-US" sz="2000" dirty="0" smtClean="0">
                <a:solidFill>
                  <a:schemeClr val="tx1"/>
                </a:solidFill>
              </a:rPr>
              <a:t> between spectral and spatial resolution</a:t>
            </a:r>
          </a:p>
          <a:p>
            <a:pPr marL="800100" lvl="1" indent="-342900" algn="l" rtl="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Signals are sampled at frequencies </a:t>
            </a:r>
            <a:r>
              <a:rPr lang="en-US" sz="2000" b="1" dirty="0" smtClean="0">
                <a:solidFill>
                  <a:schemeClr val="tx1"/>
                </a:solidFill>
              </a:rPr>
              <a:t>higher than the Nyquist rate</a:t>
            </a:r>
            <a:endParaRPr lang="en-CA" sz="2000" b="1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2" r="-1"/>
          <a:stretch/>
        </p:blipFill>
        <p:spPr bwMode="auto">
          <a:xfrm>
            <a:off x="3108582" y="3868504"/>
            <a:ext cx="2240061" cy="216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53727" y="6402814"/>
            <a:ext cx="68466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600" dirty="0" smtClean="0"/>
              <a:t>Marwick, </a:t>
            </a:r>
            <a:r>
              <a:rPr lang="en-US" sz="1600" i="1" dirty="0" smtClean="0"/>
              <a:t>et al</a:t>
            </a:r>
            <a:r>
              <a:rPr lang="en-US" sz="1600" dirty="0" smtClean="0"/>
              <a:t>.</a:t>
            </a:r>
            <a:r>
              <a:rPr lang="en-US" sz="1600" dirty="0"/>
              <a:t> </a:t>
            </a:r>
            <a:r>
              <a:rPr lang="en-US" sz="1600" dirty="0" smtClean="0"/>
              <a:t>”</a:t>
            </a:r>
            <a:r>
              <a:rPr lang="en-US" sz="1600" i="1" dirty="0" smtClean="0"/>
              <a:t>Myocardial </a:t>
            </a:r>
            <a:r>
              <a:rPr lang="en-US" sz="1600" i="1" dirty="0"/>
              <a:t>imaging: tissue Doppler and speckle </a:t>
            </a:r>
            <a:r>
              <a:rPr lang="en-US" sz="1600" i="1" dirty="0" smtClean="0"/>
              <a:t>tracking</a:t>
            </a:r>
            <a:r>
              <a:rPr lang="en-US" sz="1600" dirty="0"/>
              <a:t>,</a:t>
            </a:r>
            <a:r>
              <a:rPr lang="en-US" sz="1600" dirty="0" smtClean="0"/>
              <a:t>” 2008</a:t>
            </a:r>
            <a:r>
              <a:rPr lang="en-US" sz="1600" dirty="0"/>
              <a:t>.</a:t>
            </a:r>
            <a:endParaRPr lang="he-IL" sz="16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28" r="62687" b="-1016"/>
          <a:stretch/>
        </p:blipFill>
        <p:spPr bwMode="auto">
          <a:xfrm>
            <a:off x="196251" y="3899805"/>
            <a:ext cx="2593219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31034" y="3573016"/>
            <a:ext cx="923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B-mode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353179" y="3573016"/>
            <a:ext cx="1750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Spectral Doppler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770530" y="6068127"/>
            <a:ext cx="2625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few measurement points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017046" y="5018732"/>
            <a:ext cx="891437" cy="10738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2230301" y="5300787"/>
            <a:ext cx="667333" cy="7917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889733" y="3573016"/>
            <a:ext cx="1921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High data volumes</a:t>
            </a:r>
            <a:endParaRPr lang="en-US" dirty="0"/>
          </a:p>
        </p:txBody>
      </p:sp>
      <p:pic>
        <p:nvPicPr>
          <p:cNvPr id="20" name="Picture 6" descr="Image result for hard drive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751" y="4042420"/>
            <a:ext cx="23336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697948"/>
      </p:ext>
    </p:extLst>
  </p:cSld>
  <p:clrMapOvr>
    <a:masterClrMapping/>
  </p:clrMapOvr>
  <p:transition spd="slow" advClick="0"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4" grpId="0"/>
      <p:bldP spid="15" grpId="0"/>
      <p:bldP spid="16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FF6A-6AF3-4F28-B086-C9583B632EA7}" type="slidenum">
              <a:rPr lang="he-IL" smtClean="0"/>
              <a:t>3</a:t>
            </a:fld>
            <a:endParaRPr lang="he-IL"/>
          </a:p>
        </p:txBody>
      </p:sp>
      <p:sp>
        <p:nvSpPr>
          <p:cNvPr id="4" name="Content Placeholder 57"/>
          <p:cNvSpPr txBox="1">
            <a:spLocks/>
          </p:cNvSpPr>
          <p:nvPr/>
        </p:nvSpPr>
        <p:spPr>
          <a:xfrm>
            <a:off x="316395" y="2141538"/>
            <a:ext cx="3763879" cy="54359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The system of equations:</a:t>
            </a:r>
            <a:endParaRPr lang="en-US" sz="2600" dirty="0" smtClean="0"/>
          </a:p>
          <a:p>
            <a:pPr algn="l" rtl="0"/>
            <a:endParaRPr lang="en-US" sz="2600" dirty="0" smtClean="0"/>
          </a:p>
          <a:p>
            <a:pPr algn="l" rtl="0"/>
            <a:endParaRPr lang="en-US" sz="2600" dirty="0" smtClean="0"/>
          </a:p>
          <a:p>
            <a:pPr algn="l" rtl="0"/>
            <a:endParaRPr lang="en-US" sz="2600" dirty="0" smtClean="0"/>
          </a:p>
          <a:p>
            <a:pPr algn="l" rtl="0"/>
            <a:endParaRPr lang="en-US" sz="26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07505" y="2348883"/>
            <a:ext cx="7454470" cy="2138106"/>
            <a:chOff x="1696590" y="27995120"/>
            <a:chExt cx="10357894" cy="2970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3453496" y="29276464"/>
                  <a:ext cx="804032" cy="8409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3496" y="29276463"/>
                  <a:ext cx="864971" cy="91410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/>
            <p:cNvGrpSpPr/>
            <p:nvPr/>
          </p:nvGrpSpPr>
          <p:grpSpPr>
            <a:xfrm>
              <a:off x="2505363" y="29031988"/>
              <a:ext cx="1500716" cy="1806444"/>
              <a:chOff x="2694905" y="28145638"/>
              <a:chExt cx="1500716" cy="180644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2895599" y="28327348"/>
                <a:ext cx="489600" cy="1083600"/>
              </a:xfrm>
              <a:prstGeom prst="rect">
                <a:avLst/>
              </a:prstGeom>
              <a:pattFill prst="lgGrid">
                <a:fgClr>
                  <a:schemeClr val="tx1"/>
                </a:fgClr>
                <a:bgClr>
                  <a:srgbClr val="FF0000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dirty="0"/>
              </a:p>
            </p:txBody>
          </p:sp>
          <p:sp>
            <p:nvSpPr>
              <p:cNvPr id="57" name="Double Bracket 56"/>
              <p:cNvSpPr/>
              <p:nvPr/>
            </p:nvSpPr>
            <p:spPr>
              <a:xfrm>
                <a:off x="2694905" y="28145638"/>
                <a:ext cx="885600" cy="1490400"/>
              </a:xfrm>
              <a:prstGeom prst="bracketPair">
                <a:avLst>
                  <a:gd name="adj" fmla="val 10968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528705" y="29476747"/>
                <a:ext cx="666916" cy="475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/>
                  <a:t>KxP</a:t>
                </a:r>
                <a:endParaRPr lang="en-US" sz="28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232793" y="29008472"/>
              <a:ext cx="1893274" cy="1837702"/>
              <a:chOff x="2701651" y="28130953"/>
              <a:chExt cx="1893274" cy="1837702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2899651" y="28324626"/>
                <a:ext cx="1080000" cy="1084903"/>
              </a:xfrm>
              <a:prstGeom prst="rect">
                <a:avLst/>
              </a:prstGeom>
              <a:pattFill prst="lgGrid">
                <a:fgClr>
                  <a:schemeClr val="tx1"/>
                </a:fgClr>
                <a:bgClr>
                  <a:srgbClr val="00B050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dirty="0"/>
              </a:p>
            </p:txBody>
          </p:sp>
          <p:sp>
            <p:nvSpPr>
              <p:cNvPr id="54" name="Double Bracket 53"/>
              <p:cNvSpPr/>
              <p:nvPr/>
            </p:nvSpPr>
            <p:spPr>
              <a:xfrm>
                <a:off x="2701651" y="28130953"/>
                <a:ext cx="1490400" cy="1490400"/>
              </a:xfrm>
              <a:prstGeom prst="bracketPair">
                <a:avLst>
                  <a:gd name="adj" fmla="val 10968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928010" y="29493320"/>
                <a:ext cx="666915" cy="475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/>
                  <a:t>KxK</a:t>
                </a:r>
                <a:endParaRPr lang="en-US" sz="2800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260503" y="29008472"/>
              <a:ext cx="2367276" cy="1844377"/>
              <a:chOff x="2695399" y="28163610"/>
              <a:chExt cx="2367276" cy="1844377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2895600" y="28346399"/>
                <a:ext cx="1512000" cy="1095787"/>
              </a:xfrm>
              <a:prstGeom prst="rect">
                <a:avLst/>
              </a:prstGeom>
              <a:pattFill prst="lgGrid">
                <a:fgClr>
                  <a:schemeClr val="tx1"/>
                </a:fgClr>
                <a:bgClr>
                  <a:schemeClr val="accent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1" name="Double Bracket 50"/>
              <p:cNvSpPr/>
              <p:nvPr/>
            </p:nvSpPr>
            <p:spPr>
              <a:xfrm>
                <a:off x="2695399" y="28163610"/>
                <a:ext cx="1908000" cy="1490400"/>
              </a:xfrm>
              <a:prstGeom prst="bracketPair">
                <a:avLst>
                  <a:gd name="adj" fmla="val 10968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357672" y="29532652"/>
                <a:ext cx="705003" cy="475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/>
                  <a:t>KxN</a:t>
                </a:r>
                <a:endParaRPr lang="en-US" sz="28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8666448" y="28989812"/>
              <a:ext cx="2003386" cy="1907826"/>
              <a:chOff x="2750901" y="28144950"/>
              <a:chExt cx="2003386" cy="1907826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2948901" y="28346399"/>
                <a:ext cx="756000" cy="1512000"/>
              </a:xfrm>
              <a:prstGeom prst="rect">
                <a:avLst/>
              </a:prstGeom>
              <a:pattFill prst="lgGrid">
                <a:fgClr>
                  <a:schemeClr val="tx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dirty="0"/>
              </a:p>
            </p:txBody>
          </p:sp>
          <p:sp>
            <p:nvSpPr>
              <p:cNvPr id="48" name="Double Bracket 47"/>
              <p:cNvSpPr/>
              <p:nvPr/>
            </p:nvSpPr>
            <p:spPr>
              <a:xfrm>
                <a:off x="2750901" y="28144950"/>
                <a:ext cx="1152000" cy="1907826"/>
              </a:xfrm>
              <a:prstGeom prst="bracketPair">
                <a:avLst>
                  <a:gd name="adj" fmla="val 10968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946447" y="29527760"/>
                <a:ext cx="807840" cy="475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/>
                  <a:t>NxM</a:t>
                </a:r>
                <a:endParaRPr lang="en-US" sz="2800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9086807" y="29128562"/>
              <a:ext cx="272708" cy="365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.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090611" y="29036162"/>
              <a:ext cx="272708" cy="365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.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21101" y="29188574"/>
              <a:ext cx="272708" cy="365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.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121088" y="29249533"/>
              <a:ext cx="272708" cy="365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.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121090" y="29310488"/>
              <a:ext cx="272708" cy="365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.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121081" y="29370499"/>
              <a:ext cx="272708" cy="365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.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151553" y="29462889"/>
              <a:ext cx="272708" cy="365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.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182039" y="29584819"/>
              <a:ext cx="272708" cy="365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.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204896" y="29822937"/>
              <a:ext cx="272708" cy="365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.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242996" y="30011537"/>
              <a:ext cx="272708" cy="365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.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243001" y="30102029"/>
              <a:ext cx="272708" cy="365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.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242997" y="30255376"/>
              <a:ext cx="272708" cy="365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.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403141" y="28510591"/>
              <a:ext cx="1253467" cy="4753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S</a:t>
              </a:r>
              <a:r>
                <a:rPr lang="en-US" sz="2000" dirty="0" smtClean="0"/>
                <a:t>amples</a:t>
              </a:r>
              <a:endParaRPr lang="en-US" sz="20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610932" y="28507831"/>
              <a:ext cx="732553" cy="5281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smtClean="0"/>
                <a:t>PSF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743561" y="28510146"/>
              <a:ext cx="1112162" cy="4753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Fourier</a:t>
              </a:r>
              <a:endParaRPr lang="en-US" sz="20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044168" y="27995120"/>
              <a:ext cx="2396397" cy="9344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Representation</a:t>
              </a:r>
            </a:p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(sparse)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4430793" y="29202145"/>
              <a:ext cx="1083600" cy="108360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 rot="16200000">
              <a:off x="1355019" y="29430426"/>
              <a:ext cx="1377862" cy="694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fast time </a:t>
              </a:r>
            </a:p>
            <a:p>
              <a:r>
                <a:rPr lang="en-US" sz="1600" dirty="0" smtClean="0"/>
                <a:t>frequencies</a:t>
              </a:r>
              <a:endParaRPr lang="en-US" sz="1600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2437438" y="28973178"/>
              <a:ext cx="0" cy="156493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2580647" y="30629784"/>
              <a:ext cx="696632" cy="53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2517060" y="30563789"/>
              <a:ext cx="842119" cy="4022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pulses</a:t>
              </a:r>
              <a:endParaRPr 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2" name="Object 3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33385054"/>
                    </p:ext>
                  </p:extLst>
                </p:nvPr>
              </p:nvGraphicFramePr>
              <p:xfrm>
                <a:off x="5789868" y="29505748"/>
                <a:ext cx="441325" cy="5461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62" name="Equation" r:id="rId5" imgW="75960" imgH="101520" progId="Equation.DSMT4">
                        <p:embed/>
                      </p:oleObj>
                    </mc:Choice>
                    <mc:Fallback>
                      <p:oleObj name="Equation" r:id="rId5" imgW="75960" imgH="10152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789868" y="29505748"/>
                              <a:ext cx="441325" cy="5461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2" name="Object 4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83960652"/>
                    </p:ext>
                  </p:extLst>
                </p:nvPr>
              </p:nvGraphicFramePr>
              <p:xfrm>
                <a:off x="5789868" y="29505748"/>
                <a:ext cx="441325" cy="5461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7495" name="Equation" r:id="rId7" imgW="75960" imgH="101520" progId="Equation.DSMT4">
                        <p:embed/>
                      </p:oleObj>
                    </mc:Choice>
                    <mc:Fallback>
                      <p:oleObj name="Equation" r:id="rId7" imgW="75960" imgH="10152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789868" y="29505748"/>
                              <a:ext cx="441325" cy="5461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3" name="Object 3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91973302"/>
                    </p:ext>
                  </p:extLst>
                </p:nvPr>
              </p:nvGraphicFramePr>
              <p:xfrm>
                <a:off x="8231149" y="29515273"/>
                <a:ext cx="441325" cy="5461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63" name="Equation" r:id="rId9" imgW="75960" imgH="101520" progId="Equation.DSMT4">
                        <p:embed/>
                      </p:oleObj>
                    </mc:Choice>
                    <mc:Fallback>
                      <p:oleObj name="Equation" r:id="rId9" imgW="75960" imgH="1015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231149" y="29515273"/>
                              <a:ext cx="441325" cy="5461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3" name="Object 4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82094148"/>
                    </p:ext>
                  </p:extLst>
                </p:nvPr>
              </p:nvGraphicFramePr>
              <p:xfrm>
                <a:off x="8231149" y="29515273"/>
                <a:ext cx="441325" cy="5461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7496" name="Equation" r:id="rId11" imgW="75960" imgH="101520" progId="Equation.DSMT4">
                        <p:embed/>
                      </p:oleObj>
                    </mc:Choice>
                    <mc:Fallback>
                      <p:oleObj name="Equation" r:id="rId11" imgW="75960" imgH="1015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231149" y="29515273"/>
                              <a:ext cx="441325" cy="5461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4" name="Object 3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95798137"/>
                    </p:ext>
                  </p:extLst>
                </p:nvPr>
              </p:nvGraphicFramePr>
              <p:xfrm>
                <a:off x="9877481" y="29515478"/>
                <a:ext cx="441325" cy="5461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64" name="Equation" r:id="rId13" imgW="75960" imgH="101520" progId="Equation.DSMT4">
                        <p:embed/>
                      </p:oleObj>
                    </mc:Choice>
                    <mc:Fallback>
                      <p:oleObj name="Equation" r:id="rId13" imgW="75960" imgH="1015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877481" y="29515478"/>
                              <a:ext cx="441325" cy="5461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4" name="Object 4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67513693"/>
                    </p:ext>
                  </p:extLst>
                </p:nvPr>
              </p:nvGraphicFramePr>
              <p:xfrm>
                <a:off x="9877481" y="29515478"/>
                <a:ext cx="441325" cy="5461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7497" name="Equation" r:id="rId14" imgW="75960" imgH="101520" progId="Equation.DSMT4">
                        <p:embed/>
                      </p:oleObj>
                    </mc:Choice>
                    <mc:Fallback>
                      <p:oleObj name="Equation" r:id="rId14" imgW="75960" imgH="1015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877481" y="29515478"/>
                              <a:ext cx="441325" cy="5461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grpSp>
          <p:nvGrpSpPr>
            <p:cNvPr id="35" name="Group 34"/>
            <p:cNvGrpSpPr/>
            <p:nvPr/>
          </p:nvGrpSpPr>
          <p:grpSpPr>
            <a:xfrm>
              <a:off x="10306505" y="28785381"/>
              <a:ext cx="1747979" cy="1749682"/>
              <a:chOff x="10306505" y="28509156"/>
              <a:chExt cx="1747979" cy="1749682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10306505" y="28998763"/>
                <a:ext cx="1747979" cy="1260075"/>
                <a:chOff x="2689649" y="28153901"/>
                <a:chExt cx="1747979" cy="1260075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2895600" y="28346398"/>
                  <a:ext cx="756000" cy="522000"/>
                </a:xfrm>
                <a:prstGeom prst="rect">
                  <a:avLst/>
                </a:prstGeom>
                <a:pattFill prst="lgGrid">
                  <a:fgClr>
                    <a:schemeClr val="tx1"/>
                  </a:fgClr>
                  <a:bgClr>
                    <a:schemeClr val="accent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aseline="-25000" dirty="0"/>
                </a:p>
              </p:txBody>
            </p:sp>
            <p:sp>
              <p:nvSpPr>
                <p:cNvPr id="45" name="Double Bracket 44"/>
                <p:cNvSpPr/>
                <p:nvPr/>
              </p:nvSpPr>
              <p:spPr>
                <a:xfrm>
                  <a:off x="2689649" y="28153901"/>
                  <a:ext cx="1152000" cy="918000"/>
                </a:xfrm>
                <a:prstGeom prst="bracketPair">
                  <a:avLst>
                    <a:gd name="adj" fmla="val 10968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3667876" y="28938641"/>
                  <a:ext cx="769752" cy="4753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err="1" smtClean="0"/>
                    <a:t>MxP</a:t>
                  </a:r>
                  <a:endParaRPr lang="en-US" sz="2800" dirty="0"/>
                </a:p>
              </p:txBody>
            </p:sp>
          </p:grpSp>
          <p:sp>
            <p:nvSpPr>
              <p:cNvPr id="41" name="Rectangle 40"/>
              <p:cNvSpPr/>
              <p:nvPr/>
            </p:nvSpPr>
            <p:spPr>
              <a:xfrm>
                <a:off x="10386794" y="28509156"/>
                <a:ext cx="1112162" cy="4753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Fourier</a:t>
                </a:r>
                <a:endParaRPr lang="en-US" sz="2000" dirty="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1426528" y="28611902"/>
                <a:ext cx="457433" cy="694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/>
                  <a:t>T</a:t>
                </a:r>
                <a:endParaRPr lang="en-CA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3" name="Object 4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791564990"/>
                      </p:ext>
                    </p:extLst>
                  </p:nvPr>
                </p:nvGraphicFramePr>
                <p:xfrm>
                  <a:off x="10613114" y="29145394"/>
                  <a:ext cx="573335" cy="595966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165" name="Equation" r:id="rId15" imgW="571320" imgH="596880" progId="Equation.DSMT4">
                          <p:embed/>
                        </p:oleObj>
                      </mc:Choice>
                      <mc:Fallback>
                        <p:oleObj name="Equation" r:id="rId15" imgW="571320" imgH="59688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613114" y="29145394"/>
                                <a:ext cx="573335" cy="595966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9" name="Object 48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418484836"/>
                      </p:ext>
                    </p:extLst>
                  </p:nvPr>
                </p:nvGraphicFramePr>
                <p:xfrm>
                  <a:off x="10613114" y="29145394"/>
                  <a:ext cx="573335" cy="595966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7498" name="Equation" r:id="rId17" imgW="571320" imgH="596880" progId="Equation.DSMT4">
                          <p:embed/>
                        </p:oleObj>
                      </mc:Choice>
                      <mc:Fallback>
                        <p:oleObj name="Equation" r:id="rId17" imgW="571320" imgH="59688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8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613114" y="29145394"/>
                                <a:ext cx="573335" cy="595966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6" name="Object 3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49287383"/>
                    </p:ext>
                  </p:extLst>
                </p:nvPr>
              </p:nvGraphicFramePr>
              <p:xfrm>
                <a:off x="9058419" y="29531871"/>
                <a:ext cx="330200" cy="3683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66" name="Equation" r:id="rId19" imgW="330120" imgH="368280" progId="Equation.DSMT4">
                        <p:embed/>
                      </p:oleObj>
                    </mc:Choice>
                    <mc:Fallback>
                      <p:oleObj name="Equation" r:id="rId19" imgW="330120" imgH="3682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058419" y="29531871"/>
                              <a:ext cx="330200" cy="3683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53" name="Object 5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239362735"/>
                    </p:ext>
                  </p:extLst>
                </p:nvPr>
              </p:nvGraphicFramePr>
              <p:xfrm>
                <a:off x="9058419" y="29531871"/>
                <a:ext cx="330200" cy="3683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7499" name="Equation" r:id="rId21" imgW="330120" imgH="368280" progId="Equation.DSMT4">
                        <p:embed/>
                      </p:oleObj>
                    </mc:Choice>
                    <mc:Fallback>
                      <p:oleObj name="Equation" r:id="rId21" imgW="330120" imgH="3682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058419" y="29531871"/>
                              <a:ext cx="330200" cy="3683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7" name="Object 3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61315786"/>
                    </p:ext>
                  </p:extLst>
                </p:nvPr>
              </p:nvGraphicFramePr>
              <p:xfrm>
                <a:off x="6909072" y="29429163"/>
                <a:ext cx="609167" cy="59596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67" name="Equation" r:id="rId23" imgW="609480" imgH="596880" progId="Equation.DSMT4">
                        <p:embed/>
                      </p:oleObj>
                    </mc:Choice>
                    <mc:Fallback>
                      <p:oleObj name="Equation" r:id="rId23" imgW="609480" imgH="5968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909072" y="29429163"/>
                              <a:ext cx="609167" cy="59596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54" name="Object 5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78413590"/>
                    </p:ext>
                  </p:extLst>
                </p:nvPr>
              </p:nvGraphicFramePr>
              <p:xfrm>
                <a:off x="6909072" y="29429163"/>
                <a:ext cx="609167" cy="59596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7500" name="Equation" r:id="rId25" imgW="609480" imgH="596880" progId="Equation.DSMT4">
                        <p:embed/>
                      </p:oleObj>
                    </mc:Choice>
                    <mc:Fallback>
                      <p:oleObj name="Equation" r:id="rId25" imgW="609480" imgH="5968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909072" y="29429163"/>
                              <a:ext cx="609167" cy="59596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8" name="Object 3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83630613"/>
                    </p:ext>
                  </p:extLst>
                </p:nvPr>
              </p:nvGraphicFramePr>
              <p:xfrm>
                <a:off x="4754893" y="29531876"/>
                <a:ext cx="431800" cy="3556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68" name="Equation" r:id="rId27" imgW="431640" imgH="355320" progId="Equation.DSMT4">
                        <p:embed/>
                      </p:oleObj>
                    </mc:Choice>
                    <mc:Fallback>
                      <p:oleObj name="Equation" r:id="rId27" imgW="431640" imgH="3553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54893" y="29531876"/>
                              <a:ext cx="431800" cy="3556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55" name="Object 5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67570958"/>
                    </p:ext>
                  </p:extLst>
                </p:nvPr>
              </p:nvGraphicFramePr>
              <p:xfrm>
                <a:off x="4754893" y="29531876"/>
                <a:ext cx="431800" cy="3556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7501" name="Equation" r:id="rId29" imgW="431640" imgH="355320" progId="Equation.DSMT4">
                        <p:embed/>
                      </p:oleObj>
                    </mc:Choice>
                    <mc:Fallback>
                      <p:oleObj name="Equation" r:id="rId29" imgW="431640" imgH="3553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54893" y="29531876"/>
                              <a:ext cx="431800" cy="3556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9" name="Object 3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93421828"/>
                    </p:ext>
                  </p:extLst>
                </p:nvPr>
              </p:nvGraphicFramePr>
              <p:xfrm>
                <a:off x="2727878" y="29540676"/>
                <a:ext cx="419100" cy="3556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69" name="Equation" r:id="rId31" imgW="419040" imgH="355320" progId="Equation.DSMT4">
                        <p:embed/>
                      </p:oleObj>
                    </mc:Choice>
                    <mc:Fallback>
                      <p:oleObj name="Equation" r:id="rId31" imgW="419040" imgH="3553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27878" y="29540676"/>
                              <a:ext cx="419100" cy="3556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56" name="Object 5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7453168"/>
                    </p:ext>
                  </p:extLst>
                </p:nvPr>
              </p:nvGraphicFramePr>
              <p:xfrm>
                <a:off x="2727878" y="29540676"/>
                <a:ext cx="419100" cy="3556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7502" name="Equation" r:id="rId33" imgW="419040" imgH="355320" progId="Equation.DSMT4">
                        <p:embed/>
                      </p:oleObj>
                    </mc:Choice>
                    <mc:Fallback>
                      <p:oleObj name="Equation" r:id="rId33" imgW="419040" imgH="3553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27878" y="29540676"/>
                              <a:ext cx="419100" cy="3556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65" name="Rectangle 64"/>
          <p:cNvSpPr/>
          <p:nvPr/>
        </p:nvSpPr>
        <p:spPr>
          <a:xfrm>
            <a:off x="112622" y="1332057"/>
            <a:ext cx="66916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Sampling 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rate reduction 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via CS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5120510" y="3008201"/>
            <a:ext cx="856913" cy="1465616"/>
            <a:chOff x="5636712" y="4797152"/>
            <a:chExt cx="856913" cy="1465616"/>
          </a:xfrm>
        </p:grpSpPr>
        <p:sp>
          <p:nvSpPr>
            <p:cNvPr id="64" name="Oval 63"/>
            <p:cNvSpPr/>
            <p:nvPr/>
          </p:nvSpPr>
          <p:spPr>
            <a:xfrm>
              <a:off x="5636712" y="4797152"/>
              <a:ext cx="856913" cy="1465616"/>
            </a:xfrm>
            <a:prstGeom prst="ellipse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9" name="Oval 58"/>
            <p:cNvSpPr/>
            <p:nvPr/>
          </p:nvSpPr>
          <p:spPr>
            <a:xfrm>
              <a:off x="5636712" y="4797152"/>
              <a:ext cx="856913" cy="1465616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580618" y="4869160"/>
            <a:ext cx="4051278" cy="1296144"/>
            <a:chOff x="1932784" y="4941168"/>
            <a:chExt cx="4051278" cy="1296144"/>
          </a:xfrm>
        </p:grpSpPr>
        <p:sp>
          <p:nvSpPr>
            <p:cNvPr id="3" name="Rectangle 2"/>
            <p:cNvSpPr/>
            <p:nvPr/>
          </p:nvSpPr>
          <p:spPr>
            <a:xfrm>
              <a:off x="2169853" y="5157192"/>
              <a:ext cx="369829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/>
              <a:r>
                <a:rPr lang="en-US" b="1" dirty="0"/>
                <a:t>The sparse representation matrix </a:t>
              </a:r>
              <a:r>
                <a:rPr lang="en-US" dirty="0"/>
                <a:t>A is estimated from the measurements by solving an </a:t>
              </a:r>
              <a:r>
                <a:rPr lang="en-US" b="1" dirty="0"/>
                <a:t>l</a:t>
              </a:r>
              <a:r>
                <a:rPr lang="en-US" b="1" baseline="-25000" dirty="0"/>
                <a:t>1</a:t>
              </a:r>
              <a:r>
                <a:rPr lang="en-US" b="1" dirty="0"/>
                <a:t> minimization </a:t>
              </a:r>
              <a:r>
                <a:rPr lang="en-US" dirty="0"/>
                <a:t>problem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932784" y="4941168"/>
              <a:ext cx="4051278" cy="129614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932784" y="4941168"/>
              <a:ext cx="4051278" cy="1296144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98143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flash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FF6A-6AF3-4F28-B086-C9583B632EA7}" type="slidenum">
              <a:rPr lang="he-IL" smtClean="0"/>
              <a:t>4</a:t>
            </a:fld>
            <a:endParaRPr lang="he-IL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7278" y="73528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endParaRPr lang="en-CA" dirty="0">
              <a:latin typeface="Calibri Light" panose="020F03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7278" y="206084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The representation matrices (40% Fast Time):</a:t>
            </a:r>
          </a:p>
          <a:p>
            <a:pPr algn="l" rtl="0"/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/>
            <a:endParaRPr lang="en-US" sz="2400" dirty="0" smtClean="0"/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With 20% of the pulses the map’s correlation </a:t>
            </a:r>
            <a:r>
              <a:rPr lang="en-US" sz="2400" dirty="0" err="1" smtClean="0">
                <a:solidFill>
                  <a:schemeClr val="tx1"/>
                </a:solidFill>
              </a:rPr>
              <a:t>coef</a:t>
            </a:r>
            <a:r>
              <a:rPr lang="en-US" sz="2400" dirty="0" smtClean="0">
                <a:solidFill>
                  <a:schemeClr val="tx1"/>
                </a:solidFill>
              </a:rPr>
              <a:t>.  R &gt; 0.8</a:t>
            </a:r>
          </a:p>
          <a:p>
            <a:pPr algn="l" rtl="0"/>
            <a:endParaRPr lang="en-US" sz="2600" dirty="0" smtClean="0"/>
          </a:p>
          <a:p>
            <a:pPr algn="l" rtl="0"/>
            <a:endParaRPr lang="en-CA" sz="2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97" y="2521497"/>
            <a:ext cx="3600000" cy="354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096" y="2521497"/>
            <a:ext cx="3600000" cy="354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95" y="2521496"/>
            <a:ext cx="3600000" cy="354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51810" y="2633128"/>
            <a:ext cx="7489442" cy="381749"/>
            <a:chOff x="33466701" y="8761266"/>
            <a:chExt cx="7489442" cy="381749"/>
          </a:xfrm>
        </p:grpSpPr>
        <p:sp>
          <p:nvSpPr>
            <p:cNvPr id="9" name="TextBox 8"/>
            <p:cNvSpPr txBox="1"/>
            <p:nvPr/>
          </p:nvSpPr>
          <p:spPr>
            <a:xfrm>
              <a:off x="39353717" y="8761266"/>
              <a:ext cx="1602426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20%</a:t>
              </a:r>
              <a:r>
                <a:rPr lang="en-US" dirty="0" smtClean="0"/>
                <a:t> </a:t>
              </a:r>
              <a:r>
                <a:rPr lang="en-US" dirty="0"/>
                <a:t>Slow </a:t>
              </a:r>
              <a:r>
                <a:rPr lang="en-US" dirty="0" smtClean="0"/>
                <a:t>Time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432360" y="8773683"/>
              <a:ext cx="1599220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dirty="0" smtClean="0"/>
                <a:t>50% </a:t>
              </a:r>
              <a:r>
                <a:rPr lang="en-US" dirty="0"/>
                <a:t>Slow </a:t>
              </a:r>
              <a:r>
                <a:rPr lang="en-US" dirty="0" smtClean="0"/>
                <a:t>Time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466701" y="8773683"/>
              <a:ext cx="1716239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dirty="0" smtClean="0"/>
                <a:t>100% </a:t>
              </a:r>
              <a:r>
                <a:rPr lang="en-US" dirty="0"/>
                <a:t>Slow </a:t>
              </a:r>
              <a:r>
                <a:rPr lang="en-US" dirty="0" smtClean="0"/>
                <a:t>Time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96532" y="5528532"/>
            <a:ext cx="197541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Doppler Frequency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 rot="5400000">
            <a:off x="-88992" y="4129470"/>
            <a:ext cx="76232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Depth</a:t>
            </a:r>
            <a:endParaRPr lang="he-IL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789058" y="3007399"/>
            <a:ext cx="0" cy="258184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09778" y="5513364"/>
            <a:ext cx="197541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Doppler Frequency</a:t>
            </a:r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6521877" y="5513364"/>
            <a:ext cx="197541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Doppler Frequency</a:t>
            </a:r>
            <a:endParaRPr lang="he-IL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688023" y="3014877"/>
            <a:ext cx="0" cy="258184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565569" y="3002460"/>
            <a:ext cx="0" cy="258184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12622" y="1332057"/>
            <a:ext cx="66916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Results: Depth-Doppler Maps</a:t>
            </a:r>
          </a:p>
        </p:txBody>
      </p:sp>
    </p:spTree>
    <p:extLst>
      <p:ext uri="{BB962C8B-B14F-4D97-AF65-F5344CB8AC3E}">
        <p14:creationId xmlns:p14="http://schemas.microsoft.com/office/powerpoint/2010/main" val="2981434947"/>
      </p:ext>
    </p:extLst>
  </p:cSld>
  <p:clrMapOvr>
    <a:masterClrMapping/>
  </p:clrMapOvr>
  <p:transition spd="slow" advClick="0" advTm="10000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/>
              <a:t>Spectral estimations from specific depths </a:t>
            </a:r>
            <a:br>
              <a:rPr lang="en-US" sz="2400" dirty="0"/>
            </a:br>
            <a:r>
              <a:rPr lang="en-US" sz="2400" dirty="0" smtClean="0"/>
              <a:t>concatenated </a:t>
            </a:r>
            <a:r>
              <a:rPr lang="en-US" sz="2400" dirty="0"/>
              <a:t>to produce spectral Doppler </a:t>
            </a:r>
            <a:r>
              <a:rPr lang="en-US" sz="2400" dirty="0" smtClean="0"/>
              <a:t>images</a:t>
            </a:r>
            <a:endParaRPr lang="en-CA" sz="2800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52520" y="3284984"/>
            <a:ext cx="8771560" cy="2568495"/>
            <a:chOff x="-21832" y="2953429"/>
            <a:chExt cx="13375902" cy="391673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832" y="3294549"/>
              <a:ext cx="4767493" cy="357561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0267" y="3291158"/>
              <a:ext cx="4767493" cy="357561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07"/>
            <a:stretch/>
          </p:blipFill>
          <p:spPr>
            <a:xfrm>
              <a:off x="8934930" y="3282381"/>
              <a:ext cx="4419140" cy="35756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0178490" y="2953429"/>
              <a:ext cx="2675594" cy="61013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30%</a:t>
              </a:r>
              <a:r>
                <a:rPr lang="en-US" sz="2000" dirty="0" smtClean="0"/>
                <a:t> </a:t>
              </a:r>
              <a:r>
                <a:rPr lang="en-US" sz="2000" dirty="0"/>
                <a:t>Slow </a:t>
              </a:r>
              <a:r>
                <a:rPr lang="en-US" sz="2000" dirty="0" smtClean="0"/>
                <a:t>Time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56129" y="2965846"/>
              <a:ext cx="2675594" cy="61013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sz="2000" dirty="0" smtClean="0"/>
                <a:t>50% </a:t>
              </a:r>
              <a:r>
                <a:rPr lang="en-US" sz="2000" dirty="0"/>
                <a:t>Slow </a:t>
              </a:r>
              <a:r>
                <a:rPr lang="en-US" sz="2000" dirty="0" smtClean="0"/>
                <a:t>Time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63280" y="2965847"/>
              <a:ext cx="2873593" cy="61013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sz="2000" dirty="0" smtClean="0"/>
                <a:t>100% </a:t>
              </a:r>
              <a:r>
                <a:rPr lang="en-US" sz="2000" dirty="0"/>
                <a:t>Slow </a:t>
              </a:r>
              <a:r>
                <a:rPr lang="en-US" sz="2000" dirty="0" smtClean="0"/>
                <a:t>Time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917252" y="6036065"/>
            <a:ext cx="3309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Depth = 6.2 </a:t>
            </a:r>
            <a:r>
              <a:rPr lang="en-US" sz="2000" dirty="0"/>
              <a:t>cm; 40% fast time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926332" y="595721"/>
            <a:ext cx="2600831" cy="1634777"/>
            <a:chOff x="6516216" y="317879"/>
            <a:chExt cx="2600831" cy="163477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4"/>
            <a:stretch/>
          </p:blipFill>
          <p:spPr>
            <a:xfrm>
              <a:off x="6516216" y="332656"/>
              <a:ext cx="2600831" cy="16200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835817" y="317879"/>
              <a:ext cx="7594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400" b="1" dirty="0" smtClean="0">
                  <a:solidFill>
                    <a:srgbClr val="FF0000"/>
                  </a:solidFill>
                </a:rPr>
                <a:t>Septum</a:t>
              </a:r>
              <a:endParaRPr lang="en-CA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386878" y="1268760"/>
              <a:ext cx="5998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400" b="1" dirty="0">
                  <a:solidFill>
                    <a:srgbClr val="FF0000"/>
                  </a:solidFill>
                </a:rPr>
                <a:t>S</a:t>
              </a:r>
              <a:r>
                <a:rPr lang="en-CA" sz="1400" b="1" dirty="0" smtClean="0">
                  <a:solidFill>
                    <a:srgbClr val="FF0000"/>
                  </a:solidFill>
                </a:rPr>
                <a:t>can</a:t>
              </a:r>
            </a:p>
            <a:p>
              <a:pPr algn="ctr"/>
              <a:r>
                <a:rPr lang="en-CA" sz="1400" b="1" dirty="0" smtClean="0">
                  <a:solidFill>
                    <a:srgbClr val="FF0000"/>
                  </a:solidFill>
                </a:rPr>
                <a:t>Plane</a:t>
              </a:r>
              <a:endParaRPr lang="en-CA" sz="14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 flipV="1">
            <a:off x="6081577" y="1540846"/>
            <a:ext cx="44549" cy="10470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12622" y="1332057"/>
            <a:ext cx="66916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RESULTS: </a:t>
            </a:r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tdi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PLOTS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35322621"/>
      </p:ext>
    </p:extLst>
  </p:cSld>
  <p:clrMapOvr>
    <a:masterClrMapping/>
  </p:clrMapOvr>
  <p:transition spd="slow" advClick="0" advTm="10000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12622" y="1332057"/>
            <a:ext cx="66916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RESULTS: CS </a:t>
            </a:r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tdi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dEMO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Image result for verasonics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48959"/>
            <a:ext cx="1800200" cy="158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916832"/>
            <a:ext cx="8229600" cy="2221707"/>
          </a:xfrm>
        </p:spPr>
        <p:txBody>
          <a:bodyPr>
            <a:normAutofit/>
          </a:bodyPr>
          <a:lstStyle/>
          <a:p>
            <a:pPr marL="571500" lvl="0" indent="-571500" algn="l" rtl="0">
              <a:defRPr/>
            </a:pPr>
            <a:r>
              <a:rPr lang="en-US" sz="2400" dirty="0">
                <a:solidFill>
                  <a:sysClr val="windowText" lastClr="000000"/>
                </a:solidFill>
              </a:rPr>
              <a:t>A demo version was implemented on </a:t>
            </a:r>
            <a:br>
              <a:rPr lang="en-US" sz="2400" dirty="0">
                <a:solidFill>
                  <a:sysClr val="windowText" lastClr="000000"/>
                </a:solidFill>
              </a:rPr>
            </a:br>
            <a:r>
              <a:rPr lang="en-US" sz="2400" dirty="0">
                <a:solidFill>
                  <a:sysClr val="windowText" lastClr="000000"/>
                </a:solidFill>
              </a:rPr>
              <a:t>a </a:t>
            </a:r>
            <a:r>
              <a:rPr lang="en-US" sz="2400" dirty="0" err="1">
                <a:solidFill>
                  <a:sysClr val="windowText" lastClr="000000"/>
                </a:solidFill>
              </a:rPr>
              <a:t>Verasonics</a:t>
            </a:r>
            <a:r>
              <a:rPr lang="en-US" sz="2400" dirty="0">
                <a:solidFill>
                  <a:sysClr val="windowText" lastClr="000000"/>
                </a:solidFill>
              </a:rPr>
              <a:t>  Vantage 256™ system</a:t>
            </a:r>
          </a:p>
        </p:txBody>
      </p:sp>
      <p:pic>
        <p:nvPicPr>
          <p:cNvPr id="2" name="IUS2016_demo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12242" t="2513" r="10973" b="-1"/>
          <a:stretch/>
        </p:blipFill>
        <p:spPr>
          <a:xfrm>
            <a:off x="364141" y="3059394"/>
            <a:ext cx="3392295" cy="2422636"/>
          </a:xfrm>
          <a:prstGeom prst="rect">
            <a:avLst/>
          </a:prstGeom>
        </p:spPr>
      </p:pic>
      <p:pic>
        <p:nvPicPr>
          <p:cNvPr id="3" name="dop_10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8"/>
          <a:srcRect t="3638" b="4109"/>
          <a:stretch/>
        </p:blipFill>
        <p:spPr>
          <a:xfrm>
            <a:off x="3923928" y="2996952"/>
            <a:ext cx="5063153" cy="262738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77272"/>
            <a:ext cx="53054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222338"/>
      </p:ext>
    </p:extLst>
  </p:cSld>
  <p:clrMapOvr>
    <a:masterClrMapping/>
  </p:clrMapOvr>
  <p:transition spd="slow" advClick="0" advTm="2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4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3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CA" sz="2400" dirty="0" smtClean="0"/>
              <a:t>TDI </a:t>
            </a:r>
            <a:r>
              <a:rPr lang="en-CA" sz="2400" dirty="0"/>
              <a:t>signals </a:t>
            </a:r>
            <a:r>
              <a:rPr lang="en-CA" sz="2400" dirty="0" smtClean="0"/>
              <a:t>estimated from </a:t>
            </a:r>
            <a:r>
              <a:rPr lang="en-CA" sz="2400" b="1" dirty="0" smtClean="0"/>
              <a:t>sub-Nyquist </a:t>
            </a:r>
            <a:r>
              <a:rPr lang="en-CA" sz="2400" b="1" dirty="0"/>
              <a:t>samples</a:t>
            </a:r>
            <a:r>
              <a:rPr lang="en-CA" sz="2400" dirty="0"/>
              <a:t>:</a:t>
            </a:r>
          </a:p>
          <a:p>
            <a:pPr lvl="1" algn="l" rtl="0"/>
            <a:r>
              <a:rPr lang="en-CA" sz="2200" dirty="0" smtClean="0"/>
              <a:t>Using a subset </a:t>
            </a:r>
            <a:r>
              <a:rPr lang="en-CA" sz="2200" dirty="0"/>
              <a:t>of the fast time frequencies </a:t>
            </a:r>
            <a:endParaRPr lang="en-CA" sz="2200" dirty="0" smtClean="0"/>
          </a:p>
          <a:p>
            <a:pPr lvl="1" algn="l" rtl="0"/>
            <a:r>
              <a:rPr lang="en-CA" sz="2200" dirty="0" smtClean="0"/>
              <a:t>Non-uniformly </a:t>
            </a:r>
            <a:r>
              <a:rPr lang="en-CA" sz="2200" dirty="0"/>
              <a:t>space stream of pulses </a:t>
            </a:r>
            <a:endParaRPr lang="en-CA" sz="2200" dirty="0" smtClean="0"/>
          </a:p>
          <a:p>
            <a:pPr algn="l" rtl="0"/>
            <a:r>
              <a:rPr lang="en-CA" sz="2400" dirty="0" smtClean="0"/>
              <a:t>Facilitating </a:t>
            </a:r>
            <a:r>
              <a:rPr lang="en-CA" sz="2400" b="1" dirty="0" smtClean="0"/>
              <a:t>increased imaged sector</a:t>
            </a:r>
          </a:p>
          <a:p>
            <a:pPr algn="l" rtl="0"/>
            <a:r>
              <a:rPr lang="en-CA" sz="2400" dirty="0" smtClean="0"/>
              <a:t>Reduced data volumes -&gt; </a:t>
            </a:r>
            <a:r>
              <a:rPr lang="en-CA" sz="2400" b="1" dirty="0" smtClean="0"/>
              <a:t>hand-held / wireless systems</a:t>
            </a:r>
            <a:endParaRPr lang="en-CA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29" y="3717032"/>
            <a:ext cx="3580391" cy="277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-1235061" y="5471759"/>
            <a:ext cx="6336704" cy="73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cs typeface="Arial" pitchFamily="34" charset="0"/>
              </a:rPr>
              <a:t>Xampling</a:t>
            </a: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cs typeface="Arial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cs typeface="Arial" pitchFamily="34" charset="0"/>
              </a:rPr>
              <a:t>Sub Nyquist Sampling</a:t>
            </a: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Palatino Linotype" pitchFamily="18" charset="0"/>
              <a:cs typeface="Arial" pitchFamily="34" charset="0"/>
            </a:endParaRPr>
          </a:p>
        </p:txBody>
      </p:sp>
      <p:pic>
        <p:nvPicPr>
          <p:cNvPr id="12" name="Picture 6" descr="DSC004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" t="19106" r="6143" b="15466"/>
          <a:stretch>
            <a:fillRect/>
          </a:stretch>
        </p:blipFill>
        <p:spPr bwMode="auto">
          <a:xfrm>
            <a:off x="581840" y="3902447"/>
            <a:ext cx="2851428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2622" y="972017"/>
            <a:ext cx="66916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summary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99328069"/>
      </p:ext>
    </p:extLst>
  </p:cSld>
  <p:clrMapOvr>
    <a:masterClrMapping/>
  </p:clrMapOvr>
  <p:transition spd="slow" advClick="0" advTm="10000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9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100" u="sng" dirty="0" smtClean="0"/>
              <a:t>SAMPL Lab, </a:t>
            </a:r>
            <a:r>
              <a:rPr lang="en-US" sz="2100" u="sng" dirty="0" err="1" smtClean="0"/>
              <a:t>Technion</a:t>
            </a:r>
            <a:endParaRPr lang="en-US" sz="1800" dirty="0" smtClean="0"/>
          </a:p>
          <a:p>
            <a:pPr algn="l" rtl="0"/>
            <a:r>
              <a:rPr lang="en-US" sz="1800" dirty="0" err="1"/>
              <a:t>Ido</a:t>
            </a:r>
            <a:r>
              <a:rPr lang="en-US" sz="1800" dirty="0"/>
              <a:t> </a:t>
            </a:r>
            <a:r>
              <a:rPr lang="en-US" sz="1800" dirty="0" smtClean="0"/>
              <a:t>Cohen</a:t>
            </a:r>
          </a:p>
          <a:p>
            <a:pPr algn="l" rtl="0"/>
            <a:r>
              <a:rPr lang="en-US" sz="1800" dirty="0" smtClean="0"/>
              <a:t>Shai </a:t>
            </a:r>
            <a:r>
              <a:rPr lang="en-US" sz="1800" dirty="0" err="1"/>
              <a:t>Yagil</a:t>
            </a:r>
            <a:endParaRPr lang="en-US" sz="1800" dirty="0"/>
          </a:p>
          <a:p>
            <a:pPr algn="l" rtl="0"/>
            <a:r>
              <a:rPr lang="en-US" sz="1800" dirty="0" err="1" smtClean="0"/>
              <a:t>Regev</a:t>
            </a:r>
            <a:r>
              <a:rPr lang="en-US" sz="1800" dirty="0" smtClean="0"/>
              <a:t> Cohen</a:t>
            </a:r>
          </a:p>
          <a:p>
            <a:pPr algn="l" rtl="0"/>
            <a:r>
              <a:rPr lang="en-US" sz="1800" dirty="0" smtClean="0"/>
              <a:t>Or Dicker</a:t>
            </a:r>
          </a:p>
          <a:p>
            <a:pPr algn="l" rtl="0"/>
            <a:r>
              <a:rPr lang="en-US" sz="1800" dirty="0"/>
              <a:t>Tanya </a:t>
            </a:r>
            <a:r>
              <a:rPr lang="en-US" sz="1800" dirty="0" err="1"/>
              <a:t>Chernyakova</a:t>
            </a:r>
            <a:endParaRPr lang="en-US" sz="1800" dirty="0" smtClean="0"/>
          </a:p>
          <a:p>
            <a:pPr algn="l" rtl="0"/>
            <a:r>
              <a:rPr lang="en-US" sz="1800" dirty="0"/>
              <a:t>Deborah Cohen</a:t>
            </a:r>
            <a:endParaRPr lang="en-US" sz="1800" dirty="0" smtClean="0"/>
          </a:p>
          <a:p>
            <a:pPr marL="0" indent="0" algn="l" rtl="0">
              <a:buNone/>
            </a:pPr>
            <a:r>
              <a:rPr lang="en-US" sz="2100" u="sng" dirty="0" smtClean="0"/>
              <a:t>Dan Adam’s Lab, </a:t>
            </a:r>
            <a:r>
              <a:rPr lang="en-US" sz="2100" u="sng" dirty="0" err="1" smtClean="0"/>
              <a:t>Technion</a:t>
            </a:r>
            <a:endParaRPr lang="en-US" sz="2100" u="sng" dirty="0" smtClean="0"/>
          </a:p>
          <a:p>
            <a:pPr algn="l" rtl="0" fontAlgn="base"/>
            <a:r>
              <a:rPr lang="en-US" sz="1800" dirty="0" smtClean="0"/>
              <a:t>Amit </a:t>
            </a:r>
            <a:r>
              <a:rPr lang="en-US" sz="1800" dirty="0" err="1" smtClean="0"/>
              <a:t>Livneh</a:t>
            </a:r>
            <a:endParaRPr lang="en-US" sz="1800" dirty="0" smtClean="0"/>
          </a:p>
          <a:p>
            <a:pPr algn="l" rtl="0" fontAlgn="base"/>
            <a:r>
              <a:rPr lang="en-US" sz="1800" dirty="0" err="1"/>
              <a:t>Hanan</a:t>
            </a:r>
            <a:r>
              <a:rPr lang="en-US" sz="1800" dirty="0"/>
              <a:t> </a:t>
            </a:r>
            <a:r>
              <a:rPr lang="en-US" sz="1800" dirty="0" err="1" smtClean="0"/>
              <a:t>Khamis</a:t>
            </a:r>
            <a:endParaRPr lang="en-US" sz="1800" dirty="0"/>
          </a:p>
          <a:p>
            <a:pPr algn="l" rtl="0" fontAlgn="base"/>
            <a:r>
              <a:rPr lang="en-US" sz="1800" dirty="0" err="1"/>
              <a:t>Grigoriy</a:t>
            </a:r>
            <a:r>
              <a:rPr lang="en-US" sz="1800" dirty="0"/>
              <a:t> </a:t>
            </a:r>
            <a:r>
              <a:rPr lang="en-US" sz="1800" dirty="0" err="1" smtClean="0"/>
              <a:t>Zurakhov</a:t>
            </a:r>
            <a:endParaRPr lang="en-US" sz="1800" dirty="0" smtClean="0"/>
          </a:p>
          <a:p>
            <a:pPr marL="0" indent="0" algn="l" rtl="0" fontAlgn="base">
              <a:buNone/>
            </a:pPr>
            <a:r>
              <a:rPr lang="en-US" sz="2100" u="sng" dirty="0" err="1"/>
              <a:t>Verasonics</a:t>
            </a:r>
            <a:endParaRPr lang="en-US" sz="2100" u="sng" dirty="0"/>
          </a:p>
          <a:p>
            <a:pPr algn="l"/>
            <a:endParaRPr lang="en-US" sz="1800" b="1" dirty="0" smtClean="0"/>
          </a:p>
          <a:p>
            <a:pPr algn="l"/>
            <a:endParaRPr lang="en-US" sz="2000" dirty="0" smtClean="0"/>
          </a:p>
          <a:p>
            <a:pPr algn="l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2622" y="972017"/>
            <a:ext cx="66916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Thank you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20220" y="3429000"/>
            <a:ext cx="25400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400" dirty="0" smtClean="0">
                <a:latin typeface="Calibri" panose="020F0502020204030204" pitchFamily="34" charset="0"/>
              </a:rPr>
              <a:t>This </a:t>
            </a:r>
            <a:r>
              <a:rPr lang="en-US" sz="1400" dirty="0">
                <a:latin typeface="Calibri" panose="020F0502020204030204" pitchFamily="34" charset="0"/>
              </a:rPr>
              <a:t>project has received funding from the European Union's Horizon 2020 research and innovation </a:t>
            </a:r>
            <a:r>
              <a:rPr lang="en-US" sz="1400" dirty="0" err="1">
                <a:latin typeface="Calibri" panose="020F0502020204030204" pitchFamily="34" charset="0"/>
              </a:rPr>
              <a:t>programme</a:t>
            </a:r>
            <a:r>
              <a:rPr lang="en-US" sz="1400" dirty="0">
                <a:latin typeface="Calibri" panose="020F0502020204030204" pitchFamily="34" charset="0"/>
              </a:rPr>
              <a:t> under grant agreement No. </a:t>
            </a:r>
            <a:r>
              <a:rPr lang="en-US" sz="1400" dirty="0" smtClean="0">
                <a:latin typeface="Calibri" panose="020F0502020204030204" pitchFamily="34" charset="0"/>
              </a:rPr>
              <a:t>646804-ERC-COG-BNYQ0</a:t>
            </a:r>
            <a:endParaRPr lang="en-US" sz="1400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30" y="1980413"/>
            <a:ext cx="1403338" cy="14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054" y="5301208"/>
            <a:ext cx="250317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32464"/>
      </p:ext>
    </p:extLst>
  </p:cSld>
  <p:clrMapOvr>
    <a:masterClrMapping/>
  </p:clrMapOvr>
  <p:transition spd="slow" advClick="0" advTm="10000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6565</TotalTime>
  <Words>299</Words>
  <Application>Microsoft Office PowerPoint</Application>
  <PresentationFormat>On-screen Show (4:3)</PresentationFormat>
  <Paragraphs>106</Paragraphs>
  <Slides>8</Slides>
  <Notes>4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כאן יופיע לוגו המעבדה</dc:title>
  <dc:creator>Ariel Rosenberg</dc:creator>
  <cp:lastModifiedBy>Ariel Rosenberg</cp:lastModifiedBy>
  <cp:revision>43</cp:revision>
  <cp:lastPrinted>2016-05-22T06:52:16Z</cp:lastPrinted>
  <dcterms:created xsi:type="dcterms:W3CDTF">2016-05-19T10:12:09Z</dcterms:created>
  <dcterms:modified xsi:type="dcterms:W3CDTF">2016-09-13T13:36:49Z</dcterms:modified>
</cp:coreProperties>
</file>