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6"/>
  </p:notesMasterIdLst>
  <p:sldIdLst>
    <p:sldId id="257" r:id="rId3"/>
    <p:sldId id="304" r:id="rId4"/>
    <p:sldId id="314" r:id="rId5"/>
    <p:sldId id="335" r:id="rId6"/>
    <p:sldId id="330" r:id="rId7"/>
    <p:sldId id="315" r:id="rId8"/>
    <p:sldId id="316" r:id="rId9"/>
    <p:sldId id="333" r:id="rId10"/>
    <p:sldId id="317" r:id="rId11"/>
    <p:sldId id="318" r:id="rId12"/>
    <p:sldId id="319" r:id="rId13"/>
    <p:sldId id="320" r:id="rId14"/>
    <p:sldId id="321" r:id="rId15"/>
    <p:sldId id="322" r:id="rId16"/>
    <p:sldId id="331" r:id="rId17"/>
    <p:sldId id="323" r:id="rId18"/>
    <p:sldId id="324" r:id="rId19"/>
    <p:sldId id="326" r:id="rId20"/>
    <p:sldId id="329" r:id="rId21"/>
    <p:sldId id="328" r:id="rId22"/>
    <p:sldId id="274" r:id="rId23"/>
    <p:sldId id="325" r:id="rId24"/>
    <p:sldId id="33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99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58" y="-102"/>
      </p:cViewPr>
      <p:guideLst>
        <p:guide orient="horz" pos="43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13F8F-F5CC-4A0F-A3E0-B013F28BFC22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C5F2-E5F8-486E-84D5-9AD9E51B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6D846-3753-401D-B6F1-E584380FB624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62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צריך קבוע יותר גדול</a:t>
            </a:r>
            <a:r>
              <a:rPr lang="he-IL" baseline="0" dirty="0" smtClean="0"/>
              <a:t> – הגיוני כי הניידות גדלה.</a:t>
            </a:r>
          </a:p>
          <a:p>
            <a:r>
              <a:rPr lang="he-IL" baseline="0" dirty="0" smtClean="0"/>
              <a:t>אבל!!! מצד שני שינוי הניידות בלבד יביא לתוצאות הפוכות מאחר והגדלת הניידות מגדילה גם את יכולת האיסוף – וברגע שיכולת האיסוף גדלה כמות נושאי המטען האפקטיבית בהתקן קטנה ומנגנוני האיבוד נכנסים מאוחר יותר.</a:t>
            </a:r>
          </a:p>
          <a:p>
            <a:r>
              <a:rPr lang="he-IL" baseline="0" dirty="0" smtClean="0"/>
              <a:t>=&gt; יכול להיות שינוי תלוי מורפולוגיה בלבד.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6D846-3753-401D-B6F1-E584380FB624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צריך קבוע יותר גדול</a:t>
            </a:r>
            <a:r>
              <a:rPr lang="he-IL" baseline="0" dirty="0" smtClean="0"/>
              <a:t> – הגיוני כי הניידות גדלה.</a:t>
            </a:r>
          </a:p>
          <a:p>
            <a:r>
              <a:rPr lang="he-IL" baseline="0" dirty="0" smtClean="0"/>
              <a:t>אבל!!! מצד שני שינוי הניידות בלבד יביא לתוצאות הפוכות מאחר והגדלת הניידות מגדילה גם את יכולת האיסוף – וברגע שיכולת האיסוף גדלה כמות נושאי המטען האפקטיבית בהתקן קטנה ומנגנוני האיבוד נכנסים מאוחר יותר.</a:t>
            </a:r>
          </a:p>
          <a:p>
            <a:r>
              <a:rPr lang="he-IL" baseline="0" dirty="0" smtClean="0"/>
              <a:t>=&gt; יכול להיות שינוי תלוי מורפולוגיה בלבד.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6D846-3753-401D-B6F1-E584380FB624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5C5F2-E5F8-486E-84D5-9AD9E51B7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499-CA36-4E1D-819F-D33F94136F9D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562F-CBC0-45BD-B366-5C76E61E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FDB-CDB6-4314-8F64-008DED1B72C2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673-7634-45E9-B11F-70A748381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0238-16FF-4DAC-A832-677EE159209F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AE1F-91DC-46F0-ABE1-E2E5797E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8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4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9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7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72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0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FDF3-720C-4CEC-B42F-4EC26A2C86EA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20EE-4B33-4BB3-ABAE-FAE0801D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3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FF8B-0432-4CAB-BABE-AB7D2DD09B38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4E9F-7F5E-4E9D-B3D7-E3D84C6C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5726-D1EE-4AD3-A249-4A9F7990F392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E508-1EEF-4A5A-9C67-C13DE8AC0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59E9-2A4C-4F43-98B2-ECE9F89504E7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923C-5525-401E-BE6C-897E21B3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5678-BEE3-4F52-9EF8-87DEDE11736C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728B-E92F-4E72-89C5-32DDE4A4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932D-20A1-49F0-A5AD-6F7895F4835E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CED8-DFE2-4DCB-A008-7F1D9D74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ECBB-6206-4902-AD59-AE2075FE35BF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5BAA-91E7-4C55-80A3-7EA984280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52EF-8F39-4802-8B30-DF0F92D40746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2FFD-78B2-46EF-B604-06C963C5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65BB6-7A85-485A-8DAE-BAD78FA52D1C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F18BC-AEED-4A07-A0F9-0D96B5D3A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5B58-315D-4D82-B61E-B84F2DD59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6466-C32D-4689-BD32-DCDD1B6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2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0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isorderedmatter.eu/2008/06/05/picture-story-how-do-organic-solar-cells-func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3"/>
          <p:cNvSpPr>
            <a:spLocks noGrp="1"/>
          </p:cNvSpPr>
          <p:nvPr>
            <p:ph type="ctrTitle"/>
          </p:nvPr>
        </p:nvSpPr>
        <p:spPr>
          <a:xfrm>
            <a:off x="250825" y="1357313"/>
            <a:ext cx="8642350" cy="1470025"/>
          </a:xfrm>
        </p:spPr>
        <p:txBody>
          <a:bodyPr/>
          <a:lstStyle/>
          <a:p>
            <a:pPr eaLnBrk="1" hangingPunct="1"/>
            <a:r>
              <a:rPr lang="en-US" dirty="0"/>
              <a:t>Generation and Recombination in Organic Solar Cells</a:t>
            </a:r>
            <a:endParaRPr lang="en-US" dirty="0" smtClean="0"/>
          </a:p>
        </p:txBody>
      </p:sp>
      <p:sp>
        <p:nvSpPr>
          <p:cNvPr id="154627" name="Subtitle 4"/>
          <p:cNvSpPr>
            <a:spLocks noGrp="1"/>
          </p:cNvSpPr>
          <p:nvPr>
            <p:ph type="subTitle" idx="1"/>
          </p:nvPr>
        </p:nvSpPr>
        <p:spPr>
          <a:xfrm>
            <a:off x="514350" y="3914775"/>
            <a:ext cx="7486650" cy="1371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Lior </a:t>
            </a:r>
            <a:r>
              <a:rPr lang="en-US" sz="2800" dirty="0" err="1">
                <a:solidFill>
                  <a:schemeClr val="tx1"/>
                </a:solidFill>
              </a:rPr>
              <a:t>Tzabari</a:t>
            </a:r>
            <a:r>
              <a:rPr lang="en-US" sz="2800" dirty="0">
                <a:solidFill>
                  <a:schemeClr val="tx1"/>
                </a:solidFill>
              </a:rPr>
              <a:t>, Dan </a:t>
            </a:r>
            <a:r>
              <a:rPr lang="en-US" sz="2800" dirty="0" smtClean="0">
                <a:solidFill>
                  <a:schemeClr val="tx1"/>
                </a:solidFill>
              </a:rPr>
              <a:t>Mendels, </a:t>
            </a:r>
            <a:r>
              <a:rPr lang="en-US" sz="2800" u="sng" dirty="0" smtClean="0">
                <a:solidFill>
                  <a:schemeClr val="tx1"/>
                </a:solidFill>
              </a:rPr>
              <a:t>Nir Tessler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1285875" y="48831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Nanoelectronic center, EE Dept., Technion</a:t>
            </a:r>
          </a:p>
        </p:txBody>
      </p:sp>
      <p:pic>
        <p:nvPicPr>
          <p:cNvPr id="34818" name="Picture 2" descr="C:\Users\Nir\Desktop\www.ee.technion.ac.i_mmqs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48" y="5428828"/>
            <a:ext cx="1240532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Recombination in P3HT-PCBM</a:t>
            </a:r>
            <a:endParaRPr lang="he-IL" sz="3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42031"/>
              </p:ext>
            </p:extLst>
          </p:nvPr>
        </p:nvGraphicFramePr>
        <p:xfrm>
          <a:off x="2195736" y="908720"/>
          <a:ext cx="551815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Equation" r:id="rId4" imgW="2679480" imgH="647640" progId="Equation.DSMT4">
                  <p:embed/>
                </p:oleObj>
              </mc:Choice>
              <mc:Fallback>
                <p:oleObj name="Equation" r:id="rId4" imgW="26794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908720"/>
                        <a:ext cx="5518150" cy="1335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89247"/>
              </p:ext>
            </p:extLst>
          </p:nvPr>
        </p:nvGraphicFramePr>
        <p:xfrm>
          <a:off x="5831633" y="2420888"/>
          <a:ext cx="2276486" cy="720080"/>
        </p:xfrm>
        <a:graphic>
          <a:graphicData uri="http://schemas.openxmlformats.org/drawingml/2006/table">
            <a:tbl>
              <a:tblPr rtl="1"/>
              <a:tblGrid>
                <a:gridCol w="918895"/>
                <a:gridCol w="1357591"/>
              </a:tblGrid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1.5e-12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/sec]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2783" name="Group 62782"/>
          <p:cNvGrpSpPr/>
          <p:nvPr/>
        </p:nvGrpSpPr>
        <p:grpSpPr>
          <a:xfrm>
            <a:off x="251520" y="2307377"/>
            <a:ext cx="4955108" cy="4206934"/>
            <a:chOff x="251520" y="1792288"/>
            <a:chExt cx="4955108" cy="4206934"/>
          </a:xfrm>
        </p:grpSpPr>
        <p:grpSp>
          <p:nvGrpSpPr>
            <p:cNvPr id="383" name="Group 205"/>
            <p:cNvGrpSpPr>
              <a:grpSpLocks/>
            </p:cNvGrpSpPr>
            <p:nvPr/>
          </p:nvGrpSpPr>
          <p:grpSpPr bwMode="auto">
            <a:xfrm>
              <a:off x="728290" y="1893888"/>
              <a:ext cx="4365625" cy="3894138"/>
              <a:chOff x="867" y="1193"/>
              <a:chExt cx="2750" cy="2453"/>
            </a:xfrm>
          </p:grpSpPr>
          <p:sp>
            <p:nvSpPr>
              <p:cNvPr id="384" name="Rectangle 5"/>
              <p:cNvSpPr>
                <a:spLocks noChangeArrowheads="1"/>
              </p:cNvSpPr>
              <p:nvPr/>
            </p:nvSpPr>
            <p:spPr bwMode="auto">
              <a:xfrm>
                <a:off x="1114" y="1193"/>
                <a:ext cx="2503" cy="2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6"/>
              <p:cNvSpPr>
                <a:spLocks noChangeArrowheads="1"/>
              </p:cNvSpPr>
              <p:nvPr/>
            </p:nvSpPr>
            <p:spPr bwMode="auto">
              <a:xfrm>
                <a:off x="1114" y="1193"/>
                <a:ext cx="2503" cy="219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7"/>
              <p:cNvSpPr>
                <a:spLocks noChangeShapeType="1"/>
              </p:cNvSpPr>
              <p:nvPr/>
            </p:nvSpPr>
            <p:spPr bwMode="auto">
              <a:xfrm>
                <a:off x="1114" y="1193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9"/>
              <p:cNvSpPr>
                <a:spLocks noChangeShapeType="1"/>
              </p:cNvSpPr>
              <p:nvPr/>
            </p:nvSpPr>
            <p:spPr bwMode="auto">
              <a:xfrm flipV="1">
                <a:off x="3617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0"/>
              <p:cNvSpPr>
                <a:spLocks noChangeShapeType="1"/>
              </p:cNvSpPr>
              <p:nvPr/>
            </p:nvSpPr>
            <p:spPr bwMode="auto">
              <a:xfrm flipV="1">
                <a:off x="1114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1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12"/>
              <p:cNvSpPr>
                <a:spLocks noChangeShapeType="1"/>
              </p:cNvSpPr>
              <p:nvPr/>
            </p:nvSpPr>
            <p:spPr bwMode="auto">
              <a:xfrm flipV="1">
                <a:off x="1114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1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1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1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1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1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1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1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2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2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2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2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2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2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2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2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2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3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1"/>
              <p:cNvSpPr>
                <a:spLocks noChangeShapeType="1"/>
              </p:cNvSpPr>
              <p:nvPr/>
            </p:nvSpPr>
            <p:spPr bwMode="auto">
              <a:xfrm flipV="1">
                <a:off x="1291" y="336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32"/>
              <p:cNvSpPr>
                <a:spLocks noChangeShapeType="1"/>
              </p:cNvSpPr>
              <p:nvPr/>
            </p:nvSpPr>
            <p:spPr bwMode="auto">
              <a:xfrm>
                <a:off x="1291" y="1193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33"/>
              <p:cNvSpPr>
                <a:spLocks noChangeArrowheads="1"/>
              </p:cNvSpPr>
              <p:nvPr/>
            </p:nvSpPr>
            <p:spPr bwMode="auto">
              <a:xfrm>
                <a:off x="1192" y="3483"/>
                <a:ext cx="18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Helvetica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34"/>
              <p:cNvSpPr>
                <a:spLocks noChangeArrowheads="1"/>
              </p:cNvSpPr>
              <p:nvPr/>
            </p:nvSpPr>
            <p:spPr bwMode="auto">
              <a:xfrm>
                <a:off x="1319" y="3419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Line 3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3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3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3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3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4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4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4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4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4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4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4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4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4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4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5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5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5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53"/>
              <p:cNvSpPr>
                <a:spLocks noChangeShapeType="1"/>
              </p:cNvSpPr>
              <p:nvPr/>
            </p:nvSpPr>
            <p:spPr bwMode="auto">
              <a:xfrm flipV="1">
                <a:off x="2351" y="336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54"/>
              <p:cNvSpPr>
                <a:spLocks noChangeShapeType="1"/>
              </p:cNvSpPr>
              <p:nvPr/>
            </p:nvSpPr>
            <p:spPr bwMode="auto">
              <a:xfrm>
                <a:off x="2351" y="1193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55"/>
              <p:cNvSpPr>
                <a:spLocks noChangeArrowheads="1"/>
              </p:cNvSpPr>
              <p:nvPr/>
            </p:nvSpPr>
            <p:spPr bwMode="auto">
              <a:xfrm>
                <a:off x="2266" y="3483"/>
                <a:ext cx="18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56"/>
              <p:cNvSpPr>
                <a:spLocks noChangeArrowheads="1"/>
              </p:cNvSpPr>
              <p:nvPr/>
            </p:nvSpPr>
            <p:spPr bwMode="auto">
              <a:xfrm>
                <a:off x="2394" y="3419"/>
                <a:ext cx="8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Line 5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5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5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6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6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6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6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6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6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6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6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6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6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7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7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7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7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7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75"/>
              <p:cNvSpPr>
                <a:spLocks noChangeShapeType="1"/>
              </p:cNvSpPr>
              <p:nvPr/>
            </p:nvSpPr>
            <p:spPr bwMode="auto">
              <a:xfrm flipV="1">
                <a:off x="3412" y="336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76"/>
              <p:cNvSpPr>
                <a:spLocks noChangeShapeType="1"/>
              </p:cNvSpPr>
              <p:nvPr/>
            </p:nvSpPr>
            <p:spPr bwMode="auto">
              <a:xfrm>
                <a:off x="3412" y="1193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77"/>
              <p:cNvSpPr>
                <a:spLocks noChangeArrowheads="1"/>
              </p:cNvSpPr>
              <p:nvPr/>
            </p:nvSpPr>
            <p:spPr bwMode="auto">
              <a:xfrm>
                <a:off x="3327" y="3483"/>
                <a:ext cx="18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7" name="Rectangle 78"/>
              <p:cNvSpPr>
                <a:spLocks noChangeArrowheads="1"/>
              </p:cNvSpPr>
              <p:nvPr/>
            </p:nvSpPr>
            <p:spPr bwMode="auto">
              <a:xfrm>
                <a:off x="3454" y="3419"/>
                <a:ext cx="8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Line 7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8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8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8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8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8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8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8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8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8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8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9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9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9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9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9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9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9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97"/>
              <p:cNvSpPr>
                <a:spLocks noChangeShapeType="1"/>
              </p:cNvSpPr>
              <p:nvPr/>
            </p:nvSpPr>
            <p:spPr bwMode="auto">
              <a:xfrm>
                <a:off x="1114" y="337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98"/>
              <p:cNvSpPr>
                <a:spLocks noChangeShapeType="1"/>
              </p:cNvSpPr>
              <p:nvPr/>
            </p:nvSpPr>
            <p:spPr bwMode="auto">
              <a:xfrm flipH="1">
                <a:off x="3588" y="3377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99"/>
              <p:cNvSpPr>
                <a:spLocks noChangeArrowheads="1"/>
              </p:cNvSpPr>
              <p:nvPr/>
            </p:nvSpPr>
            <p:spPr bwMode="auto">
              <a:xfrm>
                <a:off x="867" y="3313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Line 100"/>
              <p:cNvSpPr>
                <a:spLocks noChangeShapeType="1"/>
              </p:cNvSpPr>
              <p:nvPr/>
            </p:nvSpPr>
            <p:spPr bwMode="auto">
              <a:xfrm>
                <a:off x="1114" y="315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01"/>
              <p:cNvSpPr>
                <a:spLocks noChangeShapeType="1"/>
              </p:cNvSpPr>
              <p:nvPr/>
            </p:nvSpPr>
            <p:spPr bwMode="auto">
              <a:xfrm flipH="1">
                <a:off x="3588" y="315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102"/>
              <p:cNvSpPr>
                <a:spLocks noChangeArrowheads="1"/>
              </p:cNvSpPr>
              <p:nvPr/>
            </p:nvSpPr>
            <p:spPr bwMode="auto">
              <a:xfrm>
                <a:off x="930" y="3087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Line 103"/>
              <p:cNvSpPr>
                <a:spLocks noChangeShapeType="1"/>
              </p:cNvSpPr>
              <p:nvPr/>
            </p:nvSpPr>
            <p:spPr bwMode="auto">
              <a:xfrm>
                <a:off x="1114" y="293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04"/>
              <p:cNvSpPr>
                <a:spLocks noChangeShapeType="1"/>
              </p:cNvSpPr>
              <p:nvPr/>
            </p:nvSpPr>
            <p:spPr bwMode="auto">
              <a:xfrm flipH="1">
                <a:off x="3588" y="293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105"/>
              <p:cNvSpPr>
                <a:spLocks noChangeArrowheads="1"/>
              </p:cNvSpPr>
              <p:nvPr/>
            </p:nvSpPr>
            <p:spPr bwMode="auto">
              <a:xfrm>
                <a:off x="867" y="2868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Line 106"/>
              <p:cNvSpPr>
                <a:spLocks noChangeShapeType="1"/>
              </p:cNvSpPr>
              <p:nvPr/>
            </p:nvSpPr>
            <p:spPr bwMode="auto">
              <a:xfrm>
                <a:off x="1114" y="270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107"/>
              <p:cNvSpPr>
                <a:spLocks noChangeShapeType="1"/>
              </p:cNvSpPr>
              <p:nvPr/>
            </p:nvSpPr>
            <p:spPr bwMode="auto">
              <a:xfrm flipH="1">
                <a:off x="3588" y="270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108"/>
              <p:cNvSpPr>
                <a:spLocks noChangeArrowheads="1"/>
              </p:cNvSpPr>
              <p:nvPr/>
            </p:nvSpPr>
            <p:spPr bwMode="auto">
              <a:xfrm>
                <a:off x="930" y="2642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Line 109"/>
              <p:cNvSpPr>
                <a:spLocks noChangeShapeType="1"/>
              </p:cNvSpPr>
              <p:nvPr/>
            </p:nvSpPr>
            <p:spPr bwMode="auto">
              <a:xfrm>
                <a:off x="1114" y="248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110"/>
              <p:cNvSpPr>
                <a:spLocks noChangeShapeType="1"/>
              </p:cNvSpPr>
              <p:nvPr/>
            </p:nvSpPr>
            <p:spPr bwMode="auto">
              <a:xfrm flipH="1">
                <a:off x="3588" y="248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111"/>
              <p:cNvSpPr>
                <a:spLocks noChangeArrowheads="1"/>
              </p:cNvSpPr>
              <p:nvPr/>
            </p:nvSpPr>
            <p:spPr bwMode="auto">
              <a:xfrm>
                <a:off x="867" y="2423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Line 112"/>
              <p:cNvSpPr>
                <a:spLocks noChangeShapeType="1"/>
              </p:cNvSpPr>
              <p:nvPr/>
            </p:nvSpPr>
            <p:spPr bwMode="auto">
              <a:xfrm>
                <a:off x="1114" y="226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113"/>
              <p:cNvSpPr>
                <a:spLocks noChangeShapeType="1"/>
              </p:cNvSpPr>
              <p:nvPr/>
            </p:nvSpPr>
            <p:spPr bwMode="auto">
              <a:xfrm flipH="1">
                <a:off x="3588" y="226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11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Line 115"/>
              <p:cNvSpPr>
                <a:spLocks noChangeShapeType="1"/>
              </p:cNvSpPr>
              <p:nvPr/>
            </p:nvSpPr>
            <p:spPr bwMode="auto">
              <a:xfrm>
                <a:off x="1114" y="204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116"/>
              <p:cNvSpPr>
                <a:spLocks noChangeShapeType="1"/>
              </p:cNvSpPr>
              <p:nvPr/>
            </p:nvSpPr>
            <p:spPr bwMode="auto">
              <a:xfrm flipH="1">
                <a:off x="3588" y="204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117"/>
              <p:cNvSpPr>
                <a:spLocks noChangeArrowheads="1"/>
              </p:cNvSpPr>
              <p:nvPr/>
            </p:nvSpPr>
            <p:spPr bwMode="auto">
              <a:xfrm>
                <a:off x="867" y="1977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Line 118"/>
              <p:cNvSpPr>
                <a:spLocks noChangeShapeType="1"/>
              </p:cNvSpPr>
              <p:nvPr/>
            </p:nvSpPr>
            <p:spPr bwMode="auto">
              <a:xfrm>
                <a:off x="1114" y="181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119"/>
              <p:cNvSpPr>
                <a:spLocks noChangeShapeType="1"/>
              </p:cNvSpPr>
              <p:nvPr/>
            </p:nvSpPr>
            <p:spPr bwMode="auto">
              <a:xfrm flipH="1">
                <a:off x="3588" y="181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120"/>
              <p:cNvSpPr>
                <a:spLocks noChangeArrowheads="1"/>
              </p:cNvSpPr>
              <p:nvPr/>
            </p:nvSpPr>
            <p:spPr bwMode="auto">
              <a:xfrm>
                <a:off x="930" y="1751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Line 121"/>
              <p:cNvSpPr>
                <a:spLocks noChangeShapeType="1"/>
              </p:cNvSpPr>
              <p:nvPr/>
            </p:nvSpPr>
            <p:spPr bwMode="auto">
              <a:xfrm>
                <a:off x="1114" y="159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122"/>
              <p:cNvSpPr>
                <a:spLocks noChangeShapeType="1"/>
              </p:cNvSpPr>
              <p:nvPr/>
            </p:nvSpPr>
            <p:spPr bwMode="auto">
              <a:xfrm flipH="1">
                <a:off x="3588" y="159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123"/>
              <p:cNvSpPr>
                <a:spLocks noChangeArrowheads="1"/>
              </p:cNvSpPr>
              <p:nvPr/>
            </p:nvSpPr>
            <p:spPr bwMode="auto">
              <a:xfrm>
                <a:off x="867" y="1532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Line 124"/>
              <p:cNvSpPr>
                <a:spLocks noChangeShapeType="1"/>
              </p:cNvSpPr>
              <p:nvPr/>
            </p:nvSpPr>
            <p:spPr bwMode="auto">
              <a:xfrm>
                <a:off x="1114" y="137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125"/>
              <p:cNvSpPr>
                <a:spLocks noChangeShapeType="1"/>
              </p:cNvSpPr>
              <p:nvPr/>
            </p:nvSpPr>
            <p:spPr bwMode="auto">
              <a:xfrm flipH="1">
                <a:off x="3588" y="137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126"/>
              <p:cNvSpPr>
                <a:spLocks noChangeArrowheads="1"/>
              </p:cNvSpPr>
              <p:nvPr/>
            </p:nvSpPr>
            <p:spPr bwMode="auto">
              <a:xfrm>
                <a:off x="1022" y="1306"/>
                <a:ext cx="11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Line 127"/>
              <p:cNvSpPr>
                <a:spLocks noChangeShapeType="1"/>
              </p:cNvSpPr>
              <p:nvPr/>
            </p:nvSpPr>
            <p:spPr bwMode="auto">
              <a:xfrm>
                <a:off x="1114" y="1193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12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129"/>
              <p:cNvSpPr>
                <a:spLocks noChangeShapeType="1"/>
              </p:cNvSpPr>
              <p:nvPr/>
            </p:nvSpPr>
            <p:spPr bwMode="auto">
              <a:xfrm flipV="1">
                <a:off x="3617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130"/>
              <p:cNvSpPr>
                <a:spLocks noChangeShapeType="1"/>
              </p:cNvSpPr>
              <p:nvPr/>
            </p:nvSpPr>
            <p:spPr bwMode="auto">
              <a:xfrm flipV="1">
                <a:off x="1114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31"/>
              <p:cNvSpPr>
                <a:spLocks/>
              </p:cNvSpPr>
              <p:nvPr/>
            </p:nvSpPr>
            <p:spPr bwMode="auto">
              <a:xfrm>
                <a:off x="1114" y="1391"/>
                <a:ext cx="2439" cy="2007"/>
              </a:xfrm>
              <a:custGeom>
                <a:avLst/>
                <a:gdLst>
                  <a:gd name="T0" fmla="*/ 0 w 2439"/>
                  <a:gd name="T1" fmla="*/ 0 h 2007"/>
                  <a:gd name="T2" fmla="*/ 50 w 2439"/>
                  <a:gd name="T3" fmla="*/ 0 h 2007"/>
                  <a:gd name="T4" fmla="*/ 99 w 2439"/>
                  <a:gd name="T5" fmla="*/ 0 h 2007"/>
                  <a:gd name="T6" fmla="*/ 141 w 2439"/>
                  <a:gd name="T7" fmla="*/ 0 h 2007"/>
                  <a:gd name="T8" fmla="*/ 191 w 2439"/>
                  <a:gd name="T9" fmla="*/ 0 h 2007"/>
                  <a:gd name="T10" fmla="*/ 240 w 2439"/>
                  <a:gd name="T11" fmla="*/ 0 h 2007"/>
                  <a:gd name="T12" fmla="*/ 290 w 2439"/>
                  <a:gd name="T13" fmla="*/ 0 h 2007"/>
                  <a:gd name="T14" fmla="*/ 339 w 2439"/>
                  <a:gd name="T15" fmla="*/ 0 h 2007"/>
                  <a:gd name="T16" fmla="*/ 389 w 2439"/>
                  <a:gd name="T17" fmla="*/ 0 h 2007"/>
                  <a:gd name="T18" fmla="*/ 438 w 2439"/>
                  <a:gd name="T19" fmla="*/ 0 h 2007"/>
                  <a:gd name="T20" fmla="*/ 488 w 2439"/>
                  <a:gd name="T21" fmla="*/ 0 h 2007"/>
                  <a:gd name="T22" fmla="*/ 537 w 2439"/>
                  <a:gd name="T23" fmla="*/ 0 h 2007"/>
                  <a:gd name="T24" fmla="*/ 587 w 2439"/>
                  <a:gd name="T25" fmla="*/ 0 h 2007"/>
                  <a:gd name="T26" fmla="*/ 636 w 2439"/>
                  <a:gd name="T27" fmla="*/ 0 h 2007"/>
                  <a:gd name="T28" fmla="*/ 679 w 2439"/>
                  <a:gd name="T29" fmla="*/ 0 h 2007"/>
                  <a:gd name="T30" fmla="*/ 728 w 2439"/>
                  <a:gd name="T31" fmla="*/ 0 h 2007"/>
                  <a:gd name="T32" fmla="*/ 778 w 2439"/>
                  <a:gd name="T33" fmla="*/ 0 h 2007"/>
                  <a:gd name="T34" fmla="*/ 827 w 2439"/>
                  <a:gd name="T35" fmla="*/ 0 h 2007"/>
                  <a:gd name="T36" fmla="*/ 877 w 2439"/>
                  <a:gd name="T37" fmla="*/ 7 h 2007"/>
                  <a:gd name="T38" fmla="*/ 926 w 2439"/>
                  <a:gd name="T39" fmla="*/ 7 h 2007"/>
                  <a:gd name="T40" fmla="*/ 976 w 2439"/>
                  <a:gd name="T41" fmla="*/ 7 h 2007"/>
                  <a:gd name="T42" fmla="*/ 1025 w 2439"/>
                  <a:gd name="T43" fmla="*/ 14 h 2007"/>
                  <a:gd name="T44" fmla="*/ 1075 w 2439"/>
                  <a:gd name="T45" fmla="*/ 14 h 2007"/>
                  <a:gd name="T46" fmla="*/ 1124 w 2439"/>
                  <a:gd name="T47" fmla="*/ 21 h 2007"/>
                  <a:gd name="T48" fmla="*/ 1174 w 2439"/>
                  <a:gd name="T49" fmla="*/ 21 h 2007"/>
                  <a:gd name="T50" fmla="*/ 1223 w 2439"/>
                  <a:gd name="T51" fmla="*/ 28 h 2007"/>
                  <a:gd name="T52" fmla="*/ 1273 w 2439"/>
                  <a:gd name="T53" fmla="*/ 35 h 2007"/>
                  <a:gd name="T54" fmla="*/ 1315 w 2439"/>
                  <a:gd name="T55" fmla="*/ 49 h 2007"/>
                  <a:gd name="T56" fmla="*/ 1365 w 2439"/>
                  <a:gd name="T57" fmla="*/ 56 h 2007"/>
                  <a:gd name="T58" fmla="*/ 1414 w 2439"/>
                  <a:gd name="T59" fmla="*/ 71 h 2007"/>
                  <a:gd name="T60" fmla="*/ 1471 w 2439"/>
                  <a:gd name="T61" fmla="*/ 92 h 2007"/>
                  <a:gd name="T62" fmla="*/ 1520 w 2439"/>
                  <a:gd name="T63" fmla="*/ 113 h 2007"/>
                  <a:gd name="T64" fmla="*/ 1570 w 2439"/>
                  <a:gd name="T65" fmla="*/ 141 h 2007"/>
                  <a:gd name="T66" fmla="*/ 1619 w 2439"/>
                  <a:gd name="T67" fmla="*/ 169 h 2007"/>
                  <a:gd name="T68" fmla="*/ 1669 w 2439"/>
                  <a:gd name="T69" fmla="*/ 212 h 2007"/>
                  <a:gd name="T70" fmla="*/ 1718 w 2439"/>
                  <a:gd name="T71" fmla="*/ 254 h 2007"/>
                  <a:gd name="T72" fmla="*/ 1775 w 2439"/>
                  <a:gd name="T73" fmla="*/ 311 h 2007"/>
                  <a:gd name="T74" fmla="*/ 1824 w 2439"/>
                  <a:gd name="T75" fmla="*/ 381 h 2007"/>
                  <a:gd name="T76" fmla="*/ 1881 w 2439"/>
                  <a:gd name="T77" fmla="*/ 466 h 2007"/>
                  <a:gd name="T78" fmla="*/ 1930 w 2439"/>
                  <a:gd name="T79" fmla="*/ 558 h 2007"/>
                  <a:gd name="T80" fmla="*/ 1987 w 2439"/>
                  <a:gd name="T81" fmla="*/ 671 h 2007"/>
                  <a:gd name="T82" fmla="*/ 2043 w 2439"/>
                  <a:gd name="T83" fmla="*/ 805 h 2007"/>
                  <a:gd name="T84" fmla="*/ 2107 w 2439"/>
                  <a:gd name="T85" fmla="*/ 954 h 2007"/>
                  <a:gd name="T86" fmla="*/ 2163 w 2439"/>
                  <a:gd name="T87" fmla="*/ 1123 h 2007"/>
                  <a:gd name="T88" fmla="*/ 2227 w 2439"/>
                  <a:gd name="T89" fmla="*/ 1307 h 2007"/>
                  <a:gd name="T90" fmla="*/ 2291 w 2439"/>
                  <a:gd name="T91" fmla="*/ 1512 h 2007"/>
                  <a:gd name="T92" fmla="*/ 2354 w 2439"/>
                  <a:gd name="T93" fmla="*/ 1724 h 2007"/>
                  <a:gd name="T94" fmla="*/ 2425 w 2439"/>
                  <a:gd name="T95" fmla="*/ 1957 h 2007"/>
                  <a:gd name="T96" fmla="*/ 2439 w 2439"/>
                  <a:gd name="T97" fmla="*/ 2007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39" h="2007">
                    <a:moveTo>
                      <a:pt x="0" y="0"/>
                    </a:moveTo>
                    <a:lnTo>
                      <a:pt x="50" y="0"/>
                    </a:lnTo>
                    <a:lnTo>
                      <a:pt x="99" y="0"/>
                    </a:lnTo>
                    <a:lnTo>
                      <a:pt x="141" y="0"/>
                    </a:lnTo>
                    <a:lnTo>
                      <a:pt x="191" y="0"/>
                    </a:lnTo>
                    <a:lnTo>
                      <a:pt x="240" y="0"/>
                    </a:lnTo>
                    <a:lnTo>
                      <a:pt x="290" y="0"/>
                    </a:lnTo>
                    <a:lnTo>
                      <a:pt x="339" y="0"/>
                    </a:lnTo>
                    <a:lnTo>
                      <a:pt x="389" y="0"/>
                    </a:lnTo>
                    <a:lnTo>
                      <a:pt x="438" y="0"/>
                    </a:lnTo>
                    <a:lnTo>
                      <a:pt x="488" y="0"/>
                    </a:lnTo>
                    <a:lnTo>
                      <a:pt x="537" y="0"/>
                    </a:lnTo>
                    <a:lnTo>
                      <a:pt x="587" y="0"/>
                    </a:lnTo>
                    <a:lnTo>
                      <a:pt x="636" y="0"/>
                    </a:lnTo>
                    <a:lnTo>
                      <a:pt x="679" y="0"/>
                    </a:lnTo>
                    <a:lnTo>
                      <a:pt x="728" y="0"/>
                    </a:lnTo>
                    <a:lnTo>
                      <a:pt x="778" y="0"/>
                    </a:lnTo>
                    <a:lnTo>
                      <a:pt x="827" y="0"/>
                    </a:lnTo>
                    <a:lnTo>
                      <a:pt x="877" y="7"/>
                    </a:lnTo>
                    <a:lnTo>
                      <a:pt x="926" y="7"/>
                    </a:lnTo>
                    <a:lnTo>
                      <a:pt x="976" y="7"/>
                    </a:lnTo>
                    <a:lnTo>
                      <a:pt x="1025" y="14"/>
                    </a:lnTo>
                    <a:lnTo>
                      <a:pt x="1075" y="14"/>
                    </a:lnTo>
                    <a:lnTo>
                      <a:pt x="1124" y="21"/>
                    </a:lnTo>
                    <a:lnTo>
                      <a:pt x="1174" y="21"/>
                    </a:lnTo>
                    <a:lnTo>
                      <a:pt x="1223" y="28"/>
                    </a:lnTo>
                    <a:lnTo>
                      <a:pt x="1273" y="35"/>
                    </a:lnTo>
                    <a:lnTo>
                      <a:pt x="1315" y="49"/>
                    </a:lnTo>
                    <a:lnTo>
                      <a:pt x="1365" y="56"/>
                    </a:lnTo>
                    <a:lnTo>
                      <a:pt x="1414" y="71"/>
                    </a:lnTo>
                    <a:lnTo>
                      <a:pt x="1471" y="92"/>
                    </a:lnTo>
                    <a:lnTo>
                      <a:pt x="1520" y="113"/>
                    </a:lnTo>
                    <a:lnTo>
                      <a:pt x="1570" y="141"/>
                    </a:lnTo>
                    <a:lnTo>
                      <a:pt x="1619" y="169"/>
                    </a:lnTo>
                    <a:lnTo>
                      <a:pt x="1669" y="212"/>
                    </a:lnTo>
                    <a:lnTo>
                      <a:pt x="1718" y="254"/>
                    </a:lnTo>
                    <a:lnTo>
                      <a:pt x="1775" y="311"/>
                    </a:lnTo>
                    <a:lnTo>
                      <a:pt x="1824" y="381"/>
                    </a:lnTo>
                    <a:lnTo>
                      <a:pt x="1881" y="466"/>
                    </a:lnTo>
                    <a:lnTo>
                      <a:pt x="1930" y="558"/>
                    </a:lnTo>
                    <a:lnTo>
                      <a:pt x="1987" y="671"/>
                    </a:lnTo>
                    <a:lnTo>
                      <a:pt x="2043" y="805"/>
                    </a:lnTo>
                    <a:lnTo>
                      <a:pt x="2107" y="954"/>
                    </a:lnTo>
                    <a:lnTo>
                      <a:pt x="2163" y="1123"/>
                    </a:lnTo>
                    <a:lnTo>
                      <a:pt x="2227" y="1307"/>
                    </a:lnTo>
                    <a:lnTo>
                      <a:pt x="2291" y="1512"/>
                    </a:lnTo>
                    <a:lnTo>
                      <a:pt x="2354" y="1724"/>
                    </a:lnTo>
                    <a:lnTo>
                      <a:pt x="2425" y="1957"/>
                    </a:lnTo>
                    <a:lnTo>
                      <a:pt x="2439" y="2007"/>
                    </a:lnTo>
                  </a:path>
                </a:pathLst>
              </a:cu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133"/>
              <p:cNvSpPr>
                <a:spLocks noChangeShapeType="1"/>
              </p:cNvSpPr>
              <p:nvPr/>
            </p:nvSpPr>
            <p:spPr bwMode="auto">
              <a:xfrm>
                <a:off x="3157" y="240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134"/>
              <p:cNvSpPr>
                <a:spLocks noChangeShapeType="1"/>
              </p:cNvSpPr>
              <p:nvPr/>
            </p:nvSpPr>
            <p:spPr bwMode="auto">
              <a:xfrm>
                <a:off x="3200" y="2366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135"/>
              <p:cNvSpPr>
                <a:spLocks noChangeShapeType="1"/>
              </p:cNvSpPr>
              <p:nvPr/>
            </p:nvSpPr>
            <p:spPr bwMode="auto">
              <a:xfrm>
                <a:off x="3193" y="2500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136"/>
              <p:cNvSpPr>
                <a:spLocks noChangeShapeType="1"/>
              </p:cNvSpPr>
              <p:nvPr/>
            </p:nvSpPr>
            <p:spPr bwMode="auto">
              <a:xfrm>
                <a:off x="3235" y="245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137"/>
              <p:cNvSpPr>
                <a:spLocks noChangeShapeType="1"/>
              </p:cNvSpPr>
              <p:nvPr/>
            </p:nvSpPr>
            <p:spPr bwMode="auto">
              <a:xfrm>
                <a:off x="3228" y="2585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138"/>
              <p:cNvSpPr>
                <a:spLocks noChangeShapeType="1"/>
              </p:cNvSpPr>
              <p:nvPr/>
            </p:nvSpPr>
            <p:spPr bwMode="auto">
              <a:xfrm>
                <a:off x="3270" y="2543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139"/>
              <p:cNvSpPr>
                <a:spLocks noChangeShapeType="1"/>
              </p:cNvSpPr>
              <p:nvPr/>
            </p:nvSpPr>
            <p:spPr bwMode="auto">
              <a:xfrm>
                <a:off x="3263" y="2677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140"/>
              <p:cNvSpPr>
                <a:spLocks noChangeShapeType="1"/>
              </p:cNvSpPr>
              <p:nvPr/>
            </p:nvSpPr>
            <p:spPr bwMode="auto">
              <a:xfrm>
                <a:off x="3306" y="2635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141"/>
              <p:cNvSpPr>
                <a:spLocks noChangeShapeType="1"/>
              </p:cNvSpPr>
              <p:nvPr/>
            </p:nvSpPr>
            <p:spPr bwMode="auto">
              <a:xfrm>
                <a:off x="3306" y="277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142"/>
              <p:cNvSpPr>
                <a:spLocks noChangeShapeType="1"/>
              </p:cNvSpPr>
              <p:nvPr/>
            </p:nvSpPr>
            <p:spPr bwMode="auto">
              <a:xfrm>
                <a:off x="3348" y="2734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143"/>
              <p:cNvSpPr>
                <a:spLocks noChangeShapeType="1"/>
              </p:cNvSpPr>
              <p:nvPr/>
            </p:nvSpPr>
            <p:spPr bwMode="auto">
              <a:xfrm>
                <a:off x="3341" y="286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144"/>
              <p:cNvSpPr>
                <a:spLocks noChangeShapeType="1"/>
              </p:cNvSpPr>
              <p:nvPr/>
            </p:nvSpPr>
            <p:spPr bwMode="auto">
              <a:xfrm>
                <a:off x="3383" y="2825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145"/>
              <p:cNvSpPr>
                <a:spLocks noChangeShapeType="1"/>
              </p:cNvSpPr>
              <p:nvPr/>
            </p:nvSpPr>
            <p:spPr bwMode="auto">
              <a:xfrm>
                <a:off x="3391" y="2967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146"/>
              <p:cNvSpPr>
                <a:spLocks noChangeShapeType="1"/>
              </p:cNvSpPr>
              <p:nvPr/>
            </p:nvSpPr>
            <p:spPr bwMode="auto">
              <a:xfrm>
                <a:off x="3433" y="2924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147"/>
              <p:cNvSpPr>
                <a:spLocks noChangeShapeType="1"/>
              </p:cNvSpPr>
              <p:nvPr/>
            </p:nvSpPr>
            <p:spPr bwMode="auto">
              <a:xfrm>
                <a:off x="3426" y="304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148"/>
              <p:cNvSpPr>
                <a:spLocks noChangeShapeType="1"/>
              </p:cNvSpPr>
              <p:nvPr/>
            </p:nvSpPr>
            <p:spPr bwMode="auto">
              <a:xfrm>
                <a:off x="3468" y="300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149"/>
              <p:cNvSpPr>
                <a:spLocks noChangeShapeType="1"/>
              </p:cNvSpPr>
              <p:nvPr/>
            </p:nvSpPr>
            <p:spPr bwMode="auto">
              <a:xfrm>
                <a:off x="3461" y="3129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150"/>
              <p:cNvSpPr>
                <a:spLocks noChangeShapeType="1"/>
              </p:cNvSpPr>
              <p:nvPr/>
            </p:nvSpPr>
            <p:spPr bwMode="auto">
              <a:xfrm>
                <a:off x="3504" y="3087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151"/>
              <p:cNvSpPr>
                <a:spLocks noChangeShapeType="1"/>
              </p:cNvSpPr>
              <p:nvPr/>
            </p:nvSpPr>
            <p:spPr bwMode="auto">
              <a:xfrm>
                <a:off x="2903" y="1822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152"/>
              <p:cNvSpPr>
                <a:spLocks noChangeShapeType="1"/>
              </p:cNvSpPr>
              <p:nvPr/>
            </p:nvSpPr>
            <p:spPr bwMode="auto">
              <a:xfrm>
                <a:off x="2945" y="1780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153"/>
              <p:cNvSpPr>
                <a:spLocks noChangeShapeType="1"/>
              </p:cNvSpPr>
              <p:nvPr/>
            </p:nvSpPr>
            <p:spPr bwMode="auto">
              <a:xfrm>
                <a:off x="2938" y="1893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154"/>
              <p:cNvSpPr>
                <a:spLocks noChangeShapeType="1"/>
              </p:cNvSpPr>
              <p:nvPr/>
            </p:nvSpPr>
            <p:spPr bwMode="auto">
              <a:xfrm>
                <a:off x="2980" y="185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155"/>
              <p:cNvSpPr>
                <a:spLocks noChangeShapeType="1"/>
              </p:cNvSpPr>
              <p:nvPr/>
            </p:nvSpPr>
            <p:spPr bwMode="auto">
              <a:xfrm>
                <a:off x="2973" y="195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156"/>
              <p:cNvSpPr>
                <a:spLocks noChangeShapeType="1"/>
              </p:cNvSpPr>
              <p:nvPr/>
            </p:nvSpPr>
            <p:spPr bwMode="auto">
              <a:xfrm>
                <a:off x="3016" y="1914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157"/>
              <p:cNvSpPr>
                <a:spLocks noChangeShapeType="1"/>
              </p:cNvSpPr>
              <p:nvPr/>
            </p:nvSpPr>
            <p:spPr bwMode="auto">
              <a:xfrm>
                <a:off x="3009" y="2041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158"/>
              <p:cNvSpPr>
                <a:spLocks noChangeShapeType="1"/>
              </p:cNvSpPr>
              <p:nvPr/>
            </p:nvSpPr>
            <p:spPr bwMode="auto">
              <a:xfrm>
                <a:off x="3051" y="1999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59"/>
              <p:cNvSpPr>
                <a:spLocks noChangeShapeType="1"/>
              </p:cNvSpPr>
              <p:nvPr/>
            </p:nvSpPr>
            <p:spPr bwMode="auto">
              <a:xfrm>
                <a:off x="3044" y="214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60"/>
              <p:cNvSpPr>
                <a:spLocks noChangeShapeType="1"/>
              </p:cNvSpPr>
              <p:nvPr/>
            </p:nvSpPr>
            <p:spPr bwMode="auto">
              <a:xfrm>
                <a:off x="3087" y="2098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61"/>
              <p:cNvSpPr>
                <a:spLocks noChangeShapeType="1"/>
              </p:cNvSpPr>
              <p:nvPr/>
            </p:nvSpPr>
            <p:spPr bwMode="auto">
              <a:xfrm>
                <a:off x="3087" y="2232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162"/>
              <p:cNvSpPr>
                <a:spLocks noChangeShapeType="1"/>
              </p:cNvSpPr>
              <p:nvPr/>
            </p:nvSpPr>
            <p:spPr bwMode="auto">
              <a:xfrm>
                <a:off x="3129" y="218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163"/>
              <p:cNvSpPr>
                <a:spLocks noChangeShapeType="1"/>
              </p:cNvSpPr>
              <p:nvPr/>
            </p:nvSpPr>
            <p:spPr bwMode="auto">
              <a:xfrm>
                <a:off x="3129" y="233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164"/>
              <p:cNvSpPr>
                <a:spLocks noChangeShapeType="1"/>
              </p:cNvSpPr>
              <p:nvPr/>
            </p:nvSpPr>
            <p:spPr bwMode="auto">
              <a:xfrm>
                <a:off x="3171" y="2295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165"/>
              <p:cNvSpPr>
                <a:spLocks noChangeShapeType="1"/>
              </p:cNvSpPr>
              <p:nvPr/>
            </p:nvSpPr>
            <p:spPr bwMode="auto">
              <a:xfrm>
                <a:off x="3164" y="2423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166"/>
              <p:cNvSpPr>
                <a:spLocks noChangeShapeType="1"/>
              </p:cNvSpPr>
              <p:nvPr/>
            </p:nvSpPr>
            <p:spPr bwMode="auto">
              <a:xfrm>
                <a:off x="3207" y="238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167"/>
              <p:cNvSpPr>
                <a:spLocks noChangeShapeType="1"/>
              </p:cNvSpPr>
              <p:nvPr/>
            </p:nvSpPr>
            <p:spPr bwMode="auto">
              <a:xfrm>
                <a:off x="3207" y="251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168"/>
              <p:cNvSpPr>
                <a:spLocks noChangeShapeType="1"/>
              </p:cNvSpPr>
              <p:nvPr/>
            </p:nvSpPr>
            <p:spPr bwMode="auto">
              <a:xfrm>
                <a:off x="3249" y="247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169"/>
              <p:cNvSpPr>
                <a:spLocks noChangeShapeType="1"/>
              </p:cNvSpPr>
              <p:nvPr/>
            </p:nvSpPr>
            <p:spPr bwMode="auto">
              <a:xfrm>
                <a:off x="2620" y="1539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170"/>
              <p:cNvSpPr>
                <a:spLocks noChangeShapeType="1"/>
              </p:cNvSpPr>
              <p:nvPr/>
            </p:nvSpPr>
            <p:spPr bwMode="auto">
              <a:xfrm>
                <a:off x="2662" y="1497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171"/>
              <p:cNvSpPr>
                <a:spLocks noChangeShapeType="1"/>
              </p:cNvSpPr>
              <p:nvPr/>
            </p:nvSpPr>
            <p:spPr bwMode="auto">
              <a:xfrm>
                <a:off x="2662" y="156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172"/>
              <p:cNvSpPr>
                <a:spLocks noChangeShapeType="1"/>
              </p:cNvSpPr>
              <p:nvPr/>
            </p:nvSpPr>
            <p:spPr bwMode="auto">
              <a:xfrm>
                <a:off x="2705" y="151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173"/>
              <p:cNvSpPr>
                <a:spLocks noChangeShapeType="1"/>
              </p:cNvSpPr>
              <p:nvPr/>
            </p:nvSpPr>
            <p:spPr bwMode="auto">
              <a:xfrm>
                <a:off x="2691" y="1582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174"/>
              <p:cNvSpPr>
                <a:spLocks noChangeShapeType="1"/>
              </p:cNvSpPr>
              <p:nvPr/>
            </p:nvSpPr>
            <p:spPr bwMode="auto">
              <a:xfrm>
                <a:off x="2733" y="153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175"/>
              <p:cNvSpPr>
                <a:spLocks noChangeShapeType="1"/>
              </p:cNvSpPr>
              <p:nvPr/>
            </p:nvSpPr>
            <p:spPr bwMode="auto">
              <a:xfrm>
                <a:off x="2726" y="161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176"/>
              <p:cNvSpPr>
                <a:spLocks noChangeShapeType="1"/>
              </p:cNvSpPr>
              <p:nvPr/>
            </p:nvSpPr>
            <p:spPr bwMode="auto">
              <a:xfrm>
                <a:off x="2768" y="1568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177"/>
              <p:cNvSpPr>
                <a:spLocks noChangeShapeType="1"/>
              </p:cNvSpPr>
              <p:nvPr/>
            </p:nvSpPr>
            <p:spPr bwMode="auto">
              <a:xfrm>
                <a:off x="2768" y="1652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178"/>
              <p:cNvSpPr>
                <a:spLocks noChangeShapeType="1"/>
              </p:cNvSpPr>
              <p:nvPr/>
            </p:nvSpPr>
            <p:spPr bwMode="auto">
              <a:xfrm>
                <a:off x="2811" y="161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179"/>
              <p:cNvSpPr>
                <a:spLocks noChangeShapeType="1"/>
              </p:cNvSpPr>
              <p:nvPr/>
            </p:nvSpPr>
            <p:spPr bwMode="auto">
              <a:xfrm>
                <a:off x="2811" y="1695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180"/>
              <p:cNvSpPr>
                <a:spLocks noChangeShapeType="1"/>
              </p:cNvSpPr>
              <p:nvPr/>
            </p:nvSpPr>
            <p:spPr bwMode="auto">
              <a:xfrm>
                <a:off x="2853" y="165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181"/>
              <p:cNvSpPr>
                <a:spLocks noChangeShapeType="1"/>
              </p:cNvSpPr>
              <p:nvPr/>
            </p:nvSpPr>
            <p:spPr bwMode="auto">
              <a:xfrm>
                <a:off x="2853" y="1751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Line 182"/>
              <p:cNvSpPr>
                <a:spLocks noChangeShapeType="1"/>
              </p:cNvSpPr>
              <p:nvPr/>
            </p:nvSpPr>
            <p:spPr bwMode="auto">
              <a:xfrm>
                <a:off x="2896" y="170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183"/>
              <p:cNvSpPr>
                <a:spLocks noChangeShapeType="1"/>
              </p:cNvSpPr>
              <p:nvPr/>
            </p:nvSpPr>
            <p:spPr bwMode="auto">
              <a:xfrm>
                <a:off x="2889" y="1801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184"/>
              <p:cNvSpPr>
                <a:spLocks noChangeShapeType="1"/>
              </p:cNvSpPr>
              <p:nvPr/>
            </p:nvSpPr>
            <p:spPr bwMode="auto">
              <a:xfrm>
                <a:off x="2931" y="175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185"/>
              <p:cNvSpPr>
                <a:spLocks noChangeShapeType="1"/>
              </p:cNvSpPr>
              <p:nvPr/>
            </p:nvSpPr>
            <p:spPr bwMode="auto">
              <a:xfrm>
                <a:off x="2924" y="186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186"/>
              <p:cNvSpPr>
                <a:spLocks noChangeShapeType="1"/>
              </p:cNvSpPr>
              <p:nvPr/>
            </p:nvSpPr>
            <p:spPr bwMode="auto">
              <a:xfrm>
                <a:off x="2966" y="182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187"/>
              <p:cNvSpPr>
                <a:spLocks noChangeShapeType="1"/>
              </p:cNvSpPr>
              <p:nvPr/>
            </p:nvSpPr>
            <p:spPr bwMode="auto">
              <a:xfrm>
                <a:off x="2401" y="147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188"/>
              <p:cNvSpPr>
                <a:spLocks noChangeShapeType="1"/>
              </p:cNvSpPr>
              <p:nvPr/>
            </p:nvSpPr>
            <p:spPr bwMode="auto">
              <a:xfrm>
                <a:off x="2443" y="1433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189"/>
              <p:cNvSpPr>
                <a:spLocks noChangeShapeType="1"/>
              </p:cNvSpPr>
              <p:nvPr/>
            </p:nvSpPr>
            <p:spPr bwMode="auto">
              <a:xfrm>
                <a:off x="2436" y="1483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190"/>
              <p:cNvSpPr>
                <a:spLocks noChangeShapeType="1"/>
              </p:cNvSpPr>
              <p:nvPr/>
            </p:nvSpPr>
            <p:spPr bwMode="auto">
              <a:xfrm>
                <a:off x="2479" y="144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191"/>
              <p:cNvSpPr>
                <a:spLocks noChangeShapeType="1"/>
              </p:cNvSpPr>
              <p:nvPr/>
            </p:nvSpPr>
            <p:spPr bwMode="auto">
              <a:xfrm>
                <a:off x="2471" y="149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192"/>
              <p:cNvSpPr>
                <a:spLocks noChangeShapeType="1"/>
              </p:cNvSpPr>
              <p:nvPr/>
            </p:nvSpPr>
            <p:spPr bwMode="auto">
              <a:xfrm>
                <a:off x="2514" y="1447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193"/>
              <p:cNvSpPr>
                <a:spLocks noChangeShapeType="1"/>
              </p:cNvSpPr>
              <p:nvPr/>
            </p:nvSpPr>
            <p:spPr bwMode="auto">
              <a:xfrm>
                <a:off x="2507" y="150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194"/>
              <p:cNvSpPr>
                <a:spLocks noChangeShapeType="1"/>
              </p:cNvSpPr>
              <p:nvPr/>
            </p:nvSpPr>
            <p:spPr bwMode="auto">
              <a:xfrm>
                <a:off x="2549" y="1462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195"/>
              <p:cNvSpPr>
                <a:spLocks noChangeShapeType="1"/>
              </p:cNvSpPr>
              <p:nvPr/>
            </p:nvSpPr>
            <p:spPr bwMode="auto">
              <a:xfrm>
                <a:off x="2549" y="151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196"/>
              <p:cNvSpPr>
                <a:spLocks noChangeShapeType="1"/>
              </p:cNvSpPr>
              <p:nvPr/>
            </p:nvSpPr>
            <p:spPr bwMode="auto">
              <a:xfrm>
                <a:off x="2592" y="1476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197"/>
              <p:cNvSpPr>
                <a:spLocks noChangeShapeType="1"/>
              </p:cNvSpPr>
              <p:nvPr/>
            </p:nvSpPr>
            <p:spPr bwMode="auto">
              <a:xfrm>
                <a:off x="2585" y="1532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198"/>
              <p:cNvSpPr>
                <a:spLocks noChangeShapeType="1"/>
              </p:cNvSpPr>
              <p:nvPr/>
            </p:nvSpPr>
            <p:spPr bwMode="auto">
              <a:xfrm>
                <a:off x="2627" y="149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199"/>
              <p:cNvSpPr>
                <a:spLocks noChangeShapeType="1"/>
              </p:cNvSpPr>
              <p:nvPr/>
            </p:nvSpPr>
            <p:spPr bwMode="auto">
              <a:xfrm>
                <a:off x="2627" y="154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200"/>
              <p:cNvSpPr>
                <a:spLocks noChangeShapeType="1"/>
              </p:cNvSpPr>
              <p:nvPr/>
            </p:nvSpPr>
            <p:spPr bwMode="auto">
              <a:xfrm>
                <a:off x="2669" y="1504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201"/>
              <p:cNvSpPr>
                <a:spLocks noChangeShapeType="1"/>
              </p:cNvSpPr>
              <p:nvPr/>
            </p:nvSpPr>
            <p:spPr bwMode="auto">
              <a:xfrm>
                <a:off x="2669" y="156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Line 202"/>
              <p:cNvSpPr>
                <a:spLocks noChangeShapeType="1"/>
              </p:cNvSpPr>
              <p:nvPr/>
            </p:nvSpPr>
            <p:spPr bwMode="auto">
              <a:xfrm>
                <a:off x="2712" y="151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Line 203"/>
              <p:cNvSpPr>
                <a:spLocks noChangeShapeType="1"/>
              </p:cNvSpPr>
              <p:nvPr/>
            </p:nvSpPr>
            <p:spPr bwMode="auto">
              <a:xfrm>
                <a:off x="2705" y="1582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Line 204"/>
              <p:cNvSpPr>
                <a:spLocks noChangeShapeType="1"/>
              </p:cNvSpPr>
              <p:nvPr/>
            </p:nvSpPr>
            <p:spPr bwMode="auto">
              <a:xfrm>
                <a:off x="2747" y="153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067944" y="2132856"/>
              <a:ext cx="1136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min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Anneal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23331" y="4510861"/>
              <a:ext cx="1808508" cy="646331"/>
              <a:chOff x="1816561" y="4149080"/>
              <a:chExt cx="1808508" cy="64633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816561" y="4149080"/>
                <a:ext cx="180850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  ,     - </a:t>
                </a:r>
                <a:r>
                  <a:rPr lang="en-US" sz="1400" dirty="0" smtClean="0"/>
                  <a:t>Experiment</a:t>
                </a:r>
              </a:p>
              <a:p>
                <a:pPr algn="l" rtl="0"/>
                <a:r>
                  <a:rPr lang="en-US" dirty="0" smtClean="0"/>
                  <a:t>    ,    - </a:t>
                </a:r>
                <a:r>
                  <a:rPr lang="en-US" sz="1400" dirty="0"/>
                  <a:t>M</a:t>
                </a:r>
                <a:r>
                  <a:rPr lang="en-US" sz="1400" dirty="0" smtClean="0"/>
                  <a:t>odel</a:t>
                </a:r>
                <a:endParaRPr lang="en-GB" sz="1400" dirty="0"/>
              </a:p>
            </p:txBody>
          </p:sp>
          <p:sp>
            <p:nvSpPr>
              <p:cNvPr id="5" name="Plus 4"/>
              <p:cNvSpPr/>
              <p:nvPr/>
            </p:nvSpPr>
            <p:spPr>
              <a:xfrm>
                <a:off x="1909782" y="4255371"/>
                <a:ext cx="180000" cy="180000"/>
              </a:xfrm>
              <a:prstGeom prst="mathPlus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949268" y="4653136"/>
                <a:ext cx="1533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Line 206"/>
            <p:cNvSpPr>
              <a:spLocks noChangeShapeType="1"/>
            </p:cNvSpPr>
            <p:nvPr/>
          </p:nvSpPr>
          <p:spPr bwMode="auto">
            <a:xfrm>
              <a:off x="2725365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07"/>
            <p:cNvSpPr>
              <a:spLocks noChangeShapeType="1"/>
            </p:cNvSpPr>
            <p:nvPr/>
          </p:nvSpPr>
          <p:spPr bwMode="auto">
            <a:xfrm>
              <a:off x="2792040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08"/>
            <p:cNvSpPr>
              <a:spLocks noChangeShapeType="1"/>
            </p:cNvSpPr>
            <p:nvPr/>
          </p:nvSpPr>
          <p:spPr bwMode="auto">
            <a:xfrm>
              <a:off x="2780928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09"/>
            <p:cNvSpPr>
              <a:spLocks noChangeShapeType="1"/>
            </p:cNvSpPr>
            <p:nvPr/>
          </p:nvSpPr>
          <p:spPr bwMode="auto">
            <a:xfrm>
              <a:off x="2849190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10"/>
            <p:cNvSpPr>
              <a:spLocks noChangeShapeType="1"/>
            </p:cNvSpPr>
            <p:nvPr/>
          </p:nvSpPr>
          <p:spPr bwMode="auto">
            <a:xfrm>
              <a:off x="2838078" y="22860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1"/>
            <p:cNvSpPr>
              <a:spLocks noChangeShapeType="1"/>
            </p:cNvSpPr>
            <p:nvPr/>
          </p:nvSpPr>
          <p:spPr bwMode="auto">
            <a:xfrm>
              <a:off x="2904753" y="22193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2"/>
            <p:cNvSpPr>
              <a:spLocks noChangeShapeType="1"/>
            </p:cNvSpPr>
            <p:nvPr/>
          </p:nvSpPr>
          <p:spPr bwMode="auto">
            <a:xfrm>
              <a:off x="2893640" y="22971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13"/>
            <p:cNvSpPr>
              <a:spLocks noChangeShapeType="1"/>
            </p:cNvSpPr>
            <p:nvPr/>
          </p:nvSpPr>
          <p:spPr bwMode="auto">
            <a:xfrm>
              <a:off x="2961903" y="22304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14"/>
            <p:cNvSpPr>
              <a:spLocks noChangeShapeType="1"/>
            </p:cNvSpPr>
            <p:nvPr/>
          </p:nvSpPr>
          <p:spPr bwMode="auto">
            <a:xfrm>
              <a:off x="2949203" y="23082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15"/>
            <p:cNvSpPr>
              <a:spLocks noChangeShapeType="1"/>
            </p:cNvSpPr>
            <p:nvPr/>
          </p:nvSpPr>
          <p:spPr bwMode="auto">
            <a:xfrm>
              <a:off x="3017465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16"/>
            <p:cNvSpPr>
              <a:spLocks noChangeShapeType="1"/>
            </p:cNvSpPr>
            <p:nvPr/>
          </p:nvSpPr>
          <p:spPr bwMode="auto">
            <a:xfrm>
              <a:off x="3017465" y="23082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17"/>
            <p:cNvSpPr>
              <a:spLocks noChangeShapeType="1"/>
            </p:cNvSpPr>
            <p:nvPr/>
          </p:nvSpPr>
          <p:spPr bwMode="auto">
            <a:xfrm>
              <a:off x="3084140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18"/>
            <p:cNvSpPr>
              <a:spLocks noChangeShapeType="1"/>
            </p:cNvSpPr>
            <p:nvPr/>
          </p:nvSpPr>
          <p:spPr bwMode="auto">
            <a:xfrm>
              <a:off x="3084140" y="23082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19"/>
            <p:cNvSpPr>
              <a:spLocks noChangeShapeType="1"/>
            </p:cNvSpPr>
            <p:nvPr/>
          </p:nvSpPr>
          <p:spPr bwMode="auto">
            <a:xfrm>
              <a:off x="3152403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20"/>
            <p:cNvSpPr>
              <a:spLocks noChangeShapeType="1"/>
            </p:cNvSpPr>
            <p:nvPr/>
          </p:nvSpPr>
          <p:spPr bwMode="auto">
            <a:xfrm>
              <a:off x="3141290" y="2308226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21"/>
            <p:cNvSpPr>
              <a:spLocks noChangeShapeType="1"/>
            </p:cNvSpPr>
            <p:nvPr/>
          </p:nvSpPr>
          <p:spPr bwMode="auto">
            <a:xfrm>
              <a:off x="3207965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22"/>
            <p:cNvSpPr>
              <a:spLocks noChangeShapeType="1"/>
            </p:cNvSpPr>
            <p:nvPr/>
          </p:nvSpPr>
          <p:spPr bwMode="auto">
            <a:xfrm>
              <a:off x="3207965" y="23209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23"/>
            <p:cNvSpPr>
              <a:spLocks noChangeShapeType="1"/>
            </p:cNvSpPr>
            <p:nvPr/>
          </p:nvSpPr>
          <p:spPr bwMode="auto">
            <a:xfrm>
              <a:off x="3274640" y="225266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24"/>
            <p:cNvSpPr>
              <a:spLocks noChangeShapeType="1"/>
            </p:cNvSpPr>
            <p:nvPr/>
          </p:nvSpPr>
          <p:spPr bwMode="auto">
            <a:xfrm>
              <a:off x="2276103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25"/>
            <p:cNvSpPr>
              <a:spLocks noChangeShapeType="1"/>
            </p:cNvSpPr>
            <p:nvPr/>
          </p:nvSpPr>
          <p:spPr bwMode="auto">
            <a:xfrm>
              <a:off x="2344365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26"/>
            <p:cNvSpPr>
              <a:spLocks noChangeShapeType="1"/>
            </p:cNvSpPr>
            <p:nvPr/>
          </p:nvSpPr>
          <p:spPr bwMode="auto">
            <a:xfrm>
              <a:off x="2344365" y="21971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27"/>
            <p:cNvSpPr>
              <a:spLocks noChangeShapeType="1"/>
            </p:cNvSpPr>
            <p:nvPr/>
          </p:nvSpPr>
          <p:spPr bwMode="auto">
            <a:xfrm>
              <a:off x="2411040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28"/>
            <p:cNvSpPr>
              <a:spLocks noChangeShapeType="1"/>
            </p:cNvSpPr>
            <p:nvPr/>
          </p:nvSpPr>
          <p:spPr bwMode="auto">
            <a:xfrm>
              <a:off x="2388815" y="22082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29"/>
            <p:cNvSpPr>
              <a:spLocks noChangeShapeType="1"/>
            </p:cNvSpPr>
            <p:nvPr/>
          </p:nvSpPr>
          <p:spPr bwMode="auto">
            <a:xfrm>
              <a:off x="2455490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30"/>
            <p:cNvSpPr>
              <a:spLocks noChangeShapeType="1"/>
            </p:cNvSpPr>
            <p:nvPr/>
          </p:nvSpPr>
          <p:spPr bwMode="auto">
            <a:xfrm>
              <a:off x="2455490" y="223043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31"/>
            <p:cNvSpPr>
              <a:spLocks noChangeShapeType="1"/>
            </p:cNvSpPr>
            <p:nvPr/>
          </p:nvSpPr>
          <p:spPr bwMode="auto">
            <a:xfrm>
              <a:off x="2523753" y="2163763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32"/>
            <p:cNvSpPr>
              <a:spLocks noChangeShapeType="1"/>
            </p:cNvSpPr>
            <p:nvPr/>
          </p:nvSpPr>
          <p:spPr bwMode="auto">
            <a:xfrm>
              <a:off x="2512640" y="224155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33"/>
            <p:cNvSpPr>
              <a:spLocks noChangeShapeType="1"/>
            </p:cNvSpPr>
            <p:nvPr/>
          </p:nvSpPr>
          <p:spPr bwMode="auto">
            <a:xfrm>
              <a:off x="2579315" y="2174876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34"/>
            <p:cNvSpPr>
              <a:spLocks noChangeShapeType="1"/>
            </p:cNvSpPr>
            <p:nvPr/>
          </p:nvSpPr>
          <p:spPr bwMode="auto">
            <a:xfrm>
              <a:off x="2579315" y="225266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35"/>
            <p:cNvSpPr>
              <a:spLocks noChangeShapeType="1"/>
            </p:cNvSpPr>
            <p:nvPr/>
          </p:nvSpPr>
          <p:spPr bwMode="auto">
            <a:xfrm>
              <a:off x="2647578" y="218598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36"/>
            <p:cNvSpPr>
              <a:spLocks noChangeShapeType="1"/>
            </p:cNvSpPr>
            <p:nvPr/>
          </p:nvSpPr>
          <p:spPr bwMode="auto">
            <a:xfrm>
              <a:off x="2647578" y="2263776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37"/>
            <p:cNvSpPr>
              <a:spLocks noChangeShapeType="1"/>
            </p:cNvSpPr>
            <p:nvPr/>
          </p:nvSpPr>
          <p:spPr bwMode="auto">
            <a:xfrm>
              <a:off x="2714253" y="219710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38"/>
            <p:cNvSpPr>
              <a:spLocks noChangeShapeType="1"/>
            </p:cNvSpPr>
            <p:nvPr/>
          </p:nvSpPr>
          <p:spPr bwMode="auto">
            <a:xfrm>
              <a:off x="2703140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4" name="Line 239"/>
            <p:cNvSpPr>
              <a:spLocks noChangeShapeType="1"/>
            </p:cNvSpPr>
            <p:nvPr/>
          </p:nvSpPr>
          <p:spPr bwMode="auto">
            <a:xfrm>
              <a:off x="2769815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5" name="Line 240"/>
            <p:cNvSpPr>
              <a:spLocks noChangeShapeType="1"/>
            </p:cNvSpPr>
            <p:nvPr/>
          </p:nvSpPr>
          <p:spPr bwMode="auto">
            <a:xfrm>
              <a:off x="2769815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6" name="Line 241"/>
            <p:cNvSpPr>
              <a:spLocks noChangeShapeType="1"/>
            </p:cNvSpPr>
            <p:nvPr/>
          </p:nvSpPr>
          <p:spPr bwMode="auto">
            <a:xfrm>
              <a:off x="2838078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7" name="Line 242"/>
            <p:cNvSpPr>
              <a:spLocks noChangeShapeType="1"/>
            </p:cNvSpPr>
            <p:nvPr/>
          </p:nvSpPr>
          <p:spPr bwMode="auto">
            <a:xfrm>
              <a:off x="1850653" y="2208213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8" name="Line 243"/>
            <p:cNvSpPr>
              <a:spLocks noChangeShapeType="1"/>
            </p:cNvSpPr>
            <p:nvPr/>
          </p:nvSpPr>
          <p:spPr bwMode="auto">
            <a:xfrm>
              <a:off x="1917328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9" name="Line 244"/>
            <p:cNvSpPr>
              <a:spLocks noChangeShapeType="1"/>
            </p:cNvSpPr>
            <p:nvPr/>
          </p:nvSpPr>
          <p:spPr bwMode="auto">
            <a:xfrm>
              <a:off x="1906215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0" name="Line 245"/>
            <p:cNvSpPr>
              <a:spLocks noChangeShapeType="1"/>
            </p:cNvSpPr>
            <p:nvPr/>
          </p:nvSpPr>
          <p:spPr bwMode="auto">
            <a:xfrm>
              <a:off x="1972890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1" name="Line 246"/>
            <p:cNvSpPr>
              <a:spLocks noChangeShapeType="1"/>
            </p:cNvSpPr>
            <p:nvPr/>
          </p:nvSpPr>
          <p:spPr bwMode="auto">
            <a:xfrm>
              <a:off x="1950665" y="21971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2" name="Line 247"/>
            <p:cNvSpPr>
              <a:spLocks noChangeShapeType="1"/>
            </p:cNvSpPr>
            <p:nvPr/>
          </p:nvSpPr>
          <p:spPr bwMode="auto">
            <a:xfrm>
              <a:off x="2018928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Line 248"/>
            <p:cNvSpPr>
              <a:spLocks noChangeShapeType="1"/>
            </p:cNvSpPr>
            <p:nvPr/>
          </p:nvSpPr>
          <p:spPr bwMode="auto">
            <a:xfrm>
              <a:off x="2018928" y="2197101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4" name="Line 249"/>
            <p:cNvSpPr>
              <a:spLocks noChangeShapeType="1"/>
            </p:cNvSpPr>
            <p:nvPr/>
          </p:nvSpPr>
          <p:spPr bwMode="auto">
            <a:xfrm>
              <a:off x="2085603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Line 250"/>
            <p:cNvSpPr>
              <a:spLocks noChangeShapeType="1"/>
            </p:cNvSpPr>
            <p:nvPr/>
          </p:nvSpPr>
          <p:spPr bwMode="auto">
            <a:xfrm>
              <a:off x="2074490" y="21971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251"/>
            <p:cNvSpPr>
              <a:spLocks noChangeShapeType="1"/>
            </p:cNvSpPr>
            <p:nvPr/>
          </p:nvSpPr>
          <p:spPr bwMode="auto">
            <a:xfrm>
              <a:off x="2141165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52"/>
            <p:cNvSpPr>
              <a:spLocks noChangeShapeType="1"/>
            </p:cNvSpPr>
            <p:nvPr/>
          </p:nvSpPr>
          <p:spPr bwMode="auto">
            <a:xfrm>
              <a:off x="2141165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253"/>
            <p:cNvSpPr>
              <a:spLocks noChangeShapeType="1"/>
            </p:cNvSpPr>
            <p:nvPr/>
          </p:nvSpPr>
          <p:spPr bwMode="auto">
            <a:xfrm>
              <a:off x="2209428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Line 254"/>
            <p:cNvSpPr>
              <a:spLocks noChangeShapeType="1"/>
            </p:cNvSpPr>
            <p:nvPr/>
          </p:nvSpPr>
          <p:spPr bwMode="auto">
            <a:xfrm>
              <a:off x="2209428" y="217487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Line 255"/>
            <p:cNvSpPr>
              <a:spLocks noChangeShapeType="1"/>
            </p:cNvSpPr>
            <p:nvPr/>
          </p:nvSpPr>
          <p:spPr bwMode="auto">
            <a:xfrm>
              <a:off x="2276103" y="21066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256"/>
            <p:cNvSpPr>
              <a:spLocks noChangeShapeType="1"/>
            </p:cNvSpPr>
            <p:nvPr/>
          </p:nvSpPr>
          <p:spPr bwMode="auto">
            <a:xfrm>
              <a:off x="2264990" y="216376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257"/>
            <p:cNvSpPr>
              <a:spLocks noChangeShapeType="1"/>
            </p:cNvSpPr>
            <p:nvPr/>
          </p:nvSpPr>
          <p:spPr bwMode="auto">
            <a:xfrm>
              <a:off x="2333253" y="209550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Line 258"/>
            <p:cNvSpPr>
              <a:spLocks noChangeShapeType="1"/>
            </p:cNvSpPr>
            <p:nvPr/>
          </p:nvSpPr>
          <p:spPr bwMode="auto">
            <a:xfrm>
              <a:off x="2333253" y="2163763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Line 259"/>
            <p:cNvSpPr>
              <a:spLocks noChangeShapeType="1"/>
            </p:cNvSpPr>
            <p:nvPr/>
          </p:nvSpPr>
          <p:spPr bwMode="auto">
            <a:xfrm>
              <a:off x="2399928" y="209550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Line 260"/>
            <p:cNvSpPr>
              <a:spLocks noChangeShapeType="1"/>
            </p:cNvSpPr>
            <p:nvPr/>
          </p:nvSpPr>
          <p:spPr bwMode="auto">
            <a:xfrm>
              <a:off x="1456953" y="223043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Line 261"/>
            <p:cNvSpPr>
              <a:spLocks noChangeShapeType="1"/>
            </p:cNvSpPr>
            <p:nvPr/>
          </p:nvSpPr>
          <p:spPr bwMode="auto">
            <a:xfrm>
              <a:off x="1525215" y="2163763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8" name="Line 262"/>
            <p:cNvSpPr>
              <a:spLocks noChangeShapeType="1"/>
            </p:cNvSpPr>
            <p:nvPr/>
          </p:nvSpPr>
          <p:spPr bwMode="auto">
            <a:xfrm>
              <a:off x="1514103" y="2219326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9" name="Line 263"/>
            <p:cNvSpPr>
              <a:spLocks noChangeShapeType="1"/>
            </p:cNvSpPr>
            <p:nvPr/>
          </p:nvSpPr>
          <p:spPr bwMode="auto">
            <a:xfrm>
              <a:off x="1580778" y="2152651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0" name="Line 264"/>
            <p:cNvSpPr>
              <a:spLocks noChangeShapeType="1"/>
            </p:cNvSpPr>
            <p:nvPr/>
          </p:nvSpPr>
          <p:spPr bwMode="auto">
            <a:xfrm>
              <a:off x="1558553" y="22193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1" name="Line 265"/>
            <p:cNvSpPr>
              <a:spLocks noChangeShapeType="1"/>
            </p:cNvSpPr>
            <p:nvPr/>
          </p:nvSpPr>
          <p:spPr bwMode="auto">
            <a:xfrm>
              <a:off x="1625228" y="2152651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2" name="Line 266"/>
            <p:cNvSpPr>
              <a:spLocks noChangeShapeType="1"/>
            </p:cNvSpPr>
            <p:nvPr/>
          </p:nvSpPr>
          <p:spPr bwMode="auto">
            <a:xfrm>
              <a:off x="1625228" y="223043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3" name="Line 267"/>
            <p:cNvSpPr>
              <a:spLocks noChangeShapeType="1"/>
            </p:cNvSpPr>
            <p:nvPr/>
          </p:nvSpPr>
          <p:spPr bwMode="auto">
            <a:xfrm>
              <a:off x="1693490" y="2163763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4" name="Line 268"/>
            <p:cNvSpPr>
              <a:spLocks noChangeShapeType="1"/>
            </p:cNvSpPr>
            <p:nvPr/>
          </p:nvSpPr>
          <p:spPr bwMode="auto">
            <a:xfrm>
              <a:off x="1682378" y="2208213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5" name="Line 269"/>
            <p:cNvSpPr>
              <a:spLocks noChangeShapeType="1"/>
            </p:cNvSpPr>
            <p:nvPr/>
          </p:nvSpPr>
          <p:spPr bwMode="auto">
            <a:xfrm>
              <a:off x="1749053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270"/>
            <p:cNvSpPr>
              <a:spLocks noChangeShapeType="1"/>
            </p:cNvSpPr>
            <p:nvPr/>
          </p:nvSpPr>
          <p:spPr bwMode="auto">
            <a:xfrm>
              <a:off x="1749053" y="22082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Line 271"/>
            <p:cNvSpPr>
              <a:spLocks noChangeShapeType="1"/>
            </p:cNvSpPr>
            <p:nvPr/>
          </p:nvSpPr>
          <p:spPr bwMode="auto">
            <a:xfrm>
              <a:off x="1815728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8" name="Line 272"/>
            <p:cNvSpPr>
              <a:spLocks noChangeShapeType="1"/>
            </p:cNvSpPr>
            <p:nvPr/>
          </p:nvSpPr>
          <p:spPr bwMode="auto">
            <a:xfrm>
              <a:off x="1815728" y="22082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Line 273"/>
            <p:cNvSpPr>
              <a:spLocks noChangeShapeType="1"/>
            </p:cNvSpPr>
            <p:nvPr/>
          </p:nvSpPr>
          <p:spPr bwMode="auto">
            <a:xfrm>
              <a:off x="1883990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0" name="Line 274"/>
            <p:cNvSpPr>
              <a:spLocks noChangeShapeType="1"/>
            </p:cNvSpPr>
            <p:nvPr/>
          </p:nvSpPr>
          <p:spPr bwMode="auto">
            <a:xfrm>
              <a:off x="1872878" y="217487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Line 275"/>
            <p:cNvSpPr>
              <a:spLocks noChangeShapeType="1"/>
            </p:cNvSpPr>
            <p:nvPr/>
          </p:nvSpPr>
          <p:spPr bwMode="auto">
            <a:xfrm>
              <a:off x="1939553" y="21066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2" name="Line 276"/>
            <p:cNvSpPr>
              <a:spLocks noChangeShapeType="1"/>
            </p:cNvSpPr>
            <p:nvPr/>
          </p:nvSpPr>
          <p:spPr bwMode="auto">
            <a:xfrm>
              <a:off x="1939553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Line 277"/>
            <p:cNvSpPr>
              <a:spLocks noChangeShapeType="1"/>
            </p:cNvSpPr>
            <p:nvPr/>
          </p:nvSpPr>
          <p:spPr bwMode="auto">
            <a:xfrm>
              <a:off x="2007815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9" name="Rectangle 323"/>
            <p:cNvSpPr>
              <a:spLocks noChangeArrowheads="1"/>
            </p:cNvSpPr>
            <p:nvPr/>
          </p:nvSpPr>
          <p:spPr bwMode="auto">
            <a:xfrm>
              <a:off x="2298328" y="2208213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0" name="Rectangle 324"/>
            <p:cNvSpPr>
              <a:spLocks noChangeArrowheads="1"/>
            </p:cNvSpPr>
            <p:nvPr/>
          </p:nvSpPr>
          <p:spPr bwMode="auto">
            <a:xfrm>
              <a:off x="2366590" y="2219326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1" name="Rectangle 325"/>
            <p:cNvSpPr>
              <a:spLocks noChangeArrowheads="1"/>
            </p:cNvSpPr>
            <p:nvPr/>
          </p:nvSpPr>
          <p:spPr bwMode="auto">
            <a:xfrm>
              <a:off x="2411040" y="2230438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2" name="Rectangle 326"/>
            <p:cNvSpPr>
              <a:spLocks noChangeArrowheads="1"/>
            </p:cNvSpPr>
            <p:nvPr/>
          </p:nvSpPr>
          <p:spPr bwMode="auto">
            <a:xfrm>
              <a:off x="2479303" y="2252663"/>
              <a:ext cx="88900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8" name="Rectangle 332"/>
            <p:cNvSpPr>
              <a:spLocks noChangeArrowheads="1"/>
            </p:cNvSpPr>
            <p:nvPr/>
          </p:nvSpPr>
          <p:spPr bwMode="auto">
            <a:xfrm>
              <a:off x="1872878" y="2152651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9" name="Rectangle 333"/>
            <p:cNvSpPr>
              <a:spLocks noChangeArrowheads="1"/>
            </p:cNvSpPr>
            <p:nvPr/>
          </p:nvSpPr>
          <p:spPr bwMode="auto">
            <a:xfrm>
              <a:off x="1928440" y="2139951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0" name="Rectangle 334"/>
            <p:cNvSpPr>
              <a:spLocks noChangeArrowheads="1"/>
            </p:cNvSpPr>
            <p:nvPr/>
          </p:nvSpPr>
          <p:spPr bwMode="auto">
            <a:xfrm>
              <a:off x="1972890" y="2139951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1" name="Rectangle 335"/>
            <p:cNvSpPr>
              <a:spLocks noChangeArrowheads="1"/>
            </p:cNvSpPr>
            <p:nvPr/>
          </p:nvSpPr>
          <p:spPr bwMode="auto">
            <a:xfrm>
              <a:off x="2041153" y="2163763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2" name="Rectangle 336"/>
            <p:cNvSpPr>
              <a:spLocks noChangeArrowheads="1"/>
            </p:cNvSpPr>
            <p:nvPr/>
          </p:nvSpPr>
          <p:spPr bwMode="auto">
            <a:xfrm>
              <a:off x="2096715" y="2163763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3" name="Rectangle 337"/>
            <p:cNvSpPr>
              <a:spLocks noChangeArrowheads="1"/>
            </p:cNvSpPr>
            <p:nvPr/>
          </p:nvSpPr>
          <p:spPr bwMode="auto">
            <a:xfrm>
              <a:off x="2164978" y="2174876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4" name="Rectangle 338"/>
            <p:cNvSpPr>
              <a:spLocks noChangeArrowheads="1"/>
            </p:cNvSpPr>
            <p:nvPr/>
          </p:nvSpPr>
          <p:spPr bwMode="auto">
            <a:xfrm>
              <a:off x="2231653" y="2185988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5" name="Rectangle 339"/>
            <p:cNvSpPr>
              <a:spLocks noChangeArrowheads="1"/>
            </p:cNvSpPr>
            <p:nvPr/>
          </p:nvSpPr>
          <p:spPr bwMode="auto">
            <a:xfrm>
              <a:off x="2287215" y="2185988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6" name="Rectangle 340"/>
            <p:cNvSpPr>
              <a:spLocks noChangeArrowheads="1"/>
            </p:cNvSpPr>
            <p:nvPr/>
          </p:nvSpPr>
          <p:spPr bwMode="auto">
            <a:xfrm>
              <a:off x="2355478" y="2197101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7" name="Rectangle 341"/>
            <p:cNvSpPr>
              <a:spLocks noChangeArrowheads="1"/>
            </p:cNvSpPr>
            <p:nvPr/>
          </p:nvSpPr>
          <p:spPr bwMode="auto">
            <a:xfrm>
              <a:off x="1479178" y="2174876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8" name="Rectangle 342"/>
            <p:cNvSpPr>
              <a:spLocks noChangeArrowheads="1"/>
            </p:cNvSpPr>
            <p:nvPr/>
          </p:nvSpPr>
          <p:spPr bwMode="auto">
            <a:xfrm>
              <a:off x="1536328" y="2185988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9" name="Rectangle 343"/>
            <p:cNvSpPr>
              <a:spLocks noChangeArrowheads="1"/>
            </p:cNvSpPr>
            <p:nvPr/>
          </p:nvSpPr>
          <p:spPr bwMode="auto">
            <a:xfrm>
              <a:off x="1580778" y="2163763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0" name="Rectangle 344"/>
            <p:cNvSpPr>
              <a:spLocks noChangeArrowheads="1"/>
            </p:cNvSpPr>
            <p:nvPr/>
          </p:nvSpPr>
          <p:spPr bwMode="auto">
            <a:xfrm>
              <a:off x="1647453" y="2163763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1" name="Rectangle 345"/>
            <p:cNvSpPr>
              <a:spLocks noChangeArrowheads="1"/>
            </p:cNvSpPr>
            <p:nvPr/>
          </p:nvSpPr>
          <p:spPr bwMode="auto">
            <a:xfrm>
              <a:off x="1704603" y="2185988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2" name="Rectangle 346"/>
            <p:cNvSpPr>
              <a:spLocks noChangeArrowheads="1"/>
            </p:cNvSpPr>
            <p:nvPr/>
          </p:nvSpPr>
          <p:spPr bwMode="auto">
            <a:xfrm>
              <a:off x="1771278" y="2152651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3" name="Rectangle 347"/>
            <p:cNvSpPr>
              <a:spLocks noChangeArrowheads="1"/>
            </p:cNvSpPr>
            <p:nvPr/>
          </p:nvSpPr>
          <p:spPr bwMode="auto">
            <a:xfrm>
              <a:off x="1839540" y="2152651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4" name="Rectangle 348"/>
            <p:cNvSpPr>
              <a:spLocks noChangeArrowheads="1"/>
            </p:cNvSpPr>
            <p:nvPr/>
          </p:nvSpPr>
          <p:spPr bwMode="auto">
            <a:xfrm>
              <a:off x="1895103" y="2139951"/>
              <a:ext cx="88900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5" name="Rectangle 349"/>
            <p:cNvSpPr>
              <a:spLocks noChangeArrowheads="1"/>
            </p:cNvSpPr>
            <p:nvPr/>
          </p:nvSpPr>
          <p:spPr bwMode="auto">
            <a:xfrm>
              <a:off x="1961778" y="2128838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6" name="Rectangle 350"/>
            <p:cNvSpPr>
              <a:spLocks noChangeArrowheads="1"/>
            </p:cNvSpPr>
            <p:nvPr/>
          </p:nvSpPr>
          <p:spPr bwMode="auto">
            <a:xfrm>
              <a:off x="2249883" y="5722223"/>
              <a:ext cx="19620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Intensity [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mW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/cm</a:t>
              </a:r>
              <a:r>
                <a:rPr kumimoji="0" lang="en-US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]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" name="Rectangle 353"/>
            <p:cNvSpPr>
              <a:spLocks noChangeArrowheads="1"/>
            </p:cNvSpPr>
            <p:nvPr/>
          </p:nvSpPr>
          <p:spPr bwMode="auto">
            <a:xfrm rot="16200000">
              <a:off x="-392246" y="3516347"/>
              <a:ext cx="15645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Normalized QE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" name="Rectangle 354"/>
            <p:cNvSpPr>
              <a:spLocks noChangeArrowheads="1"/>
            </p:cNvSpPr>
            <p:nvPr/>
          </p:nvSpPr>
          <p:spPr bwMode="auto">
            <a:xfrm>
              <a:off x="1098178" y="5292726"/>
              <a:ext cx="1349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1" name="Rectangle 355"/>
            <p:cNvSpPr>
              <a:spLocks noChangeArrowheads="1"/>
            </p:cNvSpPr>
            <p:nvPr/>
          </p:nvSpPr>
          <p:spPr bwMode="auto">
            <a:xfrm>
              <a:off x="5071690" y="1792288"/>
              <a:ext cx="1349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2" name="Rectangle 356"/>
            <p:cNvSpPr>
              <a:spLocks noChangeArrowheads="1"/>
            </p:cNvSpPr>
            <p:nvPr/>
          </p:nvSpPr>
          <p:spPr bwMode="auto">
            <a:xfrm>
              <a:off x="1120403" y="1905001"/>
              <a:ext cx="3962400" cy="3500438"/>
            </a:xfrm>
            <a:prstGeom prst="rect">
              <a:avLst/>
            </a:prstGeom>
            <a:noFill/>
            <a:ln w="2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" name="Rectangle 582"/>
          <p:cNvSpPr/>
          <p:nvPr/>
        </p:nvSpPr>
        <p:spPr>
          <a:xfrm>
            <a:off x="5796136" y="3358733"/>
            <a:ext cx="30953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– </a:t>
            </a:r>
            <a:r>
              <a:rPr lang="en-US" dirty="0" err="1"/>
              <a:t>Langevin</a:t>
            </a:r>
            <a:r>
              <a:rPr lang="en-US" dirty="0"/>
              <a:t> bimolecular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recombination coefficient</a:t>
            </a:r>
          </a:p>
          <a:p>
            <a:pPr>
              <a:buNone/>
            </a:pPr>
            <a:endParaRPr lang="en-US" sz="300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 practice </a:t>
            </a:r>
            <a:r>
              <a:rPr lang="en-US" dirty="0" smtClean="0"/>
              <a:t>detach it from its physical origin and use it as an independent fitting parameter</a:t>
            </a:r>
            <a:endParaRPr lang="en-US" dirty="0"/>
          </a:p>
        </p:txBody>
      </p:sp>
      <p:pic>
        <p:nvPicPr>
          <p:cNvPr id="19817" name="Picture 361" descr="http://www.picgifs.com/graphics/o/ok/graphics-ok-3286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91031"/>
            <a:ext cx="2171700" cy="23812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24128" y="5036983"/>
            <a:ext cx="324036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190nm of P3HT(</a:t>
            </a:r>
            <a:r>
              <a:rPr lang="en-US" dirty="0" err="1" smtClean="0"/>
              <a:t>Reike</a:t>
            </a:r>
            <a:r>
              <a:rPr lang="en-US" dirty="0"/>
              <a:t>):PCBM (Nano-C)(1:1 ratio, 20mg/ml) in DCB </a:t>
            </a:r>
            <a:endParaRPr lang="en-US" dirty="0" smtClean="0"/>
          </a:p>
          <a:p>
            <a:r>
              <a:rPr lang="en-US" dirty="0" smtClean="0"/>
              <a:t>PCE ~ 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Recombination in P3HT-PCBM</a:t>
            </a:r>
            <a:endParaRPr lang="he-IL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95669"/>
              </p:ext>
            </p:extLst>
          </p:nvPr>
        </p:nvGraphicFramePr>
        <p:xfrm>
          <a:off x="5436096" y="2492896"/>
          <a:ext cx="3528392" cy="720080"/>
        </p:xfrm>
        <a:graphic>
          <a:graphicData uri="http://schemas.openxmlformats.org/drawingml/2006/table">
            <a:tbl>
              <a:tblPr rtl="1"/>
              <a:tblGrid>
                <a:gridCol w="1014659"/>
                <a:gridCol w="1014659"/>
                <a:gridCol w="1499074"/>
              </a:tblGrid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Arial"/>
                        </a:rPr>
                        <a:t>8e-12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1.5e-12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/sec]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12" name="Group 311"/>
          <p:cNvGrpSpPr/>
          <p:nvPr/>
        </p:nvGrpSpPr>
        <p:grpSpPr>
          <a:xfrm>
            <a:off x="323528" y="2161282"/>
            <a:ext cx="5109502" cy="4436070"/>
            <a:chOff x="1115616" y="1556792"/>
            <a:chExt cx="5109502" cy="4436070"/>
          </a:xfrm>
        </p:grpSpPr>
        <p:pic>
          <p:nvPicPr>
            <p:cNvPr id="313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5109502" cy="4436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4" name="Group 313"/>
            <p:cNvGrpSpPr/>
            <p:nvPr/>
          </p:nvGrpSpPr>
          <p:grpSpPr>
            <a:xfrm>
              <a:off x="3347864" y="2492896"/>
              <a:ext cx="2160240" cy="1114785"/>
              <a:chOff x="3275856" y="2843644"/>
              <a:chExt cx="2160240" cy="1114785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4644008" y="284364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4 min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3275856" y="3589097"/>
                <a:ext cx="1031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ln w="1905"/>
                    <a:gradFill>
                      <a:gsLst>
                        <a:gs pos="0">
                          <a:srgbClr val="475A8D">
                            <a:shade val="20000"/>
                            <a:satMod val="200000"/>
                          </a:srgbClr>
                        </a:gs>
                        <a:gs pos="78000">
                          <a:srgbClr val="475A8D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475A8D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10 min</a:t>
                </a:r>
                <a:endParaRPr lang="en-US" b="1" dirty="0">
                  <a:ln w="1905"/>
                  <a:gradFill>
                    <a:gsLst>
                      <a:gs pos="0">
                        <a:srgbClr val="475A8D">
                          <a:shade val="20000"/>
                          <a:satMod val="200000"/>
                        </a:srgbClr>
                      </a:gs>
                      <a:gs pos="78000">
                        <a:srgbClr val="475A8D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475A8D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17" name="Group 316"/>
          <p:cNvGrpSpPr/>
          <p:nvPr/>
        </p:nvGrpSpPr>
        <p:grpSpPr>
          <a:xfrm>
            <a:off x="1259632" y="5158933"/>
            <a:ext cx="1808508" cy="646331"/>
            <a:chOff x="1816561" y="4149080"/>
            <a:chExt cx="1808508" cy="646331"/>
          </a:xfrm>
        </p:grpSpPr>
        <p:sp>
          <p:nvSpPr>
            <p:cNvPr id="318" name="TextBox 317"/>
            <p:cNvSpPr txBox="1"/>
            <p:nvPr/>
          </p:nvSpPr>
          <p:spPr>
            <a:xfrm>
              <a:off x="1816561" y="4149080"/>
              <a:ext cx="180850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 rtl="0"/>
              <a:r>
                <a:rPr lang="en-US" dirty="0"/>
                <a:t> </a:t>
              </a:r>
              <a:r>
                <a:rPr lang="en-US" dirty="0" smtClean="0"/>
                <a:t>  ,     - </a:t>
              </a:r>
              <a:r>
                <a:rPr lang="en-US" sz="1400" dirty="0" smtClean="0"/>
                <a:t>Experiment</a:t>
              </a:r>
            </a:p>
            <a:p>
              <a:pPr algn="l" rtl="0"/>
              <a:r>
                <a:rPr lang="en-US" dirty="0" smtClean="0"/>
                <a:t>    ,    - </a:t>
              </a:r>
              <a:r>
                <a:rPr lang="en-US" sz="1400" dirty="0"/>
                <a:t>M</a:t>
              </a:r>
              <a:r>
                <a:rPr lang="en-US" sz="1400" dirty="0" smtClean="0"/>
                <a:t>odel</a:t>
              </a:r>
              <a:endParaRPr lang="en-GB" sz="1400" dirty="0"/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1909782" y="4255371"/>
              <a:ext cx="409188" cy="180000"/>
              <a:chOff x="2195736" y="3457299"/>
              <a:chExt cx="409188" cy="180000"/>
            </a:xfrm>
          </p:grpSpPr>
          <p:sp>
            <p:nvSpPr>
              <p:cNvPr id="323" name="Plus 322"/>
              <p:cNvSpPr/>
              <p:nvPr/>
            </p:nvSpPr>
            <p:spPr>
              <a:xfrm>
                <a:off x="2195736" y="3457299"/>
                <a:ext cx="180000" cy="180000"/>
              </a:xfrm>
              <a:prstGeom prst="mathPlus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flipH="1" flipV="1">
                <a:off x="2483768" y="3480155"/>
                <a:ext cx="121156" cy="122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1949268" y="4653136"/>
              <a:ext cx="441400" cy="0"/>
              <a:chOff x="2330400" y="1700808"/>
              <a:chExt cx="441400" cy="0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2330400" y="1700808"/>
                <a:ext cx="1533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607002" y="1700808"/>
                <a:ext cx="164798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4" name="Picture 2" descr="https://encrypted-tbn0.gstatic.com/images?q=tbn:ANd9GcTagXAAbUFsRBJirTFfGp6sQbKHJ27Z9zhLDRj9d10cPUBxVn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65" y="3564099"/>
            <a:ext cx="3376607" cy="25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4376"/>
              </p:ext>
            </p:extLst>
          </p:nvPr>
        </p:nvGraphicFramePr>
        <p:xfrm>
          <a:off x="3032125" y="1287463"/>
          <a:ext cx="38433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9" name="Equation" r:id="rId6" imgW="1866600" imgH="279360" progId="Equation.DSMT4">
                  <p:embed/>
                </p:oleObj>
              </mc:Choice>
              <mc:Fallback>
                <p:oleObj name="Equation" r:id="rId6" imgW="186660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1287463"/>
                        <a:ext cx="38433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3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1547664" y="-243408"/>
            <a:ext cx="8362176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Shockley-Read-Hall Recombination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51896" y="980728"/>
            <a:ext cx="2376488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651896" y="980728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51896" y="2420591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723334" y="1484784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lus 56"/>
          <p:cNvSpPr/>
          <p:nvPr/>
        </p:nvSpPr>
        <p:spPr>
          <a:xfrm>
            <a:off x="7523559" y="2420591"/>
            <a:ext cx="215900" cy="2159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Minus 57"/>
          <p:cNvSpPr/>
          <p:nvPr/>
        </p:nvSpPr>
        <p:spPr>
          <a:xfrm>
            <a:off x="7380684" y="980728"/>
            <a:ext cx="215900" cy="2159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436096" y="1808610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08996" y="1609062"/>
            <a:ext cx="102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gap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80112" y="1484784"/>
            <a:ext cx="0" cy="315118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07504" y="970235"/>
            <a:ext cx="4896544" cy="4186957"/>
            <a:chOff x="107504" y="970235"/>
            <a:chExt cx="4896544" cy="418695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710735"/>
                </p:ext>
              </p:extLst>
            </p:nvPr>
          </p:nvGraphicFramePr>
          <p:xfrm>
            <a:off x="107504" y="970235"/>
            <a:ext cx="4896544" cy="4186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0" name="KGPlot" r:id="rId3" imgW="6057720" imgH="4800600" progId="KGraph_Plot">
                    <p:embed/>
                  </p:oleObj>
                </mc:Choice>
                <mc:Fallback>
                  <p:oleObj name="KGPlot" r:id="rId3" imgW="6057720" imgH="4800600" progId="KGraph_Plot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970235"/>
                          <a:ext cx="4896544" cy="418695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1251324" y="1691516"/>
              <a:ext cx="2960636" cy="2671847"/>
              <a:chOff x="1251324" y="2795572"/>
              <a:chExt cx="2960636" cy="267184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251324" y="4821088"/>
                <a:ext cx="1808508" cy="646331"/>
                <a:chOff x="1816561" y="4131925"/>
                <a:chExt cx="1808508" cy="646331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816561" y="4131925"/>
                  <a:ext cx="1808508" cy="646331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   ,     -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Experiment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    ,    -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Model</a:t>
                  </a:r>
                  <a:endPara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1909782" y="4255371"/>
                  <a:ext cx="409188" cy="180000"/>
                  <a:chOff x="2195736" y="3457299"/>
                  <a:chExt cx="409188" cy="180000"/>
                </a:xfrm>
              </p:grpSpPr>
              <p:sp>
                <p:nvSpPr>
                  <p:cNvPr id="50" name="Plus 49"/>
                  <p:cNvSpPr/>
                  <p:nvPr/>
                </p:nvSpPr>
                <p:spPr>
                  <a:xfrm>
                    <a:off x="2195736" y="3457299"/>
                    <a:ext cx="180000" cy="180000"/>
                  </a:xfrm>
                  <a:prstGeom prst="mathPlus">
                    <a:avLst/>
                  </a:prstGeom>
                  <a:solidFill>
                    <a:srgbClr val="FF0000"/>
                  </a:solidFill>
                  <a:ln w="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 flipH="1" flipV="1">
                    <a:off x="2483768" y="3480155"/>
                    <a:ext cx="121156" cy="1224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949268" y="4653136"/>
                  <a:ext cx="441400" cy="0"/>
                  <a:chOff x="2330400" y="1700808"/>
                  <a:chExt cx="441400" cy="0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330400" y="1700808"/>
                    <a:ext cx="15336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p:spPr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607002" y="1700808"/>
                    <a:ext cx="16479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FF"/>
                    </a:solidFill>
                    <a:prstDash val="sysDot"/>
                  </a:ln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p:spPr>
              </p:cxnSp>
            </p:grpSp>
          </p:grpSp>
          <p:sp>
            <p:nvSpPr>
              <p:cNvPr id="59" name="TextBox 58"/>
              <p:cNvSpPr txBox="1"/>
              <p:nvPr/>
            </p:nvSpPr>
            <p:spPr>
              <a:xfrm>
                <a:off x="3419872" y="279557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4 min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051720" y="3563724"/>
                <a:ext cx="1031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ln w="1905"/>
                    <a:gradFill>
                      <a:gsLst>
                        <a:gs pos="0">
                          <a:srgbClr val="475A8D">
                            <a:shade val="20000"/>
                            <a:satMod val="200000"/>
                          </a:srgbClr>
                        </a:gs>
                        <a:gs pos="78000">
                          <a:srgbClr val="475A8D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475A8D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10 min</a:t>
                </a:r>
                <a:endParaRPr lang="en-US" b="1" dirty="0">
                  <a:ln w="1905"/>
                  <a:gradFill>
                    <a:gsLst>
                      <a:gs pos="0">
                        <a:srgbClr val="475A8D">
                          <a:shade val="20000"/>
                          <a:satMod val="200000"/>
                        </a:srgbClr>
                      </a:gs>
                      <a:gs pos="78000">
                        <a:srgbClr val="475A8D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475A8D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62272" y="6237312"/>
            <a:ext cx="8514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Tzabari</a:t>
            </a:r>
            <a:r>
              <a:rPr lang="en-US" dirty="0"/>
              <a:t> and N. Tessler, </a:t>
            </a:r>
            <a:r>
              <a:rPr lang="en-US" dirty="0" smtClean="0"/>
              <a:t>"</a:t>
            </a:r>
            <a:r>
              <a:rPr lang="en-US" i="1" dirty="0" smtClean="0"/>
              <a:t>JAP, </a:t>
            </a:r>
            <a:r>
              <a:rPr lang="en-US" dirty="0"/>
              <a:t>vol. 109, p. 064501, 2011.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4048" y="1412776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Gill Sans MT"/>
              </a:rPr>
              <a:t>dEt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29646" y="3212976"/>
            <a:ext cx="4006850" cy="1665476"/>
            <a:chOff x="179512" y="4427820"/>
            <a:chExt cx="4006850" cy="1665476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686927"/>
                </p:ext>
              </p:extLst>
            </p:nvPr>
          </p:nvGraphicFramePr>
          <p:xfrm>
            <a:off x="179512" y="4815359"/>
            <a:ext cx="4006850" cy="127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1" name="Equation" r:id="rId5" imgW="2133360" imgH="685800" progId="Equation.DSMT4">
                    <p:embed/>
                  </p:oleObj>
                </mc:Choice>
                <mc:Fallback>
                  <p:oleObj name="Equation" r:id="rId5" imgW="21333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4815359"/>
                          <a:ext cx="4006850" cy="12779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24900" y="4427820"/>
              <a:ext cx="2886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Intrinsic (traps are empty)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1981" y="5661248"/>
            <a:ext cx="7886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I. </a:t>
            </a:r>
            <a:r>
              <a:rPr lang="en-US" dirty="0" err="1"/>
              <a:t>Ravia</a:t>
            </a:r>
            <a:r>
              <a:rPr lang="en-US" dirty="0"/>
              <a:t> and N. Tessler, </a:t>
            </a:r>
            <a:r>
              <a:rPr lang="en-US" i="1" dirty="0" err="1" smtClean="0"/>
              <a:t>JAPh</a:t>
            </a:r>
            <a:r>
              <a:rPr lang="en-US" i="1" dirty="0" smtClean="0"/>
              <a:t>, </a:t>
            </a:r>
            <a:r>
              <a:rPr lang="en-US" dirty="0"/>
              <a:t>vol. 111, pp. 104510-7, 2012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(P doping &lt; 10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cm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539640" cy="44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538416" y="44624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Shockley-Read-Hall +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Langevin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53046"/>
              </p:ext>
            </p:extLst>
          </p:nvPr>
        </p:nvGraphicFramePr>
        <p:xfrm>
          <a:off x="5364088" y="1340768"/>
          <a:ext cx="3672408" cy="1368152"/>
        </p:xfrm>
        <a:graphic>
          <a:graphicData uri="http://schemas.openxmlformats.org/drawingml/2006/table">
            <a:tbl>
              <a:tblPr rtl="1"/>
              <a:tblGrid>
                <a:gridCol w="1126041"/>
                <a:gridCol w="1027832"/>
                <a:gridCol w="1518535"/>
              </a:tblGrid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1.2e17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1.9e17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[1/cm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0.371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0.435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Arial"/>
                        </a:rPr>
                        <a:t>dEt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</a:t>
                      </a:r>
                      <a:r>
                        <a:rPr lang="en-US" sz="1800" b="0" dirty="0" err="1" smtClean="0">
                          <a:latin typeface="Calibri"/>
                          <a:ea typeface="Calibri"/>
                          <a:cs typeface="Arial"/>
                        </a:rPr>
                        <a:t>eV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0.5e-12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0.5e-12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Kb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/sec]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66824" y="2904352"/>
            <a:ext cx="2016224" cy="1098704"/>
            <a:chOff x="3419872" y="2843644"/>
            <a:chExt cx="2016224" cy="1098704"/>
          </a:xfrm>
        </p:grpSpPr>
        <p:sp>
          <p:nvSpPr>
            <p:cNvPr id="39" name="TextBox 38"/>
            <p:cNvSpPr txBox="1"/>
            <p:nvPr/>
          </p:nvSpPr>
          <p:spPr>
            <a:xfrm>
              <a:off x="4644008" y="28436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4 min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19872" y="3573016"/>
              <a:ext cx="103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 w="1905"/>
                  <a:gradFill>
                    <a:gsLst>
                      <a:gs pos="0">
                        <a:srgbClr val="475A8D">
                          <a:shade val="20000"/>
                          <a:satMod val="200000"/>
                        </a:srgbClr>
                      </a:gs>
                      <a:gs pos="78000">
                        <a:srgbClr val="475A8D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475A8D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10 min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46348" y="4940901"/>
            <a:ext cx="1808508" cy="646331"/>
            <a:chOff x="1816561" y="4149080"/>
            <a:chExt cx="1808508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1816561" y="4149080"/>
              <a:ext cx="1808508" cy="6463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  ,     -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Experiment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   ,    -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Model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909782" y="4255371"/>
              <a:ext cx="409188" cy="180000"/>
              <a:chOff x="2195736" y="3457299"/>
              <a:chExt cx="409188" cy="180000"/>
            </a:xfrm>
          </p:grpSpPr>
          <p:sp>
            <p:nvSpPr>
              <p:cNvPr id="50" name="Plus 49"/>
              <p:cNvSpPr/>
              <p:nvPr/>
            </p:nvSpPr>
            <p:spPr>
              <a:xfrm>
                <a:off x="2195736" y="3457299"/>
                <a:ext cx="180000" cy="180000"/>
              </a:xfrm>
              <a:prstGeom prst="mathPlus">
                <a:avLst/>
              </a:pr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flipH="1" flipV="1">
                <a:off x="2483768" y="3480155"/>
                <a:ext cx="121156" cy="1224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949268" y="4653136"/>
              <a:ext cx="441400" cy="0"/>
              <a:chOff x="2330400" y="1700808"/>
              <a:chExt cx="441400" cy="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330400" y="1700808"/>
                <a:ext cx="15336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607002" y="1700808"/>
                <a:ext cx="1647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ysDot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</p:cxnSp>
        </p:grpSp>
      </p:grpSp>
      <p:sp>
        <p:nvSpPr>
          <p:cNvPr id="52" name="Rectangle 51"/>
          <p:cNvSpPr/>
          <p:nvPr/>
        </p:nvSpPr>
        <p:spPr>
          <a:xfrm>
            <a:off x="5939928" y="4869581"/>
            <a:ext cx="2376488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39928" y="4869581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939928" y="6309444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011366" y="5373216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24128" y="5697463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97028" y="5301208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</a:t>
            </a:r>
          </a:p>
          <a:p>
            <a:r>
              <a:rPr lang="en-US" sz="2000" dirty="0" smtClean="0"/>
              <a:t>gap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>
            <a:off x="5292080" y="5373216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Gill Sans MT"/>
              </a:rPr>
              <a:t>dEt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868144" y="5373216"/>
            <a:ext cx="0" cy="315118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44586" y="3076854"/>
            <a:ext cx="331178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12580" y="1187624"/>
            <a:ext cx="3487412" cy="1305272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dynamics of recombination at the interface is both </a:t>
            </a:r>
          </a:p>
          <a:p>
            <a:pPr algn="ctr"/>
            <a:r>
              <a:rPr lang="en-US" sz="2000" b="1" dirty="0" smtClean="0"/>
              <a:t>SRH and </a:t>
            </a:r>
            <a:r>
              <a:rPr lang="en-US" sz="2000" b="1" dirty="0" err="1" smtClean="0"/>
              <a:t>Langevin</a:t>
            </a:r>
            <a:endParaRPr lang="en-US" sz="2000" b="1" dirty="0"/>
          </a:p>
        </p:txBody>
      </p:sp>
      <p:pic>
        <p:nvPicPr>
          <p:cNvPr id="64" name="Picture 2" descr="https://encrypted-tbn0.gstatic.com/images?q=tbn:ANd9GcTagXAAbUFsRBJirTFfGp6sQbKHJ27Z9zhLDRj9d10cPUBxVnD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77" y="2492896"/>
            <a:ext cx="3376607" cy="25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ross 1"/>
          <p:cNvSpPr/>
          <p:nvPr/>
        </p:nvSpPr>
        <p:spPr>
          <a:xfrm>
            <a:off x="7380312" y="3422144"/>
            <a:ext cx="279428" cy="288032"/>
          </a:xfrm>
          <a:prstGeom prst="plus">
            <a:avLst>
              <a:gd name="adj" fmla="val 3916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48744" y="3241108"/>
            <a:ext cx="279428" cy="6515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695 -0.00469 -0.00718 -0.00886 -0.0088 C -0.01025 -0.01042 -0.01025 -0.0125 -0.01077 -0.01482 C -0.01059 -0.01644 -0.01059 -0.01782 -0.01042 -0.01944 C -0.01025 -0.0206 -0.00972 -0.02268 -0.00972 -0.02268 C -0.00903 -0.03078 -0.0092 -0.03611 -0.01459 -0.03958 C -0.01771 -0.04467 -0.02431 -0.04212 -0.02847 -0.04212 " pathEditMode="relative" ptsTypes="ffffff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  <p:bldP spid="2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753170" y="-24340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Exciton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Polaron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 Recombination</a:t>
            </a:r>
            <a:endParaRPr kumimoji="0" lang="he-IL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Arial"/>
            </a:endParaRPr>
          </a:p>
        </p:txBody>
      </p:sp>
      <p:pic>
        <p:nvPicPr>
          <p:cNvPr id="28" name="Picture 2" descr="polaron-pair-exciton-excipl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186" y="1983394"/>
            <a:ext cx="3507854" cy="3533838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flipH="1">
            <a:off x="3777327" y="3890327"/>
            <a:ext cx="72008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V="1">
            <a:off x="3610161" y="4143634"/>
            <a:ext cx="144016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</p:cxnSp>
      <p:sp>
        <p:nvSpPr>
          <p:cNvPr id="31" name="Rectangle 30"/>
          <p:cNvSpPr/>
          <p:nvPr/>
        </p:nvSpPr>
        <p:spPr>
          <a:xfrm>
            <a:off x="3610161" y="3423554"/>
            <a:ext cx="720080" cy="574785"/>
          </a:xfrm>
          <a:prstGeom prst="rect">
            <a:avLst/>
          </a:prstGeom>
          <a:solidFill>
            <a:srgbClr val="475A8D">
              <a:lumMod val="60000"/>
              <a:lumOff val="40000"/>
            </a:srgbClr>
          </a:solidFill>
          <a:ln w="25400" cap="flat" cmpd="sng" algn="ctr">
            <a:solidFill>
              <a:srgbClr val="475A8D">
                <a:lumMod val="60000"/>
                <a:lumOff val="40000"/>
              </a:srgbClr>
            </a:solidFill>
            <a:prstDash val="solid"/>
          </a:ln>
          <a:effectLst>
            <a:glow rad="228600">
              <a:srgbClr val="FEB80A">
                <a:satMod val="175000"/>
                <a:alpha val="40000"/>
              </a:srgbClr>
            </a:glow>
            <a:softEdge rad="63500"/>
          </a:effectLst>
        </p:spPr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255945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Neutrally excited molecule (exciton) may transfer its energy to a charged molecule (electron, hole, ion).</a:t>
            </a:r>
          </a:p>
          <a:p>
            <a:endParaRPr lang="en-US" dirty="0" smtClean="0"/>
          </a:p>
          <a:p>
            <a:r>
              <a:rPr lang="en-US" dirty="0" smtClean="0"/>
              <a:t>As in any energy transfer it requires overlap between the exciton emission spectrum and the “ion” absorption spectrum.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673" y="688921"/>
            <a:ext cx="7416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M. Pope and C. E. </a:t>
            </a:r>
            <a:r>
              <a:rPr lang="en-US" dirty="0" err="1">
                <a:solidFill>
                  <a:prstClr val="black"/>
                </a:solidFill>
              </a:rPr>
              <a:t>Swenberg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Electronic Processes in Organic Crystals</a:t>
            </a:r>
            <a:r>
              <a:rPr lang="en-US" dirty="0">
                <a:solidFill>
                  <a:prstClr val="black"/>
                </a:solidFill>
              </a:rPr>
              <a:t>., 1982.</a:t>
            </a:r>
          </a:p>
        </p:txBody>
      </p:sp>
    </p:spTree>
    <p:extLst>
      <p:ext uri="{BB962C8B-B14F-4D97-AF65-F5344CB8AC3E}">
        <p14:creationId xmlns:p14="http://schemas.microsoft.com/office/powerpoint/2010/main" val="2825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ubs.acs.org/appl/literatum/publisher/achs/journals/content/jpccck/2008/jpccck.2008.112.issue-26/jp7113412/production/pdfimages_v02/master.img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8560"/>
            <a:ext cx="3212990" cy="52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611396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J. Ferguson, N. </a:t>
            </a:r>
            <a:r>
              <a:rPr lang="en-US" dirty="0" err="1"/>
              <a:t>Kopidakis</a:t>
            </a:r>
            <a:r>
              <a:rPr lang="en-US" dirty="0"/>
              <a:t>, S. E. </a:t>
            </a:r>
            <a:r>
              <a:rPr lang="en-US" dirty="0" err="1"/>
              <a:t>Shaheen</a:t>
            </a:r>
            <a:r>
              <a:rPr lang="en-US" dirty="0"/>
              <a:t> and G. Rumbles, </a:t>
            </a:r>
            <a:r>
              <a:rPr lang="en-US" dirty="0" smtClean="0"/>
              <a:t>J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en-US" dirty="0" err="1" smtClean="0"/>
              <a:t>Chem</a:t>
            </a:r>
            <a:r>
              <a:rPr lang="en-US" dirty="0" smtClean="0"/>
              <a:t> C </a:t>
            </a:r>
            <a:r>
              <a:rPr lang="en-US" b="1" dirty="0"/>
              <a:t>112</a:t>
            </a:r>
            <a:r>
              <a:rPr lang="en-US" dirty="0"/>
              <a:t> (26), </a:t>
            </a:r>
            <a:r>
              <a:rPr lang="en-US" dirty="0" smtClean="0"/>
              <a:t>9865, 2008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8192" y="44624"/>
            <a:ext cx="752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Quenching of </a:t>
            </a:r>
            <a:r>
              <a:rPr lang="en-US" sz="2800" b="1" dirty="0" err="1"/>
              <a:t>Excitons</a:t>
            </a:r>
            <a:r>
              <a:rPr lang="en-US" sz="2800" b="1" dirty="0"/>
              <a:t> by Holes in </a:t>
            </a:r>
            <a:r>
              <a:rPr lang="en-US" sz="2800" b="1" dirty="0" smtClean="0"/>
              <a:t>P3HT </a:t>
            </a:r>
            <a:r>
              <a:rPr lang="en-US" sz="2800" b="1" dirty="0"/>
              <a:t>Films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20480" y="1988840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neat P3HT ramping the excitation power results in exciton-exciton annihilation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3761164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Add 1% PCBM </a:t>
            </a:r>
            <a:r>
              <a:rPr lang="en-US" sz="2000" dirty="0" smtClean="0"/>
              <a:t>and losses become dominated by Exciton-</a:t>
            </a:r>
            <a:r>
              <a:rPr lang="en-US" sz="2000" dirty="0" err="1" smtClean="0"/>
              <a:t>Polaron</a:t>
            </a:r>
            <a:r>
              <a:rPr lang="en-US" sz="2000" dirty="0" smtClean="0"/>
              <a:t> recombination.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6459284"/>
            <a:ext cx="1896609" cy="369332"/>
          </a:xfrm>
          <a:prstGeom prst="rect">
            <a:avLst/>
          </a:prstGeom>
          <a:solidFill>
            <a:srgbClr val="0033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Excitation Density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289442" y="3501008"/>
            <a:ext cx="3432671" cy="369332"/>
          </a:xfrm>
          <a:prstGeom prst="rect">
            <a:avLst/>
          </a:prstGeom>
          <a:solidFill>
            <a:srgbClr val="0033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Generated Charge Density (at t=0)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0976" y="5477162"/>
            <a:ext cx="206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Kep</a:t>
            </a:r>
            <a:r>
              <a:rPr lang="en-US" sz="2000" dirty="0" smtClean="0"/>
              <a:t>=3x10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49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452320" y="6351711"/>
            <a:ext cx="1008112" cy="4616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171908" y="3163828"/>
            <a:ext cx="1872208" cy="31764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588224" y="5949280"/>
            <a:ext cx="1008112" cy="4616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53170" y="-24340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Exciton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Polaron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 Recombination</a:t>
            </a:r>
            <a:endParaRPr kumimoji="0" lang="he-IL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Arial"/>
            </a:endParaRPr>
          </a:p>
        </p:txBody>
      </p:sp>
      <p:sp>
        <p:nvSpPr>
          <p:cNvPr id="32" name="Content Placeholder 6"/>
          <p:cNvSpPr txBox="1">
            <a:spLocks/>
          </p:cNvSpPr>
          <p:nvPr/>
        </p:nvSpPr>
        <p:spPr>
          <a:xfrm>
            <a:off x="6012160" y="3645394"/>
            <a:ext cx="3024336" cy="2231878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Nt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– Density of traps.</a:t>
            </a:r>
          </a:p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dEt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- trap depth with respect to the mid-gap level.</a:t>
            </a:r>
          </a:p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Kep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–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Exciton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polaron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recombination rate.</a:t>
            </a:r>
          </a:p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Kd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– dissociation rate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      1e9-1e10 [1/sec] </a:t>
            </a:r>
            <a:endParaRPr lang="he-IL" sz="16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45360"/>
              </p:ext>
            </p:extLst>
          </p:nvPr>
        </p:nvGraphicFramePr>
        <p:xfrm>
          <a:off x="5711781" y="2060848"/>
          <a:ext cx="4476843" cy="1440160"/>
        </p:xfrm>
        <a:graphic>
          <a:graphicData uri="http://schemas.openxmlformats.org/drawingml/2006/table">
            <a:tbl>
              <a:tblPr rtl="1"/>
              <a:tblGrid>
                <a:gridCol w="1083553"/>
                <a:gridCol w="989985"/>
                <a:gridCol w="970085"/>
                <a:gridCol w="1433220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Sensitivity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1.05e17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1.9e17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[1/cm^3]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0.015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0.365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0.435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dEt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Arial"/>
                        </a:rPr>
                        <a:t>eV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1.08e-8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Kep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[cm^3/sec]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31388"/>
              </p:ext>
            </p:extLst>
          </p:nvPr>
        </p:nvGraphicFramePr>
        <p:xfrm>
          <a:off x="2914650" y="930275"/>
          <a:ext cx="41798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4" name="Equation" r:id="rId3" imgW="2679480" imgH="507960" progId="Equation.DSMT4">
                  <p:embed/>
                </p:oleObj>
              </mc:Choice>
              <mc:Fallback>
                <p:oleObj name="Equation" r:id="rId3" imgW="2679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930275"/>
                        <a:ext cx="417988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Explosion 2 35"/>
          <p:cNvSpPr/>
          <p:nvPr/>
        </p:nvSpPr>
        <p:spPr>
          <a:xfrm rot="3436865">
            <a:off x="4850757" y="430603"/>
            <a:ext cx="1589306" cy="1904887"/>
          </a:xfrm>
          <a:prstGeom prst="irregularSeal2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" y="1700213"/>
            <a:ext cx="5329238" cy="4176712"/>
            <a:chOff x="190500" y="1700213"/>
            <a:chExt cx="5329238" cy="4176712"/>
          </a:xfrm>
        </p:grpSpPr>
        <p:grpSp>
          <p:nvGrpSpPr>
            <p:cNvPr id="41" name="Group 40"/>
            <p:cNvGrpSpPr/>
            <p:nvPr/>
          </p:nvGrpSpPr>
          <p:grpSpPr>
            <a:xfrm>
              <a:off x="190500" y="1700213"/>
              <a:ext cx="5329238" cy="4176712"/>
              <a:chOff x="1542837" y="1028016"/>
              <a:chExt cx="6056294" cy="4800885"/>
            </a:xfrm>
          </p:grpSpPr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6098425"/>
                  </p:ext>
                </p:extLst>
              </p:nvPr>
            </p:nvGraphicFramePr>
            <p:xfrm>
              <a:off x="1542837" y="1028016"/>
              <a:ext cx="6056294" cy="48008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185" name="KGPlot" r:id="rId5" imgW="6057720" imgH="4800600" progId="KGraph_Plot">
                      <p:embed/>
                    </p:oleObj>
                  </mc:Choice>
                  <mc:Fallback>
                    <p:oleObj name="KGPlot" r:id="rId5" imgW="6057720" imgH="4800600" progId="KGraph_Plo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42837" y="1028016"/>
                            <a:ext cx="6056294" cy="480088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TextBox 53"/>
              <p:cNvSpPr txBox="1"/>
              <p:nvPr/>
            </p:nvSpPr>
            <p:spPr>
              <a:xfrm>
                <a:off x="5436096" y="1772816"/>
                <a:ext cx="1447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4 minutes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28800" y="3399383"/>
                <a:ext cx="16027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10 minutes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4489165" y="2926676"/>
                <a:ext cx="801373" cy="54644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666868" y="2190237"/>
                <a:ext cx="507604" cy="3854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622155" y="4294837"/>
              <a:ext cx="1808508" cy="646331"/>
              <a:chOff x="1816561" y="4149080"/>
              <a:chExt cx="1808508" cy="64633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816561" y="4149080"/>
                <a:ext cx="1808508" cy="64633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  ,     -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Experiment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   ,    -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Model</a:t>
                </a: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909782" y="4255371"/>
                <a:ext cx="409188" cy="180000"/>
                <a:chOff x="2195736" y="3457299"/>
                <a:chExt cx="409188" cy="180000"/>
              </a:xfrm>
            </p:grpSpPr>
            <p:sp>
              <p:nvSpPr>
                <p:cNvPr id="48" name="Plus 47"/>
                <p:cNvSpPr/>
                <p:nvPr/>
              </p:nvSpPr>
              <p:spPr>
                <a:xfrm>
                  <a:off x="2195736" y="3457299"/>
                  <a:ext cx="180000" cy="180000"/>
                </a:xfrm>
                <a:prstGeom prst="mathPlus">
                  <a:avLst/>
                </a:prstGeom>
                <a:solidFill>
                  <a:srgbClr val="FF0000"/>
                </a:solidFill>
                <a:ln w="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H="1" flipV="1">
                  <a:off x="2483768" y="3480155"/>
                  <a:ext cx="121156" cy="1224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949268" y="4653136"/>
                <a:ext cx="441400" cy="0"/>
                <a:chOff x="2330400" y="1700808"/>
                <a:chExt cx="441400" cy="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330400" y="1700808"/>
                  <a:ext cx="15336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07002" y="1700808"/>
                  <a:ext cx="164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ysDot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p:spPr>
            </p:cxnSp>
          </p:grpSp>
        </p:grpSp>
      </p:grpSp>
      <p:sp>
        <p:nvSpPr>
          <p:cNvPr id="50" name="Rectangle 49"/>
          <p:cNvSpPr/>
          <p:nvPr/>
        </p:nvSpPr>
        <p:spPr>
          <a:xfrm>
            <a:off x="179512" y="5877272"/>
            <a:ext cx="8754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A. J</a:t>
            </a:r>
            <a:r>
              <a:rPr lang="en-US" dirty="0"/>
              <a:t>. Ferguson, e</a:t>
            </a:r>
            <a:r>
              <a:rPr lang="en-US" dirty="0" smtClean="0"/>
              <a:t>t. al., </a:t>
            </a:r>
            <a:r>
              <a:rPr lang="en-US" i="1" dirty="0" smtClean="0"/>
              <a:t>J </a:t>
            </a:r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/>
              <a:t>C, </a:t>
            </a:r>
            <a:r>
              <a:rPr lang="en-US" dirty="0"/>
              <a:t>vol. 112, pp. 9865-9871</a:t>
            </a:r>
            <a:r>
              <a:rPr lang="en-US" dirty="0" smtClean="0"/>
              <a:t>, 2008   (</a:t>
            </a:r>
            <a:r>
              <a:rPr lang="en-US" dirty="0" err="1" smtClean="0"/>
              <a:t>Kep</a:t>
            </a:r>
            <a:r>
              <a:rPr lang="en-US" dirty="0" smtClean="0"/>
              <a:t>=3e-8)</a:t>
            </a:r>
          </a:p>
          <a:p>
            <a:pPr>
              <a:lnSpc>
                <a:spcPct val="150000"/>
              </a:lnSpc>
            </a:pPr>
            <a:r>
              <a:rPr lang="en-US" dirty="0"/>
              <a:t>J. M. </a:t>
            </a:r>
            <a:r>
              <a:rPr lang="en-US" dirty="0" err="1"/>
              <a:t>Hodgkiss</a:t>
            </a:r>
            <a:r>
              <a:rPr lang="en-US" dirty="0"/>
              <a:t>, </a:t>
            </a:r>
            <a:r>
              <a:rPr lang="en-US" dirty="0" smtClean="0"/>
              <a:t>et. al., </a:t>
            </a:r>
            <a:r>
              <a:rPr lang="en-US" i="1" dirty="0" smtClean="0"/>
              <a:t>Advanced </a:t>
            </a:r>
            <a:r>
              <a:rPr lang="en-US" i="1" dirty="0"/>
              <a:t>Functional Materials, </a:t>
            </a:r>
            <a:r>
              <a:rPr lang="en-US" dirty="0"/>
              <a:t>vol. 22, </a:t>
            </a:r>
            <a:r>
              <a:rPr lang="en-US" dirty="0" smtClean="0"/>
              <a:t>p. 1567, </a:t>
            </a:r>
            <a:r>
              <a:rPr lang="en-US" dirty="0"/>
              <a:t>2012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err="1" smtClean="0"/>
              <a:t>Kep</a:t>
            </a:r>
            <a:r>
              <a:rPr lang="en-US" dirty="0" smtClean="0"/>
              <a:t>=1e-8</a:t>
            </a:r>
            <a:r>
              <a:rPr lang="en-US" dirty="0"/>
              <a:t>)</a:t>
            </a:r>
          </a:p>
        </p:txBody>
      </p:sp>
      <p:pic>
        <p:nvPicPr>
          <p:cNvPr id="26626" name="Picture 2" descr="https://encrypted-tbn1.gstatic.com/images?q=tbn:ANd9GcRVpQd2uDPuu9h_-pSaR4-z8cCv-OSjgKz0DtHk87d0JKx4trhbP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21" y="3370911"/>
            <a:ext cx="2466975" cy="18478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 animBg="1"/>
      <p:bldP spid="5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32498" y="6093297"/>
            <a:ext cx="2227534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92280" y="2690521"/>
            <a:ext cx="2051720" cy="5056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525300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T. A. Clarke, M. </a:t>
            </a:r>
            <a:r>
              <a:rPr lang="en-US" dirty="0" err="1"/>
              <a:t>Ballantyne</a:t>
            </a:r>
            <a:r>
              <a:rPr lang="en-US" dirty="0"/>
              <a:t>, J. Nelson, D. D. C. Bradley, and J. R. </a:t>
            </a:r>
            <a:r>
              <a:rPr lang="en-US" dirty="0" err="1"/>
              <a:t>Durrant</a:t>
            </a:r>
            <a:r>
              <a:rPr lang="en-US" dirty="0"/>
              <a:t>, "Free Energy Control of Charge </a:t>
            </a:r>
            <a:r>
              <a:rPr lang="en-US" dirty="0" err="1"/>
              <a:t>Photogeneration</a:t>
            </a:r>
            <a:r>
              <a:rPr lang="en-US" dirty="0"/>
              <a:t> in </a:t>
            </a:r>
            <a:r>
              <a:rPr lang="en-US" dirty="0" err="1"/>
              <a:t>Polythiophene</a:t>
            </a:r>
            <a:r>
              <a:rPr lang="en-US" dirty="0"/>
              <a:t>/Fullerene Solar Cells: The Influence of Thermal Annealing on P3HT/PCBM Blends," </a:t>
            </a:r>
            <a:r>
              <a:rPr lang="en-US" i="1" dirty="0"/>
              <a:t>Advanced Functional Materials, </a:t>
            </a:r>
            <a:r>
              <a:rPr lang="en-US" dirty="0"/>
              <a:t>vol. 18, pp. 4029-4035, 2008.</a:t>
            </a:r>
            <a:r>
              <a:rPr lang="en-US" dirty="0" smtClean="0"/>
              <a:t>  (~50meV stabilization)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4963" y="1196975"/>
            <a:ext cx="5330825" cy="3825875"/>
            <a:chOff x="1543345" y="1028980"/>
            <a:chExt cx="6058097" cy="480088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193087"/>
                </p:ext>
              </p:extLst>
            </p:nvPr>
          </p:nvGraphicFramePr>
          <p:xfrm>
            <a:off x="1543345" y="1028980"/>
            <a:ext cx="6058097" cy="480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2" name="KGPlot" r:id="rId3" imgW="6057720" imgH="4800600" progId="KGraph_Plot">
                    <p:embed/>
                  </p:oleObj>
                </mc:Choice>
                <mc:Fallback>
                  <p:oleObj name="KGPlot" r:id="rId3" imgW="6057720" imgH="48006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43345" y="1028980"/>
                          <a:ext cx="6058097" cy="48008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436096" y="1772816"/>
              <a:ext cx="1447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4 minutes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28800" y="3399383"/>
              <a:ext cx="1602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10 minutes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489165" y="2926676"/>
              <a:ext cx="801373" cy="5464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666868" y="2190237"/>
              <a:ext cx="507604" cy="3854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50650"/>
              </p:ext>
            </p:extLst>
          </p:nvPr>
        </p:nvGraphicFramePr>
        <p:xfrm>
          <a:off x="5711781" y="2060848"/>
          <a:ext cx="4476843" cy="1440160"/>
        </p:xfrm>
        <a:graphic>
          <a:graphicData uri="http://schemas.openxmlformats.org/drawingml/2006/table">
            <a:tbl>
              <a:tblPr rtl="1"/>
              <a:tblGrid>
                <a:gridCol w="1083553"/>
                <a:gridCol w="989985"/>
                <a:gridCol w="970085"/>
                <a:gridCol w="1433220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Sensitivity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1.05e17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1.9e17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[1/cm^3]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0.015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0.365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0.435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dEt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Arial"/>
                        </a:rPr>
                        <a:t>eV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1.08e-8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Kep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[cm^3/sec]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457508"/>
            <a:ext cx="725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Traps or CT states are stabilized during annealing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1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527579"/>
              </p:ext>
            </p:extLst>
          </p:nvPr>
        </p:nvGraphicFramePr>
        <p:xfrm>
          <a:off x="1692275" y="1027113"/>
          <a:ext cx="54991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2" name="KGPlot" r:id="rId3" imgW="5499000" imgH="4889520" progId="KGraph_Plot">
                  <p:embed/>
                </p:oleObj>
              </mc:Choice>
              <mc:Fallback>
                <p:oleObj name="KGPlot" r:id="rId3" imgW="5499000" imgH="488952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027113"/>
                        <a:ext cx="54991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808" y="40466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Bias Dependence</a:t>
            </a:r>
            <a:endParaRPr lang="en-US" sz="2800" dirty="0"/>
          </a:p>
        </p:txBody>
      </p:sp>
      <p:sp>
        <p:nvSpPr>
          <p:cNvPr id="4" name="Down Arrow 3"/>
          <p:cNvSpPr/>
          <p:nvPr/>
        </p:nvSpPr>
        <p:spPr>
          <a:xfrm>
            <a:off x="3059832" y="936605"/>
            <a:ext cx="144016" cy="47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98998" y="1239143"/>
            <a:ext cx="253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10 minutes anneal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03848" y="1411044"/>
            <a:ext cx="1240596" cy="2305988"/>
            <a:chOff x="3203848" y="1411044"/>
            <a:chExt cx="1240596" cy="2305988"/>
          </a:xfrm>
        </p:grpSpPr>
        <p:sp>
          <p:nvSpPr>
            <p:cNvPr id="6" name="Oval 5"/>
            <p:cNvSpPr/>
            <p:nvPr/>
          </p:nvSpPr>
          <p:spPr>
            <a:xfrm>
              <a:off x="3419872" y="1411044"/>
              <a:ext cx="773023" cy="1657916"/>
            </a:xfrm>
            <a:prstGeom prst="ellipse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3848" y="3070701"/>
              <a:ext cx="1240596" cy="646331"/>
            </a:xfrm>
            <a:prstGeom prst="rect">
              <a:avLst/>
            </a:prstGeom>
            <a:noFill/>
            <a:ln>
              <a:solidFill>
                <a:srgbClr val="00339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Charge </a:t>
              </a:r>
            </a:p>
            <a:p>
              <a:pPr algn="ctr"/>
              <a:r>
                <a:rPr lang="en-US" dirty="0" smtClean="0"/>
                <a:t>Generation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65729" y="2535408"/>
            <a:ext cx="1747583" cy="2551508"/>
            <a:chOff x="6565729" y="2535408"/>
            <a:chExt cx="1747583" cy="2551508"/>
          </a:xfrm>
        </p:grpSpPr>
        <p:sp>
          <p:nvSpPr>
            <p:cNvPr id="8" name="Oval 7"/>
            <p:cNvSpPr/>
            <p:nvPr/>
          </p:nvSpPr>
          <p:spPr>
            <a:xfrm rot="1458981">
              <a:off x="6565729" y="3429000"/>
              <a:ext cx="773023" cy="1657916"/>
            </a:xfrm>
            <a:prstGeom prst="ellipse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2535408"/>
              <a:ext cx="172508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smtClean="0"/>
                <a:t> Generation</a:t>
              </a:r>
            </a:p>
            <a:p>
              <a:r>
                <a:rPr lang="en-US" dirty="0"/>
                <a:t>-</a:t>
              </a:r>
              <a:r>
                <a:rPr lang="en-US" dirty="0" smtClean="0"/>
                <a:t> Recombination</a:t>
              </a:r>
            </a:p>
            <a:p>
              <a:r>
                <a:rPr lang="en-US" dirty="0"/>
                <a:t>-</a:t>
              </a:r>
              <a:r>
                <a:rPr lang="en-US" dirty="0" smtClean="0"/>
                <a:t> Mobility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0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r="32681"/>
          <a:stretch>
            <a:fillRect/>
          </a:stretch>
        </p:blipFill>
        <p:spPr bwMode="auto">
          <a:xfrm>
            <a:off x="684213" y="1989138"/>
            <a:ext cx="12954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does it all mean</a:t>
            </a:r>
            <a:br>
              <a:rPr lang="en-US" altLang="en-US" smtClean="0"/>
            </a:br>
            <a:r>
              <a:rPr lang="en-US" altLang="en-US" sz="2800" smtClean="0"/>
              <a:t>(summary, conclusions,…)</a:t>
            </a:r>
            <a:endParaRPr lang="en-US" altLang="en-US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00113" y="2060575"/>
            <a:ext cx="909637" cy="2579688"/>
            <a:chOff x="1331640" y="1628800"/>
            <a:chExt cx="909815" cy="2578868"/>
          </a:xfrm>
        </p:grpSpPr>
        <p:sp>
          <p:nvSpPr>
            <p:cNvPr id="5" name="Oval 4"/>
            <p:cNvSpPr/>
            <p:nvPr/>
          </p:nvSpPr>
          <p:spPr>
            <a:xfrm>
              <a:off x="1692073" y="2060463"/>
              <a:ext cx="117498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07919" y="2492125"/>
              <a:ext cx="117498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06459" y="2646065"/>
              <a:ext cx="117498" cy="14283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23957" y="2204880"/>
              <a:ext cx="117498" cy="1444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23957" y="1700215"/>
              <a:ext cx="117498" cy="1444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19033" y="1628800"/>
              <a:ext cx="119086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19033" y="3068205"/>
              <a:ext cx="119086" cy="1444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71463" y="3428453"/>
              <a:ext cx="119086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77911" y="3580804"/>
              <a:ext cx="117498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34975" y="3733156"/>
              <a:ext cx="119086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57141" y="3910899"/>
              <a:ext cx="117498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58632" y="4063251"/>
              <a:ext cx="117498" cy="1444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31640" y="3501455"/>
              <a:ext cx="117498" cy="14283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403091" y="3179295"/>
              <a:ext cx="117498" cy="14283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61" name="TextBox 20"/>
          <p:cNvSpPr txBox="1">
            <a:spLocks noChangeArrowheads="1"/>
          </p:cNvSpPr>
          <p:nvPr/>
        </p:nvSpPr>
        <p:spPr bwMode="auto">
          <a:xfrm>
            <a:off x="2307867" y="5013176"/>
            <a:ext cx="5545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+mj-lt"/>
              <a:buAutoNum type="arabicPeriod" startAt="5"/>
            </a:pPr>
            <a:r>
              <a:rPr lang="en-US" altLang="en-US" dirty="0"/>
              <a:t>Charge generation requires some field </a:t>
            </a:r>
            <a:r>
              <a:rPr lang="en-US" altLang="en-US" u="sng" dirty="0"/>
              <a:t>and this is observed </a:t>
            </a:r>
            <a:r>
              <a:rPr lang="en-US" altLang="en-US" u="sng" dirty="0" smtClean="0"/>
              <a:t>at </a:t>
            </a:r>
            <a:r>
              <a:rPr lang="en-US" altLang="en-US" u="sng" dirty="0"/>
              <a:t>very low light intensities</a:t>
            </a:r>
          </a:p>
          <a:p>
            <a:pPr eaLnBrk="1" hangingPunct="1">
              <a:buFontTx/>
              <a:buAutoNum type="arabicPeriod" startAt="5"/>
            </a:pPr>
            <a:endParaRPr lang="en-US" alt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39975" y="1556792"/>
            <a:ext cx="55451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en-US" altLang="en-US" dirty="0" smtClean="0"/>
              <a:t>The </a:t>
            </a:r>
            <a:r>
              <a:rPr lang="en-US" altLang="en-US" dirty="0"/>
              <a:t>“geminate” recombination occurs through “defect sites” and their availability limits the recombination</a:t>
            </a:r>
            <a:r>
              <a:rPr lang="en-US" altLang="en-US" dirty="0" smtClean="0"/>
              <a:t>.</a:t>
            </a:r>
          </a:p>
          <a:p>
            <a:pPr eaLnBrk="1" hangingPunct="1">
              <a:buAutoNum type="arabicPeriod"/>
            </a:pPr>
            <a:endParaRPr lang="en-US" altLang="en-US" dirty="0" smtClean="0"/>
          </a:p>
          <a:p>
            <a:pPr eaLnBrk="1" hangingPunct="1">
              <a:buAutoNum type="arabicPeriod"/>
            </a:pPr>
            <a:r>
              <a:rPr lang="en-US" altLang="en-US" dirty="0" smtClean="0"/>
              <a:t>“Defect sites” or “Traps” act like stabilized charge transfer states.</a:t>
            </a:r>
            <a:endParaRPr lang="en-US" altLang="en-US" dirty="0"/>
          </a:p>
          <a:p>
            <a:pPr eaLnBrk="1" hangingPunct="1">
              <a:buFontTx/>
              <a:buAutoNum type="arabicPeriod"/>
            </a:pPr>
            <a:endParaRPr lang="en-US" alt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39975" y="3404865"/>
            <a:ext cx="5545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+mj-lt"/>
              <a:buAutoNum type="arabicPeriod" startAt="3"/>
            </a:pPr>
            <a:r>
              <a:rPr lang="en-US" altLang="en-US" dirty="0" smtClean="0"/>
              <a:t>At </a:t>
            </a:r>
            <a:r>
              <a:rPr lang="en-US" altLang="en-US" dirty="0"/>
              <a:t>high enough density (depending on morphology) a new channel opens up and </a:t>
            </a:r>
            <a:r>
              <a:rPr lang="en-US" altLang="en-US" dirty="0" smtClean="0"/>
              <a:t>Losses become Bi-molecular.</a:t>
            </a:r>
          </a:p>
          <a:p>
            <a:pPr eaLnBrk="1" hangingPunct="1">
              <a:buAutoNum type="arabicPeriod" startAt="3"/>
            </a:pPr>
            <a:endParaRPr lang="en-US" altLang="en-US" dirty="0" smtClean="0"/>
          </a:p>
          <a:p>
            <a:pPr eaLnBrk="1" hangingPunct="1">
              <a:buAutoNum type="arabicPeriod" startAt="3"/>
            </a:pPr>
            <a:r>
              <a:rPr lang="en-US" altLang="en-US" dirty="0" smtClean="0"/>
              <a:t>Bi-molecular = electron-hole or exciton-</a:t>
            </a:r>
            <a:r>
              <a:rPr lang="en-US" altLang="en-US" dirty="0" err="1" smtClean="0"/>
              <a:t>polaron</a:t>
            </a:r>
            <a:r>
              <a:rPr lang="en-US" altLang="en-US" dirty="0" smtClean="0"/>
              <a:t>?</a:t>
            </a:r>
            <a:endParaRPr lang="en-US" altLang="en-US" u="sng" dirty="0"/>
          </a:p>
          <a:p>
            <a:pPr eaLnBrk="1" hangingPunct="1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86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07288" cy="4525963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Macroscopic View of recombination P3HT:PCBM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 </a:t>
            </a:r>
            <a:r>
              <a:rPr lang="en-US" i="1" dirty="0" smtClean="0"/>
              <a:t>Exciton Annihilation as the bimolecular loss</a:t>
            </a:r>
          </a:p>
          <a:p>
            <a:endParaRPr lang="en-US" dirty="0"/>
          </a:p>
          <a:p>
            <a:r>
              <a:rPr lang="en-US" dirty="0" smtClean="0"/>
              <a:t>Generalized Einstein Relation (one page)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02644" y="44624"/>
            <a:ext cx="49896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Disordered hopping systems </a:t>
            </a:r>
            <a:endParaRPr lang="en-US" sz="2400" dirty="0" smtClean="0"/>
          </a:p>
          <a:p>
            <a:pPr algn="ctr"/>
            <a:r>
              <a:rPr lang="en-US" sz="3200" dirty="0" smtClean="0"/>
              <a:t>degenerate semiconductors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403648" y="1124744"/>
            <a:ext cx="6794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Y. </a:t>
            </a:r>
            <a:r>
              <a:rPr lang="en-US" dirty="0" err="1"/>
              <a:t>Roichman</a:t>
            </a:r>
            <a:r>
              <a:rPr lang="en-US" dirty="0"/>
              <a:t> and N. Tessler, </a:t>
            </a:r>
            <a:r>
              <a:rPr lang="en-US" i="1" dirty="0" smtClean="0"/>
              <a:t>APL, </a:t>
            </a:r>
            <a:r>
              <a:rPr lang="en-US" dirty="0"/>
              <a:t>vol. 80, pp. 1948-1950, Mar 18 2002.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372200" y="2420888"/>
            <a:ext cx="2376264" cy="1872208"/>
            <a:chOff x="179512" y="3491716"/>
            <a:chExt cx="2715491" cy="2462805"/>
          </a:xfrm>
        </p:grpSpPr>
        <p:pic>
          <p:nvPicPr>
            <p:cNvPr id="9245" name="Picture 29" descr="File:Sirius A and B Hubble phot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4" t="14933" r="7486" b="21150"/>
            <a:stretch/>
          </p:blipFill>
          <p:spPr bwMode="auto">
            <a:xfrm>
              <a:off x="179512" y="3501008"/>
              <a:ext cx="2715491" cy="245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26375" y="3491716"/>
              <a:ext cx="2069542" cy="607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White Dwarf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140968"/>
            <a:ext cx="51125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Astronomy</a:t>
            </a:r>
            <a:r>
              <a:rPr lang="en-US" sz="2400" dirty="0" smtClean="0"/>
              <a:t>: Degenerate gas pressure.</a:t>
            </a:r>
          </a:p>
          <a:p>
            <a:endParaRPr lang="en-US" sz="900" dirty="0"/>
          </a:p>
          <a:p>
            <a:r>
              <a:rPr lang="en-US" sz="2400" dirty="0" smtClean="0">
                <a:solidFill>
                  <a:srgbClr val="003399"/>
                </a:solidFill>
              </a:rPr>
              <a:t>Fluidics</a:t>
            </a:r>
            <a:r>
              <a:rPr lang="en-US" sz="2400" dirty="0" smtClean="0"/>
              <a:t>:        Osmosis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1520" y="1556792"/>
            <a:ext cx="8892480" cy="769441"/>
            <a:chOff x="251520" y="1556792"/>
            <a:chExt cx="8892480" cy="769441"/>
          </a:xfrm>
        </p:grpSpPr>
        <p:sp>
          <p:nvSpPr>
            <p:cNvPr id="2" name="TextBox 1"/>
            <p:cNvSpPr txBox="1"/>
            <p:nvPr/>
          </p:nvSpPr>
          <p:spPr>
            <a:xfrm>
              <a:off x="2267744" y="1556792"/>
              <a:ext cx="6876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To describe the charge density/population one should use </a:t>
              </a:r>
              <a:r>
                <a:rPr lang="en-US" sz="2200" dirty="0" smtClean="0">
                  <a:solidFill>
                    <a:srgbClr val="FF0000"/>
                  </a:solidFill>
                </a:rPr>
                <a:t>Fermi-Dirac statistics </a:t>
              </a:r>
              <a:r>
                <a:rPr lang="en-US" sz="2200" dirty="0" smtClean="0"/>
                <a:t>and not Boltzmann</a:t>
              </a:r>
              <a:endParaRPr lang="en-US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520" y="1556792"/>
              <a:ext cx="1637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Degenerate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889469" y="1615784"/>
              <a:ext cx="378275" cy="41549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1520" y="2607295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It’s effect is in basic </a:t>
            </a:r>
            <a:r>
              <a:rPr lang="en-US" sz="2400" dirty="0">
                <a:solidFill>
                  <a:prstClr val="black"/>
                </a:solidFill>
              </a:rPr>
              <a:t>thermodynamics texts.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0722" y="4509120"/>
            <a:ext cx="792088" cy="893812"/>
            <a:chOff x="740722" y="4725144"/>
            <a:chExt cx="792088" cy="89381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871677"/>
                </p:ext>
              </p:extLst>
            </p:nvPr>
          </p:nvGraphicFramePr>
          <p:xfrm>
            <a:off x="884738" y="4725144"/>
            <a:ext cx="648072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06" name="Equation" r:id="rId5" imgW="266400" imgH="177480" progId="Equation.DSMT4">
                    <p:embed/>
                  </p:oleObj>
                </mc:Choice>
                <mc:Fallback>
                  <p:oleObj name="Equation" r:id="rId5" imgW="2664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4738" y="4725144"/>
                          <a:ext cx="648072" cy="4320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740722" y="5157291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Drift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74121" y="4509120"/>
            <a:ext cx="1306961" cy="893812"/>
            <a:chOff x="2674121" y="4725144"/>
            <a:chExt cx="1306961" cy="89381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865495"/>
                </p:ext>
              </p:extLst>
            </p:nvPr>
          </p:nvGraphicFramePr>
          <p:xfrm>
            <a:off x="2993550" y="4725144"/>
            <a:ext cx="5572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07" name="Equation" r:id="rId7" imgW="228600" imgH="177480" progId="Equation.DSMT4">
                    <p:embed/>
                  </p:oleObj>
                </mc:Choice>
                <mc:Fallback>
                  <p:oleObj name="Equation" r:id="rId7" imgW="22860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3550" y="4725144"/>
                          <a:ext cx="557212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674121" y="5157291"/>
              <a:ext cx="130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Diffusion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2353" y="4509120"/>
            <a:ext cx="1218603" cy="893812"/>
            <a:chOff x="4762353" y="4725144"/>
            <a:chExt cx="1218603" cy="89381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818838"/>
                </p:ext>
              </p:extLst>
            </p:nvPr>
          </p:nvGraphicFramePr>
          <p:xfrm>
            <a:off x="5011502" y="4725144"/>
            <a:ext cx="61753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08" name="Equation" r:id="rId9" imgW="253800" imgH="177480" progId="Equation.DSMT4">
                    <p:embed/>
                  </p:oleObj>
                </mc:Choice>
                <mc:Fallback>
                  <p:oleObj name="Equation" r:id="rId9" imgW="25380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1502" y="4725144"/>
                          <a:ext cx="61753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4762353" y="515729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Seebeck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17386" y="4509120"/>
            <a:ext cx="1455014" cy="893812"/>
            <a:chOff x="6717386" y="4725144"/>
            <a:chExt cx="1455014" cy="89381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959034"/>
                </p:ext>
              </p:extLst>
            </p:nvPr>
          </p:nvGraphicFramePr>
          <p:xfrm>
            <a:off x="7089779" y="4725144"/>
            <a:ext cx="6191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09" name="Equation" r:id="rId11" imgW="253800" imgH="177480" progId="Equation.DSMT4">
                    <p:embed/>
                  </p:oleObj>
                </mc:Choice>
                <mc:Fallback>
                  <p:oleObj name="Equation" r:id="rId11" imgW="25380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9779" y="4725144"/>
                          <a:ext cx="619125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6717386" y="5157291"/>
              <a:ext cx="1455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Streaming</a:t>
              </a:r>
              <a:endParaRPr lang="en-US" sz="2400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0" y="4293096"/>
            <a:ext cx="9144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512" y="5589240"/>
            <a:ext cx="257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Semiconductors: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74227" y="4509120"/>
            <a:ext cx="1306961" cy="893812"/>
            <a:chOff x="2674121" y="4725144"/>
            <a:chExt cx="1306961" cy="893812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527512"/>
                </p:ext>
              </p:extLst>
            </p:nvPr>
          </p:nvGraphicFramePr>
          <p:xfrm>
            <a:off x="2993550" y="4725144"/>
            <a:ext cx="5572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10" name="Equation" r:id="rId13" imgW="228600" imgH="177480" progId="Equation.DSMT4">
                    <p:embed/>
                  </p:oleObj>
                </mc:Choice>
                <mc:Fallback>
                  <p:oleObj name="Equation" r:id="rId13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3550" y="4725144"/>
                          <a:ext cx="557212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674121" y="5157291"/>
              <a:ext cx="130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Diffusion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17492" y="4509120"/>
            <a:ext cx="1455014" cy="893812"/>
            <a:chOff x="6717386" y="4725144"/>
            <a:chExt cx="1455014" cy="893812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563320"/>
                </p:ext>
              </p:extLst>
            </p:nvPr>
          </p:nvGraphicFramePr>
          <p:xfrm>
            <a:off x="7089779" y="4725144"/>
            <a:ext cx="6191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11" name="Equation" r:id="rId15" imgW="253800" imgH="177480" progId="Equation.DSMT4">
                    <p:embed/>
                  </p:oleObj>
                </mc:Choice>
                <mc:Fallback>
                  <p:oleObj name="Equation" r:id="rId15" imgW="2538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9779" y="4725144"/>
                          <a:ext cx="619125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6717386" y="5157291"/>
              <a:ext cx="1455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Streaming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97461" y="5445224"/>
            <a:ext cx="3676780" cy="830997"/>
            <a:chOff x="4597461" y="5661248"/>
            <a:chExt cx="3676780" cy="830997"/>
          </a:xfrm>
        </p:grpSpPr>
        <p:sp>
          <p:nvSpPr>
            <p:cNvPr id="27" name="Plus 26"/>
            <p:cNvSpPr/>
            <p:nvPr/>
          </p:nvSpPr>
          <p:spPr>
            <a:xfrm>
              <a:off x="4597461" y="5805264"/>
              <a:ext cx="406587" cy="461665"/>
            </a:xfrm>
            <a:prstGeom prst="mathPlus">
              <a:avLst>
                <a:gd name="adj1" fmla="val 13450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qual 33"/>
            <p:cNvSpPr/>
            <p:nvPr/>
          </p:nvSpPr>
          <p:spPr>
            <a:xfrm>
              <a:off x="6372200" y="5929968"/>
              <a:ext cx="360040" cy="201216"/>
            </a:xfrm>
            <a:prstGeom prst="mathEqual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91143" y="5661248"/>
              <a:ext cx="14830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Enhanced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Diffusion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6023" y="6300028"/>
            <a:ext cx="72288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D. Mendels and N. Tessler, J. Phys. Chem. C </a:t>
            </a:r>
            <a:r>
              <a:rPr lang="en-US" b="1" dirty="0"/>
              <a:t>117</a:t>
            </a:r>
            <a:r>
              <a:rPr lang="en-US" dirty="0"/>
              <a:t> (7), 3287-3293 (2013).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53036" y="2326232"/>
            <a:ext cx="3227920" cy="1966863"/>
            <a:chOff x="2753036" y="2167696"/>
            <a:chExt cx="3227920" cy="2125400"/>
          </a:xfrm>
        </p:grpSpPr>
        <p:sp>
          <p:nvSpPr>
            <p:cNvPr id="40" name="Rectangle 39"/>
            <p:cNvSpPr/>
            <p:nvPr/>
          </p:nvSpPr>
          <p:spPr>
            <a:xfrm>
              <a:off x="2807804" y="2167696"/>
              <a:ext cx="3167844" cy="2125400"/>
            </a:xfrm>
            <a:prstGeom prst="rect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53036" y="2373848"/>
              <a:ext cx="322792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prstClr val="white"/>
                  </a:solidFill>
                </a:rPr>
                <a:t>Degenerate (gas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)</a:t>
              </a:r>
            </a:p>
            <a:p>
              <a:pPr lvl="0" algn="ctr"/>
              <a:endParaRPr lang="en-US" sz="2000" b="1" dirty="0">
                <a:solidFill>
                  <a:prstClr val="white"/>
                </a:solidFill>
              </a:endParaRPr>
            </a:p>
            <a:p>
              <a:pPr lvl="0" algn="ctr"/>
              <a:r>
                <a:rPr lang="en-US" sz="2000" b="1" dirty="0">
                  <a:solidFill>
                    <a:prstClr val="white"/>
                  </a:solidFill>
                </a:rPr>
                <a:t>Degenerate (gas)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Pressure</a:t>
              </a:r>
            </a:p>
            <a:p>
              <a:pPr lvl="0" algn="ctr"/>
              <a:endParaRPr lang="en-US" sz="2000" b="1" dirty="0">
                <a:solidFill>
                  <a:prstClr val="white"/>
                </a:solidFill>
              </a:endParaRPr>
            </a:p>
            <a:p>
              <a:pPr lvl="0" algn="ctr"/>
              <a:r>
                <a:rPr lang="en-US" sz="2000" b="1" dirty="0" smtClean="0">
                  <a:solidFill>
                    <a:prstClr val="white"/>
                  </a:solidFill>
                  <a:sym typeface="Symbol"/>
                </a:rPr>
                <a:t>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Pressure = Enhanced Diff.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4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0.00938 0.01249 0.01823 0.02453 0.02917 0.03448 C 0.03525 0.04675 0.04636 0.05948 0.05 0.07314 C 0.05191 0.08009 0.05816 0.09259 0.05816 0.09259 C 0.06007 0.10277 0.06181 0.1118 0.06615 0.12059 C 0.06893 0.13634 0.07431 0.14976 0.07431 0.16573 " pathEditMode="relative" ptsTypes="fffff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C -0.0059 0.00509 -0.02986 0.01944 -0.03715 0.02037 C -0.04566 0.02152 -0.05434 0.02175 -0.06284 0.02245 C -0.07517 0.02592 -0.08819 0.02361 -0.1 0.02939 C -0.11163 0.04189 -0.12951 0.04143 -0.14357 0.04305 C -0.15382 0.04768 -0.1625 0.05601 -0.17257 0.06111 C -0.17552 0.0743 -0.17153 0.06342 -0.17899 0.07037 C -0.1809 0.07199 -0.18229 0.075 -0.18385 0.07708 C -0.18559 0.08472 -0.18732 0.09212 -0.18871 0.1 C -0.19062 0.14583 -0.19028 0.12407 -0.19028 0.16597 " pathEditMode="relative" rAng="0" ptsTypes="fffffffff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F3089AE-E89A-4EFF-BE0F-4D66082F8196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601117" y="4294837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Israeli </a:t>
            </a:r>
            <a:r>
              <a:rPr lang="en-US" dirty="0" err="1"/>
              <a:t>Nanothecnology</a:t>
            </a:r>
            <a:r>
              <a:rPr lang="en-US" dirty="0"/>
              <a:t> Focal Technology Area on "</a:t>
            </a:r>
            <a:r>
              <a:rPr lang="en-US" dirty="0" err="1"/>
              <a:t>Nanophotonics</a:t>
            </a:r>
            <a:r>
              <a:rPr lang="en-US" dirty="0"/>
              <a:t> for Detection"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Ministry of Science, </a:t>
            </a:r>
            <a:r>
              <a:rPr lang="en-US" i="1" dirty="0" err="1" smtClean="0"/>
              <a:t>Tashtiyot</a:t>
            </a:r>
            <a:r>
              <a:rPr lang="en-US" i="1" dirty="0" smtClean="0"/>
              <a:t> program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Helmsley project on </a:t>
            </a:r>
            <a:r>
              <a:rPr lang="en-US" i="1" dirty="0"/>
              <a:t>Alternative Energy </a:t>
            </a:r>
            <a:r>
              <a:rPr lang="en-US" i="1" dirty="0" smtClean="0"/>
              <a:t>of </a:t>
            </a:r>
            <a:r>
              <a:rPr lang="en-US" i="1" dirty="0"/>
              <a:t>the Technion, Israel Institute of Technology, and the 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541662"/>
              </p:ext>
            </p:extLst>
          </p:nvPr>
        </p:nvGraphicFramePr>
        <p:xfrm>
          <a:off x="2119313" y="1196752"/>
          <a:ext cx="5114925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0" name="KGPlot" r:id="rId3" imgW="6159240" imgH="5371920" progId="KGraph_Plot">
                  <p:embed/>
                </p:oleObj>
              </mc:Choice>
              <mc:Fallback>
                <p:oleObj name="KGPlot" r:id="rId3" imgW="6159240" imgH="53719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1196752"/>
                        <a:ext cx="5114925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323945"/>
            <a:ext cx="6071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Charge recombination is activated 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20237"/>
              </p:ext>
            </p:extLst>
          </p:nvPr>
        </p:nvGraphicFramePr>
        <p:xfrm>
          <a:off x="7380312" y="378397"/>
          <a:ext cx="1352324" cy="53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1"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80312" y="378397"/>
                        <a:ext cx="1352324" cy="53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9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273273"/>
            <a:ext cx="8708504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Generalized Einstein Relation does not affect the Ideality Factor of PN Diode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63959"/>
              </p:ext>
            </p:extLst>
          </p:nvPr>
        </p:nvGraphicFramePr>
        <p:xfrm>
          <a:off x="3111599" y="1455118"/>
          <a:ext cx="347662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4" name="Equation" r:id="rId3" imgW="1981080" imgH="533160" progId="Equation.DSMT4">
                  <p:embed/>
                </p:oleObj>
              </mc:Choice>
              <mc:Fallback>
                <p:oleObj name="Equation" r:id="rId3" imgW="19810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99" y="1455118"/>
                        <a:ext cx="3476625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2823887"/>
            <a:ext cx="408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 Amorphous semiconductors: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09518"/>
              </p:ext>
            </p:extLst>
          </p:nvPr>
        </p:nvGraphicFramePr>
        <p:xfrm>
          <a:off x="4087813" y="2547988"/>
          <a:ext cx="22415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5" name="Equation" r:id="rId5" imgW="1028520" imgH="368280" progId="Equation.DSMT4">
                  <p:embed/>
                </p:oleObj>
              </mc:Choice>
              <mc:Fallback>
                <p:oleObj name="Equation" r:id="rId5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2547988"/>
                        <a:ext cx="2241550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32955"/>
              </p:ext>
            </p:extLst>
          </p:nvPr>
        </p:nvGraphicFramePr>
        <p:xfrm>
          <a:off x="6665913" y="2608263"/>
          <a:ext cx="12636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6" name="Equation" r:id="rId7" imgW="647640" imgH="419040" progId="Equation.DSMT4">
                  <p:embed/>
                </p:oleObj>
              </mc:Choice>
              <mc:Fallback>
                <p:oleObj name="Equation" r:id="rId7" imgW="64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2608263"/>
                        <a:ext cx="1263650" cy="820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59963"/>
              </p:ext>
            </p:extLst>
          </p:nvPr>
        </p:nvGraphicFramePr>
        <p:xfrm>
          <a:off x="1732806" y="3717032"/>
          <a:ext cx="15430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7" name="Equation" r:id="rId9" imgW="927000" imgH="419040" progId="Equation.DSMT4">
                  <p:embed/>
                </p:oleObj>
              </mc:Choice>
              <mc:Fallback>
                <p:oleObj name="Equation" r:id="rId9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806" y="3717032"/>
                        <a:ext cx="154305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1" y="879054"/>
            <a:ext cx="656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</a:rPr>
              <a:t>Long Diode  </a:t>
            </a:r>
            <a:r>
              <a:rPr lang="en-US" sz="1400" dirty="0" smtClean="0">
                <a:solidFill>
                  <a:prstClr val="black"/>
                </a:solidFill>
              </a:rPr>
              <a:t>[N. Tessler and Y. Roichman, Org. Electron. 6 (5-6), 200-210 (2005)]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08410" y="388185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4869160"/>
            <a:ext cx="61321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</a:rPr>
              <a:t>Short Diode 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[</a:t>
            </a:r>
            <a:r>
              <a:rPr lang="en-US" sz="1400" dirty="0">
                <a:solidFill>
                  <a:prstClr val="black"/>
                </a:solidFill>
              </a:rPr>
              <a:t>Y. </a:t>
            </a:r>
            <a:r>
              <a:rPr lang="en-US" sz="1400" dirty="0" err="1">
                <a:solidFill>
                  <a:prstClr val="black"/>
                </a:solidFill>
              </a:rPr>
              <a:t>Vaynzof</a:t>
            </a:r>
            <a:r>
              <a:rPr lang="en-US" sz="1400" dirty="0">
                <a:solidFill>
                  <a:prstClr val="black"/>
                </a:solidFill>
              </a:rPr>
              <a:t>, Y. </a:t>
            </a:r>
            <a:r>
              <a:rPr lang="en-US" sz="1400" dirty="0" err="1">
                <a:solidFill>
                  <a:prstClr val="black"/>
                </a:solidFill>
              </a:rPr>
              <a:t>Preezant</a:t>
            </a:r>
            <a:r>
              <a:rPr lang="en-US" sz="1400" dirty="0">
                <a:solidFill>
                  <a:prstClr val="black"/>
                </a:solidFill>
              </a:rPr>
              <a:t> and N. Tessler, Journal of Applied Physics </a:t>
            </a:r>
            <a:r>
              <a:rPr lang="en-US" sz="1400" b="1" dirty="0">
                <a:solidFill>
                  <a:prstClr val="black"/>
                </a:solidFill>
              </a:rPr>
              <a:t>106</a:t>
            </a:r>
            <a:r>
              <a:rPr lang="en-US" sz="1400" dirty="0">
                <a:solidFill>
                  <a:prstClr val="black"/>
                </a:solidFill>
              </a:rPr>
              <a:t> (8), 6 (2009)</a:t>
            </a:r>
            <a:r>
              <a:rPr lang="en-US" sz="1400" dirty="0" smtClean="0">
                <a:solidFill>
                  <a:prstClr val="black"/>
                </a:solidFill>
              </a:rPr>
              <a:t>]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10606"/>
              </p:ext>
            </p:extLst>
          </p:nvPr>
        </p:nvGraphicFramePr>
        <p:xfrm>
          <a:off x="1860550" y="5836369"/>
          <a:ext cx="15446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8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5836369"/>
                        <a:ext cx="15446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300192" y="4077072"/>
            <a:ext cx="2699792" cy="2420888"/>
            <a:chOff x="6300192" y="4077072"/>
            <a:chExt cx="2699792" cy="2420888"/>
          </a:xfrm>
        </p:grpSpPr>
        <p:sp>
          <p:nvSpPr>
            <p:cNvPr id="26" name="Rectangle 25"/>
            <p:cNvSpPr/>
            <p:nvPr/>
          </p:nvSpPr>
          <p:spPr>
            <a:xfrm>
              <a:off x="6300192" y="4077072"/>
              <a:ext cx="2699792" cy="24208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84507"/>
                </p:ext>
              </p:extLst>
            </p:nvPr>
          </p:nvGraphicFramePr>
          <p:xfrm>
            <a:off x="6947222" y="4460726"/>
            <a:ext cx="18732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9" name="Equation" r:id="rId13" imgW="901440" imgH="266400" progId="Equation.DSMT4">
                    <p:embed/>
                  </p:oleObj>
                </mc:Choice>
                <mc:Fallback>
                  <p:oleObj name="Equation" r:id="rId13" imgW="9014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947222" y="4460726"/>
                          <a:ext cx="1873250" cy="552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6932581" y="4077072"/>
              <a:ext cx="174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Exponential DOS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3182814"/>
                </p:ext>
              </p:extLst>
            </p:nvPr>
          </p:nvGraphicFramePr>
          <p:xfrm>
            <a:off x="6444208" y="5095652"/>
            <a:ext cx="1860550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0" name="Equation" r:id="rId15" imgW="1117440" imgH="431640" progId="Equation.DSMT4">
                    <p:embed/>
                  </p:oleObj>
                </mc:Choice>
                <mc:Fallback>
                  <p:oleObj name="Equation" r:id="rId15" imgW="11174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5095652"/>
                          <a:ext cx="1860550" cy="709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069623"/>
                </p:ext>
              </p:extLst>
            </p:nvPr>
          </p:nvGraphicFramePr>
          <p:xfrm>
            <a:off x="6444208" y="5949280"/>
            <a:ext cx="110013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1" name="Equation" r:id="rId17" imgW="660240" imgH="241200" progId="Equation.DSMT4">
                    <p:embed/>
                  </p:oleObj>
                </mc:Choice>
                <mc:Fallback>
                  <p:oleObj name="Equation" r:id="rId17" imgW="6602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5949280"/>
                          <a:ext cx="1100138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ight Arrow 29"/>
          <p:cNvSpPr/>
          <p:nvPr/>
        </p:nvSpPr>
        <p:spPr>
          <a:xfrm>
            <a:off x="827584" y="602128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sc bhj morphology scheme - generation and transport.png"/>
          <p:cNvPicPr>
            <a:picLocks noChangeAspect="1" noChangeArrowheads="1"/>
          </p:cNvPicPr>
          <p:nvPr/>
        </p:nvPicPr>
        <p:blipFill rotWithShape="1">
          <a:blip r:embed="rId2" cstate="print"/>
          <a:srcRect t="6426"/>
          <a:stretch/>
        </p:blipFill>
        <p:spPr bwMode="auto">
          <a:xfrm>
            <a:off x="323528" y="1368062"/>
            <a:ext cx="3965748" cy="530129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3688" y="44624"/>
            <a:ext cx="6707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/>
              <a:t>What about recombination in </a:t>
            </a:r>
            <a:r>
              <a:rPr lang="en-US" sz="4000" b="1" dirty="0" smtClean="0">
                <a:solidFill>
                  <a:srgbClr val="FF0000"/>
                </a:solidFill>
              </a:rPr>
              <a:t>P3HT-PCBM Devices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2564904"/>
            <a:ext cx="492993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take a macroscopic look and decide on the relevant processes.</a:t>
            </a:r>
          </a:p>
          <a:p>
            <a:endParaRPr lang="en-US" sz="2400" dirty="0" smtClean="0"/>
          </a:p>
          <a:p>
            <a:r>
              <a:rPr lang="en-US" sz="2400" dirty="0" smtClean="0"/>
              <a:t>What experimental technique would be best?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164247" y="53970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r>
              <a:rPr lang="en-US" dirty="0">
                <a:hlinkClick r:id="rId3"/>
              </a:rPr>
              <a:t>http://blog.disorderedmatter.eu/2008/06/05/picture-story-how-do-organic-solar-cells-function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</a:t>
            </a:r>
            <a:r>
              <a:rPr lang="en-US" dirty="0" err="1" smtClean="0"/>
              <a:t>Carsten</a:t>
            </a:r>
            <a:r>
              <a:rPr lang="en-US" dirty="0" smtClean="0"/>
              <a:t> </a:t>
            </a:r>
            <a:r>
              <a:rPr lang="en-US" dirty="0" err="1" smtClean="0"/>
              <a:t>Deibel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2238"/>
            <a:ext cx="7772400" cy="1143000"/>
          </a:xfrm>
        </p:spPr>
        <p:txBody>
          <a:bodyPr/>
          <a:lstStyle/>
          <a:p>
            <a:r>
              <a:rPr lang="en-US" altLang="en-US" sz="3200" dirty="0" smtClean="0"/>
              <a:t>Mobility Distribution Function</a:t>
            </a:r>
            <a:br>
              <a:rPr lang="en-US" altLang="en-US" sz="3200" dirty="0" smtClean="0"/>
            </a:br>
            <a:r>
              <a:rPr lang="en-US" altLang="en-US" sz="3200" dirty="0" smtClean="0"/>
              <a:t>or Spatially Dispersive Transport</a:t>
            </a:r>
          </a:p>
        </p:txBody>
      </p:sp>
      <p:sp>
        <p:nvSpPr>
          <p:cNvPr id="19465" name="Text Box 42"/>
          <p:cNvSpPr txBox="1">
            <a:spLocks noChangeArrowheads="1"/>
          </p:cNvSpPr>
          <p:nvPr/>
        </p:nvSpPr>
        <p:spPr bwMode="auto">
          <a:xfrm>
            <a:off x="323850" y="5180999"/>
            <a:ext cx="6199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N. Rappaport et. al., APL,  88, 252117, 2006</a:t>
            </a:r>
          </a:p>
          <a:p>
            <a:pPr eaLnBrk="1" hangingPunct="1"/>
            <a:r>
              <a:rPr lang="en-US" altLang="en-US" dirty="0"/>
              <a:t>N. Rappaport et. al., JAP</a:t>
            </a:r>
            <a:r>
              <a:rPr lang="en-US" altLang="en-US" i="1" dirty="0"/>
              <a:t>,  99, 064507, </a:t>
            </a:r>
            <a:r>
              <a:rPr lang="en-US" altLang="en-US" i="1" dirty="0" smtClean="0"/>
              <a:t>2006</a:t>
            </a:r>
          </a:p>
          <a:p>
            <a:pPr eaLnBrk="1" hangingPunct="1"/>
            <a:r>
              <a:rPr lang="en-US" dirty="0"/>
              <a:t>N. Rappaport, </a:t>
            </a:r>
            <a:r>
              <a:rPr lang="en-US" dirty="0" smtClean="0"/>
              <a:t>et. al., </a:t>
            </a:r>
            <a:r>
              <a:rPr lang="en-US" dirty="0"/>
              <a:t>Phys. Rev. B </a:t>
            </a:r>
            <a:r>
              <a:rPr lang="en-US" b="1" dirty="0"/>
              <a:t>76</a:t>
            </a:r>
            <a:r>
              <a:rPr lang="en-US" dirty="0"/>
              <a:t> (23), 235323 (2007).</a:t>
            </a:r>
          </a:p>
          <a:p>
            <a:pPr eaLnBrk="1" hangingPunct="1"/>
            <a:r>
              <a:rPr lang="en-US" dirty="0" smtClean="0"/>
              <a:t>L</a:t>
            </a:r>
            <a:r>
              <a:rPr lang="en-US" dirty="0"/>
              <a:t>. S. C. </a:t>
            </a:r>
            <a:r>
              <a:rPr lang="en-US" dirty="0" err="1"/>
              <a:t>Pingree</a:t>
            </a:r>
            <a:r>
              <a:rPr lang="en-US" dirty="0"/>
              <a:t>, </a:t>
            </a:r>
            <a:r>
              <a:rPr lang="en-US" dirty="0" smtClean="0"/>
              <a:t>et.al., </a:t>
            </a:r>
            <a:r>
              <a:rPr lang="en-US" dirty="0"/>
              <a:t>Nano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b="1" dirty="0"/>
              <a:t>9</a:t>
            </a:r>
            <a:r>
              <a:rPr lang="en-US" dirty="0"/>
              <a:t> (8), 2946-2952 (2009).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96136" y="1669727"/>
            <a:ext cx="3203848" cy="2479353"/>
            <a:chOff x="5940152" y="1669727"/>
            <a:chExt cx="3203848" cy="2479353"/>
          </a:xfrm>
        </p:grpSpPr>
        <p:sp>
          <p:nvSpPr>
            <p:cNvPr id="3" name="Rounded Rectangle 2"/>
            <p:cNvSpPr/>
            <p:nvPr/>
          </p:nvSpPr>
          <p:spPr>
            <a:xfrm>
              <a:off x="5940152" y="1669727"/>
              <a:ext cx="3203848" cy="2479353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Different time-scales</a:t>
              </a:r>
            </a:p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Different Populations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 smtClean="0"/>
                <a:t>(PV is a CW device      )</a:t>
              </a:r>
              <a:endParaRPr lang="en-US" sz="2400" dirty="0"/>
            </a:p>
          </p:txBody>
        </p:sp>
        <p:pic>
          <p:nvPicPr>
            <p:cNvPr id="54280" name="Picture 8" descr="C:\Users\Nir\AppData\Local\Microsoft\Windows\Temporary Internet Files\Content.IE5\W6LVC3SE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3284984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74773"/>
              </p:ext>
            </p:extLst>
          </p:nvPr>
        </p:nvGraphicFramePr>
        <p:xfrm>
          <a:off x="508301" y="1236662"/>
          <a:ext cx="5425774" cy="37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KGPlot" r:id="rId4" imgW="7010280" imgH="4876560" progId="KGraph_Plot">
                  <p:embed/>
                </p:oleObj>
              </mc:Choice>
              <mc:Fallback>
                <p:oleObj name="KGPlot" r:id="rId4" imgW="7010280" imgH="4876560" progId="KGraph_Plo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01" y="1236662"/>
                        <a:ext cx="5425774" cy="37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8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 rot="16200000">
            <a:off x="3063114" y="3425182"/>
            <a:ext cx="1895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400" dirty="0" smtClean="0"/>
              <a:t>Cell Efficiency</a:t>
            </a:r>
            <a:endParaRPr lang="en-US" altLang="en-US" sz="2400" dirty="0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90496"/>
              </p:ext>
            </p:extLst>
          </p:nvPr>
        </p:nvGraphicFramePr>
        <p:xfrm>
          <a:off x="4139952" y="1790651"/>
          <a:ext cx="4896544" cy="358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KGPlot" r:id="rId3" imgW="4394160" imgH="3213000" progId="KGraph_Plot">
                  <p:embed/>
                </p:oleObj>
              </mc:Choice>
              <mc:Fallback>
                <p:oleObj name="KGPlot" r:id="rId3" imgW="4394160" imgH="32130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790651"/>
                        <a:ext cx="4896544" cy="358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977258" y="5276056"/>
            <a:ext cx="405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400" dirty="0"/>
              <a:t>Generating Power (mWcm</a:t>
            </a:r>
            <a:r>
              <a:rPr lang="en-US" altLang="en-US" sz="2400" baseline="30000" dirty="0"/>
              <a:t>-2</a:t>
            </a:r>
            <a:r>
              <a:rPr lang="en-US" altLang="en-US" sz="2400" dirty="0"/>
              <a:t>)</a:t>
            </a:r>
          </a:p>
        </p:txBody>
      </p: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467544" y="3247132"/>
            <a:ext cx="2890837" cy="3592513"/>
            <a:chOff x="3563828" y="2958388"/>
            <a:chExt cx="2890266" cy="3592866"/>
          </a:xfrm>
        </p:grpSpPr>
        <p:sp>
          <p:nvSpPr>
            <p:cNvPr id="6" name="Text Box 379"/>
            <p:cNvSpPr txBox="1">
              <a:spLocks noChangeAspect="1" noChangeArrowheads="1"/>
            </p:cNvSpPr>
            <p:nvPr/>
          </p:nvSpPr>
          <p:spPr bwMode="auto">
            <a:xfrm>
              <a:off x="5057132" y="3449986"/>
              <a:ext cx="1309733" cy="59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96" tIns="32048" rIns="64096" bIns="320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HOMO</a:t>
              </a:r>
              <a:endParaRPr lang="en-US" altLang="en-US" sz="210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4"/>
            <p:cNvGrpSpPr>
              <a:grpSpLocks/>
            </p:cNvGrpSpPr>
            <p:nvPr/>
          </p:nvGrpSpPr>
          <p:grpSpPr bwMode="auto">
            <a:xfrm>
              <a:off x="3563828" y="4763622"/>
              <a:ext cx="2890266" cy="1787632"/>
              <a:chOff x="884" y="1752"/>
              <a:chExt cx="3901" cy="1542"/>
            </a:xfrm>
          </p:grpSpPr>
          <p:sp>
            <p:nvSpPr>
              <p:cNvPr id="19" name="AutoShape 555"/>
              <p:cNvSpPr>
                <a:spLocks noChangeArrowheads="1"/>
              </p:cNvSpPr>
              <p:nvPr/>
            </p:nvSpPr>
            <p:spPr bwMode="auto">
              <a:xfrm>
                <a:off x="884" y="1752"/>
                <a:ext cx="3901" cy="1542"/>
              </a:xfrm>
              <a:prstGeom prst="cube">
                <a:avLst>
                  <a:gd name="adj" fmla="val 81324"/>
                </a:avLst>
              </a:prstGeom>
              <a:solidFill>
                <a:srgbClr val="FFFFFF">
                  <a:alpha val="74901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4358" tIns="42179" rIns="84358" bIns="42179" anchor="ctr"/>
              <a:lstStyle>
                <a:lvl1pPr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6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556"/>
              <p:cNvSpPr txBox="1">
                <a:spLocks noChangeArrowheads="1"/>
              </p:cNvSpPr>
              <p:nvPr/>
            </p:nvSpPr>
            <p:spPr bwMode="auto">
              <a:xfrm>
                <a:off x="884" y="3022"/>
                <a:ext cx="113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358" tIns="42179" rIns="84358" bIns="42179">
                <a:spAutoFit/>
              </a:bodyPr>
              <a:lstStyle>
                <a:lvl1pPr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Glass</a:t>
                </a:r>
              </a:p>
            </p:txBody>
          </p:sp>
        </p:grpSp>
        <p:sp>
          <p:nvSpPr>
            <p:cNvPr id="8" name="AutoShape 558"/>
            <p:cNvSpPr>
              <a:spLocks noChangeArrowheads="1"/>
            </p:cNvSpPr>
            <p:nvPr/>
          </p:nvSpPr>
          <p:spPr bwMode="auto">
            <a:xfrm>
              <a:off x="3597678" y="4659347"/>
              <a:ext cx="2756169" cy="1523550"/>
            </a:xfrm>
            <a:prstGeom prst="cube">
              <a:avLst>
                <a:gd name="adj" fmla="val 88213"/>
              </a:avLst>
            </a:prstGeom>
            <a:solidFill>
              <a:srgbClr val="FFFFFF">
                <a:alpha val="4901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3197" tIns="36599" rIns="73197" bIns="36599" anchor="ctr"/>
            <a:lstStyle>
              <a:lvl1pPr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6100">
                <a:solidFill>
                  <a:srgbClr val="000000"/>
                </a:solidFill>
              </a:endParaRPr>
            </a:p>
          </p:txBody>
        </p:sp>
        <p:sp>
          <p:nvSpPr>
            <p:cNvPr id="9" name="Text Box 559"/>
            <p:cNvSpPr txBox="1">
              <a:spLocks noChangeArrowheads="1"/>
            </p:cNvSpPr>
            <p:nvPr/>
          </p:nvSpPr>
          <p:spPr bwMode="auto">
            <a:xfrm>
              <a:off x="3563828" y="5964862"/>
              <a:ext cx="839740" cy="25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97" tIns="36599" rIns="73197" bIns="36599">
              <a:spAutoFit/>
            </a:bodyPr>
            <a:lstStyle>
              <a:lvl1pPr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1200">
                  <a:solidFill>
                    <a:srgbClr val="000000"/>
                  </a:solidFill>
                </a:rPr>
                <a:t>ITO</a:t>
              </a:r>
            </a:p>
          </p:txBody>
        </p:sp>
        <p:sp>
          <p:nvSpPr>
            <p:cNvPr id="10" name="AutoShape 561"/>
            <p:cNvSpPr>
              <a:spLocks noChangeArrowheads="1"/>
            </p:cNvSpPr>
            <p:nvPr/>
          </p:nvSpPr>
          <p:spPr bwMode="auto">
            <a:xfrm>
              <a:off x="3597678" y="4448081"/>
              <a:ext cx="2756169" cy="1524904"/>
            </a:xfrm>
            <a:prstGeom prst="cube">
              <a:avLst>
                <a:gd name="adj" fmla="val 88213"/>
              </a:avLst>
            </a:prstGeom>
            <a:solidFill>
              <a:srgbClr val="3366CC">
                <a:alpha val="2196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3197" tIns="36599" rIns="73197" bIns="36599" anchor="ctr"/>
            <a:lstStyle>
              <a:lvl1pPr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6100">
                <a:solidFill>
                  <a:srgbClr val="000000"/>
                </a:solidFill>
              </a:endParaRPr>
            </a:p>
          </p:txBody>
        </p:sp>
        <p:sp>
          <p:nvSpPr>
            <p:cNvPr id="11" name="Text Box 562"/>
            <p:cNvSpPr txBox="1">
              <a:spLocks noChangeArrowheads="1"/>
            </p:cNvSpPr>
            <p:nvPr/>
          </p:nvSpPr>
          <p:spPr bwMode="auto">
            <a:xfrm>
              <a:off x="3563828" y="5759012"/>
              <a:ext cx="839740" cy="266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97" tIns="36599" rIns="73197" bIns="36599" anchor="ctr"/>
            <a:lstStyle>
              <a:lvl1pPr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1200">
                  <a:solidFill>
                    <a:srgbClr val="000000"/>
                  </a:solidFill>
                </a:rPr>
                <a:t>PEDOT:PSS</a:t>
              </a:r>
            </a:p>
          </p:txBody>
        </p:sp>
        <p:sp>
          <p:nvSpPr>
            <p:cNvPr id="12" name="AutoShape 564" descr="Picture4"/>
            <p:cNvSpPr>
              <a:spLocks noChangeArrowheads="1"/>
            </p:cNvSpPr>
            <p:nvPr/>
          </p:nvSpPr>
          <p:spPr bwMode="auto">
            <a:xfrm>
              <a:off x="3631527" y="3292891"/>
              <a:ext cx="2687166" cy="2467474"/>
            </a:xfrm>
            <a:prstGeom prst="cube">
              <a:avLst>
                <a:gd name="adj" fmla="val 52986"/>
              </a:avLst>
            </a:prstGeom>
            <a:blipFill dpi="0" rotWithShape="0">
              <a:blip r:embed="rId5">
                <a:alphaModFix amt="70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4358" tIns="42179" rIns="84358" bIns="42179" anchor="ctr"/>
            <a:lstStyle>
              <a:lvl1pPr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30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30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6100">
                <a:solidFill>
                  <a:srgbClr val="000000"/>
                </a:solidFill>
              </a:endParaRPr>
            </a:p>
          </p:txBody>
        </p:sp>
        <p:grpSp>
          <p:nvGrpSpPr>
            <p:cNvPr id="13" name="Group 566"/>
            <p:cNvGrpSpPr>
              <a:grpSpLocks/>
            </p:cNvGrpSpPr>
            <p:nvPr/>
          </p:nvGrpSpPr>
          <p:grpSpPr bwMode="auto">
            <a:xfrm>
              <a:off x="3697926" y="3134443"/>
              <a:ext cx="2586918" cy="1445002"/>
              <a:chOff x="1156" y="799"/>
              <a:chExt cx="3221" cy="1038"/>
            </a:xfrm>
          </p:grpSpPr>
          <p:sp>
            <p:nvSpPr>
              <p:cNvPr id="17" name="AutoShape 567"/>
              <p:cNvSpPr>
                <a:spLocks noChangeArrowheads="1"/>
              </p:cNvSpPr>
              <p:nvPr/>
            </p:nvSpPr>
            <p:spPr bwMode="auto">
              <a:xfrm>
                <a:off x="1156" y="799"/>
                <a:ext cx="3221" cy="998"/>
              </a:xfrm>
              <a:prstGeom prst="cube">
                <a:avLst>
                  <a:gd name="adj" fmla="val 88213"/>
                </a:avLst>
              </a:prstGeom>
              <a:solidFill>
                <a:srgbClr val="D9D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4358" tIns="42179" rIns="84358" bIns="42179" anchor="ctr"/>
              <a:lstStyle>
                <a:lvl1pPr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61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 Box 568"/>
              <p:cNvSpPr txBox="1">
                <a:spLocks noChangeArrowheads="1"/>
              </p:cNvSpPr>
              <p:nvPr/>
            </p:nvSpPr>
            <p:spPr bwMode="auto">
              <a:xfrm>
                <a:off x="1156" y="1643"/>
                <a:ext cx="11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358" tIns="42179" rIns="84358" bIns="42179">
                <a:spAutoFit/>
              </a:bodyPr>
              <a:lstStyle>
                <a:lvl1pPr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Ca</a:t>
                </a:r>
              </a:p>
            </p:txBody>
          </p:sp>
        </p:grpSp>
        <p:grpSp>
          <p:nvGrpSpPr>
            <p:cNvPr id="14" name="Group 566"/>
            <p:cNvGrpSpPr>
              <a:grpSpLocks/>
            </p:cNvGrpSpPr>
            <p:nvPr/>
          </p:nvGrpSpPr>
          <p:grpSpPr bwMode="auto">
            <a:xfrm>
              <a:off x="3712247" y="2958388"/>
              <a:ext cx="2586919" cy="1445002"/>
              <a:chOff x="1156" y="799"/>
              <a:chExt cx="3221" cy="1038"/>
            </a:xfrm>
          </p:grpSpPr>
          <p:sp>
            <p:nvSpPr>
              <p:cNvPr id="15" name="AutoShape 567"/>
              <p:cNvSpPr>
                <a:spLocks noChangeArrowheads="1"/>
              </p:cNvSpPr>
              <p:nvPr/>
            </p:nvSpPr>
            <p:spPr bwMode="auto">
              <a:xfrm>
                <a:off x="1156" y="799"/>
                <a:ext cx="3221" cy="998"/>
              </a:xfrm>
              <a:prstGeom prst="cube">
                <a:avLst>
                  <a:gd name="adj" fmla="val 88213"/>
                </a:avLst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84358" tIns="42179" rIns="84358" bIns="42179" anchor="ctr"/>
              <a:lstStyle>
                <a:lvl1pPr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61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Box 568"/>
              <p:cNvSpPr txBox="1">
                <a:spLocks noChangeArrowheads="1"/>
              </p:cNvSpPr>
              <p:nvPr/>
            </p:nvSpPr>
            <p:spPr bwMode="auto">
              <a:xfrm>
                <a:off x="1156" y="1643"/>
                <a:ext cx="11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358" tIns="42179" rIns="84358" bIns="42179">
                <a:spAutoFit/>
              </a:bodyPr>
              <a:lstStyle>
                <a:lvl1pPr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302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302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Al</a:t>
                </a:r>
              </a:p>
            </p:txBody>
          </p:sp>
        </p:grpSp>
      </p:grpSp>
      <p:grpSp>
        <p:nvGrpSpPr>
          <p:cNvPr id="21" name="Group 122"/>
          <p:cNvGrpSpPr>
            <a:grpSpLocks/>
          </p:cNvGrpSpPr>
          <p:nvPr/>
        </p:nvGrpSpPr>
        <p:grpSpPr bwMode="auto">
          <a:xfrm>
            <a:off x="902767" y="5303490"/>
            <a:ext cx="285750" cy="285750"/>
            <a:chOff x="7321011" y="3000372"/>
            <a:chExt cx="285752" cy="285752"/>
          </a:xfrm>
        </p:grpSpPr>
        <p:sp>
          <p:nvSpPr>
            <p:cNvPr id="22" name="Oval 21"/>
            <p:cNvSpPr/>
            <p:nvPr/>
          </p:nvSpPr>
          <p:spPr>
            <a:xfrm>
              <a:off x="7321011" y="300037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Plus 22"/>
            <p:cNvSpPr/>
            <p:nvPr/>
          </p:nvSpPr>
          <p:spPr>
            <a:xfrm>
              <a:off x="7357523" y="3000372"/>
              <a:ext cx="214315" cy="285752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125"/>
          <p:cNvGrpSpPr>
            <a:grpSpLocks/>
          </p:cNvGrpSpPr>
          <p:nvPr/>
        </p:nvGrpSpPr>
        <p:grpSpPr bwMode="auto">
          <a:xfrm>
            <a:off x="899592" y="5043140"/>
            <a:ext cx="285750" cy="285750"/>
            <a:chOff x="7392449" y="1667764"/>
            <a:chExt cx="285752" cy="285752"/>
          </a:xfrm>
        </p:grpSpPr>
        <p:sp>
          <p:nvSpPr>
            <p:cNvPr id="25" name="Oval 24"/>
            <p:cNvSpPr/>
            <p:nvPr/>
          </p:nvSpPr>
          <p:spPr>
            <a:xfrm>
              <a:off x="7392449" y="1667764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Minus 25"/>
            <p:cNvSpPr/>
            <p:nvPr/>
          </p:nvSpPr>
          <p:spPr>
            <a:xfrm>
              <a:off x="7428961" y="1785240"/>
              <a:ext cx="214315" cy="46037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122"/>
          <p:cNvGrpSpPr>
            <a:grpSpLocks/>
          </p:cNvGrpSpPr>
          <p:nvPr/>
        </p:nvGrpSpPr>
        <p:grpSpPr bwMode="auto">
          <a:xfrm>
            <a:off x="2774082" y="4481438"/>
            <a:ext cx="285750" cy="285750"/>
            <a:chOff x="7321011" y="3000372"/>
            <a:chExt cx="285752" cy="285752"/>
          </a:xfrm>
        </p:grpSpPr>
        <p:sp>
          <p:nvSpPr>
            <p:cNvPr id="28" name="Oval 27"/>
            <p:cNvSpPr/>
            <p:nvPr/>
          </p:nvSpPr>
          <p:spPr>
            <a:xfrm>
              <a:off x="7321011" y="300037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Plus 28"/>
            <p:cNvSpPr/>
            <p:nvPr/>
          </p:nvSpPr>
          <p:spPr>
            <a:xfrm>
              <a:off x="7357523" y="3000372"/>
              <a:ext cx="214315" cy="285752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125"/>
          <p:cNvGrpSpPr>
            <a:grpSpLocks/>
          </p:cNvGrpSpPr>
          <p:nvPr/>
        </p:nvGrpSpPr>
        <p:grpSpPr bwMode="auto">
          <a:xfrm>
            <a:off x="2770907" y="4221088"/>
            <a:ext cx="285750" cy="285750"/>
            <a:chOff x="7392449" y="1667764"/>
            <a:chExt cx="285752" cy="285752"/>
          </a:xfrm>
        </p:grpSpPr>
        <p:sp>
          <p:nvSpPr>
            <p:cNvPr id="31" name="Oval 30"/>
            <p:cNvSpPr/>
            <p:nvPr/>
          </p:nvSpPr>
          <p:spPr>
            <a:xfrm>
              <a:off x="7392449" y="1667764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Minus 31"/>
            <p:cNvSpPr/>
            <p:nvPr/>
          </p:nvSpPr>
          <p:spPr>
            <a:xfrm>
              <a:off x="7428961" y="1785240"/>
              <a:ext cx="214315" cy="46037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64189" y="511512"/>
            <a:ext cx="2325701" cy="1477328"/>
          </a:xfrm>
          <a:prstGeom prst="rect">
            <a:avLst/>
          </a:prstGeom>
          <a:solidFill>
            <a:srgbClr val="0033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(If </a:t>
            </a:r>
            <a:r>
              <a:rPr lang="en-US" b="1" dirty="0" err="1" smtClean="0">
                <a:solidFill>
                  <a:schemeClr val="bg1"/>
                </a:solidFill>
              </a:rPr>
              <a:t>Undoped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Only Loss Mechanism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Exciton recombination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(Intra, Inter, “pairs”,…)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flipV="1">
            <a:off x="5220072" y="1988839"/>
            <a:ext cx="432048" cy="719543"/>
          </a:xfrm>
          <a:prstGeom prst="downArrow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71127" y="2348880"/>
            <a:ext cx="3470451" cy="646331"/>
            <a:chOff x="771127" y="2348880"/>
            <a:chExt cx="3470451" cy="646331"/>
          </a:xfrm>
        </p:grpSpPr>
        <p:sp>
          <p:nvSpPr>
            <p:cNvPr id="37" name="Down Arrow 36"/>
            <p:cNvSpPr/>
            <p:nvPr/>
          </p:nvSpPr>
          <p:spPr>
            <a:xfrm rot="5400000" flipV="1">
              <a:off x="3506689" y="2046039"/>
              <a:ext cx="216024" cy="1253754"/>
            </a:xfrm>
            <a:prstGeom prst="downArrow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1127" y="2348880"/>
              <a:ext cx="2216697" cy="646331"/>
            </a:xfrm>
            <a:prstGeom prst="rect">
              <a:avLst/>
            </a:prstGeom>
            <a:solidFill>
              <a:srgbClr val="0033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Free-Charge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Generation Efficiency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1539" y="2852936"/>
            <a:ext cx="1426765" cy="1438419"/>
            <a:chOff x="5881539" y="2852936"/>
            <a:chExt cx="1426765" cy="1438419"/>
          </a:xfrm>
        </p:grpSpPr>
        <p:sp>
          <p:nvSpPr>
            <p:cNvPr id="40" name="Down Arrow 39"/>
            <p:cNvSpPr/>
            <p:nvPr/>
          </p:nvSpPr>
          <p:spPr>
            <a:xfrm flipV="1">
              <a:off x="6516216" y="2852936"/>
              <a:ext cx="432048" cy="815358"/>
            </a:xfrm>
            <a:prstGeom prst="downArrow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81539" y="3645024"/>
              <a:ext cx="1426765" cy="646331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Other Losses Kick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913667" y="5949280"/>
            <a:ext cx="619483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cs typeface="Times New Roman" pitchFamily="18" charset="0"/>
              </a:rPr>
              <a:t>N. Tessler and N. Rappaport, </a:t>
            </a:r>
            <a:r>
              <a:rPr lang="en-US" i="1" dirty="0" smtClean="0">
                <a:cs typeface="Times New Roman" pitchFamily="18" charset="0"/>
              </a:rPr>
              <a:t>JAP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</a:rPr>
              <a:t>vol. 96, pp. 1083-1087, 2004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N. Rappaport, </a:t>
            </a:r>
            <a:r>
              <a:rPr lang="en-US" dirty="0" smtClean="0"/>
              <a:t>et. al., </a:t>
            </a:r>
            <a:r>
              <a:rPr lang="en-US" i="1" dirty="0" smtClean="0"/>
              <a:t>JAP, </a:t>
            </a:r>
            <a:r>
              <a:rPr lang="en-US" dirty="0"/>
              <a:t>vol. 98, p. 033714, </a:t>
            </a:r>
            <a:r>
              <a:rPr lang="en-US" dirty="0" smtClean="0"/>
              <a:t>2005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39752" y="-27384"/>
            <a:ext cx="612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E as a function of excitation power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52320" y="2995211"/>
            <a:ext cx="1152128" cy="1952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6896" y="-2738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QE as a function of excitation power</a:t>
            </a:r>
            <a:br>
              <a:rPr lang="en-US" sz="3600" dirty="0"/>
            </a:br>
            <a:r>
              <a:rPr lang="en-US" sz="2400" dirty="0" smtClean="0">
                <a:solidFill>
                  <a:srgbClr val="FF0000"/>
                </a:solidFill>
              </a:rPr>
              <a:t>Langevin /Bimolecular loss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0812" y="5445224"/>
            <a:ext cx="81376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cs typeface="Times New Roman" pitchFamily="18" charset="0"/>
              </a:rPr>
              <a:t>N. Tessler and N. Rappaport, </a:t>
            </a:r>
            <a:r>
              <a:rPr lang="en-US" i="1" dirty="0" smtClean="0">
                <a:cs typeface="Times New Roman" pitchFamily="18" charset="0"/>
              </a:rPr>
              <a:t>Journal </a:t>
            </a:r>
            <a:r>
              <a:rPr lang="en-US" i="1" dirty="0">
                <a:cs typeface="Times New Roman" pitchFamily="18" charset="0"/>
              </a:rPr>
              <a:t>of Applied Physics</a:t>
            </a:r>
            <a:r>
              <a:rPr lang="en-US" dirty="0">
                <a:cs typeface="Times New Roman" pitchFamily="18" charset="0"/>
              </a:rPr>
              <a:t>, vol. 96, pp. 1083-1087, 2004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N. Rappaport, </a:t>
            </a:r>
            <a:r>
              <a:rPr lang="en-US" dirty="0" smtClean="0"/>
              <a:t>et. al., </a:t>
            </a:r>
            <a:r>
              <a:rPr lang="en-US" i="1" dirty="0" smtClean="0"/>
              <a:t>Journal </a:t>
            </a:r>
            <a:r>
              <a:rPr lang="en-US" i="1" dirty="0"/>
              <a:t>of Applied Physics, </a:t>
            </a:r>
            <a:r>
              <a:rPr lang="en-US" dirty="0"/>
              <a:t>vol. 98, p. 033714, </a:t>
            </a:r>
            <a:r>
              <a:rPr lang="en-US" dirty="0" smtClean="0"/>
              <a:t>2005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23528" y="980728"/>
            <a:ext cx="7407278" cy="2743200"/>
            <a:chOff x="1006" y="720"/>
            <a:chExt cx="4666" cy="1728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1340" y="1164"/>
            <a:ext cx="1918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3" name="Equation" r:id="rId4" imgW="1600200" imgH="253800" progId="Equation.DSMT4">
                    <p:embed/>
                  </p:oleObj>
                </mc:Choice>
                <mc:Fallback>
                  <p:oleObj name="Equation" r:id="rId4" imgW="16002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" y="1164"/>
                          <a:ext cx="1918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1414" y="811"/>
            <a:ext cx="380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4" name="Equation" r:id="rId6" imgW="330120" imgH="164880" progId="Equation.DSMT4">
                    <p:embed/>
                  </p:oleObj>
                </mc:Choice>
                <mc:Fallback>
                  <p:oleObj name="Equation" r:id="rId6" imgW="330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4" y="811"/>
                          <a:ext cx="380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8789060"/>
                </p:ext>
              </p:extLst>
            </p:nvPr>
          </p:nvGraphicFramePr>
          <p:xfrm>
            <a:off x="1369" y="2113"/>
            <a:ext cx="1056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5" name="Equation" r:id="rId8" imgW="901440" imgH="228600" progId="Equation.DSMT4">
                    <p:embed/>
                  </p:oleObj>
                </mc:Choice>
                <mc:Fallback>
                  <p:oleObj name="Equation" r:id="rId8" imgW="901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" y="2113"/>
                          <a:ext cx="1056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10"/>
            <p:cNvSpPr>
              <a:spLocks/>
            </p:cNvSpPr>
            <p:nvPr/>
          </p:nvSpPr>
          <p:spPr bwMode="auto">
            <a:xfrm>
              <a:off x="1006" y="720"/>
              <a:ext cx="363" cy="1728"/>
            </a:xfrm>
            <a:prstGeom prst="leftBrace">
              <a:avLst>
                <a:gd name="adj1" fmla="val 396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360" y="807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Charge generation rate 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407" y="1201"/>
              <a:ext cx="1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Photo-current 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410" y="2121"/>
              <a:ext cx="2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 smtClean="0"/>
                <a:t>Bimolecular  </a:t>
              </a:r>
              <a:r>
                <a:rPr lang="en-US" dirty="0"/>
                <a:t>recombination-current </a:t>
              </a:r>
            </a:p>
          </p:txBody>
        </p:sp>
        <p:graphicFrame>
          <p:nvGraphicFramePr>
            <p:cNvPr id="20" name="Object 16"/>
            <p:cNvGraphicFramePr>
              <a:graphicFrameLocks noChangeAspect="1"/>
            </p:cNvGraphicFramePr>
            <p:nvPr/>
          </p:nvGraphicFramePr>
          <p:xfrm>
            <a:off x="1440" y="1600"/>
            <a:ext cx="1288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66" name="Equation" r:id="rId10" imgW="2044440" imgH="634680" progId="Equation.DSMT4">
                    <p:embed/>
                  </p:oleObj>
                </mc:Choice>
                <mc:Fallback>
                  <p:oleObj name="Equation" r:id="rId10" imgW="2044440" imgH="634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00"/>
                          <a:ext cx="1288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408" y="1689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/>
                <a:t>No re-injection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99791" y="2352328"/>
            <a:ext cx="5496190" cy="6687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91880" y="844847"/>
            <a:ext cx="6322244" cy="4528369"/>
            <a:chOff x="3851920" y="692696"/>
            <a:chExt cx="5818188" cy="4024313"/>
          </a:xfrm>
        </p:grpSpPr>
        <p:sp>
          <p:nvSpPr>
            <p:cNvPr id="4" name="Rectangle 3"/>
            <p:cNvSpPr/>
            <p:nvPr/>
          </p:nvSpPr>
          <p:spPr>
            <a:xfrm>
              <a:off x="4145007" y="980728"/>
              <a:ext cx="4891490" cy="34563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692696"/>
              <a:ext cx="5818188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>
          <a:xfrm>
            <a:off x="4932040" y="3246075"/>
            <a:ext cx="266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Signature of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bi-molecular Loss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24683"/>
              </p:ext>
            </p:extLst>
          </p:nvPr>
        </p:nvGraphicFramePr>
        <p:xfrm>
          <a:off x="4534073" y="838790"/>
          <a:ext cx="4673319" cy="355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7" name="KGPlot" r:id="rId13" imgW="3682800" imgH="2895480" progId="KGraph_Plot">
                  <p:embed/>
                </p:oleObj>
              </mc:Choice>
              <mc:Fallback>
                <p:oleObj name="KGPlot" r:id="rId13" imgW="3682800" imgH="2895480" progId="KGraph_Plo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073" y="838790"/>
                        <a:ext cx="4673319" cy="3550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6056" y="2204864"/>
            <a:ext cx="20882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Smaller  Bimolecular Coefficient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5747 -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05238"/>
              </p:ext>
            </p:extLst>
          </p:nvPr>
        </p:nvGraphicFramePr>
        <p:xfrm>
          <a:off x="4067944" y="1166209"/>
          <a:ext cx="5004246" cy="370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7" name="KGPlot" r:id="rId3" imgW="6642000" imgH="4914720" progId="KGraph_Plot">
                  <p:embed/>
                </p:oleObj>
              </mc:Choice>
              <mc:Fallback>
                <p:oleObj name="KGPlot" r:id="rId3" imgW="6642000" imgH="4914720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166209"/>
                        <a:ext cx="5004246" cy="37029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323850" y="6309320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Tzabari</a:t>
            </a:r>
            <a:r>
              <a:rPr lang="en-US" dirty="0"/>
              <a:t>, and N. Tessler, Journal of Applied Physics </a:t>
            </a:r>
            <a:r>
              <a:rPr lang="en-US" b="1" dirty="0"/>
              <a:t>109, 064501 (2011)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968870" y="4973826"/>
            <a:ext cx="3600400" cy="13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– Density of traps.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- Trap depth with respect to the mid-gap level.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 Capture coefficient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921" y="1413197"/>
            <a:ext cx="2376488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921" y="1413197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6921" y="2853060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8359" y="1917253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2848584" y="2853060"/>
            <a:ext cx="215900" cy="2159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705709" y="1413197"/>
            <a:ext cx="215900" cy="2159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61121" y="2241079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34021" y="1989261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</a:t>
            </a:r>
          </a:p>
          <a:p>
            <a:r>
              <a:rPr lang="en-US" sz="2000" dirty="0" smtClean="0"/>
              <a:t>gap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05137" y="1917253"/>
            <a:ext cx="0" cy="315118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9073" y="1845245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Gill Sans MT"/>
              </a:rPr>
              <a:t>dEt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76056" y="1551860"/>
            <a:ext cx="1324402" cy="944975"/>
            <a:chOff x="1115616" y="1917253"/>
            <a:chExt cx="1324402" cy="944975"/>
          </a:xfrm>
        </p:grpSpPr>
        <p:sp>
          <p:nvSpPr>
            <p:cNvPr id="3" name="Oval 2"/>
            <p:cNvSpPr/>
            <p:nvPr/>
          </p:nvSpPr>
          <p:spPr>
            <a:xfrm>
              <a:off x="1403648" y="1917253"/>
              <a:ext cx="1008112" cy="5036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16" y="2492896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Bimolecular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9850" y="3126323"/>
            <a:ext cx="1124026" cy="944975"/>
            <a:chOff x="3089410" y="3491716"/>
            <a:chExt cx="1124026" cy="944975"/>
          </a:xfrm>
        </p:grpSpPr>
        <p:sp>
          <p:nvSpPr>
            <p:cNvPr id="22" name="TextBox 21"/>
            <p:cNvSpPr txBox="1"/>
            <p:nvPr/>
          </p:nvSpPr>
          <p:spPr>
            <a:xfrm>
              <a:off x="3089410" y="3491716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Monomol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03848" y="3933056"/>
              <a:ext cx="1008112" cy="5036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9512" y="3347700"/>
            <a:ext cx="2944771" cy="873388"/>
            <a:chOff x="179512" y="3347700"/>
            <a:chExt cx="2944771" cy="87338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202168"/>
                </p:ext>
              </p:extLst>
            </p:nvPr>
          </p:nvGraphicFramePr>
          <p:xfrm>
            <a:off x="179512" y="3794050"/>
            <a:ext cx="1692275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48" name="Equation" r:id="rId5" imgW="901440" imgH="228600" progId="Equation.DSMT4">
                    <p:embed/>
                  </p:oleObj>
                </mc:Choice>
                <mc:Fallback>
                  <p:oleObj name="Equation" r:id="rId5" imgW="90144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3794050"/>
                          <a:ext cx="1692275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4900" y="3347700"/>
              <a:ext cx="2899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Doped </a:t>
              </a:r>
              <a:r>
                <a:rPr lang="en-US" dirty="0" smtClean="0">
                  <a:sym typeface="Wingdings" pitchFamily="2" charset="2"/>
                </a:rPr>
                <a:t> Traps already filled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9512" y="4427820"/>
            <a:ext cx="4006850" cy="1665476"/>
            <a:chOff x="179512" y="4427820"/>
            <a:chExt cx="4006850" cy="1665476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3189013"/>
                </p:ext>
              </p:extLst>
            </p:nvPr>
          </p:nvGraphicFramePr>
          <p:xfrm>
            <a:off x="179512" y="4815359"/>
            <a:ext cx="4006850" cy="127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49" name="Equation" r:id="rId7" imgW="2133360" imgH="685800" progId="Equation.DSMT4">
                    <p:embed/>
                  </p:oleObj>
                </mc:Choice>
                <mc:Fallback>
                  <p:oleObj name="Equation" r:id="rId7" imgW="21333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4815359"/>
                          <a:ext cx="4006850" cy="12779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24900" y="4427820"/>
              <a:ext cx="2886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Intrinsic (traps are empty)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806896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QE as a function of excitation power</a:t>
            </a:r>
            <a:br>
              <a:rPr lang="en-US" sz="3600" dirty="0" smtClean="0"/>
            </a:br>
            <a:r>
              <a:rPr lang="en-US" sz="2400" dirty="0">
                <a:solidFill>
                  <a:srgbClr val="FF0000"/>
                </a:solidFill>
              </a:rPr>
              <a:t>SRH (trap </a:t>
            </a:r>
            <a:r>
              <a:rPr lang="en-US" sz="2400" dirty="0" smtClean="0">
                <a:solidFill>
                  <a:srgbClr val="FF0000"/>
                </a:solidFill>
              </a:rPr>
              <a:t>assisted recombination) loss</a:t>
            </a:r>
          </a:p>
        </p:txBody>
      </p:sp>
    </p:spTree>
    <p:extLst>
      <p:ext uri="{BB962C8B-B14F-4D97-AF65-F5344CB8AC3E}">
        <p14:creationId xmlns:p14="http://schemas.microsoft.com/office/powerpoint/2010/main" val="33070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3.7037E-6 L -3.61111E-6 0.0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32 L -0.01545 -0.1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98299"/>
              </p:ext>
            </p:extLst>
          </p:nvPr>
        </p:nvGraphicFramePr>
        <p:xfrm>
          <a:off x="4966791" y="1628800"/>
          <a:ext cx="3349625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KGPlot" r:id="rId3" imgW="4444920" imgH="3886200" progId="KGraph_Plot">
                  <p:embed/>
                </p:oleObj>
              </mc:Choice>
              <mc:Fallback>
                <p:oleObj name="KGPlot" r:id="rId3" imgW="4444920" imgH="388620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791" y="1628800"/>
                        <a:ext cx="3349625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85917"/>
              </p:ext>
            </p:extLst>
          </p:nvPr>
        </p:nvGraphicFramePr>
        <p:xfrm>
          <a:off x="4961536" y="1628800"/>
          <a:ext cx="3349625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5" name="KGPlot" r:id="rId5" imgW="4444920" imgH="3886200" progId="KGraph_Plot">
                  <p:embed/>
                </p:oleObj>
              </mc:Choice>
              <mc:Fallback>
                <p:oleObj name="KGPlot" r:id="rId5" imgW="4444920" imgH="3886200" progId="KGraph_Plot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536" y="1628800"/>
                        <a:ext cx="3349625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4089970" y="1484784"/>
            <a:ext cx="1021780" cy="3276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01017"/>
              </p:ext>
            </p:extLst>
          </p:nvPr>
        </p:nvGraphicFramePr>
        <p:xfrm>
          <a:off x="4067944" y="1454241"/>
          <a:ext cx="5004246" cy="370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" name="KGPlot" r:id="rId7" imgW="6642000" imgH="4914720" progId="KGraph_Plot">
                  <p:embed/>
                </p:oleObj>
              </mc:Choice>
              <mc:Fallback>
                <p:oleObj name="KGPlot" r:id="rId7" imgW="6642000" imgH="49147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454241"/>
                        <a:ext cx="5004246" cy="3702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467940" y="5949280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Tzabari</a:t>
            </a:r>
            <a:r>
              <a:rPr lang="en-US" dirty="0"/>
              <a:t>, and N. Tessler, Journal of Applied Physics </a:t>
            </a:r>
            <a:r>
              <a:rPr lang="en-US" b="1" dirty="0"/>
              <a:t>109, 064501 (2011)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6921" y="1917253"/>
            <a:ext cx="2376488" cy="2736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921" y="1917253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6921" y="4653260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8359" y="2421309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2848584" y="4653260"/>
            <a:ext cx="215900" cy="2159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705709" y="1917253"/>
            <a:ext cx="215900" cy="2159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>
            <a:stCxn id="9" idx="1"/>
            <a:endCxn id="9" idx="3"/>
          </p:cNvCxnSpPr>
          <p:nvPr/>
        </p:nvCxnSpPr>
        <p:spPr>
          <a:xfrm>
            <a:off x="976921" y="3285257"/>
            <a:ext cx="2376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34021" y="2924944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</a:t>
            </a:r>
          </a:p>
          <a:p>
            <a:r>
              <a:rPr lang="en-US" sz="2000" dirty="0" smtClean="0"/>
              <a:t>gap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0560" y="2204864"/>
            <a:ext cx="74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Traps</a:t>
            </a:r>
            <a:endParaRPr lang="en-US" sz="20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1302144" y="2204864"/>
            <a:ext cx="1762341" cy="442622"/>
            <a:chOff x="1302144" y="1700808"/>
            <a:chExt cx="1762341" cy="442622"/>
          </a:xfrm>
        </p:grpSpPr>
        <p:sp>
          <p:nvSpPr>
            <p:cNvPr id="35" name="Rectangle 34"/>
            <p:cNvSpPr/>
            <p:nvPr/>
          </p:nvSpPr>
          <p:spPr>
            <a:xfrm>
              <a:off x="1302144" y="1700808"/>
              <a:ext cx="2161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91680" y="1732746"/>
              <a:ext cx="28818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65166" y="1700808"/>
              <a:ext cx="31875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27785" y="1743320"/>
              <a:ext cx="4367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60232" y="1772816"/>
            <a:ext cx="145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Fewer Traps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74552" y="4053482"/>
            <a:ext cx="1588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Deeper Traps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806896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QE as a function of excitation power</a:t>
            </a:r>
            <a:br>
              <a:rPr lang="en-US" sz="3600" dirty="0" smtClean="0"/>
            </a:br>
            <a:r>
              <a:rPr lang="en-US" sz="2400" dirty="0">
                <a:solidFill>
                  <a:srgbClr val="FF0000"/>
                </a:solidFill>
              </a:rPr>
              <a:t>SRH (trap </a:t>
            </a:r>
            <a:r>
              <a:rPr lang="en-US" sz="2400" dirty="0" smtClean="0">
                <a:solidFill>
                  <a:srgbClr val="FF0000"/>
                </a:solidFill>
              </a:rPr>
              <a:t>assisted recombination) loss</a:t>
            </a:r>
          </a:p>
        </p:txBody>
      </p:sp>
    </p:spTree>
    <p:extLst>
      <p:ext uri="{BB962C8B-B14F-4D97-AF65-F5344CB8AC3E}">
        <p14:creationId xmlns:p14="http://schemas.microsoft.com/office/powerpoint/2010/main" val="3252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0261 -0.0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035 0.07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0833 -0.003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77888"/>
            <a:ext cx="59436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47813" y="98425"/>
            <a:ext cx="7127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What can we learn using simple measurements</a:t>
            </a:r>
          </a:p>
          <a:p>
            <a:pPr algn="ctr" eaLnBrk="1" hangingPunct="1"/>
            <a:r>
              <a:rPr lang="en-US"/>
              <a:t>(intensity dependence of the cell efficiency)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11750" y="1916832"/>
            <a:ext cx="16337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Bi- Molecular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323850" y="6381750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L. Tzabari, and N. Tessler, Journal of Applied Physics </a:t>
            </a:r>
            <a:r>
              <a:rPr lang="en-US" b="1"/>
              <a:t>109, 064501 (2011)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776" y="3573016"/>
            <a:ext cx="23134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SRH (trap assisted)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1187098"/>
            <a:ext cx="1800200" cy="440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3968" y="1216156"/>
            <a:ext cx="1152128" cy="440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6096" y="1216156"/>
            <a:ext cx="1584176" cy="440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020272" y="3942348"/>
            <a:ext cx="326678" cy="2067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21554</TotalTime>
  <Words>1464</Words>
  <Application>Microsoft Office PowerPoint</Application>
  <PresentationFormat>On-screen Show (4:3)</PresentationFormat>
  <Paragraphs>282</Paragraphs>
  <Slides>23</Slides>
  <Notes>4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1_Office Theme</vt:lpstr>
      <vt:lpstr>Office Theme</vt:lpstr>
      <vt:lpstr>KGPlot</vt:lpstr>
      <vt:lpstr>Equation</vt:lpstr>
      <vt:lpstr>Generation and Recombination in Organic Solar Cells</vt:lpstr>
      <vt:lpstr>Outline</vt:lpstr>
      <vt:lpstr>PowerPoint Presentation</vt:lpstr>
      <vt:lpstr>Mobility Distribution Function or Spatially Dispersive Transport</vt:lpstr>
      <vt:lpstr>PowerPoint Presentation</vt:lpstr>
      <vt:lpstr>QE as a function of excitation power Langevin /Bimolecular loss</vt:lpstr>
      <vt:lpstr>PowerPoint Presentation</vt:lpstr>
      <vt:lpstr>PowerPoint Presentation</vt:lpstr>
      <vt:lpstr>PowerPoint Presentation</vt:lpstr>
      <vt:lpstr>Recombination in P3HT-PCBM</vt:lpstr>
      <vt:lpstr>Recombination in P3HT-PCBM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all mean (summary, conclusions,…)</vt:lpstr>
      <vt:lpstr>PowerPoint Presentation</vt:lpstr>
      <vt:lpstr>Thank You</vt:lpstr>
      <vt:lpstr>PowerPoint Presentation</vt:lpstr>
      <vt:lpstr>Why Generalized Einstein Relation does not affect the Ideality Factor of PN Diode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semiconductors Solar Cells &amp; Light Emitting Diodes</dc:title>
  <dc:creator>Nir</dc:creator>
  <cp:lastModifiedBy>Nir</cp:lastModifiedBy>
  <cp:revision>177</cp:revision>
  <dcterms:created xsi:type="dcterms:W3CDTF">2013-01-09T07:45:45Z</dcterms:created>
  <dcterms:modified xsi:type="dcterms:W3CDTF">2013-09-03T20:29:17Z</dcterms:modified>
</cp:coreProperties>
</file>