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3.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0"/>
  </p:notesMasterIdLst>
  <p:sldIdLst>
    <p:sldId id="257" r:id="rId3"/>
    <p:sldId id="301" r:id="rId4"/>
    <p:sldId id="280" r:id="rId5"/>
    <p:sldId id="281" r:id="rId6"/>
    <p:sldId id="283" r:id="rId7"/>
    <p:sldId id="267" r:id="rId8"/>
    <p:sldId id="305" r:id="rId9"/>
    <p:sldId id="289" r:id="rId10"/>
    <p:sldId id="295" r:id="rId11"/>
    <p:sldId id="303" r:id="rId12"/>
    <p:sldId id="270" r:id="rId13"/>
    <p:sldId id="304" r:id="rId14"/>
    <p:sldId id="271" r:id="rId15"/>
    <p:sldId id="290" r:id="rId16"/>
    <p:sldId id="291" r:id="rId17"/>
    <p:sldId id="300" r:id="rId18"/>
    <p:sldId id="273" r:id="rId19"/>
    <p:sldId id="274" r:id="rId20"/>
    <p:sldId id="294" r:id="rId21"/>
    <p:sldId id="297" r:id="rId22"/>
    <p:sldId id="276" r:id="rId23"/>
    <p:sldId id="299" r:id="rId24"/>
    <p:sldId id="277" r:id="rId25"/>
    <p:sldId id="278" r:id="rId26"/>
    <p:sldId id="310" r:id="rId27"/>
    <p:sldId id="279" r:id="rId28"/>
    <p:sldId id="298" r:id="rId29"/>
  </p:sldIdLst>
  <p:sldSz cx="9144000" cy="6858000" type="screen4x3"/>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684" autoAdjust="0"/>
    <p:restoredTop sz="94660"/>
  </p:normalViewPr>
  <p:slideViewPr>
    <p:cSldViewPr snapToGrid="0">
      <p:cViewPr varScale="1">
        <p:scale>
          <a:sx n="74" d="100"/>
          <a:sy n="74" d="100"/>
        </p:scale>
        <p:origin x="6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 Id="rId4" Type="http://schemas.openxmlformats.org/officeDocument/2006/relationships/image" Target="../media/image4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59C640-07FF-4364-846F-6BCADC409970}" type="datetimeFigureOut">
              <a:rPr lang="en-GB" smtClean="0"/>
              <a:t>10/09/2016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2E636-2A8B-431E-BDE8-7D47ADC2165C}" type="slidenum">
              <a:rPr lang="en-GB" smtClean="0"/>
              <a:t>‹#›</a:t>
            </a:fld>
            <a:endParaRPr lang="en-GB"/>
          </a:p>
        </p:txBody>
      </p:sp>
    </p:spTree>
    <p:extLst>
      <p:ext uri="{BB962C8B-B14F-4D97-AF65-F5344CB8AC3E}">
        <p14:creationId xmlns:p14="http://schemas.microsoft.com/office/powerpoint/2010/main" val="3236674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sz="1200" kern="1200" dirty="0" smtClean="0">
                <a:solidFill>
                  <a:schemeClr val="tx1"/>
                </a:solidFill>
                <a:latin typeface="+mn-lt"/>
                <a:ea typeface="+mn-ea"/>
                <a:cs typeface="+mn-cs"/>
              </a:rPr>
              <a:t>The SRH recombination in the context of blends describes the fact that in a BHJ an electron-hole recombination can occur only at specific spatial location (the interface between the two phases) and through certain energy levels (CT states). Those sites will be treated as the SRH recombination centers (the "traps"). Their density will reflect the interface density, and their depth will follow the system energetic levels. This process starts as</a:t>
            </a:r>
            <a:r>
              <a:rPr lang="en-US" sz="1200" kern="1200" baseline="0" dirty="0" smtClean="0">
                <a:solidFill>
                  <a:schemeClr val="tx1"/>
                </a:solidFill>
                <a:latin typeface="+mn-lt"/>
                <a:ea typeface="+mn-ea"/>
                <a:cs typeface="+mn-cs"/>
              </a:rPr>
              <a:t> a bimolecular process (hence the drop) and as the </a:t>
            </a:r>
            <a:r>
              <a:rPr lang="en-US" sz="1200" kern="1200" dirty="0" smtClean="0">
                <a:solidFill>
                  <a:schemeClr val="tx1"/>
                </a:solidFill>
                <a:latin typeface="+mn-lt"/>
                <a:ea typeface="+mn-ea"/>
                <a:cs typeface="+mn-cs"/>
              </a:rPr>
              <a:t>recombination centers are filled it becomes monomolecular</a:t>
            </a:r>
            <a:r>
              <a:rPr lang="en-US" sz="1200" kern="1200" baseline="0" dirty="0" smtClean="0">
                <a:solidFill>
                  <a:schemeClr val="tx1"/>
                </a:solidFill>
                <a:latin typeface="+mn-lt"/>
                <a:ea typeface="+mn-ea"/>
                <a:cs typeface="+mn-cs"/>
              </a:rPr>
              <a:t> and its effect on the QE saturates. T</a:t>
            </a:r>
            <a:r>
              <a:rPr lang="en-US" sz="1200" kern="1200" dirty="0" smtClean="0">
                <a:solidFill>
                  <a:schemeClr val="tx1"/>
                </a:solidFill>
                <a:latin typeface="+mn-lt"/>
                <a:ea typeface="+mn-ea"/>
                <a:cs typeface="+mn-cs"/>
              </a:rPr>
              <a:t>herefore the clear signature of SRH</a:t>
            </a:r>
            <a:r>
              <a:rPr lang="en-US" sz="1200" kern="1200" baseline="0" dirty="0" smtClean="0">
                <a:solidFill>
                  <a:schemeClr val="tx1"/>
                </a:solidFill>
                <a:latin typeface="+mn-lt"/>
                <a:ea typeface="+mn-ea"/>
                <a:cs typeface="+mn-cs"/>
              </a:rPr>
              <a:t> is mainly visible</a:t>
            </a:r>
            <a:r>
              <a:rPr lang="en-US" sz="1200" kern="1200" dirty="0" smtClean="0">
                <a:solidFill>
                  <a:schemeClr val="tx1"/>
                </a:solidFill>
                <a:latin typeface="+mn-lt"/>
                <a:ea typeface="+mn-ea"/>
                <a:cs typeface="+mn-cs"/>
              </a:rPr>
              <a:t> at the low excitation regime.</a:t>
            </a:r>
            <a:endParaRPr lang="he-IL" dirty="0"/>
          </a:p>
        </p:txBody>
      </p:sp>
      <p:sp>
        <p:nvSpPr>
          <p:cNvPr id="4" name="Header Placeholder 3"/>
          <p:cNvSpPr>
            <a:spLocks noGrp="1"/>
          </p:cNvSpPr>
          <p:nvPr>
            <p:ph type="hdr" sz="quarter" idx="10"/>
          </p:nvPr>
        </p:nvSpPr>
        <p:spPr/>
        <p:txBody>
          <a:bodyPr/>
          <a:lstStyle/>
          <a:p>
            <a:pPr>
              <a:defRPr/>
            </a:pPr>
            <a:r>
              <a:rPr lang="en-US" smtClean="0">
                <a:solidFill>
                  <a:prstClr val="black"/>
                </a:solidFill>
              </a:rPr>
              <a:t>omd</a:t>
            </a:r>
            <a:endParaRPr lang="he-IL">
              <a:solidFill>
                <a:prstClr val="black"/>
              </a:solidFill>
            </a:endParaRPr>
          </a:p>
        </p:txBody>
      </p:sp>
      <p:sp>
        <p:nvSpPr>
          <p:cNvPr id="5" name="Slide Number Placeholder 4"/>
          <p:cNvSpPr>
            <a:spLocks noGrp="1"/>
          </p:cNvSpPr>
          <p:nvPr>
            <p:ph type="sldNum" sz="quarter" idx="11"/>
          </p:nvPr>
        </p:nvSpPr>
        <p:spPr/>
        <p:txBody>
          <a:bodyPr/>
          <a:lstStyle/>
          <a:p>
            <a:pPr>
              <a:defRPr/>
            </a:pPr>
            <a:fld id="{A1B6D846-3753-401D-B6F1-E584380FB624}" type="slidenum">
              <a:rPr lang="he-IL" smtClean="0">
                <a:solidFill>
                  <a:prstClr val="black"/>
                </a:solidFill>
              </a:rPr>
              <a:pPr>
                <a:defRPr/>
              </a:pPr>
              <a:t>13</a:t>
            </a:fld>
            <a:endParaRPr lang="he-IL">
              <a:solidFill>
                <a:prstClr val="black"/>
              </a:solidFill>
            </a:endParaRPr>
          </a:p>
        </p:txBody>
      </p:sp>
    </p:spTree>
    <p:extLst>
      <p:ext uri="{BB962C8B-B14F-4D97-AF65-F5344CB8AC3E}">
        <p14:creationId xmlns:p14="http://schemas.microsoft.com/office/powerpoint/2010/main" val="1891370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a:r>
              <a:rPr lang="en-US" sz="1200" kern="1200" dirty="0" smtClean="0">
                <a:solidFill>
                  <a:schemeClr val="tx1"/>
                </a:solidFill>
                <a:latin typeface="+mn-lt"/>
                <a:ea typeface="+mn-ea"/>
                <a:cs typeface="+mn-cs"/>
              </a:rPr>
              <a:t>Examining the results we suggest that the SRH recombination centers are the Charge Transfer States (CT's) at the interface between the different phases. The CT's are used at the same time as a generation center for exciton dissociation, and as a recombination pathway for free carriers. As the CT's density is a function of the phase segregation in the active layer, we claim that our findings indicate that using the slow dry process results in finer phase segregation.</a:t>
            </a:r>
          </a:p>
          <a:p>
            <a:pPr algn="l" rtl="0"/>
            <a:r>
              <a:rPr lang="en-US" sz="1200" kern="1200" dirty="0" smtClean="0">
                <a:solidFill>
                  <a:schemeClr val="tx1"/>
                </a:solidFill>
                <a:latin typeface="+mn-lt"/>
                <a:ea typeface="+mn-ea"/>
                <a:cs typeface="+mn-cs"/>
              </a:rPr>
              <a:t>It is important to note that although exhibiting more SRH loss, the slow dry devices are more efficient than the fast dry ones due to their higher generation efficiency which results from the same CT's that cause the recombination loss. The relative overall generation efficiency can be extracted from the plateau in the not normalized QE graph</a:t>
            </a:r>
            <a:endParaRPr lang="he-IL" dirty="0"/>
          </a:p>
        </p:txBody>
      </p:sp>
      <p:sp>
        <p:nvSpPr>
          <p:cNvPr id="4" name="Header Placeholder 3"/>
          <p:cNvSpPr>
            <a:spLocks noGrp="1"/>
          </p:cNvSpPr>
          <p:nvPr>
            <p:ph type="hdr" sz="quarter" idx="10"/>
          </p:nvPr>
        </p:nvSpPr>
        <p:spPr/>
        <p:txBody>
          <a:bodyPr/>
          <a:lstStyle/>
          <a:p>
            <a:pPr>
              <a:defRPr/>
            </a:pPr>
            <a:r>
              <a:rPr lang="en-US" smtClean="0"/>
              <a:t>omd</a:t>
            </a:r>
            <a:endParaRPr lang="he-IL"/>
          </a:p>
        </p:txBody>
      </p:sp>
      <p:sp>
        <p:nvSpPr>
          <p:cNvPr id="5" name="Slide Number Placeholder 4"/>
          <p:cNvSpPr>
            <a:spLocks noGrp="1"/>
          </p:cNvSpPr>
          <p:nvPr>
            <p:ph type="sldNum" sz="quarter" idx="11"/>
          </p:nvPr>
        </p:nvSpPr>
        <p:spPr/>
        <p:txBody>
          <a:bodyPr/>
          <a:lstStyle/>
          <a:p>
            <a:pPr>
              <a:defRPr/>
            </a:pPr>
            <a:fld id="{A1B6D846-3753-401D-B6F1-E584380FB624}" type="slidenum">
              <a:rPr lang="he-IL" smtClean="0"/>
              <a:pPr>
                <a:defRPr/>
              </a:pPr>
              <a:t>16</a:t>
            </a:fld>
            <a:endParaRPr lang="he-IL"/>
          </a:p>
        </p:txBody>
      </p:sp>
    </p:spTree>
    <p:extLst>
      <p:ext uri="{BB962C8B-B14F-4D97-AF65-F5344CB8AC3E}">
        <p14:creationId xmlns:p14="http://schemas.microsoft.com/office/powerpoint/2010/main" val="908035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2.xml"/><Relationship Id="rId4" Type="http://schemas.openxmlformats.org/officeDocument/2006/relationships/tags" Target="../tags/tag2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519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rtl="1">
              <a:defRPr/>
            </a:lvl1pPr>
          </a:lstStyle>
          <a:p>
            <a:pPr>
              <a:defRPr/>
            </a:pPr>
            <a:fld id="{8F1A07B6-CD84-44E4-B401-CCBB1ACA5B60}" type="datetimeFigureOut">
              <a:rPr lang="en-US"/>
              <a:pPr>
                <a:defRPr/>
              </a:pPr>
              <a:t>9/10/2016</a:t>
            </a:fld>
            <a:endParaRPr lang="en-US"/>
          </a:p>
        </p:txBody>
      </p:sp>
      <p:sp>
        <p:nvSpPr>
          <p:cNvPr id="6" name="Footer Placeholder 4"/>
          <p:cNvSpPr>
            <a:spLocks noGrp="1"/>
          </p:cNvSpPr>
          <p:nvPr>
            <p:ph type="ftr" sz="quarter" idx="11"/>
          </p:nvPr>
        </p:nvSpPr>
        <p:spPr/>
        <p:txBody>
          <a:bodyPr/>
          <a:lstStyle>
            <a:lvl1pPr rtl="1">
              <a:defRPr/>
            </a:lvl1pPr>
          </a:lstStyle>
          <a:p>
            <a:pPr>
              <a:defRPr/>
            </a:pPr>
            <a:endParaRPr lang="en-US"/>
          </a:p>
        </p:txBody>
      </p:sp>
      <p:sp>
        <p:nvSpPr>
          <p:cNvPr id="7" name="Slide Number Placeholder 5"/>
          <p:cNvSpPr>
            <a:spLocks noGrp="1"/>
          </p:cNvSpPr>
          <p:nvPr>
            <p:ph type="sldNum" sz="quarter" idx="12"/>
          </p:nvPr>
        </p:nvSpPr>
        <p:spPr/>
        <p:txBody>
          <a:bodyPr/>
          <a:lstStyle>
            <a:lvl1pPr rtl="1">
              <a:defRPr/>
            </a:lvl1pPr>
          </a:lstStyle>
          <a:p>
            <a:fld id="{2B05CC9E-8ECC-4E9D-86EB-F459EB7CEAE0}" type="slidenum">
              <a:rPr lang="en-US" altLang="en-US"/>
              <a:pPr/>
              <a:t>‹#›</a:t>
            </a:fld>
            <a:endParaRPr lang="en-US" altLang="en-US"/>
          </a:p>
        </p:txBody>
      </p:sp>
      <p:pic>
        <p:nvPicPr>
          <p:cNvPr id="8" name="Picture 2" descr="C:\Users\Nir\Desktop\www.ee.technion.ac.i_mmqsx5.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51948" y="5428828"/>
            <a:ext cx="1240532" cy="124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95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rtl="1">
              <a:defRPr/>
            </a:lvl1pPr>
          </a:lstStyle>
          <a:p>
            <a:pPr>
              <a:defRPr/>
            </a:pPr>
            <a:fld id="{544F6948-CFCA-4C58-A21F-E35FCB470B90}" type="datetimeFigureOut">
              <a:rPr lang="en-US"/>
              <a:pPr>
                <a:defRPr/>
              </a:pPr>
              <a:t>9/10/2016</a:t>
            </a:fld>
            <a:endParaRPr lang="en-US"/>
          </a:p>
        </p:txBody>
      </p:sp>
      <p:sp>
        <p:nvSpPr>
          <p:cNvPr id="5" name="Footer Placeholder 4"/>
          <p:cNvSpPr>
            <a:spLocks noGrp="1"/>
          </p:cNvSpPr>
          <p:nvPr>
            <p:ph type="ftr" sz="quarter" idx="11"/>
          </p:nvPr>
        </p:nvSpPr>
        <p:spPr/>
        <p:txBody>
          <a:bodyPr/>
          <a:lstStyle>
            <a:lvl1pPr rtl="1">
              <a:defRPr/>
            </a:lvl1pPr>
          </a:lstStyle>
          <a:p>
            <a:pPr>
              <a:defRPr/>
            </a:pPr>
            <a:endParaRPr lang="en-US"/>
          </a:p>
        </p:txBody>
      </p:sp>
      <p:sp>
        <p:nvSpPr>
          <p:cNvPr id="6" name="Slide Number Placeholder 5"/>
          <p:cNvSpPr>
            <a:spLocks noGrp="1"/>
          </p:cNvSpPr>
          <p:nvPr>
            <p:ph type="sldNum" sz="quarter" idx="12"/>
          </p:nvPr>
        </p:nvSpPr>
        <p:spPr/>
        <p:txBody>
          <a:bodyPr/>
          <a:lstStyle>
            <a:lvl1pPr rtl="1">
              <a:defRPr/>
            </a:lvl1pPr>
          </a:lstStyle>
          <a:p>
            <a:fld id="{B22979F0-454E-4578-ACAD-48DCD159223D}" type="slidenum">
              <a:rPr lang="en-US" altLang="en-US"/>
              <a:pPr/>
              <a:t>‹#›</a:t>
            </a:fld>
            <a:endParaRPr lang="en-US" altLang="en-US"/>
          </a:p>
        </p:txBody>
      </p:sp>
    </p:spTree>
    <p:extLst>
      <p:ext uri="{BB962C8B-B14F-4D97-AF65-F5344CB8AC3E}">
        <p14:creationId xmlns:p14="http://schemas.microsoft.com/office/powerpoint/2010/main" val="2234689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rtl="1">
              <a:defRPr/>
            </a:lvl1pPr>
          </a:lstStyle>
          <a:p>
            <a:pPr>
              <a:defRPr/>
            </a:pPr>
            <a:fld id="{79A6655C-5B85-45FE-A614-3F6D2DAF7C63}" type="datetimeFigureOut">
              <a:rPr lang="en-US"/>
              <a:pPr>
                <a:defRPr/>
              </a:pPr>
              <a:t>9/10/2016</a:t>
            </a:fld>
            <a:endParaRPr lang="en-US"/>
          </a:p>
        </p:txBody>
      </p:sp>
      <p:sp>
        <p:nvSpPr>
          <p:cNvPr id="5" name="Footer Placeholder 4"/>
          <p:cNvSpPr>
            <a:spLocks noGrp="1"/>
          </p:cNvSpPr>
          <p:nvPr>
            <p:ph type="ftr" sz="quarter" idx="11"/>
          </p:nvPr>
        </p:nvSpPr>
        <p:spPr/>
        <p:txBody>
          <a:bodyPr/>
          <a:lstStyle>
            <a:lvl1pPr rtl="1">
              <a:defRPr/>
            </a:lvl1pPr>
          </a:lstStyle>
          <a:p>
            <a:pPr>
              <a:defRPr/>
            </a:pPr>
            <a:endParaRPr lang="en-US"/>
          </a:p>
        </p:txBody>
      </p:sp>
      <p:sp>
        <p:nvSpPr>
          <p:cNvPr id="6" name="Slide Number Placeholder 5"/>
          <p:cNvSpPr>
            <a:spLocks noGrp="1"/>
          </p:cNvSpPr>
          <p:nvPr>
            <p:ph type="sldNum" sz="quarter" idx="12"/>
          </p:nvPr>
        </p:nvSpPr>
        <p:spPr/>
        <p:txBody>
          <a:bodyPr/>
          <a:lstStyle>
            <a:lvl1pPr rtl="1">
              <a:defRPr/>
            </a:lvl1pPr>
          </a:lstStyle>
          <a:p>
            <a:fld id="{0A6E3925-47BF-4F12-8797-06E495352C92}" type="slidenum">
              <a:rPr lang="en-US" altLang="en-US"/>
              <a:pPr/>
              <a:t>‹#›</a:t>
            </a:fld>
            <a:endParaRPr lang="en-US" altLang="en-US"/>
          </a:p>
        </p:txBody>
      </p:sp>
    </p:spTree>
    <p:extLst>
      <p:ext uri="{BB962C8B-B14F-4D97-AF65-F5344CB8AC3E}">
        <p14:creationId xmlns:p14="http://schemas.microsoft.com/office/powerpoint/2010/main" val="361538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75" y="0"/>
            <a:ext cx="91519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custDataLst>
              <p:tags r:id="rId3"/>
            </p:custDataLst>
          </p:nvPr>
        </p:nvSpPr>
        <p:spPr/>
        <p:txBody>
          <a:bodyPr/>
          <a:lstStyle>
            <a:lvl1pPr>
              <a:defRPr/>
            </a:lvl1pPr>
          </a:lstStyle>
          <a:p>
            <a:pPr>
              <a:defRPr/>
            </a:pPr>
            <a:fld id="{A62DA499-CA36-4E1D-819F-D33F94136F9D}" type="datetimeFigureOut">
              <a:rPr lang="en-US"/>
              <a:pPr>
                <a:defRPr/>
              </a:pPr>
              <a:t>9/10/2016</a:t>
            </a:fld>
            <a:endParaRPr lang="en-US"/>
          </a:p>
        </p:txBody>
      </p:sp>
      <p:sp>
        <p:nvSpPr>
          <p:cNvPr id="6"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5"/>
            </p:custDataLst>
          </p:nvPr>
        </p:nvSpPr>
        <p:spPr/>
        <p:txBody>
          <a:bodyPr/>
          <a:lstStyle>
            <a:lvl1pPr>
              <a:defRPr/>
            </a:lvl1pPr>
          </a:lstStyle>
          <a:p>
            <a:pPr>
              <a:defRPr/>
            </a:pPr>
            <a:fld id="{32F1562F-CBC0-45BD-B366-5C76E61E2B83}" type="slidenum">
              <a:rPr lang="en-US"/>
              <a:pPr>
                <a:defRPr/>
              </a:pPr>
              <a:t>‹#›</a:t>
            </a:fld>
            <a:endParaRPr lang="en-US"/>
          </a:p>
        </p:txBody>
      </p:sp>
    </p:spTree>
    <p:extLst>
      <p:ext uri="{BB962C8B-B14F-4D97-AF65-F5344CB8AC3E}">
        <p14:creationId xmlns:p14="http://schemas.microsoft.com/office/powerpoint/2010/main" val="303218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lvl1pPr>
              <a:defRPr/>
            </a:lvl1pPr>
          </a:lstStyle>
          <a:p>
            <a:pPr>
              <a:defRPr/>
            </a:pPr>
            <a:fld id="{0A05FDF3-720C-4CEC-B42F-4EC26A2C86EA}" type="datetimeFigureOut">
              <a:rPr lang="en-US"/>
              <a:pPr>
                <a:defRPr/>
              </a:pPr>
              <a:t>9/10/2016</a:t>
            </a:fld>
            <a:endParaRPr lang="en-US"/>
          </a:p>
        </p:txBody>
      </p:sp>
      <p:sp>
        <p:nvSpPr>
          <p:cNvPr id="5" name="Footer Placeholder 4"/>
          <p:cNvSpPr>
            <a:spLocks noGrp="1"/>
          </p:cNvSpPr>
          <p:nvPr>
            <p:ph type="ftr" sz="quarter" idx="11"/>
            <p:custDataLst>
              <p:tags r:id="rId4"/>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vl1pPr>
          </a:lstStyle>
          <a:p>
            <a:pPr>
              <a:defRPr/>
            </a:pPr>
            <a:fld id="{69FB20EE-4B33-4BB3-ABAE-FAE0801D4F76}" type="slidenum">
              <a:rPr lang="en-US"/>
              <a:pPr>
                <a:defRPr/>
              </a:pPr>
              <a:t>‹#›</a:t>
            </a:fld>
            <a:endParaRPr lang="en-US"/>
          </a:p>
        </p:txBody>
      </p:sp>
    </p:spTree>
    <p:extLst>
      <p:ext uri="{BB962C8B-B14F-4D97-AF65-F5344CB8AC3E}">
        <p14:creationId xmlns:p14="http://schemas.microsoft.com/office/powerpoint/2010/main" val="2336051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7FFFF8B-0432-4CAB-BABE-AB7D2DD09B38}" type="datetimeFigureOut">
              <a:rPr lang="en-US"/>
              <a:pPr>
                <a:defRPr/>
              </a:pPr>
              <a:t>9/10/2016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AF4E9F-7F5E-4E9D-B3D7-E3D84C6C0A8F}" type="slidenum">
              <a:rPr lang="en-US"/>
              <a:pPr>
                <a:defRPr/>
              </a:pPr>
              <a:t>‹#›</a:t>
            </a:fld>
            <a:endParaRPr lang="en-US"/>
          </a:p>
        </p:txBody>
      </p:sp>
    </p:spTree>
    <p:extLst>
      <p:ext uri="{BB962C8B-B14F-4D97-AF65-F5344CB8AC3E}">
        <p14:creationId xmlns:p14="http://schemas.microsoft.com/office/powerpoint/2010/main" val="2524263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4"/>
            </p:custDataLst>
          </p:nvPr>
        </p:nvSpPr>
        <p:spPr/>
        <p:txBody>
          <a:bodyPr/>
          <a:lstStyle>
            <a:lvl1pPr>
              <a:defRPr/>
            </a:lvl1pPr>
          </a:lstStyle>
          <a:p>
            <a:pPr>
              <a:defRPr/>
            </a:pPr>
            <a:fld id="{D04F5726-D1EE-4AD3-A249-4A9F7990F392}" type="datetimeFigureOut">
              <a:rPr lang="en-US"/>
              <a:pPr>
                <a:defRPr/>
              </a:pPr>
              <a:t>9/10/2016</a:t>
            </a:fld>
            <a:endParaRPr lang="en-US"/>
          </a:p>
        </p:txBody>
      </p:sp>
      <p:sp>
        <p:nvSpPr>
          <p:cNvPr id="6" name="Footer Placeholder 4"/>
          <p:cNvSpPr>
            <a:spLocks noGrp="1"/>
          </p:cNvSpPr>
          <p:nvPr>
            <p:ph type="ftr" sz="quarter" idx="11"/>
            <p:custDataLst>
              <p:tags r:id="rId5"/>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6"/>
            </p:custDataLst>
          </p:nvPr>
        </p:nvSpPr>
        <p:spPr/>
        <p:txBody>
          <a:bodyPr/>
          <a:lstStyle>
            <a:lvl1pPr>
              <a:defRPr/>
            </a:lvl1pPr>
          </a:lstStyle>
          <a:p>
            <a:pPr>
              <a:defRPr/>
            </a:pPr>
            <a:fld id="{24DEE508-1EEF-4A5A-9C67-C13DE8AC0174}" type="slidenum">
              <a:rPr lang="en-US"/>
              <a:pPr>
                <a:defRPr/>
              </a:pPr>
              <a:t>‹#›</a:t>
            </a:fld>
            <a:endParaRPr lang="en-US"/>
          </a:p>
        </p:txBody>
      </p:sp>
    </p:spTree>
    <p:extLst>
      <p:ext uri="{BB962C8B-B14F-4D97-AF65-F5344CB8AC3E}">
        <p14:creationId xmlns:p14="http://schemas.microsoft.com/office/powerpoint/2010/main" val="22822179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13A59E9-2A4C-4F43-98B2-ECE9F89504E7}" type="datetimeFigureOut">
              <a:rPr lang="en-US"/>
              <a:pPr>
                <a:defRPr/>
              </a:pPr>
              <a:t>9/10/2016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931923C-5525-401E-BE6C-897E21B35D13}" type="slidenum">
              <a:rPr lang="en-US"/>
              <a:pPr>
                <a:defRPr/>
              </a:pPr>
              <a:t>‹#›</a:t>
            </a:fld>
            <a:endParaRPr lang="en-US"/>
          </a:p>
        </p:txBody>
      </p:sp>
    </p:spTree>
    <p:extLst>
      <p:ext uri="{BB962C8B-B14F-4D97-AF65-F5344CB8AC3E}">
        <p14:creationId xmlns:p14="http://schemas.microsoft.com/office/powerpoint/2010/main" val="3538073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2"/>
            </p:custDataLst>
          </p:nvPr>
        </p:nvSpPr>
        <p:spPr/>
        <p:txBody>
          <a:bodyPr/>
          <a:lstStyle>
            <a:lvl1pPr>
              <a:defRPr/>
            </a:lvl1pPr>
          </a:lstStyle>
          <a:p>
            <a:pPr>
              <a:defRPr/>
            </a:pPr>
            <a:fld id="{41705678-BEE3-4F52-9EF8-87DEDE11736C}" type="datetimeFigureOut">
              <a:rPr lang="en-US"/>
              <a:pPr>
                <a:defRPr/>
              </a:pPr>
              <a:t>9/10/2016</a:t>
            </a:fld>
            <a:endParaRPr lang="en-US"/>
          </a:p>
        </p:txBody>
      </p:sp>
      <p:sp>
        <p:nvSpPr>
          <p:cNvPr id="4" name="Footer Placeholder 4"/>
          <p:cNvSpPr>
            <a:spLocks noGrp="1"/>
          </p:cNvSpPr>
          <p:nvPr>
            <p:ph type="ftr" sz="quarter" idx="11"/>
            <p:custDataLst>
              <p:tags r:id="rId3"/>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4"/>
            </p:custDataLst>
          </p:nvPr>
        </p:nvSpPr>
        <p:spPr/>
        <p:txBody>
          <a:bodyPr/>
          <a:lstStyle>
            <a:lvl1pPr>
              <a:defRPr/>
            </a:lvl1pPr>
          </a:lstStyle>
          <a:p>
            <a:pPr>
              <a:defRPr/>
            </a:pPr>
            <a:fld id="{2CED728B-E92F-4E72-89C5-32DDE4A466EA}" type="slidenum">
              <a:rPr lang="en-US"/>
              <a:pPr>
                <a:defRPr/>
              </a:pPr>
              <a:t>‹#›</a:t>
            </a:fld>
            <a:endParaRPr lang="en-US"/>
          </a:p>
        </p:txBody>
      </p:sp>
    </p:spTree>
    <p:extLst>
      <p:ext uri="{BB962C8B-B14F-4D97-AF65-F5344CB8AC3E}">
        <p14:creationId xmlns:p14="http://schemas.microsoft.com/office/powerpoint/2010/main" val="33368519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0A3F932D-20A1-49F0-A5AD-6F7895F4835E}" type="datetimeFigureOut">
              <a:rPr lang="en-US"/>
              <a:pPr>
                <a:defRPr/>
              </a:pPr>
              <a:t>9/10/2016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1B40CED8-DFE2-4DCB-A008-7F1D9D74E614}" type="slidenum">
              <a:rPr lang="en-US"/>
              <a:pPr>
                <a:defRPr/>
              </a:pPr>
              <a:t>‹#›</a:t>
            </a:fld>
            <a:endParaRPr lang="en-US"/>
          </a:p>
        </p:txBody>
      </p:sp>
    </p:spTree>
    <p:extLst>
      <p:ext uri="{BB962C8B-B14F-4D97-AF65-F5344CB8AC3E}">
        <p14:creationId xmlns:p14="http://schemas.microsoft.com/office/powerpoint/2010/main" val="165569005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0AECBB-6206-4902-AD59-AE2075FE35BF}" type="datetimeFigureOut">
              <a:rPr lang="en-US"/>
              <a:pPr>
                <a:defRPr/>
              </a:pPr>
              <a:t>9/10/2016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395BAA-91E7-4C55-80A3-7EA9842803FE}" type="slidenum">
              <a:rPr lang="en-US"/>
              <a:pPr>
                <a:defRPr/>
              </a:pPr>
              <a:t>‹#›</a:t>
            </a:fld>
            <a:endParaRPr lang="en-US"/>
          </a:p>
        </p:txBody>
      </p:sp>
    </p:spTree>
    <p:extLst>
      <p:ext uri="{BB962C8B-B14F-4D97-AF65-F5344CB8AC3E}">
        <p14:creationId xmlns:p14="http://schemas.microsoft.com/office/powerpoint/2010/main" val="218958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rtl="1">
              <a:defRPr/>
            </a:lvl1pPr>
          </a:lstStyle>
          <a:p>
            <a:pPr>
              <a:defRPr/>
            </a:pPr>
            <a:fld id="{3D3CC348-F9F7-43DB-B9BC-34DD4C40EAEB}" type="datetimeFigureOut">
              <a:rPr lang="en-US"/>
              <a:pPr>
                <a:defRPr/>
              </a:pPr>
              <a:t>9/10/2016</a:t>
            </a:fld>
            <a:endParaRPr lang="en-US"/>
          </a:p>
        </p:txBody>
      </p:sp>
      <p:sp>
        <p:nvSpPr>
          <p:cNvPr id="5" name="Footer Placeholder 4"/>
          <p:cNvSpPr>
            <a:spLocks noGrp="1"/>
          </p:cNvSpPr>
          <p:nvPr>
            <p:ph type="ftr" sz="quarter" idx="11"/>
          </p:nvPr>
        </p:nvSpPr>
        <p:spPr/>
        <p:txBody>
          <a:bodyPr/>
          <a:lstStyle>
            <a:lvl1pPr rtl="1">
              <a:defRPr/>
            </a:lvl1pPr>
          </a:lstStyle>
          <a:p>
            <a:pPr>
              <a:defRPr/>
            </a:pPr>
            <a:endParaRPr lang="en-US"/>
          </a:p>
        </p:txBody>
      </p:sp>
      <p:sp>
        <p:nvSpPr>
          <p:cNvPr id="6" name="Slide Number Placeholder 5"/>
          <p:cNvSpPr>
            <a:spLocks noGrp="1"/>
          </p:cNvSpPr>
          <p:nvPr>
            <p:ph type="sldNum" sz="quarter" idx="12"/>
          </p:nvPr>
        </p:nvSpPr>
        <p:spPr/>
        <p:txBody>
          <a:bodyPr/>
          <a:lstStyle>
            <a:lvl1pPr rtl="1">
              <a:defRPr/>
            </a:lvl1pPr>
          </a:lstStyle>
          <a:p>
            <a:fld id="{62D4CEB6-545B-44E4-904D-4B73B8FCF626}" type="slidenum">
              <a:rPr lang="en-US" altLang="en-US"/>
              <a:pPr/>
              <a:t>‹#›</a:t>
            </a:fld>
            <a:endParaRPr lang="en-US" altLang="en-US"/>
          </a:p>
        </p:txBody>
      </p:sp>
    </p:spTree>
    <p:extLst>
      <p:ext uri="{BB962C8B-B14F-4D97-AF65-F5344CB8AC3E}">
        <p14:creationId xmlns:p14="http://schemas.microsoft.com/office/powerpoint/2010/main" val="3737816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F052EF-8F39-4802-8B30-DF0F92D40746}" type="datetimeFigureOut">
              <a:rPr lang="en-US"/>
              <a:pPr>
                <a:defRPr/>
              </a:pPr>
              <a:t>9/10/2016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712FFD-78B2-46EF-B604-06C963C50160}" type="slidenum">
              <a:rPr lang="en-US"/>
              <a:pPr>
                <a:defRPr/>
              </a:pPr>
              <a:t>‹#›</a:t>
            </a:fld>
            <a:endParaRPr lang="en-US"/>
          </a:p>
        </p:txBody>
      </p:sp>
    </p:spTree>
    <p:extLst>
      <p:ext uri="{BB962C8B-B14F-4D97-AF65-F5344CB8AC3E}">
        <p14:creationId xmlns:p14="http://schemas.microsoft.com/office/powerpoint/2010/main" val="2356367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EA1FDB-CDB6-4314-8F64-008DED1B72C2}" type="datetimeFigureOut">
              <a:rPr lang="en-US"/>
              <a:pPr>
                <a:defRPr/>
              </a:pPr>
              <a:t>9/10/2016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98A673-7634-45E9-B11F-70A748381AE0}" type="slidenum">
              <a:rPr lang="en-US"/>
              <a:pPr>
                <a:defRPr/>
              </a:pPr>
              <a:t>‹#›</a:t>
            </a:fld>
            <a:endParaRPr lang="en-US"/>
          </a:p>
        </p:txBody>
      </p:sp>
    </p:spTree>
    <p:extLst>
      <p:ext uri="{BB962C8B-B14F-4D97-AF65-F5344CB8AC3E}">
        <p14:creationId xmlns:p14="http://schemas.microsoft.com/office/powerpoint/2010/main" val="1104601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E70238-16FF-4DAC-A832-677EE159209F}" type="datetimeFigureOut">
              <a:rPr lang="en-US"/>
              <a:pPr>
                <a:defRPr/>
              </a:pPr>
              <a:t>9/10/2016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F0AE1F-91DC-46F0-ABE1-E2E5797E8024}" type="slidenum">
              <a:rPr lang="en-US"/>
              <a:pPr>
                <a:defRPr/>
              </a:pPr>
              <a:t>‹#›</a:t>
            </a:fld>
            <a:endParaRPr lang="en-US"/>
          </a:p>
        </p:txBody>
      </p:sp>
    </p:spTree>
    <p:extLst>
      <p:ext uri="{BB962C8B-B14F-4D97-AF65-F5344CB8AC3E}">
        <p14:creationId xmlns:p14="http://schemas.microsoft.com/office/powerpoint/2010/main" val="693144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rtl="1">
              <a:defRPr/>
            </a:lvl1pPr>
          </a:lstStyle>
          <a:p>
            <a:pPr>
              <a:defRPr/>
            </a:pPr>
            <a:fld id="{932BDFBD-7248-4E1C-BF42-103C76D0BB1B}" type="datetimeFigureOut">
              <a:rPr lang="en-US"/>
              <a:pPr>
                <a:defRPr/>
              </a:pPr>
              <a:t>9/10/2016</a:t>
            </a:fld>
            <a:endParaRPr lang="en-US"/>
          </a:p>
        </p:txBody>
      </p:sp>
      <p:sp>
        <p:nvSpPr>
          <p:cNvPr id="5" name="Footer Placeholder 4"/>
          <p:cNvSpPr>
            <a:spLocks noGrp="1"/>
          </p:cNvSpPr>
          <p:nvPr>
            <p:ph type="ftr" sz="quarter" idx="11"/>
          </p:nvPr>
        </p:nvSpPr>
        <p:spPr/>
        <p:txBody>
          <a:bodyPr/>
          <a:lstStyle>
            <a:lvl1pPr rtl="1">
              <a:defRPr/>
            </a:lvl1pPr>
          </a:lstStyle>
          <a:p>
            <a:pPr>
              <a:defRPr/>
            </a:pPr>
            <a:endParaRPr lang="en-US"/>
          </a:p>
        </p:txBody>
      </p:sp>
      <p:sp>
        <p:nvSpPr>
          <p:cNvPr id="6" name="Slide Number Placeholder 5"/>
          <p:cNvSpPr>
            <a:spLocks noGrp="1"/>
          </p:cNvSpPr>
          <p:nvPr>
            <p:ph type="sldNum" sz="quarter" idx="12"/>
          </p:nvPr>
        </p:nvSpPr>
        <p:spPr/>
        <p:txBody>
          <a:bodyPr/>
          <a:lstStyle>
            <a:lvl1pPr rtl="1">
              <a:defRPr/>
            </a:lvl1pPr>
          </a:lstStyle>
          <a:p>
            <a:fld id="{99F86CEE-A6DC-414D-8FCE-C1D134CD95E4}" type="slidenum">
              <a:rPr lang="en-US" altLang="en-US"/>
              <a:pPr/>
              <a:t>‹#›</a:t>
            </a:fld>
            <a:endParaRPr lang="en-US" altLang="en-US"/>
          </a:p>
        </p:txBody>
      </p:sp>
    </p:spTree>
    <p:extLst>
      <p:ext uri="{BB962C8B-B14F-4D97-AF65-F5344CB8AC3E}">
        <p14:creationId xmlns:p14="http://schemas.microsoft.com/office/powerpoint/2010/main" val="393446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rtl="1">
              <a:defRPr/>
            </a:lvl1pPr>
          </a:lstStyle>
          <a:p>
            <a:pPr>
              <a:defRPr/>
            </a:pPr>
            <a:fld id="{391FBDF1-C844-4653-AC63-C08E7DB3EB56}" type="datetimeFigureOut">
              <a:rPr lang="en-US"/>
              <a:pPr>
                <a:defRPr/>
              </a:pPr>
              <a:t>9/10/2016</a:t>
            </a:fld>
            <a:endParaRPr lang="en-US"/>
          </a:p>
        </p:txBody>
      </p:sp>
      <p:sp>
        <p:nvSpPr>
          <p:cNvPr id="6" name="Footer Placeholder 4"/>
          <p:cNvSpPr>
            <a:spLocks noGrp="1"/>
          </p:cNvSpPr>
          <p:nvPr>
            <p:ph type="ftr" sz="quarter" idx="11"/>
          </p:nvPr>
        </p:nvSpPr>
        <p:spPr/>
        <p:txBody>
          <a:bodyPr/>
          <a:lstStyle>
            <a:lvl1pPr rtl="1">
              <a:defRPr/>
            </a:lvl1pPr>
          </a:lstStyle>
          <a:p>
            <a:pPr>
              <a:defRPr/>
            </a:pPr>
            <a:endParaRPr lang="en-US"/>
          </a:p>
        </p:txBody>
      </p:sp>
      <p:sp>
        <p:nvSpPr>
          <p:cNvPr id="7" name="Slide Number Placeholder 5"/>
          <p:cNvSpPr>
            <a:spLocks noGrp="1"/>
          </p:cNvSpPr>
          <p:nvPr>
            <p:ph type="sldNum" sz="quarter" idx="12"/>
          </p:nvPr>
        </p:nvSpPr>
        <p:spPr/>
        <p:txBody>
          <a:bodyPr/>
          <a:lstStyle>
            <a:lvl1pPr rtl="1">
              <a:defRPr/>
            </a:lvl1pPr>
          </a:lstStyle>
          <a:p>
            <a:fld id="{4925D616-CCAF-45A7-8945-A548F8A3F8CD}" type="slidenum">
              <a:rPr lang="en-US" altLang="en-US"/>
              <a:pPr/>
              <a:t>‹#›</a:t>
            </a:fld>
            <a:endParaRPr lang="en-US" altLang="en-US"/>
          </a:p>
        </p:txBody>
      </p:sp>
    </p:spTree>
    <p:extLst>
      <p:ext uri="{BB962C8B-B14F-4D97-AF65-F5344CB8AC3E}">
        <p14:creationId xmlns:p14="http://schemas.microsoft.com/office/powerpoint/2010/main" val="289539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rtl="1">
              <a:defRPr/>
            </a:lvl1pPr>
          </a:lstStyle>
          <a:p>
            <a:pPr>
              <a:defRPr/>
            </a:pPr>
            <a:fld id="{58E5A741-1F37-4CA1-8D7F-43819BBBAEAB}" type="datetimeFigureOut">
              <a:rPr lang="en-US"/>
              <a:pPr>
                <a:defRPr/>
              </a:pPr>
              <a:t>9/10/2016</a:t>
            </a:fld>
            <a:endParaRPr lang="en-US"/>
          </a:p>
        </p:txBody>
      </p:sp>
      <p:sp>
        <p:nvSpPr>
          <p:cNvPr id="8" name="Footer Placeholder 4"/>
          <p:cNvSpPr>
            <a:spLocks noGrp="1"/>
          </p:cNvSpPr>
          <p:nvPr>
            <p:ph type="ftr" sz="quarter" idx="11"/>
          </p:nvPr>
        </p:nvSpPr>
        <p:spPr/>
        <p:txBody>
          <a:bodyPr/>
          <a:lstStyle>
            <a:lvl1pPr rtl="1">
              <a:defRPr/>
            </a:lvl1pPr>
          </a:lstStyle>
          <a:p>
            <a:pPr>
              <a:defRPr/>
            </a:pPr>
            <a:endParaRPr lang="en-US"/>
          </a:p>
        </p:txBody>
      </p:sp>
      <p:sp>
        <p:nvSpPr>
          <p:cNvPr id="9" name="Slide Number Placeholder 5"/>
          <p:cNvSpPr>
            <a:spLocks noGrp="1"/>
          </p:cNvSpPr>
          <p:nvPr>
            <p:ph type="sldNum" sz="quarter" idx="12"/>
          </p:nvPr>
        </p:nvSpPr>
        <p:spPr/>
        <p:txBody>
          <a:bodyPr/>
          <a:lstStyle>
            <a:lvl1pPr rtl="1">
              <a:defRPr/>
            </a:lvl1pPr>
          </a:lstStyle>
          <a:p>
            <a:fld id="{6411BEC5-ED1E-4707-9BBE-8C8E56996CC8}" type="slidenum">
              <a:rPr lang="en-US" altLang="en-US"/>
              <a:pPr/>
              <a:t>‹#›</a:t>
            </a:fld>
            <a:endParaRPr lang="en-US" altLang="en-US"/>
          </a:p>
        </p:txBody>
      </p:sp>
    </p:spTree>
    <p:extLst>
      <p:ext uri="{BB962C8B-B14F-4D97-AF65-F5344CB8AC3E}">
        <p14:creationId xmlns:p14="http://schemas.microsoft.com/office/powerpoint/2010/main" val="4102353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rtl="1">
              <a:defRPr/>
            </a:lvl1pPr>
          </a:lstStyle>
          <a:p>
            <a:pPr>
              <a:defRPr/>
            </a:pPr>
            <a:fld id="{8FD03FD5-B5A9-418C-A60A-992A3808D60D}" type="datetimeFigureOut">
              <a:rPr lang="en-US"/>
              <a:pPr>
                <a:defRPr/>
              </a:pPr>
              <a:t>9/10/2016</a:t>
            </a:fld>
            <a:endParaRPr lang="en-US"/>
          </a:p>
        </p:txBody>
      </p:sp>
      <p:sp>
        <p:nvSpPr>
          <p:cNvPr id="4" name="Footer Placeholder 4"/>
          <p:cNvSpPr>
            <a:spLocks noGrp="1"/>
          </p:cNvSpPr>
          <p:nvPr>
            <p:ph type="ftr" sz="quarter" idx="11"/>
          </p:nvPr>
        </p:nvSpPr>
        <p:spPr/>
        <p:txBody>
          <a:bodyPr/>
          <a:lstStyle>
            <a:lvl1pPr rtl="1">
              <a:defRPr/>
            </a:lvl1pPr>
          </a:lstStyle>
          <a:p>
            <a:pPr>
              <a:defRPr/>
            </a:pPr>
            <a:endParaRPr lang="en-US"/>
          </a:p>
        </p:txBody>
      </p:sp>
      <p:sp>
        <p:nvSpPr>
          <p:cNvPr id="5" name="Slide Number Placeholder 5"/>
          <p:cNvSpPr>
            <a:spLocks noGrp="1"/>
          </p:cNvSpPr>
          <p:nvPr>
            <p:ph type="sldNum" sz="quarter" idx="12"/>
          </p:nvPr>
        </p:nvSpPr>
        <p:spPr/>
        <p:txBody>
          <a:bodyPr/>
          <a:lstStyle>
            <a:lvl1pPr rtl="1">
              <a:defRPr/>
            </a:lvl1pPr>
          </a:lstStyle>
          <a:p>
            <a:fld id="{B83B5385-BC45-42F5-B289-6C5C6D699969}" type="slidenum">
              <a:rPr lang="en-US" altLang="en-US"/>
              <a:pPr/>
              <a:t>‹#›</a:t>
            </a:fld>
            <a:endParaRPr lang="en-US" altLang="en-US"/>
          </a:p>
        </p:txBody>
      </p:sp>
    </p:spTree>
    <p:extLst>
      <p:ext uri="{BB962C8B-B14F-4D97-AF65-F5344CB8AC3E}">
        <p14:creationId xmlns:p14="http://schemas.microsoft.com/office/powerpoint/2010/main" val="2072437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rtl="1">
              <a:defRPr/>
            </a:lvl1pPr>
          </a:lstStyle>
          <a:p>
            <a:pPr>
              <a:defRPr/>
            </a:pPr>
            <a:fld id="{F89CC42F-7FB4-48B4-AFA5-6AD09AD6593D}" type="datetimeFigureOut">
              <a:rPr lang="en-US"/>
              <a:pPr>
                <a:defRPr/>
              </a:pPr>
              <a:t>9/10/2016</a:t>
            </a:fld>
            <a:endParaRPr lang="en-US"/>
          </a:p>
        </p:txBody>
      </p:sp>
      <p:sp>
        <p:nvSpPr>
          <p:cNvPr id="3" name="Footer Placeholder 4"/>
          <p:cNvSpPr>
            <a:spLocks noGrp="1"/>
          </p:cNvSpPr>
          <p:nvPr>
            <p:ph type="ftr" sz="quarter" idx="11"/>
          </p:nvPr>
        </p:nvSpPr>
        <p:spPr/>
        <p:txBody>
          <a:bodyPr/>
          <a:lstStyle>
            <a:lvl1pPr rtl="1">
              <a:defRPr/>
            </a:lvl1pPr>
          </a:lstStyle>
          <a:p>
            <a:pPr>
              <a:defRPr/>
            </a:pPr>
            <a:endParaRPr lang="en-US"/>
          </a:p>
        </p:txBody>
      </p:sp>
      <p:sp>
        <p:nvSpPr>
          <p:cNvPr id="4" name="Slide Number Placeholder 5"/>
          <p:cNvSpPr>
            <a:spLocks noGrp="1"/>
          </p:cNvSpPr>
          <p:nvPr>
            <p:ph type="sldNum" sz="quarter" idx="12"/>
          </p:nvPr>
        </p:nvSpPr>
        <p:spPr/>
        <p:txBody>
          <a:bodyPr/>
          <a:lstStyle>
            <a:lvl1pPr rtl="1">
              <a:defRPr/>
            </a:lvl1pPr>
          </a:lstStyle>
          <a:p>
            <a:fld id="{6C2E6000-A28A-4984-83F5-0EA73AEC4452}" type="slidenum">
              <a:rPr lang="en-US" altLang="en-US"/>
              <a:pPr/>
              <a:t>‹#›</a:t>
            </a:fld>
            <a:endParaRPr lang="en-US" altLang="en-US"/>
          </a:p>
        </p:txBody>
      </p:sp>
    </p:spTree>
    <p:extLst>
      <p:ext uri="{BB962C8B-B14F-4D97-AF65-F5344CB8AC3E}">
        <p14:creationId xmlns:p14="http://schemas.microsoft.com/office/powerpoint/2010/main" val="155421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rtl="1">
              <a:defRPr/>
            </a:lvl1pPr>
          </a:lstStyle>
          <a:p>
            <a:pPr>
              <a:defRPr/>
            </a:pPr>
            <a:fld id="{44A53EE9-5A94-4076-833C-A16C63BE731F}" type="datetimeFigureOut">
              <a:rPr lang="en-US"/>
              <a:pPr>
                <a:defRPr/>
              </a:pPr>
              <a:t>9/10/2016</a:t>
            </a:fld>
            <a:endParaRPr lang="en-US"/>
          </a:p>
        </p:txBody>
      </p:sp>
      <p:sp>
        <p:nvSpPr>
          <p:cNvPr id="6" name="Footer Placeholder 4"/>
          <p:cNvSpPr>
            <a:spLocks noGrp="1"/>
          </p:cNvSpPr>
          <p:nvPr>
            <p:ph type="ftr" sz="quarter" idx="11"/>
          </p:nvPr>
        </p:nvSpPr>
        <p:spPr/>
        <p:txBody>
          <a:bodyPr/>
          <a:lstStyle>
            <a:lvl1pPr rtl="1">
              <a:defRPr/>
            </a:lvl1pPr>
          </a:lstStyle>
          <a:p>
            <a:pPr>
              <a:defRPr/>
            </a:pPr>
            <a:endParaRPr lang="en-US"/>
          </a:p>
        </p:txBody>
      </p:sp>
      <p:sp>
        <p:nvSpPr>
          <p:cNvPr id="7" name="Slide Number Placeholder 5"/>
          <p:cNvSpPr>
            <a:spLocks noGrp="1"/>
          </p:cNvSpPr>
          <p:nvPr>
            <p:ph type="sldNum" sz="quarter" idx="12"/>
          </p:nvPr>
        </p:nvSpPr>
        <p:spPr/>
        <p:txBody>
          <a:bodyPr/>
          <a:lstStyle>
            <a:lvl1pPr rtl="1">
              <a:defRPr/>
            </a:lvl1pPr>
          </a:lstStyle>
          <a:p>
            <a:fld id="{7F30BEF1-A953-4745-BCC6-6C9A636DF58F}" type="slidenum">
              <a:rPr lang="en-US" altLang="en-US"/>
              <a:pPr/>
              <a:t>‹#›</a:t>
            </a:fld>
            <a:endParaRPr lang="en-US" altLang="en-US"/>
          </a:p>
        </p:txBody>
      </p:sp>
    </p:spTree>
    <p:extLst>
      <p:ext uri="{BB962C8B-B14F-4D97-AF65-F5344CB8AC3E}">
        <p14:creationId xmlns:p14="http://schemas.microsoft.com/office/powerpoint/2010/main" val="2854213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rtl="1">
              <a:defRPr/>
            </a:lvl1pPr>
          </a:lstStyle>
          <a:p>
            <a:pPr>
              <a:defRPr/>
            </a:pPr>
            <a:fld id="{582C284B-04A6-4DC4-B2F2-24EC17E67A4B}" type="datetimeFigureOut">
              <a:rPr lang="en-US"/>
              <a:pPr>
                <a:defRPr/>
              </a:pPr>
              <a:t>9/10/2016</a:t>
            </a:fld>
            <a:endParaRPr lang="en-US"/>
          </a:p>
        </p:txBody>
      </p:sp>
      <p:sp>
        <p:nvSpPr>
          <p:cNvPr id="6" name="Footer Placeholder 4"/>
          <p:cNvSpPr>
            <a:spLocks noGrp="1"/>
          </p:cNvSpPr>
          <p:nvPr>
            <p:ph type="ftr" sz="quarter" idx="11"/>
          </p:nvPr>
        </p:nvSpPr>
        <p:spPr/>
        <p:txBody>
          <a:bodyPr/>
          <a:lstStyle>
            <a:lvl1pPr rtl="1">
              <a:defRPr/>
            </a:lvl1pPr>
          </a:lstStyle>
          <a:p>
            <a:pPr>
              <a:defRPr/>
            </a:pPr>
            <a:endParaRPr lang="en-US"/>
          </a:p>
        </p:txBody>
      </p:sp>
      <p:sp>
        <p:nvSpPr>
          <p:cNvPr id="7" name="Slide Number Placeholder 5"/>
          <p:cNvSpPr>
            <a:spLocks noGrp="1"/>
          </p:cNvSpPr>
          <p:nvPr>
            <p:ph type="sldNum" sz="quarter" idx="12"/>
          </p:nvPr>
        </p:nvSpPr>
        <p:spPr/>
        <p:txBody>
          <a:bodyPr/>
          <a:lstStyle>
            <a:lvl1pPr rtl="1">
              <a:defRPr/>
            </a:lvl1pPr>
          </a:lstStyle>
          <a:p>
            <a:fld id="{21071E02-465D-4EC0-BAA6-BCD77DCADDF7}" type="slidenum">
              <a:rPr lang="en-US" altLang="en-US"/>
              <a:pPr/>
              <a:t>‹#›</a:t>
            </a:fld>
            <a:endParaRPr lang="en-US" altLang="en-US"/>
          </a:p>
        </p:txBody>
      </p:sp>
    </p:spTree>
    <p:extLst>
      <p:ext uri="{BB962C8B-B14F-4D97-AF65-F5344CB8AC3E}">
        <p14:creationId xmlns:p14="http://schemas.microsoft.com/office/powerpoint/2010/main" val="2830262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1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6.xml"/><Relationship Id="rId2" Type="http://schemas.openxmlformats.org/officeDocument/2006/relationships/slideLayout" Target="../slideLayouts/slideLayout13.xml"/><Relationship Id="rId16" Type="http://schemas.openxmlformats.org/officeDocument/2006/relationships/tags" Target="../tags/tag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4.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fontAlgn="auto">
              <a:spcBef>
                <a:spcPts val="0"/>
              </a:spcBef>
              <a:spcAft>
                <a:spcPts val="0"/>
              </a:spcAft>
              <a:defRPr sz="1200">
                <a:solidFill>
                  <a:prstClr val="black">
                    <a:tint val="75000"/>
                  </a:prstClr>
                </a:solidFill>
                <a:latin typeface="+mn-lt"/>
                <a:cs typeface="+mn-cs"/>
              </a:defRPr>
            </a:lvl1pPr>
          </a:lstStyle>
          <a:p>
            <a:pPr>
              <a:defRPr/>
            </a:pPr>
            <a:fld id="{4538E783-F7E5-46A4-AE95-B5F55927E41D}" type="datetimeFigureOut">
              <a:rPr lang="en-US"/>
              <a:pPr>
                <a:defRPr/>
              </a:pPr>
              <a:t>9/10/2016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CCB953DE-E120-494B-9F9C-B7CAEBEBC660}" type="slidenum">
              <a:rPr lang="en-US" altLang="en-US">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pic>
        <p:nvPicPr>
          <p:cNvPr id="8199"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53193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9252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0"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0"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0"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7891"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34065BB6-7A85-485A-8DAE-BAD78FA52D1C}" type="datetimeFigureOut">
              <a:rPr lang="en-US"/>
              <a:pPr>
                <a:defRPr/>
              </a:pPr>
              <a:t>9/10/2016</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48F18BC-AEED-4A07-A0F9-0D96B5D3A4A1}" type="slidenum">
              <a:rPr lang="en-US"/>
              <a:pPr>
                <a:defRPr/>
              </a:pPr>
              <a:t>‹#›</a:t>
            </a:fld>
            <a:endParaRPr lang="en-US"/>
          </a:p>
        </p:txBody>
      </p:sp>
      <p:pic>
        <p:nvPicPr>
          <p:cNvPr id="37895" name="Picture 8"/>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53193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0273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b="0" i="0" u="none"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tags" Target="../tags/tag31.xml"/><Relationship Id="rId7" Type="http://schemas.openxmlformats.org/officeDocument/2006/relationships/oleObject" Target="../embeddings/oleObject1.bin"/><Relationship Id="rId2" Type="http://schemas.openxmlformats.org/officeDocument/2006/relationships/tags" Target="../tags/tag30.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slideLayout" Target="../slideLayouts/slideLayout1.xml"/><Relationship Id="rId10" Type="http://schemas.openxmlformats.org/officeDocument/2006/relationships/image" Target="../media/image5.wmf"/><Relationship Id="rId4" Type="http://schemas.openxmlformats.org/officeDocument/2006/relationships/tags" Target="../tags/tag32.xml"/><Relationship Id="rId9"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tags" Target="../tags/tag57.xml"/><Relationship Id="rId18" Type="http://schemas.openxmlformats.org/officeDocument/2006/relationships/tags" Target="../tags/tag62.xml"/><Relationship Id="rId26" Type="http://schemas.openxmlformats.org/officeDocument/2006/relationships/tags" Target="../tags/tag70.xml"/><Relationship Id="rId21" Type="http://schemas.openxmlformats.org/officeDocument/2006/relationships/tags" Target="../tags/tag65.xml"/><Relationship Id="rId34" Type="http://schemas.openxmlformats.org/officeDocument/2006/relationships/tags" Target="../tags/tag78.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tags" Target="../tags/tag61.xml"/><Relationship Id="rId25" Type="http://schemas.openxmlformats.org/officeDocument/2006/relationships/tags" Target="../tags/tag69.xml"/><Relationship Id="rId33" Type="http://schemas.openxmlformats.org/officeDocument/2006/relationships/tags" Target="../tags/tag77.xml"/><Relationship Id="rId38" Type="http://schemas.openxmlformats.org/officeDocument/2006/relationships/image" Target="../media/image20.emf"/><Relationship Id="rId2" Type="http://schemas.openxmlformats.org/officeDocument/2006/relationships/tags" Target="../tags/tag46.xml"/><Relationship Id="rId16" Type="http://schemas.openxmlformats.org/officeDocument/2006/relationships/tags" Target="../tags/tag60.xml"/><Relationship Id="rId20" Type="http://schemas.openxmlformats.org/officeDocument/2006/relationships/tags" Target="../tags/tag64.xml"/><Relationship Id="rId29" Type="http://schemas.openxmlformats.org/officeDocument/2006/relationships/tags" Target="../tags/tag73.xml"/><Relationship Id="rId1" Type="http://schemas.openxmlformats.org/officeDocument/2006/relationships/vmlDrawing" Target="../drawings/vmlDrawing4.vml"/><Relationship Id="rId6" Type="http://schemas.openxmlformats.org/officeDocument/2006/relationships/tags" Target="../tags/tag50.xml"/><Relationship Id="rId11" Type="http://schemas.openxmlformats.org/officeDocument/2006/relationships/tags" Target="../tags/tag55.xml"/><Relationship Id="rId24" Type="http://schemas.openxmlformats.org/officeDocument/2006/relationships/tags" Target="../tags/tag68.xml"/><Relationship Id="rId32" Type="http://schemas.openxmlformats.org/officeDocument/2006/relationships/tags" Target="../tags/tag76.xml"/><Relationship Id="rId37" Type="http://schemas.openxmlformats.org/officeDocument/2006/relationships/image" Target="../media/image19.wmf"/><Relationship Id="rId5" Type="http://schemas.openxmlformats.org/officeDocument/2006/relationships/tags" Target="../tags/tag49.xml"/><Relationship Id="rId15" Type="http://schemas.openxmlformats.org/officeDocument/2006/relationships/tags" Target="../tags/tag59.xml"/><Relationship Id="rId23" Type="http://schemas.openxmlformats.org/officeDocument/2006/relationships/tags" Target="../tags/tag67.xml"/><Relationship Id="rId28" Type="http://schemas.openxmlformats.org/officeDocument/2006/relationships/tags" Target="../tags/tag72.xml"/><Relationship Id="rId36" Type="http://schemas.openxmlformats.org/officeDocument/2006/relationships/oleObject" Target="../embeddings/oleObject6.bin"/><Relationship Id="rId10" Type="http://schemas.openxmlformats.org/officeDocument/2006/relationships/tags" Target="../tags/tag54.xml"/><Relationship Id="rId19" Type="http://schemas.openxmlformats.org/officeDocument/2006/relationships/tags" Target="../tags/tag63.xml"/><Relationship Id="rId31" Type="http://schemas.openxmlformats.org/officeDocument/2006/relationships/tags" Target="../tags/tag75.xml"/><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 Id="rId22" Type="http://schemas.openxmlformats.org/officeDocument/2006/relationships/tags" Target="../tags/tag66.xml"/><Relationship Id="rId27" Type="http://schemas.openxmlformats.org/officeDocument/2006/relationships/tags" Target="../tags/tag71.xml"/><Relationship Id="rId30" Type="http://schemas.openxmlformats.org/officeDocument/2006/relationships/tags" Target="../tags/tag74.xml"/><Relationship Id="rId35" Type="http://schemas.openxmlformats.org/officeDocument/2006/relationships/slideLayout" Target="../slideLayouts/slideLayout7.xml"/><Relationship Id="rId8" Type="http://schemas.openxmlformats.org/officeDocument/2006/relationships/tags" Target="../tags/tag52.xml"/><Relationship Id="rId3" Type="http://schemas.openxmlformats.org/officeDocument/2006/relationships/tags" Target="../tags/tag4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80.xml"/><Relationship Id="rId7" Type="http://schemas.openxmlformats.org/officeDocument/2006/relationships/slideLayout" Target="../slideLayouts/slideLayout7.xml"/><Relationship Id="rId2" Type="http://schemas.openxmlformats.org/officeDocument/2006/relationships/tags" Target="../tags/tag79.xml"/><Relationship Id="rId1" Type="http://schemas.openxmlformats.org/officeDocument/2006/relationships/vmlDrawing" Target="../drawings/vmlDrawing5.vml"/><Relationship Id="rId6" Type="http://schemas.openxmlformats.org/officeDocument/2006/relationships/tags" Target="../tags/tag83.xml"/><Relationship Id="rId5" Type="http://schemas.openxmlformats.org/officeDocument/2006/relationships/tags" Target="../tags/tag82.xml"/><Relationship Id="rId10" Type="http://schemas.openxmlformats.org/officeDocument/2006/relationships/image" Target="../media/image21.wmf"/><Relationship Id="rId4" Type="http://schemas.openxmlformats.org/officeDocument/2006/relationships/tags" Target="../tags/tag81.xml"/><Relationship Id="rId9"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tags" Target="../tags/tag95.xml"/><Relationship Id="rId18" Type="http://schemas.openxmlformats.org/officeDocument/2006/relationships/notesSlide" Target="../notesSlides/notesSlide1.xml"/><Relationship Id="rId3" Type="http://schemas.openxmlformats.org/officeDocument/2006/relationships/tags" Target="../tags/tag85.xml"/><Relationship Id="rId21" Type="http://schemas.openxmlformats.org/officeDocument/2006/relationships/oleObject" Target="../embeddings/oleObject9.bin"/><Relationship Id="rId7" Type="http://schemas.openxmlformats.org/officeDocument/2006/relationships/tags" Target="../tags/tag89.xml"/><Relationship Id="rId12" Type="http://schemas.openxmlformats.org/officeDocument/2006/relationships/tags" Target="../tags/tag94.xml"/><Relationship Id="rId17" Type="http://schemas.openxmlformats.org/officeDocument/2006/relationships/slideLayout" Target="../slideLayouts/slideLayout7.xml"/><Relationship Id="rId2" Type="http://schemas.openxmlformats.org/officeDocument/2006/relationships/tags" Target="../tags/tag84.xml"/><Relationship Id="rId16" Type="http://schemas.openxmlformats.org/officeDocument/2006/relationships/tags" Target="../tags/tag98.xml"/><Relationship Id="rId20" Type="http://schemas.openxmlformats.org/officeDocument/2006/relationships/image" Target="../media/image23.wmf"/><Relationship Id="rId1" Type="http://schemas.openxmlformats.org/officeDocument/2006/relationships/vmlDrawing" Target="../drawings/vmlDrawing6.v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5" Type="http://schemas.openxmlformats.org/officeDocument/2006/relationships/tags" Target="../tags/tag97.xml"/><Relationship Id="rId23" Type="http://schemas.openxmlformats.org/officeDocument/2006/relationships/image" Target="../media/image24.wmf"/><Relationship Id="rId10" Type="http://schemas.openxmlformats.org/officeDocument/2006/relationships/tags" Target="../tags/tag92.xml"/><Relationship Id="rId19" Type="http://schemas.openxmlformats.org/officeDocument/2006/relationships/oleObject" Target="../embeddings/oleObject8.bin"/><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tags" Target="../tags/tag96.xml"/><Relationship Id="rId22"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image" Target="../media/image25.wmf"/></Relationships>
</file>

<file path=ppt/slides/_rels/slide15.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oleObject" Target="../embeddings/oleObject17.bin"/><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30.wmf"/><Relationship Id="rId2" Type="http://schemas.openxmlformats.org/officeDocument/2006/relationships/slideLayout" Target="../slideLayouts/slideLayout4.xml"/><Relationship Id="rId16" Type="http://schemas.openxmlformats.org/officeDocument/2006/relationships/image" Target="../media/image32.wmf"/><Relationship Id="rId1" Type="http://schemas.openxmlformats.org/officeDocument/2006/relationships/vmlDrawing" Target="../drawings/vmlDrawing8.vml"/><Relationship Id="rId6" Type="http://schemas.openxmlformats.org/officeDocument/2006/relationships/image" Target="../media/image27.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29.wmf"/><Relationship Id="rId4" Type="http://schemas.openxmlformats.org/officeDocument/2006/relationships/image" Target="../media/image26.wmf"/><Relationship Id="rId9" Type="http://schemas.openxmlformats.org/officeDocument/2006/relationships/oleObject" Target="../embeddings/oleObject15.bin"/><Relationship Id="rId14" Type="http://schemas.openxmlformats.org/officeDocument/2006/relationships/image" Target="../media/image31.wmf"/></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tags" Target="../tags/tag100.xml"/><Relationship Id="rId7" Type="http://schemas.openxmlformats.org/officeDocument/2006/relationships/notesSlide" Target="../notesSlides/notesSlide2.xml"/><Relationship Id="rId12" Type="http://schemas.openxmlformats.org/officeDocument/2006/relationships/image" Target="../media/image37.wmf"/><Relationship Id="rId2" Type="http://schemas.openxmlformats.org/officeDocument/2006/relationships/tags" Target="../tags/tag99.xml"/><Relationship Id="rId16" Type="http://schemas.openxmlformats.org/officeDocument/2006/relationships/image" Target="../media/image34.wmf"/><Relationship Id="rId1" Type="http://schemas.openxmlformats.org/officeDocument/2006/relationships/vmlDrawing" Target="../drawings/vmlDrawing9.vml"/><Relationship Id="rId6" Type="http://schemas.openxmlformats.org/officeDocument/2006/relationships/slideLayout" Target="../slideLayouts/slideLayout4.xml"/><Relationship Id="rId11" Type="http://schemas.openxmlformats.org/officeDocument/2006/relationships/image" Target="../media/image36.wmf"/><Relationship Id="rId5" Type="http://schemas.openxmlformats.org/officeDocument/2006/relationships/tags" Target="../tags/tag102.xml"/><Relationship Id="rId15" Type="http://schemas.openxmlformats.org/officeDocument/2006/relationships/oleObject" Target="../embeddings/oleObject19.bin"/><Relationship Id="rId10" Type="http://schemas.openxmlformats.org/officeDocument/2006/relationships/image" Target="../media/image33.emf"/><Relationship Id="rId4" Type="http://schemas.openxmlformats.org/officeDocument/2006/relationships/tags" Target="../tags/tag101.xml"/><Relationship Id="rId9" Type="http://schemas.openxmlformats.org/officeDocument/2006/relationships/package" Target="../embeddings/Microsoft_Word_Document1.docx"/><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image" Target="../media/image40.jpeg"/><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slideLayout" Target="../slideLayouts/slideLayout6.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6.xml"/><Relationship Id="rId13" Type="http://schemas.openxmlformats.org/officeDocument/2006/relationships/image" Target="../media/image43.wmf"/><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image" Target="../media/image42.wmf"/><Relationship Id="rId2" Type="http://schemas.openxmlformats.org/officeDocument/2006/relationships/tags" Target="../tags/tag114.xml"/><Relationship Id="rId1" Type="http://schemas.openxmlformats.org/officeDocument/2006/relationships/vmlDrawing" Target="../drawings/vmlDrawing10.vml"/><Relationship Id="rId6" Type="http://schemas.openxmlformats.org/officeDocument/2006/relationships/tags" Target="../tags/tag118.xml"/><Relationship Id="rId11" Type="http://schemas.openxmlformats.org/officeDocument/2006/relationships/oleObject" Target="../embeddings/oleObject21.bin"/><Relationship Id="rId5" Type="http://schemas.openxmlformats.org/officeDocument/2006/relationships/tags" Target="../tags/tag117.xml"/><Relationship Id="rId10" Type="http://schemas.openxmlformats.org/officeDocument/2006/relationships/image" Target="../media/image41.wmf"/><Relationship Id="rId4" Type="http://schemas.openxmlformats.org/officeDocument/2006/relationships/tags" Target="../tags/tag116.xml"/><Relationship Id="rId9" Type="http://schemas.openxmlformats.org/officeDocument/2006/relationships/oleObject" Target="../embeddings/oleObject20.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4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46.wmf"/><Relationship Id="rId5" Type="http://schemas.openxmlformats.org/officeDocument/2006/relationships/oleObject" Target="../embeddings/oleObject24.bin"/><Relationship Id="rId10" Type="http://schemas.openxmlformats.org/officeDocument/2006/relationships/image" Target="../media/image48.wmf"/><Relationship Id="rId4" Type="http://schemas.openxmlformats.org/officeDocument/2006/relationships/image" Target="../media/image45.wmf"/><Relationship Id="rId9" Type="http://schemas.openxmlformats.org/officeDocument/2006/relationships/oleObject" Target="../embeddings/oleObject26.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50.wmf"/><Relationship Id="rId5" Type="http://schemas.openxmlformats.org/officeDocument/2006/relationships/oleObject" Target="../embeddings/oleObject28.bin"/><Relationship Id="rId4" Type="http://schemas.openxmlformats.org/officeDocument/2006/relationships/image" Target="../media/image49.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51.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53.emf"/><Relationship Id="rId4" Type="http://schemas.openxmlformats.org/officeDocument/2006/relationships/image" Target="../media/image52.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image" Target="../media/image55.jp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54.wmf"/><Relationship Id="rId5" Type="http://schemas.openxmlformats.org/officeDocument/2006/relationships/oleObject" Target="../embeddings/oleObject32.bin"/><Relationship Id="rId4" Type="http://schemas.openxmlformats.org/officeDocument/2006/relationships/image" Target="../media/image51.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53.emf"/><Relationship Id="rId4" Type="http://schemas.openxmlformats.org/officeDocument/2006/relationships/image" Target="../media/image56.wmf"/></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35.xml"/></Relationships>
</file>

<file path=ppt/slides/_rels/slide7.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9.emf"/><Relationship Id="rId7" Type="http://schemas.openxmlformats.org/officeDocument/2006/relationships/image" Target="../media/image11.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image" Target="../media/image8.w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14.emf"/><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image" Target="../media/image13.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slideLayout" Target="../slideLayouts/slideLayout7.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7.wmf"/><Relationship Id="rId5" Type="http://schemas.openxmlformats.org/officeDocument/2006/relationships/oleObject" Target="../embeddings/oleObject5.bin"/><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Subtitle 4"/>
          <p:cNvSpPr>
            <a:spLocks noGrp="1"/>
          </p:cNvSpPr>
          <p:nvPr>
            <p:ph type="subTitle" idx="1"/>
            <p:custDataLst>
              <p:tags r:id="rId2"/>
            </p:custDataLst>
          </p:nvPr>
        </p:nvSpPr>
        <p:spPr>
          <a:xfrm>
            <a:off x="514350" y="3573016"/>
            <a:ext cx="7802066" cy="1371600"/>
          </a:xfrm>
        </p:spPr>
        <p:txBody>
          <a:bodyPr/>
          <a:lstStyle/>
          <a:p>
            <a:pPr algn="l" eaLnBrk="1" hangingPunct="1"/>
            <a:r>
              <a:rPr lang="en-US" sz="2800" dirty="0" smtClean="0">
                <a:solidFill>
                  <a:schemeClr val="tx1"/>
                </a:solidFill>
              </a:rPr>
              <a:t>                   Nir Tessler, Lior </a:t>
            </a:r>
            <a:r>
              <a:rPr lang="en-US" sz="2800" dirty="0" err="1" smtClean="0">
                <a:solidFill>
                  <a:schemeClr val="tx1"/>
                </a:solidFill>
              </a:rPr>
              <a:t>Tzabari</a:t>
            </a:r>
            <a:endParaRPr lang="en-US" sz="2800" dirty="0" smtClean="0">
              <a:solidFill>
                <a:schemeClr val="tx1"/>
              </a:solidFill>
            </a:endParaRPr>
          </a:p>
        </p:txBody>
      </p:sp>
      <p:sp>
        <p:nvSpPr>
          <p:cNvPr id="154628" name="Subtitle 4"/>
          <p:cNvSpPr txBox="1">
            <a:spLocks/>
          </p:cNvSpPr>
          <p:nvPr>
            <p:custDataLst>
              <p:tags r:id="rId3"/>
            </p:custDataLst>
          </p:nvPr>
        </p:nvSpPr>
        <p:spPr bwMode="auto">
          <a:xfrm>
            <a:off x="732868" y="4811504"/>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buFont typeface="Arial" pitchFamily="34" charset="0"/>
              <a:buNone/>
            </a:pPr>
            <a:r>
              <a:rPr lang="en-GB" dirty="0" smtClean="0">
                <a:solidFill>
                  <a:srgbClr val="000000"/>
                </a:solidFill>
                <a:latin typeface="Calibri" pitchFamily="34" charset="0"/>
              </a:rPr>
              <a:t>Microelectronic </a:t>
            </a:r>
            <a:r>
              <a:rPr lang="en-GB" dirty="0">
                <a:solidFill>
                  <a:srgbClr val="000000"/>
                </a:solidFill>
                <a:latin typeface="Calibri" pitchFamily="34" charset="0"/>
              </a:rPr>
              <a:t>and </a:t>
            </a:r>
            <a:r>
              <a:rPr lang="en-GB" dirty="0" err="1">
                <a:solidFill>
                  <a:srgbClr val="000000"/>
                </a:solidFill>
                <a:latin typeface="Calibri" pitchFamily="34" charset="0"/>
              </a:rPr>
              <a:t>Nanoelectronic</a:t>
            </a:r>
            <a:r>
              <a:rPr lang="en-GB" dirty="0">
                <a:solidFill>
                  <a:srgbClr val="000000"/>
                </a:solidFill>
                <a:latin typeface="Calibri" pitchFamily="34" charset="0"/>
              </a:rPr>
              <a:t> </a:t>
            </a:r>
            <a:r>
              <a:rPr lang="en-GB" dirty="0" err="1">
                <a:solidFill>
                  <a:srgbClr val="000000"/>
                </a:solidFill>
                <a:latin typeface="Calibri" pitchFamily="34" charset="0"/>
              </a:rPr>
              <a:t>Centers</a:t>
            </a:r>
            <a:r>
              <a:rPr lang="en-GB" dirty="0">
                <a:solidFill>
                  <a:srgbClr val="000000"/>
                </a:solidFill>
                <a:latin typeface="Calibri" pitchFamily="34" charset="0"/>
              </a:rPr>
              <a:t>, </a:t>
            </a:r>
            <a:endParaRPr lang="en-GB" dirty="0" smtClean="0">
              <a:solidFill>
                <a:srgbClr val="000000"/>
              </a:solidFill>
              <a:latin typeface="Calibri" pitchFamily="34" charset="0"/>
            </a:endParaRPr>
          </a:p>
          <a:p>
            <a:pPr algn="ctr" eaLnBrk="1" fontAlgn="base" hangingPunct="1">
              <a:spcBef>
                <a:spcPct val="20000"/>
              </a:spcBef>
              <a:spcAft>
                <a:spcPct val="0"/>
              </a:spcAft>
              <a:buFont typeface="Arial" pitchFamily="34" charset="0"/>
              <a:buNone/>
            </a:pPr>
            <a:r>
              <a:rPr lang="en-GB" dirty="0" smtClean="0">
                <a:solidFill>
                  <a:srgbClr val="000000"/>
                </a:solidFill>
                <a:latin typeface="Calibri" pitchFamily="34" charset="0"/>
              </a:rPr>
              <a:t>Electrical </a:t>
            </a:r>
            <a:r>
              <a:rPr lang="en-GB" dirty="0">
                <a:solidFill>
                  <a:srgbClr val="000000"/>
                </a:solidFill>
                <a:latin typeface="Calibri" pitchFamily="34" charset="0"/>
              </a:rPr>
              <a:t>Engineering Department, </a:t>
            </a:r>
            <a:endParaRPr lang="en-GB" dirty="0" smtClean="0">
              <a:solidFill>
                <a:srgbClr val="000000"/>
              </a:solidFill>
              <a:latin typeface="Calibri" pitchFamily="34" charset="0"/>
            </a:endParaRPr>
          </a:p>
          <a:p>
            <a:pPr algn="ctr" eaLnBrk="1" fontAlgn="base" hangingPunct="1">
              <a:spcBef>
                <a:spcPct val="20000"/>
              </a:spcBef>
              <a:spcAft>
                <a:spcPct val="0"/>
              </a:spcAft>
              <a:buFont typeface="Arial" pitchFamily="34" charset="0"/>
              <a:buNone/>
            </a:pPr>
            <a:r>
              <a:rPr lang="en-GB" dirty="0" smtClean="0">
                <a:solidFill>
                  <a:srgbClr val="000000"/>
                </a:solidFill>
                <a:latin typeface="Calibri" pitchFamily="34" charset="0"/>
              </a:rPr>
              <a:t>Technion </a:t>
            </a:r>
            <a:r>
              <a:rPr lang="en-GB" dirty="0">
                <a:solidFill>
                  <a:srgbClr val="000000"/>
                </a:solidFill>
                <a:latin typeface="Calibri" pitchFamily="34" charset="0"/>
              </a:rPr>
              <a:t>Israel Institute of Technology, </a:t>
            </a:r>
            <a:endParaRPr lang="en-GB" dirty="0" smtClean="0">
              <a:solidFill>
                <a:srgbClr val="000000"/>
              </a:solidFill>
              <a:latin typeface="Calibri" pitchFamily="34" charset="0"/>
            </a:endParaRPr>
          </a:p>
          <a:p>
            <a:pPr algn="ctr" eaLnBrk="1" fontAlgn="base" hangingPunct="1">
              <a:spcBef>
                <a:spcPct val="20000"/>
              </a:spcBef>
              <a:spcAft>
                <a:spcPct val="0"/>
              </a:spcAft>
              <a:buFont typeface="Arial" pitchFamily="34" charset="0"/>
              <a:buNone/>
            </a:pPr>
            <a:r>
              <a:rPr lang="en-GB" dirty="0" smtClean="0">
                <a:solidFill>
                  <a:srgbClr val="000000"/>
                </a:solidFill>
                <a:latin typeface="Calibri" pitchFamily="34" charset="0"/>
              </a:rPr>
              <a:t>Haifa </a:t>
            </a:r>
            <a:r>
              <a:rPr lang="en-GB" dirty="0">
                <a:solidFill>
                  <a:srgbClr val="000000"/>
                </a:solidFill>
                <a:latin typeface="Calibri" pitchFamily="34" charset="0"/>
              </a:rPr>
              <a:t>32000, </a:t>
            </a:r>
            <a:r>
              <a:rPr lang="en-GB" dirty="0" smtClean="0">
                <a:solidFill>
                  <a:srgbClr val="000000"/>
                </a:solidFill>
                <a:latin typeface="Calibri" pitchFamily="34" charset="0"/>
              </a:rPr>
              <a:t>Israel</a:t>
            </a:r>
            <a:endParaRPr lang="en-GB" dirty="0">
              <a:solidFill>
                <a:srgbClr val="000000"/>
              </a:solidFill>
              <a:latin typeface="Calibri" pitchFamily="34" charset="0"/>
            </a:endParaRPr>
          </a:p>
        </p:txBody>
      </p:sp>
      <p:pic>
        <p:nvPicPr>
          <p:cNvPr id="34818" name="Picture 2" descr="C:\Users\Nir\Desktop\www.ee.technion.ac.i_mmqsx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6112" y="5632992"/>
            <a:ext cx="1036367" cy="10363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p:cNvGraphicFramePr>
            <a:graphicFrameLocks noChangeAspect="1"/>
          </p:cNvGraphicFramePr>
          <p:nvPr>
            <p:extLst>
              <p:ext uri="{D42A27DB-BD31-4B8C-83A1-F6EECF244321}">
                <p14:modId xmlns:p14="http://schemas.microsoft.com/office/powerpoint/2010/main" val="1844243062"/>
              </p:ext>
            </p:extLst>
          </p:nvPr>
        </p:nvGraphicFramePr>
        <p:xfrm>
          <a:off x="5782114" y="1975229"/>
          <a:ext cx="3474576" cy="2872584"/>
        </p:xfrm>
        <a:graphic>
          <a:graphicData uri="http://schemas.openxmlformats.org/presentationml/2006/ole">
            <mc:AlternateContent xmlns:mc="http://schemas.openxmlformats.org/markup-compatibility/2006">
              <mc:Choice xmlns:v="urn:schemas-microsoft-com:vml" Requires="v">
                <p:oleObj spid="_x0000_s19560" name="KGPlot" r:id="rId7" imgW="5791320" imgH="4788000" progId="KGraph_Plot">
                  <p:embed/>
                </p:oleObj>
              </mc:Choice>
              <mc:Fallback>
                <p:oleObj name="KGPlot" r:id="rId7" imgW="5791320" imgH="4788000" progId="KGraph_Plot">
                  <p:embed/>
                  <p:pic>
                    <p:nvPicPr>
                      <p:cNvPr id="0" name=""/>
                      <p:cNvPicPr/>
                      <p:nvPr/>
                    </p:nvPicPr>
                    <p:blipFill>
                      <a:blip r:embed="rId8"/>
                      <a:stretch>
                        <a:fillRect/>
                      </a:stretch>
                    </p:blipFill>
                    <p:spPr>
                      <a:xfrm>
                        <a:off x="5782114" y="1975229"/>
                        <a:ext cx="3474576" cy="2872584"/>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84041840"/>
              </p:ext>
            </p:extLst>
          </p:nvPr>
        </p:nvGraphicFramePr>
        <p:xfrm>
          <a:off x="5447764" y="1764406"/>
          <a:ext cx="3219717" cy="2786599"/>
        </p:xfrm>
        <a:graphic>
          <a:graphicData uri="http://schemas.openxmlformats.org/presentationml/2006/ole">
            <mc:AlternateContent xmlns:mc="http://schemas.openxmlformats.org/markup-compatibility/2006">
              <mc:Choice xmlns:v="urn:schemas-microsoft-com:vml" Requires="v">
                <p:oleObj spid="_x0000_s19561" name="KGPlot" r:id="rId9" imgW="4686120" imgH="4394160" progId="KGraph_Plot">
                  <p:embed/>
                </p:oleObj>
              </mc:Choice>
              <mc:Fallback>
                <p:oleObj name="KGPlot" r:id="rId9" imgW="4686120" imgH="4394160" progId="KGraph_Plot">
                  <p:embed/>
                  <p:pic>
                    <p:nvPicPr>
                      <p:cNvPr id="0" name=""/>
                      <p:cNvPicPr/>
                      <p:nvPr/>
                    </p:nvPicPr>
                    <p:blipFill>
                      <a:blip r:embed="rId10"/>
                      <a:stretch>
                        <a:fillRect/>
                      </a:stretch>
                    </p:blipFill>
                    <p:spPr>
                      <a:xfrm>
                        <a:off x="5447764" y="1764406"/>
                        <a:ext cx="3219717" cy="2786599"/>
                      </a:xfrm>
                      <a:prstGeom prst="rect">
                        <a:avLst/>
                      </a:prstGeom>
                    </p:spPr>
                  </p:pic>
                </p:oleObj>
              </mc:Fallback>
            </mc:AlternateContent>
          </a:graphicData>
        </a:graphic>
      </p:graphicFrame>
      <p:sp>
        <p:nvSpPr>
          <p:cNvPr id="2" name="Rectangle 1"/>
          <p:cNvSpPr/>
          <p:nvPr/>
        </p:nvSpPr>
        <p:spPr>
          <a:xfrm>
            <a:off x="5468472" y="3245224"/>
            <a:ext cx="406400" cy="1147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651948" y="1578878"/>
            <a:ext cx="882452" cy="517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626" name="Title 3"/>
          <p:cNvSpPr>
            <a:spLocks noGrp="1"/>
          </p:cNvSpPr>
          <p:nvPr>
            <p:ph type="ctrTitle"/>
            <p:custDataLst>
              <p:tags r:id="rId4"/>
            </p:custDataLst>
          </p:nvPr>
        </p:nvSpPr>
        <p:spPr>
          <a:xfrm>
            <a:off x="44761" y="919427"/>
            <a:ext cx="8642350" cy="1470025"/>
          </a:xfrm>
        </p:spPr>
        <p:txBody>
          <a:bodyPr/>
          <a:lstStyle/>
          <a:p>
            <a:r>
              <a:rPr lang="en-GB" sz="3600" dirty="0" smtClean="0"/>
              <a:t> </a:t>
            </a:r>
            <a:r>
              <a:rPr lang="en-GB" sz="3600" dirty="0"/>
              <a:t>can we recover 0.2eV of open circuit voltage?</a:t>
            </a:r>
          </a:p>
        </p:txBody>
      </p:sp>
    </p:spTree>
    <p:extLst>
      <p:ext uri="{BB962C8B-B14F-4D97-AF65-F5344CB8AC3E}">
        <p14:creationId xmlns:p14="http://schemas.microsoft.com/office/powerpoint/2010/main" val="23326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00000" y="80000"/>
                                    </p:animScale>
                                  </p:childTnLst>
                                </p:cTn>
                              </p:par>
                              <p:par>
                                <p:cTn id="7" presetID="63" presetClass="path" presetSubtype="0" accel="50000" decel="50000" fill="hold" nodeType="withEffect">
                                  <p:stCondLst>
                                    <p:cond delay="0"/>
                                  </p:stCondLst>
                                  <p:childTnLst>
                                    <p:animMotion origin="layout" path="M 5E-6 3.33333E-6 L 0.00052 0.04143 " pathEditMode="relative" rAng="0" ptsTypes="AA">
                                      <p:cBhvr>
                                        <p:cTn id="8" dur="3000" fill="hold"/>
                                        <p:tgtEl>
                                          <p:spTgt spid="7"/>
                                        </p:tgtEl>
                                        <p:attrNameLst>
                                          <p:attrName>ppt_x</p:attrName>
                                          <p:attrName>ppt_y</p:attrName>
                                        </p:attrNameLst>
                                      </p:cBhvr>
                                      <p:rCtr x="17" y="2060"/>
                                    </p:animMotion>
                                  </p:childTnLst>
                                </p:cTn>
                              </p:par>
                              <p:par>
                                <p:cTn id="9" presetID="6" presetClass="emph" presetSubtype="0" fill="hold" nodeType="withEffect">
                                  <p:stCondLst>
                                    <p:cond delay="0"/>
                                  </p:stCondLst>
                                  <p:childTnLst>
                                    <p:animScale>
                                      <p:cBhvr>
                                        <p:cTn id="10" dur="2000" fill="hold"/>
                                        <p:tgtEl>
                                          <p:spTgt spid="7"/>
                                        </p:tgtEl>
                                      </p:cBhvr>
                                      <p:by x="92000" y="100000"/>
                                    </p:animScale>
                                  </p:childTnLst>
                                </p:cTn>
                              </p:par>
                            </p:childTnLst>
                          </p:cTn>
                        </p:par>
                        <p:par>
                          <p:cTn id="11" fill="hold">
                            <p:stCondLst>
                              <p:cond delay="3000"/>
                            </p:stCondLst>
                            <p:childTnLst>
                              <p:par>
                                <p:cTn id="12" presetID="63" presetClass="path" presetSubtype="0" accel="50000" decel="50000" fill="hold" nodeType="afterEffect">
                                  <p:stCondLst>
                                    <p:cond delay="0"/>
                                  </p:stCondLst>
                                  <p:childTnLst>
                                    <p:animMotion origin="layout" path="M 0.00157 0.04189 L 0.03629 0.04236 " pathEditMode="relative" rAng="0" ptsTypes="AA">
                                      <p:cBhvr>
                                        <p:cTn id="13" dur="2000" fill="hold"/>
                                        <p:tgtEl>
                                          <p:spTgt spid="7"/>
                                        </p:tgtEl>
                                        <p:attrNameLst>
                                          <p:attrName>ppt_x</p:attrName>
                                          <p:attrName>ppt_y</p:attrName>
                                        </p:attrNameLst>
                                      </p:cBhvr>
                                      <p:rCtr x="173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6823" y="940158"/>
            <a:ext cx="7810921" cy="646331"/>
          </a:xfrm>
          <a:prstGeom prst="rect">
            <a:avLst/>
          </a:prstGeom>
          <a:noFill/>
        </p:spPr>
        <p:txBody>
          <a:bodyPr wrap="none" rtlCol="0">
            <a:spAutoFit/>
          </a:bodyPr>
          <a:lstStyle/>
          <a:p>
            <a:r>
              <a:rPr lang="en-GB" dirty="0"/>
              <a:t>Efficient charge generation by </a:t>
            </a:r>
            <a:r>
              <a:rPr lang="en-GB" dirty="0" smtClean="0"/>
              <a:t>relaxed charge-transfer </a:t>
            </a:r>
            <a:r>
              <a:rPr lang="en-GB" dirty="0"/>
              <a:t>states at organic </a:t>
            </a:r>
            <a:r>
              <a:rPr lang="en-GB" dirty="0" smtClean="0"/>
              <a:t>interfaces.</a:t>
            </a:r>
          </a:p>
          <a:p>
            <a:r>
              <a:rPr lang="en-GB" dirty="0"/>
              <a:t>Koen </a:t>
            </a:r>
            <a:r>
              <a:rPr lang="en-GB" dirty="0" err="1" smtClean="0"/>
              <a:t>Vandewal</a:t>
            </a:r>
            <a:r>
              <a:rPr lang="en-GB" dirty="0" smtClean="0"/>
              <a:t>,…., Alberto Salleo; Nature Mat,</a:t>
            </a:r>
            <a:r>
              <a:rPr lang="en-GB" b="1" dirty="0"/>
              <a:t> 2014</a:t>
            </a:r>
            <a:r>
              <a:rPr lang="en-GB" dirty="0"/>
              <a:t>, </a:t>
            </a:r>
            <a:r>
              <a:rPr lang="en-GB" i="1" dirty="0"/>
              <a:t>13</a:t>
            </a:r>
            <a:r>
              <a:rPr lang="en-GB" dirty="0"/>
              <a:t>, 63-68.</a:t>
            </a:r>
          </a:p>
        </p:txBody>
      </p:sp>
      <p:pic>
        <p:nvPicPr>
          <p:cNvPr id="3" name="Picture 2"/>
          <p:cNvPicPr>
            <a:picLocks noChangeAspect="1"/>
          </p:cNvPicPr>
          <p:nvPr/>
        </p:nvPicPr>
        <p:blipFill>
          <a:blip r:embed="rId2"/>
          <a:stretch>
            <a:fillRect/>
          </a:stretch>
        </p:blipFill>
        <p:spPr>
          <a:xfrm>
            <a:off x="1028010" y="1824351"/>
            <a:ext cx="7068546" cy="2642625"/>
          </a:xfrm>
          <a:prstGeom prst="rect">
            <a:avLst/>
          </a:prstGeom>
        </p:spPr>
      </p:pic>
      <p:sp>
        <p:nvSpPr>
          <p:cNvPr id="4" name="TextBox 3"/>
          <p:cNvSpPr txBox="1"/>
          <p:nvPr/>
        </p:nvSpPr>
        <p:spPr>
          <a:xfrm>
            <a:off x="1246450" y="5059905"/>
            <a:ext cx="6983149" cy="646331"/>
          </a:xfrm>
          <a:prstGeom prst="rect">
            <a:avLst/>
          </a:prstGeom>
          <a:noFill/>
        </p:spPr>
        <p:txBody>
          <a:bodyPr wrap="square" rtlCol="0">
            <a:spAutoFit/>
          </a:bodyPr>
          <a:lstStyle/>
          <a:p>
            <a:r>
              <a:rPr lang="en-US" dirty="0" smtClean="0"/>
              <a:t>There are lots of processes on the sub ns time scale. But by the time the device cares about </a:t>
            </a:r>
            <a:r>
              <a:rPr lang="en-US" dirty="0" smtClean="0"/>
              <a:t>it - </a:t>
            </a:r>
            <a:r>
              <a:rPr lang="en-US" dirty="0" smtClean="0"/>
              <a:t>all populations are at quasi equilibrium</a:t>
            </a:r>
            <a:endParaRPr lang="en-GB" dirty="0"/>
          </a:p>
        </p:txBody>
      </p:sp>
      <p:sp>
        <p:nvSpPr>
          <p:cNvPr id="5" name="TextBox 4"/>
          <p:cNvSpPr txBox="1"/>
          <p:nvPr/>
        </p:nvSpPr>
        <p:spPr>
          <a:xfrm>
            <a:off x="3776869" y="227473"/>
            <a:ext cx="1472583" cy="461665"/>
          </a:xfrm>
          <a:prstGeom prst="rect">
            <a:avLst/>
          </a:prstGeom>
          <a:noFill/>
        </p:spPr>
        <p:txBody>
          <a:bodyPr wrap="none" rtlCol="0">
            <a:spAutoFit/>
          </a:bodyPr>
          <a:lstStyle/>
          <a:p>
            <a:r>
              <a:rPr lang="en-US" sz="2400" dirty="0" smtClean="0">
                <a:solidFill>
                  <a:srgbClr val="FF0000"/>
                </a:solidFill>
              </a:rPr>
              <a:t>Why CW ?</a:t>
            </a:r>
            <a:endParaRPr lang="en-GB" sz="2400" dirty="0">
              <a:solidFill>
                <a:srgbClr val="FF0000"/>
              </a:solidFill>
            </a:endParaRPr>
          </a:p>
        </p:txBody>
      </p:sp>
    </p:spTree>
    <p:extLst>
      <p:ext uri="{BB962C8B-B14F-4D97-AF65-F5344CB8AC3E}">
        <p14:creationId xmlns:p14="http://schemas.microsoft.com/office/powerpoint/2010/main" val="3645267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custDataLst>
              <p:tags r:id="rId2"/>
            </p:custDataLst>
          </p:nvPr>
        </p:nvSpPr>
        <p:spPr bwMode="auto">
          <a:xfrm rot="16200000">
            <a:off x="3036610" y="2815581"/>
            <a:ext cx="18952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prstClr val="black"/>
                </a:solidFill>
              </a:rPr>
              <a:t>Cell Efficiency</a:t>
            </a:r>
          </a:p>
        </p:txBody>
      </p:sp>
      <p:graphicFrame>
        <p:nvGraphicFramePr>
          <p:cNvPr id="3" name="Object 6"/>
          <p:cNvGraphicFramePr>
            <a:graphicFrameLocks noChangeAspect="1"/>
          </p:cNvGraphicFramePr>
          <p:nvPr>
            <p:custDataLst>
              <p:tags r:id="rId3"/>
            </p:custDataLst>
            <p:extLst/>
          </p:nvPr>
        </p:nvGraphicFramePr>
        <p:xfrm>
          <a:off x="4113448" y="1181050"/>
          <a:ext cx="4896544" cy="3580738"/>
        </p:xfrm>
        <a:graphic>
          <a:graphicData uri="http://schemas.openxmlformats.org/presentationml/2006/ole">
            <mc:AlternateContent xmlns:mc="http://schemas.openxmlformats.org/markup-compatibility/2006">
              <mc:Choice xmlns:v="urn:schemas-microsoft-com:vml" Requires="v">
                <p:oleObj spid="_x0000_s9274" name="KGPlot" r:id="rId36" imgW="4394160" imgH="3213000" progId="KGraph_Plot">
                  <p:embed/>
                </p:oleObj>
              </mc:Choice>
              <mc:Fallback>
                <p:oleObj name="KGPlot" r:id="rId36" imgW="4394160" imgH="3213000" progId="KGraph_Plot">
                  <p:embed/>
                  <p:pic>
                    <p:nvPicPr>
                      <p:cNvPr id="0" name=""/>
                      <p:cNvPicPr>
                        <a:picLocks noChangeAspect="1" noChangeArrowheads="1"/>
                      </p:cNvPicPr>
                      <p:nvPr/>
                    </p:nvPicPr>
                    <p:blipFill>
                      <a:blip r:embed="rId37"/>
                      <a:srcRect/>
                      <a:stretch>
                        <a:fillRect/>
                      </a:stretch>
                    </p:blipFill>
                    <p:spPr bwMode="auto">
                      <a:xfrm>
                        <a:off x="4113448" y="1181050"/>
                        <a:ext cx="4896544" cy="3580738"/>
                      </a:xfrm>
                      <a:prstGeom prst="rect">
                        <a:avLst/>
                      </a:prstGeom>
                      <a:noFill/>
                      <a:ln>
                        <a:noFill/>
                      </a:ln>
                      <a:effectLst/>
                    </p:spPr>
                  </p:pic>
                </p:oleObj>
              </mc:Fallback>
            </mc:AlternateContent>
          </a:graphicData>
        </a:graphic>
      </p:graphicFrame>
      <p:sp>
        <p:nvSpPr>
          <p:cNvPr id="4" name="Text Box 7"/>
          <p:cNvSpPr txBox="1">
            <a:spLocks noChangeArrowheads="1"/>
          </p:cNvSpPr>
          <p:nvPr>
            <p:custDataLst>
              <p:tags r:id="rId4"/>
            </p:custDataLst>
          </p:nvPr>
        </p:nvSpPr>
        <p:spPr bwMode="auto">
          <a:xfrm>
            <a:off x="4950754" y="4666455"/>
            <a:ext cx="405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prstClr val="black"/>
                </a:solidFill>
              </a:rPr>
              <a:t>Generating Power (mWcm</a:t>
            </a:r>
            <a:r>
              <a:rPr lang="en-US" altLang="en-US" sz="2400" baseline="30000" dirty="0">
                <a:solidFill>
                  <a:prstClr val="black"/>
                </a:solidFill>
              </a:rPr>
              <a:t>-2</a:t>
            </a:r>
            <a:r>
              <a:rPr lang="en-US" altLang="en-US" sz="2400" dirty="0">
                <a:solidFill>
                  <a:prstClr val="black"/>
                </a:solidFill>
              </a:rPr>
              <a:t>)</a:t>
            </a:r>
          </a:p>
        </p:txBody>
      </p:sp>
      <p:grpSp>
        <p:nvGrpSpPr>
          <p:cNvPr id="5" name="Group 113"/>
          <p:cNvGrpSpPr>
            <a:grpSpLocks/>
          </p:cNvGrpSpPr>
          <p:nvPr>
            <p:custDataLst>
              <p:tags r:id="rId5"/>
            </p:custDataLst>
          </p:nvPr>
        </p:nvGrpSpPr>
        <p:grpSpPr bwMode="auto">
          <a:xfrm>
            <a:off x="467544" y="3247132"/>
            <a:ext cx="2890837" cy="3592513"/>
            <a:chOff x="3563828" y="2958388"/>
            <a:chExt cx="2890266" cy="3592866"/>
          </a:xfrm>
        </p:grpSpPr>
        <p:sp>
          <p:nvSpPr>
            <p:cNvPr id="6" name="Text Box 379"/>
            <p:cNvSpPr txBox="1">
              <a:spLocks noChangeAspect="1" noChangeArrowheads="1"/>
            </p:cNvSpPr>
            <p:nvPr>
              <p:custDataLst>
                <p:tags r:id="rId23"/>
              </p:custDataLst>
            </p:nvPr>
          </p:nvSpPr>
          <p:spPr bwMode="auto">
            <a:xfrm>
              <a:off x="5057132" y="3449986"/>
              <a:ext cx="1309733" cy="59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096" tIns="32048" rIns="64096" bIns="32048"/>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rtl="1" eaLnBrk="1" hangingPunct="1"/>
              <a:r>
                <a:rPr lang="en-US" altLang="en-US" sz="1000">
                  <a:solidFill>
                    <a:srgbClr val="000000"/>
                  </a:solidFill>
                  <a:latin typeface="Times New Roman" pitchFamily="18" charset="0"/>
                </a:rPr>
                <a:t>HOMO</a:t>
              </a:r>
              <a:endParaRPr lang="en-US" altLang="en-US" sz="2100">
                <a:solidFill>
                  <a:srgbClr val="000000"/>
                </a:solidFill>
              </a:endParaRPr>
            </a:p>
          </p:txBody>
        </p:sp>
        <p:grpSp>
          <p:nvGrpSpPr>
            <p:cNvPr id="7" name="Group 554"/>
            <p:cNvGrpSpPr>
              <a:grpSpLocks/>
            </p:cNvGrpSpPr>
            <p:nvPr/>
          </p:nvGrpSpPr>
          <p:grpSpPr bwMode="auto">
            <a:xfrm>
              <a:off x="3563828" y="4763622"/>
              <a:ext cx="2890266" cy="1787632"/>
              <a:chOff x="884" y="1752"/>
              <a:chExt cx="3901" cy="1542"/>
            </a:xfrm>
          </p:grpSpPr>
          <p:sp>
            <p:nvSpPr>
              <p:cNvPr id="19" name="AutoShape 555"/>
              <p:cNvSpPr>
                <a:spLocks noChangeArrowheads="1"/>
              </p:cNvSpPr>
              <p:nvPr>
                <p:custDataLst>
                  <p:tags r:id="rId33"/>
                </p:custDataLst>
              </p:nvPr>
            </p:nvSpPr>
            <p:spPr bwMode="auto">
              <a:xfrm>
                <a:off x="884" y="1752"/>
                <a:ext cx="3901" cy="1542"/>
              </a:xfrm>
              <a:prstGeom prst="cube">
                <a:avLst>
                  <a:gd name="adj" fmla="val 81324"/>
                </a:avLst>
              </a:prstGeom>
              <a:solidFill>
                <a:srgbClr val="FFFFFF">
                  <a:alpha val="74901"/>
                </a:srgbClr>
              </a:solidFill>
              <a:ln w="9525">
                <a:solidFill>
                  <a:srgbClr val="000000"/>
                </a:solidFill>
                <a:miter lim="800000"/>
                <a:headEnd/>
                <a:tailEnd/>
              </a:ln>
            </p:spPr>
            <p:txBody>
              <a:bodyPr wrap="none" lIns="84358" tIns="42179" rIns="84358" bIns="42179" anchor="ct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6100">
                  <a:solidFill>
                    <a:srgbClr val="000000"/>
                  </a:solidFill>
                </a:endParaRPr>
              </a:p>
            </p:txBody>
          </p:sp>
          <p:sp>
            <p:nvSpPr>
              <p:cNvPr id="20" name="Text Box 556"/>
              <p:cNvSpPr txBox="1">
                <a:spLocks noChangeArrowheads="1"/>
              </p:cNvSpPr>
              <p:nvPr>
                <p:custDataLst>
                  <p:tags r:id="rId34"/>
                </p:custDataLst>
              </p:nvPr>
            </p:nvSpPr>
            <p:spPr bwMode="auto">
              <a:xfrm>
                <a:off x="884" y="3022"/>
                <a:ext cx="113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58" tIns="42179" rIns="84358" bIns="42179">
                <a:spAutoFit/>
              </a:bodyP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000000"/>
                  </a:buClr>
                </a:pPr>
                <a:r>
                  <a:rPr lang="en-US" altLang="en-US" sz="1200">
                    <a:solidFill>
                      <a:srgbClr val="000000"/>
                    </a:solidFill>
                  </a:rPr>
                  <a:t>Glass</a:t>
                </a:r>
              </a:p>
            </p:txBody>
          </p:sp>
        </p:grpSp>
        <p:sp>
          <p:nvSpPr>
            <p:cNvPr id="8" name="AutoShape 558"/>
            <p:cNvSpPr>
              <a:spLocks noChangeArrowheads="1"/>
            </p:cNvSpPr>
            <p:nvPr>
              <p:custDataLst>
                <p:tags r:id="rId24"/>
              </p:custDataLst>
            </p:nvPr>
          </p:nvSpPr>
          <p:spPr bwMode="auto">
            <a:xfrm>
              <a:off x="3597678" y="4659347"/>
              <a:ext cx="2756169" cy="1523550"/>
            </a:xfrm>
            <a:prstGeom prst="cube">
              <a:avLst>
                <a:gd name="adj" fmla="val 88213"/>
              </a:avLst>
            </a:prstGeom>
            <a:solidFill>
              <a:srgbClr val="FFFFFF">
                <a:alpha val="49019"/>
              </a:srgbClr>
            </a:solidFill>
            <a:ln w="9525">
              <a:solidFill>
                <a:srgbClr val="000000"/>
              </a:solidFill>
              <a:miter lim="800000"/>
              <a:headEnd/>
              <a:tailEnd/>
            </a:ln>
          </p:spPr>
          <p:txBody>
            <a:bodyPr wrap="none" lIns="73197" tIns="36599" rIns="73197" bIns="36599" anchor="ct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6100">
                <a:solidFill>
                  <a:srgbClr val="000000"/>
                </a:solidFill>
              </a:endParaRPr>
            </a:p>
          </p:txBody>
        </p:sp>
        <p:sp>
          <p:nvSpPr>
            <p:cNvPr id="9" name="Text Box 559"/>
            <p:cNvSpPr txBox="1">
              <a:spLocks noChangeArrowheads="1"/>
            </p:cNvSpPr>
            <p:nvPr>
              <p:custDataLst>
                <p:tags r:id="rId25"/>
              </p:custDataLst>
            </p:nvPr>
          </p:nvSpPr>
          <p:spPr bwMode="auto">
            <a:xfrm>
              <a:off x="3563828" y="5964862"/>
              <a:ext cx="839740" cy="25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197" tIns="36599" rIns="73197" bIns="36599">
              <a:spAutoFit/>
            </a:bodyP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000000"/>
                </a:buClr>
              </a:pPr>
              <a:r>
                <a:rPr lang="en-US" altLang="en-US" sz="1200">
                  <a:solidFill>
                    <a:srgbClr val="000000"/>
                  </a:solidFill>
                </a:rPr>
                <a:t>ITO</a:t>
              </a:r>
            </a:p>
          </p:txBody>
        </p:sp>
        <p:sp>
          <p:nvSpPr>
            <p:cNvPr id="10" name="AutoShape 561"/>
            <p:cNvSpPr>
              <a:spLocks noChangeArrowheads="1"/>
            </p:cNvSpPr>
            <p:nvPr>
              <p:custDataLst>
                <p:tags r:id="rId26"/>
              </p:custDataLst>
            </p:nvPr>
          </p:nvSpPr>
          <p:spPr bwMode="auto">
            <a:xfrm>
              <a:off x="3597678" y="4448081"/>
              <a:ext cx="2756169" cy="1524904"/>
            </a:xfrm>
            <a:prstGeom prst="cube">
              <a:avLst>
                <a:gd name="adj" fmla="val 88213"/>
              </a:avLst>
            </a:prstGeom>
            <a:solidFill>
              <a:srgbClr val="3366CC">
                <a:alpha val="21960"/>
              </a:srgbClr>
            </a:solidFill>
            <a:ln w="9525">
              <a:solidFill>
                <a:srgbClr val="000000"/>
              </a:solidFill>
              <a:miter lim="800000"/>
              <a:headEnd/>
              <a:tailEnd/>
            </a:ln>
          </p:spPr>
          <p:txBody>
            <a:bodyPr wrap="none" lIns="73197" tIns="36599" rIns="73197" bIns="36599" anchor="ct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6100">
                <a:solidFill>
                  <a:srgbClr val="000000"/>
                </a:solidFill>
              </a:endParaRPr>
            </a:p>
          </p:txBody>
        </p:sp>
        <p:sp>
          <p:nvSpPr>
            <p:cNvPr id="11" name="Text Box 562"/>
            <p:cNvSpPr txBox="1">
              <a:spLocks noChangeArrowheads="1"/>
            </p:cNvSpPr>
            <p:nvPr>
              <p:custDataLst>
                <p:tags r:id="rId27"/>
              </p:custDataLst>
            </p:nvPr>
          </p:nvSpPr>
          <p:spPr bwMode="auto">
            <a:xfrm>
              <a:off x="3563828" y="5759012"/>
              <a:ext cx="839740" cy="26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73197" tIns="36599" rIns="73197" bIns="36599" anchor="ct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rgbClr val="000000"/>
                </a:buClr>
              </a:pPr>
              <a:r>
                <a:rPr lang="en-US" altLang="en-US" sz="1200">
                  <a:solidFill>
                    <a:srgbClr val="000000"/>
                  </a:solidFill>
                </a:rPr>
                <a:t>PEDOT:PSS</a:t>
              </a:r>
            </a:p>
          </p:txBody>
        </p:sp>
        <p:sp>
          <p:nvSpPr>
            <p:cNvPr id="12" name="AutoShape 564" descr="Picture4"/>
            <p:cNvSpPr>
              <a:spLocks noChangeArrowheads="1"/>
            </p:cNvSpPr>
            <p:nvPr>
              <p:custDataLst>
                <p:tags r:id="rId28"/>
              </p:custDataLst>
            </p:nvPr>
          </p:nvSpPr>
          <p:spPr bwMode="auto">
            <a:xfrm>
              <a:off x="3631527" y="3292891"/>
              <a:ext cx="2687166" cy="2467474"/>
            </a:xfrm>
            <a:prstGeom prst="cube">
              <a:avLst>
                <a:gd name="adj" fmla="val 52986"/>
              </a:avLst>
            </a:prstGeom>
            <a:blipFill dpi="0" rotWithShape="0">
              <a:blip r:embed="rId38">
                <a:alphaModFix amt="70000"/>
              </a:blip>
              <a:srcRect/>
              <a:stretch>
                <a:fillRect/>
              </a:stretch>
            </a:blipFill>
            <a:ln w="9525">
              <a:solidFill>
                <a:srgbClr val="000000"/>
              </a:solidFill>
              <a:miter lim="800000"/>
              <a:headEnd/>
              <a:tailEnd/>
            </a:ln>
          </p:spPr>
          <p:txBody>
            <a:bodyPr wrap="none" lIns="84358" tIns="42179" rIns="84358" bIns="42179" anchor="ct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6100">
                <a:solidFill>
                  <a:srgbClr val="000000"/>
                </a:solidFill>
              </a:endParaRPr>
            </a:p>
          </p:txBody>
        </p:sp>
        <p:grpSp>
          <p:nvGrpSpPr>
            <p:cNvPr id="13" name="Group 566"/>
            <p:cNvGrpSpPr>
              <a:grpSpLocks/>
            </p:cNvGrpSpPr>
            <p:nvPr/>
          </p:nvGrpSpPr>
          <p:grpSpPr bwMode="auto">
            <a:xfrm>
              <a:off x="3697926" y="3134443"/>
              <a:ext cx="2586918" cy="1445002"/>
              <a:chOff x="1156" y="799"/>
              <a:chExt cx="3221" cy="1038"/>
            </a:xfrm>
          </p:grpSpPr>
          <p:sp>
            <p:nvSpPr>
              <p:cNvPr id="17" name="AutoShape 567"/>
              <p:cNvSpPr>
                <a:spLocks noChangeArrowheads="1"/>
              </p:cNvSpPr>
              <p:nvPr>
                <p:custDataLst>
                  <p:tags r:id="rId31"/>
                </p:custDataLst>
              </p:nvPr>
            </p:nvSpPr>
            <p:spPr bwMode="auto">
              <a:xfrm>
                <a:off x="1156" y="799"/>
                <a:ext cx="3221" cy="998"/>
              </a:xfrm>
              <a:prstGeom prst="cube">
                <a:avLst>
                  <a:gd name="adj" fmla="val 88213"/>
                </a:avLst>
              </a:prstGeom>
              <a:solidFill>
                <a:srgbClr val="D9D9D9"/>
              </a:solidFill>
              <a:ln w="9525">
                <a:solidFill>
                  <a:srgbClr val="000000"/>
                </a:solidFill>
                <a:miter lim="800000"/>
                <a:headEnd/>
                <a:tailEnd/>
              </a:ln>
            </p:spPr>
            <p:txBody>
              <a:bodyPr wrap="none" lIns="84358" tIns="42179" rIns="84358" bIns="42179" anchor="ct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6100">
                  <a:solidFill>
                    <a:srgbClr val="000000"/>
                  </a:solidFill>
                </a:endParaRPr>
              </a:p>
            </p:txBody>
          </p:sp>
          <p:sp>
            <p:nvSpPr>
              <p:cNvPr id="18" name="Text Box 568"/>
              <p:cNvSpPr txBox="1">
                <a:spLocks noChangeArrowheads="1"/>
              </p:cNvSpPr>
              <p:nvPr>
                <p:custDataLst>
                  <p:tags r:id="rId32"/>
                </p:custDataLst>
              </p:nvPr>
            </p:nvSpPr>
            <p:spPr bwMode="auto">
              <a:xfrm>
                <a:off x="1156" y="1643"/>
                <a:ext cx="11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58" tIns="42179" rIns="84358" bIns="42179">
                <a:spAutoFit/>
              </a:bodyP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200">
                    <a:solidFill>
                      <a:srgbClr val="000000"/>
                    </a:solidFill>
                  </a:rPr>
                  <a:t>Ca</a:t>
                </a:r>
              </a:p>
            </p:txBody>
          </p:sp>
        </p:grpSp>
        <p:grpSp>
          <p:nvGrpSpPr>
            <p:cNvPr id="14" name="Group 566"/>
            <p:cNvGrpSpPr>
              <a:grpSpLocks/>
            </p:cNvGrpSpPr>
            <p:nvPr/>
          </p:nvGrpSpPr>
          <p:grpSpPr bwMode="auto">
            <a:xfrm>
              <a:off x="3712247" y="2958388"/>
              <a:ext cx="2586919" cy="1445002"/>
              <a:chOff x="1156" y="799"/>
              <a:chExt cx="3221" cy="1038"/>
            </a:xfrm>
          </p:grpSpPr>
          <p:sp>
            <p:nvSpPr>
              <p:cNvPr id="15" name="AutoShape 567"/>
              <p:cNvSpPr>
                <a:spLocks noChangeArrowheads="1"/>
              </p:cNvSpPr>
              <p:nvPr>
                <p:custDataLst>
                  <p:tags r:id="rId29"/>
                </p:custDataLst>
              </p:nvPr>
            </p:nvSpPr>
            <p:spPr bwMode="auto">
              <a:xfrm>
                <a:off x="1156" y="799"/>
                <a:ext cx="3221" cy="998"/>
              </a:xfrm>
              <a:prstGeom prst="cube">
                <a:avLst>
                  <a:gd name="adj" fmla="val 88213"/>
                </a:avLst>
              </a:prstGeom>
              <a:solidFill>
                <a:srgbClr val="808080"/>
              </a:solidFill>
              <a:ln w="9525">
                <a:solidFill>
                  <a:srgbClr val="000000"/>
                </a:solidFill>
                <a:miter lim="800000"/>
                <a:headEnd/>
                <a:tailEnd/>
              </a:ln>
            </p:spPr>
            <p:txBody>
              <a:bodyPr wrap="none" lIns="84358" tIns="42179" rIns="84358" bIns="42179" anchor="ct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6100">
                  <a:solidFill>
                    <a:srgbClr val="000000"/>
                  </a:solidFill>
                </a:endParaRPr>
              </a:p>
            </p:txBody>
          </p:sp>
          <p:sp>
            <p:nvSpPr>
              <p:cNvPr id="16" name="Text Box 568"/>
              <p:cNvSpPr txBox="1">
                <a:spLocks noChangeArrowheads="1"/>
              </p:cNvSpPr>
              <p:nvPr>
                <p:custDataLst>
                  <p:tags r:id="rId30"/>
                </p:custDataLst>
              </p:nvPr>
            </p:nvSpPr>
            <p:spPr bwMode="auto">
              <a:xfrm>
                <a:off x="1156" y="1643"/>
                <a:ext cx="11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58" tIns="42179" rIns="84358" bIns="42179">
                <a:spAutoFit/>
              </a:bodyPr>
              <a:lstStyle>
                <a:lvl1pPr defTabSz="730250" eaLnBrk="0" hangingPunct="0">
                  <a:defRPr>
                    <a:solidFill>
                      <a:schemeClr val="tx1"/>
                    </a:solidFill>
                    <a:latin typeface="Arial" charset="0"/>
                    <a:cs typeface="Arial" charset="0"/>
                  </a:defRPr>
                </a:lvl1pPr>
                <a:lvl2pPr marL="742950" indent="-285750" defTabSz="730250" eaLnBrk="0" hangingPunct="0">
                  <a:defRPr>
                    <a:solidFill>
                      <a:schemeClr val="tx1"/>
                    </a:solidFill>
                    <a:latin typeface="Arial" charset="0"/>
                    <a:cs typeface="Arial" charset="0"/>
                  </a:defRPr>
                </a:lvl2pPr>
                <a:lvl3pPr marL="1143000" indent="-228600" defTabSz="730250" eaLnBrk="0" hangingPunct="0">
                  <a:defRPr>
                    <a:solidFill>
                      <a:schemeClr val="tx1"/>
                    </a:solidFill>
                    <a:latin typeface="Arial" charset="0"/>
                    <a:cs typeface="Arial" charset="0"/>
                  </a:defRPr>
                </a:lvl3pPr>
                <a:lvl4pPr marL="1600200" indent="-228600" defTabSz="730250" eaLnBrk="0" hangingPunct="0">
                  <a:defRPr>
                    <a:solidFill>
                      <a:schemeClr val="tx1"/>
                    </a:solidFill>
                    <a:latin typeface="Arial" charset="0"/>
                    <a:cs typeface="Arial" charset="0"/>
                  </a:defRPr>
                </a:lvl4pPr>
                <a:lvl5pPr marL="2057400" indent="-228600" defTabSz="730250" eaLnBrk="0" hangingPunct="0">
                  <a:defRPr>
                    <a:solidFill>
                      <a:schemeClr val="tx1"/>
                    </a:solidFill>
                    <a:latin typeface="Arial" charset="0"/>
                    <a:cs typeface="Arial" charset="0"/>
                  </a:defRPr>
                </a:lvl5pPr>
                <a:lvl6pPr marL="2514600" indent="-228600" defTabSz="730250" eaLnBrk="0" fontAlgn="base" hangingPunct="0">
                  <a:spcBef>
                    <a:spcPct val="0"/>
                  </a:spcBef>
                  <a:spcAft>
                    <a:spcPct val="0"/>
                  </a:spcAft>
                  <a:defRPr>
                    <a:solidFill>
                      <a:schemeClr val="tx1"/>
                    </a:solidFill>
                    <a:latin typeface="Arial" charset="0"/>
                    <a:cs typeface="Arial" charset="0"/>
                  </a:defRPr>
                </a:lvl6pPr>
                <a:lvl7pPr marL="2971800" indent="-228600" defTabSz="730250" eaLnBrk="0" fontAlgn="base" hangingPunct="0">
                  <a:spcBef>
                    <a:spcPct val="0"/>
                  </a:spcBef>
                  <a:spcAft>
                    <a:spcPct val="0"/>
                  </a:spcAft>
                  <a:defRPr>
                    <a:solidFill>
                      <a:schemeClr val="tx1"/>
                    </a:solidFill>
                    <a:latin typeface="Arial" charset="0"/>
                    <a:cs typeface="Arial" charset="0"/>
                  </a:defRPr>
                </a:lvl7pPr>
                <a:lvl8pPr marL="3429000" indent="-228600" defTabSz="730250" eaLnBrk="0" fontAlgn="base" hangingPunct="0">
                  <a:spcBef>
                    <a:spcPct val="0"/>
                  </a:spcBef>
                  <a:spcAft>
                    <a:spcPct val="0"/>
                  </a:spcAft>
                  <a:defRPr>
                    <a:solidFill>
                      <a:schemeClr val="tx1"/>
                    </a:solidFill>
                    <a:latin typeface="Arial" charset="0"/>
                    <a:cs typeface="Arial" charset="0"/>
                  </a:defRPr>
                </a:lvl8pPr>
                <a:lvl9pPr marL="3886200" indent="-228600" defTabSz="73025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1200">
                    <a:solidFill>
                      <a:srgbClr val="000000"/>
                    </a:solidFill>
                  </a:rPr>
                  <a:t>Al</a:t>
                </a:r>
              </a:p>
            </p:txBody>
          </p:sp>
        </p:grpSp>
      </p:grpSp>
      <p:grpSp>
        <p:nvGrpSpPr>
          <p:cNvPr id="21" name="Group 122"/>
          <p:cNvGrpSpPr>
            <a:grpSpLocks/>
          </p:cNvGrpSpPr>
          <p:nvPr/>
        </p:nvGrpSpPr>
        <p:grpSpPr bwMode="auto">
          <a:xfrm>
            <a:off x="902767" y="5303490"/>
            <a:ext cx="285750" cy="285750"/>
            <a:chOff x="7321011" y="3000372"/>
            <a:chExt cx="285752" cy="285752"/>
          </a:xfrm>
        </p:grpSpPr>
        <p:sp>
          <p:nvSpPr>
            <p:cNvPr id="22" name="Oval 21"/>
            <p:cNvSpPr/>
            <p:nvPr>
              <p:custDataLst>
                <p:tags r:id="rId21"/>
              </p:custDataLst>
            </p:nvPr>
          </p:nvSpPr>
          <p:spPr>
            <a:xfrm>
              <a:off x="7321011" y="3000372"/>
              <a:ext cx="285752" cy="2857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3" name="Plus 22"/>
            <p:cNvSpPr/>
            <p:nvPr>
              <p:custDataLst>
                <p:tags r:id="rId22"/>
              </p:custDataLst>
            </p:nvPr>
          </p:nvSpPr>
          <p:spPr>
            <a:xfrm>
              <a:off x="7357523" y="3000372"/>
              <a:ext cx="214315" cy="285752"/>
            </a:xfrm>
            <a:prstGeom prst="mathPl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grpSp>
        <p:nvGrpSpPr>
          <p:cNvPr id="24" name="Group 125"/>
          <p:cNvGrpSpPr>
            <a:grpSpLocks/>
          </p:cNvGrpSpPr>
          <p:nvPr/>
        </p:nvGrpSpPr>
        <p:grpSpPr bwMode="auto">
          <a:xfrm>
            <a:off x="899592" y="5043140"/>
            <a:ext cx="285750" cy="285750"/>
            <a:chOff x="7392449" y="1667764"/>
            <a:chExt cx="285752" cy="285752"/>
          </a:xfrm>
        </p:grpSpPr>
        <p:sp>
          <p:nvSpPr>
            <p:cNvPr id="25" name="Oval 24"/>
            <p:cNvSpPr/>
            <p:nvPr>
              <p:custDataLst>
                <p:tags r:id="rId19"/>
              </p:custDataLst>
            </p:nvPr>
          </p:nvSpPr>
          <p:spPr>
            <a:xfrm>
              <a:off x="7392449" y="1667764"/>
              <a:ext cx="285752" cy="2857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6" name="Minus 25"/>
            <p:cNvSpPr/>
            <p:nvPr>
              <p:custDataLst>
                <p:tags r:id="rId20"/>
              </p:custDataLst>
            </p:nvPr>
          </p:nvSpPr>
          <p:spPr>
            <a:xfrm>
              <a:off x="7428961" y="1785240"/>
              <a:ext cx="214315" cy="46037"/>
            </a:xfrm>
            <a:prstGeom prst="mathMin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grpSp>
        <p:nvGrpSpPr>
          <p:cNvPr id="27" name="Group 122"/>
          <p:cNvGrpSpPr>
            <a:grpSpLocks/>
          </p:cNvGrpSpPr>
          <p:nvPr/>
        </p:nvGrpSpPr>
        <p:grpSpPr bwMode="auto">
          <a:xfrm>
            <a:off x="2774082" y="4481438"/>
            <a:ext cx="285750" cy="285750"/>
            <a:chOff x="7321011" y="3000372"/>
            <a:chExt cx="285752" cy="285752"/>
          </a:xfrm>
        </p:grpSpPr>
        <p:sp>
          <p:nvSpPr>
            <p:cNvPr id="28" name="Oval 27"/>
            <p:cNvSpPr/>
            <p:nvPr>
              <p:custDataLst>
                <p:tags r:id="rId17"/>
              </p:custDataLst>
            </p:nvPr>
          </p:nvSpPr>
          <p:spPr>
            <a:xfrm>
              <a:off x="7321011" y="3000372"/>
              <a:ext cx="285752" cy="2857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9" name="Plus 28"/>
            <p:cNvSpPr/>
            <p:nvPr>
              <p:custDataLst>
                <p:tags r:id="rId18"/>
              </p:custDataLst>
            </p:nvPr>
          </p:nvSpPr>
          <p:spPr>
            <a:xfrm>
              <a:off x="7357523" y="3000372"/>
              <a:ext cx="214315" cy="285752"/>
            </a:xfrm>
            <a:prstGeom prst="mathPl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grpSp>
        <p:nvGrpSpPr>
          <p:cNvPr id="30" name="Group 125"/>
          <p:cNvGrpSpPr>
            <a:grpSpLocks/>
          </p:cNvGrpSpPr>
          <p:nvPr/>
        </p:nvGrpSpPr>
        <p:grpSpPr bwMode="auto">
          <a:xfrm>
            <a:off x="2770907" y="4221088"/>
            <a:ext cx="285750" cy="285750"/>
            <a:chOff x="7392449" y="1667764"/>
            <a:chExt cx="285752" cy="285752"/>
          </a:xfrm>
        </p:grpSpPr>
        <p:sp>
          <p:nvSpPr>
            <p:cNvPr id="31" name="Oval 30"/>
            <p:cNvSpPr/>
            <p:nvPr>
              <p:custDataLst>
                <p:tags r:id="rId15"/>
              </p:custDataLst>
            </p:nvPr>
          </p:nvSpPr>
          <p:spPr>
            <a:xfrm>
              <a:off x="7392449" y="1667764"/>
              <a:ext cx="285752" cy="2857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2" name="Minus 31"/>
            <p:cNvSpPr/>
            <p:nvPr>
              <p:custDataLst>
                <p:tags r:id="rId16"/>
              </p:custDataLst>
            </p:nvPr>
          </p:nvSpPr>
          <p:spPr>
            <a:xfrm>
              <a:off x="7428961" y="1785240"/>
              <a:ext cx="214315" cy="46037"/>
            </a:xfrm>
            <a:prstGeom prst="mathMin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grpSp>
        <p:nvGrpSpPr>
          <p:cNvPr id="43" name="Group 42"/>
          <p:cNvGrpSpPr/>
          <p:nvPr>
            <p:custDataLst>
              <p:tags r:id="rId6"/>
            </p:custDataLst>
          </p:nvPr>
        </p:nvGrpSpPr>
        <p:grpSpPr>
          <a:xfrm>
            <a:off x="744623" y="1739279"/>
            <a:ext cx="3470451" cy="646331"/>
            <a:chOff x="771127" y="2348880"/>
            <a:chExt cx="3470451" cy="646331"/>
          </a:xfrm>
        </p:grpSpPr>
        <p:sp>
          <p:nvSpPr>
            <p:cNvPr id="37" name="Down Arrow 36"/>
            <p:cNvSpPr/>
            <p:nvPr>
              <p:custDataLst>
                <p:tags r:id="rId13"/>
              </p:custDataLst>
            </p:nvPr>
          </p:nvSpPr>
          <p:spPr>
            <a:xfrm rot="5400000" flipV="1">
              <a:off x="3506689" y="2046039"/>
              <a:ext cx="216024" cy="1253754"/>
            </a:xfrm>
            <a:prstGeom prst="downArrow">
              <a:avLst/>
            </a:prstGeom>
            <a:solidFill>
              <a:srgbClr val="003399"/>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TextBox 37"/>
            <p:cNvSpPr txBox="1"/>
            <p:nvPr>
              <p:custDataLst>
                <p:tags r:id="rId14"/>
              </p:custDataLst>
            </p:nvPr>
          </p:nvSpPr>
          <p:spPr>
            <a:xfrm>
              <a:off x="771127" y="2348880"/>
              <a:ext cx="2216697" cy="646331"/>
            </a:xfrm>
            <a:prstGeom prst="rect">
              <a:avLst/>
            </a:prstGeom>
            <a:solidFill>
              <a:srgbClr val="003399"/>
            </a:solidFill>
            <a:ln/>
          </p:spPr>
          <p:txBody>
            <a:bodyPr wrap="none" rtlCol="0">
              <a:spAutoFit/>
            </a:bodyPr>
            <a:lstStyle/>
            <a:p>
              <a:pPr algn="ctr"/>
              <a:r>
                <a:rPr lang="en-US" b="1" dirty="0">
                  <a:solidFill>
                    <a:prstClr val="white"/>
                  </a:solidFill>
                </a:rPr>
                <a:t>Free-Charge </a:t>
              </a:r>
            </a:p>
            <a:p>
              <a:pPr algn="ctr"/>
              <a:r>
                <a:rPr lang="en-US" b="1" dirty="0">
                  <a:solidFill>
                    <a:prstClr val="white"/>
                  </a:solidFill>
                </a:rPr>
                <a:t>Generation Efficiency</a:t>
              </a:r>
            </a:p>
          </p:txBody>
        </p:sp>
      </p:grpSp>
      <p:grpSp>
        <p:nvGrpSpPr>
          <p:cNvPr id="44" name="Group 43"/>
          <p:cNvGrpSpPr/>
          <p:nvPr>
            <p:custDataLst>
              <p:tags r:id="rId7"/>
            </p:custDataLst>
          </p:nvPr>
        </p:nvGrpSpPr>
        <p:grpSpPr>
          <a:xfrm>
            <a:off x="5855035" y="2243335"/>
            <a:ext cx="1426765" cy="1438419"/>
            <a:chOff x="5881539" y="2852936"/>
            <a:chExt cx="1426765" cy="1438419"/>
          </a:xfrm>
        </p:grpSpPr>
        <p:sp>
          <p:nvSpPr>
            <p:cNvPr id="40" name="Down Arrow 39"/>
            <p:cNvSpPr/>
            <p:nvPr>
              <p:custDataLst>
                <p:tags r:id="rId11"/>
              </p:custDataLst>
            </p:nvPr>
          </p:nvSpPr>
          <p:spPr>
            <a:xfrm flipV="1">
              <a:off x="6516216" y="2852936"/>
              <a:ext cx="432048" cy="815358"/>
            </a:xfrm>
            <a:prstGeom prst="downArrow">
              <a:avLst/>
            </a:prstGeom>
            <a:solidFill>
              <a:srgbClr val="003399"/>
            </a:solidFill>
            <a:ln w="25400" cap="flat" cmpd="sng" algn="ctr">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custDataLst>
                <p:tags r:id="rId12"/>
              </p:custDataLst>
            </p:nvPr>
          </p:nvSpPr>
          <p:spPr>
            <a:xfrm>
              <a:off x="5881539" y="3645024"/>
              <a:ext cx="1426765" cy="646331"/>
            </a:xfrm>
            <a:prstGeom prst="rect">
              <a:avLst/>
            </a:prstGeom>
            <a:solidFill>
              <a:srgbClr val="003399"/>
            </a:solidFill>
            <a:ln/>
          </p:spPr>
          <p:txBody>
            <a:bodyPr wrap="square" rtlCol="0">
              <a:spAutoFit/>
            </a:bodyPr>
            <a:lstStyle/>
            <a:p>
              <a:r>
                <a:rPr lang="en-US" dirty="0">
                  <a:solidFill>
                    <a:prstClr val="white"/>
                  </a:solidFill>
                </a:rPr>
                <a:t>Other Losses Kick in</a:t>
              </a:r>
            </a:p>
          </p:txBody>
        </p:sp>
      </p:grpSp>
      <p:sp>
        <p:nvSpPr>
          <p:cNvPr id="41" name="Text Box 6"/>
          <p:cNvSpPr txBox="1">
            <a:spLocks noChangeArrowheads="1"/>
          </p:cNvSpPr>
          <p:nvPr>
            <p:custDataLst>
              <p:tags r:id="rId8"/>
            </p:custDataLst>
          </p:nvPr>
        </p:nvSpPr>
        <p:spPr bwMode="auto">
          <a:xfrm>
            <a:off x="2913667" y="5737248"/>
            <a:ext cx="619483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prstClr val="black"/>
                </a:solidFill>
                <a:cs typeface="Times New Roman" pitchFamily="18" charset="0"/>
              </a:rPr>
              <a:t>N. Tessler and N. Rappaport, </a:t>
            </a:r>
            <a:r>
              <a:rPr lang="en-US" i="1" dirty="0">
                <a:solidFill>
                  <a:prstClr val="black"/>
                </a:solidFill>
                <a:cs typeface="Times New Roman" pitchFamily="18" charset="0"/>
              </a:rPr>
              <a:t>JAP</a:t>
            </a:r>
            <a:r>
              <a:rPr lang="en-US" dirty="0">
                <a:solidFill>
                  <a:prstClr val="black"/>
                </a:solidFill>
                <a:cs typeface="Times New Roman" pitchFamily="18" charset="0"/>
              </a:rPr>
              <a:t>, vol. 96, pp. 1083-1087, 2004.</a:t>
            </a:r>
          </a:p>
          <a:p>
            <a:pPr>
              <a:lnSpc>
                <a:spcPct val="150000"/>
              </a:lnSpc>
            </a:pPr>
            <a:r>
              <a:rPr lang="en-US" dirty="0">
                <a:solidFill>
                  <a:prstClr val="black"/>
                </a:solidFill>
              </a:rPr>
              <a:t>N. Rappaport, et. al., </a:t>
            </a:r>
            <a:r>
              <a:rPr lang="en-US" i="1" dirty="0">
                <a:solidFill>
                  <a:prstClr val="black"/>
                </a:solidFill>
              </a:rPr>
              <a:t>JAP, </a:t>
            </a:r>
            <a:r>
              <a:rPr lang="en-US" dirty="0">
                <a:solidFill>
                  <a:prstClr val="black"/>
                </a:solidFill>
              </a:rPr>
              <a:t>vol. 98, p. 033714, 2005. </a:t>
            </a:r>
          </a:p>
        </p:txBody>
      </p:sp>
      <p:sp>
        <p:nvSpPr>
          <p:cNvPr id="42" name="Rectangle 41"/>
          <p:cNvSpPr/>
          <p:nvPr>
            <p:custDataLst>
              <p:tags r:id="rId9"/>
            </p:custDataLst>
          </p:nvPr>
        </p:nvSpPr>
        <p:spPr>
          <a:xfrm>
            <a:off x="1855305" y="370179"/>
            <a:ext cx="6576142" cy="523220"/>
          </a:xfrm>
          <a:prstGeom prst="rect">
            <a:avLst/>
          </a:prstGeom>
        </p:spPr>
        <p:txBody>
          <a:bodyPr wrap="square">
            <a:spAutoFit/>
          </a:bodyPr>
          <a:lstStyle/>
          <a:p>
            <a:r>
              <a:rPr lang="en-US" sz="2800" b="1" dirty="0">
                <a:solidFill>
                  <a:srgbClr val="FF0000"/>
                </a:solidFill>
              </a:rPr>
              <a:t>QE as a function of excitation </a:t>
            </a:r>
            <a:r>
              <a:rPr lang="en-US" sz="2800" b="1" dirty="0" smtClean="0">
                <a:solidFill>
                  <a:srgbClr val="FF0000"/>
                </a:solidFill>
              </a:rPr>
              <a:t>power @ V</a:t>
            </a:r>
            <a:r>
              <a:rPr lang="en-US" sz="2800" b="1" baseline="-25000" dirty="0" smtClean="0">
                <a:solidFill>
                  <a:srgbClr val="FF0000"/>
                </a:solidFill>
              </a:rPr>
              <a:t>SC</a:t>
            </a:r>
            <a:endParaRPr lang="en-US" sz="2800" b="1" baseline="-25000" dirty="0">
              <a:solidFill>
                <a:srgbClr val="FF0000"/>
              </a:solidFill>
            </a:endParaRPr>
          </a:p>
        </p:txBody>
      </p:sp>
      <p:sp>
        <p:nvSpPr>
          <p:cNvPr id="45" name="Rectangle 44"/>
          <p:cNvSpPr/>
          <p:nvPr>
            <p:custDataLst>
              <p:tags r:id="rId10"/>
            </p:custDataLst>
          </p:nvPr>
        </p:nvSpPr>
        <p:spPr>
          <a:xfrm>
            <a:off x="7425816" y="2385610"/>
            <a:ext cx="1152128" cy="1952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42014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fill="hold"/>
                                        <p:tgtEl>
                                          <p:spTgt spid="43"/>
                                        </p:tgtEl>
                                        <p:attrNameLst>
                                          <p:attrName>ppt_x</p:attrName>
                                        </p:attrNameLst>
                                      </p:cBhvr>
                                      <p:tavLst>
                                        <p:tav tm="0">
                                          <p:val>
                                            <p:strVal val="0-#ppt_w/2"/>
                                          </p:val>
                                        </p:tav>
                                        <p:tav tm="100000">
                                          <p:val>
                                            <p:strVal val="#ppt_x"/>
                                          </p:val>
                                        </p:tav>
                                      </p:tavLst>
                                    </p:anim>
                                    <p:anim calcmode="lin" valueType="num">
                                      <p:cBhvr additive="base">
                                        <p:cTn id="19"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custDataLst>
              <p:tags r:id="rId2"/>
            </p:custDataLst>
          </p:nvPr>
        </p:nvSpPr>
        <p:spPr bwMode="auto">
          <a:xfrm>
            <a:off x="250812" y="5445224"/>
            <a:ext cx="8137612"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dirty="0">
                <a:cs typeface="Times New Roman" pitchFamily="18" charset="0"/>
              </a:rPr>
              <a:t>N. Tessler and N. Rappaport, </a:t>
            </a:r>
            <a:r>
              <a:rPr lang="en-US" i="1" dirty="0" smtClean="0">
                <a:cs typeface="Times New Roman" pitchFamily="18" charset="0"/>
              </a:rPr>
              <a:t>Journal </a:t>
            </a:r>
            <a:r>
              <a:rPr lang="en-US" i="1" dirty="0">
                <a:cs typeface="Times New Roman" pitchFamily="18" charset="0"/>
              </a:rPr>
              <a:t>of Applied Physics</a:t>
            </a:r>
            <a:r>
              <a:rPr lang="en-US" dirty="0">
                <a:cs typeface="Times New Roman" pitchFamily="18" charset="0"/>
              </a:rPr>
              <a:t>, vol. 96, pp. 1083-1087, 2004</a:t>
            </a:r>
            <a:r>
              <a:rPr lang="en-US" dirty="0" smtClean="0">
                <a:cs typeface="Times New Roman" pitchFamily="18" charset="0"/>
              </a:rPr>
              <a:t>.</a:t>
            </a:r>
          </a:p>
          <a:p>
            <a:pPr>
              <a:lnSpc>
                <a:spcPct val="150000"/>
              </a:lnSpc>
            </a:pPr>
            <a:r>
              <a:rPr lang="en-US" dirty="0"/>
              <a:t>N. Rappaport, </a:t>
            </a:r>
            <a:r>
              <a:rPr lang="en-US" dirty="0" smtClean="0"/>
              <a:t>et. al., </a:t>
            </a:r>
            <a:r>
              <a:rPr lang="en-US" i="1" dirty="0" smtClean="0"/>
              <a:t>Journal </a:t>
            </a:r>
            <a:r>
              <a:rPr lang="en-US" i="1" dirty="0"/>
              <a:t>of Applied Physics, </a:t>
            </a:r>
            <a:r>
              <a:rPr lang="en-US" dirty="0"/>
              <a:t>vol. 98, p. 033714, </a:t>
            </a:r>
            <a:r>
              <a:rPr lang="en-US" dirty="0" smtClean="0"/>
              <a:t>2005</a:t>
            </a:r>
            <a:r>
              <a:rPr lang="en-US" dirty="0"/>
              <a:t>.</a:t>
            </a:r>
            <a:r>
              <a:rPr lang="en-US" dirty="0" smtClean="0"/>
              <a:t> </a:t>
            </a:r>
            <a:endParaRPr lang="en-US" dirty="0"/>
          </a:p>
        </p:txBody>
      </p:sp>
      <p:grpSp>
        <p:nvGrpSpPr>
          <p:cNvPr id="3" name="Group 2"/>
          <p:cNvGrpSpPr/>
          <p:nvPr/>
        </p:nvGrpSpPr>
        <p:grpSpPr>
          <a:xfrm>
            <a:off x="1611565" y="844847"/>
            <a:ext cx="6322244" cy="4528369"/>
            <a:chOff x="3851920" y="692696"/>
            <a:chExt cx="5818188" cy="4024313"/>
          </a:xfrm>
        </p:grpSpPr>
        <p:sp>
          <p:nvSpPr>
            <p:cNvPr id="4" name="Rectangle 3"/>
            <p:cNvSpPr/>
            <p:nvPr>
              <p:custDataLst>
                <p:tags r:id="rId6"/>
              </p:custDataLst>
            </p:nvPr>
          </p:nvSpPr>
          <p:spPr>
            <a:xfrm>
              <a:off x="4145007" y="980728"/>
              <a:ext cx="4891490" cy="345638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851920" y="692696"/>
              <a:ext cx="5818188" cy="4024313"/>
            </a:xfrm>
            <a:prstGeom prst="rect">
              <a:avLst/>
            </a:prstGeom>
            <a:noFill/>
            <a:ln w="9525">
              <a:noFill/>
              <a:miter lim="800000"/>
              <a:headEnd/>
              <a:tailEnd/>
            </a:ln>
          </p:spPr>
        </p:pic>
      </p:grpSp>
      <p:sp>
        <p:nvSpPr>
          <p:cNvPr id="6" name="Rectangle 5"/>
          <p:cNvSpPr/>
          <p:nvPr>
            <p:custDataLst>
              <p:tags r:id="rId3"/>
            </p:custDataLst>
          </p:nvPr>
        </p:nvSpPr>
        <p:spPr>
          <a:xfrm>
            <a:off x="3051725" y="3246075"/>
            <a:ext cx="2668588" cy="830997"/>
          </a:xfrm>
          <a:prstGeom prst="rect">
            <a:avLst/>
          </a:prstGeom>
        </p:spPr>
        <p:txBody>
          <a:bodyPr wrap="square">
            <a:spAutoFit/>
          </a:bodyPr>
          <a:lstStyle/>
          <a:p>
            <a:r>
              <a:rPr lang="en-US" sz="2400" b="1" dirty="0" smtClean="0">
                <a:solidFill>
                  <a:srgbClr val="00B050"/>
                </a:solidFill>
              </a:rPr>
              <a:t>Signature of </a:t>
            </a:r>
          </a:p>
          <a:p>
            <a:r>
              <a:rPr lang="en-US" sz="2400" b="1" dirty="0" smtClean="0">
                <a:solidFill>
                  <a:srgbClr val="00B050"/>
                </a:solidFill>
              </a:rPr>
              <a:t>bi-molecular Loss </a:t>
            </a:r>
            <a:endParaRPr lang="en-US" sz="2400" b="1" dirty="0">
              <a:solidFill>
                <a:srgbClr val="00B050"/>
              </a:solidFill>
            </a:endParaRPr>
          </a:p>
        </p:txBody>
      </p:sp>
      <p:graphicFrame>
        <p:nvGraphicFramePr>
          <p:cNvPr id="7" name="Object 6"/>
          <p:cNvGraphicFramePr>
            <a:graphicFrameLocks noChangeAspect="1"/>
          </p:cNvGraphicFramePr>
          <p:nvPr>
            <p:custDataLst>
              <p:tags r:id="rId4"/>
            </p:custDataLst>
            <p:extLst>
              <p:ext uri="{D42A27DB-BD31-4B8C-83A1-F6EECF244321}">
                <p14:modId xmlns:p14="http://schemas.microsoft.com/office/powerpoint/2010/main" val="2472752421"/>
              </p:ext>
            </p:extLst>
          </p:nvPr>
        </p:nvGraphicFramePr>
        <p:xfrm>
          <a:off x="2653758" y="838790"/>
          <a:ext cx="4673319" cy="3550126"/>
        </p:xfrm>
        <a:graphic>
          <a:graphicData uri="http://schemas.openxmlformats.org/presentationml/2006/ole">
            <mc:AlternateContent xmlns:mc="http://schemas.openxmlformats.org/markup-compatibility/2006">
              <mc:Choice xmlns:v="urn:schemas-microsoft-com:vml" Requires="v">
                <p:oleObj spid="_x0000_s32782" name="KGPlot" r:id="rId9" imgW="3682800" imgH="2895480" progId="KGraph_Plot">
                  <p:embed/>
                </p:oleObj>
              </mc:Choice>
              <mc:Fallback>
                <p:oleObj name="KGPlot" r:id="rId9" imgW="3682800" imgH="2895480" progId="KGraph_Plot">
                  <p:embed/>
                  <p:pic>
                    <p:nvPicPr>
                      <p:cNvPr id="0" name=""/>
                      <p:cNvPicPr>
                        <a:picLocks noChangeAspect="1" noChangeArrowheads="1"/>
                      </p:cNvPicPr>
                      <p:nvPr/>
                    </p:nvPicPr>
                    <p:blipFill>
                      <a:blip r:embed="rId10"/>
                      <a:srcRect/>
                      <a:stretch>
                        <a:fillRect/>
                      </a:stretch>
                    </p:blipFill>
                    <p:spPr bwMode="auto">
                      <a:xfrm>
                        <a:off x="2653758" y="838790"/>
                        <a:ext cx="4673319" cy="3550126"/>
                      </a:xfrm>
                      <a:prstGeom prst="rect">
                        <a:avLst/>
                      </a:prstGeom>
                      <a:noFill/>
                      <a:ln>
                        <a:noFill/>
                      </a:ln>
                    </p:spPr>
                  </p:pic>
                </p:oleObj>
              </mc:Fallback>
            </mc:AlternateContent>
          </a:graphicData>
        </a:graphic>
      </p:graphicFrame>
      <p:sp>
        <p:nvSpPr>
          <p:cNvPr id="8" name="TextBox 7"/>
          <p:cNvSpPr txBox="1"/>
          <p:nvPr>
            <p:custDataLst>
              <p:tags r:id="rId5"/>
            </p:custDataLst>
          </p:nvPr>
        </p:nvSpPr>
        <p:spPr>
          <a:xfrm>
            <a:off x="3195741" y="2204864"/>
            <a:ext cx="2088232" cy="923330"/>
          </a:xfrm>
          <a:prstGeom prst="rect">
            <a:avLst/>
          </a:prstGeom>
          <a:solidFill>
            <a:schemeClr val="bg1"/>
          </a:solidFill>
        </p:spPr>
        <p:txBody>
          <a:bodyPr wrap="square" rtlCol="0">
            <a:spAutoFit/>
          </a:bodyPr>
          <a:lstStyle/>
          <a:p>
            <a:r>
              <a:rPr lang="en-US" b="1" dirty="0" smtClean="0">
                <a:solidFill>
                  <a:srgbClr val="FF0000"/>
                </a:solidFill>
              </a:rPr>
              <a:t>Smaller  Bimolecular Coefficient</a:t>
            </a:r>
            <a:endParaRPr lang="en-US" b="1" dirty="0">
              <a:solidFill>
                <a:srgbClr val="FF0000"/>
              </a:solidFill>
            </a:endParaRPr>
          </a:p>
        </p:txBody>
      </p:sp>
      <p:sp>
        <p:nvSpPr>
          <p:cNvPr id="9" name="TextBox 8"/>
          <p:cNvSpPr txBox="1"/>
          <p:nvPr/>
        </p:nvSpPr>
        <p:spPr>
          <a:xfrm>
            <a:off x="2073499" y="244699"/>
            <a:ext cx="5385898" cy="461665"/>
          </a:xfrm>
          <a:prstGeom prst="rect">
            <a:avLst/>
          </a:prstGeom>
          <a:noFill/>
        </p:spPr>
        <p:txBody>
          <a:bodyPr wrap="none" rtlCol="0">
            <a:spAutoFit/>
          </a:bodyPr>
          <a:lstStyle/>
          <a:p>
            <a:r>
              <a:rPr lang="en-US" sz="2400" dirty="0" smtClean="0"/>
              <a:t>Signature of bi-molecular loss mechanism</a:t>
            </a:r>
            <a:endParaRPr lang="en-GB" sz="2400" dirty="0"/>
          </a:p>
        </p:txBody>
      </p:sp>
    </p:spTree>
    <p:extLst>
      <p:ext uri="{BB962C8B-B14F-4D97-AF65-F5344CB8AC3E}">
        <p14:creationId xmlns:p14="http://schemas.microsoft.com/office/powerpoint/2010/main" val="139855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500"/>
                            </p:stCondLst>
                            <p:childTnLst>
                              <p:par>
                                <p:cTn id="23" presetID="35" presetClass="path" presetSubtype="0" accel="50000" decel="50000" fill="hold" nodeType="afterEffect">
                                  <p:stCondLst>
                                    <p:cond delay="0"/>
                                  </p:stCondLst>
                                  <p:childTnLst>
                                    <p:animMotion origin="layout" path="M 2.77778E-7 1.48148E-6 L 0.05747 -0.00023 " pathEditMode="relative" rAng="0" ptsTypes="AA">
                                      <p:cBhvr>
                                        <p:cTn id="24" dur="2000" fill="hold"/>
                                        <p:tgtEl>
                                          <p:spTgt spid="7"/>
                                        </p:tgtEl>
                                        <p:attrNameLst>
                                          <p:attrName>ppt_x</p:attrName>
                                          <p:attrName>ppt_y</p:attrName>
                                        </p:attrNameLst>
                                      </p:cBhvr>
                                      <p:rCtr x="2865"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Object 32"/>
          <p:cNvGraphicFramePr>
            <a:graphicFrameLocks noChangeAspect="1"/>
          </p:cNvGraphicFramePr>
          <p:nvPr>
            <p:custDataLst>
              <p:tags r:id="rId2"/>
            </p:custDataLst>
            <p:extLst/>
          </p:nvPr>
        </p:nvGraphicFramePr>
        <p:xfrm>
          <a:off x="5075113" y="2276872"/>
          <a:ext cx="3349625" cy="2927350"/>
        </p:xfrm>
        <a:graphic>
          <a:graphicData uri="http://schemas.openxmlformats.org/presentationml/2006/ole">
            <mc:AlternateContent xmlns:mc="http://schemas.openxmlformats.org/markup-compatibility/2006">
              <mc:Choice xmlns:v="urn:schemas-microsoft-com:vml" Requires="v">
                <p:oleObj spid="_x0000_s10413" name="KGPlot" r:id="rId19" imgW="4443984" imgH="3892296" progId="KGraph_Plot">
                  <p:embed/>
                </p:oleObj>
              </mc:Choice>
              <mc:Fallback>
                <p:oleObj name="KGPlot" r:id="rId19" imgW="4443984" imgH="3892296" progId="KGraph_Plot">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75113" y="2276872"/>
                        <a:ext cx="3349625" cy="29273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34" name="Object 33"/>
          <p:cNvGraphicFramePr>
            <a:graphicFrameLocks noChangeAspect="1"/>
          </p:cNvGraphicFramePr>
          <p:nvPr>
            <p:custDataLst>
              <p:tags r:id="rId3"/>
            </p:custDataLst>
            <p:extLst/>
          </p:nvPr>
        </p:nvGraphicFramePr>
        <p:xfrm>
          <a:off x="5069858" y="2276872"/>
          <a:ext cx="3349625" cy="2927350"/>
        </p:xfrm>
        <a:graphic>
          <a:graphicData uri="http://schemas.openxmlformats.org/presentationml/2006/ole">
            <mc:AlternateContent xmlns:mc="http://schemas.openxmlformats.org/markup-compatibility/2006">
              <mc:Choice xmlns:v="urn:schemas-microsoft-com:vml" Requires="v">
                <p:oleObj spid="_x0000_s10414" name="KGPlot" r:id="rId21" imgW="4443984" imgH="3892296" progId="KGraph_Plot">
                  <p:embed/>
                </p:oleObj>
              </mc:Choice>
              <mc:Fallback>
                <p:oleObj name="KGPlot" r:id="rId21" imgW="4443984" imgH="3892296" progId="KGraph_Plot">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69858" y="2276872"/>
                        <a:ext cx="3349625" cy="29273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 name="Rectangle 40"/>
          <p:cNvSpPr/>
          <p:nvPr>
            <p:custDataLst>
              <p:tags r:id="rId4"/>
            </p:custDataLst>
          </p:nvPr>
        </p:nvSpPr>
        <p:spPr>
          <a:xfrm>
            <a:off x="4198292" y="2132856"/>
            <a:ext cx="1021780" cy="32764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p:custDataLst>
              <p:tags r:id="rId5"/>
            </p:custDataLst>
          </p:nvPr>
        </p:nvSpPr>
        <p:spPr>
          <a:xfrm>
            <a:off x="6768554" y="2420888"/>
            <a:ext cx="1459182" cy="400110"/>
          </a:xfrm>
          <a:prstGeom prst="rect">
            <a:avLst/>
          </a:prstGeom>
          <a:noFill/>
        </p:spPr>
        <p:txBody>
          <a:bodyPr wrap="none" rtlCol="0">
            <a:spAutoFit/>
          </a:bodyPr>
          <a:lstStyle/>
          <a:p>
            <a:r>
              <a:rPr lang="en-US" sz="2000" b="1" dirty="0" smtClean="0">
                <a:solidFill>
                  <a:srgbClr val="FF0000"/>
                </a:solidFill>
              </a:rPr>
              <a:t>Fewer Traps</a:t>
            </a:r>
            <a:endParaRPr lang="en-US" sz="2000" b="1" dirty="0">
              <a:solidFill>
                <a:srgbClr val="FF0000"/>
              </a:solidFill>
            </a:endParaRPr>
          </a:p>
        </p:txBody>
      </p:sp>
      <p:sp>
        <p:nvSpPr>
          <p:cNvPr id="43" name="TextBox 42"/>
          <p:cNvSpPr txBox="1"/>
          <p:nvPr>
            <p:custDataLst>
              <p:tags r:id="rId6"/>
            </p:custDataLst>
          </p:nvPr>
        </p:nvSpPr>
        <p:spPr>
          <a:xfrm>
            <a:off x="5082874" y="4701554"/>
            <a:ext cx="1588063" cy="400110"/>
          </a:xfrm>
          <a:prstGeom prst="rect">
            <a:avLst/>
          </a:prstGeom>
          <a:noFill/>
        </p:spPr>
        <p:txBody>
          <a:bodyPr wrap="none" rtlCol="0">
            <a:spAutoFit/>
          </a:bodyPr>
          <a:lstStyle/>
          <a:p>
            <a:r>
              <a:rPr lang="en-US" sz="2000" b="1" dirty="0" smtClean="0">
                <a:solidFill>
                  <a:srgbClr val="FF0000"/>
                </a:solidFill>
              </a:rPr>
              <a:t>Deeper Traps</a:t>
            </a:r>
            <a:endParaRPr lang="en-US" sz="2000" b="1" dirty="0">
              <a:solidFill>
                <a:srgbClr val="FF0000"/>
              </a:solidFill>
            </a:endParaRPr>
          </a:p>
        </p:txBody>
      </p:sp>
      <p:grpSp>
        <p:nvGrpSpPr>
          <p:cNvPr id="27" name="Group 26"/>
          <p:cNvGrpSpPr/>
          <p:nvPr>
            <p:custDataLst>
              <p:tags r:id="rId7"/>
            </p:custDataLst>
          </p:nvPr>
        </p:nvGrpSpPr>
        <p:grpSpPr>
          <a:xfrm>
            <a:off x="4176266" y="1916832"/>
            <a:ext cx="5004246" cy="3888432"/>
            <a:chOff x="4176266" y="1916832"/>
            <a:chExt cx="5004246" cy="3888432"/>
          </a:xfrm>
        </p:grpSpPr>
        <p:graphicFrame>
          <p:nvGraphicFramePr>
            <p:cNvPr id="2" name="Object 1"/>
            <p:cNvGraphicFramePr>
              <a:graphicFrameLocks noChangeAspect="1"/>
            </p:cNvGraphicFramePr>
            <p:nvPr>
              <p:extLst/>
            </p:nvPr>
          </p:nvGraphicFramePr>
          <p:xfrm>
            <a:off x="4176266" y="2102313"/>
            <a:ext cx="5004246" cy="3702951"/>
          </p:xfrm>
          <a:graphic>
            <a:graphicData uri="http://schemas.openxmlformats.org/presentationml/2006/ole">
              <mc:AlternateContent xmlns:mc="http://schemas.openxmlformats.org/markup-compatibility/2006">
                <mc:Choice xmlns:v="urn:schemas-microsoft-com:vml" Requires="v">
                  <p:oleObj spid="_x0000_s10415" name="KGPlot" r:id="rId22" imgW="6640068" imgH="4922520" progId="KGraph_Plot">
                    <p:embed/>
                  </p:oleObj>
                </mc:Choice>
                <mc:Fallback>
                  <p:oleObj name="KGPlot" r:id="rId22" imgW="6640068" imgH="4922520" progId="KGraph_Plot">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76266" y="2102313"/>
                          <a:ext cx="5004246" cy="370295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6" name="Rectangle 25"/>
            <p:cNvSpPr/>
            <p:nvPr>
              <p:custDataLst>
                <p:tags r:id="rId16"/>
              </p:custDataLst>
            </p:nvPr>
          </p:nvSpPr>
          <p:spPr>
            <a:xfrm>
              <a:off x="8388424" y="1916832"/>
              <a:ext cx="755576" cy="3240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grpSp>
      <p:sp>
        <p:nvSpPr>
          <p:cNvPr id="24" name="Rectangle 14"/>
          <p:cNvSpPr>
            <a:spLocks noChangeArrowheads="1"/>
          </p:cNvSpPr>
          <p:nvPr>
            <p:custDataLst>
              <p:tags r:id="rId8"/>
            </p:custDataLst>
          </p:nvPr>
        </p:nvSpPr>
        <p:spPr bwMode="auto">
          <a:xfrm>
            <a:off x="3924324" y="5982580"/>
            <a:ext cx="518418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50000"/>
              </a:lnSpc>
            </a:pPr>
            <a:r>
              <a:rPr lang="en-US" sz="1600" i="1" dirty="0" smtClean="0">
                <a:solidFill>
                  <a:prstClr val="black"/>
                </a:solidFill>
              </a:rPr>
              <a:t>L. </a:t>
            </a:r>
            <a:r>
              <a:rPr lang="en-US" sz="1600" i="1" dirty="0" err="1" smtClean="0">
                <a:solidFill>
                  <a:prstClr val="black"/>
                </a:solidFill>
              </a:rPr>
              <a:t>Tzabari</a:t>
            </a:r>
            <a:r>
              <a:rPr lang="en-US" sz="1600" i="1" dirty="0" smtClean="0">
                <a:solidFill>
                  <a:prstClr val="black"/>
                </a:solidFill>
              </a:rPr>
              <a:t>, and N. Tessler, J </a:t>
            </a:r>
            <a:r>
              <a:rPr lang="en-US" sz="1600" i="1" dirty="0" err="1" smtClean="0">
                <a:solidFill>
                  <a:prstClr val="black"/>
                </a:solidFill>
              </a:rPr>
              <a:t>Appl</a:t>
            </a:r>
            <a:r>
              <a:rPr lang="en-US" sz="1600" i="1" dirty="0" smtClean="0">
                <a:solidFill>
                  <a:prstClr val="black"/>
                </a:solidFill>
              </a:rPr>
              <a:t> </a:t>
            </a:r>
            <a:r>
              <a:rPr lang="en-US" sz="1600" i="1" dirty="0" err="1" smtClean="0">
                <a:solidFill>
                  <a:prstClr val="black"/>
                </a:solidFill>
              </a:rPr>
              <a:t>Phys</a:t>
            </a:r>
            <a:r>
              <a:rPr lang="en-US" sz="1600" i="1" dirty="0" smtClean="0">
                <a:solidFill>
                  <a:prstClr val="black"/>
                </a:solidFill>
              </a:rPr>
              <a:t> </a:t>
            </a:r>
            <a:r>
              <a:rPr lang="en-US" sz="1600" i="1" dirty="0">
                <a:solidFill>
                  <a:prstClr val="black"/>
                </a:solidFill>
              </a:rPr>
              <a:t>109, 064501 (2011</a:t>
            </a:r>
            <a:r>
              <a:rPr lang="en-US" sz="1600" i="1" dirty="0" smtClean="0">
                <a:solidFill>
                  <a:prstClr val="black"/>
                </a:solidFill>
              </a:rPr>
              <a:t>)</a:t>
            </a:r>
          </a:p>
          <a:p>
            <a:r>
              <a:rPr lang="en-GB" sz="1600" i="1" dirty="0" smtClean="0">
                <a:solidFill>
                  <a:prstClr val="black"/>
                </a:solidFill>
              </a:rPr>
              <a:t>L. </a:t>
            </a:r>
            <a:r>
              <a:rPr lang="en-GB" sz="1600" i="1" dirty="0" err="1" smtClean="0">
                <a:solidFill>
                  <a:prstClr val="black"/>
                </a:solidFill>
              </a:rPr>
              <a:t>Tzabari</a:t>
            </a:r>
            <a:r>
              <a:rPr lang="en-GB" sz="1600" i="1" dirty="0" smtClean="0">
                <a:solidFill>
                  <a:prstClr val="black"/>
                </a:solidFill>
              </a:rPr>
              <a:t>, et. al., J </a:t>
            </a:r>
            <a:r>
              <a:rPr lang="en-GB" sz="1600" i="1" dirty="0" err="1" smtClean="0">
                <a:solidFill>
                  <a:prstClr val="black"/>
                </a:solidFill>
              </a:rPr>
              <a:t>Appl</a:t>
            </a:r>
            <a:r>
              <a:rPr lang="en-GB" sz="1600" i="1" dirty="0" smtClean="0">
                <a:solidFill>
                  <a:prstClr val="black"/>
                </a:solidFill>
              </a:rPr>
              <a:t> </a:t>
            </a:r>
            <a:r>
              <a:rPr lang="en-GB" sz="1600" i="1" dirty="0" err="1" smtClean="0">
                <a:solidFill>
                  <a:prstClr val="black"/>
                </a:solidFill>
              </a:rPr>
              <a:t>Phys</a:t>
            </a:r>
            <a:r>
              <a:rPr lang="en-GB" sz="1600" i="1" dirty="0" smtClean="0">
                <a:solidFill>
                  <a:prstClr val="black"/>
                </a:solidFill>
              </a:rPr>
              <a:t>, vol. 114, p. 154514, 2013.</a:t>
            </a:r>
            <a:endParaRPr lang="en-US" sz="1600" i="1" dirty="0" smtClean="0">
              <a:solidFill>
                <a:prstClr val="black"/>
              </a:solidFill>
            </a:endParaRPr>
          </a:p>
        </p:txBody>
      </p:sp>
      <p:sp>
        <p:nvSpPr>
          <p:cNvPr id="25" name="Title 1"/>
          <p:cNvSpPr txBox="1">
            <a:spLocks/>
          </p:cNvSpPr>
          <p:nvPr>
            <p:custDataLst>
              <p:tags r:id="rId9"/>
            </p:custDataLst>
          </p:nvPr>
        </p:nvSpPr>
        <p:spPr>
          <a:xfrm>
            <a:off x="1187624" y="341784"/>
            <a:ext cx="7715374" cy="1143000"/>
          </a:xfrm>
          <a:prstGeom prst="rect">
            <a:avLst/>
          </a:prstGeom>
        </p:spPr>
        <p:txBody>
          <a:bodyPr/>
          <a:lstStyle/>
          <a:p>
            <a:pPr algn="ctr" eaLnBrk="0" hangingPunct="0"/>
            <a:r>
              <a:rPr lang="en-US" sz="4000" dirty="0" smtClean="0">
                <a:solidFill>
                  <a:srgbClr val="572314"/>
                </a:solidFill>
                <a:effectLst>
                  <a:outerShdw blurRad="50000" dist="30000" dir="5400000" algn="tl" rotWithShape="0">
                    <a:srgbClr val="000000">
                      <a:alpha val="30000"/>
                    </a:srgbClr>
                  </a:outerShdw>
                </a:effectLst>
              </a:rPr>
              <a:t>SRH Recombination</a:t>
            </a:r>
          </a:p>
          <a:p>
            <a:pPr algn="ctr" eaLnBrk="0" hangingPunct="0"/>
            <a:r>
              <a:rPr lang="en-US" sz="4000" dirty="0" smtClean="0">
                <a:solidFill>
                  <a:srgbClr val="572314"/>
                </a:solidFill>
                <a:effectLst>
                  <a:outerShdw blurRad="50000" dist="30000" dir="5400000" algn="tl" rotWithShape="0">
                    <a:srgbClr val="000000">
                      <a:alpha val="30000"/>
                    </a:srgbClr>
                  </a:outerShdw>
                </a:effectLst>
              </a:rPr>
              <a:t>- QE as a Function of Light Intensity </a:t>
            </a:r>
            <a:endParaRPr lang="he-IL" sz="4000" dirty="0">
              <a:solidFill>
                <a:srgbClr val="572314"/>
              </a:solidFill>
              <a:effectLst>
                <a:outerShdw blurRad="50000" dist="30000" dir="5400000" algn="tl" rotWithShape="0">
                  <a:srgbClr val="000000">
                    <a:alpha val="30000"/>
                  </a:srgbClr>
                </a:outerShdw>
              </a:effectLst>
              <a:cs typeface="Times New Roman" panose="02020603050405020304" pitchFamily="18" charset="0"/>
            </a:endParaRPr>
          </a:p>
        </p:txBody>
      </p:sp>
      <p:sp>
        <p:nvSpPr>
          <p:cNvPr id="28" name="Rectangle 27"/>
          <p:cNvSpPr/>
          <p:nvPr>
            <p:custDataLst>
              <p:tags r:id="rId10"/>
            </p:custDataLst>
          </p:nvPr>
        </p:nvSpPr>
        <p:spPr>
          <a:xfrm>
            <a:off x="740814" y="2971259"/>
            <a:ext cx="2376488" cy="16557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ectangle 28"/>
          <p:cNvSpPr/>
          <p:nvPr>
            <p:custDataLst>
              <p:tags r:id="rId11"/>
            </p:custDataLst>
          </p:nvPr>
        </p:nvSpPr>
        <p:spPr>
          <a:xfrm>
            <a:off x="740814" y="2971259"/>
            <a:ext cx="2376488" cy="215900"/>
          </a:xfrm>
          <a:prstGeom prst="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LUMO</a:t>
            </a:r>
          </a:p>
        </p:txBody>
      </p:sp>
      <p:sp>
        <p:nvSpPr>
          <p:cNvPr id="30" name="Rectangle 29"/>
          <p:cNvSpPr/>
          <p:nvPr>
            <p:custDataLst>
              <p:tags r:id="rId12"/>
            </p:custDataLst>
          </p:nvPr>
        </p:nvSpPr>
        <p:spPr>
          <a:xfrm>
            <a:off x="740814" y="4411122"/>
            <a:ext cx="2376488" cy="215900"/>
          </a:xfrm>
          <a:prstGeom prst="rect">
            <a:avLst/>
          </a:prstGeom>
          <a:solidFill>
            <a:schemeClr val="accent1"/>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rPr>
              <a:t>HOMO</a:t>
            </a:r>
          </a:p>
        </p:txBody>
      </p:sp>
      <p:cxnSp>
        <p:nvCxnSpPr>
          <p:cNvPr id="31" name="Straight Connector 30"/>
          <p:cNvCxnSpPr/>
          <p:nvPr/>
        </p:nvCxnSpPr>
        <p:spPr>
          <a:xfrm>
            <a:off x="812252" y="3475315"/>
            <a:ext cx="2160587"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sp>
        <p:nvSpPr>
          <p:cNvPr id="36" name="Plus 35"/>
          <p:cNvSpPr/>
          <p:nvPr>
            <p:custDataLst>
              <p:tags r:id="rId13"/>
            </p:custDataLst>
          </p:nvPr>
        </p:nvSpPr>
        <p:spPr>
          <a:xfrm>
            <a:off x="2612477" y="4411122"/>
            <a:ext cx="215900" cy="21590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2" name="Minus 41"/>
          <p:cNvSpPr/>
          <p:nvPr>
            <p:custDataLst>
              <p:tags r:id="rId14"/>
            </p:custDataLst>
          </p:nvPr>
        </p:nvSpPr>
        <p:spPr>
          <a:xfrm>
            <a:off x="2469602" y="2971259"/>
            <a:ext cx="215900" cy="21590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4" name="Straight Connector 43"/>
          <p:cNvCxnSpPr/>
          <p:nvPr/>
        </p:nvCxnSpPr>
        <p:spPr>
          <a:xfrm>
            <a:off x="525014" y="3799141"/>
            <a:ext cx="27363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69030" y="3475315"/>
            <a:ext cx="0" cy="315118"/>
          </a:xfrm>
          <a:prstGeom prst="straightConnector1">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Rectangle 46"/>
          <p:cNvSpPr/>
          <p:nvPr>
            <p:custDataLst>
              <p:tags r:id="rId15"/>
            </p:custDataLst>
          </p:nvPr>
        </p:nvSpPr>
        <p:spPr>
          <a:xfrm>
            <a:off x="92966" y="3403307"/>
            <a:ext cx="558166" cy="369332"/>
          </a:xfrm>
          <a:prstGeom prst="rect">
            <a:avLst/>
          </a:prstGeom>
        </p:spPr>
        <p:txBody>
          <a:bodyPr wrap="none">
            <a:spAutoFit/>
          </a:bodyPr>
          <a:lstStyle/>
          <a:p>
            <a:r>
              <a:rPr lang="en-US" b="1" dirty="0" err="1">
                <a:solidFill>
                  <a:sysClr val="windowText" lastClr="000000"/>
                </a:solidFill>
                <a:latin typeface="Gill Sans MT"/>
              </a:rPr>
              <a:t>dEt</a:t>
            </a:r>
            <a:endParaRPr lang="en-US" dirty="0">
              <a:solidFill>
                <a:prstClr val="black"/>
              </a:solidFill>
            </a:endParaRPr>
          </a:p>
        </p:txBody>
      </p:sp>
    </p:spTree>
    <p:extLst>
      <p:ext uri="{BB962C8B-B14F-4D97-AF65-F5344CB8AC3E}">
        <p14:creationId xmlns:p14="http://schemas.microsoft.com/office/powerpoint/2010/main" val="271357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399 -4.07407E-6 L -4.44444E-6 0.05764 " pathEditMode="relative" rAng="0" ptsTypes="AA">
                                      <p:cBhvr>
                                        <p:cTn id="6" dur="2000" fill="hold"/>
                                        <p:tgtEl>
                                          <p:spTgt spid="42"/>
                                        </p:tgtEl>
                                        <p:attrNameLst>
                                          <p:attrName>ppt_x</p:attrName>
                                          <p:attrName>ppt_y</p:attrName>
                                        </p:attrNameLst>
                                      </p:cBhvr>
                                      <p:rCtr x="191" y="2870"/>
                                    </p:animMotion>
                                  </p:child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0.00382 -0.00533 L -0.01545 -0.14699 " pathEditMode="relative" rAng="0" ptsTypes="AA">
                                      <p:cBhvr>
                                        <p:cTn id="9" dur="2000" fill="hold"/>
                                        <p:tgtEl>
                                          <p:spTgt spid="36"/>
                                        </p:tgtEl>
                                        <p:attrNameLst>
                                          <p:attrName>ppt_x</p:attrName>
                                          <p:attrName>ppt_y</p:attrName>
                                        </p:attrNameLst>
                                      </p:cBhvr>
                                      <p:rCtr x="-590" y="-7083"/>
                                    </p:animMotion>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500" fill="hold"/>
                                        <p:tgtEl>
                                          <p:spTgt spid="37"/>
                                        </p:tgtEl>
                                        <p:attrNameLst>
                                          <p:attrName>ppt_x</p:attrName>
                                        </p:attrNameLst>
                                      </p:cBhvr>
                                      <p:tavLst>
                                        <p:tav tm="0">
                                          <p:val>
                                            <p:strVal val="#ppt_x"/>
                                          </p:val>
                                        </p:tav>
                                        <p:tav tm="100000">
                                          <p:val>
                                            <p:strVal val="#ppt_x"/>
                                          </p:val>
                                        </p:tav>
                                      </p:tavLst>
                                    </p:anim>
                                    <p:anim calcmode="lin" valueType="num">
                                      <p:cBhvr additive="base">
                                        <p:cTn id="15"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34"/>
                                        </p:tgtEl>
                                      </p:cBhvr>
                                      <p:by x="100000" y="50000"/>
                                    </p:animScale>
                                  </p:childTnLst>
                                </p:cTn>
                              </p:par>
                              <p:par>
                                <p:cTn id="20" presetID="64" presetClass="path" presetSubtype="0" accel="50000" decel="50000" fill="hold" nodeType="withEffect">
                                  <p:stCondLst>
                                    <p:cond delay="0"/>
                                  </p:stCondLst>
                                  <p:childTnLst>
                                    <p:animMotion origin="layout" path="M -4.44444E-6 3.7037E-6 L 0.00261 -0.0875 " pathEditMode="relative" rAng="0" ptsTypes="AA">
                                      <p:cBhvr>
                                        <p:cTn id="21" dur="2000" fill="hold"/>
                                        <p:tgtEl>
                                          <p:spTgt spid="34"/>
                                        </p:tgtEl>
                                        <p:attrNameLst>
                                          <p:attrName>ppt_x</p:attrName>
                                          <p:attrName>ppt_y</p:attrName>
                                        </p:attrNameLst>
                                      </p:cBhvr>
                                      <p:rCtr x="122" y="-4375"/>
                                    </p:animMotion>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ppt_x"/>
                                          </p:val>
                                        </p:tav>
                                        <p:tav tm="100000">
                                          <p:val>
                                            <p:strVal val="#ppt_x"/>
                                          </p:val>
                                        </p:tav>
                                      </p:tavLst>
                                    </p:anim>
                                    <p:anim calcmode="lin" valueType="num">
                                      <p:cBhvr additive="base">
                                        <p:cTn id="2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5" presetClass="path" presetSubtype="0" accel="50000" decel="50000" fill="hold" nodeType="clickEffect">
                                  <p:stCondLst>
                                    <p:cond delay="0"/>
                                  </p:stCondLst>
                                  <p:childTnLst>
                                    <p:animMotion origin="layout" path="M 1.11111E-6 3.7037E-6 L -0.10833 -0.00348 " pathEditMode="relative" rAng="0" ptsTypes="AA">
                                      <p:cBhvr>
                                        <p:cTn id="31" dur="2000" fill="hold"/>
                                        <p:tgtEl>
                                          <p:spTgt spid="33"/>
                                        </p:tgtEl>
                                        <p:attrNameLst>
                                          <p:attrName>ppt_x</p:attrName>
                                          <p:attrName>ppt_y</p:attrName>
                                        </p:attrNameLst>
                                      </p:cBhvr>
                                      <p:rCtr x="-5417"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dirty="0"/>
              <a:t>Fitting procedure</a:t>
            </a:r>
            <a:endParaRPr lang="he-IL" dirty="0"/>
          </a:p>
        </p:txBody>
      </p:sp>
      <p:grpSp>
        <p:nvGrpSpPr>
          <p:cNvPr id="12" name="קבוצה 11"/>
          <p:cNvGrpSpPr/>
          <p:nvPr/>
        </p:nvGrpSpPr>
        <p:grpSpPr>
          <a:xfrm>
            <a:off x="2195736" y="1893338"/>
            <a:ext cx="5044661" cy="4660602"/>
            <a:chOff x="2195736" y="1893338"/>
            <a:chExt cx="5044661" cy="4660602"/>
          </a:xfrm>
        </p:grpSpPr>
        <p:graphicFrame>
          <p:nvGraphicFramePr>
            <p:cNvPr id="7" name="Object 1"/>
            <p:cNvGraphicFramePr>
              <a:graphicFrameLocks noChangeAspect="1"/>
            </p:cNvGraphicFramePr>
            <p:nvPr>
              <p:extLst/>
            </p:nvPr>
          </p:nvGraphicFramePr>
          <p:xfrm>
            <a:off x="2195736" y="1893338"/>
            <a:ext cx="5044661" cy="4660602"/>
          </p:xfrm>
          <a:graphic>
            <a:graphicData uri="http://schemas.openxmlformats.org/presentationml/2006/ole">
              <mc:AlternateContent xmlns:mc="http://schemas.openxmlformats.org/markup-compatibility/2006">
                <mc:Choice xmlns:v="urn:schemas-microsoft-com:vml" Requires="v">
                  <p:oleObj spid="_x0000_s20527" name="KGPlot" r:id="rId3" imgW="6172200" imgH="5702040" progId="KGraph_Plot">
                    <p:embed/>
                  </p:oleObj>
                </mc:Choice>
                <mc:Fallback>
                  <p:oleObj name="KGPlot" r:id="rId3" imgW="6172200" imgH="5702040" progId="KGraph_Plot">
                    <p:embed/>
                    <p:pic>
                      <p:nvPicPr>
                        <p:cNvPr id="0" name=""/>
                        <p:cNvPicPr>
                          <a:picLocks noChangeAspect="1" noChangeArrowheads="1"/>
                        </p:cNvPicPr>
                        <p:nvPr/>
                      </p:nvPicPr>
                      <p:blipFill>
                        <a:blip r:embed="rId4"/>
                        <a:srcRect/>
                        <a:stretch>
                          <a:fillRect/>
                        </a:stretch>
                      </p:blipFill>
                      <p:spPr bwMode="auto">
                        <a:xfrm>
                          <a:off x="2195736" y="1893338"/>
                          <a:ext cx="5044661" cy="4660602"/>
                        </a:xfrm>
                        <a:prstGeom prst="rect">
                          <a:avLst/>
                        </a:prstGeom>
                        <a:noFill/>
                        <a:extLst/>
                      </p:spPr>
                    </p:pic>
                  </p:oleObj>
                </mc:Fallback>
              </mc:AlternateContent>
            </a:graphicData>
          </a:graphic>
        </p:graphicFrame>
        <p:cxnSp>
          <p:nvCxnSpPr>
            <p:cNvPr id="9" name="מחבר חץ ישר 8"/>
            <p:cNvCxnSpPr/>
            <p:nvPr/>
          </p:nvCxnSpPr>
          <p:spPr>
            <a:xfrm>
              <a:off x="4499992" y="2204864"/>
              <a:ext cx="0" cy="2088232"/>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51920" y="3419708"/>
              <a:ext cx="720080" cy="369332"/>
            </a:xfrm>
            <a:prstGeom prst="rect">
              <a:avLst/>
            </a:prstGeom>
            <a:noFill/>
          </p:spPr>
          <p:txBody>
            <a:bodyPr wrap="square" rtlCol="1">
              <a:spAutoFit/>
            </a:bodyPr>
            <a:lstStyle/>
            <a:p>
              <a:pPr algn="l" rtl="0"/>
              <a:r>
                <a:rPr lang="en-US" b="1" dirty="0" smtClean="0">
                  <a:solidFill>
                    <a:srgbClr val="C00000"/>
                  </a:solidFill>
                </a:rPr>
                <a:t>V</a:t>
              </a:r>
              <a:r>
                <a:rPr lang="en-US" b="1" baseline="-25000" dirty="0" smtClean="0">
                  <a:solidFill>
                    <a:srgbClr val="C00000"/>
                  </a:solidFill>
                </a:rPr>
                <a:t>app</a:t>
              </a:r>
              <a:endParaRPr lang="he-IL" b="1" baseline="-25000" dirty="0">
                <a:solidFill>
                  <a:srgbClr val="C00000"/>
                </a:solidFill>
              </a:endParaRPr>
            </a:p>
          </p:txBody>
        </p:sp>
      </p:grpSp>
      <p:sp>
        <p:nvSpPr>
          <p:cNvPr id="13" name="הסבר אליפטי 12"/>
          <p:cNvSpPr/>
          <p:nvPr/>
        </p:nvSpPr>
        <p:spPr>
          <a:xfrm>
            <a:off x="5076056" y="1404054"/>
            <a:ext cx="1224136" cy="792088"/>
          </a:xfrm>
          <a:prstGeom prst="wedgeEllipseCallout">
            <a:avLst>
              <a:gd name="adj1" fmla="val -29277"/>
              <a:gd name="adj2" fmla="val 93619"/>
            </a:avLst>
          </a:prstGeom>
          <a:ln>
            <a:solidFill>
              <a:srgbClr val="CC0000"/>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en-US" sz="2000" b="1" dirty="0" smtClean="0"/>
              <a:t>SRH</a:t>
            </a:r>
            <a:endParaRPr lang="he-IL" sz="2000" b="1" dirty="0"/>
          </a:p>
        </p:txBody>
      </p:sp>
      <p:sp>
        <p:nvSpPr>
          <p:cNvPr id="14" name="הסבר אליפטי 13"/>
          <p:cNvSpPr/>
          <p:nvPr/>
        </p:nvSpPr>
        <p:spPr>
          <a:xfrm>
            <a:off x="6890147" y="1988840"/>
            <a:ext cx="2043541" cy="792088"/>
          </a:xfrm>
          <a:prstGeom prst="wedgeEllipseCallout">
            <a:avLst>
              <a:gd name="adj1" fmla="val -65938"/>
              <a:gd name="adj2" fmla="val 98638"/>
            </a:avLst>
          </a:prstGeom>
          <a:ln>
            <a:solidFill>
              <a:srgbClr val="CC0000"/>
            </a:solidFill>
          </a:ln>
        </p:spPr>
        <p:style>
          <a:lnRef idx="2">
            <a:schemeClr val="accent2"/>
          </a:lnRef>
          <a:fillRef idx="1">
            <a:schemeClr val="lt1"/>
          </a:fillRef>
          <a:effectRef idx="0">
            <a:schemeClr val="accent2"/>
          </a:effectRef>
          <a:fontRef idx="minor">
            <a:schemeClr val="dk1"/>
          </a:fontRef>
        </p:style>
        <p:txBody>
          <a:bodyPr rtlCol="1" anchor="ctr"/>
          <a:lstStyle/>
          <a:p>
            <a:pPr algn="ctr"/>
            <a:r>
              <a:rPr lang="en-US" b="1" dirty="0" smtClean="0"/>
              <a:t>Bimolecular</a:t>
            </a:r>
            <a:endParaRPr lang="he-IL" b="1" dirty="0"/>
          </a:p>
        </p:txBody>
      </p:sp>
      <p:sp>
        <p:nvSpPr>
          <p:cNvPr id="3" name="הסבר ענן 2"/>
          <p:cNvSpPr/>
          <p:nvPr/>
        </p:nvSpPr>
        <p:spPr>
          <a:xfrm>
            <a:off x="235597" y="1348070"/>
            <a:ext cx="3020235" cy="1432858"/>
          </a:xfrm>
          <a:prstGeom prst="cloudCallout">
            <a:avLst>
              <a:gd name="adj1" fmla="val 56470"/>
              <a:gd name="adj2" fmla="val 48364"/>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1" anchor="ctr"/>
          <a:lstStyle/>
          <a:p>
            <a:pPr algn="ctr" rtl="0"/>
            <a:r>
              <a:rPr lang="en-US" sz="1400" dirty="0" smtClean="0"/>
              <a:t>Normalization is done to the absolute value at the low intensity regime of the V</a:t>
            </a:r>
            <a:r>
              <a:rPr lang="en-US" sz="1400" baseline="-25000" dirty="0" smtClean="0"/>
              <a:t>app</a:t>
            </a:r>
            <a:r>
              <a:rPr lang="en-US" sz="1400" dirty="0" smtClean="0"/>
              <a:t>=0V curve.</a:t>
            </a:r>
            <a:endParaRPr lang="he-IL" sz="1400" dirty="0"/>
          </a:p>
        </p:txBody>
      </p:sp>
    </p:spTree>
    <p:extLst>
      <p:ext uri="{BB962C8B-B14F-4D97-AF65-F5344CB8AC3E}">
        <p14:creationId xmlns:p14="http://schemas.microsoft.com/office/powerpoint/2010/main" val="244299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procedure</a:t>
            </a:r>
            <a:endParaRPr lang="he-IL" dirty="0"/>
          </a:p>
        </p:txBody>
      </p:sp>
      <p:graphicFrame>
        <p:nvGraphicFramePr>
          <p:cNvPr id="17" name="Object 16"/>
          <p:cNvGraphicFramePr>
            <a:graphicFrameLocks noChangeAspect="1"/>
          </p:cNvGraphicFramePr>
          <p:nvPr>
            <p:extLst/>
          </p:nvPr>
        </p:nvGraphicFramePr>
        <p:xfrm>
          <a:off x="3187475" y="4715161"/>
          <a:ext cx="2312458" cy="2142789"/>
        </p:xfrm>
        <a:graphic>
          <a:graphicData uri="http://schemas.openxmlformats.org/presentationml/2006/ole">
            <mc:AlternateContent xmlns:mc="http://schemas.openxmlformats.org/markup-compatibility/2006">
              <mc:Choice xmlns:v="urn:schemas-microsoft-com:vml" Requires="v">
                <p:oleObj spid="_x0000_s21828" name="KGPlot" r:id="rId3" imgW="6156960" imgH="5710428" progId="KGraph_Plot">
                  <p:embed/>
                </p:oleObj>
              </mc:Choice>
              <mc:Fallback>
                <p:oleObj name="KGPlot" r:id="rId3" imgW="6156960" imgH="5710428" progId="KGraph_Plo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475" y="4715161"/>
                        <a:ext cx="2312458" cy="21427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nvPr>
        </p:nvGraphicFramePr>
        <p:xfrm>
          <a:off x="5377241" y="3050008"/>
          <a:ext cx="1750997" cy="1756228"/>
        </p:xfrm>
        <a:graphic>
          <a:graphicData uri="http://schemas.openxmlformats.org/presentationml/2006/ole">
            <mc:AlternateContent xmlns:mc="http://schemas.openxmlformats.org/markup-compatibility/2006">
              <mc:Choice xmlns:v="urn:schemas-microsoft-com:vml" Requires="v">
                <p:oleObj spid="_x0000_s21829" name="KGPlot" r:id="rId5" imgW="4661916" imgH="4681728" progId="KGraph_Plot">
                  <p:embed/>
                </p:oleObj>
              </mc:Choice>
              <mc:Fallback>
                <p:oleObj name="KGPlot" r:id="rId5" imgW="4661916" imgH="4681728" progId="KGraph_Plo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7241" y="3050008"/>
                        <a:ext cx="1750997" cy="17562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extLst/>
          </p:nvPr>
        </p:nvGraphicFramePr>
        <p:xfrm>
          <a:off x="3189864" y="2978423"/>
          <a:ext cx="2203021" cy="1875537"/>
        </p:xfrm>
        <a:graphic>
          <a:graphicData uri="http://schemas.openxmlformats.org/presentationml/2006/ole">
            <mc:AlternateContent xmlns:mc="http://schemas.openxmlformats.org/markup-compatibility/2006">
              <mc:Choice xmlns:v="urn:schemas-microsoft-com:vml" Requires="v">
                <p:oleObj spid="_x0000_s21830" name="KGPlot" r:id="rId7" imgW="5865876" imgH="4998720" progId="KGraph_Plot">
                  <p:embed/>
                </p:oleObj>
              </mc:Choice>
              <mc:Fallback>
                <p:oleObj name="KGPlot" r:id="rId7" imgW="5865876" imgH="4998720" progId="KGraph_Plo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9864" y="2978423"/>
                        <a:ext cx="2203021" cy="1875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7"/>
          <p:cNvGraphicFramePr>
            <a:graphicFrameLocks noChangeAspect="1"/>
          </p:cNvGraphicFramePr>
          <p:nvPr>
            <p:extLst/>
          </p:nvPr>
        </p:nvGraphicFramePr>
        <p:xfrm>
          <a:off x="5371103" y="4786796"/>
          <a:ext cx="1865193" cy="2071204"/>
        </p:xfrm>
        <a:graphic>
          <a:graphicData uri="http://schemas.openxmlformats.org/presentationml/2006/ole">
            <mc:AlternateContent xmlns:mc="http://schemas.openxmlformats.org/markup-compatibility/2006">
              <mc:Choice xmlns:v="urn:schemas-microsoft-com:vml" Requires="v">
                <p:oleObj spid="_x0000_s21831" name="KGPlot" r:id="rId9" imgW="4965192" imgH="5519928" progId="KGraph_Plot">
                  <p:embed/>
                </p:oleObj>
              </mc:Choice>
              <mc:Fallback>
                <p:oleObj name="KGPlot" r:id="rId9" imgW="4965192" imgH="5519928" progId="KGraph_Plo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1103" y="4786796"/>
                        <a:ext cx="1865193" cy="20712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972246" y="3127560"/>
            <a:ext cx="361757" cy="246221"/>
          </a:xfrm>
          <a:prstGeom prst="rect">
            <a:avLst/>
          </a:prstGeom>
          <a:noFill/>
        </p:spPr>
        <p:txBody>
          <a:bodyPr wrap="square" rtlCol="1">
            <a:spAutoFit/>
          </a:bodyPr>
          <a:lstStyle/>
          <a:p>
            <a:r>
              <a:rPr lang="en-US" sz="1000" b="1" dirty="0" smtClean="0"/>
              <a:t>(c)</a:t>
            </a:r>
            <a:endParaRPr lang="he-IL" sz="1000" b="1" dirty="0"/>
          </a:p>
        </p:txBody>
      </p:sp>
      <p:sp>
        <p:nvSpPr>
          <p:cNvPr id="14" name="TextBox 13"/>
          <p:cNvSpPr txBox="1"/>
          <p:nvPr/>
        </p:nvSpPr>
        <p:spPr>
          <a:xfrm>
            <a:off x="6686758" y="3125645"/>
            <a:ext cx="357190" cy="246221"/>
          </a:xfrm>
          <a:prstGeom prst="rect">
            <a:avLst/>
          </a:prstGeom>
          <a:noFill/>
        </p:spPr>
        <p:txBody>
          <a:bodyPr wrap="square" rtlCol="1">
            <a:spAutoFit/>
          </a:bodyPr>
          <a:lstStyle/>
          <a:p>
            <a:r>
              <a:rPr lang="en-US" sz="1000" b="1" dirty="0" smtClean="0"/>
              <a:t>(d)</a:t>
            </a:r>
            <a:endParaRPr lang="he-IL" sz="1000" b="1" dirty="0"/>
          </a:p>
        </p:txBody>
      </p:sp>
      <p:sp>
        <p:nvSpPr>
          <p:cNvPr id="15" name="TextBox 14"/>
          <p:cNvSpPr txBox="1"/>
          <p:nvPr/>
        </p:nvSpPr>
        <p:spPr>
          <a:xfrm>
            <a:off x="4829370" y="4871958"/>
            <a:ext cx="504633" cy="246221"/>
          </a:xfrm>
          <a:prstGeom prst="rect">
            <a:avLst/>
          </a:prstGeom>
          <a:noFill/>
        </p:spPr>
        <p:txBody>
          <a:bodyPr wrap="square" rtlCol="1">
            <a:spAutoFit/>
          </a:bodyPr>
          <a:lstStyle/>
          <a:p>
            <a:r>
              <a:rPr lang="en-US" sz="1000" b="1" dirty="0" smtClean="0"/>
              <a:t>(e)</a:t>
            </a:r>
            <a:endParaRPr lang="he-IL" sz="1000" b="1" dirty="0"/>
          </a:p>
        </p:txBody>
      </p:sp>
      <p:sp>
        <p:nvSpPr>
          <p:cNvPr id="16" name="TextBox 15"/>
          <p:cNvSpPr txBox="1"/>
          <p:nvPr/>
        </p:nvSpPr>
        <p:spPr>
          <a:xfrm>
            <a:off x="6472443" y="4876832"/>
            <a:ext cx="604675" cy="246221"/>
          </a:xfrm>
          <a:prstGeom prst="rect">
            <a:avLst/>
          </a:prstGeom>
          <a:noFill/>
        </p:spPr>
        <p:txBody>
          <a:bodyPr wrap="square" rtlCol="1">
            <a:spAutoFit/>
          </a:bodyPr>
          <a:lstStyle/>
          <a:p>
            <a:r>
              <a:rPr lang="en-US" sz="1000" b="1" dirty="0" smtClean="0"/>
              <a:t>(f)</a:t>
            </a:r>
            <a:endParaRPr lang="he-IL" sz="1000" b="1" dirty="0"/>
          </a:p>
        </p:txBody>
      </p:sp>
      <p:graphicFrame>
        <p:nvGraphicFramePr>
          <p:cNvPr id="7" name="Object 6"/>
          <p:cNvGraphicFramePr>
            <a:graphicFrameLocks noChangeAspect="1"/>
          </p:cNvGraphicFramePr>
          <p:nvPr>
            <p:extLst/>
          </p:nvPr>
        </p:nvGraphicFramePr>
        <p:xfrm>
          <a:off x="3186296" y="1220400"/>
          <a:ext cx="2206590" cy="1895692"/>
        </p:xfrm>
        <a:graphic>
          <a:graphicData uri="http://schemas.openxmlformats.org/presentationml/2006/ole">
            <mc:AlternateContent xmlns:mc="http://schemas.openxmlformats.org/markup-compatibility/2006">
              <mc:Choice xmlns:v="urn:schemas-microsoft-com:vml" Requires="v">
                <p:oleObj spid="_x0000_s21832" name="KGPlot" r:id="rId11" imgW="5865876" imgH="4998720" progId="KGraph_Plot">
                  <p:embed/>
                </p:oleObj>
              </mc:Choice>
              <mc:Fallback>
                <p:oleObj name="KGPlot" r:id="rId11" imgW="5865876" imgH="4998720" progId="KGraph_Plot">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6296" y="1220400"/>
                        <a:ext cx="2206590" cy="18956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nvPr>
        </p:nvGraphicFramePr>
        <p:xfrm>
          <a:off x="5377646" y="1293413"/>
          <a:ext cx="1749588" cy="1773217"/>
        </p:xfrm>
        <a:graphic>
          <a:graphicData uri="http://schemas.openxmlformats.org/presentationml/2006/ole">
            <mc:AlternateContent xmlns:mc="http://schemas.openxmlformats.org/markup-compatibility/2006">
              <mc:Choice xmlns:v="urn:schemas-microsoft-com:vml" Requires="v">
                <p:oleObj spid="_x0000_s21833" name="KGPlot" r:id="rId13" imgW="4661916" imgH="4681728" progId="KGraph_Plot">
                  <p:embed/>
                </p:oleObj>
              </mc:Choice>
              <mc:Fallback>
                <p:oleObj name="KGPlot" r:id="rId13" imgW="4661916" imgH="4681728" progId="KGraph_Plot">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7646" y="1293413"/>
                        <a:ext cx="1749588" cy="1773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972246" y="1373717"/>
            <a:ext cx="361757" cy="246221"/>
          </a:xfrm>
          <a:prstGeom prst="rect">
            <a:avLst/>
          </a:prstGeom>
          <a:noFill/>
        </p:spPr>
        <p:txBody>
          <a:bodyPr wrap="square" rtlCol="1">
            <a:spAutoFit/>
          </a:bodyPr>
          <a:lstStyle/>
          <a:p>
            <a:r>
              <a:rPr lang="en-US" sz="1000" b="1" dirty="0" smtClean="0"/>
              <a:t>(a)</a:t>
            </a:r>
            <a:endParaRPr lang="he-IL" sz="1000" b="1" dirty="0"/>
          </a:p>
        </p:txBody>
      </p:sp>
      <p:sp>
        <p:nvSpPr>
          <p:cNvPr id="10" name="TextBox 9"/>
          <p:cNvSpPr txBox="1"/>
          <p:nvPr/>
        </p:nvSpPr>
        <p:spPr>
          <a:xfrm>
            <a:off x="6686758" y="1371804"/>
            <a:ext cx="390360" cy="246221"/>
          </a:xfrm>
          <a:prstGeom prst="rect">
            <a:avLst/>
          </a:prstGeom>
          <a:noFill/>
        </p:spPr>
        <p:txBody>
          <a:bodyPr wrap="square" rtlCol="1">
            <a:spAutoFit/>
          </a:bodyPr>
          <a:lstStyle/>
          <a:p>
            <a:r>
              <a:rPr lang="en-US" sz="1000" b="1" dirty="0" smtClean="0"/>
              <a:t>(b)</a:t>
            </a:r>
            <a:endParaRPr lang="he-IL" sz="1000" b="1" dirty="0"/>
          </a:p>
        </p:txBody>
      </p:sp>
      <p:grpSp>
        <p:nvGrpSpPr>
          <p:cNvPr id="23" name="קבוצה 22"/>
          <p:cNvGrpSpPr/>
          <p:nvPr/>
        </p:nvGrpSpPr>
        <p:grpSpPr>
          <a:xfrm>
            <a:off x="1742025" y="2143697"/>
            <a:ext cx="4018577" cy="1354652"/>
            <a:chOff x="1742025" y="2143697"/>
            <a:chExt cx="4018577" cy="1354652"/>
          </a:xfrm>
        </p:grpSpPr>
        <p:sp>
          <p:nvSpPr>
            <p:cNvPr id="5" name="חץ ימינה 4"/>
            <p:cNvSpPr/>
            <p:nvPr/>
          </p:nvSpPr>
          <p:spPr>
            <a:xfrm rot="19867271">
              <a:off x="2599064" y="2143697"/>
              <a:ext cx="1440160" cy="54947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1400" dirty="0" smtClean="0"/>
                <a:t>6.5e15cm</a:t>
              </a:r>
              <a:r>
                <a:rPr lang="en-US" sz="1400" baseline="30000" dirty="0" smtClean="0"/>
                <a:t>-3</a:t>
              </a:r>
              <a:endParaRPr lang="he-IL" sz="1200" baseline="30000" dirty="0"/>
            </a:p>
          </p:txBody>
        </p:sp>
        <p:sp>
          <p:nvSpPr>
            <p:cNvPr id="22" name="חץ ימינה 21"/>
            <p:cNvSpPr/>
            <p:nvPr/>
          </p:nvSpPr>
          <p:spPr>
            <a:xfrm rot="21222067">
              <a:off x="2668181" y="2489656"/>
              <a:ext cx="3092421" cy="54947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sz="1400" dirty="0" smtClean="0"/>
                <a:t>9.5e15cm</a:t>
              </a:r>
              <a:r>
                <a:rPr lang="en-US" sz="1400" baseline="30000" dirty="0" smtClean="0"/>
                <a:t>-3</a:t>
              </a:r>
              <a:endParaRPr lang="he-IL" sz="1200" baseline="30000" dirty="0"/>
            </a:p>
          </p:txBody>
        </p:sp>
        <p:sp>
          <p:nvSpPr>
            <p:cNvPr id="21" name="כוכב עם 8 פינות 20"/>
            <p:cNvSpPr/>
            <p:nvPr/>
          </p:nvSpPr>
          <p:spPr>
            <a:xfrm>
              <a:off x="1742025" y="2417000"/>
              <a:ext cx="1249572" cy="1081349"/>
            </a:xfrm>
            <a:prstGeom prst="star8">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r>
                <a:rPr lang="en-US" dirty="0" smtClean="0"/>
                <a:t>CT density</a:t>
              </a:r>
              <a:endParaRPr lang="he-IL" dirty="0"/>
            </a:p>
          </p:txBody>
        </p:sp>
      </p:grpSp>
      <p:grpSp>
        <p:nvGrpSpPr>
          <p:cNvPr id="34" name="קבוצה 33"/>
          <p:cNvGrpSpPr/>
          <p:nvPr/>
        </p:nvGrpSpPr>
        <p:grpSpPr>
          <a:xfrm>
            <a:off x="4679032" y="2575294"/>
            <a:ext cx="4197270" cy="3029418"/>
            <a:chOff x="4679032" y="2575294"/>
            <a:chExt cx="4197270" cy="3029418"/>
          </a:xfrm>
        </p:grpSpPr>
        <p:sp>
          <p:nvSpPr>
            <p:cNvPr id="30" name="חץ שמאלה 29"/>
            <p:cNvSpPr/>
            <p:nvPr/>
          </p:nvSpPr>
          <p:spPr>
            <a:xfrm rot="3754211">
              <a:off x="6238268" y="3523189"/>
              <a:ext cx="2370075" cy="474285"/>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400" dirty="0"/>
                <a:t>9.5e14cm</a:t>
              </a:r>
              <a:r>
                <a:rPr lang="en-US" sz="1400" baseline="30000" dirty="0"/>
                <a:t>-3</a:t>
              </a:r>
              <a:endParaRPr lang="he-IL" sz="1200" baseline="30000" dirty="0"/>
            </a:p>
          </p:txBody>
        </p:sp>
        <p:sp>
          <p:nvSpPr>
            <p:cNvPr id="31" name="חץ שמאלה 30"/>
            <p:cNvSpPr/>
            <p:nvPr/>
          </p:nvSpPr>
          <p:spPr>
            <a:xfrm rot="342613">
              <a:off x="4679032" y="4431714"/>
              <a:ext cx="3209127" cy="474285"/>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400" dirty="0" smtClean="0"/>
                <a:t>3.5e14cm</a:t>
              </a:r>
              <a:r>
                <a:rPr lang="en-US" sz="1400" baseline="30000" dirty="0" smtClean="0"/>
                <a:t>-3</a:t>
              </a:r>
              <a:endParaRPr lang="he-IL" sz="1200" baseline="30000" dirty="0"/>
            </a:p>
          </p:txBody>
        </p:sp>
        <p:sp>
          <p:nvSpPr>
            <p:cNvPr id="32" name="חץ שמאלה 31"/>
            <p:cNvSpPr/>
            <p:nvPr/>
          </p:nvSpPr>
          <p:spPr>
            <a:xfrm rot="1693104">
              <a:off x="6788779" y="4316123"/>
              <a:ext cx="1222897" cy="474285"/>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rtl="0"/>
              <a:r>
                <a:rPr lang="en-US" sz="1400" dirty="0" smtClean="0"/>
                <a:t>7.5e14cm</a:t>
              </a:r>
              <a:r>
                <a:rPr lang="en-US" sz="1400" baseline="30000" dirty="0" smtClean="0"/>
                <a:t>-3</a:t>
              </a:r>
              <a:endParaRPr lang="he-IL" sz="1200" baseline="30000" dirty="0"/>
            </a:p>
          </p:txBody>
        </p:sp>
        <p:sp>
          <p:nvSpPr>
            <p:cNvPr id="33" name="כוכב עם 8 פינות 32"/>
            <p:cNvSpPr/>
            <p:nvPr/>
          </p:nvSpPr>
          <p:spPr>
            <a:xfrm>
              <a:off x="7728944" y="4480185"/>
              <a:ext cx="1147358" cy="1124527"/>
            </a:xfrm>
            <a:prstGeom prst="star8">
              <a:avLst/>
            </a:prstGeom>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r>
                <a:rPr lang="en-US" sz="1600" dirty="0" smtClean="0"/>
                <a:t>Dark carrier density</a:t>
              </a:r>
              <a:endParaRPr lang="he-IL" sz="1600" dirty="0"/>
            </a:p>
          </p:txBody>
        </p:sp>
      </p:grpSp>
      <p:grpSp>
        <p:nvGrpSpPr>
          <p:cNvPr id="41" name="קבוצה 40"/>
          <p:cNvGrpSpPr/>
          <p:nvPr/>
        </p:nvGrpSpPr>
        <p:grpSpPr>
          <a:xfrm>
            <a:off x="1568048" y="5177886"/>
            <a:ext cx="4060525" cy="1315292"/>
            <a:chOff x="1568048" y="5177886"/>
            <a:chExt cx="4060525" cy="1315292"/>
          </a:xfrm>
        </p:grpSpPr>
        <p:sp>
          <p:nvSpPr>
            <p:cNvPr id="36" name="חץ ימינה 35"/>
            <p:cNvSpPr/>
            <p:nvPr/>
          </p:nvSpPr>
          <p:spPr>
            <a:xfrm rot="19867271">
              <a:off x="2410527" y="5177886"/>
              <a:ext cx="1440160" cy="54947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000" dirty="0" smtClean="0"/>
                <a:t>3e</a:t>
              </a:r>
              <a:r>
                <a:rPr lang="en-US" sz="2000" baseline="30000" dirty="0" smtClean="0"/>
                <a:t>3</a:t>
              </a:r>
              <a:endParaRPr lang="he-IL" sz="1200" baseline="30000" dirty="0"/>
            </a:p>
          </p:txBody>
        </p:sp>
        <p:sp>
          <p:nvSpPr>
            <p:cNvPr id="37" name="חץ ימינה 36"/>
            <p:cNvSpPr/>
            <p:nvPr/>
          </p:nvSpPr>
          <p:spPr>
            <a:xfrm rot="731172">
              <a:off x="2536152" y="5943708"/>
              <a:ext cx="3092421" cy="54947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en-US" sz="2000" dirty="0" smtClean="0"/>
                <a:t>3e</a:t>
              </a:r>
              <a:r>
                <a:rPr lang="en-US" sz="2000" baseline="30000" dirty="0" smtClean="0"/>
                <a:t>4</a:t>
              </a:r>
              <a:endParaRPr lang="he-IL" sz="1200" baseline="30000" dirty="0"/>
            </a:p>
          </p:txBody>
        </p:sp>
        <p:sp>
          <p:nvSpPr>
            <p:cNvPr id="38" name="כוכב עם 8 פינות 37"/>
            <p:cNvSpPr/>
            <p:nvPr/>
          </p:nvSpPr>
          <p:spPr>
            <a:xfrm>
              <a:off x="1568048" y="5323775"/>
              <a:ext cx="1249572" cy="1081349"/>
            </a:xfrm>
            <a:prstGeom prst="star8">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dirty="0"/>
            </a:p>
          </p:txBody>
        </p:sp>
        <p:graphicFrame>
          <p:nvGraphicFramePr>
            <p:cNvPr id="40" name="אובייקט 39"/>
            <p:cNvGraphicFramePr>
              <a:graphicFrameLocks noChangeAspect="1"/>
            </p:cNvGraphicFramePr>
            <p:nvPr>
              <p:extLst/>
            </p:nvPr>
          </p:nvGraphicFramePr>
          <p:xfrm>
            <a:off x="1924050" y="5603875"/>
            <a:ext cx="495300" cy="520700"/>
          </p:xfrm>
          <a:graphic>
            <a:graphicData uri="http://schemas.openxmlformats.org/presentationml/2006/ole">
              <mc:AlternateContent xmlns:mc="http://schemas.openxmlformats.org/markup-compatibility/2006">
                <mc:Choice xmlns:v="urn:schemas-microsoft-com:vml" Requires="v">
                  <p:oleObj spid="_x0000_s21834" name="Equation" r:id="rId15" imgW="495000" imgH="520560" progId="Equation.DSMT4">
                    <p:embed/>
                  </p:oleObj>
                </mc:Choice>
                <mc:Fallback>
                  <p:oleObj name="Equation" r:id="rId15" imgW="495000" imgH="520560" progId="Equation.DSMT4">
                    <p:embed/>
                    <p:pic>
                      <p:nvPicPr>
                        <p:cNvPr id="0" name=""/>
                        <p:cNvPicPr>
                          <a:picLocks noChangeAspect="1" noChangeArrowheads="1"/>
                        </p:cNvPicPr>
                        <p:nvPr/>
                      </p:nvPicPr>
                      <p:blipFill>
                        <a:blip r:embed="rId16"/>
                        <a:srcRect/>
                        <a:stretch>
                          <a:fillRect/>
                        </a:stretch>
                      </p:blipFill>
                      <p:spPr bwMode="auto">
                        <a:xfrm>
                          <a:off x="1924050" y="5603875"/>
                          <a:ext cx="4953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4009478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תמונה 14"/>
          <p:cNvPicPr>
            <a:picLocks noChangeAspect="1"/>
          </p:cNvPicPr>
          <p:nvPr/>
        </p:nvPicPr>
        <p:blipFill rotWithShape="1">
          <a:blip r:embed="rId8"/>
          <a:srcRect r="63932"/>
          <a:stretch/>
        </p:blipFill>
        <p:spPr>
          <a:xfrm>
            <a:off x="5787631" y="1511188"/>
            <a:ext cx="3115278" cy="2983475"/>
          </a:xfrm>
          <a:prstGeom prst="rect">
            <a:avLst/>
          </a:prstGeom>
        </p:spPr>
      </p:pic>
      <p:graphicFrame>
        <p:nvGraphicFramePr>
          <p:cNvPr id="60" name="אובייקט 59"/>
          <p:cNvGraphicFramePr>
            <a:graphicFrameLocks noChangeAspect="1"/>
          </p:cNvGraphicFramePr>
          <p:nvPr>
            <p:extLst/>
          </p:nvPr>
        </p:nvGraphicFramePr>
        <p:xfrm>
          <a:off x="189896" y="4767066"/>
          <a:ext cx="8482012" cy="1870075"/>
        </p:xfrm>
        <a:graphic>
          <a:graphicData uri="http://schemas.openxmlformats.org/presentationml/2006/ole">
            <mc:AlternateContent xmlns:mc="http://schemas.openxmlformats.org/markup-compatibility/2006">
              <mc:Choice xmlns:v="urn:schemas-microsoft-com:vml" Requires="v">
                <p:oleObj spid="_x0000_s29744" name="Document" r:id="rId9" imgW="9245466" imgH="2052736" progId="Word.Document.12">
                  <p:embed/>
                </p:oleObj>
              </mc:Choice>
              <mc:Fallback>
                <p:oleObj name="Document" r:id="rId9" imgW="9245466" imgH="2052736" progId="Word.Document.12">
                  <p:embed/>
                  <p:pic>
                    <p:nvPicPr>
                      <p:cNvPr id="0" name=""/>
                      <p:cNvPicPr>
                        <a:picLocks noChangeAspect="1" noChangeArrowheads="1"/>
                      </p:cNvPicPr>
                      <p:nvPr/>
                    </p:nvPicPr>
                    <p:blipFill>
                      <a:blip r:embed="rId10"/>
                      <a:srcRect/>
                      <a:stretch>
                        <a:fillRect/>
                      </a:stretch>
                    </p:blipFill>
                    <p:spPr bwMode="auto">
                      <a:xfrm>
                        <a:off x="189896" y="4767066"/>
                        <a:ext cx="8482012" cy="1870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3" name="Group 4"/>
          <p:cNvGrpSpPr/>
          <p:nvPr/>
        </p:nvGrpSpPr>
        <p:grpSpPr>
          <a:xfrm>
            <a:off x="114516" y="1556792"/>
            <a:ext cx="5597860" cy="3021378"/>
            <a:chOff x="-2154238" y="598488"/>
            <a:chExt cx="10845801" cy="5702300"/>
          </a:xfrm>
        </p:grpSpPr>
        <p:pic>
          <p:nvPicPr>
            <p:cNvPr id="28" name="Object 2"/>
            <p:cNvPicPr>
              <a:picLocks noChangeAspect="1" noChangeArrowheads="1"/>
            </p:cNvPicPr>
            <p:nvPr/>
          </p:nvPicPr>
          <p:blipFill>
            <a:blip r:embed="rId11"/>
            <a:srcRect/>
            <a:stretch>
              <a:fillRect/>
            </a:stretch>
          </p:blipFill>
          <p:spPr bwMode="auto">
            <a:xfrm>
              <a:off x="-2154238" y="598488"/>
              <a:ext cx="6172201" cy="5702300"/>
            </a:xfrm>
            <a:prstGeom prst="rect">
              <a:avLst/>
            </a:prstGeom>
            <a:noFill/>
            <a:ln w="9525">
              <a:noFill/>
              <a:miter lim="800000"/>
              <a:headEnd/>
              <a:tailEnd/>
            </a:ln>
          </p:spPr>
        </p:pic>
        <p:pic>
          <p:nvPicPr>
            <p:cNvPr id="30" name="Object 4"/>
            <p:cNvPicPr>
              <a:picLocks noChangeAspect="1" noChangeArrowheads="1"/>
            </p:cNvPicPr>
            <p:nvPr/>
          </p:nvPicPr>
          <p:blipFill>
            <a:blip r:embed="rId12"/>
            <a:srcRect/>
            <a:stretch>
              <a:fillRect/>
            </a:stretch>
          </p:blipFill>
          <p:spPr bwMode="auto">
            <a:xfrm>
              <a:off x="3713163" y="788988"/>
              <a:ext cx="4978400" cy="5511800"/>
            </a:xfrm>
            <a:prstGeom prst="rect">
              <a:avLst/>
            </a:prstGeom>
            <a:noFill/>
            <a:ln w="9525">
              <a:noFill/>
              <a:miter lim="800000"/>
              <a:headEnd/>
              <a:tailEnd/>
            </a:ln>
          </p:spPr>
        </p:pic>
      </p:grpSp>
      <p:pic>
        <p:nvPicPr>
          <p:cNvPr id="17" name="Picture 4" descr="1,2-Dichlorobenzene anhydrous, 99%"/>
          <p:cNvPicPr>
            <a:picLocks noChangeAspect="1" noChangeArrowheads="1"/>
          </p:cNvPicPr>
          <p:nvPr/>
        </p:nvPicPr>
        <p:blipFill>
          <a:blip r:embed="rId13" cstate="print"/>
          <a:srcRect/>
          <a:stretch>
            <a:fillRect/>
          </a:stretch>
        </p:blipFill>
        <p:spPr bwMode="auto">
          <a:xfrm>
            <a:off x="7504004" y="45478"/>
            <a:ext cx="1031155" cy="881329"/>
          </a:xfrm>
          <a:prstGeom prst="rect">
            <a:avLst/>
          </a:prstGeom>
          <a:noFill/>
        </p:spPr>
      </p:pic>
      <p:pic>
        <p:nvPicPr>
          <p:cNvPr id="18" name="Picture 6" descr="Chlorobenzene anhydrous, 99.8%"/>
          <p:cNvPicPr>
            <a:picLocks noChangeAspect="1" noChangeArrowheads="1"/>
          </p:cNvPicPr>
          <p:nvPr/>
        </p:nvPicPr>
        <p:blipFill>
          <a:blip r:embed="rId14" cstate="print"/>
          <a:srcRect/>
          <a:stretch>
            <a:fillRect/>
          </a:stretch>
        </p:blipFill>
        <p:spPr bwMode="auto">
          <a:xfrm>
            <a:off x="6012160" y="44624"/>
            <a:ext cx="1082031" cy="838784"/>
          </a:xfrm>
          <a:prstGeom prst="rect">
            <a:avLst/>
          </a:prstGeom>
          <a:noFill/>
        </p:spPr>
      </p:pic>
      <p:sp>
        <p:nvSpPr>
          <p:cNvPr id="2" name="Title 1"/>
          <p:cNvSpPr>
            <a:spLocks noGrp="1"/>
          </p:cNvSpPr>
          <p:nvPr>
            <p:ph type="title"/>
          </p:nvPr>
        </p:nvSpPr>
        <p:spPr>
          <a:xfrm>
            <a:off x="1475656" y="496495"/>
            <a:ext cx="7498080" cy="1143000"/>
          </a:xfrm>
        </p:spPr>
        <p:txBody>
          <a:bodyPr>
            <a:normAutofit fontScale="90000"/>
          </a:bodyPr>
          <a:lstStyle/>
          <a:p>
            <a:r>
              <a:rPr lang="en-US" dirty="0" smtClean="0"/>
              <a:t>Fast Dry vs. Slow Dry (CB vs. DCB)</a:t>
            </a:r>
            <a:endParaRPr lang="he-IL" dirty="0"/>
          </a:p>
        </p:txBody>
      </p:sp>
      <p:sp>
        <p:nvSpPr>
          <p:cNvPr id="21" name="Rectangle 20"/>
          <p:cNvSpPr/>
          <p:nvPr>
            <p:custDataLst>
              <p:tags r:id="rId2"/>
            </p:custDataLst>
          </p:nvPr>
        </p:nvSpPr>
        <p:spPr>
          <a:xfrm>
            <a:off x="189896" y="6399720"/>
            <a:ext cx="9082893" cy="369332"/>
          </a:xfrm>
          <a:prstGeom prst="rect">
            <a:avLst/>
          </a:prstGeom>
        </p:spPr>
        <p:txBody>
          <a:bodyPr wrap="square">
            <a:spAutoFit/>
          </a:bodyPr>
          <a:lstStyle/>
          <a:p>
            <a:r>
              <a:rPr lang="en-GB" dirty="0">
                <a:solidFill>
                  <a:prstClr val="black"/>
                </a:solidFill>
                <a:latin typeface="Segoe UI" panose="020B0502040204020203" pitchFamily="34" charset="0"/>
              </a:rPr>
              <a:t>L. </a:t>
            </a:r>
            <a:r>
              <a:rPr lang="en-GB" dirty="0" err="1">
                <a:solidFill>
                  <a:prstClr val="black"/>
                </a:solidFill>
                <a:latin typeface="Segoe UI" panose="020B0502040204020203" pitchFamily="34" charset="0"/>
              </a:rPr>
              <a:t>Tzabari</a:t>
            </a:r>
            <a:r>
              <a:rPr lang="en-GB" dirty="0">
                <a:solidFill>
                  <a:prstClr val="black"/>
                </a:solidFill>
                <a:latin typeface="Segoe UI" panose="020B0502040204020203" pitchFamily="34" charset="0"/>
              </a:rPr>
              <a:t>, et. al., </a:t>
            </a:r>
            <a:r>
              <a:rPr lang="en-GB" dirty="0" smtClean="0">
                <a:solidFill>
                  <a:prstClr val="black"/>
                </a:solidFill>
                <a:latin typeface="Segoe UI" panose="020B0502040204020203" pitchFamily="34" charset="0"/>
              </a:rPr>
              <a:t> J. Phys. Chem. </a:t>
            </a:r>
            <a:r>
              <a:rPr lang="en-GB" dirty="0">
                <a:solidFill>
                  <a:prstClr val="black"/>
                </a:solidFill>
                <a:latin typeface="Segoe UI" panose="020B0502040204020203" pitchFamily="34" charset="0"/>
              </a:rPr>
              <a:t>C, 120(19), </a:t>
            </a:r>
            <a:r>
              <a:rPr lang="en-GB" dirty="0" smtClean="0">
                <a:solidFill>
                  <a:prstClr val="black"/>
                </a:solidFill>
                <a:latin typeface="Segoe UI" panose="020B0502040204020203" pitchFamily="34" charset="0"/>
              </a:rPr>
              <a:t>10146–10155, 2016..</a:t>
            </a:r>
          </a:p>
        </p:txBody>
      </p:sp>
      <p:graphicFrame>
        <p:nvGraphicFramePr>
          <p:cNvPr id="25" name="Object 6"/>
          <p:cNvGraphicFramePr>
            <a:graphicFrameLocks noChangeAspect="1"/>
          </p:cNvGraphicFramePr>
          <p:nvPr>
            <p:extLst>
              <p:ext uri="{D42A27DB-BD31-4B8C-83A1-F6EECF244321}">
                <p14:modId xmlns:p14="http://schemas.microsoft.com/office/powerpoint/2010/main" val="1214135167"/>
              </p:ext>
            </p:extLst>
          </p:nvPr>
        </p:nvGraphicFramePr>
        <p:xfrm>
          <a:off x="5757676" y="1503784"/>
          <a:ext cx="3362133" cy="3065050"/>
        </p:xfrm>
        <a:graphic>
          <a:graphicData uri="http://schemas.openxmlformats.org/presentationml/2006/ole">
            <mc:AlternateContent xmlns:mc="http://schemas.openxmlformats.org/markup-compatibility/2006">
              <mc:Choice xmlns:v="urn:schemas-microsoft-com:vml" Requires="v">
                <p:oleObj spid="_x0000_s29745" name="KGPlot" r:id="rId15" imgW="6172200" imgH="5892840" progId="KGraph_Plot">
                  <p:embed/>
                </p:oleObj>
              </mc:Choice>
              <mc:Fallback>
                <p:oleObj name="KGPlot" r:id="rId15" imgW="6172200" imgH="5892840" progId="KGraph_Plot">
                  <p:embed/>
                  <p:pic>
                    <p:nvPicPr>
                      <p:cNvPr id="0" name=""/>
                      <p:cNvPicPr>
                        <a:picLocks noChangeAspect="1" noChangeArrowheads="1"/>
                      </p:cNvPicPr>
                      <p:nvPr/>
                    </p:nvPicPr>
                    <p:blipFill>
                      <a:blip r:embed="rId16"/>
                      <a:srcRect/>
                      <a:stretch>
                        <a:fillRect/>
                      </a:stretch>
                    </p:blipFill>
                    <p:spPr bwMode="auto">
                      <a:xfrm>
                        <a:off x="5757676" y="1503784"/>
                        <a:ext cx="3362133" cy="3065050"/>
                      </a:xfrm>
                      <a:prstGeom prst="rect">
                        <a:avLst/>
                      </a:prstGeom>
                      <a:solidFill>
                        <a:schemeClr val="bg1"/>
                      </a:solidFill>
                      <a:ln>
                        <a:noFill/>
                      </a:ln>
                      <a:effectLst/>
                      <a:extLst/>
                    </p:spPr>
                  </p:pic>
                </p:oleObj>
              </mc:Fallback>
            </mc:AlternateContent>
          </a:graphicData>
        </a:graphic>
      </p:graphicFrame>
      <p:sp>
        <p:nvSpPr>
          <p:cNvPr id="32" name="TextBox 31"/>
          <p:cNvSpPr txBox="1"/>
          <p:nvPr/>
        </p:nvSpPr>
        <p:spPr>
          <a:xfrm>
            <a:off x="1550189" y="91706"/>
            <a:ext cx="7146492" cy="1446550"/>
          </a:xfrm>
          <a:prstGeom prst="rect">
            <a:avLst/>
          </a:prstGeom>
          <a:solidFill>
            <a:srgbClr val="FFFF00"/>
          </a:solidFill>
        </p:spPr>
        <p:txBody>
          <a:bodyPr wrap="square" rtlCol="0">
            <a:spAutoFit/>
          </a:bodyPr>
          <a:lstStyle/>
          <a:p>
            <a:r>
              <a:rPr lang="en-US" sz="2400" dirty="0" smtClean="0">
                <a:solidFill>
                  <a:prstClr val="black"/>
                </a:solidFill>
              </a:rPr>
              <a:t>.</a:t>
            </a:r>
          </a:p>
          <a:p>
            <a:r>
              <a:rPr lang="en-US" sz="3200" b="1" dirty="0" smtClean="0">
                <a:solidFill>
                  <a:srgbClr val="FF0000"/>
                </a:solidFill>
              </a:rPr>
              <a:t>                       What else is there?</a:t>
            </a:r>
          </a:p>
          <a:p>
            <a:endParaRPr lang="en-GB" sz="3200" b="1" dirty="0">
              <a:solidFill>
                <a:srgbClr val="FF0000"/>
              </a:solidFill>
            </a:endParaRPr>
          </a:p>
        </p:txBody>
      </p:sp>
      <p:sp>
        <p:nvSpPr>
          <p:cNvPr id="33" name="Right Arrow 32"/>
          <p:cNvSpPr/>
          <p:nvPr>
            <p:custDataLst>
              <p:tags r:id="rId3"/>
            </p:custDataLst>
          </p:nvPr>
        </p:nvSpPr>
        <p:spPr>
          <a:xfrm rot="9155330">
            <a:off x="4731214" y="1697126"/>
            <a:ext cx="1415099" cy="344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3"/>
          <p:cNvSpPr/>
          <p:nvPr/>
        </p:nvSpPr>
        <p:spPr>
          <a:xfrm>
            <a:off x="1477153" y="121106"/>
            <a:ext cx="7569620" cy="1323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custDataLst>
              <p:tags r:id="rId4"/>
            </p:custDataLst>
          </p:nvPr>
        </p:nvSpPr>
        <p:spPr>
          <a:xfrm>
            <a:off x="4916557" y="693710"/>
            <a:ext cx="1985993" cy="461665"/>
          </a:xfrm>
          <a:prstGeom prst="rect">
            <a:avLst/>
          </a:prstGeom>
          <a:noFill/>
        </p:spPr>
        <p:txBody>
          <a:bodyPr wrap="none" rtlCol="0">
            <a:spAutoFit/>
          </a:bodyPr>
          <a:lstStyle/>
          <a:p>
            <a:r>
              <a:rPr lang="en-GB" sz="2400" dirty="0" smtClean="0">
                <a:solidFill>
                  <a:prstClr val="black"/>
                </a:solidFill>
              </a:rPr>
              <a:t>Traps are FULL</a:t>
            </a:r>
            <a:endParaRPr lang="en-GB" sz="2400" dirty="0">
              <a:solidFill>
                <a:prstClr val="black"/>
              </a:solidFill>
            </a:endParaRPr>
          </a:p>
        </p:txBody>
      </p:sp>
      <p:sp>
        <p:nvSpPr>
          <p:cNvPr id="35" name="TextBox 34"/>
          <p:cNvSpPr txBox="1"/>
          <p:nvPr>
            <p:custDataLst>
              <p:tags r:id="rId5"/>
            </p:custDataLst>
          </p:nvPr>
        </p:nvSpPr>
        <p:spPr>
          <a:xfrm>
            <a:off x="2630560" y="1097902"/>
            <a:ext cx="6664389" cy="461665"/>
          </a:xfrm>
          <a:prstGeom prst="rect">
            <a:avLst/>
          </a:prstGeom>
          <a:noFill/>
        </p:spPr>
        <p:txBody>
          <a:bodyPr wrap="none" rtlCol="0">
            <a:spAutoFit/>
          </a:bodyPr>
          <a:lstStyle/>
          <a:p>
            <a:r>
              <a:rPr lang="en-GB" sz="2400" dirty="0" smtClean="0">
                <a:solidFill>
                  <a:prstClr val="black"/>
                </a:solidFill>
              </a:rPr>
              <a:t>Electrochemical potential difference should be high</a:t>
            </a:r>
            <a:endParaRPr lang="en-GB" sz="2400" dirty="0">
              <a:solidFill>
                <a:prstClr val="black"/>
              </a:solidFill>
            </a:endParaRPr>
          </a:p>
        </p:txBody>
      </p:sp>
    </p:spTree>
    <p:extLst>
      <p:ext uri="{BB962C8B-B14F-4D97-AF65-F5344CB8AC3E}">
        <p14:creationId xmlns:p14="http://schemas.microsoft.com/office/powerpoint/2010/main" val="26573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1+#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up)">
                                      <p:cBhvr>
                                        <p:cTn id="37" dur="500"/>
                                        <p:tgtEl>
                                          <p:spTgt spid="34"/>
                                        </p:tgtEl>
                                      </p:cBhvr>
                                    </p:animEffect>
                                  </p:childTnLst>
                                </p:cTn>
                              </p:par>
                            </p:childTnLst>
                          </p:cTn>
                        </p:par>
                        <p:par>
                          <p:cTn id="38" fill="hold">
                            <p:stCondLst>
                              <p:cond delay="1500"/>
                            </p:stCondLst>
                            <p:childTnLst>
                              <p:par>
                                <p:cTn id="39" presetID="26"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80">
                                          <p:stCondLst>
                                            <p:cond delay="0"/>
                                          </p:stCondLst>
                                        </p:cTn>
                                        <p:tgtEl>
                                          <p:spTgt spid="35"/>
                                        </p:tgtEl>
                                      </p:cBhvr>
                                    </p:animEffect>
                                    <p:anim calcmode="lin" valueType="num">
                                      <p:cBhvr>
                                        <p:cTn id="4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7" dur="26">
                                          <p:stCondLst>
                                            <p:cond delay="650"/>
                                          </p:stCondLst>
                                        </p:cTn>
                                        <p:tgtEl>
                                          <p:spTgt spid="35"/>
                                        </p:tgtEl>
                                      </p:cBhvr>
                                      <p:to x="100000" y="60000"/>
                                    </p:animScale>
                                    <p:animScale>
                                      <p:cBhvr>
                                        <p:cTn id="48" dur="166" decel="50000">
                                          <p:stCondLst>
                                            <p:cond delay="676"/>
                                          </p:stCondLst>
                                        </p:cTn>
                                        <p:tgtEl>
                                          <p:spTgt spid="35"/>
                                        </p:tgtEl>
                                      </p:cBhvr>
                                      <p:to x="100000" y="100000"/>
                                    </p:animScale>
                                    <p:animScale>
                                      <p:cBhvr>
                                        <p:cTn id="49" dur="26">
                                          <p:stCondLst>
                                            <p:cond delay="1312"/>
                                          </p:stCondLst>
                                        </p:cTn>
                                        <p:tgtEl>
                                          <p:spTgt spid="35"/>
                                        </p:tgtEl>
                                      </p:cBhvr>
                                      <p:to x="100000" y="80000"/>
                                    </p:animScale>
                                    <p:animScale>
                                      <p:cBhvr>
                                        <p:cTn id="50" dur="166" decel="50000">
                                          <p:stCondLst>
                                            <p:cond delay="1338"/>
                                          </p:stCondLst>
                                        </p:cTn>
                                        <p:tgtEl>
                                          <p:spTgt spid="35"/>
                                        </p:tgtEl>
                                      </p:cBhvr>
                                      <p:to x="100000" y="100000"/>
                                    </p:animScale>
                                    <p:animScale>
                                      <p:cBhvr>
                                        <p:cTn id="51" dur="26">
                                          <p:stCondLst>
                                            <p:cond delay="1642"/>
                                          </p:stCondLst>
                                        </p:cTn>
                                        <p:tgtEl>
                                          <p:spTgt spid="35"/>
                                        </p:tgtEl>
                                      </p:cBhvr>
                                      <p:to x="100000" y="90000"/>
                                    </p:animScale>
                                    <p:animScale>
                                      <p:cBhvr>
                                        <p:cTn id="52" dur="166" decel="50000">
                                          <p:stCondLst>
                                            <p:cond delay="1668"/>
                                          </p:stCondLst>
                                        </p:cTn>
                                        <p:tgtEl>
                                          <p:spTgt spid="35"/>
                                        </p:tgtEl>
                                      </p:cBhvr>
                                      <p:to x="100000" y="100000"/>
                                    </p:animScale>
                                    <p:animScale>
                                      <p:cBhvr>
                                        <p:cTn id="53" dur="26">
                                          <p:stCondLst>
                                            <p:cond delay="1808"/>
                                          </p:stCondLst>
                                        </p:cTn>
                                        <p:tgtEl>
                                          <p:spTgt spid="35"/>
                                        </p:tgtEl>
                                      </p:cBhvr>
                                      <p:to x="100000" y="95000"/>
                                    </p:animScale>
                                    <p:animScale>
                                      <p:cBhvr>
                                        <p:cTn id="54" dur="166" decel="50000">
                                          <p:stCondLst>
                                            <p:cond delay="1834"/>
                                          </p:stCondLst>
                                        </p:cTn>
                                        <p:tgtEl>
                                          <p:spTgt spid="35"/>
                                        </p:tgtEl>
                                      </p:cBhvr>
                                      <p:to x="100000" y="100000"/>
                                    </p:animScale>
                                  </p:childTnLst>
                                </p:cTn>
                              </p:par>
                            </p:childTnLst>
                          </p:cTn>
                        </p:par>
                        <p:par>
                          <p:cTn id="55" fill="hold">
                            <p:stCondLst>
                              <p:cond delay="3500"/>
                            </p:stCondLst>
                            <p:childTnLst>
                              <p:par>
                                <p:cTn id="56" presetID="3" presetClass="emph" presetSubtype="2" fill="hold" grpId="1" nodeType="afterEffect">
                                  <p:stCondLst>
                                    <p:cond delay="0"/>
                                  </p:stCondLst>
                                  <p:childTnLst>
                                    <p:animClr clrSpc="rgb" dir="cw">
                                      <p:cBhvr override="childStyle">
                                        <p:cTn id="57" dur="2000" fill="hold"/>
                                        <p:tgtEl>
                                          <p:spTgt spid="3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4" grpId="0" animBg="1"/>
      <p:bldP spid="34" grpId="0"/>
      <p:bldP spid="35" grpId="0"/>
      <p:bldP spid="3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custDataLst>
              <p:tags r:id="rId1"/>
            </p:custDataLst>
          </p:nvPr>
        </p:nvGrpSpPr>
        <p:grpSpPr>
          <a:xfrm>
            <a:off x="6088342" y="2053076"/>
            <a:ext cx="2506520" cy="2308539"/>
            <a:chOff x="3499069" y="2482402"/>
            <a:chExt cx="2506520" cy="2308539"/>
          </a:xfrm>
        </p:grpSpPr>
        <p:pic>
          <p:nvPicPr>
            <p:cNvPr id="57" name="Picture 2" descr="https://encrypted-tbn0.gstatic.com/images?q=tbn:ANd9GcTagXAAbUFsRBJirTFfGp6sQbKHJ27Z9zhLDRj9d10cPUBxVnD9"/>
            <p:cNvPicPr>
              <a:picLocks noChangeAspect="1" noChangeArrowheads="1"/>
            </p:cNvPicPr>
            <p:nvPr/>
          </p:nvPicPr>
          <p:blipFill rotWithShape="1">
            <a:blip r:embed="rId13">
              <a:extLst>
                <a:ext uri="{28A0092B-C50C-407E-A947-70E740481C1C}">
                  <a14:useLocalDpi xmlns:a14="http://schemas.microsoft.com/office/drawing/2010/main" val="0"/>
                </a:ext>
              </a:extLst>
            </a:blip>
            <a:srcRect r="26269" b="8724"/>
            <a:stretch/>
          </p:blipFill>
          <p:spPr bwMode="auto">
            <a:xfrm>
              <a:off x="3499069" y="2482402"/>
              <a:ext cx="2489608" cy="2308539"/>
            </a:xfrm>
            <a:prstGeom prst="rect">
              <a:avLst/>
            </a:prstGeom>
            <a:noFill/>
            <a:ln/>
            <a:extLst>
              <a:ext uri="{909E8E84-426E-40DD-AFC4-6F175D3DCCD1}">
                <a14:hiddenFill xmlns:a14="http://schemas.microsoft.com/office/drawing/2010/main">
                  <a:solidFill>
                    <a:srgbClr val="FFFFFF"/>
                  </a:solidFill>
                </a14:hiddenFill>
              </a:ext>
            </a:extLst>
          </p:spPr>
        </p:pic>
        <p:sp>
          <p:nvSpPr>
            <p:cNvPr id="15" name="Rectangle 14"/>
            <p:cNvSpPr/>
            <p:nvPr>
              <p:custDataLst>
                <p:tags r:id="rId10"/>
              </p:custDataLst>
            </p:nvPr>
          </p:nvSpPr>
          <p:spPr>
            <a:xfrm>
              <a:off x="4972693" y="2758232"/>
              <a:ext cx="964513" cy="397092"/>
            </a:xfrm>
            <a:prstGeom prst="rect">
              <a:avLst/>
            </a:prstGeom>
            <a:solidFill>
              <a:srgbClr val="FFCC00"/>
            </a:solidFill>
            <a:ln w="25400" cap="flat" cmpd="sng" algn="ctr">
              <a:solidFill>
                <a:srgbClr val="FFCC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custDataLst>
                <p:tags r:id="rId11"/>
              </p:custDataLst>
            </p:nvPr>
          </p:nvSpPr>
          <p:spPr>
            <a:xfrm>
              <a:off x="4993298" y="2807848"/>
              <a:ext cx="1012291" cy="400110"/>
            </a:xfrm>
            <a:prstGeom prst="rect">
              <a:avLst/>
            </a:prstGeom>
            <a:noFill/>
            <a:ln>
              <a:noFill/>
            </a:ln>
          </p:spPr>
          <p:txBody>
            <a:bodyPr wrap="square" rtlCol="0">
              <a:spAutoFit/>
            </a:bodyPr>
            <a:lstStyle/>
            <a:p>
              <a:r>
                <a:rPr lang="en-GB" sz="2000" dirty="0" smtClean="0">
                  <a:solidFill>
                    <a:prstClr val="black"/>
                  </a:solidFill>
                </a:rPr>
                <a:t>0.2 eV ?</a:t>
              </a:r>
            </a:p>
          </p:txBody>
        </p:sp>
      </p:grpSp>
      <p:sp>
        <p:nvSpPr>
          <p:cNvPr id="12" name="Rectangle 11"/>
          <p:cNvSpPr/>
          <p:nvPr/>
        </p:nvSpPr>
        <p:spPr>
          <a:xfrm>
            <a:off x="6088342" y="0"/>
            <a:ext cx="2506520" cy="1738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4" name="Straight Connector 3"/>
          <p:cNvCxnSpPr/>
          <p:nvPr/>
        </p:nvCxnSpPr>
        <p:spPr>
          <a:xfrm>
            <a:off x="2220273" y="3075361"/>
            <a:ext cx="16227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27089" y="4889649"/>
            <a:ext cx="16227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custDataLst>
              <p:tags r:id="rId2"/>
            </p:custDataLst>
          </p:nvPr>
        </p:nvSpPr>
        <p:spPr>
          <a:xfrm>
            <a:off x="432817" y="4925441"/>
            <a:ext cx="1471878" cy="369332"/>
          </a:xfrm>
          <a:prstGeom prst="rect">
            <a:avLst/>
          </a:prstGeom>
          <a:noFill/>
        </p:spPr>
        <p:txBody>
          <a:bodyPr wrap="none" rtlCol="0">
            <a:spAutoFit/>
          </a:bodyPr>
          <a:lstStyle/>
          <a:p>
            <a:r>
              <a:rPr lang="en-US" dirty="0" smtClean="0">
                <a:solidFill>
                  <a:prstClr val="black"/>
                </a:solidFill>
              </a:rPr>
              <a:t>Donor HOMO</a:t>
            </a:r>
            <a:endParaRPr lang="en-US" dirty="0">
              <a:solidFill>
                <a:prstClr val="black"/>
              </a:solidFill>
            </a:endParaRPr>
          </a:p>
        </p:txBody>
      </p:sp>
      <p:sp>
        <p:nvSpPr>
          <p:cNvPr id="7" name="TextBox 6"/>
          <p:cNvSpPr txBox="1"/>
          <p:nvPr>
            <p:custDataLst>
              <p:tags r:id="rId3"/>
            </p:custDataLst>
          </p:nvPr>
        </p:nvSpPr>
        <p:spPr>
          <a:xfrm>
            <a:off x="2224895" y="2715020"/>
            <a:ext cx="1668855" cy="369332"/>
          </a:xfrm>
          <a:prstGeom prst="rect">
            <a:avLst/>
          </a:prstGeom>
          <a:noFill/>
        </p:spPr>
        <p:txBody>
          <a:bodyPr wrap="none" rtlCol="0">
            <a:spAutoFit/>
          </a:bodyPr>
          <a:lstStyle/>
          <a:p>
            <a:r>
              <a:rPr lang="en-US" dirty="0" smtClean="0">
                <a:solidFill>
                  <a:prstClr val="black"/>
                </a:solidFill>
              </a:rPr>
              <a:t>Acceptor LUMO</a:t>
            </a:r>
            <a:endParaRPr lang="en-US" dirty="0">
              <a:solidFill>
                <a:prstClr val="black"/>
              </a:solidFill>
            </a:endParaRPr>
          </a:p>
        </p:txBody>
      </p:sp>
      <p:cxnSp>
        <p:nvCxnSpPr>
          <p:cNvPr id="54" name="Straight Connector 53"/>
          <p:cNvCxnSpPr/>
          <p:nvPr/>
        </p:nvCxnSpPr>
        <p:spPr>
          <a:xfrm>
            <a:off x="324941" y="2401877"/>
            <a:ext cx="16227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243883" y="5674748"/>
            <a:ext cx="16227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231004" y="3511099"/>
            <a:ext cx="180000" cy="0"/>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741617" y="4436738"/>
            <a:ext cx="180000" cy="0"/>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 name="Oval 1"/>
          <p:cNvSpPr/>
          <p:nvPr>
            <p:custDataLst>
              <p:tags r:id="rId4"/>
            </p:custDataLst>
          </p:nvPr>
        </p:nvSpPr>
        <p:spPr>
          <a:xfrm rot="1571093">
            <a:off x="1858796" y="3309485"/>
            <a:ext cx="430109" cy="13968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7" name="Straight Connector 16"/>
          <p:cNvCxnSpPr/>
          <p:nvPr/>
        </p:nvCxnSpPr>
        <p:spPr>
          <a:xfrm>
            <a:off x="1828804" y="4327299"/>
            <a:ext cx="0" cy="173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custDataLst>
              <p:tags r:id="rId5"/>
            </p:custDataLst>
          </p:nvPr>
        </p:nvSpPr>
        <p:spPr>
          <a:xfrm>
            <a:off x="798488" y="1803039"/>
            <a:ext cx="2499210" cy="369332"/>
          </a:xfrm>
          <a:prstGeom prst="rect">
            <a:avLst/>
          </a:prstGeom>
          <a:noFill/>
        </p:spPr>
        <p:txBody>
          <a:bodyPr wrap="none" rtlCol="0">
            <a:spAutoFit/>
          </a:bodyPr>
          <a:lstStyle/>
          <a:p>
            <a:r>
              <a:rPr lang="en-GB" dirty="0" smtClean="0">
                <a:solidFill>
                  <a:prstClr val="black"/>
                </a:solidFill>
              </a:rPr>
              <a:t>CT binding energy = Trap</a:t>
            </a:r>
            <a:endParaRPr lang="en-GB" dirty="0">
              <a:solidFill>
                <a:prstClr val="black"/>
              </a:solidFill>
            </a:endParaRPr>
          </a:p>
        </p:txBody>
      </p:sp>
      <p:sp>
        <p:nvSpPr>
          <p:cNvPr id="91" name="TextBox 90"/>
          <p:cNvSpPr txBox="1"/>
          <p:nvPr>
            <p:custDataLst>
              <p:tags r:id="rId6"/>
            </p:custDataLst>
          </p:nvPr>
        </p:nvSpPr>
        <p:spPr>
          <a:xfrm>
            <a:off x="1452089" y="1262128"/>
            <a:ext cx="2073324" cy="400110"/>
          </a:xfrm>
          <a:prstGeom prst="rect">
            <a:avLst/>
          </a:prstGeom>
          <a:noFill/>
        </p:spPr>
        <p:txBody>
          <a:bodyPr wrap="none" rtlCol="0">
            <a:spAutoFit/>
          </a:bodyPr>
          <a:lstStyle/>
          <a:p>
            <a:r>
              <a:rPr lang="en-GB" sz="2000" b="1" dirty="0" smtClean="0">
                <a:solidFill>
                  <a:srgbClr val="FF0000"/>
                </a:solidFill>
              </a:rPr>
              <a:t>Molecular Picture</a:t>
            </a:r>
            <a:endParaRPr lang="en-GB" sz="2000" b="1" dirty="0">
              <a:solidFill>
                <a:srgbClr val="FF0000"/>
              </a:solidFill>
            </a:endParaRPr>
          </a:p>
        </p:txBody>
      </p:sp>
      <p:sp>
        <p:nvSpPr>
          <p:cNvPr id="11" name="TextBox 10"/>
          <p:cNvSpPr txBox="1"/>
          <p:nvPr>
            <p:custDataLst>
              <p:tags r:id="rId7"/>
            </p:custDataLst>
          </p:nvPr>
        </p:nvSpPr>
        <p:spPr>
          <a:xfrm>
            <a:off x="6088342" y="1336106"/>
            <a:ext cx="2506520" cy="523220"/>
          </a:xfrm>
          <a:prstGeom prst="rect">
            <a:avLst/>
          </a:prstGeom>
          <a:solidFill>
            <a:srgbClr val="FFFF00"/>
          </a:solidFill>
        </p:spPr>
        <p:txBody>
          <a:bodyPr wrap="square" rtlCol="0">
            <a:spAutoFit/>
          </a:bodyPr>
          <a:lstStyle/>
          <a:p>
            <a:pPr algn="ctr"/>
            <a:r>
              <a:rPr lang="en-GB" sz="2800" dirty="0" smtClean="0">
                <a:solidFill>
                  <a:prstClr val="black"/>
                </a:solidFill>
              </a:rPr>
              <a:t>V</a:t>
            </a:r>
            <a:r>
              <a:rPr lang="en-GB" sz="2800" baseline="-25000" dirty="0" smtClean="0">
                <a:solidFill>
                  <a:prstClr val="black"/>
                </a:solidFill>
              </a:rPr>
              <a:t>OC</a:t>
            </a:r>
            <a:r>
              <a:rPr lang="en-GB" sz="2800" dirty="0" smtClean="0">
                <a:solidFill>
                  <a:prstClr val="black"/>
                </a:solidFill>
              </a:rPr>
              <a:t>=0.8 V</a:t>
            </a:r>
            <a:endParaRPr lang="en-GB" sz="2800" dirty="0">
              <a:solidFill>
                <a:prstClr val="black"/>
              </a:solidFill>
            </a:endParaRPr>
          </a:p>
        </p:txBody>
      </p:sp>
      <p:sp>
        <p:nvSpPr>
          <p:cNvPr id="3" name="Title 2"/>
          <p:cNvSpPr>
            <a:spLocks noGrp="1"/>
          </p:cNvSpPr>
          <p:nvPr>
            <p:ph type="title"/>
            <p:custDataLst>
              <p:tags r:id="rId8"/>
            </p:custDataLst>
          </p:nvPr>
        </p:nvSpPr>
        <p:spPr>
          <a:xfrm>
            <a:off x="708162" y="206102"/>
            <a:ext cx="7886700" cy="395753"/>
          </a:xfrm>
        </p:spPr>
        <p:txBody>
          <a:bodyPr>
            <a:normAutofit fontScale="90000"/>
          </a:bodyPr>
          <a:lstStyle/>
          <a:p>
            <a:r>
              <a:rPr lang="en-GB" dirty="0" smtClean="0"/>
              <a:t>  Electrochemical Pot. Diff.?</a:t>
            </a:r>
            <a:endParaRPr lang="en-GB" dirty="0"/>
          </a:p>
        </p:txBody>
      </p:sp>
      <p:sp>
        <p:nvSpPr>
          <p:cNvPr id="53" name="TextBox 52"/>
          <p:cNvSpPr txBox="1"/>
          <p:nvPr>
            <p:custDataLst>
              <p:tags r:id="rId9"/>
            </p:custDataLst>
          </p:nvPr>
        </p:nvSpPr>
        <p:spPr>
          <a:xfrm>
            <a:off x="2164004" y="3691070"/>
            <a:ext cx="1882247" cy="523220"/>
          </a:xfrm>
          <a:prstGeom prst="rect">
            <a:avLst/>
          </a:prstGeom>
          <a:solidFill>
            <a:srgbClr val="FFFF00"/>
          </a:solidFill>
        </p:spPr>
        <p:txBody>
          <a:bodyPr wrap="none" rtlCol="0">
            <a:spAutoFit/>
          </a:bodyPr>
          <a:lstStyle/>
          <a:p>
            <a:r>
              <a:rPr lang="en-GB" sz="2800" dirty="0" err="1" smtClean="0">
                <a:solidFill>
                  <a:prstClr val="black"/>
                </a:solidFill>
                <a:latin typeface="Symbol" panose="05050102010706020507" pitchFamily="18" charset="2"/>
              </a:rPr>
              <a:t>Dm</a:t>
            </a:r>
            <a:r>
              <a:rPr lang="en-GB" sz="2800" dirty="0" smtClean="0">
                <a:solidFill>
                  <a:prstClr val="black"/>
                </a:solidFill>
                <a:latin typeface="Symbol" panose="05050102010706020507" pitchFamily="18" charset="2"/>
              </a:rPr>
              <a:t> </a:t>
            </a:r>
            <a:r>
              <a:rPr lang="en-GB" sz="2800" dirty="0" smtClean="0">
                <a:solidFill>
                  <a:prstClr val="black"/>
                </a:solidFill>
              </a:rPr>
              <a:t>≥ 1.0 eV</a:t>
            </a:r>
            <a:endParaRPr lang="en-GB" sz="2800" dirty="0">
              <a:solidFill>
                <a:prstClr val="black"/>
              </a:solidFill>
            </a:endParaRPr>
          </a:p>
        </p:txBody>
      </p:sp>
      <p:sp>
        <p:nvSpPr>
          <p:cNvPr id="8" name="Rectangle 7"/>
          <p:cNvSpPr/>
          <p:nvPr/>
        </p:nvSpPr>
        <p:spPr>
          <a:xfrm>
            <a:off x="-49609" y="3632112"/>
            <a:ext cx="2231245" cy="582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Arc 9"/>
          <p:cNvSpPr/>
          <p:nvPr/>
        </p:nvSpPr>
        <p:spPr>
          <a:xfrm rot="12355367">
            <a:off x="1843553" y="3256314"/>
            <a:ext cx="738627" cy="1628180"/>
          </a:xfrm>
          <a:prstGeom prst="arc">
            <a:avLst>
              <a:gd name="adj1" fmla="val 18042751"/>
              <a:gd name="adj2" fmla="val 273992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Tree>
    <p:extLst>
      <p:ext uri="{BB962C8B-B14F-4D97-AF65-F5344CB8AC3E}">
        <p14:creationId xmlns:p14="http://schemas.microsoft.com/office/powerpoint/2010/main" val="3507174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custDataLst>
              <p:tags r:id="rId2"/>
            </p:custDataLst>
            <p:extLst/>
          </p:nvPr>
        </p:nvGraphicFramePr>
        <p:xfrm>
          <a:off x="116334" y="1300097"/>
          <a:ext cx="4354512" cy="3930650"/>
        </p:xfrm>
        <a:graphic>
          <a:graphicData uri="http://schemas.openxmlformats.org/presentationml/2006/ole">
            <mc:AlternateContent xmlns:mc="http://schemas.openxmlformats.org/markup-compatibility/2006">
              <mc:Choice xmlns:v="urn:schemas-microsoft-com:vml" Requires="v">
                <p:oleObj spid="_x0000_s12410" name="KGPlot" r:id="rId9" imgW="6362640" imgH="5740200" progId="KGraph_Plot">
                  <p:embed/>
                </p:oleObj>
              </mc:Choice>
              <mc:Fallback>
                <p:oleObj name="KGPlot" r:id="rId9" imgW="6362640" imgH="5740200" progId="KGraph_Plot">
                  <p:embed/>
                  <p:pic>
                    <p:nvPicPr>
                      <p:cNvPr id="0" name=""/>
                      <p:cNvPicPr/>
                      <p:nvPr/>
                    </p:nvPicPr>
                    <p:blipFill>
                      <a:blip r:embed="rId10"/>
                      <a:stretch>
                        <a:fillRect/>
                      </a:stretch>
                    </p:blipFill>
                    <p:spPr>
                      <a:xfrm>
                        <a:off x="116334" y="1300097"/>
                        <a:ext cx="4354512" cy="3930650"/>
                      </a:xfrm>
                      <a:prstGeom prst="rect">
                        <a:avLst/>
                      </a:prstGeom>
                    </p:spPr>
                  </p:pic>
                </p:oleObj>
              </mc:Fallback>
            </mc:AlternateContent>
          </a:graphicData>
        </a:graphic>
      </p:graphicFrame>
      <p:graphicFrame>
        <p:nvGraphicFramePr>
          <p:cNvPr id="3" name="Object 2"/>
          <p:cNvGraphicFramePr>
            <a:graphicFrameLocks noChangeAspect="1"/>
          </p:cNvGraphicFramePr>
          <p:nvPr>
            <p:custDataLst>
              <p:tags r:id="rId3"/>
            </p:custDataLst>
            <p:extLst/>
          </p:nvPr>
        </p:nvGraphicFramePr>
        <p:xfrm>
          <a:off x="4719497" y="1707420"/>
          <a:ext cx="4257076" cy="2574979"/>
        </p:xfrm>
        <a:graphic>
          <a:graphicData uri="http://schemas.openxmlformats.org/presentationml/2006/ole">
            <mc:AlternateContent xmlns:mc="http://schemas.openxmlformats.org/markup-compatibility/2006">
              <mc:Choice xmlns:v="urn:schemas-microsoft-com:vml" Requires="v">
                <p:oleObj spid="_x0000_s12411" name="KGPlot" r:id="rId11" imgW="6362640" imgH="3848040" progId="KGraph_Plot">
                  <p:embed/>
                </p:oleObj>
              </mc:Choice>
              <mc:Fallback>
                <p:oleObj name="KGPlot" r:id="rId11" imgW="6362640" imgH="3848040" progId="KGraph_Plot">
                  <p:embed/>
                  <p:pic>
                    <p:nvPicPr>
                      <p:cNvPr id="0" name=""/>
                      <p:cNvPicPr/>
                      <p:nvPr/>
                    </p:nvPicPr>
                    <p:blipFill>
                      <a:blip r:embed="rId12"/>
                      <a:stretch>
                        <a:fillRect/>
                      </a:stretch>
                    </p:blipFill>
                    <p:spPr>
                      <a:xfrm>
                        <a:off x="4719497" y="1707420"/>
                        <a:ext cx="4257076" cy="2574979"/>
                      </a:xfrm>
                      <a:prstGeom prst="rect">
                        <a:avLst/>
                      </a:prstGeom>
                    </p:spPr>
                  </p:pic>
                </p:oleObj>
              </mc:Fallback>
            </mc:AlternateContent>
          </a:graphicData>
        </a:graphic>
      </p:graphicFrame>
      <p:sp>
        <p:nvSpPr>
          <p:cNvPr id="4" name="Title 3"/>
          <p:cNvSpPr>
            <a:spLocks noGrp="1"/>
          </p:cNvSpPr>
          <p:nvPr>
            <p:ph type="title"/>
            <p:custDataLst>
              <p:tags r:id="rId4"/>
            </p:custDataLst>
          </p:nvPr>
        </p:nvSpPr>
        <p:spPr>
          <a:xfrm>
            <a:off x="953037" y="40616"/>
            <a:ext cx="8229600" cy="1143000"/>
          </a:xfrm>
        </p:spPr>
        <p:txBody>
          <a:bodyPr/>
          <a:lstStyle/>
          <a:p>
            <a:r>
              <a:rPr lang="en-GB" dirty="0" smtClean="0"/>
              <a:t>Semiconductor Device Model</a:t>
            </a:r>
            <a:br>
              <a:rPr lang="en-GB" dirty="0" smtClean="0"/>
            </a:br>
            <a:r>
              <a:rPr lang="en-GB" dirty="0" smtClean="0"/>
              <a:t>What happens @ V</a:t>
            </a:r>
            <a:r>
              <a:rPr lang="en-GB" baseline="-25000" dirty="0" smtClean="0"/>
              <a:t>OC</a:t>
            </a:r>
            <a:r>
              <a:rPr lang="en-GB" dirty="0" smtClean="0"/>
              <a:t>?</a:t>
            </a:r>
            <a:endParaRPr lang="en-GB" dirty="0"/>
          </a:p>
        </p:txBody>
      </p:sp>
      <p:sp>
        <p:nvSpPr>
          <p:cNvPr id="5" name="TextBox 4"/>
          <p:cNvSpPr txBox="1"/>
          <p:nvPr>
            <p:custDataLst>
              <p:tags r:id="rId5"/>
            </p:custDataLst>
          </p:nvPr>
        </p:nvSpPr>
        <p:spPr>
          <a:xfrm>
            <a:off x="1697466" y="5432581"/>
            <a:ext cx="6067751" cy="461665"/>
          </a:xfrm>
          <a:prstGeom prst="rect">
            <a:avLst/>
          </a:prstGeom>
          <a:solidFill>
            <a:srgbClr val="FFFF00"/>
          </a:solidFill>
        </p:spPr>
        <p:txBody>
          <a:bodyPr wrap="none" rtlCol="0">
            <a:spAutoFit/>
          </a:bodyPr>
          <a:lstStyle/>
          <a:p>
            <a:r>
              <a:rPr lang="en-GB" sz="2400" dirty="0" smtClean="0">
                <a:solidFill>
                  <a:prstClr val="black"/>
                </a:solidFill>
              </a:rPr>
              <a:t>0.16V at the Contact + 0.04V in the Bulk = 0.2 V</a:t>
            </a:r>
            <a:endParaRPr lang="en-GB" sz="2400" dirty="0">
              <a:solidFill>
                <a:prstClr val="black"/>
              </a:solidFill>
            </a:endParaRPr>
          </a:p>
        </p:txBody>
      </p:sp>
      <p:sp>
        <p:nvSpPr>
          <p:cNvPr id="10" name="TextBox 9"/>
          <p:cNvSpPr txBox="1"/>
          <p:nvPr>
            <p:custDataLst>
              <p:tags r:id="rId6"/>
            </p:custDataLst>
          </p:nvPr>
        </p:nvSpPr>
        <p:spPr>
          <a:xfrm>
            <a:off x="2187903" y="2318201"/>
            <a:ext cx="929229" cy="461665"/>
          </a:xfrm>
          <a:prstGeom prst="rect">
            <a:avLst/>
          </a:prstGeom>
          <a:noFill/>
        </p:spPr>
        <p:txBody>
          <a:bodyPr wrap="none" rtlCol="0">
            <a:spAutoFit/>
          </a:bodyPr>
          <a:lstStyle/>
          <a:p>
            <a:r>
              <a:rPr lang="en-GB" sz="2400" dirty="0" smtClean="0">
                <a:solidFill>
                  <a:prstClr val="black"/>
                </a:solidFill>
              </a:rPr>
              <a:t>V=V</a:t>
            </a:r>
            <a:r>
              <a:rPr lang="en-GB" sz="2400" baseline="-25000" dirty="0" smtClean="0">
                <a:solidFill>
                  <a:prstClr val="black"/>
                </a:solidFill>
              </a:rPr>
              <a:t>OC</a:t>
            </a:r>
            <a:endParaRPr lang="en-GB" sz="2400" baseline="-25000" dirty="0">
              <a:solidFill>
                <a:prstClr val="black"/>
              </a:solidFill>
            </a:endParaRPr>
          </a:p>
        </p:txBody>
      </p:sp>
      <p:sp>
        <p:nvSpPr>
          <p:cNvPr id="11" name="Rectangle 10"/>
          <p:cNvSpPr/>
          <p:nvPr>
            <p:custDataLst>
              <p:tags r:id="rId7"/>
            </p:custDataLst>
          </p:nvPr>
        </p:nvSpPr>
        <p:spPr>
          <a:xfrm>
            <a:off x="189896" y="5987906"/>
            <a:ext cx="9082893" cy="861774"/>
          </a:xfrm>
          <a:prstGeom prst="rect">
            <a:avLst/>
          </a:prstGeom>
        </p:spPr>
        <p:txBody>
          <a:bodyPr wrap="square">
            <a:spAutoFit/>
          </a:bodyPr>
          <a:lstStyle/>
          <a:p>
            <a:r>
              <a:rPr lang="en-GB" sz="1600" dirty="0" smtClean="0">
                <a:solidFill>
                  <a:prstClr val="black"/>
                </a:solidFill>
              </a:rPr>
              <a:t>L. </a:t>
            </a:r>
            <a:r>
              <a:rPr lang="en-GB" sz="1600" dirty="0" err="1" smtClean="0">
                <a:solidFill>
                  <a:prstClr val="black"/>
                </a:solidFill>
              </a:rPr>
              <a:t>Tzabari</a:t>
            </a:r>
            <a:r>
              <a:rPr lang="en-GB" sz="1600" dirty="0" smtClean="0">
                <a:solidFill>
                  <a:prstClr val="black"/>
                </a:solidFill>
              </a:rPr>
              <a:t>, et. al., </a:t>
            </a:r>
            <a:r>
              <a:rPr lang="en-GB" sz="1600" i="1" dirty="0" smtClean="0">
                <a:solidFill>
                  <a:prstClr val="black"/>
                </a:solidFill>
              </a:rPr>
              <a:t>J Phys </a:t>
            </a:r>
            <a:r>
              <a:rPr lang="en-GB" sz="1600" i="1" dirty="0" err="1" smtClean="0">
                <a:solidFill>
                  <a:prstClr val="black"/>
                </a:solidFill>
              </a:rPr>
              <a:t>Chem</a:t>
            </a:r>
            <a:r>
              <a:rPr lang="en-GB" sz="1600" i="1" dirty="0" smtClean="0">
                <a:solidFill>
                  <a:prstClr val="black"/>
                </a:solidFill>
              </a:rPr>
              <a:t> C,</a:t>
            </a:r>
            <a:r>
              <a:rPr lang="en-GB" sz="1600" i="1" dirty="0"/>
              <a:t> 118</a:t>
            </a:r>
            <a:r>
              <a:rPr lang="en-GB" sz="1600" dirty="0"/>
              <a:t>(48), 27681–27689</a:t>
            </a:r>
            <a:r>
              <a:rPr lang="en-GB" sz="1600" i="1" dirty="0" smtClean="0">
                <a:solidFill>
                  <a:prstClr val="black"/>
                </a:solidFill>
              </a:rPr>
              <a:t> (</a:t>
            </a:r>
            <a:r>
              <a:rPr lang="en-GB" sz="1600" dirty="0" smtClean="0">
                <a:solidFill>
                  <a:prstClr val="black"/>
                </a:solidFill>
              </a:rPr>
              <a:t>2014).</a:t>
            </a:r>
          </a:p>
          <a:p>
            <a:r>
              <a:rPr lang="en-GB" sz="1600" dirty="0"/>
              <a:t>V. </a:t>
            </a:r>
            <a:r>
              <a:rPr lang="en-GB" sz="1600" dirty="0" smtClean="0"/>
              <a:t>D </a:t>
            </a:r>
            <a:r>
              <a:rPr lang="en-GB" sz="1600" dirty="0" err="1" smtClean="0"/>
              <a:t>Mihailetchi</a:t>
            </a:r>
            <a:r>
              <a:rPr lang="en-GB" sz="1600" dirty="0" smtClean="0"/>
              <a:t> et. al. </a:t>
            </a:r>
            <a:r>
              <a:rPr lang="en-GB" sz="1600" i="1" dirty="0" smtClean="0"/>
              <a:t>Journal </a:t>
            </a:r>
            <a:r>
              <a:rPr lang="en-GB" sz="1600" i="1" dirty="0"/>
              <a:t>of Applied Physics</a:t>
            </a:r>
            <a:r>
              <a:rPr lang="en-GB" sz="1600" dirty="0"/>
              <a:t>, </a:t>
            </a:r>
            <a:r>
              <a:rPr lang="en-GB" sz="1600" i="1" dirty="0"/>
              <a:t>94</a:t>
            </a:r>
            <a:r>
              <a:rPr lang="en-GB" sz="1600" dirty="0"/>
              <a:t>(10), 6849–6854. (2003</a:t>
            </a:r>
            <a:r>
              <a:rPr lang="en-GB" sz="1600" dirty="0" smtClean="0"/>
              <a:t>).</a:t>
            </a:r>
          </a:p>
          <a:p>
            <a:r>
              <a:rPr lang="en-GB" sz="1600" dirty="0"/>
              <a:t>T</a:t>
            </a:r>
            <a:r>
              <a:rPr lang="en-GB" sz="1600" dirty="0" smtClean="0"/>
              <a:t>. </a:t>
            </a:r>
            <a:r>
              <a:rPr lang="en-GB" sz="1600" dirty="0" err="1" smtClean="0"/>
              <a:t>Kirchartz</a:t>
            </a:r>
            <a:r>
              <a:rPr lang="en-GB" sz="1600" dirty="0" smtClean="0"/>
              <a:t>, et. al., </a:t>
            </a:r>
            <a:r>
              <a:rPr lang="en-GB" sz="1600" i="1" dirty="0" smtClean="0"/>
              <a:t>Journal </a:t>
            </a:r>
            <a:r>
              <a:rPr lang="en-GB" sz="1600" i="1" dirty="0"/>
              <a:t>of Physical Chemistry Letters</a:t>
            </a:r>
            <a:r>
              <a:rPr lang="en-GB" sz="1600" dirty="0"/>
              <a:t>, </a:t>
            </a:r>
            <a:r>
              <a:rPr lang="en-GB" sz="1600" i="1" dirty="0"/>
              <a:t>4</a:t>
            </a:r>
            <a:r>
              <a:rPr lang="en-GB" sz="1600" dirty="0"/>
              <a:t>(14), 2371–2376</a:t>
            </a:r>
            <a:r>
              <a:rPr lang="en-GB" sz="1600" dirty="0" smtClean="0"/>
              <a:t>.</a:t>
            </a:r>
            <a:r>
              <a:rPr lang="en-GB" sz="1600" dirty="0"/>
              <a:t> (2013). </a:t>
            </a:r>
            <a:r>
              <a:rPr lang="en-GB" sz="1600" dirty="0" smtClean="0"/>
              <a:t> </a:t>
            </a:r>
            <a:endParaRPr lang="en-GB" sz="1600" dirty="0" smtClean="0">
              <a:solidFill>
                <a:prstClr val="black"/>
              </a:solidFill>
            </a:endParaRPr>
          </a:p>
        </p:txBody>
      </p:sp>
      <p:grpSp>
        <p:nvGrpSpPr>
          <p:cNvPr id="16" name="Group 15"/>
          <p:cNvGrpSpPr/>
          <p:nvPr/>
        </p:nvGrpSpPr>
        <p:grpSpPr>
          <a:xfrm>
            <a:off x="1854559" y="850006"/>
            <a:ext cx="4824642" cy="3676115"/>
            <a:chOff x="57297" y="827185"/>
            <a:chExt cx="4824642" cy="3676115"/>
          </a:xfrm>
        </p:grpSpPr>
        <p:pic>
          <p:nvPicPr>
            <p:cNvPr id="14" name="Picture 4" descr="pe01832_"/>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37151" y="1995050"/>
              <a:ext cx="2744788" cy="2508250"/>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6"/>
            <p:cNvSpPr>
              <a:spLocks noChangeArrowheads="1"/>
            </p:cNvSpPr>
            <p:nvPr/>
          </p:nvSpPr>
          <p:spPr bwMode="auto">
            <a:xfrm>
              <a:off x="57297" y="827185"/>
              <a:ext cx="2579918" cy="1625065"/>
            </a:xfrm>
            <a:prstGeom prst="wedgeEllipseCallout">
              <a:avLst>
                <a:gd name="adj1" fmla="val 69644"/>
                <a:gd name="adj2" fmla="val 74106"/>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b="1" dirty="0" smtClean="0">
                  <a:solidFill>
                    <a:srgbClr val="FF0000"/>
                  </a:solidFill>
                </a:rPr>
                <a:t>It is not just a possibility the device is actually doing it!</a:t>
              </a:r>
              <a:endParaRPr lang="en-US" altLang="en-US" b="1" dirty="0">
                <a:solidFill>
                  <a:srgbClr val="FF0000"/>
                </a:solidFill>
              </a:endParaRPr>
            </a:p>
          </p:txBody>
        </p:sp>
      </p:grpSp>
    </p:spTree>
    <p:extLst>
      <p:ext uri="{BB962C8B-B14F-4D97-AF65-F5344CB8AC3E}">
        <p14:creationId xmlns:p14="http://schemas.microsoft.com/office/powerpoint/2010/main" val="212035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5349922" y="918949"/>
            <a:ext cx="421212" cy="46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p:cNvCxnSpPr/>
          <p:nvPr/>
        </p:nvCxnSpPr>
        <p:spPr>
          <a:xfrm flipV="1">
            <a:off x="3133113" y="886581"/>
            <a:ext cx="262729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3143844" y="2133684"/>
            <a:ext cx="262729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771134" y="1131280"/>
            <a:ext cx="414272" cy="64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689861" y="1850350"/>
            <a:ext cx="414272" cy="64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3143844" y="1517646"/>
            <a:ext cx="2526407"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38798" y="1517646"/>
            <a:ext cx="2526407"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1" name="Object 20"/>
          <p:cNvGraphicFramePr>
            <a:graphicFrameLocks noChangeAspect="1"/>
          </p:cNvGraphicFramePr>
          <p:nvPr>
            <p:extLst>
              <p:ext uri="{D42A27DB-BD31-4B8C-83A1-F6EECF244321}">
                <p14:modId xmlns:p14="http://schemas.microsoft.com/office/powerpoint/2010/main" val="2557390090"/>
              </p:ext>
            </p:extLst>
          </p:nvPr>
        </p:nvGraphicFramePr>
        <p:xfrm>
          <a:off x="1622737" y="2729940"/>
          <a:ext cx="4658793" cy="4100732"/>
        </p:xfrm>
        <a:graphic>
          <a:graphicData uri="http://schemas.openxmlformats.org/presentationml/2006/ole">
            <mc:AlternateContent xmlns:mc="http://schemas.openxmlformats.org/markup-compatibility/2006">
              <mc:Choice xmlns:v="urn:schemas-microsoft-com:vml" Requires="v">
                <p:oleObj spid="_x0000_s24624" name="KGPlot" r:id="rId3" imgW="5880240" imgH="4788000" progId="KGraph_Plot">
                  <p:embed/>
                </p:oleObj>
              </mc:Choice>
              <mc:Fallback>
                <p:oleObj name="KGPlot" r:id="rId3" imgW="5880240" imgH="4788000" progId="KGraph_Plot">
                  <p:embed/>
                  <p:pic>
                    <p:nvPicPr>
                      <p:cNvPr id="0" name=""/>
                      <p:cNvPicPr/>
                      <p:nvPr/>
                    </p:nvPicPr>
                    <p:blipFill>
                      <a:blip r:embed="rId4"/>
                      <a:stretch>
                        <a:fillRect/>
                      </a:stretch>
                    </p:blipFill>
                    <p:spPr>
                      <a:xfrm>
                        <a:off x="1622737" y="2729940"/>
                        <a:ext cx="4658793" cy="4100732"/>
                      </a:xfrm>
                      <a:prstGeom prst="rect">
                        <a:avLst/>
                      </a:prstGeom>
                    </p:spPr>
                  </p:pic>
                </p:oleObj>
              </mc:Fallback>
            </mc:AlternateContent>
          </a:graphicData>
        </a:graphic>
      </p:graphicFrame>
      <p:sp>
        <p:nvSpPr>
          <p:cNvPr id="37" name="TextBox 36"/>
          <p:cNvSpPr txBox="1"/>
          <p:nvPr/>
        </p:nvSpPr>
        <p:spPr>
          <a:xfrm>
            <a:off x="2411566" y="132523"/>
            <a:ext cx="4725461" cy="523220"/>
          </a:xfrm>
          <a:prstGeom prst="rect">
            <a:avLst/>
          </a:prstGeom>
          <a:noFill/>
        </p:spPr>
        <p:txBody>
          <a:bodyPr wrap="none" rtlCol="0">
            <a:spAutoFit/>
          </a:bodyPr>
          <a:lstStyle/>
          <a:p>
            <a:r>
              <a:rPr lang="en-US" sz="2800" dirty="0" smtClean="0"/>
              <a:t>The effect of pinned electrodes</a:t>
            </a:r>
            <a:endParaRPr lang="en-GB" sz="2800" dirty="0"/>
          </a:p>
        </p:txBody>
      </p:sp>
      <p:sp>
        <p:nvSpPr>
          <p:cNvPr id="40" name="Rectangle 39"/>
          <p:cNvSpPr/>
          <p:nvPr/>
        </p:nvSpPr>
        <p:spPr>
          <a:xfrm>
            <a:off x="6705601" y="5446553"/>
            <a:ext cx="2438399" cy="1200329"/>
          </a:xfrm>
          <a:prstGeom prst="rect">
            <a:avLst/>
          </a:prstGeom>
        </p:spPr>
        <p:txBody>
          <a:bodyPr wrap="square">
            <a:spAutoFit/>
          </a:bodyPr>
          <a:lstStyle/>
          <a:p>
            <a:r>
              <a:rPr lang="en-GB" dirty="0"/>
              <a:t>Liu, B., </a:t>
            </a:r>
            <a:r>
              <a:rPr lang="en-GB" dirty="0" smtClean="0"/>
              <a:t>(</a:t>
            </a:r>
            <a:r>
              <a:rPr lang="en-GB" dirty="0"/>
              <a:t>2014). </a:t>
            </a:r>
            <a:r>
              <a:rPr lang="en-GB" i="1" dirty="0" smtClean="0"/>
              <a:t>Advanced </a:t>
            </a:r>
            <a:r>
              <a:rPr lang="en-GB" i="1" dirty="0"/>
              <a:t>Energy Materials</a:t>
            </a:r>
            <a:r>
              <a:rPr lang="en-GB" dirty="0"/>
              <a:t>, </a:t>
            </a:r>
            <a:r>
              <a:rPr lang="en-GB" i="1" dirty="0"/>
              <a:t>4</a:t>
            </a:r>
            <a:r>
              <a:rPr lang="en-GB" dirty="0"/>
              <a:t>(4), 1200972. </a:t>
            </a:r>
            <a:endParaRPr lang="en-GB" dirty="0">
              <a:effectLst/>
            </a:endParaRPr>
          </a:p>
        </p:txBody>
      </p:sp>
      <p:sp>
        <p:nvSpPr>
          <p:cNvPr id="41" name="TextBox 40"/>
          <p:cNvSpPr txBox="1"/>
          <p:nvPr/>
        </p:nvSpPr>
        <p:spPr>
          <a:xfrm>
            <a:off x="6705602" y="3535157"/>
            <a:ext cx="2010550" cy="523220"/>
          </a:xfrm>
          <a:prstGeom prst="rect">
            <a:avLst/>
          </a:prstGeom>
          <a:noFill/>
        </p:spPr>
        <p:txBody>
          <a:bodyPr wrap="none" rtlCol="0">
            <a:spAutoFit/>
          </a:bodyPr>
          <a:lstStyle/>
          <a:p>
            <a:r>
              <a:rPr lang="en-US" sz="2800" dirty="0" err="1" smtClean="0"/>
              <a:t>V</a:t>
            </a:r>
            <a:r>
              <a:rPr lang="en-US" sz="2800" baseline="-25000" dirty="0" err="1" smtClean="0"/>
              <a:t>bi</a:t>
            </a:r>
            <a:r>
              <a:rPr lang="en-US" sz="2800" dirty="0" smtClean="0"/>
              <a:t> limits V</a:t>
            </a:r>
            <a:r>
              <a:rPr lang="en-US" sz="2800" baseline="-25000" dirty="0" smtClean="0"/>
              <a:t>OC</a:t>
            </a:r>
            <a:endParaRPr lang="en-GB" sz="2800" baseline="-25000" dirty="0"/>
          </a:p>
        </p:txBody>
      </p:sp>
    </p:spTree>
    <p:extLst>
      <p:ext uri="{BB962C8B-B14F-4D97-AF65-F5344CB8AC3E}">
        <p14:creationId xmlns:p14="http://schemas.microsoft.com/office/powerpoint/2010/main" val="1461368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3.7037E-6 L -0.00121 0.05301 " pathEditMode="relative" rAng="0" ptsTypes="AA">
                                      <p:cBhvr>
                                        <p:cTn id="6" dur="2000" fill="hold"/>
                                        <p:tgtEl>
                                          <p:spTgt spid="8"/>
                                        </p:tgtEl>
                                        <p:attrNameLst>
                                          <p:attrName>ppt_x</p:attrName>
                                          <p:attrName>ppt_y</p:attrName>
                                        </p:attrNameLst>
                                      </p:cBhvr>
                                      <p:rCtr x="-69" y="2639"/>
                                    </p:animMotion>
                                  </p:childTnLst>
                                </p:cTn>
                              </p:par>
                              <p:par>
                                <p:cTn id="7" presetID="64" presetClass="path" presetSubtype="0" accel="50000" decel="50000" fill="hold" nodeType="withEffect">
                                  <p:stCondLst>
                                    <p:cond delay="0"/>
                                  </p:stCondLst>
                                  <p:childTnLst>
                                    <p:animMotion origin="layout" path="M -3.61111E-6 3.7037E-6 L 0.00157 -0.05186 " pathEditMode="relative" rAng="0" ptsTypes="AA">
                                      <p:cBhvr>
                                        <p:cTn id="8" dur="2000" fill="hold"/>
                                        <p:tgtEl>
                                          <p:spTgt spid="9"/>
                                        </p:tgtEl>
                                        <p:attrNameLst>
                                          <p:attrName>ppt_x</p:attrName>
                                          <p:attrName>ppt_y</p:attrName>
                                        </p:attrNameLst>
                                      </p:cBhvr>
                                      <p:rCtr x="69" y="-2593"/>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1000"/>
                                        <p:tgtEl>
                                          <p:spTgt spid="41"/>
                                        </p:tgtEl>
                                      </p:cBhvr>
                                    </p:animEffect>
                                    <p:anim calcmode="lin" valueType="num">
                                      <p:cBhvr>
                                        <p:cTn id="14" dur="1000" fill="hold"/>
                                        <p:tgtEl>
                                          <p:spTgt spid="41"/>
                                        </p:tgtEl>
                                        <p:attrNameLst>
                                          <p:attrName>ppt_x</p:attrName>
                                        </p:attrNameLst>
                                      </p:cBhvr>
                                      <p:tavLst>
                                        <p:tav tm="0">
                                          <p:val>
                                            <p:strVal val="#ppt_x"/>
                                          </p:val>
                                        </p:tav>
                                        <p:tav tm="100000">
                                          <p:val>
                                            <p:strVal val="#ppt_x"/>
                                          </p:val>
                                        </p:tav>
                                      </p:tavLst>
                                    </p:anim>
                                    <p:anim calcmode="lin" valueType="num">
                                      <p:cBhvr>
                                        <p:cTn id="1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11391" y="592428"/>
            <a:ext cx="1261884" cy="523220"/>
          </a:xfrm>
          <a:prstGeom prst="rect">
            <a:avLst/>
          </a:prstGeom>
          <a:noFill/>
        </p:spPr>
        <p:txBody>
          <a:bodyPr wrap="none" rtlCol="0">
            <a:spAutoFit/>
          </a:bodyPr>
          <a:lstStyle/>
          <a:p>
            <a:r>
              <a:rPr lang="en-US" sz="2800" dirty="0" smtClean="0"/>
              <a:t>Outline</a:t>
            </a:r>
            <a:endParaRPr lang="en-GB" sz="2800" dirty="0"/>
          </a:p>
        </p:txBody>
      </p:sp>
      <p:sp>
        <p:nvSpPr>
          <p:cNvPr id="3" name="TextBox 2"/>
          <p:cNvSpPr txBox="1"/>
          <p:nvPr/>
        </p:nvSpPr>
        <p:spPr>
          <a:xfrm>
            <a:off x="1146220" y="2382592"/>
            <a:ext cx="6763390" cy="1938992"/>
          </a:xfrm>
          <a:prstGeom prst="rect">
            <a:avLst/>
          </a:prstGeom>
          <a:noFill/>
        </p:spPr>
        <p:txBody>
          <a:bodyPr wrap="none" rtlCol="0">
            <a:spAutoFit/>
          </a:bodyPr>
          <a:lstStyle/>
          <a:p>
            <a:r>
              <a:rPr lang="en-US" sz="2000" dirty="0" smtClean="0"/>
              <a:t>What we (slowly) learned over the years about BHJ</a:t>
            </a:r>
          </a:p>
          <a:p>
            <a:r>
              <a:rPr lang="en-US" sz="2000" dirty="0"/>
              <a:t> </a:t>
            </a:r>
            <a:r>
              <a:rPr lang="en-US" sz="2000" dirty="0" smtClean="0"/>
              <a:t>                                            </a:t>
            </a:r>
            <a:r>
              <a:rPr lang="en-US" dirty="0" smtClean="0"/>
              <a:t>(Power dependent QE method)</a:t>
            </a:r>
          </a:p>
          <a:p>
            <a:endParaRPr lang="en-US" sz="2000" dirty="0"/>
          </a:p>
          <a:p>
            <a:endParaRPr lang="en-US" sz="2000" dirty="0" smtClean="0"/>
          </a:p>
          <a:p>
            <a:r>
              <a:rPr lang="en-US" sz="2000" dirty="0" smtClean="0"/>
              <a:t>Maybe the fault is in the device structure and not the materials</a:t>
            </a:r>
          </a:p>
          <a:p>
            <a:r>
              <a:rPr lang="en-US" sz="2000" dirty="0"/>
              <a:t> </a:t>
            </a:r>
            <a:r>
              <a:rPr lang="en-US" sz="2000" dirty="0" smtClean="0"/>
              <a:t>                                                                              </a:t>
            </a:r>
            <a:r>
              <a:rPr lang="en-US" dirty="0" smtClean="0"/>
              <a:t>(Contact Engineering)</a:t>
            </a:r>
            <a:endParaRPr lang="en-GB" dirty="0"/>
          </a:p>
        </p:txBody>
      </p:sp>
    </p:spTree>
    <p:extLst>
      <p:ext uri="{BB962C8B-B14F-4D97-AF65-F5344CB8AC3E}">
        <p14:creationId xmlns:p14="http://schemas.microsoft.com/office/powerpoint/2010/main" val="41136256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414264" y="1153696"/>
            <a:ext cx="4107458" cy="3690011"/>
            <a:chOff x="4414264" y="1153696"/>
            <a:chExt cx="4107458" cy="3690011"/>
          </a:xfrm>
        </p:grpSpPr>
        <p:grpSp>
          <p:nvGrpSpPr>
            <p:cNvPr id="21" name="Group 20"/>
            <p:cNvGrpSpPr/>
            <p:nvPr/>
          </p:nvGrpSpPr>
          <p:grpSpPr>
            <a:xfrm>
              <a:off x="4414264" y="1348696"/>
              <a:ext cx="4107458" cy="3495011"/>
              <a:chOff x="4414264" y="1348696"/>
              <a:chExt cx="4107458" cy="3495011"/>
            </a:xfrm>
          </p:grpSpPr>
          <p:graphicFrame>
            <p:nvGraphicFramePr>
              <p:cNvPr id="2" name="Object 1"/>
              <p:cNvGraphicFramePr>
                <a:graphicFrameLocks noChangeAspect="1"/>
              </p:cNvGraphicFramePr>
              <p:nvPr>
                <p:extLst>
                  <p:ext uri="{D42A27DB-BD31-4B8C-83A1-F6EECF244321}">
                    <p14:modId xmlns:p14="http://schemas.microsoft.com/office/powerpoint/2010/main" val="80231238"/>
                  </p:ext>
                </p:extLst>
              </p:nvPr>
            </p:nvGraphicFramePr>
            <p:xfrm>
              <a:off x="4414264" y="1348696"/>
              <a:ext cx="4107458" cy="3495011"/>
            </p:xfrm>
            <a:graphic>
              <a:graphicData uri="http://schemas.openxmlformats.org/presentationml/2006/ole">
                <mc:AlternateContent xmlns:mc="http://schemas.openxmlformats.org/markup-compatibility/2006">
                  <mc:Choice xmlns:v="urn:schemas-microsoft-com:vml" Requires="v">
                    <p:oleObj spid="_x0000_s27786" name="KGPlot" r:id="rId3" imgW="5626080" imgH="4787640" progId="KGraph_Plot">
                      <p:embed/>
                    </p:oleObj>
                  </mc:Choice>
                  <mc:Fallback>
                    <p:oleObj name="KGPlot" r:id="rId3" imgW="5626080" imgH="4787640" progId="KGraph_Plot">
                      <p:embed/>
                      <p:pic>
                        <p:nvPicPr>
                          <p:cNvPr id="0" name=""/>
                          <p:cNvPicPr/>
                          <p:nvPr/>
                        </p:nvPicPr>
                        <p:blipFill>
                          <a:blip r:embed="rId4"/>
                          <a:stretch>
                            <a:fillRect/>
                          </a:stretch>
                        </p:blipFill>
                        <p:spPr>
                          <a:xfrm>
                            <a:off x="4414264" y="1348696"/>
                            <a:ext cx="4107458" cy="3495011"/>
                          </a:xfrm>
                          <a:prstGeom prst="rect">
                            <a:avLst/>
                          </a:prstGeom>
                        </p:spPr>
                      </p:pic>
                    </p:oleObj>
                  </mc:Fallback>
                </mc:AlternateContent>
              </a:graphicData>
            </a:graphic>
          </p:graphicFrame>
          <p:sp>
            <p:nvSpPr>
              <p:cNvPr id="9" name="TextBox 8"/>
              <p:cNvSpPr txBox="1">
                <a:spLocks noChangeAspect="1"/>
              </p:cNvSpPr>
              <p:nvPr/>
            </p:nvSpPr>
            <p:spPr>
              <a:xfrm>
                <a:off x="5265638" y="1616466"/>
                <a:ext cx="2161179" cy="369332"/>
              </a:xfrm>
              <a:prstGeom prst="rect">
                <a:avLst/>
              </a:prstGeom>
              <a:noFill/>
            </p:spPr>
            <p:txBody>
              <a:bodyPr wrap="square" rtlCol="0">
                <a:spAutoFit/>
              </a:bodyPr>
              <a:lstStyle/>
              <a:p>
                <a:r>
                  <a:rPr lang="en-US" dirty="0" smtClean="0">
                    <a:solidFill>
                      <a:srgbClr val="FF0000"/>
                    </a:solidFill>
                  </a:rPr>
                  <a:t>0.81+0.037*ln(S)</a:t>
                </a:r>
                <a:endParaRPr lang="en-GB" dirty="0">
                  <a:solidFill>
                    <a:srgbClr val="FF0000"/>
                  </a:solidFill>
                </a:endParaRPr>
              </a:p>
            </p:txBody>
          </p:sp>
          <p:sp>
            <p:nvSpPr>
              <p:cNvPr id="13" name="TextBox 12"/>
              <p:cNvSpPr txBox="1">
                <a:spLocks noChangeAspect="1"/>
              </p:cNvSpPr>
              <p:nvPr/>
            </p:nvSpPr>
            <p:spPr>
              <a:xfrm>
                <a:off x="6192817" y="3915948"/>
                <a:ext cx="2161179" cy="369332"/>
              </a:xfrm>
              <a:prstGeom prst="rect">
                <a:avLst/>
              </a:prstGeom>
              <a:noFill/>
            </p:spPr>
            <p:txBody>
              <a:bodyPr wrap="square" rtlCol="0">
                <a:spAutoFit/>
              </a:bodyPr>
              <a:lstStyle/>
              <a:p>
                <a:r>
                  <a:rPr lang="en-US" dirty="0" smtClean="0">
                    <a:solidFill>
                      <a:srgbClr val="006600"/>
                    </a:solidFill>
                  </a:rPr>
                  <a:t>0.60+0.040*ln(S)</a:t>
                </a:r>
                <a:endParaRPr lang="en-GB" dirty="0">
                  <a:solidFill>
                    <a:srgbClr val="006600"/>
                  </a:solidFill>
                </a:endParaRPr>
              </a:p>
            </p:txBody>
          </p:sp>
        </p:grpSp>
        <p:sp>
          <p:nvSpPr>
            <p:cNvPr id="23" name="TextBox 22"/>
            <p:cNvSpPr txBox="1"/>
            <p:nvPr/>
          </p:nvSpPr>
          <p:spPr>
            <a:xfrm>
              <a:off x="5813438" y="1153696"/>
              <a:ext cx="1367618" cy="369332"/>
            </a:xfrm>
            <a:prstGeom prst="rect">
              <a:avLst/>
            </a:prstGeom>
            <a:noFill/>
          </p:spPr>
          <p:txBody>
            <a:bodyPr wrap="none" rtlCol="0">
              <a:spAutoFit/>
            </a:bodyPr>
            <a:lstStyle/>
            <a:p>
              <a:r>
                <a:rPr lang="en-US" b="1" dirty="0" smtClean="0">
                  <a:solidFill>
                    <a:srgbClr val="92D050"/>
                  </a:solidFill>
                </a:rPr>
                <a:t>Open Circuit</a:t>
              </a:r>
              <a:endParaRPr lang="en-GB" b="1" dirty="0">
                <a:solidFill>
                  <a:srgbClr val="92D050"/>
                </a:solidFill>
              </a:endParaRPr>
            </a:p>
          </p:txBody>
        </p:sp>
      </p:grpSp>
      <p:grpSp>
        <p:nvGrpSpPr>
          <p:cNvPr id="3" name="Group 2"/>
          <p:cNvGrpSpPr/>
          <p:nvPr/>
        </p:nvGrpSpPr>
        <p:grpSpPr>
          <a:xfrm>
            <a:off x="471118" y="1459145"/>
            <a:ext cx="3485350" cy="3350894"/>
            <a:chOff x="1187831" y="915630"/>
            <a:chExt cx="2863850" cy="2903895"/>
          </a:xfrm>
        </p:grpSpPr>
        <p:graphicFrame>
          <p:nvGraphicFramePr>
            <p:cNvPr id="4" name="Object 3"/>
            <p:cNvGraphicFramePr>
              <a:graphicFrameLocks noChangeAspect="1"/>
            </p:cNvGraphicFramePr>
            <p:nvPr>
              <p:extLst>
                <p:ext uri="{D42A27DB-BD31-4B8C-83A1-F6EECF244321}">
                  <p14:modId xmlns:p14="http://schemas.microsoft.com/office/powerpoint/2010/main" val="788547166"/>
                </p:ext>
              </p:extLst>
            </p:nvPr>
          </p:nvGraphicFramePr>
          <p:xfrm>
            <a:off x="1187831" y="915630"/>
            <a:ext cx="2860675" cy="1454150"/>
          </p:xfrm>
          <a:graphic>
            <a:graphicData uri="http://schemas.openxmlformats.org/presentationml/2006/ole">
              <mc:AlternateContent xmlns:mc="http://schemas.openxmlformats.org/markup-compatibility/2006">
                <mc:Choice xmlns:v="urn:schemas-microsoft-com:vml" Requires="v">
                  <p:oleObj spid="_x0000_s27787" name="KGPlot" r:id="rId5" imgW="6146640" imgH="3124080" progId="KGraph_Plot">
                    <p:embed/>
                  </p:oleObj>
                </mc:Choice>
                <mc:Fallback>
                  <p:oleObj name="KGPlot" r:id="rId5" imgW="6146640" imgH="3124080" progId="KGraph_Plot">
                    <p:embed/>
                    <p:pic>
                      <p:nvPicPr>
                        <p:cNvPr id="0" name=""/>
                        <p:cNvPicPr>
                          <a:picLocks noChangeAspect="1" noChangeArrowheads="1"/>
                        </p:cNvPicPr>
                        <p:nvPr/>
                      </p:nvPicPr>
                      <p:blipFill>
                        <a:blip r:embed="rId6"/>
                        <a:srcRect/>
                        <a:stretch>
                          <a:fillRect/>
                        </a:stretch>
                      </p:blipFill>
                      <p:spPr bwMode="auto">
                        <a:xfrm>
                          <a:off x="1187831" y="915630"/>
                          <a:ext cx="2860675"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02417052"/>
                </p:ext>
              </p:extLst>
            </p:nvPr>
          </p:nvGraphicFramePr>
          <p:xfrm>
            <a:off x="1191006" y="2182813"/>
            <a:ext cx="2860675" cy="1636712"/>
          </p:xfrm>
          <a:graphic>
            <a:graphicData uri="http://schemas.openxmlformats.org/presentationml/2006/ole">
              <mc:AlternateContent xmlns:mc="http://schemas.openxmlformats.org/markup-compatibility/2006">
                <mc:Choice xmlns:v="urn:schemas-microsoft-com:vml" Requires="v">
                  <p:oleObj spid="_x0000_s27788" name="KGPlot" r:id="rId7" imgW="6146640" imgH="3517920" progId="KGraph_Plot">
                    <p:embed/>
                  </p:oleObj>
                </mc:Choice>
                <mc:Fallback>
                  <p:oleObj name="KGPlot" r:id="rId7" imgW="6146640" imgH="3517920" progId="KGraph_Plot">
                    <p:embed/>
                    <p:pic>
                      <p:nvPicPr>
                        <p:cNvPr id="0" name=""/>
                        <p:cNvPicPr/>
                        <p:nvPr/>
                      </p:nvPicPr>
                      <p:blipFill>
                        <a:blip r:embed="rId8"/>
                        <a:stretch>
                          <a:fillRect/>
                        </a:stretch>
                      </p:blipFill>
                      <p:spPr>
                        <a:xfrm>
                          <a:off x="1191006" y="2182813"/>
                          <a:ext cx="2860675" cy="1636712"/>
                        </a:xfrm>
                        <a:prstGeom prst="rect">
                          <a:avLst/>
                        </a:prstGeom>
                      </p:spPr>
                    </p:pic>
                  </p:oleObj>
                </mc:Fallback>
              </mc:AlternateContent>
            </a:graphicData>
          </a:graphic>
        </p:graphicFrame>
        <p:sp>
          <p:nvSpPr>
            <p:cNvPr id="6" name="TextBox 5"/>
            <p:cNvSpPr txBox="1"/>
            <p:nvPr/>
          </p:nvSpPr>
          <p:spPr>
            <a:xfrm>
              <a:off x="1773853" y="1988697"/>
              <a:ext cx="973117" cy="320064"/>
            </a:xfrm>
            <a:prstGeom prst="rect">
              <a:avLst/>
            </a:prstGeom>
            <a:noFill/>
          </p:spPr>
          <p:txBody>
            <a:bodyPr wrap="none" rtlCol="0">
              <a:spAutoFit/>
            </a:bodyPr>
            <a:lstStyle/>
            <a:p>
              <a:r>
                <a:rPr lang="en-US" dirty="0" smtClean="0"/>
                <a:t>P3HT-ICBA</a:t>
              </a:r>
              <a:endParaRPr lang="en-GB" dirty="0"/>
            </a:p>
          </p:txBody>
        </p:sp>
        <p:sp>
          <p:nvSpPr>
            <p:cNvPr id="7" name="TextBox 6"/>
            <p:cNvSpPr txBox="1"/>
            <p:nvPr/>
          </p:nvSpPr>
          <p:spPr>
            <a:xfrm>
              <a:off x="1779594" y="3103671"/>
              <a:ext cx="1077700" cy="320064"/>
            </a:xfrm>
            <a:prstGeom prst="rect">
              <a:avLst/>
            </a:prstGeom>
            <a:noFill/>
          </p:spPr>
          <p:txBody>
            <a:bodyPr wrap="none" rtlCol="0">
              <a:spAutoFit/>
            </a:bodyPr>
            <a:lstStyle/>
            <a:p>
              <a:r>
                <a:rPr lang="en-US" dirty="0" smtClean="0"/>
                <a:t>P3HT-PCBM</a:t>
              </a:r>
              <a:endParaRPr lang="en-GB" dirty="0"/>
            </a:p>
          </p:txBody>
        </p:sp>
      </p:grpSp>
      <p:graphicFrame>
        <p:nvGraphicFramePr>
          <p:cNvPr id="8" name="Object 7"/>
          <p:cNvGraphicFramePr>
            <a:graphicFrameLocks noChangeAspect="1"/>
          </p:cNvGraphicFramePr>
          <p:nvPr>
            <p:extLst>
              <p:ext uri="{D42A27DB-BD31-4B8C-83A1-F6EECF244321}">
                <p14:modId xmlns:p14="http://schemas.microsoft.com/office/powerpoint/2010/main" val="1815952127"/>
              </p:ext>
            </p:extLst>
          </p:nvPr>
        </p:nvGraphicFramePr>
        <p:xfrm>
          <a:off x="5484004" y="2330603"/>
          <a:ext cx="2376375" cy="1215236"/>
        </p:xfrm>
        <a:graphic>
          <a:graphicData uri="http://schemas.openxmlformats.org/presentationml/2006/ole">
            <mc:AlternateContent xmlns:mc="http://schemas.openxmlformats.org/markup-compatibility/2006">
              <mc:Choice xmlns:v="urn:schemas-microsoft-com:vml" Requires="v">
                <p:oleObj spid="_x0000_s27789" name="KGPlot" r:id="rId9" imgW="5918040" imgH="3035160" progId="KGraph_Plot">
                  <p:embed/>
                </p:oleObj>
              </mc:Choice>
              <mc:Fallback>
                <p:oleObj name="KGPlot" r:id="rId9" imgW="5918040" imgH="3035160" progId="KGraph_Plot">
                  <p:embed/>
                  <p:pic>
                    <p:nvPicPr>
                      <p:cNvPr id="0" name=""/>
                      <p:cNvPicPr/>
                      <p:nvPr/>
                    </p:nvPicPr>
                    <p:blipFill>
                      <a:blip r:embed="rId10"/>
                      <a:stretch>
                        <a:fillRect/>
                      </a:stretch>
                    </p:blipFill>
                    <p:spPr>
                      <a:xfrm>
                        <a:off x="5484004" y="2330603"/>
                        <a:ext cx="2376375" cy="1215236"/>
                      </a:xfrm>
                      <a:prstGeom prst="rect">
                        <a:avLst/>
                      </a:prstGeom>
                    </p:spPr>
                  </p:pic>
                </p:oleObj>
              </mc:Fallback>
            </mc:AlternateContent>
          </a:graphicData>
        </a:graphic>
      </p:graphicFrame>
      <p:sp>
        <p:nvSpPr>
          <p:cNvPr id="14" name="TextBox 13"/>
          <p:cNvSpPr txBox="1"/>
          <p:nvPr/>
        </p:nvSpPr>
        <p:spPr>
          <a:xfrm>
            <a:off x="2590805" y="251238"/>
            <a:ext cx="3974999" cy="523220"/>
          </a:xfrm>
          <a:prstGeom prst="rect">
            <a:avLst/>
          </a:prstGeom>
          <a:noFill/>
        </p:spPr>
        <p:txBody>
          <a:bodyPr wrap="none" rtlCol="0">
            <a:spAutoFit/>
          </a:bodyPr>
          <a:lstStyle/>
          <a:p>
            <a:r>
              <a:rPr lang="en-US" sz="2800" dirty="0" smtClean="0"/>
              <a:t>Move to full device model</a:t>
            </a:r>
            <a:endParaRPr lang="en-GB" sz="2800" dirty="0"/>
          </a:p>
        </p:txBody>
      </p:sp>
      <p:sp>
        <p:nvSpPr>
          <p:cNvPr id="16" name="Rectangle 15"/>
          <p:cNvSpPr/>
          <p:nvPr/>
        </p:nvSpPr>
        <p:spPr>
          <a:xfrm>
            <a:off x="310485" y="5823634"/>
            <a:ext cx="8720919" cy="369332"/>
          </a:xfrm>
          <a:prstGeom prst="rect">
            <a:avLst/>
          </a:prstGeom>
        </p:spPr>
        <p:txBody>
          <a:bodyPr wrap="square">
            <a:spAutoFit/>
          </a:bodyPr>
          <a:lstStyle/>
          <a:p>
            <a:r>
              <a:rPr lang="en-GB" dirty="0"/>
              <a:t>Tessler, N. </a:t>
            </a:r>
            <a:r>
              <a:rPr lang="en-GB" dirty="0" smtClean="0"/>
              <a:t>“Adding </a:t>
            </a:r>
            <a:r>
              <a:rPr lang="en-GB" dirty="0"/>
              <a:t>0.2 V </a:t>
            </a:r>
            <a:r>
              <a:rPr lang="en-GB" dirty="0" smtClean="0"/>
              <a:t>to….” Journal </a:t>
            </a:r>
            <a:r>
              <a:rPr lang="en-GB" dirty="0"/>
              <a:t>of Applied Physics, 118(21), 215501</a:t>
            </a:r>
            <a:r>
              <a:rPr lang="en-GB" dirty="0" smtClean="0"/>
              <a:t>. </a:t>
            </a:r>
            <a:r>
              <a:rPr lang="en-GB" dirty="0"/>
              <a:t>(2015).</a:t>
            </a:r>
            <a:r>
              <a:rPr lang="en-GB" dirty="0" smtClean="0"/>
              <a:t> </a:t>
            </a:r>
            <a:endParaRPr lang="en-GB" dirty="0"/>
          </a:p>
        </p:txBody>
      </p:sp>
      <p:sp>
        <p:nvSpPr>
          <p:cNvPr id="18" name="Rectangle 17"/>
          <p:cNvSpPr/>
          <p:nvPr/>
        </p:nvSpPr>
        <p:spPr>
          <a:xfrm>
            <a:off x="310485" y="5295704"/>
            <a:ext cx="8523027" cy="369332"/>
          </a:xfrm>
          <a:prstGeom prst="rect">
            <a:avLst/>
          </a:prstGeom>
        </p:spPr>
        <p:txBody>
          <a:bodyPr wrap="square">
            <a:spAutoFit/>
          </a:bodyPr>
          <a:lstStyle/>
          <a:p>
            <a:r>
              <a:rPr lang="en-GB" dirty="0"/>
              <a:t>Tessler, N. </a:t>
            </a:r>
            <a:r>
              <a:rPr lang="en-GB" dirty="0" smtClean="0"/>
              <a:t>“Experimental </a:t>
            </a:r>
            <a:r>
              <a:rPr lang="en-GB" dirty="0"/>
              <a:t>techniques </a:t>
            </a:r>
            <a:r>
              <a:rPr lang="en-GB" dirty="0" smtClean="0"/>
              <a:t>and…” J. Poly. Sc. B, </a:t>
            </a:r>
            <a:r>
              <a:rPr lang="en-GB" dirty="0"/>
              <a:t>52(17), 1119–1152. (2014). </a:t>
            </a:r>
          </a:p>
        </p:txBody>
      </p:sp>
      <p:sp>
        <p:nvSpPr>
          <p:cNvPr id="20" name="TextBox 19"/>
          <p:cNvSpPr txBox="1"/>
          <p:nvPr/>
        </p:nvSpPr>
        <p:spPr>
          <a:xfrm>
            <a:off x="2183640" y="757181"/>
            <a:ext cx="4754571" cy="400110"/>
          </a:xfrm>
          <a:prstGeom prst="rect">
            <a:avLst/>
          </a:prstGeom>
          <a:noFill/>
        </p:spPr>
        <p:txBody>
          <a:bodyPr wrap="none" rtlCol="0">
            <a:spAutoFit/>
          </a:bodyPr>
          <a:lstStyle/>
          <a:p>
            <a:r>
              <a:rPr lang="en-US" sz="2000" dirty="0" smtClean="0"/>
              <a:t>(making sure it reproduces real device data)</a:t>
            </a:r>
            <a:endParaRPr lang="en-GB" sz="2000" dirty="0"/>
          </a:p>
        </p:txBody>
      </p:sp>
      <p:sp>
        <p:nvSpPr>
          <p:cNvPr id="22" name="TextBox 21"/>
          <p:cNvSpPr txBox="1"/>
          <p:nvPr/>
        </p:nvSpPr>
        <p:spPr>
          <a:xfrm>
            <a:off x="1607644" y="1151424"/>
            <a:ext cx="1367618" cy="369332"/>
          </a:xfrm>
          <a:prstGeom prst="rect">
            <a:avLst/>
          </a:prstGeom>
          <a:noFill/>
        </p:spPr>
        <p:txBody>
          <a:bodyPr wrap="none" rtlCol="0">
            <a:spAutoFit/>
          </a:bodyPr>
          <a:lstStyle/>
          <a:p>
            <a:r>
              <a:rPr lang="en-US" b="1" dirty="0" smtClean="0">
                <a:solidFill>
                  <a:srgbClr val="92D050"/>
                </a:solidFill>
              </a:rPr>
              <a:t>Short Circuit</a:t>
            </a:r>
            <a:endParaRPr lang="en-GB" b="1" dirty="0">
              <a:solidFill>
                <a:srgbClr val="92D050"/>
              </a:solidFill>
            </a:endParaRPr>
          </a:p>
        </p:txBody>
      </p:sp>
    </p:spTree>
    <p:extLst>
      <p:ext uri="{BB962C8B-B14F-4D97-AF65-F5344CB8AC3E}">
        <p14:creationId xmlns:p14="http://schemas.microsoft.com/office/powerpoint/2010/main" val="319893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48759" y="3991186"/>
            <a:ext cx="7222899" cy="1526292"/>
            <a:chOff x="948759" y="2084224"/>
            <a:chExt cx="7222899" cy="1526292"/>
          </a:xfrm>
        </p:grpSpPr>
        <p:sp>
          <p:nvSpPr>
            <p:cNvPr id="35" name="TextBox 34"/>
            <p:cNvSpPr txBox="1"/>
            <p:nvPr/>
          </p:nvSpPr>
          <p:spPr>
            <a:xfrm>
              <a:off x="2001083" y="2084224"/>
              <a:ext cx="774443" cy="369332"/>
            </a:xfrm>
            <a:prstGeom prst="rect">
              <a:avLst/>
            </a:prstGeom>
            <a:noFill/>
          </p:spPr>
          <p:txBody>
            <a:bodyPr wrap="none" rtlCol="0">
              <a:spAutoFit/>
            </a:bodyPr>
            <a:lstStyle/>
            <a:p>
              <a:r>
                <a:rPr lang="en-US" dirty="0" smtClean="0">
                  <a:solidFill>
                    <a:prstClr val="black"/>
                  </a:solidFill>
                </a:rPr>
                <a:t>LUMO</a:t>
              </a:r>
              <a:endParaRPr lang="en-GB" dirty="0">
                <a:solidFill>
                  <a:prstClr val="black"/>
                </a:solidFill>
              </a:endParaRPr>
            </a:p>
          </p:txBody>
        </p:sp>
        <p:sp>
          <p:nvSpPr>
            <p:cNvPr id="36" name="TextBox 35"/>
            <p:cNvSpPr txBox="1"/>
            <p:nvPr/>
          </p:nvSpPr>
          <p:spPr>
            <a:xfrm>
              <a:off x="2011814" y="3241184"/>
              <a:ext cx="830677" cy="369332"/>
            </a:xfrm>
            <a:prstGeom prst="rect">
              <a:avLst/>
            </a:prstGeom>
            <a:noFill/>
          </p:spPr>
          <p:txBody>
            <a:bodyPr wrap="none" rtlCol="0">
              <a:spAutoFit/>
            </a:bodyPr>
            <a:lstStyle/>
            <a:p>
              <a:r>
                <a:rPr lang="en-US" dirty="0" smtClean="0">
                  <a:solidFill>
                    <a:prstClr val="black"/>
                  </a:solidFill>
                </a:rPr>
                <a:t>HOMO</a:t>
              </a:r>
              <a:endParaRPr lang="en-GB" dirty="0">
                <a:solidFill>
                  <a:prstClr val="black"/>
                </a:solidFill>
              </a:endParaRPr>
            </a:p>
          </p:txBody>
        </p:sp>
        <p:grpSp>
          <p:nvGrpSpPr>
            <p:cNvPr id="9" name="Group 8"/>
            <p:cNvGrpSpPr/>
            <p:nvPr/>
          </p:nvGrpSpPr>
          <p:grpSpPr>
            <a:xfrm rot="-1260000">
              <a:off x="5573396" y="2262380"/>
              <a:ext cx="2280575" cy="92302"/>
              <a:chOff x="5604739" y="836253"/>
              <a:chExt cx="2280575" cy="92302"/>
            </a:xfrm>
          </p:grpSpPr>
          <p:cxnSp>
            <p:nvCxnSpPr>
              <p:cNvPr id="37" name="Straight Connector 36"/>
              <p:cNvCxnSpPr/>
              <p:nvPr/>
            </p:nvCxnSpPr>
            <p:spPr>
              <a:xfrm flipV="1">
                <a:off x="5967501" y="928555"/>
                <a:ext cx="1917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500000" flipV="1">
                <a:off x="5604739" y="836253"/>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6339119" y="2455567"/>
              <a:ext cx="774443" cy="369332"/>
            </a:xfrm>
            <a:prstGeom prst="rect">
              <a:avLst/>
            </a:prstGeom>
            <a:noFill/>
          </p:spPr>
          <p:txBody>
            <a:bodyPr wrap="none" rtlCol="0">
              <a:spAutoFit/>
            </a:bodyPr>
            <a:lstStyle/>
            <a:p>
              <a:r>
                <a:rPr lang="en-US" dirty="0" smtClean="0">
                  <a:solidFill>
                    <a:prstClr val="black"/>
                  </a:solidFill>
                </a:rPr>
                <a:t>LUMO</a:t>
              </a:r>
              <a:endParaRPr lang="en-GB" dirty="0">
                <a:solidFill>
                  <a:prstClr val="black"/>
                </a:solidFill>
              </a:endParaRPr>
            </a:p>
          </p:txBody>
        </p:sp>
        <p:sp>
          <p:nvSpPr>
            <p:cNvPr id="42" name="TextBox 41"/>
            <p:cNvSpPr txBox="1"/>
            <p:nvPr/>
          </p:nvSpPr>
          <p:spPr>
            <a:xfrm>
              <a:off x="6349850" y="3161762"/>
              <a:ext cx="830677" cy="369332"/>
            </a:xfrm>
            <a:prstGeom prst="rect">
              <a:avLst/>
            </a:prstGeom>
            <a:noFill/>
          </p:spPr>
          <p:txBody>
            <a:bodyPr wrap="none" rtlCol="0">
              <a:spAutoFit/>
            </a:bodyPr>
            <a:lstStyle/>
            <a:p>
              <a:r>
                <a:rPr lang="en-US" dirty="0" smtClean="0">
                  <a:solidFill>
                    <a:prstClr val="black"/>
                  </a:solidFill>
                </a:rPr>
                <a:t>HOMO</a:t>
              </a:r>
              <a:endParaRPr lang="en-GB" dirty="0">
                <a:solidFill>
                  <a:prstClr val="black"/>
                </a:solidFill>
              </a:endParaRPr>
            </a:p>
          </p:txBody>
        </p:sp>
        <p:sp>
          <p:nvSpPr>
            <p:cNvPr id="43" name="Right Arrow 42"/>
            <p:cNvSpPr/>
            <p:nvPr/>
          </p:nvSpPr>
          <p:spPr>
            <a:xfrm>
              <a:off x="4250028" y="2876415"/>
              <a:ext cx="489397" cy="3797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5" name="Group 4"/>
            <p:cNvGrpSpPr/>
            <p:nvPr/>
          </p:nvGrpSpPr>
          <p:grpSpPr>
            <a:xfrm>
              <a:off x="5252439" y="2524425"/>
              <a:ext cx="302607" cy="306778"/>
              <a:chOff x="5252439" y="695625"/>
              <a:chExt cx="302607" cy="306778"/>
            </a:xfrm>
          </p:grpSpPr>
          <p:grpSp>
            <p:nvGrpSpPr>
              <p:cNvPr id="46" name="Group 45"/>
              <p:cNvGrpSpPr/>
              <p:nvPr/>
            </p:nvGrpSpPr>
            <p:grpSpPr>
              <a:xfrm>
                <a:off x="5252439" y="822099"/>
                <a:ext cx="296214" cy="180304"/>
                <a:chOff x="-850006" y="3258355"/>
                <a:chExt cx="296214" cy="180304"/>
              </a:xfrm>
            </p:grpSpPr>
            <p:sp>
              <p:nvSpPr>
                <p:cNvPr id="47" name="Flowchart: Punched Tape 46"/>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8" name="Flowchart: Process 47"/>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3" name="Rectangle 52"/>
              <p:cNvSpPr/>
              <p:nvPr/>
            </p:nvSpPr>
            <p:spPr>
              <a:xfrm>
                <a:off x="5258832" y="695625"/>
                <a:ext cx="296214" cy="113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 name="Group 6"/>
            <p:cNvGrpSpPr/>
            <p:nvPr/>
          </p:nvGrpSpPr>
          <p:grpSpPr>
            <a:xfrm>
              <a:off x="948759" y="2704731"/>
              <a:ext cx="300492" cy="308926"/>
              <a:chOff x="948759" y="875931"/>
              <a:chExt cx="300492" cy="308926"/>
            </a:xfrm>
          </p:grpSpPr>
          <p:grpSp>
            <p:nvGrpSpPr>
              <p:cNvPr id="29" name="Group 28"/>
              <p:cNvGrpSpPr/>
              <p:nvPr/>
            </p:nvGrpSpPr>
            <p:grpSpPr>
              <a:xfrm>
                <a:off x="953037" y="1004553"/>
                <a:ext cx="296214" cy="180304"/>
                <a:chOff x="-850006" y="3258355"/>
                <a:chExt cx="296214" cy="180304"/>
              </a:xfrm>
            </p:grpSpPr>
            <p:sp>
              <p:nvSpPr>
                <p:cNvPr id="30" name="Flowchart: Punched Tape 29"/>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Flowchart: Process 30"/>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5" name="Rectangle 54"/>
              <p:cNvSpPr/>
              <p:nvPr/>
            </p:nvSpPr>
            <p:spPr>
              <a:xfrm>
                <a:off x="948759" y="875931"/>
                <a:ext cx="296214" cy="113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7" name="Group 56"/>
            <p:cNvGrpSpPr/>
            <p:nvPr/>
          </p:nvGrpSpPr>
          <p:grpSpPr>
            <a:xfrm>
              <a:off x="3498766" y="2661631"/>
              <a:ext cx="301137" cy="304632"/>
              <a:chOff x="3462277" y="1311501"/>
              <a:chExt cx="301137" cy="304632"/>
            </a:xfrm>
          </p:grpSpPr>
          <p:grpSp>
            <p:nvGrpSpPr>
              <p:cNvPr id="58" name="Group 57"/>
              <p:cNvGrpSpPr/>
              <p:nvPr/>
            </p:nvGrpSpPr>
            <p:grpSpPr>
              <a:xfrm flipH="1" flipV="1">
                <a:off x="3462277" y="1311501"/>
                <a:ext cx="296214" cy="180304"/>
                <a:chOff x="-850006" y="3258355"/>
                <a:chExt cx="296214" cy="180304"/>
              </a:xfrm>
            </p:grpSpPr>
            <p:sp>
              <p:nvSpPr>
                <p:cNvPr id="60" name="Flowchart: Punched Tape 59"/>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1" name="Flowchart: Process 60"/>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9" name="Rectangle 58"/>
              <p:cNvSpPr/>
              <p:nvPr/>
            </p:nvSpPr>
            <p:spPr>
              <a:xfrm>
                <a:off x="3467200" y="1502537"/>
                <a:ext cx="296214" cy="113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cxnSp>
          <p:nvCxnSpPr>
            <p:cNvPr id="62" name="Straight Connector 61"/>
            <p:cNvCxnSpPr/>
            <p:nvPr/>
          </p:nvCxnSpPr>
          <p:spPr>
            <a:xfrm rot="-660000" flipV="1">
              <a:off x="1232882" y="3237749"/>
              <a:ext cx="23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20940000" flipV="1">
              <a:off x="1230734" y="2527264"/>
              <a:ext cx="230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7875444" y="2466306"/>
              <a:ext cx="296214" cy="313352"/>
              <a:chOff x="7877590" y="1463901"/>
              <a:chExt cx="296214" cy="313352"/>
            </a:xfrm>
          </p:grpSpPr>
          <p:sp>
            <p:nvSpPr>
              <p:cNvPr id="68" name="Flowchart: Punched Tape 67"/>
              <p:cNvSpPr/>
              <p:nvPr/>
            </p:nvSpPr>
            <p:spPr>
              <a:xfrm flipH="1" flipV="1">
                <a:off x="7877590" y="1463901"/>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9" name="Flowchart: Process 68"/>
              <p:cNvSpPr/>
              <p:nvPr/>
            </p:nvSpPr>
            <p:spPr>
              <a:xfrm flipH="1" flipV="1">
                <a:off x="7877590" y="1579811"/>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0" name="Rectangle 69"/>
              <p:cNvSpPr/>
              <p:nvPr/>
            </p:nvSpPr>
            <p:spPr>
              <a:xfrm>
                <a:off x="7877590" y="1663657"/>
                <a:ext cx="296214" cy="113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1" name="Group 70"/>
            <p:cNvGrpSpPr/>
            <p:nvPr/>
          </p:nvGrpSpPr>
          <p:grpSpPr>
            <a:xfrm rot="-1260000">
              <a:off x="5545492" y="3032974"/>
              <a:ext cx="2299928" cy="88005"/>
              <a:chOff x="5586277" y="1644206"/>
              <a:chExt cx="2299928" cy="88005"/>
            </a:xfrm>
          </p:grpSpPr>
          <p:cxnSp>
            <p:nvCxnSpPr>
              <p:cNvPr id="72" name="Straight Connector 71"/>
              <p:cNvCxnSpPr/>
              <p:nvPr/>
            </p:nvCxnSpPr>
            <p:spPr>
              <a:xfrm flipV="1">
                <a:off x="5586277" y="1644206"/>
                <a:ext cx="1917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500000" flipV="1">
                <a:off x="7490205" y="1732211"/>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74" name="Straight Connector 73"/>
          <p:cNvCxnSpPr/>
          <p:nvPr/>
        </p:nvCxnSpPr>
        <p:spPr>
          <a:xfrm flipV="1">
            <a:off x="1276146" y="1126547"/>
            <a:ext cx="2196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1248240" y="1845621"/>
            <a:ext cx="226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953037" y="1203820"/>
            <a:ext cx="296214" cy="180304"/>
            <a:chOff x="-850006" y="3258355"/>
            <a:chExt cx="296214" cy="180304"/>
          </a:xfrm>
        </p:grpSpPr>
        <p:sp>
          <p:nvSpPr>
            <p:cNvPr id="77" name="Flowchart: Punched Tape 76"/>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8" name="Flowchart: Process 77"/>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9" name="Group 78"/>
          <p:cNvGrpSpPr/>
          <p:nvPr/>
        </p:nvGrpSpPr>
        <p:grpSpPr>
          <a:xfrm flipV="1">
            <a:off x="3462277" y="1510768"/>
            <a:ext cx="296214" cy="180304"/>
            <a:chOff x="-850006" y="3258355"/>
            <a:chExt cx="296214" cy="180304"/>
          </a:xfrm>
        </p:grpSpPr>
        <p:sp>
          <p:nvSpPr>
            <p:cNvPr id="80" name="Flowchart: Punched Tape 79"/>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1" name="Flowchart: Process 80"/>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82" name="TextBox 81"/>
          <p:cNvSpPr txBox="1"/>
          <p:nvPr/>
        </p:nvSpPr>
        <p:spPr>
          <a:xfrm>
            <a:off x="2001083" y="828182"/>
            <a:ext cx="774443" cy="369332"/>
          </a:xfrm>
          <a:prstGeom prst="rect">
            <a:avLst/>
          </a:prstGeom>
          <a:noFill/>
        </p:spPr>
        <p:txBody>
          <a:bodyPr wrap="none" rtlCol="0">
            <a:spAutoFit/>
          </a:bodyPr>
          <a:lstStyle/>
          <a:p>
            <a:r>
              <a:rPr lang="en-US" dirty="0" smtClean="0">
                <a:solidFill>
                  <a:prstClr val="black"/>
                </a:solidFill>
              </a:rPr>
              <a:t>LUMO</a:t>
            </a:r>
            <a:endParaRPr lang="en-GB" dirty="0">
              <a:solidFill>
                <a:prstClr val="black"/>
              </a:solidFill>
            </a:endParaRPr>
          </a:p>
        </p:txBody>
      </p:sp>
      <p:sp>
        <p:nvSpPr>
          <p:cNvPr id="83" name="TextBox 82"/>
          <p:cNvSpPr txBox="1"/>
          <p:nvPr/>
        </p:nvSpPr>
        <p:spPr>
          <a:xfrm>
            <a:off x="2011814" y="1534377"/>
            <a:ext cx="830677" cy="369332"/>
          </a:xfrm>
          <a:prstGeom prst="rect">
            <a:avLst/>
          </a:prstGeom>
          <a:noFill/>
        </p:spPr>
        <p:txBody>
          <a:bodyPr wrap="none" rtlCol="0">
            <a:spAutoFit/>
          </a:bodyPr>
          <a:lstStyle/>
          <a:p>
            <a:r>
              <a:rPr lang="en-US" dirty="0" smtClean="0">
                <a:solidFill>
                  <a:prstClr val="black"/>
                </a:solidFill>
              </a:rPr>
              <a:t>HOMO</a:t>
            </a:r>
            <a:endParaRPr lang="en-GB" dirty="0">
              <a:solidFill>
                <a:prstClr val="black"/>
              </a:solidFill>
            </a:endParaRPr>
          </a:p>
        </p:txBody>
      </p:sp>
      <p:cxnSp>
        <p:nvCxnSpPr>
          <p:cNvPr id="84" name="Straight Connector 83"/>
          <p:cNvCxnSpPr/>
          <p:nvPr/>
        </p:nvCxnSpPr>
        <p:spPr>
          <a:xfrm flipV="1">
            <a:off x="5949037" y="1124399"/>
            <a:ext cx="1917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5586277" y="1843473"/>
            <a:ext cx="1917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500000" flipV="1">
            <a:off x="5586279" y="1032098"/>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500000" flipV="1">
            <a:off x="7490205" y="1931478"/>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6339119" y="826034"/>
            <a:ext cx="774443" cy="369332"/>
          </a:xfrm>
          <a:prstGeom prst="rect">
            <a:avLst/>
          </a:prstGeom>
          <a:noFill/>
        </p:spPr>
        <p:txBody>
          <a:bodyPr wrap="none" rtlCol="0">
            <a:spAutoFit/>
          </a:bodyPr>
          <a:lstStyle/>
          <a:p>
            <a:r>
              <a:rPr lang="en-US" dirty="0" smtClean="0">
                <a:solidFill>
                  <a:prstClr val="black"/>
                </a:solidFill>
              </a:rPr>
              <a:t>LUMO</a:t>
            </a:r>
            <a:endParaRPr lang="en-GB" dirty="0">
              <a:solidFill>
                <a:prstClr val="black"/>
              </a:solidFill>
            </a:endParaRPr>
          </a:p>
        </p:txBody>
      </p:sp>
      <p:sp>
        <p:nvSpPr>
          <p:cNvPr id="89" name="TextBox 88"/>
          <p:cNvSpPr txBox="1"/>
          <p:nvPr/>
        </p:nvSpPr>
        <p:spPr>
          <a:xfrm>
            <a:off x="6349850" y="1532229"/>
            <a:ext cx="830677" cy="369332"/>
          </a:xfrm>
          <a:prstGeom prst="rect">
            <a:avLst/>
          </a:prstGeom>
          <a:noFill/>
        </p:spPr>
        <p:txBody>
          <a:bodyPr wrap="none" rtlCol="0">
            <a:spAutoFit/>
          </a:bodyPr>
          <a:lstStyle/>
          <a:p>
            <a:r>
              <a:rPr lang="en-US" dirty="0" smtClean="0">
                <a:solidFill>
                  <a:prstClr val="black"/>
                </a:solidFill>
              </a:rPr>
              <a:t>HOMO</a:t>
            </a:r>
            <a:endParaRPr lang="en-GB" dirty="0">
              <a:solidFill>
                <a:prstClr val="black"/>
              </a:solidFill>
            </a:endParaRPr>
          </a:p>
        </p:txBody>
      </p:sp>
      <p:sp>
        <p:nvSpPr>
          <p:cNvPr id="90" name="Right Arrow 89"/>
          <p:cNvSpPr/>
          <p:nvPr/>
        </p:nvSpPr>
        <p:spPr>
          <a:xfrm>
            <a:off x="4250028" y="1246882"/>
            <a:ext cx="489397" cy="3797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92" name="Group 91"/>
          <p:cNvGrpSpPr/>
          <p:nvPr/>
        </p:nvGrpSpPr>
        <p:grpSpPr>
          <a:xfrm>
            <a:off x="5252439" y="1214551"/>
            <a:ext cx="296214" cy="180304"/>
            <a:chOff x="-850006" y="3258355"/>
            <a:chExt cx="296214" cy="180304"/>
          </a:xfrm>
        </p:grpSpPr>
        <p:sp>
          <p:nvSpPr>
            <p:cNvPr id="93" name="Flowchart: Punched Tape 92"/>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Flowchart: Process 93"/>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95" name="Group 94"/>
          <p:cNvGrpSpPr/>
          <p:nvPr/>
        </p:nvGrpSpPr>
        <p:grpSpPr>
          <a:xfrm flipV="1">
            <a:off x="7877590" y="1459160"/>
            <a:ext cx="296214" cy="180304"/>
            <a:chOff x="-850006" y="3258355"/>
            <a:chExt cx="296214" cy="180304"/>
          </a:xfrm>
        </p:grpSpPr>
        <p:sp>
          <p:nvSpPr>
            <p:cNvPr id="96" name="Flowchart: Punched Tape 95"/>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7" name="Flowchart: Process 96"/>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TextBox 3"/>
          <p:cNvSpPr txBox="1"/>
          <p:nvPr/>
        </p:nvSpPr>
        <p:spPr>
          <a:xfrm>
            <a:off x="5276850" y="3478587"/>
            <a:ext cx="2427652" cy="369332"/>
          </a:xfrm>
          <a:prstGeom prst="rect">
            <a:avLst/>
          </a:prstGeom>
          <a:solidFill>
            <a:srgbClr val="FFFF00"/>
          </a:solidFill>
        </p:spPr>
        <p:txBody>
          <a:bodyPr wrap="none" rtlCol="0">
            <a:spAutoFit/>
          </a:bodyPr>
          <a:lstStyle/>
          <a:p>
            <a:r>
              <a:rPr lang="en-US" dirty="0" smtClean="0">
                <a:solidFill>
                  <a:prstClr val="black"/>
                </a:solidFill>
              </a:rPr>
              <a:t>Higher Built-in Potential</a:t>
            </a:r>
            <a:endParaRPr lang="en-GB" dirty="0">
              <a:solidFill>
                <a:prstClr val="black"/>
              </a:solidFill>
            </a:endParaRPr>
          </a:p>
        </p:txBody>
      </p:sp>
      <p:sp>
        <p:nvSpPr>
          <p:cNvPr id="8" name="Rectangle 7"/>
          <p:cNvSpPr/>
          <p:nvPr/>
        </p:nvSpPr>
        <p:spPr>
          <a:xfrm>
            <a:off x="2310319" y="-111666"/>
            <a:ext cx="6435192" cy="646331"/>
          </a:xfrm>
          <a:prstGeom prst="rect">
            <a:avLst/>
          </a:prstGeom>
        </p:spPr>
        <p:txBody>
          <a:bodyPr wrap="square">
            <a:spAutoFit/>
          </a:bodyPr>
          <a:lstStyle/>
          <a:p>
            <a:r>
              <a:rPr lang="en-US" sz="3600" dirty="0">
                <a:solidFill>
                  <a:prstClr val="black"/>
                </a:solidFill>
              </a:rPr>
              <a:t>Can we add %% to PCE</a:t>
            </a:r>
            <a:endParaRPr lang="en-GB" sz="1400" dirty="0">
              <a:solidFill>
                <a:prstClr val="black"/>
              </a:solidFill>
            </a:endParaRPr>
          </a:p>
        </p:txBody>
      </p:sp>
      <p:grpSp>
        <p:nvGrpSpPr>
          <p:cNvPr id="10" name="Group 9"/>
          <p:cNvGrpSpPr/>
          <p:nvPr/>
        </p:nvGrpSpPr>
        <p:grpSpPr>
          <a:xfrm>
            <a:off x="4850638" y="1994302"/>
            <a:ext cx="2307404" cy="1070835"/>
            <a:chOff x="6014961" y="4193705"/>
            <a:chExt cx="2307404" cy="1070835"/>
          </a:xfrm>
        </p:grpSpPr>
        <p:sp>
          <p:nvSpPr>
            <p:cNvPr id="6" name="Rectangle 5"/>
            <p:cNvSpPr/>
            <p:nvPr/>
          </p:nvSpPr>
          <p:spPr>
            <a:xfrm>
              <a:off x="6014961" y="4193705"/>
              <a:ext cx="2307404" cy="1070835"/>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5" name="Group 64"/>
            <p:cNvGrpSpPr/>
            <p:nvPr/>
          </p:nvGrpSpPr>
          <p:grpSpPr>
            <a:xfrm>
              <a:off x="6172702" y="4309438"/>
              <a:ext cx="2015650" cy="734232"/>
              <a:chOff x="5276048" y="3020094"/>
              <a:chExt cx="2015650" cy="734232"/>
            </a:xfrm>
          </p:grpSpPr>
          <p:cxnSp>
            <p:nvCxnSpPr>
              <p:cNvPr id="66" name="Straight Connector 65"/>
              <p:cNvCxnSpPr/>
              <p:nvPr/>
            </p:nvCxnSpPr>
            <p:spPr>
              <a:xfrm>
                <a:off x="6220496" y="3683358"/>
                <a:ext cx="46363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767592" y="3565300"/>
                <a:ext cx="46363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276048" y="3434364"/>
                <a:ext cx="46363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6542775" y="3384994"/>
                <a:ext cx="748923" cy="369332"/>
              </a:xfrm>
              <a:prstGeom prst="rect">
                <a:avLst/>
              </a:prstGeom>
              <a:noFill/>
            </p:spPr>
            <p:txBody>
              <a:bodyPr wrap="none" rtlCol="0">
                <a:spAutoFit/>
              </a:bodyPr>
              <a:lstStyle/>
              <a:p>
                <a:r>
                  <a:rPr lang="en-US" dirty="0" smtClean="0">
                    <a:solidFill>
                      <a:prstClr val="black"/>
                    </a:solidFill>
                  </a:rPr>
                  <a:t>PCBM</a:t>
                </a:r>
                <a:endParaRPr lang="en-GB" dirty="0">
                  <a:solidFill>
                    <a:prstClr val="black"/>
                  </a:solidFill>
                </a:endParaRPr>
              </a:p>
            </p:txBody>
          </p:sp>
          <p:sp>
            <p:nvSpPr>
              <p:cNvPr id="100" name="TextBox 99"/>
              <p:cNvSpPr txBox="1"/>
              <p:nvPr/>
            </p:nvSpPr>
            <p:spPr>
              <a:xfrm>
                <a:off x="5986836" y="3138150"/>
                <a:ext cx="1087157" cy="369332"/>
              </a:xfrm>
              <a:prstGeom prst="rect">
                <a:avLst/>
              </a:prstGeom>
              <a:noFill/>
            </p:spPr>
            <p:txBody>
              <a:bodyPr wrap="none" rtlCol="0">
                <a:spAutoFit/>
              </a:bodyPr>
              <a:lstStyle/>
              <a:p>
                <a:r>
                  <a:rPr lang="en-US" dirty="0" err="1" smtClean="0">
                    <a:solidFill>
                      <a:prstClr val="black"/>
                    </a:solidFill>
                  </a:rPr>
                  <a:t>Bis</a:t>
                </a:r>
                <a:r>
                  <a:rPr lang="en-US" dirty="0" smtClean="0">
                    <a:solidFill>
                      <a:prstClr val="black"/>
                    </a:solidFill>
                  </a:rPr>
                  <a:t>-PCBM</a:t>
                </a:r>
                <a:endParaRPr lang="en-GB" dirty="0">
                  <a:solidFill>
                    <a:prstClr val="black"/>
                  </a:solidFill>
                </a:endParaRPr>
              </a:p>
            </p:txBody>
          </p:sp>
          <p:sp>
            <p:nvSpPr>
              <p:cNvPr id="101" name="TextBox 100"/>
              <p:cNvSpPr txBox="1"/>
              <p:nvPr/>
            </p:nvSpPr>
            <p:spPr>
              <a:xfrm>
                <a:off x="5392263" y="3020094"/>
                <a:ext cx="621645" cy="369332"/>
              </a:xfrm>
              <a:prstGeom prst="rect">
                <a:avLst/>
              </a:prstGeom>
              <a:noFill/>
            </p:spPr>
            <p:txBody>
              <a:bodyPr wrap="none" rtlCol="0">
                <a:spAutoFit/>
              </a:bodyPr>
              <a:lstStyle/>
              <a:p>
                <a:r>
                  <a:rPr lang="en-US" dirty="0" smtClean="0">
                    <a:solidFill>
                      <a:prstClr val="black"/>
                    </a:solidFill>
                  </a:rPr>
                  <a:t>ICBA</a:t>
                </a:r>
                <a:endParaRPr lang="en-GB" dirty="0">
                  <a:solidFill>
                    <a:prstClr val="black"/>
                  </a:solidFill>
                </a:endParaRPr>
              </a:p>
            </p:txBody>
          </p:sp>
        </p:grpSp>
      </p:grpSp>
    </p:spTree>
    <p:extLst>
      <p:ext uri="{BB962C8B-B14F-4D97-AF65-F5344CB8AC3E}">
        <p14:creationId xmlns:p14="http://schemas.microsoft.com/office/powerpoint/2010/main" val="482825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E-6 2.22222E-6 L 0.00105 -0.03009 " pathEditMode="relative" rAng="0" ptsTypes="AA">
                                      <p:cBhvr>
                                        <p:cTn id="6" dur="2000" fill="hold"/>
                                        <p:tgtEl>
                                          <p:spTgt spid="92"/>
                                        </p:tgtEl>
                                        <p:attrNameLst>
                                          <p:attrName>ppt_x</p:attrName>
                                          <p:attrName>ppt_y</p:attrName>
                                        </p:attrNameLst>
                                      </p:cBhvr>
                                      <p:rCtr x="52" y="-150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4.16667E-6 4.07407E-6 L 0.00122 0.02569 " pathEditMode="relative" rAng="0" ptsTypes="AA">
                                      <p:cBhvr>
                                        <p:cTn id="10" dur="2000" fill="hold"/>
                                        <p:tgtEl>
                                          <p:spTgt spid="95"/>
                                        </p:tgtEl>
                                        <p:attrNameLst>
                                          <p:attrName>ppt_x</p:attrName>
                                          <p:attrName>ppt_y</p:attrName>
                                        </p:attrNameLst>
                                      </p:cBhvr>
                                      <p:rCtr x="52" y="1273"/>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80">
                                          <p:stCondLst>
                                            <p:cond delay="0"/>
                                          </p:stCondLst>
                                        </p:cTn>
                                        <p:tgtEl>
                                          <p:spTgt spid="4"/>
                                        </p:tgtEl>
                                      </p:cBhvr>
                                    </p:animEffect>
                                    <p:anim calcmode="lin" valueType="num">
                                      <p:cBhvr>
                                        <p:cTn id="2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gtEl>
                                      </p:cBhvr>
                                      <p:to x="100000" y="60000"/>
                                    </p:animScale>
                                    <p:animScale>
                                      <p:cBhvr>
                                        <p:cTn id="29" dur="166" decel="50000">
                                          <p:stCondLst>
                                            <p:cond delay="676"/>
                                          </p:stCondLst>
                                        </p:cTn>
                                        <p:tgtEl>
                                          <p:spTgt spid="4"/>
                                        </p:tgtEl>
                                      </p:cBhvr>
                                      <p:to x="100000" y="100000"/>
                                    </p:animScale>
                                    <p:animScale>
                                      <p:cBhvr>
                                        <p:cTn id="30" dur="26">
                                          <p:stCondLst>
                                            <p:cond delay="1312"/>
                                          </p:stCondLst>
                                        </p:cTn>
                                        <p:tgtEl>
                                          <p:spTgt spid="4"/>
                                        </p:tgtEl>
                                      </p:cBhvr>
                                      <p:to x="100000" y="80000"/>
                                    </p:animScale>
                                    <p:animScale>
                                      <p:cBhvr>
                                        <p:cTn id="31" dur="166" decel="50000">
                                          <p:stCondLst>
                                            <p:cond delay="1338"/>
                                          </p:stCondLst>
                                        </p:cTn>
                                        <p:tgtEl>
                                          <p:spTgt spid="4"/>
                                        </p:tgtEl>
                                      </p:cBhvr>
                                      <p:to x="100000" y="100000"/>
                                    </p:animScale>
                                    <p:animScale>
                                      <p:cBhvr>
                                        <p:cTn id="32" dur="26">
                                          <p:stCondLst>
                                            <p:cond delay="1642"/>
                                          </p:stCondLst>
                                        </p:cTn>
                                        <p:tgtEl>
                                          <p:spTgt spid="4"/>
                                        </p:tgtEl>
                                      </p:cBhvr>
                                      <p:to x="100000" y="90000"/>
                                    </p:animScale>
                                    <p:animScale>
                                      <p:cBhvr>
                                        <p:cTn id="33" dur="166" decel="50000">
                                          <p:stCondLst>
                                            <p:cond delay="1668"/>
                                          </p:stCondLst>
                                        </p:cTn>
                                        <p:tgtEl>
                                          <p:spTgt spid="4"/>
                                        </p:tgtEl>
                                      </p:cBhvr>
                                      <p:to x="100000" y="100000"/>
                                    </p:animScale>
                                    <p:animScale>
                                      <p:cBhvr>
                                        <p:cTn id="34" dur="26">
                                          <p:stCondLst>
                                            <p:cond delay="1808"/>
                                          </p:stCondLst>
                                        </p:cTn>
                                        <p:tgtEl>
                                          <p:spTgt spid="4"/>
                                        </p:tgtEl>
                                      </p:cBhvr>
                                      <p:to x="100000" y="95000"/>
                                    </p:animScale>
                                    <p:animScale>
                                      <p:cBhvr>
                                        <p:cTn id="3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p:cNvGraphicFramePr>
            <a:graphicFrameLocks noChangeAspect="1"/>
          </p:cNvGraphicFramePr>
          <p:nvPr>
            <p:extLst>
              <p:ext uri="{D42A27DB-BD31-4B8C-83A1-F6EECF244321}">
                <p14:modId xmlns:p14="http://schemas.microsoft.com/office/powerpoint/2010/main" val="698034803"/>
              </p:ext>
            </p:extLst>
          </p:nvPr>
        </p:nvGraphicFramePr>
        <p:xfrm>
          <a:off x="2814856" y="1661319"/>
          <a:ext cx="4673600" cy="3886200"/>
        </p:xfrm>
        <a:graphic>
          <a:graphicData uri="http://schemas.openxmlformats.org/presentationml/2006/ole">
            <mc:AlternateContent xmlns:mc="http://schemas.openxmlformats.org/markup-compatibility/2006">
              <mc:Choice xmlns:v="urn:schemas-microsoft-com:vml" Requires="v">
                <p:oleObj spid="_x0000_s28730" name="KGPlot" r:id="rId3" imgW="4673520" imgH="3886200" progId="KGraph_Plot">
                  <p:embed/>
                </p:oleObj>
              </mc:Choice>
              <mc:Fallback>
                <p:oleObj name="KGPlot" r:id="rId3" imgW="4673520" imgH="3886200" progId="KGraph_Plot">
                  <p:embed/>
                  <p:pic>
                    <p:nvPicPr>
                      <p:cNvPr id="0" name=""/>
                      <p:cNvPicPr/>
                      <p:nvPr/>
                    </p:nvPicPr>
                    <p:blipFill>
                      <a:blip r:embed="rId4"/>
                      <a:stretch>
                        <a:fillRect/>
                      </a:stretch>
                    </p:blipFill>
                    <p:spPr>
                      <a:xfrm>
                        <a:off x="2814856" y="1661319"/>
                        <a:ext cx="4673600" cy="38862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959129045"/>
              </p:ext>
            </p:extLst>
          </p:nvPr>
        </p:nvGraphicFramePr>
        <p:xfrm>
          <a:off x="1622737" y="1472936"/>
          <a:ext cx="5880100" cy="4787900"/>
        </p:xfrm>
        <a:graphic>
          <a:graphicData uri="http://schemas.openxmlformats.org/presentationml/2006/ole">
            <mc:AlternateContent xmlns:mc="http://schemas.openxmlformats.org/markup-compatibility/2006">
              <mc:Choice xmlns:v="urn:schemas-microsoft-com:vml" Requires="v">
                <p:oleObj spid="_x0000_s28731" name="KGPlot" r:id="rId5" imgW="5880240" imgH="4788000" progId="KGraph_Plot">
                  <p:embed/>
                </p:oleObj>
              </mc:Choice>
              <mc:Fallback>
                <p:oleObj name="KGPlot" r:id="rId5" imgW="5880240" imgH="4788000" progId="KGraph_Plot">
                  <p:embed/>
                  <p:pic>
                    <p:nvPicPr>
                      <p:cNvPr id="0" name=""/>
                      <p:cNvPicPr/>
                      <p:nvPr/>
                    </p:nvPicPr>
                    <p:blipFill>
                      <a:blip r:embed="rId6"/>
                      <a:stretch>
                        <a:fillRect/>
                      </a:stretch>
                    </p:blipFill>
                    <p:spPr>
                      <a:xfrm>
                        <a:off x="1622737" y="1472936"/>
                        <a:ext cx="5880100" cy="4787900"/>
                      </a:xfrm>
                      <a:prstGeom prst="rect">
                        <a:avLst/>
                      </a:prstGeom>
                    </p:spPr>
                  </p:pic>
                </p:oleObj>
              </mc:Fallback>
            </mc:AlternateContent>
          </a:graphicData>
        </a:graphic>
      </p:graphicFrame>
      <p:sp>
        <p:nvSpPr>
          <p:cNvPr id="12" name="TextBox 11"/>
          <p:cNvSpPr txBox="1"/>
          <p:nvPr/>
        </p:nvSpPr>
        <p:spPr>
          <a:xfrm>
            <a:off x="1269248" y="824747"/>
            <a:ext cx="7395743" cy="461665"/>
          </a:xfrm>
          <a:prstGeom prst="rect">
            <a:avLst/>
          </a:prstGeom>
          <a:noFill/>
        </p:spPr>
        <p:txBody>
          <a:bodyPr wrap="none" rtlCol="0">
            <a:spAutoFit/>
          </a:bodyPr>
          <a:lstStyle/>
          <a:p>
            <a:r>
              <a:rPr lang="en-US" sz="2400" dirty="0" smtClean="0"/>
              <a:t>We often observe that improving materials affects only FF</a:t>
            </a:r>
            <a:endParaRPr lang="en-GB" sz="2400" dirty="0"/>
          </a:p>
        </p:txBody>
      </p:sp>
      <p:sp>
        <p:nvSpPr>
          <p:cNvPr id="13" name="TextBox 12"/>
          <p:cNvSpPr txBox="1"/>
          <p:nvPr/>
        </p:nvSpPr>
        <p:spPr>
          <a:xfrm>
            <a:off x="3152629" y="1842444"/>
            <a:ext cx="2551468" cy="369332"/>
          </a:xfrm>
          <a:prstGeom prst="rect">
            <a:avLst/>
          </a:prstGeom>
          <a:noFill/>
        </p:spPr>
        <p:txBody>
          <a:bodyPr wrap="none" rtlCol="0">
            <a:spAutoFit/>
          </a:bodyPr>
          <a:lstStyle/>
          <a:p>
            <a:r>
              <a:rPr lang="en-US" dirty="0" smtClean="0"/>
              <a:t>Reducing bulk losses x 10</a:t>
            </a:r>
            <a:endParaRPr lang="en-GB" dirty="0"/>
          </a:p>
        </p:txBody>
      </p:sp>
    </p:spTree>
    <p:extLst>
      <p:ext uri="{BB962C8B-B14F-4D97-AF65-F5344CB8AC3E}">
        <p14:creationId xmlns:p14="http://schemas.microsoft.com/office/powerpoint/2010/main" val="2436542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1622737" y="1472936"/>
            <a:ext cx="5880100" cy="4787900"/>
            <a:chOff x="1622737" y="1112324"/>
            <a:chExt cx="5880100" cy="4787900"/>
          </a:xfrm>
        </p:grpSpPr>
        <p:graphicFrame>
          <p:nvGraphicFramePr>
            <p:cNvPr id="27" name="Object 26"/>
            <p:cNvGraphicFramePr>
              <a:graphicFrameLocks noChangeAspect="1"/>
            </p:cNvGraphicFramePr>
            <p:nvPr>
              <p:extLst/>
            </p:nvPr>
          </p:nvGraphicFramePr>
          <p:xfrm>
            <a:off x="1622737" y="1112324"/>
            <a:ext cx="5880100" cy="4787900"/>
          </p:xfrm>
          <a:graphic>
            <a:graphicData uri="http://schemas.openxmlformats.org/presentationml/2006/ole">
              <mc:AlternateContent xmlns:mc="http://schemas.openxmlformats.org/markup-compatibility/2006">
                <mc:Choice xmlns:v="urn:schemas-microsoft-com:vml" Requires="v">
                  <p:oleObj spid="_x0000_s15424" name="KGPlot" r:id="rId3" imgW="5880240" imgH="4788000" progId="KGraph_Plot">
                    <p:embed/>
                  </p:oleObj>
                </mc:Choice>
                <mc:Fallback>
                  <p:oleObj name="KGPlot" r:id="rId3" imgW="5880240" imgH="4788000" progId="KGraph_Plot">
                    <p:embed/>
                    <p:pic>
                      <p:nvPicPr>
                        <p:cNvPr id="0" name=""/>
                        <p:cNvPicPr/>
                        <p:nvPr/>
                      </p:nvPicPr>
                      <p:blipFill>
                        <a:blip r:embed="rId4"/>
                        <a:stretch>
                          <a:fillRect/>
                        </a:stretch>
                      </p:blipFill>
                      <p:spPr>
                        <a:xfrm>
                          <a:off x="1622737" y="1112324"/>
                          <a:ext cx="5880100" cy="4787900"/>
                        </a:xfrm>
                        <a:prstGeom prst="rect">
                          <a:avLst/>
                        </a:prstGeom>
                      </p:spPr>
                    </p:pic>
                  </p:oleObj>
                </mc:Fallback>
              </mc:AlternateContent>
            </a:graphicData>
          </a:graphic>
        </p:graphicFrame>
        <p:sp>
          <p:nvSpPr>
            <p:cNvPr id="31" name="Rectangle 30"/>
            <p:cNvSpPr/>
            <p:nvPr/>
          </p:nvSpPr>
          <p:spPr>
            <a:xfrm>
              <a:off x="2956926" y="4218142"/>
              <a:ext cx="1661032" cy="369332"/>
            </a:xfrm>
            <a:prstGeom prst="rect">
              <a:avLst/>
            </a:prstGeom>
          </p:spPr>
          <p:txBody>
            <a:bodyPr wrap="none">
              <a:spAutoFit/>
            </a:bodyPr>
            <a:lstStyle/>
            <a:p>
              <a:r>
                <a:rPr lang="en-US" dirty="0" err="1" smtClean="0">
                  <a:solidFill>
                    <a:prstClr val="black"/>
                  </a:solidFill>
                  <a:ea typeface="Calibri" panose="020F0502020204030204" pitchFamily="34" charset="0"/>
                  <a:cs typeface="Arial" panose="020B0604020202020204" pitchFamily="34" charset="0"/>
                </a:rPr>
                <a:t>C</a:t>
              </a:r>
              <a:r>
                <a:rPr lang="en-US" baseline="-25000" dirty="0" err="1" smtClean="0">
                  <a:solidFill>
                    <a:prstClr val="black"/>
                  </a:solidFill>
                  <a:ea typeface="Calibri" panose="020F0502020204030204" pitchFamily="34" charset="0"/>
                  <a:cs typeface="Arial" panose="020B0604020202020204" pitchFamily="34" charset="0"/>
                </a:rPr>
                <a:t>n</a:t>
              </a:r>
              <a:r>
                <a:rPr lang="en-US" dirty="0" err="1" smtClean="0">
                  <a:solidFill>
                    <a:prstClr val="black"/>
                  </a:solidFill>
                  <a:ea typeface="Calibri" panose="020F0502020204030204" pitchFamily="34" charset="0"/>
                  <a:cs typeface="Arial" panose="020B0604020202020204" pitchFamily="34" charset="0"/>
                </a:rPr>
                <a:t>N</a:t>
              </a:r>
              <a:r>
                <a:rPr lang="en-US" baseline="-25000" dirty="0" err="1" smtClean="0">
                  <a:solidFill>
                    <a:prstClr val="black"/>
                  </a:solidFill>
                  <a:ea typeface="Calibri" panose="020F0502020204030204" pitchFamily="34" charset="0"/>
                  <a:cs typeface="Arial" panose="020B0604020202020204" pitchFamily="34" charset="0"/>
                </a:rPr>
                <a:t>t</a:t>
              </a:r>
              <a:r>
                <a:rPr lang="en-US" dirty="0" smtClean="0">
                  <a:solidFill>
                    <a:prstClr val="black"/>
                  </a:solidFill>
                  <a:ea typeface="Calibri" panose="020F0502020204030204" pitchFamily="34" charset="0"/>
                  <a:cs typeface="Arial" panose="020B0604020202020204" pitchFamily="34" charset="0"/>
                </a:rPr>
                <a:t>=3.3x10</a:t>
              </a:r>
              <a:r>
                <a:rPr lang="en-US" baseline="30000" dirty="0" smtClean="0">
                  <a:solidFill>
                    <a:prstClr val="black"/>
                  </a:solidFill>
                  <a:ea typeface="Calibri" panose="020F0502020204030204" pitchFamily="34" charset="0"/>
                  <a:cs typeface="Arial" panose="020B0604020202020204" pitchFamily="34" charset="0"/>
                </a:rPr>
                <a:t>4</a:t>
              </a:r>
              <a:r>
                <a:rPr lang="en-US" dirty="0" smtClean="0">
                  <a:solidFill>
                    <a:prstClr val="black"/>
                  </a:solidFill>
                  <a:ea typeface="Calibri" panose="020F0502020204030204" pitchFamily="34" charset="0"/>
                  <a:cs typeface="Arial" panose="020B0604020202020204" pitchFamily="34" charset="0"/>
                </a:rPr>
                <a:t>s</a:t>
              </a:r>
              <a:r>
                <a:rPr lang="en-US" baseline="30000" dirty="0" smtClean="0">
                  <a:solidFill>
                    <a:prstClr val="black"/>
                  </a:solidFill>
                  <a:ea typeface="Calibri" panose="020F0502020204030204" pitchFamily="34" charset="0"/>
                  <a:cs typeface="Arial" panose="020B0604020202020204" pitchFamily="34" charset="0"/>
                </a:rPr>
                <a:t>-1</a:t>
              </a:r>
              <a:endParaRPr lang="en-GB" dirty="0">
                <a:solidFill>
                  <a:prstClr val="black"/>
                </a:solidFill>
              </a:endParaRPr>
            </a:p>
          </p:txBody>
        </p:sp>
        <p:sp>
          <p:nvSpPr>
            <p:cNvPr id="33" name="TextBox 32"/>
            <p:cNvSpPr txBox="1"/>
            <p:nvPr/>
          </p:nvSpPr>
          <p:spPr>
            <a:xfrm>
              <a:off x="3402902" y="1429551"/>
              <a:ext cx="1649554" cy="400110"/>
            </a:xfrm>
            <a:prstGeom prst="rect">
              <a:avLst/>
            </a:prstGeom>
            <a:noFill/>
          </p:spPr>
          <p:txBody>
            <a:bodyPr wrap="none" rtlCol="0">
              <a:spAutoFit/>
            </a:bodyPr>
            <a:lstStyle/>
            <a:p>
              <a:r>
                <a:rPr lang="en-US" sz="2000" dirty="0" smtClean="0">
                  <a:solidFill>
                    <a:srgbClr val="FF0000"/>
                  </a:solidFill>
                </a:rPr>
                <a:t>Standard, 0eV</a:t>
              </a:r>
              <a:endParaRPr lang="en-GB" sz="2000" dirty="0">
                <a:solidFill>
                  <a:srgbClr val="FF0000"/>
                </a:solidFill>
              </a:endParaRPr>
            </a:p>
          </p:txBody>
        </p:sp>
        <p:sp>
          <p:nvSpPr>
            <p:cNvPr id="34" name="TextBox 33"/>
            <p:cNvSpPr txBox="1"/>
            <p:nvPr/>
          </p:nvSpPr>
          <p:spPr>
            <a:xfrm>
              <a:off x="4862057" y="3240799"/>
              <a:ext cx="782587" cy="400110"/>
            </a:xfrm>
            <a:prstGeom prst="rect">
              <a:avLst/>
            </a:prstGeom>
            <a:noFill/>
          </p:spPr>
          <p:txBody>
            <a:bodyPr wrap="none" rtlCol="0">
              <a:spAutoFit/>
            </a:bodyPr>
            <a:lstStyle/>
            <a:p>
              <a:r>
                <a:rPr lang="en-US" sz="2000" dirty="0" smtClean="0">
                  <a:solidFill>
                    <a:srgbClr val="0000CC"/>
                  </a:solidFill>
                </a:rPr>
                <a:t>0.2eV</a:t>
              </a:r>
              <a:endParaRPr lang="en-GB" sz="2000" dirty="0">
                <a:solidFill>
                  <a:srgbClr val="0000CC"/>
                </a:solidFill>
              </a:endParaRPr>
            </a:p>
          </p:txBody>
        </p:sp>
        <p:sp>
          <p:nvSpPr>
            <p:cNvPr id="35" name="TextBox 34"/>
            <p:cNvSpPr txBox="1"/>
            <p:nvPr/>
          </p:nvSpPr>
          <p:spPr>
            <a:xfrm>
              <a:off x="6606188" y="4610947"/>
              <a:ext cx="782587" cy="400110"/>
            </a:xfrm>
            <a:prstGeom prst="rect">
              <a:avLst/>
            </a:prstGeom>
            <a:noFill/>
          </p:spPr>
          <p:txBody>
            <a:bodyPr wrap="none" rtlCol="0">
              <a:spAutoFit/>
            </a:bodyPr>
            <a:lstStyle/>
            <a:p>
              <a:r>
                <a:rPr lang="en-US" sz="2000" dirty="0" smtClean="0">
                  <a:solidFill>
                    <a:srgbClr val="006600"/>
                  </a:solidFill>
                </a:rPr>
                <a:t>0.3eV</a:t>
              </a:r>
              <a:endParaRPr lang="en-GB" sz="2000" dirty="0">
                <a:solidFill>
                  <a:srgbClr val="006600"/>
                </a:solidFill>
              </a:endParaRPr>
            </a:p>
          </p:txBody>
        </p:sp>
        <p:cxnSp>
          <p:nvCxnSpPr>
            <p:cNvPr id="36" name="Straight Arrow Connector 35"/>
            <p:cNvCxnSpPr/>
            <p:nvPr/>
          </p:nvCxnSpPr>
          <p:spPr>
            <a:xfrm>
              <a:off x="4988541" y="1644335"/>
              <a:ext cx="1025892" cy="512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231094" y="3574026"/>
              <a:ext cx="961497" cy="382247"/>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35" idx="0"/>
            </p:cNvCxnSpPr>
            <p:nvPr/>
          </p:nvCxnSpPr>
          <p:spPr>
            <a:xfrm flipH="1" flipV="1">
              <a:off x="6181984" y="4228701"/>
              <a:ext cx="815498" cy="382246"/>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5898835" y="104910"/>
            <a:ext cx="2861255" cy="1094872"/>
            <a:chOff x="3011515" y="1901617"/>
            <a:chExt cx="2861255" cy="1094872"/>
          </a:xfrm>
        </p:grpSpPr>
        <p:cxnSp>
          <p:nvCxnSpPr>
            <p:cNvPr id="45" name="Straight Connector 44"/>
            <p:cNvCxnSpPr/>
            <p:nvPr/>
          </p:nvCxnSpPr>
          <p:spPr>
            <a:xfrm flipV="1">
              <a:off x="3671624" y="2240926"/>
              <a:ext cx="1917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308864" y="2908484"/>
              <a:ext cx="19178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500000" flipV="1">
              <a:off x="3308866" y="2148625"/>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500000" flipV="1">
              <a:off x="5212792" y="2996489"/>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3013660" y="2253804"/>
              <a:ext cx="296214" cy="180304"/>
              <a:chOff x="-850006" y="3258355"/>
              <a:chExt cx="296214" cy="180304"/>
            </a:xfrm>
          </p:grpSpPr>
          <p:sp>
            <p:nvSpPr>
              <p:cNvPr id="50" name="Flowchart: Punched Tape 49"/>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1" name="Flowchart: Process 50"/>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52" name="Group 51"/>
            <p:cNvGrpSpPr/>
            <p:nvPr/>
          </p:nvGrpSpPr>
          <p:grpSpPr>
            <a:xfrm flipH="1" flipV="1">
              <a:off x="5522900" y="2702421"/>
              <a:ext cx="296214" cy="180304"/>
              <a:chOff x="-850006" y="3258355"/>
              <a:chExt cx="296214" cy="180304"/>
            </a:xfrm>
          </p:grpSpPr>
          <p:sp>
            <p:nvSpPr>
              <p:cNvPr id="53" name="Flowchart: Punched Tape 52"/>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Flowchart: Process 53"/>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5" name="TextBox 54"/>
            <p:cNvSpPr txBox="1"/>
            <p:nvPr/>
          </p:nvSpPr>
          <p:spPr>
            <a:xfrm>
              <a:off x="3693213" y="1901617"/>
              <a:ext cx="1961691" cy="369332"/>
            </a:xfrm>
            <a:prstGeom prst="rect">
              <a:avLst/>
            </a:prstGeom>
            <a:noFill/>
          </p:spPr>
          <p:txBody>
            <a:bodyPr wrap="none" rtlCol="0">
              <a:spAutoFit/>
            </a:bodyPr>
            <a:lstStyle/>
            <a:p>
              <a:r>
                <a:rPr lang="en-US" dirty="0" smtClean="0">
                  <a:solidFill>
                    <a:prstClr val="black"/>
                  </a:solidFill>
                </a:rPr>
                <a:t>LUMO, Conduction</a:t>
              </a:r>
              <a:endParaRPr lang="en-GB" dirty="0">
                <a:solidFill>
                  <a:prstClr val="black"/>
                </a:solidFill>
              </a:endParaRPr>
            </a:p>
          </p:txBody>
        </p:sp>
        <p:sp>
          <p:nvSpPr>
            <p:cNvPr id="56" name="TextBox 55"/>
            <p:cNvSpPr txBox="1"/>
            <p:nvPr/>
          </p:nvSpPr>
          <p:spPr>
            <a:xfrm>
              <a:off x="3553821" y="2569944"/>
              <a:ext cx="1668470" cy="369332"/>
            </a:xfrm>
            <a:prstGeom prst="rect">
              <a:avLst/>
            </a:prstGeom>
            <a:noFill/>
          </p:spPr>
          <p:txBody>
            <a:bodyPr wrap="none" rtlCol="0">
              <a:spAutoFit/>
            </a:bodyPr>
            <a:lstStyle/>
            <a:p>
              <a:r>
                <a:rPr lang="en-US" dirty="0" smtClean="0">
                  <a:solidFill>
                    <a:prstClr val="black"/>
                  </a:solidFill>
                </a:rPr>
                <a:t>HOMO, Valence</a:t>
              </a:r>
              <a:endParaRPr lang="en-GB" dirty="0">
                <a:solidFill>
                  <a:prstClr val="black"/>
                </a:solidFill>
              </a:endParaRPr>
            </a:p>
          </p:txBody>
        </p:sp>
        <p:sp>
          <p:nvSpPr>
            <p:cNvPr id="57" name="Rectangle 56"/>
            <p:cNvSpPr/>
            <p:nvPr/>
          </p:nvSpPr>
          <p:spPr>
            <a:xfrm>
              <a:off x="5602316" y="2895605"/>
              <a:ext cx="270454" cy="58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8" name="Rectangle 57"/>
            <p:cNvSpPr/>
            <p:nvPr/>
          </p:nvSpPr>
          <p:spPr>
            <a:xfrm>
              <a:off x="3011515" y="2185119"/>
              <a:ext cx="270454" cy="58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60" name="TextBox 59"/>
          <p:cNvSpPr txBox="1"/>
          <p:nvPr/>
        </p:nvSpPr>
        <p:spPr>
          <a:xfrm>
            <a:off x="2434105" y="276789"/>
            <a:ext cx="1925079" cy="584775"/>
          </a:xfrm>
          <a:prstGeom prst="rect">
            <a:avLst/>
          </a:prstGeom>
          <a:noFill/>
        </p:spPr>
        <p:txBody>
          <a:bodyPr wrap="none" rtlCol="0">
            <a:spAutoFit/>
          </a:bodyPr>
          <a:lstStyle/>
          <a:p>
            <a:r>
              <a:rPr lang="en-US" sz="3200" dirty="0" smtClean="0">
                <a:solidFill>
                  <a:prstClr val="black"/>
                </a:solidFill>
              </a:rPr>
              <a:t>P3HT:ICBA</a:t>
            </a:r>
            <a:endParaRPr lang="en-GB" sz="3200" dirty="0">
              <a:solidFill>
                <a:prstClr val="black"/>
              </a:solidFill>
            </a:endParaRPr>
          </a:p>
        </p:txBody>
      </p:sp>
      <p:sp>
        <p:nvSpPr>
          <p:cNvPr id="62" name="TextBox 61"/>
          <p:cNvSpPr txBox="1"/>
          <p:nvPr/>
        </p:nvSpPr>
        <p:spPr>
          <a:xfrm>
            <a:off x="3027023" y="2728335"/>
            <a:ext cx="2705934" cy="461665"/>
          </a:xfrm>
          <a:prstGeom prst="rect">
            <a:avLst/>
          </a:prstGeom>
          <a:solidFill>
            <a:srgbClr val="00FF00"/>
          </a:solidFill>
        </p:spPr>
        <p:txBody>
          <a:bodyPr wrap="none" rtlCol="0">
            <a:spAutoFit/>
          </a:bodyPr>
          <a:lstStyle/>
          <a:p>
            <a:r>
              <a:rPr lang="en-US" sz="2400" b="1" dirty="0" smtClean="0">
                <a:solidFill>
                  <a:srgbClr val="002060"/>
                </a:solidFill>
              </a:rPr>
              <a:t>25% increase in PCE</a:t>
            </a:r>
            <a:endParaRPr lang="en-GB" sz="2400" b="1" dirty="0">
              <a:solidFill>
                <a:srgbClr val="002060"/>
              </a:solidFill>
            </a:endParaRPr>
          </a:p>
        </p:txBody>
      </p:sp>
      <p:sp>
        <p:nvSpPr>
          <p:cNvPr id="63" name="TextBox 62"/>
          <p:cNvSpPr txBox="1"/>
          <p:nvPr/>
        </p:nvSpPr>
        <p:spPr>
          <a:xfrm>
            <a:off x="6967825" y="2311883"/>
            <a:ext cx="982961" cy="461665"/>
          </a:xfrm>
          <a:prstGeom prst="rect">
            <a:avLst/>
          </a:prstGeom>
          <a:solidFill>
            <a:srgbClr val="00FF00"/>
          </a:solidFill>
        </p:spPr>
        <p:txBody>
          <a:bodyPr wrap="none" rtlCol="0">
            <a:spAutoFit/>
          </a:bodyPr>
          <a:lstStyle/>
          <a:p>
            <a:r>
              <a:rPr lang="en-US" sz="2400" b="1" dirty="0" smtClean="0">
                <a:solidFill>
                  <a:srgbClr val="002060"/>
                </a:solidFill>
              </a:rPr>
              <a:t>+ 0.1V</a:t>
            </a:r>
            <a:endParaRPr lang="en-GB" sz="2400" b="1" dirty="0">
              <a:solidFill>
                <a:srgbClr val="002060"/>
              </a:solidFill>
            </a:endParaRPr>
          </a:p>
        </p:txBody>
      </p:sp>
    </p:spTree>
    <p:extLst>
      <p:ext uri="{BB962C8B-B14F-4D97-AF65-F5344CB8AC3E}">
        <p14:creationId xmlns:p14="http://schemas.microsoft.com/office/powerpoint/2010/main" val="586892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80">
                                          <p:stCondLst>
                                            <p:cond delay="0"/>
                                          </p:stCondLst>
                                        </p:cTn>
                                        <p:tgtEl>
                                          <p:spTgt spid="62"/>
                                        </p:tgtEl>
                                      </p:cBhvr>
                                    </p:animEffect>
                                    <p:anim calcmode="lin" valueType="num">
                                      <p:cBhvr>
                                        <p:cTn id="14"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9" dur="26">
                                          <p:stCondLst>
                                            <p:cond delay="650"/>
                                          </p:stCondLst>
                                        </p:cTn>
                                        <p:tgtEl>
                                          <p:spTgt spid="62"/>
                                        </p:tgtEl>
                                      </p:cBhvr>
                                      <p:to x="100000" y="60000"/>
                                    </p:animScale>
                                    <p:animScale>
                                      <p:cBhvr>
                                        <p:cTn id="20" dur="166" decel="50000">
                                          <p:stCondLst>
                                            <p:cond delay="676"/>
                                          </p:stCondLst>
                                        </p:cTn>
                                        <p:tgtEl>
                                          <p:spTgt spid="62"/>
                                        </p:tgtEl>
                                      </p:cBhvr>
                                      <p:to x="100000" y="100000"/>
                                    </p:animScale>
                                    <p:animScale>
                                      <p:cBhvr>
                                        <p:cTn id="21" dur="26">
                                          <p:stCondLst>
                                            <p:cond delay="1312"/>
                                          </p:stCondLst>
                                        </p:cTn>
                                        <p:tgtEl>
                                          <p:spTgt spid="62"/>
                                        </p:tgtEl>
                                      </p:cBhvr>
                                      <p:to x="100000" y="80000"/>
                                    </p:animScale>
                                    <p:animScale>
                                      <p:cBhvr>
                                        <p:cTn id="22" dur="166" decel="50000">
                                          <p:stCondLst>
                                            <p:cond delay="1338"/>
                                          </p:stCondLst>
                                        </p:cTn>
                                        <p:tgtEl>
                                          <p:spTgt spid="62"/>
                                        </p:tgtEl>
                                      </p:cBhvr>
                                      <p:to x="100000" y="100000"/>
                                    </p:animScale>
                                    <p:animScale>
                                      <p:cBhvr>
                                        <p:cTn id="23" dur="26">
                                          <p:stCondLst>
                                            <p:cond delay="1642"/>
                                          </p:stCondLst>
                                        </p:cTn>
                                        <p:tgtEl>
                                          <p:spTgt spid="62"/>
                                        </p:tgtEl>
                                      </p:cBhvr>
                                      <p:to x="100000" y="90000"/>
                                    </p:animScale>
                                    <p:animScale>
                                      <p:cBhvr>
                                        <p:cTn id="24" dur="166" decel="50000">
                                          <p:stCondLst>
                                            <p:cond delay="1668"/>
                                          </p:stCondLst>
                                        </p:cTn>
                                        <p:tgtEl>
                                          <p:spTgt spid="62"/>
                                        </p:tgtEl>
                                      </p:cBhvr>
                                      <p:to x="100000" y="100000"/>
                                    </p:animScale>
                                    <p:animScale>
                                      <p:cBhvr>
                                        <p:cTn id="25" dur="26">
                                          <p:stCondLst>
                                            <p:cond delay="1808"/>
                                          </p:stCondLst>
                                        </p:cTn>
                                        <p:tgtEl>
                                          <p:spTgt spid="62"/>
                                        </p:tgtEl>
                                      </p:cBhvr>
                                      <p:to x="100000" y="95000"/>
                                    </p:animScale>
                                    <p:animScale>
                                      <p:cBhvr>
                                        <p:cTn id="26" dur="166" decel="50000">
                                          <p:stCondLst>
                                            <p:cond delay="1834"/>
                                          </p:stCondLst>
                                        </p:cTn>
                                        <p:tgtEl>
                                          <p:spTgt spid="6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293776" y="1284848"/>
            <a:ext cx="4762500" cy="4597400"/>
            <a:chOff x="2293776" y="1207574"/>
            <a:chExt cx="4762500" cy="4597400"/>
          </a:xfrm>
        </p:grpSpPr>
        <p:graphicFrame>
          <p:nvGraphicFramePr>
            <p:cNvPr id="2" name="Object 1"/>
            <p:cNvGraphicFramePr>
              <a:graphicFrameLocks noChangeAspect="1"/>
            </p:cNvGraphicFramePr>
            <p:nvPr>
              <p:extLst/>
            </p:nvPr>
          </p:nvGraphicFramePr>
          <p:xfrm>
            <a:off x="2293776" y="1207574"/>
            <a:ext cx="4762500" cy="4597400"/>
          </p:xfrm>
          <a:graphic>
            <a:graphicData uri="http://schemas.openxmlformats.org/presentationml/2006/ole">
              <mc:AlternateContent xmlns:mc="http://schemas.openxmlformats.org/markup-compatibility/2006">
                <mc:Choice xmlns:v="urn:schemas-microsoft-com:vml" Requires="v">
                  <p:oleObj spid="_x0000_s16445" name="KGPlot" r:id="rId3" imgW="4762440" imgH="4597200" progId="KGraph_Plot">
                    <p:embed/>
                  </p:oleObj>
                </mc:Choice>
                <mc:Fallback>
                  <p:oleObj name="KGPlot" r:id="rId3" imgW="4762440" imgH="4597200" progId="KGraph_Plot">
                    <p:embed/>
                    <p:pic>
                      <p:nvPicPr>
                        <p:cNvPr id="0" name=""/>
                        <p:cNvPicPr/>
                        <p:nvPr/>
                      </p:nvPicPr>
                      <p:blipFill>
                        <a:blip r:embed="rId4"/>
                        <a:stretch>
                          <a:fillRect/>
                        </a:stretch>
                      </p:blipFill>
                      <p:spPr>
                        <a:xfrm>
                          <a:off x="2293776" y="1207574"/>
                          <a:ext cx="4762500" cy="4597400"/>
                        </a:xfrm>
                        <a:prstGeom prst="rect">
                          <a:avLst/>
                        </a:prstGeom>
                      </p:spPr>
                    </p:pic>
                  </p:oleObj>
                </mc:Fallback>
              </mc:AlternateContent>
            </a:graphicData>
          </a:graphic>
        </p:graphicFrame>
        <p:sp>
          <p:nvSpPr>
            <p:cNvPr id="4" name="Rectangle 3"/>
            <p:cNvSpPr/>
            <p:nvPr/>
          </p:nvSpPr>
          <p:spPr>
            <a:xfrm>
              <a:off x="2491144" y="4125841"/>
              <a:ext cx="1622560" cy="369332"/>
            </a:xfrm>
            <a:prstGeom prst="rect">
              <a:avLst/>
            </a:prstGeom>
          </p:spPr>
          <p:txBody>
            <a:bodyPr wrap="none">
              <a:spAutoFit/>
            </a:bodyPr>
            <a:lstStyle/>
            <a:p>
              <a:r>
                <a:rPr lang="en-US" dirty="0" err="1" smtClean="0">
                  <a:solidFill>
                    <a:prstClr val="black"/>
                  </a:solidFill>
                  <a:ea typeface="Calibri" panose="020F0502020204030204" pitchFamily="34" charset="0"/>
                  <a:cs typeface="Arial" panose="020B0604020202020204" pitchFamily="34" charset="0"/>
                </a:rPr>
                <a:t>C</a:t>
              </a:r>
              <a:r>
                <a:rPr lang="en-US" baseline="-25000" dirty="0" err="1" smtClean="0">
                  <a:solidFill>
                    <a:prstClr val="black"/>
                  </a:solidFill>
                  <a:ea typeface="Calibri" panose="020F0502020204030204" pitchFamily="34" charset="0"/>
                  <a:cs typeface="Arial" panose="020B0604020202020204" pitchFamily="34" charset="0"/>
                </a:rPr>
                <a:t>n</a:t>
              </a:r>
              <a:r>
                <a:rPr lang="en-US" dirty="0" err="1" smtClean="0">
                  <a:solidFill>
                    <a:prstClr val="black"/>
                  </a:solidFill>
                  <a:ea typeface="Calibri" panose="020F0502020204030204" pitchFamily="34" charset="0"/>
                  <a:cs typeface="Arial" panose="020B0604020202020204" pitchFamily="34" charset="0"/>
                </a:rPr>
                <a:t>N</a:t>
              </a:r>
              <a:r>
                <a:rPr lang="en-US" baseline="-25000" dirty="0" err="1" smtClean="0">
                  <a:solidFill>
                    <a:prstClr val="black"/>
                  </a:solidFill>
                  <a:ea typeface="Calibri" panose="020F0502020204030204" pitchFamily="34" charset="0"/>
                  <a:cs typeface="Arial" panose="020B0604020202020204" pitchFamily="34" charset="0"/>
                </a:rPr>
                <a:t>t</a:t>
              </a:r>
              <a:r>
                <a:rPr lang="en-US" dirty="0" smtClean="0">
                  <a:solidFill>
                    <a:prstClr val="black"/>
                  </a:solidFill>
                  <a:ea typeface="Calibri" panose="020F0502020204030204" pitchFamily="34" charset="0"/>
                  <a:cs typeface="Arial" panose="020B0604020202020204" pitchFamily="34" charset="0"/>
                </a:rPr>
                <a:t>=3.3x10</a:t>
              </a:r>
              <a:r>
                <a:rPr lang="en-US" baseline="30000" dirty="0">
                  <a:solidFill>
                    <a:prstClr val="black"/>
                  </a:solidFill>
                  <a:ea typeface="Calibri" panose="020F0502020204030204" pitchFamily="34" charset="0"/>
                  <a:cs typeface="Arial" panose="020B0604020202020204" pitchFamily="34" charset="0"/>
                </a:rPr>
                <a:t>3</a:t>
              </a:r>
              <a:r>
                <a:rPr lang="en-US" dirty="0" smtClean="0">
                  <a:solidFill>
                    <a:prstClr val="black"/>
                  </a:solidFill>
                  <a:ea typeface="Calibri" panose="020F0502020204030204" pitchFamily="34" charset="0"/>
                  <a:cs typeface="Arial" panose="020B0604020202020204" pitchFamily="34" charset="0"/>
                </a:rPr>
                <a:t>s</a:t>
              </a:r>
              <a:r>
                <a:rPr lang="en-US" baseline="30000" dirty="0" smtClean="0">
                  <a:solidFill>
                    <a:prstClr val="black"/>
                  </a:solidFill>
                  <a:ea typeface="Calibri" panose="020F0502020204030204" pitchFamily="34" charset="0"/>
                  <a:cs typeface="Arial" panose="020B0604020202020204" pitchFamily="34" charset="0"/>
                </a:rPr>
                <a:t>-1</a:t>
              </a:r>
              <a:endParaRPr lang="en-GB" dirty="0">
                <a:solidFill>
                  <a:prstClr val="black"/>
                </a:solidFill>
              </a:endParaRPr>
            </a:p>
          </p:txBody>
        </p:sp>
        <p:sp>
          <p:nvSpPr>
            <p:cNvPr id="5" name="TextBox 4"/>
            <p:cNvSpPr txBox="1"/>
            <p:nvPr/>
          </p:nvSpPr>
          <p:spPr>
            <a:xfrm>
              <a:off x="3810002" y="1350129"/>
              <a:ext cx="1649554" cy="400110"/>
            </a:xfrm>
            <a:prstGeom prst="rect">
              <a:avLst/>
            </a:prstGeom>
            <a:noFill/>
          </p:spPr>
          <p:txBody>
            <a:bodyPr wrap="none" rtlCol="0">
              <a:spAutoFit/>
            </a:bodyPr>
            <a:lstStyle/>
            <a:p>
              <a:r>
                <a:rPr lang="en-US" sz="2000" dirty="0" smtClean="0">
                  <a:solidFill>
                    <a:srgbClr val="FF0000"/>
                  </a:solidFill>
                </a:rPr>
                <a:t>Standard, 0eV</a:t>
              </a:r>
              <a:endParaRPr lang="en-GB" sz="2000" dirty="0">
                <a:solidFill>
                  <a:srgbClr val="FF0000"/>
                </a:solidFill>
              </a:endParaRPr>
            </a:p>
          </p:txBody>
        </p:sp>
        <p:sp>
          <p:nvSpPr>
            <p:cNvPr id="6" name="TextBox 5"/>
            <p:cNvSpPr txBox="1"/>
            <p:nvPr/>
          </p:nvSpPr>
          <p:spPr>
            <a:xfrm>
              <a:off x="4372821" y="3175025"/>
              <a:ext cx="782587" cy="400110"/>
            </a:xfrm>
            <a:prstGeom prst="rect">
              <a:avLst/>
            </a:prstGeom>
            <a:noFill/>
          </p:spPr>
          <p:txBody>
            <a:bodyPr wrap="none" rtlCol="0">
              <a:spAutoFit/>
            </a:bodyPr>
            <a:lstStyle/>
            <a:p>
              <a:r>
                <a:rPr lang="en-US" sz="2000" dirty="0" smtClean="0">
                  <a:solidFill>
                    <a:srgbClr val="0000CC"/>
                  </a:solidFill>
                </a:rPr>
                <a:t>0.2eV</a:t>
              </a:r>
              <a:endParaRPr lang="en-GB" sz="2000" dirty="0">
                <a:solidFill>
                  <a:srgbClr val="0000CC"/>
                </a:solidFill>
              </a:endParaRPr>
            </a:p>
          </p:txBody>
        </p:sp>
        <p:sp>
          <p:nvSpPr>
            <p:cNvPr id="7" name="TextBox 6"/>
            <p:cNvSpPr txBox="1"/>
            <p:nvPr/>
          </p:nvSpPr>
          <p:spPr>
            <a:xfrm>
              <a:off x="6166162" y="4531525"/>
              <a:ext cx="782587" cy="400110"/>
            </a:xfrm>
            <a:prstGeom prst="rect">
              <a:avLst/>
            </a:prstGeom>
            <a:noFill/>
          </p:spPr>
          <p:txBody>
            <a:bodyPr wrap="none" rtlCol="0">
              <a:spAutoFit/>
            </a:bodyPr>
            <a:lstStyle/>
            <a:p>
              <a:r>
                <a:rPr lang="en-US" sz="2000" dirty="0" smtClean="0">
                  <a:solidFill>
                    <a:srgbClr val="006600"/>
                  </a:solidFill>
                </a:rPr>
                <a:t>0.3eV</a:t>
              </a:r>
              <a:endParaRPr lang="en-GB" sz="2000" dirty="0">
                <a:solidFill>
                  <a:srgbClr val="006600"/>
                </a:solidFill>
              </a:endParaRPr>
            </a:p>
          </p:txBody>
        </p:sp>
        <p:cxnSp>
          <p:nvCxnSpPr>
            <p:cNvPr id="8" name="Straight Arrow Connector 7"/>
            <p:cNvCxnSpPr/>
            <p:nvPr/>
          </p:nvCxnSpPr>
          <p:spPr>
            <a:xfrm>
              <a:off x="4561394" y="1719461"/>
              <a:ext cx="961497" cy="3822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791068" y="3494604"/>
              <a:ext cx="1274876" cy="371516"/>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0"/>
            </p:cNvCxnSpPr>
            <p:nvPr/>
          </p:nvCxnSpPr>
          <p:spPr>
            <a:xfrm flipH="1" flipV="1">
              <a:off x="6311126" y="4138549"/>
              <a:ext cx="246330" cy="392976"/>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1094701" y="482793"/>
            <a:ext cx="6199967" cy="584775"/>
          </a:xfrm>
          <a:prstGeom prst="rect">
            <a:avLst/>
          </a:prstGeom>
          <a:noFill/>
        </p:spPr>
        <p:txBody>
          <a:bodyPr wrap="none" rtlCol="0">
            <a:spAutoFit/>
          </a:bodyPr>
          <a:lstStyle/>
          <a:p>
            <a:r>
              <a:rPr lang="en-US" sz="3200" dirty="0" smtClean="0">
                <a:solidFill>
                  <a:prstClr val="black"/>
                </a:solidFill>
              </a:rPr>
              <a:t>Something slightly better than P3HT</a:t>
            </a:r>
            <a:endParaRPr lang="en-GB" sz="3200" dirty="0">
              <a:solidFill>
                <a:prstClr val="black"/>
              </a:solidFill>
            </a:endParaRPr>
          </a:p>
        </p:txBody>
      </p:sp>
      <p:sp>
        <p:nvSpPr>
          <p:cNvPr id="28" name="TextBox 27"/>
          <p:cNvSpPr txBox="1"/>
          <p:nvPr/>
        </p:nvSpPr>
        <p:spPr>
          <a:xfrm>
            <a:off x="3181077" y="2756077"/>
            <a:ext cx="2705934" cy="461665"/>
          </a:xfrm>
          <a:prstGeom prst="rect">
            <a:avLst/>
          </a:prstGeom>
          <a:solidFill>
            <a:srgbClr val="00FF00"/>
          </a:solidFill>
        </p:spPr>
        <p:txBody>
          <a:bodyPr wrap="none" rtlCol="0">
            <a:spAutoFit/>
          </a:bodyPr>
          <a:lstStyle/>
          <a:p>
            <a:r>
              <a:rPr lang="en-US" sz="2400" b="1" dirty="0" smtClean="0">
                <a:solidFill>
                  <a:srgbClr val="002060"/>
                </a:solidFill>
              </a:rPr>
              <a:t>48% increase in PCE</a:t>
            </a:r>
            <a:endParaRPr lang="en-GB" sz="2400" b="1" dirty="0">
              <a:solidFill>
                <a:srgbClr val="002060"/>
              </a:solidFill>
            </a:endParaRPr>
          </a:p>
        </p:txBody>
      </p:sp>
      <p:sp>
        <p:nvSpPr>
          <p:cNvPr id="29" name="TextBox 28"/>
          <p:cNvSpPr txBox="1"/>
          <p:nvPr/>
        </p:nvSpPr>
        <p:spPr>
          <a:xfrm>
            <a:off x="6863871" y="2220399"/>
            <a:ext cx="1786451" cy="461665"/>
          </a:xfrm>
          <a:prstGeom prst="rect">
            <a:avLst/>
          </a:prstGeom>
          <a:solidFill>
            <a:srgbClr val="00FF00"/>
          </a:solidFill>
        </p:spPr>
        <p:txBody>
          <a:bodyPr wrap="none" rtlCol="0">
            <a:spAutoFit/>
          </a:bodyPr>
          <a:lstStyle/>
          <a:p>
            <a:r>
              <a:rPr lang="en-US" sz="2400" b="1" dirty="0" smtClean="0">
                <a:solidFill>
                  <a:srgbClr val="002060"/>
                </a:solidFill>
              </a:rPr>
              <a:t>+ 0.2V in V</a:t>
            </a:r>
            <a:r>
              <a:rPr lang="en-US" sz="2400" b="1" baseline="-25000" dirty="0" smtClean="0">
                <a:solidFill>
                  <a:srgbClr val="002060"/>
                </a:solidFill>
              </a:rPr>
              <a:t>OC</a:t>
            </a:r>
            <a:endParaRPr lang="en-GB" sz="2400" b="1" baseline="-25000" dirty="0">
              <a:solidFill>
                <a:srgbClr val="002060"/>
              </a:solidFill>
            </a:endParaRPr>
          </a:p>
        </p:txBody>
      </p:sp>
      <p:pic>
        <p:nvPicPr>
          <p:cNvPr id="30" name="Picture 29"/>
          <p:cNvPicPr>
            <a:picLocks noChangeAspect="1"/>
          </p:cNvPicPr>
          <p:nvPr/>
        </p:nvPicPr>
        <p:blipFill>
          <a:blip r:embed="rId5"/>
          <a:stretch>
            <a:fillRect/>
          </a:stretch>
        </p:blipFill>
        <p:spPr>
          <a:xfrm>
            <a:off x="7366715" y="273474"/>
            <a:ext cx="1749376" cy="738941"/>
          </a:xfrm>
          <a:prstGeom prst="rect">
            <a:avLst/>
          </a:prstGeom>
        </p:spPr>
      </p:pic>
    </p:spTree>
    <p:extLst>
      <p:ext uri="{BB962C8B-B14F-4D97-AF65-F5344CB8AC3E}">
        <p14:creationId xmlns:p14="http://schemas.microsoft.com/office/powerpoint/2010/main" val="3118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80">
                                          <p:stCondLst>
                                            <p:cond delay="0"/>
                                          </p:stCondLst>
                                        </p:cTn>
                                        <p:tgtEl>
                                          <p:spTgt spid="28"/>
                                        </p:tgtEl>
                                      </p:cBhvr>
                                    </p:animEffect>
                                    <p:anim calcmode="lin" valueType="num">
                                      <p:cBhvr>
                                        <p:cTn id="1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9" dur="26">
                                          <p:stCondLst>
                                            <p:cond delay="650"/>
                                          </p:stCondLst>
                                        </p:cTn>
                                        <p:tgtEl>
                                          <p:spTgt spid="28"/>
                                        </p:tgtEl>
                                      </p:cBhvr>
                                      <p:to x="100000" y="60000"/>
                                    </p:animScale>
                                    <p:animScale>
                                      <p:cBhvr>
                                        <p:cTn id="20" dur="166" decel="50000">
                                          <p:stCondLst>
                                            <p:cond delay="676"/>
                                          </p:stCondLst>
                                        </p:cTn>
                                        <p:tgtEl>
                                          <p:spTgt spid="28"/>
                                        </p:tgtEl>
                                      </p:cBhvr>
                                      <p:to x="100000" y="100000"/>
                                    </p:animScale>
                                    <p:animScale>
                                      <p:cBhvr>
                                        <p:cTn id="21" dur="26">
                                          <p:stCondLst>
                                            <p:cond delay="1312"/>
                                          </p:stCondLst>
                                        </p:cTn>
                                        <p:tgtEl>
                                          <p:spTgt spid="28"/>
                                        </p:tgtEl>
                                      </p:cBhvr>
                                      <p:to x="100000" y="80000"/>
                                    </p:animScale>
                                    <p:animScale>
                                      <p:cBhvr>
                                        <p:cTn id="22" dur="166" decel="50000">
                                          <p:stCondLst>
                                            <p:cond delay="1338"/>
                                          </p:stCondLst>
                                        </p:cTn>
                                        <p:tgtEl>
                                          <p:spTgt spid="28"/>
                                        </p:tgtEl>
                                      </p:cBhvr>
                                      <p:to x="100000" y="100000"/>
                                    </p:animScale>
                                    <p:animScale>
                                      <p:cBhvr>
                                        <p:cTn id="23" dur="26">
                                          <p:stCondLst>
                                            <p:cond delay="1642"/>
                                          </p:stCondLst>
                                        </p:cTn>
                                        <p:tgtEl>
                                          <p:spTgt spid="28"/>
                                        </p:tgtEl>
                                      </p:cBhvr>
                                      <p:to x="100000" y="90000"/>
                                    </p:animScale>
                                    <p:animScale>
                                      <p:cBhvr>
                                        <p:cTn id="24" dur="166" decel="50000">
                                          <p:stCondLst>
                                            <p:cond delay="1668"/>
                                          </p:stCondLst>
                                        </p:cTn>
                                        <p:tgtEl>
                                          <p:spTgt spid="28"/>
                                        </p:tgtEl>
                                      </p:cBhvr>
                                      <p:to x="100000" y="100000"/>
                                    </p:animScale>
                                    <p:animScale>
                                      <p:cBhvr>
                                        <p:cTn id="25" dur="26">
                                          <p:stCondLst>
                                            <p:cond delay="1808"/>
                                          </p:stCondLst>
                                        </p:cTn>
                                        <p:tgtEl>
                                          <p:spTgt spid="28"/>
                                        </p:tgtEl>
                                      </p:cBhvr>
                                      <p:to x="100000" y="95000"/>
                                    </p:animScale>
                                    <p:animScale>
                                      <p:cBhvr>
                                        <p:cTn id="26"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622737" y="1472936"/>
          <a:ext cx="5880100" cy="4787900"/>
        </p:xfrm>
        <a:graphic>
          <a:graphicData uri="http://schemas.openxmlformats.org/presentationml/2006/ole">
            <mc:AlternateContent xmlns:mc="http://schemas.openxmlformats.org/markup-compatibility/2006">
              <mc:Choice xmlns:v="urn:schemas-microsoft-com:vml" Requires="v">
                <p:oleObj spid="_x0000_s36882" name="KGPlot" r:id="rId3" imgW="5880240" imgH="4788000" progId="KGraph_Plot">
                  <p:embed/>
                </p:oleObj>
              </mc:Choice>
              <mc:Fallback>
                <p:oleObj name="KGPlot" r:id="rId3" imgW="5880240" imgH="4788000" progId="KGraph_Plot">
                  <p:embed/>
                  <p:pic>
                    <p:nvPicPr>
                      <p:cNvPr id="0" name=""/>
                      <p:cNvPicPr/>
                      <p:nvPr/>
                    </p:nvPicPr>
                    <p:blipFill>
                      <a:blip r:embed="rId4"/>
                      <a:stretch>
                        <a:fillRect/>
                      </a:stretch>
                    </p:blipFill>
                    <p:spPr>
                      <a:xfrm>
                        <a:off x="1622737" y="1472936"/>
                        <a:ext cx="5880100" cy="47879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648068276"/>
              </p:ext>
            </p:extLst>
          </p:nvPr>
        </p:nvGraphicFramePr>
        <p:xfrm>
          <a:off x="2744788" y="1658938"/>
          <a:ext cx="4762500" cy="4597400"/>
        </p:xfrm>
        <a:graphic>
          <a:graphicData uri="http://schemas.openxmlformats.org/presentationml/2006/ole">
            <mc:AlternateContent xmlns:mc="http://schemas.openxmlformats.org/markup-compatibility/2006">
              <mc:Choice xmlns:v="urn:schemas-microsoft-com:vml" Requires="v">
                <p:oleObj spid="_x0000_s36883" name="KGPlot" r:id="rId5" imgW="4762440" imgH="4597560" progId="KGraph_Plot">
                  <p:embed/>
                </p:oleObj>
              </mc:Choice>
              <mc:Fallback>
                <p:oleObj name="KGPlot" r:id="rId5" imgW="4762440" imgH="4597560" progId="KGraph_Plot">
                  <p:embed/>
                  <p:pic>
                    <p:nvPicPr>
                      <p:cNvPr id="0" name=""/>
                      <p:cNvPicPr/>
                      <p:nvPr/>
                    </p:nvPicPr>
                    <p:blipFill>
                      <a:blip r:embed="rId6"/>
                      <a:stretch>
                        <a:fillRect/>
                      </a:stretch>
                    </p:blipFill>
                    <p:spPr>
                      <a:xfrm>
                        <a:off x="2744788" y="1658938"/>
                        <a:ext cx="4762500" cy="4597400"/>
                      </a:xfrm>
                      <a:prstGeom prst="rect">
                        <a:avLst/>
                      </a:prstGeom>
                    </p:spPr>
                  </p:pic>
                </p:oleObj>
              </mc:Fallback>
            </mc:AlternateContent>
          </a:graphicData>
        </a:graphic>
      </p:graphicFrame>
      <p:sp>
        <p:nvSpPr>
          <p:cNvPr id="4" name="Rectangle 3"/>
          <p:cNvSpPr/>
          <p:nvPr/>
        </p:nvSpPr>
        <p:spPr>
          <a:xfrm rot="180000">
            <a:off x="6567933" y="1718842"/>
            <a:ext cx="141668"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rot="1320000">
            <a:off x="6388100" y="4568826"/>
            <a:ext cx="95250" cy="511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rot="2160000">
            <a:off x="6305550" y="4752976"/>
            <a:ext cx="95250" cy="511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rot="1320000">
            <a:off x="6112338" y="4819743"/>
            <a:ext cx="95250" cy="511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404513" y="4217158"/>
            <a:ext cx="518615" cy="3524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217169" y="4039736"/>
            <a:ext cx="1181477" cy="707886"/>
          </a:xfrm>
          <a:prstGeom prst="rect">
            <a:avLst/>
          </a:prstGeom>
          <a:noFill/>
        </p:spPr>
        <p:txBody>
          <a:bodyPr wrap="none" rtlCol="0">
            <a:spAutoFit/>
          </a:bodyPr>
          <a:lstStyle/>
          <a:p>
            <a:r>
              <a:rPr lang="en-US" sz="2000" dirty="0" smtClean="0">
                <a:solidFill>
                  <a:srgbClr val="FF0000"/>
                </a:solidFill>
              </a:rPr>
              <a:t>Standard </a:t>
            </a:r>
          </a:p>
          <a:p>
            <a:r>
              <a:rPr lang="en-US" sz="2000" dirty="0" smtClean="0">
                <a:solidFill>
                  <a:srgbClr val="FF0000"/>
                </a:solidFill>
              </a:rPr>
              <a:t>Structure</a:t>
            </a:r>
            <a:endParaRPr lang="en-GB" sz="2000" dirty="0">
              <a:solidFill>
                <a:srgbClr val="FF0000"/>
              </a:solidFill>
            </a:endParaRPr>
          </a:p>
        </p:txBody>
      </p:sp>
      <p:sp>
        <p:nvSpPr>
          <p:cNvPr id="10" name="Oval 9"/>
          <p:cNvSpPr/>
          <p:nvPr/>
        </p:nvSpPr>
        <p:spPr>
          <a:xfrm>
            <a:off x="6010787" y="4393377"/>
            <a:ext cx="828351" cy="380418"/>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838280" y="4289784"/>
            <a:ext cx="2233368" cy="707886"/>
          </a:xfrm>
          <a:prstGeom prst="rect">
            <a:avLst/>
          </a:prstGeom>
          <a:solidFill>
            <a:schemeClr val="bg1"/>
          </a:solidFill>
        </p:spPr>
        <p:txBody>
          <a:bodyPr wrap="none" rtlCol="0">
            <a:spAutoFit/>
          </a:bodyPr>
          <a:lstStyle/>
          <a:p>
            <a:r>
              <a:rPr lang="en-US" sz="2000" dirty="0" smtClean="0">
                <a:solidFill>
                  <a:srgbClr val="008000"/>
                </a:solidFill>
              </a:rPr>
              <a:t>Band gap enhanced</a:t>
            </a:r>
          </a:p>
          <a:p>
            <a:r>
              <a:rPr lang="en-US" sz="2000" dirty="0" smtClean="0">
                <a:solidFill>
                  <a:srgbClr val="008000"/>
                </a:solidFill>
              </a:rPr>
              <a:t>structure</a:t>
            </a:r>
            <a:endParaRPr lang="en-GB" sz="2000" dirty="0">
              <a:solidFill>
                <a:srgbClr val="008000"/>
              </a:solidFill>
            </a:endParaRPr>
          </a:p>
        </p:txBody>
      </p:sp>
      <p:sp>
        <p:nvSpPr>
          <p:cNvPr id="12" name="TextBox 11"/>
          <p:cNvSpPr txBox="1"/>
          <p:nvPr/>
        </p:nvSpPr>
        <p:spPr>
          <a:xfrm>
            <a:off x="3316406" y="368488"/>
            <a:ext cx="3478068" cy="523220"/>
          </a:xfrm>
          <a:prstGeom prst="rect">
            <a:avLst/>
          </a:prstGeom>
          <a:noFill/>
        </p:spPr>
        <p:txBody>
          <a:bodyPr wrap="none" rtlCol="0">
            <a:spAutoFit/>
          </a:bodyPr>
          <a:lstStyle/>
          <a:p>
            <a:r>
              <a:rPr lang="en-US" sz="2800" dirty="0" smtClean="0"/>
              <a:t>Comparing Materials ?</a:t>
            </a:r>
            <a:endParaRPr lang="en-GB" sz="2800" dirty="0"/>
          </a:p>
        </p:txBody>
      </p:sp>
      <p:grpSp>
        <p:nvGrpSpPr>
          <p:cNvPr id="15" name="Group 14"/>
          <p:cNvGrpSpPr/>
          <p:nvPr/>
        </p:nvGrpSpPr>
        <p:grpSpPr>
          <a:xfrm>
            <a:off x="887104" y="1468438"/>
            <a:ext cx="3330065" cy="2324561"/>
            <a:chOff x="887104" y="1468438"/>
            <a:chExt cx="3330065" cy="2324561"/>
          </a:xfrm>
        </p:grpSpPr>
        <p:sp>
          <p:nvSpPr>
            <p:cNvPr id="13" name="Rectangle 12"/>
            <p:cNvSpPr/>
            <p:nvPr/>
          </p:nvSpPr>
          <p:spPr>
            <a:xfrm>
              <a:off x="887104" y="1468438"/>
              <a:ext cx="3330065" cy="1747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Can’t always just blame the chemist</a:t>
              </a:r>
            </a:p>
            <a:p>
              <a:pPr algn="ctr"/>
              <a:endParaRPr lang="en-US" sz="2400" dirty="0"/>
            </a:p>
            <a:p>
              <a:pPr algn="ctr"/>
              <a:endParaRPr lang="en-GB" sz="2400" dirty="0"/>
            </a:p>
          </p:txBody>
        </p:sp>
        <p:pic>
          <p:nvPicPr>
            <p:cNvPr id="14" name="Picture 1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95172" y="2260874"/>
              <a:ext cx="1532125" cy="1532125"/>
            </a:xfrm>
            <a:prstGeom prst="rect">
              <a:avLst/>
            </a:prstGeom>
          </p:spPr>
        </p:pic>
      </p:grpSp>
    </p:spTree>
    <p:extLst>
      <p:ext uri="{BB962C8B-B14F-4D97-AF65-F5344CB8AC3E}">
        <p14:creationId xmlns:p14="http://schemas.microsoft.com/office/powerpoint/2010/main" val="84273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029195" y="1528893"/>
          <a:ext cx="5703887" cy="4787900"/>
        </p:xfrm>
        <a:graphic>
          <a:graphicData uri="http://schemas.openxmlformats.org/presentationml/2006/ole">
            <mc:AlternateContent xmlns:mc="http://schemas.openxmlformats.org/markup-compatibility/2006">
              <mc:Choice xmlns:v="urn:schemas-microsoft-com:vml" Requires="v">
                <p:oleObj spid="_x0000_s17466" name="KGPlot" r:id="rId3" imgW="5704200" imgH="4787640" progId="KGraph_Plot">
                  <p:embed/>
                </p:oleObj>
              </mc:Choice>
              <mc:Fallback>
                <p:oleObj name="KGPlot" r:id="rId3" imgW="5704200" imgH="4787640" progId="KGraph_Plot">
                  <p:embed/>
                  <p:pic>
                    <p:nvPicPr>
                      <p:cNvPr id="0" name=""/>
                      <p:cNvPicPr/>
                      <p:nvPr/>
                    </p:nvPicPr>
                    <p:blipFill>
                      <a:blip r:embed="rId4"/>
                      <a:stretch>
                        <a:fillRect/>
                      </a:stretch>
                    </p:blipFill>
                    <p:spPr>
                      <a:xfrm>
                        <a:off x="1029195" y="1528893"/>
                        <a:ext cx="5703887" cy="4787900"/>
                      </a:xfrm>
                      <a:prstGeom prst="rect">
                        <a:avLst/>
                      </a:prstGeom>
                    </p:spPr>
                  </p:pic>
                </p:oleObj>
              </mc:Fallback>
            </mc:AlternateContent>
          </a:graphicData>
        </a:graphic>
      </p:graphicFrame>
      <p:sp>
        <p:nvSpPr>
          <p:cNvPr id="3" name="Oval 2"/>
          <p:cNvSpPr/>
          <p:nvPr/>
        </p:nvSpPr>
        <p:spPr>
          <a:xfrm rot="20246701">
            <a:off x="3687449" y="2038315"/>
            <a:ext cx="387378" cy="356112"/>
          </a:xfrm>
          <a:prstGeom prst="ellipse">
            <a:avLst/>
          </a:prstGeom>
          <a:noFill/>
          <a:ln w="34925" cmpd="sng">
            <a:solidFill>
              <a:srgbClr val="FFFFFF"/>
            </a:solidFill>
          </a:ln>
          <a:effectLst>
            <a:glow rad="127000">
              <a:srgbClr val="FF5050">
                <a:alpha val="65098"/>
              </a:srgbClr>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3600" b="1" dirty="0" smtClean="0">
                <a:solidFill>
                  <a:prstClr val="black"/>
                </a:solidFill>
              </a:rPr>
              <a:t>-</a:t>
            </a:r>
            <a:endParaRPr lang="he-IL" sz="3600" b="1" dirty="0">
              <a:solidFill>
                <a:prstClr val="black"/>
              </a:solidFill>
            </a:endParaRPr>
          </a:p>
        </p:txBody>
      </p:sp>
      <p:sp>
        <p:nvSpPr>
          <p:cNvPr id="4" name="Oval 3"/>
          <p:cNvSpPr/>
          <p:nvPr/>
        </p:nvSpPr>
        <p:spPr>
          <a:xfrm rot="20246701">
            <a:off x="4613081" y="4593479"/>
            <a:ext cx="387378" cy="356112"/>
          </a:xfrm>
          <a:prstGeom prst="ellipse">
            <a:avLst/>
          </a:prstGeom>
          <a:noFill/>
          <a:ln w="34925" cmpd="sng">
            <a:solidFill>
              <a:srgbClr val="FFFFFF"/>
            </a:solidFill>
          </a:ln>
          <a:effectLst>
            <a:glow rad="127000">
              <a:srgbClr val="00FF00"/>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3600" b="1" dirty="0" smtClean="0">
                <a:solidFill>
                  <a:prstClr val="black"/>
                </a:solidFill>
              </a:rPr>
              <a:t>+</a:t>
            </a:r>
            <a:endParaRPr lang="he-IL" sz="3600" b="1" dirty="0">
              <a:solidFill>
                <a:prstClr val="black"/>
              </a:solidFill>
            </a:endParaRPr>
          </a:p>
        </p:txBody>
      </p:sp>
      <p:sp>
        <p:nvSpPr>
          <p:cNvPr id="5" name="Right Arrow 4"/>
          <p:cNvSpPr/>
          <p:nvPr/>
        </p:nvSpPr>
        <p:spPr>
          <a:xfrm flipH="1">
            <a:off x="3397354" y="2216371"/>
            <a:ext cx="333632" cy="10627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Right Arrow 5"/>
          <p:cNvSpPr/>
          <p:nvPr/>
        </p:nvSpPr>
        <p:spPr>
          <a:xfrm>
            <a:off x="5053942" y="4799063"/>
            <a:ext cx="333632" cy="106272"/>
          </a:xfrm>
          <a:prstGeom prst="rightArrow">
            <a:avLst/>
          </a:prstGeom>
          <a:solidFill>
            <a:srgbClr val="00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7" name="Group 6"/>
          <p:cNvGrpSpPr/>
          <p:nvPr/>
        </p:nvGrpSpPr>
        <p:grpSpPr>
          <a:xfrm>
            <a:off x="1561475" y="2818172"/>
            <a:ext cx="846815" cy="253979"/>
            <a:chOff x="-850006" y="3258355"/>
            <a:chExt cx="296214" cy="180304"/>
          </a:xfrm>
        </p:grpSpPr>
        <p:sp>
          <p:nvSpPr>
            <p:cNvPr id="8" name="Flowchart: Punched Tape 7"/>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Flowchart: Process 8"/>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0" name="Group 9"/>
          <p:cNvGrpSpPr/>
          <p:nvPr/>
        </p:nvGrpSpPr>
        <p:grpSpPr>
          <a:xfrm flipV="1">
            <a:off x="6466847" y="4016530"/>
            <a:ext cx="745919" cy="323215"/>
            <a:chOff x="-850006" y="3258355"/>
            <a:chExt cx="296214" cy="180304"/>
          </a:xfrm>
        </p:grpSpPr>
        <p:sp>
          <p:nvSpPr>
            <p:cNvPr id="11" name="Flowchart: Punched Tape 10"/>
            <p:cNvSpPr/>
            <p:nvPr/>
          </p:nvSpPr>
          <p:spPr>
            <a:xfrm>
              <a:off x="-850006" y="3258355"/>
              <a:ext cx="296214" cy="180304"/>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Flowchart: Process 11"/>
            <p:cNvSpPr/>
            <p:nvPr/>
          </p:nvSpPr>
          <p:spPr>
            <a:xfrm>
              <a:off x="-850006" y="3258355"/>
              <a:ext cx="296214" cy="64394"/>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pic>
        <p:nvPicPr>
          <p:cNvPr id="13" name="Picture 12"/>
          <p:cNvPicPr>
            <a:picLocks noChangeAspect="1"/>
          </p:cNvPicPr>
          <p:nvPr/>
        </p:nvPicPr>
        <p:blipFill>
          <a:blip r:embed="rId5"/>
          <a:stretch>
            <a:fillRect/>
          </a:stretch>
        </p:blipFill>
        <p:spPr>
          <a:xfrm>
            <a:off x="6017000" y="146474"/>
            <a:ext cx="2972091" cy="1255419"/>
          </a:xfrm>
          <a:prstGeom prst="rect">
            <a:avLst/>
          </a:prstGeom>
        </p:spPr>
      </p:pic>
      <p:sp>
        <p:nvSpPr>
          <p:cNvPr id="14" name="TextBox 13"/>
          <p:cNvSpPr txBox="1"/>
          <p:nvPr/>
        </p:nvSpPr>
        <p:spPr>
          <a:xfrm>
            <a:off x="2609119" y="172478"/>
            <a:ext cx="3159455" cy="584775"/>
          </a:xfrm>
          <a:prstGeom prst="rect">
            <a:avLst/>
          </a:prstGeom>
          <a:noFill/>
        </p:spPr>
        <p:txBody>
          <a:bodyPr wrap="none" rtlCol="0">
            <a:spAutoFit/>
          </a:bodyPr>
          <a:lstStyle/>
          <a:p>
            <a:r>
              <a:rPr lang="en-US" sz="3200" dirty="0" smtClean="0">
                <a:solidFill>
                  <a:prstClr val="black"/>
                </a:solidFill>
              </a:rPr>
              <a:t>Full Device Model</a:t>
            </a:r>
            <a:endParaRPr lang="en-GB" sz="3200" dirty="0">
              <a:solidFill>
                <a:prstClr val="black"/>
              </a:solidFill>
            </a:endParaRPr>
          </a:p>
        </p:txBody>
      </p:sp>
      <p:sp>
        <p:nvSpPr>
          <p:cNvPr id="15" name="TextBox 14"/>
          <p:cNvSpPr txBox="1"/>
          <p:nvPr/>
        </p:nvSpPr>
        <p:spPr>
          <a:xfrm>
            <a:off x="3732134" y="3965440"/>
            <a:ext cx="478016" cy="400110"/>
          </a:xfrm>
          <a:prstGeom prst="rect">
            <a:avLst/>
          </a:prstGeom>
          <a:noFill/>
        </p:spPr>
        <p:txBody>
          <a:bodyPr wrap="none" rtlCol="0">
            <a:spAutoFit/>
          </a:bodyPr>
          <a:lstStyle/>
          <a:p>
            <a:r>
              <a:rPr lang="en-US" sz="2000" dirty="0" err="1" smtClean="0">
                <a:solidFill>
                  <a:srgbClr val="008000"/>
                </a:solidFill>
              </a:rPr>
              <a:t>E</a:t>
            </a:r>
            <a:r>
              <a:rPr lang="en-US" sz="2000" baseline="-25000" dirty="0" err="1" smtClean="0">
                <a:solidFill>
                  <a:srgbClr val="008000"/>
                </a:solidFill>
              </a:rPr>
              <a:t>Fh</a:t>
            </a:r>
            <a:endParaRPr lang="en-GB" sz="2000" baseline="-25000" dirty="0">
              <a:solidFill>
                <a:srgbClr val="008000"/>
              </a:solidFill>
            </a:endParaRPr>
          </a:p>
        </p:txBody>
      </p:sp>
      <p:sp>
        <p:nvSpPr>
          <p:cNvPr id="16" name="TextBox 15"/>
          <p:cNvSpPr txBox="1"/>
          <p:nvPr/>
        </p:nvSpPr>
        <p:spPr>
          <a:xfrm>
            <a:off x="3757534" y="2787880"/>
            <a:ext cx="470706" cy="400110"/>
          </a:xfrm>
          <a:prstGeom prst="rect">
            <a:avLst/>
          </a:prstGeom>
          <a:noFill/>
        </p:spPr>
        <p:txBody>
          <a:bodyPr wrap="none" rtlCol="0">
            <a:spAutoFit/>
          </a:bodyPr>
          <a:lstStyle/>
          <a:p>
            <a:r>
              <a:rPr lang="en-US" sz="2000" dirty="0" err="1" smtClean="0">
                <a:solidFill>
                  <a:srgbClr val="FF0000"/>
                </a:solidFill>
              </a:rPr>
              <a:t>E</a:t>
            </a:r>
            <a:r>
              <a:rPr lang="en-US" sz="2000" baseline="-25000" dirty="0" err="1" smtClean="0">
                <a:solidFill>
                  <a:srgbClr val="FF0000"/>
                </a:solidFill>
              </a:rPr>
              <a:t>Fe</a:t>
            </a:r>
            <a:endParaRPr lang="en-GB" sz="2000" baseline="-25000" dirty="0">
              <a:solidFill>
                <a:srgbClr val="FF0000"/>
              </a:solidFill>
            </a:endParaRPr>
          </a:p>
        </p:txBody>
      </p:sp>
      <p:sp>
        <p:nvSpPr>
          <p:cNvPr id="17" name="TextBox 16"/>
          <p:cNvSpPr txBox="1"/>
          <p:nvPr/>
        </p:nvSpPr>
        <p:spPr>
          <a:xfrm>
            <a:off x="7303106" y="2446870"/>
            <a:ext cx="1558440" cy="2062103"/>
          </a:xfrm>
          <a:prstGeom prst="rect">
            <a:avLst/>
          </a:prstGeom>
          <a:solidFill>
            <a:srgbClr val="66FF99"/>
          </a:solidFill>
        </p:spPr>
        <p:txBody>
          <a:bodyPr wrap="none" rtlCol="0">
            <a:spAutoFit/>
          </a:bodyPr>
          <a:lstStyle/>
          <a:p>
            <a:r>
              <a:rPr lang="en-US" sz="3200" dirty="0" smtClean="0">
                <a:solidFill>
                  <a:prstClr val="black"/>
                </a:solidFill>
              </a:rPr>
              <a:t>E</a:t>
            </a:r>
            <a:r>
              <a:rPr lang="en-US" sz="3200" baseline="-25000" dirty="0" smtClean="0">
                <a:solidFill>
                  <a:prstClr val="black"/>
                </a:solidFill>
              </a:rPr>
              <a:t>G </a:t>
            </a:r>
            <a:r>
              <a:rPr lang="en-US" sz="3200" dirty="0" smtClean="0">
                <a:solidFill>
                  <a:prstClr val="black"/>
                </a:solidFill>
              </a:rPr>
              <a:t>=1.36</a:t>
            </a:r>
          </a:p>
          <a:p>
            <a:r>
              <a:rPr lang="en-US" sz="3200" dirty="0" err="1" smtClean="0">
                <a:solidFill>
                  <a:prstClr val="black"/>
                </a:solidFill>
              </a:rPr>
              <a:t>V</a:t>
            </a:r>
            <a:r>
              <a:rPr lang="en-US" sz="3200" baseline="-25000" dirty="0" err="1" smtClean="0">
                <a:solidFill>
                  <a:prstClr val="black"/>
                </a:solidFill>
              </a:rPr>
              <a:t>bi</a:t>
            </a:r>
            <a:r>
              <a:rPr lang="en-US" sz="3200" dirty="0" smtClean="0">
                <a:solidFill>
                  <a:prstClr val="black"/>
                </a:solidFill>
              </a:rPr>
              <a:t>=1.56</a:t>
            </a:r>
          </a:p>
          <a:p>
            <a:endParaRPr lang="en-US" sz="3200" dirty="0" smtClean="0">
              <a:solidFill>
                <a:prstClr val="black"/>
              </a:solidFill>
            </a:endParaRPr>
          </a:p>
          <a:p>
            <a:r>
              <a:rPr lang="en-US" sz="3200" dirty="0" smtClean="0">
                <a:solidFill>
                  <a:prstClr val="black"/>
                </a:solidFill>
              </a:rPr>
              <a:t>V</a:t>
            </a:r>
            <a:r>
              <a:rPr lang="en-US" sz="3200" baseline="-25000" dirty="0" smtClean="0">
                <a:solidFill>
                  <a:prstClr val="black"/>
                </a:solidFill>
              </a:rPr>
              <a:t>OC</a:t>
            </a:r>
            <a:r>
              <a:rPr lang="en-US" sz="3200" dirty="0" smtClean="0">
                <a:solidFill>
                  <a:prstClr val="black"/>
                </a:solidFill>
              </a:rPr>
              <a:t>=1V</a:t>
            </a:r>
            <a:endParaRPr lang="en-GB" sz="3200" dirty="0">
              <a:solidFill>
                <a:prstClr val="black"/>
              </a:solidFill>
            </a:endParaRPr>
          </a:p>
        </p:txBody>
      </p:sp>
    </p:spTree>
    <p:extLst>
      <p:ext uri="{BB962C8B-B14F-4D97-AF65-F5344CB8AC3E}">
        <p14:creationId xmlns:p14="http://schemas.microsoft.com/office/powerpoint/2010/main" val="19053929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4616"/>
            <a:ext cx="8229600" cy="1143000"/>
          </a:xfrm>
        </p:spPr>
        <p:txBody>
          <a:bodyPr/>
          <a:lstStyle/>
          <a:p>
            <a:r>
              <a:rPr lang="en-GB" dirty="0" smtClean="0"/>
              <a:t>Thank You</a:t>
            </a:r>
            <a:endParaRPr lang="en-GB" dirty="0"/>
          </a:p>
        </p:txBody>
      </p:sp>
      <p:sp>
        <p:nvSpPr>
          <p:cNvPr id="3" name="Rectangle 2"/>
          <p:cNvSpPr/>
          <p:nvPr/>
        </p:nvSpPr>
        <p:spPr>
          <a:xfrm>
            <a:off x="341093" y="5692645"/>
            <a:ext cx="4572000" cy="646331"/>
          </a:xfrm>
          <a:prstGeom prst="rect">
            <a:avLst/>
          </a:prstGeom>
        </p:spPr>
        <p:txBody>
          <a:bodyPr>
            <a:spAutoFit/>
          </a:bodyPr>
          <a:lstStyle/>
          <a:p>
            <a:pPr algn="l">
              <a:spcAft>
                <a:spcPts val="0"/>
              </a:spcAft>
            </a:pPr>
            <a:r>
              <a:rPr lang="en-GB"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 fabrication was performed at the Micro-Nano Fabrication Unit (MNFU), Technion</a:t>
            </a:r>
            <a:r>
              <a:rPr lang="en-GB"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GB"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2521" y="5775095"/>
            <a:ext cx="2646740" cy="675375"/>
          </a:xfrm>
          <a:prstGeom prst="rect">
            <a:avLst/>
          </a:prstGeom>
        </p:spPr>
      </p:pic>
      <p:sp>
        <p:nvSpPr>
          <p:cNvPr id="5" name="TextBox 4"/>
          <p:cNvSpPr txBox="1"/>
          <p:nvPr/>
        </p:nvSpPr>
        <p:spPr>
          <a:xfrm>
            <a:off x="304047" y="4349274"/>
            <a:ext cx="5769015" cy="1200329"/>
          </a:xfrm>
          <a:prstGeom prst="rect">
            <a:avLst/>
          </a:prstGeom>
          <a:noFill/>
        </p:spPr>
        <p:txBody>
          <a:bodyPr wrap="none" rtlCol="0">
            <a:spAutoFit/>
          </a:bodyPr>
          <a:lstStyle/>
          <a:p>
            <a:r>
              <a:rPr lang="en-US" sz="2400" dirty="0" smtClean="0"/>
              <a:t>Israel Science Foundation</a:t>
            </a:r>
          </a:p>
          <a:p>
            <a:endParaRPr lang="en-US" sz="2400" dirty="0"/>
          </a:p>
          <a:p>
            <a:r>
              <a:rPr lang="en-US" sz="2400" dirty="0" smtClean="0"/>
              <a:t>INNI Focal Technical Area on Nano-Photonics</a:t>
            </a:r>
            <a:endParaRPr lang="en-GB" sz="2400" dirty="0"/>
          </a:p>
        </p:txBody>
      </p:sp>
      <p:sp>
        <p:nvSpPr>
          <p:cNvPr id="6" name="Rectangle 5"/>
          <p:cNvSpPr/>
          <p:nvPr/>
        </p:nvSpPr>
        <p:spPr>
          <a:xfrm>
            <a:off x="1767384" y="813231"/>
            <a:ext cx="6448567" cy="1015663"/>
          </a:xfrm>
          <a:prstGeom prst="rect">
            <a:avLst/>
          </a:prstGeom>
        </p:spPr>
        <p:txBody>
          <a:bodyPr wrap="square">
            <a:spAutoFit/>
          </a:bodyPr>
          <a:lstStyle/>
          <a:p>
            <a:pPr marL="342900" indent="-342900">
              <a:buAutoNum type="arabicPeriod"/>
            </a:pPr>
            <a:r>
              <a:rPr lang="en-GB" dirty="0"/>
              <a:t>Intensity dependent QE is a powerful tool &amp;   simple </a:t>
            </a:r>
            <a:r>
              <a:rPr lang="en-GB" dirty="0" smtClean="0"/>
              <a:t>model</a:t>
            </a:r>
          </a:p>
          <a:p>
            <a:pPr marL="342900" indent="-342900">
              <a:buFontTx/>
              <a:buAutoNum type="arabicPeriod"/>
            </a:pPr>
            <a:r>
              <a:rPr lang="en-US" dirty="0"/>
              <a:t>Contact Engineering can </a:t>
            </a:r>
            <a:r>
              <a:rPr lang="en-US" dirty="0" smtClean="0"/>
              <a:t>recover FF, I</a:t>
            </a:r>
            <a:r>
              <a:rPr lang="en-US" baseline="-25000" dirty="0" smtClean="0"/>
              <a:t>SC</a:t>
            </a:r>
            <a:r>
              <a:rPr lang="en-US" dirty="0" smtClean="0"/>
              <a:t>, &amp;  </a:t>
            </a:r>
            <a:r>
              <a:rPr lang="en-US" sz="2400" dirty="0">
                <a:solidFill>
                  <a:srgbClr val="FF0000"/>
                </a:solidFill>
              </a:rPr>
              <a:t>0.2V of V</a:t>
            </a:r>
            <a:r>
              <a:rPr lang="en-US" sz="2400" baseline="-25000" dirty="0">
                <a:solidFill>
                  <a:srgbClr val="FF0000"/>
                </a:solidFill>
              </a:rPr>
              <a:t>OC</a:t>
            </a:r>
            <a:endParaRPr lang="en-GB" sz="2400" baseline="-25000" dirty="0">
              <a:solidFill>
                <a:srgbClr val="FF0000"/>
              </a:solidFill>
            </a:endParaRPr>
          </a:p>
          <a:p>
            <a:pPr marL="342900" indent="-342900">
              <a:buAutoNum type="arabicPeriod"/>
            </a:pPr>
            <a:endParaRPr lang="en-GB" dirty="0"/>
          </a:p>
        </p:txBody>
      </p:sp>
      <p:sp>
        <p:nvSpPr>
          <p:cNvPr id="7" name="TextBox 6"/>
          <p:cNvSpPr txBox="1"/>
          <p:nvPr/>
        </p:nvSpPr>
        <p:spPr>
          <a:xfrm>
            <a:off x="3828102" y="324757"/>
            <a:ext cx="1404295" cy="461665"/>
          </a:xfrm>
          <a:prstGeom prst="rect">
            <a:avLst/>
          </a:prstGeom>
          <a:noFill/>
        </p:spPr>
        <p:txBody>
          <a:bodyPr wrap="none" rtlCol="0">
            <a:spAutoFit/>
          </a:bodyPr>
          <a:lstStyle/>
          <a:p>
            <a:r>
              <a:rPr lang="en-US" sz="2400" b="1" dirty="0" smtClean="0"/>
              <a:t>Summary</a:t>
            </a:r>
            <a:endParaRPr lang="en-GB" sz="2400" b="1" dirty="0"/>
          </a:p>
        </p:txBody>
      </p:sp>
      <p:sp>
        <p:nvSpPr>
          <p:cNvPr id="9" name="Rectangle 8"/>
          <p:cNvSpPr/>
          <p:nvPr/>
        </p:nvSpPr>
        <p:spPr>
          <a:xfrm>
            <a:off x="341093" y="2885118"/>
            <a:ext cx="4572000" cy="1138773"/>
          </a:xfrm>
          <a:prstGeom prst="rect">
            <a:avLst/>
          </a:prstGeom>
        </p:spPr>
        <p:txBody>
          <a:bodyPr>
            <a:spAutoFit/>
          </a:bodyPr>
          <a:lstStyle/>
          <a:p>
            <a:r>
              <a:rPr lang="en-US" sz="2000" dirty="0"/>
              <a:t>Collaborations</a:t>
            </a:r>
          </a:p>
          <a:p>
            <a:pPr lvl="1"/>
            <a:r>
              <a:rPr lang="en-US" sz="1600" dirty="0"/>
              <a:t>Prof Julia WP </a:t>
            </a:r>
            <a:r>
              <a:rPr lang="en-US" sz="1600" dirty="0" smtClean="0"/>
              <a:t>Hsu (</a:t>
            </a:r>
            <a:r>
              <a:rPr lang="en-GB" sz="1600" dirty="0" smtClean="0"/>
              <a:t>University </a:t>
            </a:r>
            <a:r>
              <a:rPr lang="en-GB" sz="1600" dirty="0"/>
              <a:t>of Texas at </a:t>
            </a:r>
            <a:r>
              <a:rPr lang="en-GB" sz="1600" dirty="0" smtClean="0"/>
              <a:t>Dallas)</a:t>
            </a:r>
            <a:endParaRPr lang="en-US" sz="1600" dirty="0"/>
          </a:p>
          <a:p>
            <a:pPr lvl="1"/>
            <a:r>
              <a:rPr lang="en-US" sz="1600" dirty="0"/>
              <a:t>Jian Wang</a:t>
            </a:r>
          </a:p>
          <a:p>
            <a:pPr lvl="1"/>
            <a:r>
              <a:rPr lang="en-US" sz="1600" dirty="0"/>
              <a:t>Yun-</a:t>
            </a:r>
            <a:r>
              <a:rPr lang="en-US" sz="1600" dirty="0" err="1"/>
              <a:t>Ju</a:t>
            </a:r>
            <a:r>
              <a:rPr lang="en-US" sz="1600" dirty="0"/>
              <a:t> </a:t>
            </a:r>
            <a:r>
              <a:rPr lang="en-US" sz="1600" dirty="0" smtClean="0"/>
              <a:t>Lee</a:t>
            </a:r>
            <a:endParaRPr lang="en-US" sz="1600" dirty="0"/>
          </a:p>
        </p:txBody>
      </p:sp>
    </p:spTree>
    <p:extLst>
      <p:ext uri="{BB962C8B-B14F-4D97-AF65-F5344CB8AC3E}">
        <p14:creationId xmlns:p14="http://schemas.microsoft.com/office/powerpoint/2010/main" val="257124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2606" y="2401427"/>
            <a:ext cx="3580326" cy="483441"/>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62606" y="2884868"/>
            <a:ext cx="3581080" cy="3606084"/>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custDataLst>
              <p:tags r:id="rId1"/>
            </p:custDataLst>
          </p:nvPr>
        </p:nvSpPr>
        <p:spPr>
          <a:xfrm>
            <a:off x="1763687" y="44624"/>
            <a:ext cx="6972559" cy="1323439"/>
          </a:xfrm>
          <a:prstGeom prst="rect">
            <a:avLst/>
          </a:prstGeom>
        </p:spPr>
        <p:txBody>
          <a:bodyPr wrap="square">
            <a:spAutoFit/>
          </a:bodyPr>
          <a:lstStyle/>
          <a:p>
            <a:pPr algn="ctr"/>
            <a:r>
              <a:rPr lang="en-US" sz="4000" b="1" dirty="0" smtClean="0">
                <a:solidFill>
                  <a:prstClr val="black"/>
                </a:solidFill>
              </a:rPr>
              <a:t>Some of the processes in</a:t>
            </a:r>
          </a:p>
          <a:p>
            <a:pPr algn="ctr"/>
            <a:r>
              <a:rPr lang="en-US" sz="4000" b="1" dirty="0" smtClean="0">
                <a:solidFill>
                  <a:srgbClr val="FF0000"/>
                </a:solidFill>
              </a:rPr>
              <a:t>P3HT-ICBA </a:t>
            </a:r>
            <a:r>
              <a:rPr lang="en-US" sz="4000" b="1" u="sng" dirty="0" smtClean="0">
                <a:solidFill>
                  <a:srgbClr val="FF0000"/>
                </a:solidFill>
              </a:rPr>
              <a:t>Devices</a:t>
            </a:r>
            <a:endParaRPr lang="en-US" sz="4000" b="1" u="sng" dirty="0">
              <a:solidFill>
                <a:srgbClr val="FF0000"/>
              </a:solidFill>
            </a:endParaRPr>
          </a:p>
        </p:txBody>
      </p:sp>
      <p:sp>
        <p:nvSpPr>
          <p:cNvPr id="3" name="Oval 2"/>
          <p:cNvSpPr/>
          <p:nvPr>
            <p:custDataLst>
              <p:tags r:id="rId2"/>
            </p:custDataLst>
          </p:nvPr>
        </p:nvSpPr>
        <p:spPr>
          <a:xfrm>
            <a:off x="8736247" y="44624"/>
            <a:ext cx="228241"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62606" y="2884868"/>
            <a:ext cx="2717743" cy="3606084"/>
          </a:xfrm>
          <a:custGeom>
            <a:avLst/>
            <a:gdLst>
              <a:gd name="connsiteX0" fmla="*/ 2292439 w 2717743"/>
              <a:gd name="connsiteY0" fmla="*/ 3503053 h 3606084"/>
              <a:gd name="connsiteX1" fmla="*/ 2305318 w 2717743"/>
              <a:gd name="connsiteY1" fmla="*/ 3438659 h 3606084"/>
              <a:gd name="connsiteX2" fmla="*/ 2279560 w 2717743"/>
              <a:gd name="connsiteY2" fmla="*/ 3400022 h 3606084"/>
              <a:gd name="connsiteX3" fmla="*/ 2215166 w 2717743"/>
              <a:gd name="connsiteY3" fmla="*/ 3296991 h 3606084"/>
              <a:gd name="connsiteX4" fmla="*/ 2150771 w 2717743"/>
              <a:gd name="connsiteY4" fmla="*/ 3245476 h 3606084"/>
              <a:gd name="connsiteX5" fmla="*/ 2125014 w 2717743"/>
              <a:gd name="connsiteY5" fmla="*/ 3206839 h 3606084"/>
              <a:gd name="connsiteX6" fmla="*/ 2073498 w 2717743"/>
              <a:gd name="connsiteY6" fmla="*/ 3181081 h 3606084"/>
              <a:gd name="connsiteX7" fmla="*/ 1970467 w 2717743"/>
              <a:gd name="connsiteY7" fmla="*/ 3090929 h 3606084"/>
              <a:gd name="connsiteX8" fmla="*/ 1893194 w 2717743"/>
              <a:gd name="connsiteY8" fmla="*/ 3026535 h 3606084"/>
              <a:gd name="connsiteX9" fmla="*/ 1815921 w 2717743"/>
              <a:gd name="connsiteY9" fmla="*/ 2962140 h 3606084"/>
              <a:gd name="connsiteX10" fmla="*/ 1790163 w 2717743"/>
              <a:gd name="connsiteY10" fmla="*/ 2923504 h 3606084"/>
              <a:gd name="connsiteX11" fmla="*/ 1751526 w 2717743"/>
              <a:gd name="connsiteY11" fmla="*/ 2897746 h 3606084"/>
              <a:gd name="connsiteX12" fmla="*/ 1738648 w 2717743"/>
              <a:gd name="connsiteY12" fmla="*/ 2859109 h 3606084"/>
              <a:gd name="connsiteX13" fmla="*/ 1674253 w 2717743"/>
              <a:gd name="connsiteY13" fmla="*/ 2781836 h 3606084"/>
              <a:gd name="connsiteX14" fmla="*/ 1661374 w 2717743"/>
              <a:gd name="connsiteY14" fmla="*/ 2743200 h 3606084"/>
              <a:gd name="connsiteX15" fmla="*/ 1635617 w 2717743"/>
              <a:gd name="connsiteY15" fmla="*/ 2704563 h 3606084"/>
              <a:gd name="connsiteX16" fmla="*/ 1609859 w 2717743"/>
              <a:gd name="connsiteY16" fmla="*/ 2627290 h 3606084"/>
              <a:gd name="connsiteX17" fmla="*/ 1622738 w 2717743"/>
              <a:gd name="connsiteY17" fmla="*/ 2434107 h 3606084"/>
              <a:gd name="connsiteX18" fmla="*/ 1661374 w 2717743"/>
              <a:gd name="connsiteY18" fmla="*/ 2305318 h 3606084"/>
              <a:gd name="connsiteX19" fmla="*/ 1674253 w 2717743"/>
              <a:gd name="connsiteY19" fmla="*/ 2266681 h 3606084"/>
              <a:gd name="connsiteX20" fmla="*/ 1725769 w 2717743"/>
              <a:gd name="connsiteY20" fmla="*/ 2189408 h 3606084"/>
              <a:gd name="connsiteX21" fmla="*/ 1815921 w 2717743"/>
              <a:gd name="connsiteY21" fmla="*/ 2073498 h 3606084"/>
              <a:gd name="connsiteX22" fmla="*/ 1854557 w 2717743"/>
              <a:gd name="connsiteY22" fmla="*/ 1996225 h 3606084"/>
              <a:gd name="connsiteX23" fmla="*/ 1880315 w 2717743"/>
              <a:gd name="connsiteY23" fmla="*/ 1918952 h 3606084"/>
              <a:gd name="connsiteX24" fmla="*/ 1906073 w 2717743"/>
              <a:gd name="connsiteY24" fmla="*/ 1828800 h 3606084"/>
              <a:gd name="connsiteX25" fmla="*/ 1893194 w 2717743"/>
              <a:gd name="connsiteY25" fmla="*/ 1455312 h 3606084"/>
              <a:gd name="connsiteX26" fmla="*/ 1867436 w 2717743"/>
              <a:gd name="connsiteY26" fmla="*/ 1326524 h 3606084"/>
              <a:gd name="connsiteX27" fmla="*/ 1918952 w 2717743"/>
              <a:gd name="connsiteY27" fmla="*/ 1107583 h 3606084"/>
              <a:gd name="connsiteX28" fmla="*/ 1957588 w 2717743"/>
              <a:gd name="connsiteY28" fmla="*/ 1094704 h 3606084"/>
              <a:gd name="connsiteX29" fmla="*/ 2099256 w 2717743"/>
              <a:gd name="connsiteY29" fmla="*/ 1107583 h 3606084"/>
              <a:gd name="connsiteX30" fmla="*/ 2305318 w 2717743"/>
              <a:gd name="connsiteY30" fmla="*/ 1120462 h 3606084"/>
              <a:gd name="connsiteX31" fmla="*/ 2343955 w 2717743"/>
              <a:gd name="connsiteY31" fmla="*/ 1133340 h 3606084"/>
              <a:gd name="connsiteX32" fmla="*/ 2395470 w 2717743"/>
              <a:gd name="connsiteY32" fmla="*/ 1146219 h 3606084"/>
              <a:gd name="connsiteX33" fmla="*/ 2550017 w 2717743"/>
              <a:gd name="connsiteY33" fmla="*/ 1133340 h 3606084"/>
              <a:gd name="connsiteX34" fmla="*/ 2588653 w 2717743"/>
              <a:gd name="connsiteY34" fmla="*/ 1120462 h 3606084"/>
              <a:gd name="connsiteX35" fmla="*/ 2665926 w 2717743"/>
              <a:gd name="connsiteY35" fmla="*/ 1056067 h 3606084"/>
              <a:gd name="connsiteX36" fmla="*/ 2691684 w 2717743"/>
              <a:gd name="connsiteY36" fmla="*/ 1017431 h 3606084"/>
              <a:gd name="connsiteX37" fmla="*/ 2717442 w 2717743"/>
              <a:gd name="connsiteY37" fmla="*/ 940157 h 3606084"/>
              <a:gd name="connsiteX38" fmla="*/ 2704563 w 2717743"/>
              <a:gd name="connsiteY38" fmla="*/ 824247 h 3606084"/>
              <a:gd name="connsiteX39" fmla="*/ 2614411 w 2717743"/>
              <a:gd name="connsiteY39" fmla="*/ 708338 h 3606084"/>
              <a:gd name="connsiteX40" fmla="*/ 2575774 w 2717743"/>
              <a:gd name="connsiteY40" fmla="*/ 695459 h 3606084"/>
              <a:gd name="connsiteX41" fmla="*/ 2459864 w 2717743"/>
              <a:gd name="connsiteY41" fmla="*/ 605307 h 3606084"/>
              <a:gd name="connsiteX42" fmla="*/ 2421228 w 2717743"/>
              <a:gd name="connsiteY42" fmla="*/ 592428 h 3606084"/>
              <a:gd name="connsiteX43" fmla="*/ 2343955 w 2717743"/>
              <a:gd name="connsiteY43" fmla="*/ 553791 h 3606084"/>
              <a:gd name="connsiteX44" fmla="*/ 2318197 w 2717743"/>
              <a:gd name="connsiteY44" fmla="*/ 515155 h 3606084"/>
              <a:gd name="connsiteX45" fmla="*/ 2240924 w 2717743"/>
              <a:gd name="connsiteY45" fmla="*/ 489397 h 3606084"/>
              <a:gd name="connsiteX46" fmla="*/ 2125014 w 2717743"/>
              <a:gd name="connsiteY46" fmla="*/ 437881 h 3606084"/>
              <a:gd name="connsiteX47" fmla="*/ 2086377 w 2717743"/>
              <a:gd name="connsiteY47" fmla="*/ 425002 h 3606084"/>
              <a:gd name="connsiteX48" fmla="*/ 1983346 w 2717743"/>
              <a:gd name="connsiteY48" fmla="*/ 399245 h 3606084"/>
              <a:gd name="connsiteX49" fmla="*/ 1674253 w 2717743"/>
              <a:gd name="connsiteY49" fmla="*/ 412124 h 3606084"/>
              <a:gd name="connsiteX50" fmla="*/ 1635617 w 2717743"/>
              <a:gd name="connsiteY50" fmla="*/ 425002 h 3606084"/>
              <a:gd name="connsiteX51" fmla="*/ 1609859 w 2717743"/>
              <a:gd name="connsiteY51" fmla="*/ 463639 h 3606084"/>
              <a:gd name="connsiteX52" fmla="*/ 1558343 w 2717743"/>
              <a:gd name="connsiteY52" fmla="*/ 515155 h 3606084"/>
              <a:gd name="connsiteX53" fmla="*/ 1519707 w 2717743"/>
              <a:gd name="connsiteY53" fmla="*/ 592428 h 3606084"/>
              <a:gd name="connsiteX54" fmla="*/ 1493949 w 2717743"/>
              <a:gd name="connsiteY54" fmla="*/ 669701 h 3606084"/>
              <a:gd name="connsiteX55" fmla="*/ 1468191 w 2717743"/>
              <a:gd name="connsiteY55" fmla="*/ 746974 h 3606084"/>
              <a:gd name="connsiteX56" fmla="*/ 1442433 w 2717743"/>
              <a:gd name="connsiteY56" fmla="*/ 811369 h 3606084"/>
              <a:gd name="connsiteX57" fmla="*/ 1416676 w 2717743"/>
              <a:gd name="connsiteY57" fmla="*/ 850005 h 3606084"/>
              <a:gd name="connsiteX58" fmla="*/ 1378039 w 2717743"/>
              <a:gd name="connsiteY58" fmla="*/ 927278 h 3606084"/>
              <a:gd name="connsiteX59" fmla="*/ 1365160 w 2717743"/>
              <a:gd name="connsiteY59" fmla="*/ 965915 h 3606084"/>
              <a:gd name="connsiteX60" fmla="*/ 1313645 w 2717743"/>
              <a:gd name="connsiteY60" fmla="*/ 1043188 h 3606084"/>
              <a:gd name="connsiteX61" fmla="*/ 1300766 w 2717743"/>
              <a:gd name="connsiteY61" fmla="*/ 1094704 h 3606084"/>
              <a:gd name="connsiteX62" fmla="*/ 1262129 w 2717743"/>
              <a:gd name="connsiteY62" fmla="*/ 1236371 h 3606084"/>
              <a:gd name="connsiteX63" fmla="*/ 1249250 w 2717743"/>
              <a:gd name="connsiteY63" fmla="*/ 1313645 h 3606084"/>
              <a:gd name="connsiteX64" fmla="*/ 1236371 w 2717743"/>
              <a:gd name="connsiteY64" fmla="*/ 1532586 h 3606084"/>
              <a:gd name="connsiteX65" fmla="*/ 1210614 w 2717743"/>
              <a:gd name="connsiteY65" fmla="*/ 1738647 h 3606084"/>
              <a:gd name="connsiteX66" fmla="*/ 1197735 w 2717743"/>
              <a:gd name="connsiteY66" fmla="*/ 1777284 h 3606084"/>
              <a:gd name="connsiteX67" fmla="*/ 1133340 w 2717743"/>
              <a:gd name="connsiteY67" fmla="*/ 1854557 h 3606084"/>
              <a:gd name="connsiteX68" fmla="*/ 1056067 w 2717743"/>
              <a:gd name="connsiteY68" fmla="*/ 1880315 h 3606084"/>
              <a:gd name="connsiteX69" fmla="*/ 1017431 w 2717743"/>
              <a:gd name="connsiteY69" fmla="*/ 1893194 h 3606084"/>
              <a:gd name="connsiteX70" fmla="*/ 914400 w 2717743"/>
              <a:gd name="connsiteY70" fmla="*/ 1880315 h 3606084"/>
              <a:gd name="connsiteX71" fmla="*/ 837126 w 2717743"/>
              <a:gd name="connsiteY71" fmla="*/ 1841678 h 3606084"/>
              <a:gd name="connsiteX72" fmla="*/ 798490 w 2717743"/>
              <a:gd name="connsiteY72" fmla="*/ 1828800 h 3606084"/>
              <a:gd name="connsiteX73" fmla="*/ 721217 w 2717743"/>
              <a:gd name="connsiteY73" fmla="*/ 1764405 h 3606084"/>
              <a:gd name="connsiteX74" fmla="*/ 682580 w 2717743"/>
              <a:gd name="connsiteY74" fmla="*/ 1738647 h 3606084"/>
              <a:gd name="connsiteX75" fmla="*/ 618186 w 2717743"/>
              <a:gd name="connsiteY75" fmla="*/ 1622738 h 3606084"/>
              <a:gd name="connsiteX76" fmla="*/ 631064 w 2717743"/>
              <a:gd name="connsiteY76" fmla="*/ 1326524 h 3606084"/>
              <a:gd name="connsiteX77" fmla="*/ 643943 w 2717743"/>
              <a:gd name="connsiteY77" fmla="*/ 1275008 h 3606084"/>
              <a:gd name="connsiteX78" fmla="*/ 669701 w 2717743"/>
              <a:gd name="connsiteY78" fmla="*/ 1236371 h 3606084"/>
              <a:gd name="connsiteX79" fmla="*/ 721217 w 2717743"/>
              <a:gd name="connsiteY79" fmla="*/ 1146219 h 3606084"/>
              <a:gd name="connsiteX80" fmla="*/ 734095 w 2717743"/>
              <a:gd name="connsiteY80" fmla="*/ 1107583 h 3606084"/>
              <a:gd name="connsiteX81" fmla="*/ 772732 w 2717743"/>
              <a:gd name="connsiteY81" fmla="*/ 1081825 h 3606084"/>
              <a:gd name="connsiteX82" fmla="*/ 850005 w 2717743"/>
              <a:gd name="connsiteY82" fmla="*/ 1004552 h 3606084"/>
              <a:gd name="connsiteX83" fmla="*/ 888642 w 2717743"/>
              <a:gd name="connsiteY83" fmla="*/ 965915 h 3606084"/>
              <a:gd name="connsiteX84" fmla="*/ 978794 w 2717743"/>
              <a:gd name="connsiteY84" fmla="*/ 901521 h 3606084"/>
              <a:gd name="connsiteX85" fmla="*/ 1004552 w 2717743"/>
              <a:gd name="connsiteY85" fmla="*/ 862884 h 3606084"/>
              <a:gd name="connsiteX86" fmla="*/ 1043188 w 2717743"/>
              <a:gd name="connsiteY86" fmla="*/ 837126 h 3606084"/>
              <a:gd name="connsiteX87" fmla="*/ 1094704 w 2717743"/>
              <a:gd name="connsiteY87" fmla="*/ 759853 h 3606084"/>
              <a:gd name="connsiteX88" fmla="*/ 1133340 w 2717743"/>
              <a:gd name="connsiteY88" fmla="*/ 721217 h 3606084"/>
              <a:gd name="connsiteX89" fmla="*/ 1171977 w 2717743"/>
              <a:gd name="connsiteY89" fmla="*/ 643943 h 3606084"/>
              <a:gd name="connsiteX90" fmla="*/ 1210614 w 2717743"/>
              <a:gd name="connsiteY90" fmla="*/ 502276 h 3606084"/>
              <a:gd name="connsiteX91" fmla="*/ 1223493 w 2717743"/>
              <a:gd name="connsiteY91" fmla="*/ 463639 h 3606084"/>
              <a:gd name="connsiteX92" fmla="*/ 1236371 w 2717743"/>
              <a:gd name="connsiteY92" fmla="*/ 412124 h 3606084"/>
              <a:gd name="connsiteX93" fmla="*/ 1249250 w 2717743"/>
              <a:gd name="connsiteY93" fmla="*/ 347729 h 3606084"/>
              <a:gd name="connsiteX94" fmla="*/ 1275008 w 2717743"/>
              <a:gd name="connsiteY94" fmla="*/ 270456 h 3606084"/>
              <a:gd name="connsiteX95" fmla="*/ 1287887 w 2717743"/>
              <a:gd name="connsiteY95" fmla="*/ 231819 h 3606084"/>
              <a:gd name="connsiteX96" fmla="*/ 1313645 w 2717743"/>
              <a:gd name="connsiteY96" fmla="*/ 115909 h 3606084"/>
              <a:gd name="connsiteX97" fmla="*/ 1300766 w 2717743"/>
              <a:gd name="connsiteY97" fmla="*/ 51515 h 3606084"/>
              <a:gd name="connsiteX98" fmla="*/ 1223493 w 2717743"/>
              <a:gd name="connsiteY98" fmla="*/ 38636 h 3606084"/>
              <a:gd name="connsiteX99" fmla="*/ 759853 w 2717743"/>
              <a:gd name="connsiteY99" fmla="*/ 25757 h 3606084"/>
              <a:gd name="connsiteX100" fmla="*/ 656822 w 2717743"/>
              <a:gd name="connsiteY100" fmla="*/ 12878 h 3606084"/>
              <a:gd name="connsiteX101" fmla="*/ 579549 w 2717743"/>
              <a:gd name="connsiteY101" fmla="*/ 0 h 3606084"/>
              <a:gd name="connsiteX102" fmla="*/ 450760 w 2717743"/>
              <a:gd name="connsiteY102" fmla="*/ 12878 h 3606084"/>
              <a:gd name="connsiteX103" fmla="*/ 334850 w 2717743"/>
              <a:gd name="connsiteY103" fmla="*/ 64394 h 3606084"/>
              <a:gd name="connsiteX104" fmla="*/ 296214 w 2717743"/>
              <a:gd name="connsiteY104" fmla="*/ 103031 h 3606084"/>
              <a:gd name="connsiteX105" fmla="*/ 244698 w 2717743"/>
              <a:gd name="connsiteY105" fmla="*/ 141667 h 3606084"/>
              <a:gd name="connsiteX106" fmla="*/ 206062 w 2717743"/>
              <a:gd name="connsiteY106" fmla="*/ 180304 h 3606084"/>
              <a:gd name="connsiteX107" fmla="*/ 167425 w 2717743"/>
              <a:gd name="connsiteY107" fmla="*/ 193183 h 3606084"/>
              <a:gd name="connsiteX108" fmla="*/ 128788 w 2717743"/>
              <a:gd name="connsiteY108" fmla="*/ 270456 h 3606084"/>
              <a:gd name="connsiteX109" fmla="*/ 115909 w 2717743"/>
              <a:gd name="connsiteY109" fmla="*/ 309093 h 3606084"/>
              <a:gd name="connsiteX110" fmla="*/ 77273 w 2717743"/>
              <a:gd name="connsiteY110" fmla="*/ 386366 h 3606084"/>
              <a:gd name="connsiteX111" fmla="*/ 64394 w 2717743"/>
              <a:gd name="connsiteY111" fmla="*/ 476518 h 3606084"/>
              <a:gd name="connsiteX112" fmla="*/ 38636 w 2717743"/>
              <a:gd name="connsiteY112" fmla="*/ 682580 h 3606084"/>
              <a:gd name="connsiteX113" fmla="*/ 38636 w 2717743"/>
              <a:gd name="connsiteY113" fmla="*/ 1287887 h 3606084"/>
              <a:gd name="connsiteX114" fmla="*/ 64394 w 2717743"/>
              <a:gd name="connsiteY114" fmla="*/ 1378039 h 3606084"/>
              <a:gd name="connsiteX115" fmla="*/ 141667 w 2717743"/>
              <a:gd name="connsiteY115" fmla="*/ 1429555 h 3606084"/>
              <a:gd name="connsiteX116" fmla="*/ 193183 w 2717743"/>
              <a:gd name="connsiteY116" fmla="*/ 1506828 h 3606084"/>
              <a:gd name="connsiteX117" fmla="*/ 206062 w 2717743"/>
              <a:gd name="connsiteY117" fmla="*/ 1545464 h 3606084"/>
              <a:gd name="connsiteX118" fmla="*/ 257577 w 2717743"/>
              <a:gd name="connsiteY118" fmla="*/ 1622738 h 3606084"/>
              <a:gd name="connsiteX119" fmla="*/ 283335 w 2717743"/>
              <a:gd name="connsiteY119" fmla="*/ 1661374 h 3606084"/>
              <a:gd name="connsiteX120" fmla="*/ 296214 w 2717743"/>
              <a:gd name="connsiteY120" fmla="*/ 1700011 h 3606084"/>
              <a:gd name="connsiteX121" fmla="*/ 321971 w 2717743"/>
              <a:gd name="connsiteY121" fmla="*/ 1803042 h 3606084"/>
              <a:gd name="connsiteX122" fmla="*/ 347729 w 2717743"/>
              <a:gd name="connsiteY122" fmla="*/ 1906073 h 3606084"/>
              <a:gd name="connsiteX123" fmla="*/ 334850 w 2717743"/>
              <a:gd name="connsiteY123" fmla="*/ 2150771 h 3606084"/>
              <a:gd name="connsiteX124" fmla="*/ 309093 w 2717743"/>
              <a:gd name="connsiteY124" fmla="*/ 2253802 h 3606084"/>
              <a:gd name="connsiteX125" fmla="*/ 283335 w 2717743"/>
              <a:gd name="connsiteY125" fmla="*/ 2318197 h 3606084"/>
              <a:gd name="connsiteX126" fmla="*/ 257577 w 2717743"/>
              <a:gd name="connsiteY126" fmla="*/ 2356833 h 3606084"/>
              <a:gd name="connsiteX127" fmla="*/ 193183 w 2717743"/>
              <a:gd name="connsiteY127" fmla="*/ 2550017 h 3606084"/>
              <a:gd name="connsiteX128" fmla="*/ 167425 w 2717743"/>
              <a:gd name="connsiteY128" fmla="*/ 2627290 h 3606084"/>
              <a:gd name="connsiteX129" fmla="*/ 128788 w 2717743"/>
              <a:gd name="connsiteY129" fmla="*/ 2756078 h 3606084"/>
              <a:gd name="connsiteX130" fmla="*/ 115909 w 2717743"/>
              <a:gd name="connsiteY130" fmla="*/ 2794715 h 3606084"/>
              <a:gd name="connsiteX131" fmla="*/ 90152 w 2717743"/>
              <a:gd name="connsiteY131" fmla="*/ 2833352 h 3606084"/>
              <a:gd name="connsiteX132" fmla="*/ 64394 w 2717743"/>
              <a:gd name="connsiteY132" fmla="*/ 2936383 h 3606084"/>
              <a:gd name="connsiteX133" fmla="*/ 38636 w 2717743"/>
              <a:gd name="connsiteY133" fmla="*/ 3013656 h 3606084"/>
              <a:gd name="connsiteX134" fmla="*/ 25757 w 2717743"/>
              <a:gd name="connsiteY134" fmla="*/ 3052293 h 3606084"/>
              <a:gd name="connsiteX135" fmla="*/ 0 w 2717743"/>
              <a:gd name="connsiteY135" fmla="*/ 3155324 h 3606084"/>
              <a:gd name="connsiteX136" fmla="*/ 25757 w 2717743"/>
              <a:gd name="connsiteY136" fmla="*/ 3451538 h 3606084"/>
              <a:gd name="connsiteX137" fmla="*/ 64394 w 2717743"/>
              <a:gd name="connsiteY137" fmla="*/ 3528811 h 3606084"/>
              <a:gd name="connsiteX138" fmla="*/ 141667 w 2717743"/>
              <a:gd name="connsiteY138" fmla="*/ 3567447 h 3606084"/>
              <a:gd name="connsiteX139" fmla="*/ 837126 w 2717743"/>
              <a:gd name="connsiteY139" fmla="*/ 3554569 h 3606084"/>
              <a:gd name="connsiteX140" fmla="*/ 901521 w 2717743"/>
              <a:gd name="connsiteY140" fmla="*/ 3464417 h 3606084"/>
              <a:gd name="connsiteX141" fmla="*/ 914400 w 2717743"/>
              <a:gd name="connsiteY141" fmla="*/ 3425780 h 3606084"/>
              <a:gd name="connsiteX142" fmla="*/ 927279 w 2717743"/>
              <a:gd name="connsiteY142" fmla="*/ 3387143 h 3606084"/>
              <a:gd name="connsiteX143" fmla="*/ 914400 w 2717743"/>
              <a:gd name="connsiteY143" fmla="*/ 3271233 h 3606084"/>
              <a:gd name="connsiteX144" fmla="*/ 837126 w 2717743"/>
              <a:gd name="connsiteY144" fmla="*/ 3116687 h 3606084"/>
              <a:gd name="connsiteX145" fmla="*/ 798490 w 2717743"/>
              <a:gd name="connsiteY145" fmla="*/ 3078050 h 3606084"/>
              <a:gd name="connsiteX146" fmla="*/ 746974 w 2717743"/>
              <a:gd name="connsiteY146" fmla="*/ 3000777 h 3606084"/>
              <a:gd name="connsiteX147" fmla="*/ 734095 w 2717743"/>
              <a:gd name="connsiteY147" fmla="*/ 2962140 h 3606084"/>
              <a:gd name="connsiteX148" fmla="*/ 695459 w 2717743"/>
              <a:gd name="connsiteY148" fmla="*/ 2923504 h 3606084"/>
              <a:gd name="connsiteX149" fmla="*/ 669701 w 2717743"/>
              <a:gd name="connsiteY149" fmla="*/ 2846231 h 3606084"/>
              <a:gd name="connsiteX150" fmla="*/ 656822 w 2717743"/>
              <a:gd name="connsiteY150" fmla="*/ 2807594 h 3606084"/>
              <a:gd name="connsiteX151" fmla="*/ 643943 w 2717743"/>
              <a:gd name="connsiteY151" fmla="*/ 2756078 h 3606084"/>
              <a:gd name="connsiteX152" fmla="*/ 656822 w 2717743"/>
              <a:gd name="connsiteY152" fmla="*/ 2601532 h 3606084"/>
              <a:gd name="connsiteX153" fmla="*/ 695459 w 2717743"/>
              <a:gd name="connsiteY153" fmla="*/ 2588653 h 3606084"/>
              <a:gd name="connsiteX154" fmla="*/ 759853 w 2717743"/>
              <a:gd name="connsiteY154" fmla="*/ 2704563 h 3606084"/>
              <a:gd name="connsiteX155" fmla="*/ 888642 w 2717743"/>
              <a:gd name="connsiteY155" fmla="*/ 2691684 h 3606084"/>
              <a:gd name="connsiteX156" fmla="*/ 927279 w 2717743"/>
              <a:gd name="connsiteY156" fmla="*/ 2665926 h 3606084"/>
              <a:gd name="connsiteX157" fmla="*/ 953036 w 2717743"/>
              <a:gd name="connsiteY157" fmla="*/ 2704563 h 3606084"/>
              <a:gd name="connsiteX158" fmla="*/ 991673 w 2717743"/>
              <a:gd name="connsiteY158" fmla="*/ 2743200 h 3606084"/>
              <a:gd name="connsiteX159" fmla="*/ 1017431 w 2717743"/>
              <a:gd name="connsiteY159" fmla="*/ 2820473 h 3606084"/>
              <a:gd name="connsiteX160" fmla="*/ 1043188 w 2717743"/>
              <a:gd name="connsiteY160" fmla="*/ 2859109 h 3606084"/>
              <a:gd name="connsiteX161" fmla="*/ 1094704 w 2717743"/>
              <a:gd name="connsiteY161" fmla="*/ 2975019 h 3606084"/>
              <a:gd name="connsiteX162" fmla="*/ 1171977 w 2717743"/>
              <a:gd name="connsiteY162" fmla="*/ 3129566 h 3606084"/>
              <a:gd name="connsiteX163" fmla="*/ 1210614 w 2717743"/>
              <a:gd name="connsiteY163" fmla="*/ 3142445 h 3606084"/>
              <a:gd name="connsiteX164" fmla="*/ 1262129 w 2717743"/>
              <a:gd name="connsiteY164" fmla="*/ 3193960 h 3606084"/>
              <a:gd name="connsiteX165" fmla="*/ 1275008 w 2717743"/>
              <a:gd name="connsiteY165" fmla="*/ 3232597 h 3606084"/>
              <a:gd name="connsiteX166" fmla="*/ 1313645 w 2717743"/>
              <a:gd name="connsiteY166" fmla="*/ 3258355 h 3606084"/>
              <a:gd name="connsiteX167" fmla="*/ 1378039 w 2717743"/>
              <a:gd name="connsiteY167" fmla="*/ 3374264 h 3606084"/>
              <a:gd name="connsiteX168" fmla="*/ 1403797 w 2717743"/>
              <a:gd name="connsiteY168" fmla="*/ 3412901 h 3606084"/>
              <a:gd name="connsiteX169" fmla="*/ 1429555 w 2717743"/>
              <a:gd name="connsiteY169" fmla="*/ 3451538 h 3606084"/>
              <a:gd name="connsiteX170" fmla="*/ 1442433 w 2717743"/>
              <a:gd name="connsiteY170" fmla="*/ 3490174 h 3606084"/>
              <a:gd name="connsiteX171" fmla="*/ 1519707 w 2717743"/>
              <a:gd name="connsiteY171" fmla="*/ 3541690 h 3606084"/>
              <a:gd name="connsiteX172" fmla="*/ 1700011 w 2717743"/>
              <a:gd name="connsiteY172" fmla="*/ 3567447 h 3606084"/>
              <a:gd name="connsiteX173" fmla="*/ 1790163 w 2717743"/>
              <a:gd name="connsiteY173" fmla="*/ 3580326 h 3606084"/>
              <a:gd name="connsiteX174" fmla="*/ 2073498 w 2717743"/>
              <a:gd name="connsiteY174" fmla="*/ 3606084 h 3606084"/>
              <a:gd name="connsiteX175" fmla="*/ 2215166 w 2717743"/>
              <a:gd name="connsiteY175" fmla="*/ 3593205 h 3606084"/>
              <a:gd name="connsiteX176" fmla="*/ 2266681 w 2717743"/>
              <a:gd name="connsiteY176" fmla="*/ 3515932 h 3606084"/>
              <a:gd name="connsiteX177" fmla="*/ 2292439 w 2717743"/>
              <a:gd name="connsiteY177" fmla="*/ 3503053 h 360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2717743" h="3606084">
                <a:moveTo>
                  <a:pt x="2292439" y="3503053"/>
                </a:moveTo>
                <a:cubicBezTo>
                  <a:pt x="2298878" y="3490174"/>
                  <a:pt x="2308033" y="3460380"/>
                  <a:pt x="2305318" y="3438659"/>
                </a:cubicBezTo>
                <a:cubicBezTo>
                  <a:pt x="2303398" y="3423300"/>
                  <a:pt x="2285847" y="3414167"/>
                  <a:pt x="2279560" y="3400022"/>
                </a:cubicBezTo>
                <a:cubicBezTo>
                  <a:pt x="2234388" y="3298385"/>
                  <a:pt x="2284670" y="3343328"/>
                  <a:pt x="2215166" y="3296991"/>
                </a:cubicBezTo>
                <a:cubicBezTo>
                  <a:pt x="2141344" y="3186261"/>
                  <a:pt x="2239643" y="3316575"/>
                  <a:pt x="2150771" y="3245476"/>
                </a:cubicBezTo>
                <a:cubicBezTo>
                  <a:pt x="2138684" y="3235807"/>
                  <a:pt x="2136905" y="3216748"/>
                  <a:pt x="2125014" y="3206839"/>
                </a:cubicBezTo>
                <a:cubicBezTo>
                  <a:pt x="2110265" y="3194548"/>
                  <a:pt x="2090670" y="3189667"/>
                  <a:pt x="2073498" y="3181081"/>
                </a:cubicBezTo>
                <a:cubicBezTo>
                  <a:pt x="2000516" y="3071611"/>
                  <a:pt x="2120723" y="3241185"/>
                  <a:pt x="1970467" y="3090929"/>
                </a:cubicBezTo>
                <a:cubicBezTo>
                  <a:pt x="1857592" y="2978054"/>
                  <a:pt x="2000777" y="3116187"/>
                  <a:pt x="1893194" y="3026535"/>
                </a:cubicBezTo>
                <a:cubicBezTo>
                  <a:pt x="1794025" y="2943894"/>
                  <a:pt x="1911852" y="3026095"/>
                  <a:pt x="1815921" y="2962140"/>
                </a:cubicBezTo>
                <a:cubicBezTo>
                  <a:pt x="1807335" y="2949261"/>
                  <a:pt x="1801108" y="2934449"/>
                  <a:pt x="1790163" y="2923504"/>
                </a:cubicBezTo>
                <a:cubicBezTo>
                  <a:pt x="1779218" y="2912559"/>
                  <a:pt x="1761195" y="2909833"/>
                  <a:pt x="1751526" y="2897746"/>
                </a:cubicBezTo>
                <a:cubicBezTo>
                  <a:pt x="1743046" y="2887145"/>
                  <a:pt x="1744719" y="2871251"/>
                  <a:pt x="1738648" y="2859109"/>
                </a:cubicBezTo>
                <a:cubicBezTo>
                  <a:pt x="1720719" y="2823251"/>
                  <a:pt x="1702733" y="2810316"/>
                  <a:pt x="1674253" y="2781836"/>
                </a:cubicBezTo>
                <a:cubicBezTo>
                  <a:pt x="1669960" y="2768957"/>
                  <a:pt x="1667445" y="2755342"/>
                  <a:pt x="1661374" y="2743200"/>
                </a:cubicBezTo>
                <a:cubicBezTo>
                  <a:pt x="1654452" y="2729356"/>
                  <a:pt x="1641903" y="2718707"/>
                  <a:pt x="1635617" y="2704563"/>
                </a:cubicBezTo>
                <a:cubicBezTo>
                  <a:pt x="1624590" y="2679752"/>
                  <a:pt x="1609859" y="2627290"/>
                  <a:pt x="1609859" y="2627290"/>
                </a:cubicBezTo>
                <a:cubicBezTo>
                  <a:pt x="1614152" y="2562896"/>
                  <a:pt x="1615982" y="2498290"/>
                  <a:pt x="1622738" y="2434107"/>
                </a:cubicBezTo>
                <a:cubicBezTo>
                  <a:pt x="1625732" y="2405661"/>
                  <a:pt x="1655283" y="2323592"/>
                  <a:pt x="1661374" y="2305318"/>
                </a:cubicBezTo>
                <a:cubicBezTo>
                  <a:pt x="1665667" y="2292439"/>
                  <a:pt x="1666723" y="2277977"/>
                  <a:pt x="1674253" y="2266681"/>
                </a:cubicBezTo>
                <a:cubicBezTo>
                  <a:pt x="1691425" y="2240923"/>
                  <a:pt x="1703879" y="2211298"/>
                  <a:pt x="1725769" y="2189408"/>
                </a:cubicBezTo>
                <a:cubicBezTo>
                  <a:pt x="1759104" y="2156072"/>
                  <a:pt x="1800517" y="2119709"/>
                  <a:pt x="1815921" y="2073498"/>
                </a:cubicBezTo>
                <a:cubicBezTo>
                  <a:pt x="1862892" y="1932589"/>
                  <a:pt x="1787980" y="2146025"/>
                  <a:pt x="1854557" y="1996225"/>
                </a:cubicBezTo>
                <a:cubicBezTo>
                  <a:pt x="1865584" y="1971414"/>
                  <a:pt x="1871729" y="1944710"/>
                  <a:pt x="1880315" y="1918952"/>
                </a:cubicBezTo>
                <a:cubicBezTo>
                  <a:pt x="1898791" y="1863525"/>
                  <a:pt x="1889902" y="1893483"/>
                  <a:pt x="1906073" y="1828800"/>
                </a:cubicBezTo>
                <a:cubicBezTo>
                  <a:pt x="1901780" y="1704304"/>
                  <a:pt x="1902748" y="1579515"/>
                  <a:pt x="1893194" y="1455312"/>
                </a:cubicBezTo>
                <a:cubicBezTo>
                  <a:pt x="1889836" y="1411661"/>
                  <a:pt x="1867436" y="1326524"/>
                  <a:pt x="1867436" y="1326524"/>
                </a:cubicBezTo>
                <a:cubicBezTo>
                  <a:pt x="1876920" y="1184267"/>
                  <a:pt x="1827677" y="1153220"/>
                  <a:pt x="1918952" y="1107583"/>
                </a:cubicBezTo>
                <a:cubicBezTo>
                  <a:pt x="1931094" y="1101512"/>
                  <a:pt x="1944709" y="1098997"/>
                  <a:pt x="1957588" y="1094704"/>
                </a:cubicBezTo>
                <a:lnTo>
                  <a:pt x="2099256" y="1107583"/>
                </a:lnTo>
                <a:cubicBezTo>
                  <a:pt x="2167889" y="1112667"/>
                  <a:pt x="2236875" y="1113258"/>
                  <a:pt x="2305318" y="1120462"/>
                </a:cubicBezTo>
                <a:cubicBezTo>
                  <a:pt x="2318819" y="1121883"/>
                  <a:pt x="2330902" y="1129611"/>
                  <a:pt x="2343955" y="1133340"/>
                </a:cubicBezTo>
                <a:cubicBezTo>
                  <a:pt x="2360974" y="1138202"/>
                  <a:pt x="2378298" y="1141926"/>
                  <a:pt x="2395470" y="1146219"/>
                </a:cubicBezTo>
                <a:cubicBezTo>
                  <a:pt x="2446986" y="1141926"/>
                  <a:pt x="2498776" y="1140172"/>
                  <a:pt x="2550017" y="1133340"/>
                </a:cubicBezTo>
                <a:cubicBezTo>
                  <a:pt x="2563473" y="1131546"/>
                  <a:pt x="2576511" y="1126533"/>
                  <a:pt x="2588653" y="1120462"/>
                </a:cubicBezTo>
                <a:cubicBezTo>
                  <a:pt x="2617599" y="1105989"/>
                  <a:pt x="2645580" y="1080482"/>
                  <a:pt x="2665926" y="1056067"/>
                </a:cubicBezTo>
                <a:cubicBezTo>
                  <a:pt x="2675835" y="1044176"/>
                  <a:pt x="2683098" y="1030310"/>
                  <a:pt x="2691684" y="1017431"/>
                </a:cubicBezTo>
                <a:cubicBezTo>
                  <a:pt x="2700270" y="991673"/>
                  <a:pt x="2720440" y="967142"/>
                  <a:pt x="2717442" y="940157"/>
                </a:cubicBezTo>
                <a:cubicBezTo>
                  <a:pt x="2713149" y="901520"/>
                  <a:pt x="2716856" y="861127"/>
                  <a:pt x="2704563" y="824247"/>
                </a:cubicBezTo>
                <a:cubicBezTo>
                  <a:pt x="2697252" y="802314"/>
                  <a:pt x="2642987" y="727388"/>
                  <a:pt x="2614411" y="708338"/>
                </a:cubicBezTo>
                <a:cubicBezTo>
                  <a:pt x="2603115" y="700808"/>
                  <a:pt x="2588653" y="699752"/>
                  <a:pt x="2575774" y="695459"/>
                </a:cubicBezTo>
                <a:cubicBezTo>
                  <a:pt x="2542436" y="662120"/>
                  <a:pt x="2506082" y="620714"/>
                  <a:pt x="2459864" y="605307"/>
                </a:cubicBezTo>
                <a:cubicBezTo>
                  <a:pt x="2446985" y="601014"/>
                  <a:pt x="2433370" y="598499"/>
                  <a:pt x="2421228" y="592428"/>
                </a:cubicBezTo>
                <a:cubicBezTo>
                  <a:pt x="2321365" y="542496"/>
                  <a:pt x="2441067" y="586162"/>
                  <a:pt x="2343955" y="553791"/>
                </a:cubicBezTo>
                <a:cubicBezTo>
                  <a:pt x="2335369" y="540912"/>
                  <a:pt x="2331323" y="523358"/>
                  <a:pt x="2318197" y="515155"/>
                </a:cubicBezTo>
                <a:cubicBezTo>
                  <a:pt x="2295173" y="500765"/>
                  <a:pt x="2263515" y="504458"/>
                  <a:pt x="2240924" y="489397"/>
                </a:cubicBezTo>
                <a:cubicBezTo>
                  <a:pt x="2179696" y="448578"/>
                  <a:pt x="2216971" y="468534"/>
                  <a:pt x="2125014" y="437881"/>
                </a:cubicBezTo>
                <a:cubicBezTo>
                  <a:pt x="2112135" y="433588"/>
                  <a:pt x="2099547" y="428294"/>
                  <a:pt x="2086377" y="425002"/>
                </a:cubicBezTo>
                <a:lnTo>
                  <a:pt x="1983346" y="399245"/>
                </a:lnTo>
                <a:cubicBezTo>
                  <a:pt x="1880315" y="403538"/>
                  <a:pt x="1777092" y="404507"/>
                  <a:pt x="1674253" y="412124"/>
                </a:cubicBezTo>
                <a:cubicBezTo>
                  <a:pt x="1660715" y="413127"/>
                  <a:pt x="1646217" y="416522"/>
                  <a:pt x="1635617" y="425002"/>
                </a:cubicBezTo>
                <a:cubicBezTo>
                  <a:pt x="1623530" y="434671"/>
                  <a:pt x="1619932" y="451887"/>
                  <a:pt x="1609859" y="463639"/>
                </a:cubicBezTo>
                <a:cubicBezTo>
                  <a:pt x="1594055" y="482077"/>
                  <a:pt x="1575515" y="497983"/>
                  <a:pt x="1558343" y="515155"/>
                </a:cubicBezTo>
                <a:cubicBezTo>
                  <a:pt x="1511372" y="656064"/>
                  <a:pt x="1586284" y="442628"/>
                  <a:pt x="1519707" y="592428"/>
                </a:cubicBezTo>
                <a:cubicBezTo>
                  <a:pt x="1508680" y="617239"/>
                  <a:pt x="1502535" y="643943"/>
                  <a:pt x="1493949" y="669701"/>
                </a:cubicBezTo>
                <a:lnTo>
                  <a:pt x="1468191" y="746974"/>
                </a:lnTo>
                <a:cubicBezTo>
                  <a:pt x="1459605" y="768439"/>
                  <a:pt x="1452772" y="790691"/>
                  <a:pt x="1442433" y="811369"/>
                </a:cubicBezTo>
                <a:cubicBezTo>
                  <a:pt x="1435511" y="825213"/>
                  <a:pt x="1423598" y="836161"/>
                  <a:pt x="1416676" y="850005"/>
                </a:cubicBezTo>
                <a:cubicBezTo>
                  <a:pt x="1363360" y="956637"/>
                  <a:pt x="1451851" y="816563"/>
                  <a:pt x="1378039" y="927278"/>
                </a:cubicBezTo>
                <a:cubicBezTo>
                  <a:pt x="1373746" y="940157"/>
                  <a:pt x="1371753" y="954048"/>
                  <a:pt x="1365160" y="965915"/>
                </a:cubicBezTo>
                <a:cubicBezTo>
                  <a:pt x="1350126" y="992976"/>
                  <a:pt x="1313645" y="1043188"/>
                  <a:pt x="1313645" y="1043188"/>
                </a:cubicBezTo>
                <a:cubicBezTo>
                  <a:pt x="1309352" y="1060360"/>
                  <a:pt x="1305629" y="1077685"/>
                  <a:pt x="1300766" y="1094704"/>
                </a:cubicBezTo>
                <a:cubicBezTo>
                  <a:pt x="1280789" y="1164622"/>
                  <a:pt x="1280495" y="1126173"/>
                  <a:pt x="1262129" y="1236371"/>
                </a:cubicBezTo>
                <a:lnTo>
                  <a:pt x="1249250" y="1313645"/>
                </a:lnTo>
                <a:cubicBezTo>
                  <a:pt x="1244957" y="1386625"/>
                  <a:pt x="1241401" y="1459653"/>
                  <a:pt x="1236371" y="1532586"/>
                </a:cubicBezTo>
                <a:cubicBezTo>
                  <a:pt x="1228657" y="1644440"/>
                  <a:pt x="1233759" y="1657639"/>
                  <a:pt x="1210614" y="1738647"/>
                </a:cubicBezTo>
                <a:cubicBezTo>
                  <a:pt x="1206884" y="1751700"/>
                  <a:pt x="1203806" y="1765142"/>
                  <a:pt x="1197735" y="1777284"/>
                </a:cubicBezTo>
                <a:cubicBezTo>
                  <a:pt x="1187252" y="1798250"/>
                  <a:pt x="1153060" y="1843601"/>
                  <a:pt x="1133340" y="1854557"/>
                </a:cubicBezTo>
                <a:cubicBezTo>
                  <a:pt x="1109606" y="1867743"/>
                  <a:pt x="1081825" y="1871729"/>
                  <a:pt x="1056067" y="1880315"/>
                </a:cubicBezTo>
                <a:lnTo>
                  <a:pt x="1017431" y="1893194"/>
                </a:lnTo>
                <a:cubicBezTo>
                  <a:pt x="983087" y="1888901"/>
                  <a:pt x="948453" y="1886506"/>
                  <a:pt x="914400" y="1880315"/>
                </a:cubicBezTo>
                <a:cubicBezTo>
                  <a:pt x="863529" y="1871066"/>
                  <a:pt x="884265" y="1865247"/>
                  <a:pt x="837126" y="1841678"/>
                </a:cubicBezTo>
                <a:cubicBezTo>
                  <a:pt x="824984" y="1835607"/>
                  <a:pt x="811369" y="1833093"/>
                  <a:pt x="798490" y="1828800"/>
                </a:cubicBezTo>
                <a:cubicBezTo>
                  <a:pt x="702561" y="1764847"/>
                  <a:pt x="820380" y="1847042"/>
                  <a:pt x="721217" y="1764405"/>
                </a:cubicBezTo>
                <a:cubicBezTo>
                  <a:pt x="709326" y="1754496"/>
                  <a:pt x="695459" y="1747233"/>
                  <a:pt x="682580" y="1738647"/>
                </a:cubicBezTo>
                <a:cubicBezTo>
                  <a:pt x="623534" y="1650079"/>
                  <a:pt x="640853" y="1690743"/>
                  <a:pt x="618186" y="1622738"/>
                </a:cubicBezTo>
                <a:cubicBezTo>
                  <a:pt x="622479" y="1524000"/>
                  <a:pt x="623763" y="1425085"/>
                  <a:pt x="631064" y="1326524"/>
                </a:cubicBezTo>
                <a:cubicBezTo>
                  <a:pt x="632372" y="1308872"/>
                  <a:pt x="636970" y="1291277"/>
                  <a:pt x="643943" y="1275008"/>
                </a:cubicBezTo>
                <a:cubicBezTo>
                  <a:pt x="650040" y="1260781"/>
                  <a:pt x="661115" y="1249250"/>
                  <a:pt x="669701" y="1236371"/>
                </a:cubicBezTo>
                <a:cubicBezTo>
                  <a:pt x="696940" y="1127416"/>
                  <a:pt x="659833" y="1238296"/>
                  <a:pt x="721217" y="1146219"/>
                </a:cubicBezTo>
                <a:cubicBezTo>
                  <a:pt x="728747" y="1134924"/>
                  <a:pt x="725615" y="1118183"/>
                  <a:pt x="734095" y="1107583"/>
                </a:cubicBezTo>
                <a:cubicBezTo>
                  <a:pt x="743764" y="1095496"/>
                  <a:pt x="761163" y="1092108"/>
                  <a:pt x="772732" y="1081825"/>
                </a:cubicBezTo>
                <a:cubicBezTo>
                  <a:pt x="799958" y="1057624"/>
                  <a:pt x="824247" y="1030310"/>
                  <a:pt x="850005" y="1004552"/>
                </a:cubicBezTo>
                <a:cubicBezTo>
                  <a:pt x="862884" y="991673"/>
                  <a:pt x="873487" y="976018"/>
                  <a:pt x="888642" y="965915"/>
                </a:cubicBezTo>
                <a:cubicBezTo>
                  <a:pt x="945139" y="928251"/>
                  <a:pt x="914896" y="949444"/>
                  <a:pt x="978794" y="901521"/>
                </a:cubicBezTo>
                <a:cubicBezTo>
                  <a:pt x="987380" y="888642"/>
                  <a:pt x="993607" y="873829"/>
                  <a:pt x="1004552" y="862884"/>
                </a:cubicBezTo>
                <a:cubicBezTo>
                  <a:pt x="1015497" y="851939"/>
                  <a:pt x="1032995" y="848775"/>
                  <a:pt x="1043188" y="837126"/>
                </a:cubicBezTo>
                <a:cubicBezTo>
                  <a:pt x="1063573" y="813828"/>
                  <a:pt x="1072814" y="781743"/>
                  <a:pt x="1094704" y="759853"/>
                </a:cubicBezTo>
                <a:lnTo>
                  <a:pt x="1133340" y="721217"/>
                </a:lnTo>
                <a:cubicBezTo>
                  <a:pt x="1180308" y="580313"/>
                  <a:pt x="1105402" y="793736"/>
                  <a:pt x="1171977" y="643943"/>
                </a:cubicBezTo>
                <a:cubicBezTo>
                  <a:pt x="1203554" y="572896"/>
                  <a:pt x="1193300" y="571532"/>
                  <a:pt x="1210614" y="502276"/>
                </a:cubicBezTo>
                <a:cubicBezTo>
                  <a:pt x="1213907" y="489106"/>
                  <a:pt x="1219764" y="476692"/>
                  <a:pt x="1223493" y="463639"/>
                </a:cubicBezTo>
                <a:cubicBezTo>
                  <a:pt x="1228355" y="446620"/>
                  <a:pt x="1232531" y="429403"/>
                  <a:pt x="1236371" y="412124"/>
                </a:cubicBezTo>
                <a:cubicBezTo>
                  <a:pt x="1241119" y="390755"/>
                  <a:pt x="1243490" y="368848"/>
                  <a:pt x="1249250" y="347729"/>
                </a:cubicBezTo>
                <a:cubicBezTo>
                  <a:pt x="1256394" y="321535"/>
                  <a:pt x="1266422" y="296214"/>
                  <a:pt x="1275008" y="270456"/>
                </a:cubicBezTo>
                <a:cubicBezTo>
                  <a:pt x="1279301" y="257577"/>
                  <a:pt x="1284594" y="244989"/>
                  <a:pt x="1287887" y="231819"/>
                </a:cubicBezTo>
                <a:cubicBezTo>
                  <a:pt x="1306075" y="159068"/>
                  <a:pt x="1297295" y="197660"/>
                  <a:pt x="1313645" y="115909"/>
                </a:cubicBezTo>
                <a:cubicBezTo>
                  <a:pt x="1309352" y="94444"/>
                  <a:pt x="1317386" y="65761"/>
                  <a:pt x="1300766" y="51515"/>
                </a:cubicBezTo>
                <a:cubicBezTo>
                  <a:pt x="1280940" y="34521"/>
                  <a:pt x="1249576" y="39878"/>
                  <a:pt x="1223493" y="38636"/>
                </a:cubicBezTo>
                <a:cubicBezTo>
                  <a:pt x="1069062" y="31282"/>
                  <a:pt x="914400" y="30050"/>
                  <a:pt x="759853" y="25757"/>
                </a:cubicBezTo>
                <a:lnTo>
                  <a:pt x="656822" y="12878"/>
                </a:lnTo>
                <a:cubicBezTo>
                  <a:pt x="630972" y="9185"/>
                  <a:pt x="605662" y="0"/>
                  <a:pt x="579549" y="0"/>
                </a:cubicBezTo>
                <a:cubicBezTo>
                  <a:pt x="536405" y="0"/>
                  <a:pt x="493690" y="8585"/>
                  <a:pt x="450760" y="12878"/>
                </a:cubicBezTo>
                <a:cubicBezTo>
                  <a:pt x="394604" y="31597"/>
                  <a:pt x="375668" y="30379"/>
                  <a:pt x="334850" y="64394"/>
                </a:cubicBezTo>
                <a:cubicBezTo>
                  <a:pt x="320858" y="76054"/>
                  <a:pt x="310043" y="91178"/>
                  <a:pt x="296214" y="103031"/>
                </a:cubicBezTo>
                <a:cubicBezTo>
                  <a:pt x="279917" y="117000"/>
                  <a:pt x="260995" y="127698"/>
                  <a:pt x="244698" y="141667"/>
                </a:cubicBezTo>
                <a:cubicBezTo>
                  <a:pt x="230869" y="153520"/>
                  <a:pt x="221216" y="170201"/>
                  <a:pt x="206062" y="180304"/>
                </a:cubicBezTo>
                <a:cubicBezTo>
                  <a:pt x="194766" y="187834"/>
                  <a:pt x="180304" y="188890"/>
                  <a:pt x="167425" y="193183"/>
                </a:cubicBezTo>
                <a:cubicBezTo>
                  <a:pt x="135052" y="290298"/>
                  <a:pt x="178722" y="170589"/>
                  <a:pt x="128788" y="270456"/>
                </a:cubicBezTo>
                <a:cubicBezTo>
                  <a:pt x="122717" y="282598"/>
                  <a:pt x="121980" y="296951"/>
                  <a:pt x="115909" y="309093"/>
                </a:cubicBezTo>
                <a:cubicBezTo>
                  <a:pt x="65977" y="408958"/>
                  <a:pt x="109645" y="289250"/>
                  <a:pt x="77273" y="386366"/>
                </a:cubicBezTo>
                <a:cubicBezTo>
                  <a:pt x="72980" y="416417"/>
                  <a:pt x="67415" y="446313"/>
                  <a:pt x="64394" y="476518"/>
                </a:cubicBezTo>
                <a:cubicBezTo>
                  <a:pt x="44508" y="675376"/>
                  <a:pt x="70662" y="586501"/>
                  <a:pt x="38636" y="682580"/>
                </a:cubicBezTo>
                <a:cubicBezTo>
                  <a:pt x="9612" y="943792"/>
                  <a:pt x="16857" y="830527"/>
                  <a:pt x="38636" y="1287887"/>
                </a:cubicBezTo>
                <a:cubicBezTo>
                  <a:pt x="38653" y="1288238"/>
                  <a:pt x="58308" y="1371953"/>
                  <a:pt x="64394" y="1378039"/>
                </a:cubicBezTo>
                <a:cubicBezTo>
                  <a:pt x="86284" y="1399929"/>
                  <a:pt x="141667" y="1429555"/>
                  <a:pt x="141667" y="1429555"/>
                </a:cubicBezTo>
                <a:cubicBezTo>
                  <a:pt x="158839" y="1455313"/>
                  <a:pt x="183393" y="1477460"/>
                  <a:pt x="193183" y="1506828"/>
                </a:cubicBezTo>
                <a:cubicBezTo>
                  <a:pt x="197476" y="1519707"/>
                  <a:pt x="199469" y="1533597"/>
                  <a:pt x="206062" y="1545464"/>
                </a:cubicBezTo>
                <a:cubicBezTo>
                  <a:pt x="221096" y="1572525"/>
                  <a:pt x="240405" y="1596980"/>
                  <a:pt x="257577" y="1622738"/>
                </a:cubicBezTo>
                <a:lnTo>
                  <a:pt x="283335" y="1661374"/>
                </a:lnTo>
                <a:cubicBezTo>
                  <a:pt x="287628" y="1674253"/>
                  <a:pt x="292642" y="1686914"/>
                  <a:pt x="296214" y="1700011"/>
                </a:cubicBezTo>
                <a:cubicBezTo>
                  <a:pt x="305528" y="1734164"/>
                  <a:pt x="310776" y="1769458"/>
                  <a:pt x="321971" y="1803042"/>
                </a:cubicBezTo>
                <a:cubicBezTo>
                  <a:pt x="341772" y="1862445"/>
                  <a:pt x="332188" y="1828366"/>
                  <a:pt x="347729" y="1906073"/>
                </a:cubicBezTo>
                <a:cubicBezTo>
                  <a:pt x="343436" y="1987639"/>
                  <a:pt x="341633" y="2069374"/>
                  <a:pt x="334850" y="2150771"/>
                </a:cubicBezTo>
                <a:cubicBezTo>
                  <a:pt x="332105" y="2183707"/>
                  <a:pt x="320957" y="2222164"/>
                  <a:pt x="309093" y="2253802"/>
                </a:cubicBezTo>
                <a:cubicBezTo>
                  <a:pt x="300976" y="2275449"/>
                  <a:pt x="293674" y="2297519"/>
                  <a:pt x="283335" y="2318197"/>
                </a:cubicBezTo>
                <a:cubicBezTo>
                  <a:pt x="276413" y="2332041"/>
                  <a:pt x="266163" y="2343954"/>
                  <a:pt x="257577" y="2356833"/>
                </a:cubicBezTo>
                <a:lnTo>
                  <a:pt x="193183" y="2550017"/>
                </a:lnTo>
                <a:lnTo>
                  <a:pt x="167425" y="2627290"/>
                </a:lnTo>
                <a:cubicBezTo>
                  <a:pt x="147961" y="2705146"/>
                  <a:pt x="160144" y="2662012"/>
                  <a:pt x="128788" y="2756078"/>
                </a:cubicBezTo>
                <a:cubicBezTo>
                  <a:pt x="124495" y="2768957"/>
                  <a:pt x="123439" y="2783419"/>
                  <a:pt x="115909" y="2794715"/>
                </a:cubicBezTo>
                <a:lnTo>
                  <a:pt x="90152" y="2833352"/>
                </a:lnTo>
                <a:cubicBezTo>
                  <a:pt x="81566" y="2867696"/>
                  <a:pt x="75589" y="2902799"/>
                  <a:pt x="64394" y="2936383"/>
                </a:cubicBezTo>
                <a:lnTo>
                  <a:pt x="38636" y="3013656"/>
                </a:lnTo>
                <a:cubicBezTo>
                  <a:pt x="34343" y="3026535"/>
                  <a:pt x="28419" y="3038981"/>
                  <a:pt x="25757" y="3052293"/>
                </a:cubicBezTo>
                <a:cubicBezTo>
                  <a:pt x="10217" y="3129999"/>
                  <a:pt x="19801" y="3095921"/>
                  <a:pt x="0" y="3155324"/>
                </a:cubicBezTo>
                <a:cubicBezTo>
                  <a:pt x="7006" y="3281436"/>
                  <a:pt x="-293" y="3347334"/>
                  <a:pt x="25757" y="3451538"/>
                </a:cubicBezTo>
                <a:cubicBezTo>
                  <a:pt x="32740" y="3479470"/>
                  <a:pt x="43410" y="3507827"/>
                  <a:pt x="64394" y="3528811"/>
                </a:cubicBezTo>
                <a:cubicBezTo>
                  <a:pt x="89361" y="3553778"/>
                  <a:pt x="110242" y="3556973"/>
                  <a:pt x="141667" y="3567447"/>
                </a:cubicBezTo>
                <a:lnTo>
                  <a:pt x="837126" y="3554569"/>
                </a:lnTo>
                <a:cubicBezTo>
                  <a:pt x="895043" y="3552537"/>
                  <a:pt x="884425" y="3515704"/>
                  <a:pt x="901521" y="3464417"/>
                </a:cubicBezTo>
                <a:lnTo>
                  <a:pt x="914400" y="3425780"/>
                </a:lnTo>
                <a:lnTo>
                  <a:pt x="927279" y="3387143"/>
                </a:lnTo>
                <a:cubicBezTo>
                  <a:pt x="922986" y="3348506"/>
                  <a:pt x="922024" y="3309353"/>
                  <a:pt x="914400" y="3271233"/>
                </a:cubicBezTo>
                <a:cubicBezTo>
                  <a:pt x="903925" y="3218858"/>
                  <a:pt x="875116" y="3154678"/>
                  <a:pt x="837126" y="3116687"/>
                </a:cubicBezTo>
                <a:cubicBezTo>
                  <a:pt x="824247" y="3103808"/>
                  <a:pt x="809672" y="3092427"/>
                  <a:pt x="798490" y="3078050"/>
                </a:cubicBezTo>
                <a:cubicBezTo>
                  <a:pt x="779484" y="3053614"/>
                  <a:pt x="756763" y="3030145"/>
                  <a:pt x="746974" y="3000777"/>
                </a:cubicBezTo>
                <a:cubicBezTo>
                  <a:pt x="742681" y="2987898"/>
                  <a:pt x="741625" y="2973436"/>
                  <a:pt x="734095" y="2962140"/>
                </a:cubicBezTo>
                <a:cubicBezTo>
                  <a:pt x="723992" y="2946986"/>
                  <a:pt x="708338" y="2936383"/>
                  <a:pt x="695459" y="2923504"/>
                </a:cubicBezTo>
                <a:lnTo>
                  <a:pt x="669701" y="2846231"/>
                </a:lnTo>
                <a:cubicBezTo>
                  <a:pt x="665408" y="2833352"/>
                  <a:pt x="660115" y="2820764"/>
                  <a:pt x="656822" y="2807594"/>
                </a:cubicBezTo>
                <a:lnTo>
                  <a:pt x="643943" y="2756078"/>
                </a:lnTo>
                <a:cubicBezTo>
                  <a:pt x="648236" y="2704563"/>
                  <a:pt x="641619" y="2650940"/>
                  <a:pt x="656822" y="2601532"/>
                </a:cubicBezTo>
                <a:cubicBezTo>
                  <a:pt x="660814" y="2588557"/>
                  <a:pt x="684412" y="2580762"/>
                  <a:pt x="695459" y="2588653"/>
                </a:cubicBezTo>
                <a:cubicBezTo>
                  <a:pt x="734207" y="2616330"/>
                  <a:pt x="746086" y="2663261"/>
                  <a:pt x="759853" y="2704563"/>
                </a:cubicBezTo>
                <a:cubicBezTo>
                  <a:pt x="802783" y="2700270"/>
                  <a:pt x="846603" y="2701385"/>
                  <a:pt x="888642" y="2691684"/>
                </a:cubicBezTo>
                <a:cubicBezTo>
                  <a:pt x="903724" y="2688203"/>
                  <a:pt x="912101" y="2662890"/>
                  <a:pt x="927279" y="2665926"/>
                </a:cubicBezTo>
                <a:cubicBezTo>
                  <a:pt x="942457" y="2668962"/>
                  <a:pt x="943127" y="2692672"/>
                  <a:pt x="953036" y="2704563"/>
                </a:cubicBezTo>
                <a:cubicBezTo>
                  <a:pt x="964696" y="2718555"/>
                  <a:pt x="978794" y="2730321"/>
                  <a:pt x="991673" y="2743200"/>
                </a:cubicBezTo>
                <a:cubicBezTo>
                  <a:pt x="1000259" y="2768958"/>
                  <a:pt x="1002370" y="2797882"/>
                  <a:pt x="1017431" y="2820473"/>
                </a:cubicBezTo>
                <a:cubicBezTo>
                  <a:pt x="1026017" y="2833352"/>
                  <a:pt x="1036902" y="2844965"/>
                  <a:pt x="1043188" y="2859109"/>
                </a:cubicBezTo>
                <a:cubicBezTo>
                  <a:pt x="1104490" y="2997040"/>
                  <a:pt x="1036413" y="2887584"/>
                  <a:pt x="1094704" y="2975019"/>
                </a:cubicBezTo>
                <a:cubicBezTo>
                  <a:pt x="1104705" y="3005021"/>
                  <a:pt x="1134528" y="3117083"/>
                  <a:pt x="1171977" y="3129566"/>
                </a:cubicBezTo>
                <a:lnTo>
                  <a:pt x="1210614" y="3142445"/>
                </a:lnTo>
                <a:cubicBezTo>
                  <a:pt x="1244959" y="3245476"/>
                  <a:pt x="1193442" y="3125271"/>
                  <a:pt x="1262129" y="3193960"/>
                </a:cubicBezTo>
                <a:cubicBezTo>
                  <a:pt x="1271728" y="3203560"/>
                  <a:pt x="1266527" y="3221996"/>
                  <a:pt x="1275008" y="3232597"/>
                </a:cubicBezTo>
                <a:cubicBezTo>
                  <a:pt x="1284677" y="3244684"/>
                  <a:pt x="1300766" y="3249769"/>
                  <a:pt x="1313645" y="3258355"/>
                </a:cubicBezTo>
                <a:cubicBezTo>
                  <a:pt x="1336314" y="3326359"/>
                  <a:pt x="1318994" y="3285696"/>
                  <a:pt x="1378039" y="3374264"/>
                </a:cubicBezTo>
                <a:lnTo>
                  <a:pt x="1403797" y="3412901"/>
                </a:lnTo>
                <a:lnTo>
                  <a:pt x="1429555" y="3451538"/>
                </a:lnTo>
                <a:cubicBezTo>
                  <a:pt x="1433848" y="3464417"/>
                  <a:pt x="1432834" y="3480575"/>
                  <a:pt x="1442433" y="3490174"/>
                </a:cubicBezTo>
                <a:cubicBezTo>
                  <a:pt x="1464323" y="3512064"/>
                  <a:pt x="1489351" y="3535619"/>
                  <a:pt x="1519707" y="3541690"/>
                </a:cubicBezTo>
                <a:cubicBezTo>
                  <a:pt x="1636579" y="3565065"/>
                  <a:pt x="1536846" y="3547052"/>
                  <a:pt x="1700011" y="3567447"/>
                </a:cubicBezTo>
                <a:cubicBezTo>
                  <a:pt x="1730132" y="3571212"/>
                  <a:pt x="1759968" y="3577202"/>
                  <a:pt x="1790163" y="3580326"/>
                </a:cubicBezTo>
                <a:cubicBezTo>
                  <a:pt x="1884494" y="3590084"/>
                  <a:pt x="2073498" y="3606084"/>
                  <a:pt x="2073498" y="3606084"/>
                </a:cubicBezTo>
                <a:cubicBezTo>
                  <a:pt x="2120721" y="3601791"/>
                  <a:pt x="2169573" y="3606231"/>
                  <a:pt x="2215166" y="3593205"/>
                </a:cubicBezTo>
                <a:cubicBezTo>
                  <a:pt x="2253488" y="3582256"/>
                  <a:pt x="2255432" y="3544055"/>
                  <a:pt x="2266681" y="3515932"/>
                </a:cubicBezTo>
                <a:cubicBezTo>
                  <a:pt x="2270246" y="3507019"/>
                  <a:pt x="2286000" y="3515932"/>
                  <a:pt x="2292439" y="3503053"/>
                </a:cubicBezTo>
                <a:close/>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Freeform 7"/>
          <p:cNvSpPr/>
          <p:nvPr/>
        </p:nvSpPr>
        <p:spPr>
          <a:xfrm>
            <a:off x="2767169" y="2884868"/>
            <a:ext cx="875763" cy="3503053"/>
          </a:xfrm>
          <a:custGeom>
            <a:avLst/>
            <a:gdLst>
              <a:gd name="connsiteX0" fmla="*/ 244699 w 875763"/>
              <a:gd name="connsiteY0" fmla="*/ 38636 h 3503053"/>
              <a:gd name="connsiteX1" fmla="*/ 309093 w 875763"/>
              <a:gd name="connsiteY1" fmla="*/ 77273 h 3503053"/>
              <a:gd name="connsiteX2" fmla="*/ 321972 w 875763"/>
              <a:gd name="connsiteY2" fmla="*/ 115909 h 3503053"/>
              <a:gd name="connsiteX3" fmla="*/ 373487 w 875763"/>
              <a:gd name="connsiteY3" fmla="*/ 193183 h 3503053"/>
              <a:gd name="connsiteX4" fmla="*/ 399245 w 875763"/>
              <a:gd name="connsiteY4" fmla="*/ 270456 h 3503053"/>
              <a:gd name="connsiteX5" fmla="*/ 425003 w 875763"/>
              <a:gd name="connsiteY5" fmla="*/ 309093 h 3503053"/>
              <a:gd name="connsiteX6" fmla="*/ 450761 w 875763"/>
              <a:gd name="connsiteY6" fmla="*/ 386366 h 3503053"/>
              <a:gd name="connsiteX7" fmla="*/ 463639 w 875763"/>
              <a:gd name="connsiteY7" fmla="*/ 425002 h 3503053"/>
              <a:gd name="connsiteX8" fmla="*/ 476518 w 875763"/>
              <a:gd name="connsiteY8" fmla="*/ 476518 h 3503053"/>
              <a:gd name="connsiteX9" fmla="*/ 502276 w 875763"/>
              <a:gd name="connsiteY9" fmla="*/ 540912 h 3503053"/>
              <a:gd name="connsiteX10" fmla="*/ 515155 w 875763"/>
              <a:gd name="connsiteY10" fmla="*/ 618186 h 3503053"/>
              <a:gd name="connsiteX11" fmla="*/ 528034 w 875763"/>
              <a:gd name="connsiteY11" fmla="*/ 682580 h 3503053"/>
              <a:gd name="connsiteX12" fmla="*/ 540913 w 875763"/>
              <a:gd name="connsiteY12" fmla="*/ 772732 h 3503053"/>
              <a:gd name="connsiteX13" fmla="*/ 553792 w 875763"/>
              <a:gd name="connsiteY13" fmla="*/ 850005 h 3503053"/>
              <a:gd name="connsiteX14" fmla="*/ 540913 w 875763"/>
              <a:gd name="connsiteY14" fmla="*/ 1146219 h 3503053"/>
              <a:gd name="connsiteX15" fmla="*/ 528034 w 875763"/>
              <a:gd name="connsiteY15" fmla="*/ 1184856 h 3503053"/>
              <a:gd name="connsiteX16" fmla="*/ 476518 w 875763"/>
              <a:gd name="connsiteY16" fmla="*/ 1262129 h 3503053"/>
              <a:gd name="connsiteX17" fmla="*/ 437882 w 875763"/>
              <a:gd name="connsiteY17" fmla="*/ 1287887 h 3503053"/>
              <a:gd name="connsiteX18" fmla="*/ 386366 w 875763"/>
              <a:gd name="connsiteY18" fmla="*/ 1339402 h 3503053"/>
              <a:gd name="connsiteX19" fmla="*/ 334851 w 875763"/>
              <a:gd name="connsiteY19" fmla="*/ 1416676 h 3503053"/>
              <a:gd name="connsiteX20" fmla="*/ 309093 w 875763"/>
              <a:gd name="connsiteY20" fmla="*/ 1455312 h 3503053"/>
              <a:gd name="connsiteX21" fmla="*/ 270456 w 875763"/>
              <a:gd name="connsiteY21" fmla="*/ 1571222 h 3503053"/>
              <a:gd name="connsiteX22" fmla="*/ 257577 w 875763"/>
              <a:gd name="connsiteY22" fmla="*/ 1609859 h 3503053"/>
              <a:gd name="connsiteX23" fmla="*/ 244699 w 875763"/>
              <a:gd name="connsiteY23" fmla="*/ 1674253 h 3503053"/>
              <a:gd name="connsiteX24" fmla="*/ 270456 w 875763"/>
              <a:gd name="connsiteY24" fmla="*/ 1815921 h 3503053"/>
              <a:gd name="connsiteX25" fmla="*/ 321972 w 875763"/>
              <a:gd name="connsiteY25" fmla="*/ 1893194 h 3503053"/>
              <a:gd name="connsiteX26" fmla="*/ 360608 w 875763"/>
              <a:gd name="connsiteY26" fmla="*/ 1906073 h 3503053"/>
              <a:gd name="connsiteX27" fmla="*/ 386366 w 875763"/>
              <a:gd name="connsiteY27" fmla="*/ 1944709 h 3503053"/>
              <a:gd name="connsiteX28" fmla="*/ 463639 w 875763"/>
              <a:gd name="connsiteY28" fmla="*/ 1970467 h 3503053"/>
              <a:gd name="connsiteX29" fmla="*/ 502276 w 875763"/>
              <a:gd name="connsiteY29" fmla="*/ 1996225 h 3503053"/>
              <a:gd name="connsiteX30" fmla="*/ 566670 w 875763"/>
              <a:gd name="connsiteY30" fmla="*/ 2047740 h 3503053"/>
              <a:gd name="connsiteX31" fmla="*/ 592428 w 875763"/>
              <a:gd name="connsiteY31" fmla="*/ 2086377 h 3503053"/>
              <a:gd name="connsiteX32" fmla="*/ 631065 w 875763"/>
              <a:gd name="connsiteY32" fmla="*/ 2112135 h 3503053"/>
              <a:gd name="connsiteX33" fmla="*/ 682580 w 875763"/>
              <a:gd name="connsiteY33" fmla="*/ 2228045 h 3503053"/>
              <a:gd name="connsiteX34" fmla="*/ 643944 w 875763"/>
              <a:gd name="connsiteY34" fmla="*/ 2382591 h 3503053"/>
              <a:gd name="connsiteX35" fmla="*/ 605307 w 875763"/>
              <a:gd name="connsiteY35" fmla="*/ 2408349 h 3503053"/>
              <a:gd name="connsiteX36" fmla="*/ 489397 w 875763"/>
              <a:gd name="connsiteY36" fmla="*/ 2446986 h 3503053"/>
              <a:gd name="connsiteX37" fmla="*/ 450761 w 875763"/>
              <a:gd name="connsiteY37" fmla="*/ 2459864 h 3503053"/>
              <a:gd name="connsiteX38" fmla="*/ 373487 w 875763"/>
              <a:gd name="connsiteY38" fmla="*/ 2511380 h 3503053"/>
              <a:gd name="connsiteX39" fmla="*/ 334851 w 875763"/>
              <a:gd name="connsiteY39" fmla="*/ 2550017 h 3503053"/>
              <a:gd name="connsiteX40" fmla="*/ 257577 w 875763"/>
              <a:gd name="connsiteY40" fmla="*/ 2601532 h 3503053"/>
              <a:gd name="connsiteX41" fmla="*/ 193183 w 875763"/>
              <a:gd name="connsiteY41" fmla="*/ 2678805 h 3503053"/>
              <a:gd name="connsiteX42" fmla="*/ 154546 w 875763"/>
              <a:gd name="connsiteY42" fmla="*/ 2691684 h 3503053"/>
              <a:gd name="connsiteX43" fmla="*/ 141668 w 875763"/>
              <a:gd name="connsiteY43" fmla="*/ 2730321 h 3503053"/>
              <a:gd name="connsiteX44" fmla="*/ 90152 w 875763"/>
              <a:gd name="connsiteY44" fmla="*/ 2807594 h 3503053"/>
              <a:gd name="connsiteX45" fmla="*/ 77273 w 875763"/>
              <a:gd name="connsiteY45" fmla="*/ 2846231 h 3503053"/>
              <a:gd name="connsiteX46" fmla="*/ 51516 w 875763"/>
              <a:gd name="connsiteY46" fmla="*/ 2884867 h 3503053"/>
              <a:gd name="connsiteX47" fmla="*/ 12879 w 875763"/>
              <a:gd name="connsiteY47" fmla="*/ 3000777 h 3503053"/>
              <a:gd name="connsiteX48" fmla="*/ 0 w 875763"/>
              <a:gd name="connsiteY48" fmla="*/ 3039414 h 3503053"/>
              <a:gd name="connsiteX49" fmla="*/ 12879 w 875763"/>
              <a:gd name="connsiteY49" fmla="*/ 3142445 h 3503053"/>
              <a:gd name="connsiteX50" fmla="*/ 90152 w 875763"/>
              <a:gd name="connsiteY50" fmla="*/ 3258355 h 3503053"/>
              <a:gd name="connsiteX51" fmla="*/ 128789 w 875763"/>
              <a:gd name="connsiteY51" fmla="*/ 3284112 h 3503053"/>
              <a:gd name="connsiteX52" fmla="*/ 167425 w 875763"/>
              <a:gd name="connsiteY52" fmla="*/ 3296991 h 3503053"/>
              <a:gd name="connsiteX53" fmla="*/ 244699 w 875763"/>
              <a:gd name="connsiteY53" fmla="*/ 3348507 h 3503053"/>
              <a:gd name="connsiteX54" fmla="*/ 283335 w 875763"/>
              <a:gd name="connsiteY54" fmla="*/ 3374264 h 3503053"/>
              <a:gd name="connsiteX55" fmla="*/ 321972 w 875763"/>
              <a:gd name="connsiteY55" fmla="*/ 3400022 h 3503053"/>
              <a:gd name="connsiteX56" fmla="*/ 399245 w 875763"/>
              <a:gd name="connsiteY56" fmla="*/ 3425780 h 3503053"/>
              <a:gd name="connsiteX57" fmla="*/ 437882 w 875763"/>
              <a:gd name="connsiteY57" fmla="*/ 3438659 h 3503053"/>
              <a:gd name="connsiteX58" fmla="*/ 553792 w 875763"/>
              <a:gd name="connsiteY58" fmla="*/ 3490174 h 3503053"/>
              <a:gd name="connsiteX59" fmla="*/ 592428 w 875763"/>
              <a:gd name="connsiteY59" fmla="*/ 3503053 h 3503053"/>
              <a:gd name="connsiteX60" fmla="*/ 798490 w 875763"/>
              <a:gd name="connsiteY60" fmla="*/ 3490174 h 3503053"/>
              <a:gd name="connsiteX61" fmla="*/ 811369 w 875763"/>
              <a:gd name="connsiteY61" fmla="*/ 3451538 h 3503053"/>
              <a:gd name="connsiteX62" fmla="*/ 837127 w 875763"/>
              <a:gd name="connsiteY62" fmla="*/ 3348507 h 3503053"/>
              <a:gd name="connsiteX63" fmla="*/ 862885 w 875763"/>
              <a:gd name="connsiteY63" fmla="*/ 3116687 h 3503053"/>
              <a:gd name="connsiteX64" fmla="*/ 837127 w 875763"/>
              <a:gd name="connsiteY64" fmla="*/ 2717442 h 3503053"/>
              <a:gd name="connsiteX65" fmla="*/ 824248 w 875763"/>
              <a:gd name="connsiteY65" fmla="*/ 2627290 h 3503053"/>
              <a:gd name="connsiteX66" fmla="*/ 798490 w 875763"/>
              <a:gd name="connsiteY66" fmla="*/ 2485622 h 3503053"/>
              <a:gd name="connsiteX67" fmla="*/ 785611 w 875763"/>
              <a:gd name="connsiteY67" fmla="*/ 2369712 h 3503053"/>
              <a:gd name="connsiteX68" fmla="*/ 811369 w 875763"/>
              <a:gd name="connsiteY68" fmla="*/ 1532586 h 3503053"/>
              <a:gd name="connsiteX69" fmla="*/ 837127 w 875763"/>
              <a:gd name="connsiteY69" fmla="*/ 1300766 h 3503053"/>
              <a:gd name="connsiteX70" fmla="*/ 850006 w 875763"/>
              <a:gd name="connsiteY70" fmla="*/ 1171977 h 3503053"/>
              <a:gd name="connsiteX71" fmla="*/ 862885 w 875763"/>
              <a:gd name="connsiteY71" fmla="*/ 1133340 h 3503053"/>
              <a:gd name="connsiteX72" fmla="*/ 875763 w 875763"/>
              <a:gd name="connsiteY72" fmla="*/ 953036 h 3503053"/>
              <a:gd name="connsiteX73" fmla="*/ 862885 w 875763"/>
              <a:gd name="connsiteY73" fmla="*/ 618186 h 3503053"/>
              <a:gd name="connsiteX74" fmla="*/ 837127 w 875763"/>
              <a:gd name="connsiteY74" fmla="*/ 515155 h 3503053"/>
              <a:gd name="connsiteX75" fmla="*/ 811369 w 875763"/>
              <a:gd name="connsiteY75" fmla="*/ 386366 h 3503053"/>
              <a:gd name="connsiteX76" fmla="*/ 798490 w 875763"/>
              <a:gd name="connsiteY76" fmla="*/ 347729 h 3503053"/>
              <a:gd name="connsiteX77" fmla="*/ 785611 w 875763"/>
              <a:gd name="connsiteY77" fmla="*/ 257577 h 3503053"/>
              <a:gd name="connsiteX78" fmla="*/ 772732 w 875763"/>
              <a:gd name="connsiteY78" fmla="*/ 38636 h 3503053"/>
              <a:gd name="connsiteX79" fmla="*/ 695459 w 875763"/>
              <a:gd name="connsiteY79" fmla="*/ 0 h 3503053"/>
              <a:gd name="connsiteX80" fmla="*/ 244699 w 875763"/>
              <a:gd name="connsiteY80" fmla="*/ 38636 h 350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75763" h="3503053">
                <a:moveTo>
                  <a:pt x="244699" y="38636"/>
                </a:moveTo>
                <a:cubicBezTo>
                  <a:pt x="180305" y="51515"/>
                  <a:pt x="291393" y="59573"/>
                  <a:pt x="309093" y="77273"/>
                </a:cubicBezTo>
                <a:cubicBezTo>
                  <a:pt x="318692" y="86872"/>
                  <a:pt x="315379" y="104042"/>
                  <a:pt x="321972" y="115909"/>
                </a:cubicBezTo>
                <a:cubicBezTo>
                  <a:pt x="337006" y="142970"/>
                  <a:pt x="363697" y="163815"/>
                  <a:pt x="373487" y="193183"/>
                </a:cubicBezTo>
                <a:cubicBezTo>
                  <a:pt x="382073" y="218941"/>
                  <a:pt x="384184" y="247865"/>
                  <a:pt x="399245" y="270456"/>
                </a:cubicBezTo>
                <a:cubicBezTo>
                  <a:pt x="407831" y="283335"/>
                  <a:pt x="418716" y="294948"/>
                  <a:pt x="425003" y="309093"/>
                </a:cubicBezTo>
                <a:cubicBezTo>
                  <a:pt x="436030" y="333904"/>
                  <a:pt x="442175" y="360608"/>
                  <a:pt x="450761" y="386366"/>
                </a:cubicBezTo>
                <a:cubicBezTo>
                  <a:pt x="455054" y="399245"/>
                  <a:pt x="460347" y="411832"/>
                  <a:pt x="463639" y="425002"/>
                </a:cubicBezTo>
                <a:cubicBezTo>
                  <a:pt x="467932" y="442174"/>
                  <a:pt x="470921" y="459726"/>
                  <a:pt x="476518" y="476518"/>
                </a:cubicBezTo>
                <a:cubicBezTo>
                  <a:pt x="483829" y="498450"/>
                  <a:pt x="493690" y="519447"/>
                  <a:pt x="502276" y="540912"/>
                </a:cubicBezTo>
                <a:cubicBezTo>
                  <a:pt x="506569" y="566670"/>
                  <a:pt x="510484" y="592494"/>
                  <a:pt x="515155" y="618186"/>
                </a:cubicBezTo>
                <a:cubicBezTo>
                  <a:pt x="519071" y="639723"/>
                  <a:pt x="524435" y="660988"/>
                  <a:pt x="528034" y="682580"/>
                </a:cubicBezTo>
                <a:cubicBezTo>
                  <a:pt x="533025" y="712523"/>
                  <a:pt x="536297" y="742729"/>
                  <a:pt x="540913" y="772732"/>
                </a:cubicBezTo>
                <a:cubicBezTo>
                  <a:pt x="544884" y="798541"/>
                  <a:pt x="549499" y="824247"/>
                  <a:pt x="553792" y="850005"/>
                </a:cubicBezTo>
                <a:cubicBezTo>
                  <a:pt x="549499" y="948743"/>
                  <a:pt x="548493" y="1047679"/>
                  <a:pt x="540913" y="1146219"/>
                </a:cubicBezTo>
                <a:cubicBezTo>
                  <a:pt x="539872" y="1159755"/>
                  <a:pt x="534627" y="1172989"/>
                  <a:pt x="528034" y="1184856"/>
                </a:cubicBezTo>
                <a:cubicBezTo>
                  <a:pt x="513000" y="1211917"/>
                  <a:pt x="502276" y="1244957"/>
                  <a:pt x="476518" y="1262129"/>
                </a:cubicBezTo>
                <a:lnTo>
                  <a:pt x="437882" y="1287887"/>
                </a:lnTo>
                <a:cubicBezTo>
                  <a:pt x="403537" y="1390921"/>
                  <a:pt x="455055" y="1270713"/>
                  <a:pt x="386366" y="1339402"/>
                </a:cubicBezTo>
                <a:cubicBezTo>
                  <a:pt x="364476" y="1361292"/>
                  <a:pt x="352023" y="1390918"/>
                  <a:pt x="334851" y="1416676"/>
                </a:cubicBezTo>
                <a:lnTo>
                  <a:pt x="309093" y="1455312"/>
                </a:lnTo>
                <a:lnTo>
                  <a:pt x="270456" y="1571222"/>
                </a:lnTo>
                <a:cubicBezTo>
                  <a:pt x="266163" y="1584101"/>
                  <a:pt x="260239" y="1596547"/>
                  <a:pt x="257577" y="1609859"/>
                </a:cubicBezTo>
                <a:lnTo>
                  <a:pt x="244699" y="1674253"/>
                </a:lnTo>
                <a:cubicBezTo>
                  <a:pt x="247506" y="1696709"/>
                  <a:pt x="251243" y="1781338"/>
                  <a:pt x="270456" y="1815921"/>
                </a:cubicBezTo>
                <a:cubicBezTo>
                  <a:pt x="285490" y="1842982"/>
                  <a:pt x="292604" y="1883404"/>
                  <a:pt x="321972" y="1893194"/>
                </a:cubicBezTo>
                <a:lnTo>
                  <a:pt x="360608" y="1906073"/>
                </a:lnTo>
                <a:cubicBezTo>
                  <a:pt x="369194" y="1918952"/>
                  <a:pt x="373240" y="1936506"/>
                  <a:pt x="386366" y="1944709"/>
                </a:cubicBezTo>
                <a:cubicBezTo>
                  <a:pt x="409390" y="1959099"/>
                  <a:pt x="441048" y="1955406"/>
                  <a:pt x="463639" y="1970467"/>
                </a:cubicBezTo>
                <a:lnTo>
                  <a:pt x="502276" y="1996225"/>
                </a:lnTo>
                <a:cubicBezTo>
                  <a:pt x="576096" y="2106955"/>
                  <a:pt x="477802" y="1976646"/>
                  <a:pt x="566670" y="2047740"/>
                </a:cubicBezTo>
                <a:cubicBezTo>
                  <a:pt x="578757" y="2057409"/>
                  <a:pt x="581483" y="2075432"/>
                  <a:pt x="592428" y="2086377"/>
                </a:cubicBezTo>
                <a:cubicBezTo>
                  <a:pt x="603373" y="2097322"/>
                  <a:pt x="618186" y="2103549"/>
                  <a:pt x="631065" y="2112135"/>
                </a:cubicBezTo>
                <a:cubicBezTo>
                  <a:pt x="661718" y="2204092"/>
                  <a:pt x="641763" y="2166817"/>
                  <a:pt x="682580" y="2228045"/>
                </a:cubicBezTo>
                <a:cubicBezTo>
                  <a:pt x="675420" y="2292484"/>
                  <a:pt x="688307" y="2338228"/>
                  <a:pt x="643944" y="2382591"/>
                </a:cubicBezTo>
                <a:cubicBezTo>
                  <a:pt x="632999" y="2393536"/>
                  <a:pt x="619452" y="2402062"/>
                  <a:pt x="605307" y="2408349"/>
                </a:cubicBezTo>
                <a:lnTo>
                  <a:pt x="489397" y="2446986"/>
                </a:lnTo>
                <a:lnTo>
                  <a:pt x="450761" y="2459864"/>
                </a:lnTo>
                <a:cubicBezTo>
                  <a:pt x="425003" y="2477036"/>
                  <a:pt x="395377" y="2489490"/>
                  <a:pt x="373487" y="2511380"/>
                </a:cubicBezTo>
                <a:cubicBezTo>
                  <a:pt x="360608" y="2524259"/>
                  <a:pt x="349228" y="2538835"/>
                  <a:pt x="334851" y="2550017"/>
                </a:cubicBezTo>
                <a:cubicBezTo>
                  <a:pt x="310415" y="2569023"/>
                  <a:pt x="257577" y="2601532"/>
                  <a:pt x="257577" y="2601532"/>
                </a:cubicBezTo>
                <a:cubicBezTo>
                  <a:pt x="238570" y="2630044"/>
                  <a:pt x="222935" y="2658971"/>
                  <a:pt x="193183" y="2678805"/>
                </a:cubicBezTo>
                <a:cubicBezTo>
                  <a:pt x="181887" y="2686335"/>
                  <a:pt x="167425" y="2687391"/>
                  <a:pt x="154546" y="2691684"/>
                </a:cubicBezTo>
                <a:cubicBezTo>
                  <a:pt x="150253" y="2704563"/>
                  <a:pt x="148261" y="2718454"/>
                  <a:pt x="141668" y="2730321"/>
                </a:cubicBezTo>
                <a:cubicBezTo>
                  <a:pt x="126634" y="2757382"/>
                  <a:pt x="99941" y="2778226"/>
                  <a:pt x="90152" y="2807594"/>
                </a:cubicBezTo>
                <a:cubicBezTo>
                  <a:pt x="85859" y="2820473"/>
                  <a:pt x="83344" y="2834089"/>
                  <a:pt x="77273" y="2846231"/>
                </a:cubicBezTo>
                <a:cubicBezTo>
                  <a:pt x="70351" y="2860075"/>
                  <a:pt x="57802" y="2870723"/>
                  <a:pt x="51516" y="2884867"/>
                </a:cubicBezTo>
                <a:cubicBezTo>
                  <a:pt x="51514" y="2884871"/>
                  <a:pt x="19319" y="2981457"/>
                  <a:pt x="12879" y="3000777"/>
                </a:cubicBezTo>
                <a:lnTo>
                  <a:pt x="0" y="3039414"/>
                </a:lnTo>
                <a:cubicBezTo>
                  <a:pt x="4293" y="3073758"/>
                  <a:pt x="6688" y="3108392"/>
                  <a:pt x="12879" y="3142445"/>
                </a:cubicBezTo>
                <a:cubicBezTo>
                  <a:pt x="21390" y="3189256"/>
                  <a:pt x="54712" y="3228822"/>
                  <a:pt x="90152" y="3258355"/>
                </a:cubicBezTo>
                <a:cubicBezTo>
                  <a:pt x="102043" y="3268264"/>
                  <a:pt x="114945" y="3277190"/>
                  <a:pt x="128789" y="3284112"/>
                </a:cubicBezTo>
                <a:cubicBezTo>
                  <a:pt x="140931" y="3290183"/>
                  <a:pt x="155558" y="3290398"/>
                  <a:pt x="167425" y="3296991"/>
                </a:cubicBezTo>
                <a:cubicBezTo>
                  <a:pt x="194486" y="3312025"/>
                  <a:pt x="218941" y="3331335"/>
                  <a:pt x="244699" y="3348507"/>
                </a:cubicBezTo>
                <a:lnTo>
                  <a:pt x="283335" y="3374264"/>
                </a:lnTo>
                <a:cubicBezTo>
                  <a:pt x="296214" y="3382850"/>
                  <a:pt x="307288" y="3395127"/>
                  <a:pt x="321972" y="3400022"/>
                </a:cubicBezTo>
                <a:lnTo>
                  <a:pt x="399245" y="3425780"/>
                </a:lnTo>
                <a:lnTo>
                  <a:pt x="437882" y="3438659"/>
                </a:lnTo>
                <a:cubicBezTo>
                  <a:pt x="499110" y="3479479"/>
                  <a:pt x="461832" y="3459521"/>
                  <a:pt x="553792" y="3490174"/>
                </a:cubicBezTo>
                <a:lnTo>
                  <a:pt x="592428" y="3503053"/>
                </a:lnTo>
                <a:cubicBezTo>
                  <a:pt x="661115" y="3498760"/>
                  <a:pt x="731498" y="3505937"/>
                  <a:pt x="798490" y="3490174"/>
                </a:cubicBezTo>
                <a:cubicBezTo>
                  <a:pt x="811704" y="3487065"/>
                  <a:pt x="808076" y="3464708"/>
                  <a:pt x="811369" y="3451538"/>
                </a:cubicBezTo>
                <a:lnTo>
                  <a:pt x="837127" y="3348507"/>
                </a:lnTo>
                <a:cubicBezTo>
                  <a:pt x="842263" y="3307422"/>
                  <a:pt x="862885" y="3149333"/>
                  <a:pt x="862885" y="3116687"/>
                </a:cubicBezTo>
                <a:cubicBezTo>
                  <a:pt x="862885" y="2782601"/>
                  <a:pt x="886534" y="2865660"/>
                  <a:pt x="837127" y="2717442"/>
                </a:cubicBezTo>
                <a:cubicBezTo>
                  <a:pt x="832834" y="2687391"/>
                  <a:pt x="829238" y="2657233"/>
                  <a:pt x="824248" y="2627290"/>
                </a:cubicBezTo>
                <a:cubicBezTo>
                  <a:pt x="808061" y="2530170"/>
                  <a:pt x="812804" y="2592980"/>
                  <a:pt x="798490" y="2485622"/>
                </a:cubicBezTo>
                <a:cubicBezTo>
                  <a:pt x="793352" y="2447089"/>
                  <a:pt x="789904" y="2408349"/>
                  <a:pt x="785611" y="2369712"/>
                </a:cubicBezTo>
                <a:cubicBezTo>
                  <a:pt x="802716" y="1480265"/>
                  <a:pt x="780576" y="1963687"/>
                  <a:pt x="811369" y="1532586"/>
                </a:cubicBezTo>
                <a:cubicBezTo>
                  <a:pt x="826404" y="1322098"/>
                  <a:pt x="803575" y="1401418"/>
                  <a:pt x="837127" y="1300766"/>
                </a:cubicBezTo>
                <a:cubicBezTo>
                  <a:pt x="841420" y="1257836"/>
                  <a:pt x="843446" y="1214619"/>
                  <a:pt x="850006" y="1171977"/>
                </a:cubicBezTo>
                <a:cubicBezTo>
                  <a:pt x="852070" y="1158559"/>
                  <a:pt x="861299" y="1146823"/>
                  <a:pt x="862885" y="1133340"/>
                </a:cubicBezTo>
                <a:cubicBezTo>
                  <a:pt x="869925" y="1073498"/>
                  <a:pt x="871470" y="1013137"/>
                  <a:pt x="875763" y="953036"/>
                </a:cubicBezTo>
                <a:cubicBezTo>
                  <a:pt x="871470" y="841419"/>
                  <a:pt x="872703" y="729453"/>
                  <a:pt x="862885" y="618186"/>
                </a:cubicBezTo>
                <a:cubicBezTo>
                  <a:pt x="859774" y="582922"/>
                  <a:pt x="845713" y="549499"/>
                  <a:pt x="837127" y="515155"/>
                </a:cubicBezTo>
                <a:cubicBezTo>
                  <a:pt x="785808" y="309882"/>
                  <a:pt x="874523" y="670559"/>
                  <a:pt x="811369" y="386366"/>
                </a:cubicBezTo>
                <a:cubicBezTo>
                  <a:pt x="808424" y="373114"/>
                  <a:pt x="802783" y="360608"/>
                  <a:pt x="798490" y="347729"/>
                </a:cubicBezTo>
                <a:cubicBezTo>
                  <a:pt x="794197" y="317678"/>
                  <a:pt x="788132" y="287828"/>
                  <a:pt x="785611" y="257577"/>
                </a:cubicBezTo>
                <a:cubicBezTo>
                  <a:pt x="779540" y="184723"/>
                  <a:pt x="787793" y="110174"/>
                  <a:pt x="772732" y="38636"/>
                </a:cubicBezTo>
                <a:cubicBezTo>
                  <a:pt x="768963" y="20734"/>
                  <a:pt x="708292" y="4277"/>
                  <a:pt x="695459" y="0"/>
                </a:cubicBezTo>
                <a:cubicBezTo>
                  <a:pt x="296957" y="13282"/>
                  <a:pt x="309093" y="25757"/>
                  <a:pt x="244699" y="38636"/>
                </a:cubicBezTo>
                <a:close/>
              </a:path>
            </a:pathLst>
          </a:custGeom>
          <a:gradFill>
            <a:gsLst>
              <a:gs pos="0">
                <a:schemeClr val="accent6">
                  <a:lumMod val="67000"/>
                </a:schemeClr>
              </a:gs>
              <a:gs pos="48000">
                <a:schemeClr val="accent6">
                  <a:lumMod val="97000"/>
                  <a:lumOff val="3000"/>
                </a:schemeClr>
              </a:gs>
              <a:gs pos="100000">
                <a:schemeClr val="accent6">
                  <a:lumMod val="60000"/>
                  <a:lumOff val="4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2283403" y="4805560"/>
            <a:ext cx="423845" cy="383777"/>
          </a:xfrm>
          <a:prstGeom prst="ellipse">
            <a:avLst/>
          </a:prstGeom>
          <a:noFill/>
          <a:ln w="34925">
            <a:solidFill>
              <a:srgbClr val="FFFFFF"/>
            </a:solidFill>
          </a:ln>
          <a:effectLst>
            <a:glow rad="101600">
              <a:srgbClr val="00FF00">
                <a:alpha val="40000"/>
              </a:srgbClr>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lnSpc>
                <a:spcPts val="1360"/>
              </a:lnSpc>
            </a:pPr>
            <a:endParaRPr lang="he-IL" sz="3600" b="1" dirty="0" smtClean="0">
              <a:solidFill>
                <a:prstClr val="black"/>
              </a:solidFill>
            </a:endParaRPr>
          </a:p>
          <a:p>
            <a:pPr algn="ctr">
              <a:lnSpc>
                <a:spcPts val="1360"/>
              </a:lnSpc>
            </a:pPr>
            <a:endParaRPr lang="he-IL" sz="3600" b="1" dirty="0" smtClean="0">
              <a:solidFill>
                <a:prstClr val="black"/>
              </a:solidFill>
            </a:endParaRPr>
          </a:p>
          <a:p>
            <a:pPr algn="ctr">
              <a:lnSpc>
                <a:spcPts val="1360"/>
              </a:lnSpc>
            </a:pPr>
            <a:r>
              <a:rPr lang="en-US" sz="3600" b="1" dirty="0" smtClean="0">
                <a:solidFill>
                  <a:prstClr val="black"/>
                </a:solidFill>
              </a:rPr>
              <a:t>+</a:t>
            </a:r>
          </a:p>
          <a:p>
            <a:pPr algn="ctr">
              <a:lnSpc>
                <a:spcPts val="1360"/>
              </a:lnSpc>
            </a:pPr>
            <a:r>
              <a:rPr lang="en-US" sz="3600" b="1" dirty="0">
                <a:solidFill>
                  <a:prstClr val="black"/>
                </a:solidFill>
              </a:rPr>
              <a:t>-</a:t>
            </a:r>
            <a:endParaRPr lang="en-US" sz="3600" b="1" dirty="0" smtClean="0">
              <a:solidFill>
                <a:prstClr val="black"/>
              </a:solidFill>
            </a:endParaRPr>
          </a:p>
        </p:txBody>
      </p:sp>
      <p:sp>
        <p:nvSpPr>
          <p:cNvPr id="11" name="Oval 10"/>
          <p:cNvSpPr/>
          <p:nvPr/>
        </p:nvSpPr>
        <p:spPr>
          <a:xfrm rot="20419594">
            <a:off x="1182346" y="5331896"/>
            <a:ext cx="913211" cy="382398"/>
          </a:xfrm>
          <a:prstGeom prst="ellipse">
            <a:avLst/>
          </a:prstGeom>
          <a:noFill/>
          <a:ln w="34925" cmpd="sng">
            <a:solidFill>
              <a:srgbClr val="FFFFFF"/>
            </a:solidFill>
          </a:ln>
          <a:effectLst>
            <a:glow rad="127000">
              <a:srgbClr val="FFFF00"/>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lnSpc>
                <a:spcPts val="1360"/>
              </a:lnSpc>
            </a:pPr>
            <a:r>
              <a:rPr lang="he-IL" sz="2800" b="1" dirty="0" smtClean="0">
                <a:solidFill>
                  <a:prstClr val="black"/>
                </a:solidFill>
              </a:rPr>
              <a:t> </a:t>
            </a:r>
          </a:p>
          <a:p>
            <a:pPr algn="ctr">
              <a:lnSpc>
                <a:spcPts val="1360"/>
              </a:lnSpc>
            </a:pPr>
            <a:r>
              <a:rPr lang="he-IL" sz="2800" b="1" dirty="0" smtClean="0">
                <a:solidFill>
                  <a:prstClr val="black"/>
                </a:solidFill>
              </a:rPr>
              <a:t>- +</a:t>
            </a:r>
            <a:endParaRPr lang="en-US" sz="2800" b="1" dirty="0" smtClean="0">
              <a:solidFill>
                <a:prstClr val="black"/>
              </a:solidFill>
            </a:endParaRPr>
          </a:p>
        </p:txBody>
      </p:sp>
      <p:sp>
        <p:nvSpPr>
          <p:cNvPr id="12" name="Freeform 11"/>
          <p:cNvSpPr/>
          <p:nvPr/>
        </p:nvSpPr>
        <p:spPr>
          <a:xfrm>
            <a:off x="1981558" y="5267459"/>
            <a:ext cx="463639" cy="386366"/>
          </a:xfrm>
          <a:custGeom>
            <a:avLst/>
            <a:gdLst>
              <a:gd name="connsiteX0" fmla="*/ 463639 w 463639"/>
              <a:gd name="connsiteY0" fmla="*/ 0 h 386366"/>
              <a:gd name="connsiteX1" fmla="*/ 437881 w 463639"/>
              <a:gd name="connsiteY1" fmla="*/ 64395 h 386366"/>
              <a:gd name="connsiteX2" fmla="*/ 360608 w 463639"/>
              <a:gd name="connsiteY2" fmla="*/ 218941 h 386366"/>
              <a:gd name="connsiteX3" fmla="*/ 321972 w 463639"/>
              <a:gd name="connsiteY3" fmla="*/ 257578 h 386366"/>
              <a:gd name="connsiteX4" fmla="*/ 244698 w 463639"/>
              <a:gd name="connsiteY4" fmla="*/ 283335 h 386366"/>
              <a:gd name="connsiteX5" fmla="*/ 206062 w 463639"/>
              <a:gd name="connsiteY5" fmla="*/ 296214 h 386366"/>
              <a:gd name="connsiteX6" fmla="*/ 90152 w 463639"/>
              <a:gd name="connsiteY6" fmla="*/ 347730 h 386366"/>
              <a:gd name="connsiteX7" fmla="*/ 51515 w 463639"/>
              <a:gd name="connsiteY7" fmla="*/ 360609 h 386366"/>
              <a:gd name="connsiteX8" fmla="*/ 12879 w 463639"/>
              <a:gd name="connsiteY8" fmla="*/ 373487 h 386366"/>
              <a:gd name="connsiteX9" fmla="*/ 0 w 463639"/>
              <a:gd name="connsiteY9" fmla="*/ 386366 h 38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639" h="386366">
                <a:moveTo>
                  <a:pt x="463639" y="0"/>
                </a:moveTo>
                <a:cubicBezTo>
                  <a:pt x="455053" y="21465"/>
                  <a:pt x="445782" y="42668"/>
                  <a:pt x="437881" y="64395"/>
                </a:cubicBezTo>
                <a:cubicBezTo>
                  <a:pt x="413938" y="130240"/>
                  <a:pt x="413955" y="165592"/>
                  <a:pt x="360608" y="218941"/>
                </a:cubicBezTo>
                <a:cubicBezTo>
                  <a:pt x="347729" y="231820"/>
                  <a:pt x="337893" y="248733"/>
                  <a:pt x="321972" y="257578"/>
                </a:cubicBezTo>
                <a:cubicBezTo>
                  <a:pt x="298238" y="270764"/>
                  <a:pt x="270456" y="274749"/>
                  <a:pt x="244698" y="283335"/>
                </a:cubicBezTo>
                <a:cubicBezTo>
                  <a:pt x="231819" y="287628"/>
                  <a:pt x="217357" y="288684"/>
                  <a:pt x="206062" y="296214"/>
                </a:cubicBezTo>
                <a:cubicBezTo>
                  <a:pt x="144834" y="337033"/>
                  <a:pt x="182109" y="317077"/>
                  <a:pt x="90152" y="347730"/>
                </a:cubicBezTo>
                <a:lnTo>
                  <a:pt x="51515" y="360609"/>
                </a:lnTo>
                <a:cubicBezTo>
                  <a:pt x="38636" y="364902"/>
                  <a:pt x="22478" y="363888"/>
                  <a:pt x="12879" y="373487"/>
                </a:cubicBezTo>
                <a:lnTo>
                  <a:pt x="0" y="386366"/>
                </a:ln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1417274" y="4210050"/>
            <a:ext cx="423845" cy="383777"/>
          </a:xfrm>
          <a:prstGeom prst="ellipse">
            <a:avLst/>
          </a:prstGeom>
          <a:noFill/>
          <a:ln w="34925">
            <a:solidFill>
              <a:srgbClr val="FFFFFF"/>
            </a:solidFill>
          </a:ln>
          <a:effectLst>
            <a:glow rad="127000">
              <a:srgbClr val="00FF00"/>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lnSpc>
                <a:spcPts val="1360"/>
              </a:lnSpc>
            </a:pPr>
            <a:endParaRPr lang="he-IL" sz="3600" b="1" dirty="0" smtClean="0">
              <a:solidFill>
                <a:prstClr val="black"/>
              </a:solidFill>
            </a:endParaRPr>
          </a:p>
          <a:p>
            <a:pPr algn="ctr">
              <a:lnSpc>
                <a:spcPts val="1360"/>
              </a:lnSpc>
            </a:pPr>
            <a:endParaRPr lang="he-IL" sz="3600" b="1" dirty="0" smtClean="0">
              <a:solidFill>
                <a:prstClr val="black"/>
              </a:solidFill>
            </a:endParaRPr>
          </a:p>
          <a:p>
            <a:pPr algn="ctr">
              <a:lnSpc>
                <a:spcPts val="1360"/>
              </a:lnSpc>
            </a:pPr>
            <a:r>
              <a:rPr lang="en-US" sz="3600" b="1" dirty="0" smtClean="0">
                <a:solidFill>
                  <a:prstClr val="black"/>
                </a:solidFill>
              </a:rPr>
              <a:t>+</a:t>
            </a:r>
          </a:p>
          <a:p>
            <a:pPr algn="ctr">
              <a:lnSpc>
                <a:spcPts val="1360"/>
              </a:lnSpc>
            </a:pPr>
            <a:r>
              <a:rPr lang="en-US" sz="3600" b="1" dirty="0">
                <a:solidFill>
                  <a:prstClr val="black"/>
                </a:solidFill>
              </a:rPr>
              <a:t>-</a:t>
            </a:r>
            <a:endParaRPr lang="en-US" sz="3600" b="1" dirty="0" smtClean="0">
              <a:solidFill>
                <a:prstClr val="black"/>
              </a:solidFill>
            </a:endParaRPr>
          </a:p>
        </p:txBody>
      </p:sp>
      <p:grpSp>
        <p:nvGrpSpPr>
          <p:cNvPr id="19" name="Group 18"/>
          <p:cNvGrpSpPr/>
          <p:nvPr/>
        </p:nvGrpSpPr>
        <p:grpSpPr>
          <a:xfrm>
            <a:off x="1489432" y="2704563"/>
            <a:ext cx="370400" cy="1590116"/>
            <a:chOff x="1973197" y="1143716"/>
            <a:chExt cx="370400" cy="2819623"/>
          </a:xfrm>
        </p:grpSpPr>
        <p:sp>
          <p:nvSpPr>
            <p:cNvPr id="15" name="Arc 14"/>
            <p:cNvSpPr/>
            <p:nvPr/>
          </p:nvSpPr>
          <p:spPr>
            <a:xfrm>
              <a:off x="2006273" y="1854558"/>
              <a:ext cx="311924" cy="710346"/>
            </a:xfrm>
            <a:prstGeom prst="arc">
              <a:avLst>
                <a:gd name="adj1" fmla="val 16200000"/>
                <a:gd name="adj2" fmla="val 565941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6" name="Arc 15"/>
            <p:cNvSpPr/>
            <p:nvPr/>
          </p:nvSpPr>
          <p:spPr>
            <a:xfrm flipH="1" flipV="1">
              <a:off x="2031673" y="1143716"/>
              <a:ext cx="311924" cy="710346"/>
            </a:xfrm>
            <a:prstGeom prst="arc">
              <a:avLst>
                <a:gd name="adj1" fmla="val 16200000"/>
                <a:gd name="adj2" fmla="val 4736212"/>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7" name="Arc 16"/>
            <p:cNvSpPr/>
            <p:nvPr/>
          </p:nvSpPr>
          <p:spPr>
            <a:xfrm>
              <a:off x="1973197" y="3252993"/>
              <a:ext cx="311924" cy="710346"/>
            </a:xfrm>
            <a:prstGeom prst="arc">
              <a:avLst>
                <a:gd name="adj1" fmla="val 16200000"/>
                <a:gd name="adj2" fmla="val 565941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sp>
          <p:nvSpPr>
            <p:cNvPr id="18" name="Arc 17"/>
            <p:cNvSpPr/>
            <p:nvPr/>
          </p:nvSpPr>
          <p:spPr>
            <a:xfrm flipH="1" flipV="1">
              <a:off x="1998597" y="2542151"/>
              <a:ext cx="311924" cy="710346"/>
            </a:xfrm>
            <a:prstGeom prst="arc">
              <a:avLst>
                <a:gd name="adj1" fmla="val 16200000"/>
                <a:gd name="adj2" fmla="val 565941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grpSp>
      <p:sp>
        <p:nvSpPr>
          <p:cNvPr id="21" name="Oval 20"/>
          <p:cNvSpPr/>
          <p:nvPr/>
        </p:nvSpPr>
        <p:spPr>
          <a:xfrm rot="20246701">
            <a:off x="789954" y="4824055"/>
            <a:ext cx="387378" cy="356112"/>
          </a:xfrm>
          <a:prstGeom prst="ellipse">
            <a:avLst/>
          </a:prstGeom>
          <a:noFill/>
          <a:ln w="34925" cmpd="sng">
            <a:solidFill>
              <a:srgbClr val="FFFFFF"/>
            </a:solidFill>
          </a:ln>
          <a:effectLst>
            <a:glow rad="127000">
              <a:schemeClr val="bg1"/>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3600" b="1" dirty="0" smtClean="0">
                <a:solidFill>
                  <a:prstClr val="black"/>
                </a:solidFill>
              </a:rPr>
              <a:t>+</a:t>
            </a:r>
            <a:endParaRPr lang="he-IL" sz="3600" b="1" dirty="0">
              <a:solidFill>
                <a:prstClr val="black"/>
              </a:solidFill>
            </a:endParaRPr>
          </a:p>
        </p:txBody>
      </p:sp>
      <p:sp>
        <p:nvSpPr>
          <p:cNvPr id="22" name="Oval 21"/>
          <p:cNvSpPr/>
          <p:nvPr/>
        </p:nvSpPr>
        <p:spPr>
          <a:xfrm rot="20246701">
            <a:off x="709973" y="3951226"/>
            <a:ext cx="387378" cy="356112"/>
          </a:xfrm>
          <a:prstGeom prst="ellipse">
            <a:avLst/>
          </a:prstGeom>
          <a:noFill/>
          <a:ln w="34925" cmpd="sng">
            <a:solidFill>
              <a:srgbClr val="FFFFFF"/>
            </a:solidFill>
          </a:ln>
          <a:effectLst>
            <a:glow rad="127000">
              <a:schemeClr val="bg1"/>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3600" b="1" dirty="0" smtClean="0">
                <a:solidFill>
                  <a:prstClr val="black"/>
                </a:solidFill>
              </a:rPr>
              <a:t>-</a:t>
            </a:r>
            <a:endParaRPr lang="he-IL" sz="3600" b="1" dirty="0">
              <a:solidFill>
                <a:prstClr val="black"/>
              </a:solidFill>
            </a:endParaRPr>
          </a:p>
        </p:txBody>
      </p:sp>
      <p:sp>
        <p:nvSpPr>
          <p:cNvPr id="23" name="Rectangle 22"/>
          <p:cNvSpPr/>
          <p:nvPr/>
        </p:nvSpPr>
        <p:spPr>
          <a:xfrm>
            <a:off x="56790" y="6476017"/>
            <a:ext cx="3580326" cy="2937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Anode (positive contact)</a:t>
            </a:r>
            <a:endParaRPr lang="en-GB" dirty="0">
              <a:solidFill>
                <a:prstClr val="white"/>
              </a:solidFill>
            </a:endParaRPr>
          </a:p>
        </p:txBody>
      </p:sp>
      <p:sp>
        <p:nvSpPr>
          <p:cNvPr id="25" name="Oval 24"/>
          <p:cNvSpPr/>
          <p:nvPr/>
        </p:nvSpPr>
        <p:spPr>
          <a:xfrm rot="20246701">
            <a:off x="214717" y="5776453"/>
            <a:ext cx="387378" cy="356112"/>
          </a:xfrm>
          <a:prstGeom prst="ellipse">
            <a:avLst/>
          </a:prstGeom>
          <a:noFill/>
          <a:ln w="34925" cmpd="sng">
            <a:solidFill>
              <a:srgbClr val="FFFFFF"/>
            </a:solidFill>
          </a:ln>
          <a:effectLst>
            <a:glow rad="127000">
              <a:schemeClr val="bg1"/>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3600" b="1" dirty="0" smtClean="0">
                <a:solidFill>
                  <a:prstClr val="black"/>
                </a:solidFill>
              </a:rPr>
              <a:t>+</a:t>
            </a:r>
            <a:endParaRPr lang="he-IL" sz="3600" b="1" dirty="0">
              <a:solidFill>
                <a:prstClr val="black"/>
              </a:solidFill>
            </a:endParaRPr>
          </a:p>
        </p:txBody>
      </p:sp>
      <p:sp>
        <p:nvSpPr>
          <p:cNvPr id="26" name="Oval 25"/>
          <p:cNvSpPr/>
          <p:nvPr/>
        </p:nvSpPr>
        <p:spPr>
          <a:xfrm rot="20949024">
            <a:off x="333886" y="4028460"/>
            <a:ext cx="867739" cy="4574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Oval 26"/>
          <p:cNvSpPr/>
          <p:nvPr/>
        </p:nvSpPr>
        <p:spPr>
          <a:xfrm>
            <a:off x="2784887" y="3065173"/>
            <a:ext cx="423845" cy="383777"/>
          </a:xfrm>
          <a:prstGeom prst="ellipse">
            <a:avLst/>
          </a:prstGeom>
          <a:noFill/>
          <a:ln w="34925">
            <a:solidFill>
              <a:srgbClr val="FFFFFF"/>
            </a:solidFill>
          </a:ln>
          <a:effectLst>
            <a:glow rad="127000">
              <a:srgbClr val="00FF00"/>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lnSpc>
                <a:spcPts val="1360"/>
              </a:lnSpc>
            </a:pPr>
            <a:endParaRPr lang="he-IL" sz="3600" b="1" dirty="0" smtClean="0">
              <a:solidFill>
                <a:prstClr val="black"/>
              </a:solidFill>
            </a:endParaRPr>
          </a:p>
          <a:p>
            <a:pPr algn="ctr">
              <a:lnSpc>
                <a:spcPts val="1360"/>
              </a:lnSpc>
            </a:pPr>
            <a:endParaRPr lang="he-IL" sz="3600" b="1" dirty="0" smtClean="0">
              <a:solidFill>
                <a:prstClr val="black"/>
              </a:solidFill>
            </a:endParaRPr>
          </a:p>
          <a:p>
            <a:pPr algn="ctr">
              <a:lnSpc>
                <a:spcPts val="1360"/>
              </a:lnSpc>
            </a:pPr>
            <a:r>
              <a:rPr lang="en-US" sz="3600" b="1" dirty="0" smtClean="0">
                <a:solidFill>
                  <a:prstClr val="black"/>
                </a:solidFill>
              </a:rPr>
              <a:t>+</a:t>
            </a:r>
          </a:p>
          <a:p>
            <a:pPr algn="ctr">
              <a:lnSpc>
                <a:spcPts val="1360"/>
              </a:lnSpc>
            </a:pPr>
            <a:r>
              <a:rPr lang="en-US" sz="3600" b="1" dirty="0">
                <a:solidFill>
                  <a:prstClr val="black"/>
                </a:solidFill>
              </a:rPr>
              <a:t>-</a:t>
            </a:r>
            <a:endParaRPr lang="en-US" sz="3600" b="1" dirty="0" smtClean="0">
              <a:solidFill>
                <a:prstClr val="black"/>
              </a:solidFill>
            </a:endParaRPr>
          </a:p>
        </p:txBody>
      </p:sp>
      <p:sp>
        <p:nvSpPr>
          <p:cNvPr id="24" name="Oval 23"/>
          <p:cNvSpPr/>
          <p:nvPr/>
        </p:nvSpPr>
        <p:spPr>
          <a:xfrm rot="20246701">
            <a:off x="2271749" y="4023951"/>
            <a:ext cx="387378" cy="381603"/>
          </a:xfrm>
          <a:prstGeom prst="ellipse">
            <a:avLst/>
          </a:prstGeom>
          <a:noFill/>
          <a:ln w="34925" cmpd="sng">
            <a:solidFill>
              <a:srgbClr val="FFFFFF"/>
            </a:solidFill>
          </a:ln>
          <a:effectLst>
            <a:glow rad="127000">
              <a:schemeClr val="bg1"/>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3600" b="1" dirty="0" smtClean="0">
                <a:solidFill>
                  <a:prstClr val="black"/>
                </a:solidFill>
              </a:rPr>
              <a:t>-</a:t>
            </a:r>
            <a:endParaRPr lang="he-IL" sz="3600" b="1" dirty="0">
              <a:solidFill>
                <a:prstClr val="black"/>
              </a:solidFill>
            </a:endParaRPr>
          </a:p>
        </p:txBody>
      </p:sp>
      <p:sp>
        <p:nvSpPr>
          <p:cNvPr id="28" name="TextBox 27"/>
          <p:cNvSpPr txBox="1"/>
          <p:nvPr/>
        </p:nvSpPr>
        <p:spPr>
          <a:xfrm>
            <a:off x="4391958" y="3031797"/>
            <a:ext cx="641009" cy="369332"/>
          </a:xfrm>
          <a:prstGeom prst="rect">
            <a:avLst/>
          </a:prstGeom>
          <a:noFill/>
        </p:spPr>
        <p:txBody>
          <a:bodyPr wrap="none" rtlCol="0">
            <a:spAutoFit/>
          </a:bodyPr>
          <a:lstStyle/>
          <a:p>
            <a:r>
              <a:rPr lang="en-US" dirty="0" smtClean="0">
                <a:solidFill>
                  <a:prstClr val="black"/>
                </a:solidFill>
              </a:rPr>
              <a:t>Light</a:t>
            </a:r>
            <a:endParaRPr lang="en-GB" dirty="0">
              <a:solidFill>
                <a:prstClr val="black"/>
              </a:solidFill>
            </a:endParaRPr>
          </a:p>
        </p:txBody>
      </p:sp>
      <p:sp>
        <p:nvSpPr>
          <p:cNvPr id="32" name="Down Arrow 31"/>
          <p:cNvSpPr/>
          <p:nvPr/>
        </p:nvSpPr>
        <p:spPr>
          <a:xfrm>
            <a:off x="4637543" y="3494831"/>
            <a:ext cx="149838" cy="273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0" name="Group 39"/>
          <p:cNvGrpSpPr/>
          <p:nvPr/>
        </p:nvGrpSpPr>
        <p:grpSpPr>
          <a:xfrm>
            <a:off x="3873162" y="3763563"/>
            <a:ext cx="1678601" cy="1378097"/>
            <a:chOff x="3873162" y="3763563"/>
            <a:chExt cx="1678601" cy="1378097"/>
          </a:xfrm>
        </p:grpSpPr>
        <p:sp>
          <p:nvSpPr>
            <p:cNvPr id="29" name="Rectangle 28"/>
            <p:cNvSpPr/>
            <p:nvPr/>
          </p:nvSpPr>
          <p:spPr>
            <a:xfrm>
              <a:off x="4281171" y="3763563"/>
              <a:ext cx="862583" cy="369332"/>
            </a:xfrm>
            <a:prstGeom prst="rect">
              <a:avLst/>
            </a:prstGeom>
          </p:spPr>
          <p:txBody>
            <a:bodyPr wrap="square">
              <a:spAutoFit/>
            </a:bodyPr>
            <a:lstStyle/>
            <a:p>
              <a:r>
                <a:rPr lang="en-US" dirty="0" smtClean="0">
                  <a:solidFill>
                    <a:prstClr val="black"/>
                  </a:solidFill>
                  <a:sym typeface="Wingdings" panose="05000000000000000000" pitchFamily="2" charset="2"/>
                </a:rPr>
                <a:t>Exciton</a:t>
              </a:r>
              <a:endParaRPr lang="en-GB" dirty="0">
                <a:solidFill>
                  <a:prstClr val="black"/>
                </a:solidFill>
              </a:endParaRPr>
            </a:p>
          </p:txBody>
        </p:sp>
        <p:sp>
          <p:nvSpPr>
            <p:cNvPr id="30" name="Rectangle 29"/>
            <p:cNvSpPr/>
            <p:nvPr/>
          </p:nvSpPr>
          <p:spPr>
            <a:xfrm>
              <a:off x="3873162" y="4495329"/>
              <a:ext cx="1678601" cy="646331"/>
            </a:xfrm>
            <a:prstGeom prst="rect">
              <a:avLst/>
            </a:prstGeom>
          </p:spPr>
          <p:txBody>
            <a:bodyPr wrap="none">
              <a:spAutoFit/>
            </a:bodyPr>
            <a:lstStyle/>
            <a:p>
              <a:r>
                <a:rPr lang="en-US" dirty="0" smtClean="0">
                  <a:solidFill>
                    <a:prstClr val="black"/>
                  </a:solidFill>
                  <a:sym typeface="Wingdings" panose="05000000000000000000" pitchFamily="2" charset="2"/>
                </a:rPr>
                <a:t>Charge </a:t>
              </a:r>
              <a:r>
                <a:rPr lang="en-US" dirty="0">
                  <a:solidFill>
                    <a:prstClr val="black"/>
                  </a:solidFill>
                  <a:sym typeface="Wingdings" panose="05000000000000000000" pitchFamily="2" charset="2"/>
                </a:rPr>
                <a:t>transfer </a:t>
              </a:r>
              <a:endParaRPr lang="en-US" dirty="0" smtClean="0">
                <a:solidFill>
                  <a:prstClr val="black"/>
                </a:solidFill>
                <a:sym typeface="Wingdings" panose="05000000000000000000" pitchFamily="2" charset="2"/>
              </a:endParaRPr>
            </a:p>
            <a:p>
              <a:pPr algn="ctr"/>
              <a:r>
                <a:rPr lang="en-US" dirty="0" smtClean="0">
                  <a:solidFill>
                    <a:prstClr val="black"/>
                  </a:solidFill>
                  <a:sym typeface="Wingdings" panose="05000000000000000000" pitchFamily="2" charset="2"/>
                </a:rPr>
                <a:t>Exciton</a:t>
              </a:r>
              <a:endParaRPr lang="en-GB" dirty="0">
                <a:solidFill>
                  <a:prstClr val="black"/>
                </a:solidFill>
              </a:endParaRPr>
            </a:p>
          </p:txBody>
        </p:sp>
        <p:sp>
          <p:nvSpPr>
            <p:cNvPr id="33" name="Down Arrow 32"/>
            <p:cNvSpPr/>
            <p:nvPr/>
          </p:nvSpPr>
          <p:spPr>
            <a:xfrm>
              <a:off x="4637543" y="4155231"/>
              <a:ext cx="149838" cy="273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41" name="Group 40"/>
          <p:cNvGrpSpPr/>
          <p:nvPr/>
        </p:nvGrpSpPr>
        <p:grpSpPr>
          <a:xfrm>
            <a:off x="4027050" y="5196631"/>
            <a:ext cx="1370824" cy="676794"/>
            <a:chOff x="4027050" y="5196631"/>
            <a:chExt cx="1370824" cy="676794"/>
          </a:xfrm>
        </p:grpSpPr>
        <p:sp>
          <p:nvSpPr>
            <p:cNvPr id="31" name="Rectangle 30"/>
            <p:cNvSpPr/>
            <p:nvPr/>
          </p:nvSpPr>
          <p:spPr>
            <a:xfrm>
              <a:off x="4027050" y="5504093"/>
              <a:ext cx="1370824" cy="369332"/>
            </a:xfrm>
            <a:prstGeom prst="rect">
              <a:avLst/>
            </a:prstGeom>
          </p:spPr>
          <p:txBody>
            <a:bodyPr wrap="none">
              <a:spAutoFit/>
            </a:bodyPr>
            <a:lstStyle/>
            <a:p>
              <a:r>
                <a:rPr lang="en-US" dirty="0" smtClean="0">
                  <a:solidFill>
                    <a:prstClr val="black"/>
                  </a:solidFill>
                  <a:sym typeface="Wingdings" panose="05000000000000000000" pitchFamily="2" charset="2"/>
                </a:rPr>
                <a:t>Free </a:t>
              </a:r>
              <a:r>
                <a:rPr lang="en-US" dirty="0">
                  <a:solidFill>
                    <a:prstClr val="black"/>
                  </a:solidFill>
                  <a:sym typeface="Wingdings" panose="05000000000000000000" pitchFamily="2" charset="2"/>
                </a:rPr>
                <a:t>charges</a:t>
              </a:r>
              <a:endParaRPr lang="en-GB" dirty="0">
                <a:solidFill>
                  <a:prstClr val="black"/>
                </a:solidFill>
              </a:endParaRPr>
            </a:p>
          </p:txBody>
        </p:sp>
        <p:sp>
          <p:nvSpPr>
            <p:cNvPr id="34" name="Down Arrow 33"/>
            <p:cNvSpPr/>
            <p:nvPr/>
          </p:nvSpPr>
          <p:spPr>
            <a:xfrm>
              <a:off x="4637543" y="5196631"/>
              <a:ext cx="149838" cy="2739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5" name="TextBox 34"/>
          <p:cNvSpPr txBox="1"/>
          <p:nvPr/>
        </p:nvSpPr>
        <p:spPr>
          <a:xfrm>
            <a:off x="4117316" y="2546078"/>
            <a:ext cx="1257908" cy="369332"/>
          </a:xfrm>
          <a:prstGeom prst="rect">
            <a:avLst/>
          </a:prstGeom>
          <a:noFill/>
        </p:spPr>
        <p:txBody>
          <a:bodyPr wrap="none" rtlCol="0">
            <a:spAutoFit/>
          </a:bodyPr>
          <a:lstStyle/>
          <a:p>
            <a:r>
              <a:rPr lang="en-US" b="1" u="sng" dirty="0" smtClean="0">
                <a:solidFill>
                  <a:prstClr val="black"/>
                </a:solidFill>
              </a:rPr>
              <a:t>Generation</a:t>
            </a:r>
            <a:endParaRPr lang="en-GB" b="1" u="sng" dirty="0">
              <a:solidFill>
                <a:prstClr val="black"/>
              </a:solidFill>
            </a:endParaRPr>
          </a:p>
        </p:txBody>
      </p:sp>
      <p:sp>
        <p:nvSpPr>
          <p:cNvPr id="36" name="TextBox 35"/>
          <p:cNvSpPr txBox="1"/>
          <p:nvPr/>
        </p:nvSpPr>
        <p:spPr>
          <a:xfrm>
            <a:off x="7317942" y="2546078"/>
            <a:ext cx="588623" cy="369332"/>
          </a:xfrm>
          <a:prstGeom prst="rect">
            <a:avLst/>
          </a:prstGeom>
          <a:noFill/>
        </p:spPr>
        <p:txBody>
          <a:bodyPr wrap="none" rtlCol="0">
            <a:spAutoFit/>
          </a:bodyPr>
          <a:lstStyle/>
          <a:p>
            <a:r>
              <a:rPr lang="en-US" b="1" u="sng" dirty="0" smtClean="0">
                <a:solidFill>
                  <a:prstClr val="black"/>
                </a:solidFill>
              </a:rPr>
              <a:t>Loss</a:t>
            </a:r>
            <a:endParaRPr lang="en-GB" b="1" u="sng" dirty="0">
              <a:solidFill>
                <a:prstClr val="black"/>
              </a:solidFill>
            </a:endParaRPr>
          </a:p>
        </p:txBody>
      </p:sp>
      <p:sp>
        <p:nvSpPr>
          <p:cNvPr id="37" name="TextBox 36"/>
          <p:cNvSpPr txBox="1"/>
          <p:nvPr/>
        </p:nvSpPr>
        <p:spPr>
          <a:xfrm>
            <a:off x="6850923" y="3264284"/>
            <a:ext cx="1522661" cy="369332"/>
          </a:xfrm>
          <a:prstGeom prst="rect">
            <a:avLst/>
          </a:prstGeom>
          <a:noFill/>
        </p:spPr>
        <p:txBody>
          <a:bodyPr wrap="none" rtlCol="0">
            <a:spAutoFit/>
          </a:bodyPr>
          <a:lstStyle/>
          <a:p>
            <a:r>
              <a:rPr lang="en-US" dirty="0" smtClean="0">
                <a:solidFill>
                  <a:prstClr val="black"/>
                </a:solidFill>
              </a:rPr>
              <a:t>Light emission</a:t>
            </a:r>
            <a:endParaRPr lang="en-GB" dirty="0">
              <a:solidFill>
                <a:prstClr val="black"/>
              </a:solidFill>
            </a:endParaRPr>
          </a:p>
        </p:txBody>
      </p:sp>
      <p:sp>
        <p:nvSpPr>
          <p:cNvPr id="38" name="TextBox 37"/>
          <p:cNvSpPr txBox="1"/>
          <p:nvPr/>
        </p:nvSpPr>
        <p:spPr>
          <a:xfrm>
            <a:off x="6479218" y="3913876"/>
            <a:ext cx="2266070" cy="369332"/>
          </a:xfrm>
          <a:prstGeom prst="rect">
            <a:avLst/>
          </a:prstGeom>
          <a:noFill/>
        </p:spPr>
        <p:txBody>
          <a:bodyPr wrap="none" rtlCol="0">
            <a:spAutoFit/>
          </a:bodyPr>
          <a:lstStyle/>
          <a:p>
            <a:r>
              <a:rPr lang="en-US" dirty="0" smtClean="0">
                <a:solidFill>
                  <a:prstClr val="black"/>
                </a:solidFill>
              </a:rPr>
              <a:t>Charge recombination</a:t>
            </a:r>
            <a:endParaRPr lang="en-GB" dirty="0">
              <a:solidFill>
                <a:prstClr val="black"/>
              </a:solidFill>
            </a:endParaRPr>
          </a:p>
        </p:txBody>
      </p:sp>
      <p:sp>
        <p:nvSpPr>
          <p:cNvPr id="39" name="TextBox 38"/>
          <p:cNvSpPr txBox="1"/>
          <p:nvPr/>
        </p:nvSpPr>
        <p:spPr>
          <a:xfrm>
            <a:off x="6787220" y="4563467"/>
            <a:ext cx="1650067" cy="646331"/>
          </a:xfrm>
          <a:prstGeom prst="rect">
            <a:avLst/>
          </a:prstGeom>
          <a:noFill/>
        </p:spPr>
        <p:txBody>
          <a:bodyPr wrap="none" rtlCol="0">
            <a:spAutoFit/>
          </a:bodyPr>
          <a:lstStyle/>
          <a:p>
            <a:r>
              <a:rPr lang="en-US" dirty="0" smtClean="0">
                <a:solidFill>
                  <a:prstClr val="black"/>
                </a:solidFill>
              </a:rPr>
              <a:t>Polaron-Exciton</a:t>
            </a:r>
          </a:p>
          <a:p>
            <a:r>
              <a:rPr lang="en-US" dirty="0" smtClean="0">
                <a:solidFill>
                  <a:prstClr val="black"/>
                </a:solidFill>
              </a:rPr>
              <a:t>annihilation</a:t>
            </a:r>
            <a:endParaRPr lang="en-GB" dirty="0">
              <a:solidFill>
                <a:prstClr val="black"/>
              </a:solidFill>
            </a:endParaRPr>
          </a:p>
        </p:txBody>
      </p:sp>
    </p:spTree>
    <p:extLst>
      <p:ext uri="{BB962C8B-B14F-4D97-AF65-F5344CB8AC3E}">
        <p14:creationId xmlns:p14="http://schemas.microsoft.com/office/powerpoint/2010/main" val="130832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2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up)">
                                      <p:cBhvr>
                                        <p:cTn id="36" dur="500"/>
                                        <p:tgtEl>
                                          <p:spTgt spid="4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1000"/>
                                        <p:tgtEl>
                                          <p:spTgt spid="37"/>
                                        </p:tgtEl>
                                      </p:cBhvr>
                                    </p:animEffect>
                                    <p:anim calcmode="lin" valueType="num">
                                      <p:cBhvr>
                                        <p:cTn id="55" dur="1000" fill="hold"/>
                                        <p:tgtEl>
                                          <p:spTgt spid="37"/>
                                        </p:tgtEl>
                                        <p:attrNameLst>
                                          <p:attrName>ppt_x</p:attrName>
                                        </p:attrNameLst>
                                      </p:cBhvr>
                                      <p:tavLst>
                                        <p:tav tm="0">
                                          <p:val>
                                            <p:strVal val="#ppt_x"/>
                                          </p:val>
                                        </p:tav>
                                        <p:tav tm="100000">
                                          <p:val>
                                            <p:strVal val="#ppt_x"/>
                                          </p:val>
                                        </p:tav>
                                      </p:tavLst>
                                    </p:anim>
                                    <p:anim calcmode="lin" valueType="num">
                                      <p:cBhvr>
                                        <p:cTn id="56" dur="1000" fill="hold"/>
                                        <p:tgtEl>
                                          <p:spTgt spid="37"/>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22" presetClass="entr" presetSubtype="4"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childTnLst>
                          </p:cTn>
                        </p:par>
                        <p:par>
                          <p:cTn id="61" fill="hold">
                            <p:stCondLst>
                              <p:cond delay="1500"/>
                            </p:stCondLst>
                            <p:childTnLst>
                              <p:par>
                                <p:cTn id="62" presetID="10" presetClass="exit" presetSubtype="0" fill="hold" grpId="1" nodeType="after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1000"/>
                                        <p:tgtEl>
                                          <p:spTgt spid="38"/>
                                        </p:tgtEl>
                                      </p:cBhvr>
                                    </p:animEffect>
                                    <p:anim calcmode="lin" valueType="num">
                                      <p:cBhvr>
                                        <p:cTn id="70" dur="1000" fill="hold"/>
                                        <p:tgtEl>
                                          <p:spTgt spid="38"/>
                                        </p:tgtEl>
                                        <p:attrNameLst>
                                          <p:attrName>ppt_x</p:attrName>
                                        </p:attrNameLst>
                                      </p:cBhvr>
                                      <p:tavLst>
                                        <p:tav tm="0">
                                          <p:val>
                                            <p:strVal val="#ppt_x"/>
                                          </p:val>
                                        </p:tav>
                                        <p:tav tm="100000">
                                          <p:val>
                                            <p:strVal val="#ppt_x"/>
                                          </p:val>
                                        </p:tav>
                                      </p:tavLst>
                                    </p:anim>
                                    <p:anim calcmode="lin" valueType="num">
                                      <p:cBhvr>
                                        <p:cTn id="71" dur="1000" fill="hold"/>
                                        <p:tgtEl>
                                          <p:spTgt spid="38"/>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0" presetClass="path" presetSubtype="0" accel="50000" decel="50000" fill="hold" grpId="1" nodeType="afterEffect">
                                  <p:stCondLst>
                                    <p:cond delay="0"/>
                                  </p:stCondLst>
                                  <p:childTnLst>
                                    <p:animMotion origin="layout" path="M 1.11111E-6 1.85185E-6 L 1.11111E-6 0.00023 L -0.0132 -0.00671 C -0.01649 -0.00834 -0.02292 -0.01111 -0.02292 -0.01088 C -0.02517 -0.01389 -0.02847 -0.01597 -0.02951 -0.01991 C -0.03333 -0.03496 -0.03038 -0.02963 -0.03611 -0.03727 C -0.03715 -0.04167 -0.0375 -0.04653 -0.03941 -0.05046 C -0.04045 -0.05255 -0.04167 -0.05463 -0.04254 -0.05695 C -0.04392 -0.06042 -0.04514 -0.06898 -0.04583 -0.07246 C -0.04636 -0.07454 -0.04705 -0.07662 -0.04757 -0.07894 L -0.0507 -0.0963 C -0.05017 -0.10301 -0.05087 -0.10996 -0.04913 -0.11621 C -0.04844 -0.11852 -0.04427 -0.12037 -0.04427 -0.12014 L -0.04427 -0.11829 " pathEditMode="relative" rAng="0" ptsTypes="AAAAAAAAAAAAAA">
                                      <p:cBhvr>
                                        <p:cTn id="74" dur="2000" fill="hold"/>
                                        <p:tgtEl>
                                          <p:spTgt spid="21"/>
                                        </p:tgtEl>
                                        <p:attrNameLst>
                                          <p:attrName>ppt_x</p:attrName>
                                          <p:attrName>ppt_y</p:attrName>
                                        </p:attrNameLst>
                                      </p:cBhvr>
                                      <p:rCtr x="-2535" y="-6019"/>
                                    </p:animMotion>
                                  </p:childTnLst>
                                </p:cTn>
                              </p:par>
                            </p:childTnLst>
                          </p:cTn>
                        </p:par>
                        <p:par>
                          <p:cTn id="75" fill="hold">
                            <p:stCondLst>
                              <p:cond delay="3000"/>
                            </p:stCondLst>
                            <p:childTnLst>
                              <p:par>
                                <p:cTn id="76" presetID="22" presetClass="entr" presetSubtype="8" fill="hold" grpId="0"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left)">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1000"/>
                                        <p:tgtEl>
                                          <p:spTgt spid="39"/>
                                        </p:tgtEl>
                                      </p:cBhvr>
                                    </p:animEffect>
                                    <p:anim calcmode="lin" valueType="num">
                                      <p:cBhvr>
                                        <p:cTn id="84" dur="1000" fill="hold"/>
                                        <p:tgtEl>
                                          <p:spTgt spid="39"/>
                                        </p:tgtEl>
                                        <p:attrNameLst>
                                          <p:attrName>ppt_x</p:attrName>
                                        </p:attrNameLst>
                                      </p:cBhvr>
                                      <p:tavLst>
                                        <p:tav tm="0">
                                          <p:val>
                                            <p:strVal val="#ppt_x"/>
                                          </p:val>
                                        </p:tav>
                                        <p:tav tm="100000">
                                          <p:val>
                                            <p:strVal val="#ppt_x"/>
                                          </p:val>
                                        </p:tav>
                                      </p:tavLst>
                                    </p:anim>
                                    <p:anim calcmode="lin" valueType="num">
                                      <p:cBhvr>
                                        <p:cTn id="85" dur="1000" fill="hold"/>
                                        <p:tgtEl>
                                          <p:spTgt spid="39"/>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0" presetClass="path" presetSubtype="0" accel="50000" decel="50000" fill="hold" grpId="1" nodeType="afterEffect">
                                  <p:stCondLst>
                                    <p:cond delay="0"/>
                                  </p:stCondLst>
                                  <p:childTnLst>
                                    <p:animMotion origin="layout" path="M 1.94444E-6 -3.33333E-6 L 1.94444E-6 0.00023 C 0.00486 -0.00162 0.01007 -0.00162 0.01476 -0.00439 C 0.01753 -0.00625 0.01857 -0.01088 0.02118 -0.01319 C 0.02291 -0.01458 0.02465 -0.01597 0.02621 -0.01759 C 0.02743 -0.01898 0.02812 -0.02106 0.02951 -0.02199 C 0.02951 -0.02176 0.04166 -0.02731 0.04427 -0.02847 L 0.04913 -0.03078 C 0.05017 -0.03287 0.05104 -0.03518 0.05243 -0.03727 C 0.05434 -0.04027 0.05903 -0.04606 0.05903 -0.04583 C 0.05955 -0.04884 0.05989 -0.05185 0.06059 -0.05463 C 0.06111 -0.05694 0.06232 -0.05902 0.06232 -0.06134 C 0.06232 -0.07083 0.06146 -0.08032 0.06059 -0.08958 C 0.05868 -0.1118 0.05903 -0.09305 0.05903 -0.10486 L 0.05729 -0.11574 " pathEditMode="relative" rAng="0" ptsTypes="AAAAAAAAAAAAAAA">
                                      <p:cBhvr>
                                        <p:cTn id="88" dur="2000" fill="hold"/>
                                        <p:tgtEl>
                                          <p:spTgt spid="24"/>
                                        </p:tgtEl>
                                        <p:attrNameLst>
                                          <p:attrName>ppt_x</p:attrName>
                                          <p:attrName>ppt_y</p:attrName>
                                        </p:attrNameLst>
                                      </p:cBhvr>
                                      <p:rCtr x="3108" y="-5787"/>
                                    </p:animMotion>
                                  </p:childTnLst>
                                </p:cTn>
                              </p:par>
                            </p:childTnLst>
                          </p:cTn>
                        </p:par>
                        <p:par>
                          <p:cTn id="89" fill="hold">
                            <p:stCondLst>
                              <p:cond delay="3000"/>
                            </p:stCondLst>
                            <p:childTnLst>
                              <p:par>
                                <p:cTn id="90" presetID="10" presetClass="exit" presetSubtype="0" fill="hold" grpId="1" nodeType="after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3" grpId="1" animBg="1"/>
      <p:bldP spid="21" grpId="0" animBg="1"/>
      <p:bldP spid="21" grpId="1" animBg="1"/>
      <p:bldP spid="22" grpId="0" animBg="1"/>
      <p:bldP spid="25" grpId="0" animBg="1"/>
      <p:bldP spid="26" grpId="0" animBg="1"/>
      <p:bldP spid="27" grpId="0" animBg="1"/>
      <p:bldP spid="27" grpId="1" animBg="1"/>
      <p:bldP spid="24" grpId="0" animBg="1"/>
      <p:bldP spid="24" grpId="1" animBg="1"/>
      <p:bldP spid="37"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urved Down Arrow 84"/>
          <p:cNvSpPr/>
          <p:nvPr/>
        </p:nvSpPr>
        <p:spPr>
          <a:xfrm rot="16200000">
            <a:off x="-336367" y="4003076"/>
            <a:ext cx="2293737" cy="455532"/>
          </a:xfrm>
          <a:prstGeom prst="curvedDownArrow">
            <a:avLst>
              <a:gd name="adj1" fmla="val 29530"/>
              <a:gd name="adj2" fmla="val 80740"/>
              <a:gd name="adj3" fmla="val 46795"/>
            </a:avLst>
          </a:prstGeom>
          <a:solidFill>
            <a:srgbClr val="FF0000"/>
          </a:solidFill>
          <a:ln w="76200">
            <a:noFill/>
          </a:ln>
          <a:effectLst>
            <a:outerShdw blurRad="76200" dir="13500000" sy="23000" kx="1200000" algn="br" rotWithShape="0">
              <a:prstClr val="black">
                <a:alpha val="20000"/>
              </a:prstClr>
            </a:outerShdw>
          </a:effectLst>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dirty="0">
              <a:solidFill>
                <a:schemeClr val="tx1"/>
              </a:solidFill>
            </a:endParaRPr>
          </a:p>
        </p:txBody>
      </p:sp>
      <p:grpSp>
        <p:nvGrpSpPr>
          <p:cNvPr id="46" name="Group 45"/>
          <p:cNvGrpSpPr/>
          <p:nvPr/>
        </p:nvGrpSpPr>
        <p:grpSpPr>
          <a:xfrm>
            <a:off x="1072414" y="1835091"/>
            <a:ext cx="1413889" cy="1443902"/>
            <a:chOff x="8922461" y="3782291"/>
            <a:chExt cx="2396704" cy="1634832"/>
          </a:xfrm>
          <a:scene3d>
            <a:camera prst="perspectiveFront" fov="2700000">
              <a:rot lat="19086000" lon="19067999" rev="3108000"/>
            </a:camera>
            <a:lightRig rig="threePt" dir="t">
              <a:rot lat="0" lon="0" rev="0"/>
            </a:lightRig>
          </a:scene3d>
        </p:grpSpPr>
        <p:grpSp>
          <p:nvGrpSpPr>
            <p:cNvPr id="47" name="Group 46"/>
            <p:cNvGrpSpPr/>
            <p:nvPr/>
          </p:nvGrpSpPr>
          <p:grpSpPr>
            <a:xfrm>
              <a:off x="8922461" y="3782291"/>
              <a:ext cx="2396704" cy="1634832"/>
              <a:chOff x="8922461" y="3782291"/>
              <a:chExt cx="2396704" cy="1634832"/>
            </a:xfrm>
          </p:grpSpPr>
          <p:grpSp>
            <p:nvGrpSpPr>
              <p:cNvPr id="49" name="Group 48"/>
              <p:cNvGrpSpPr/>
              <p:nvPr/>
            </p:nvGrpSpPr>
            <p:grpSpPr>
              <a:xfrm>
                <a:off x="9006538" y="3782291"/>
                <a:ext cx="2259724" cy="1621459"/>
                <a:chOff x="9006538" y="3782291"/>
                <a:chExt cx="2259724" cy="1621459"/>
              </a:xfrm>
            </p:grpSpPr>
            <p:sp>
              <p:nvSpPr>
                <p:cNvPr id="52" name="Rectangle 51"/>
                <p:cNvSpPr/>
                <p:nvPr/>
              </p:nvSpPr>
              <p:spPr>
                <a:xfrm>
                  <a:off x="9006538" y="3785157"/>
                  <a:ext cx="2259724" cy="1618593"/>
                </a:xfrm>
                <a:prstGeom prst="rect">
                  <a:avLst/>
                </a:prstGeom>
                <a:solidFill>
                  <a:srgbClr val="B21E48"/>
                </a:solid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3" name="Freeform 52"/>
                <p:cNvSpPr/>
                <p:nvPr/>
              </p:nvSpPr>
              <p:spPr>
                <a:xfrm>
                  <a:off x="9628910" y="3782291"/>
                  <a:ext cx="1634836" cy="1620982"/>
                </a:xfrm>
                <a:custGeom>
                  <a:avLst/>
                  <a:gdLst>
                    <a:gd name="connsiteX0" fmla="*/ 623455 w 1634836"/>
                    <a:gd name="connsiteY0" fmla="*/ 0 h 1620982"/>
                    <a:gd name="connsiteX1" fmla="*/ 623455 w 1634836"/>
                    <a:gd name="connsiteY1" fmla="*/ 0 h 1620982"/>
                    <a:gd name="connsiteX2" fmla="*/ 581891 w 1634836"/>
                    <a:gd name="connsiteY2" fmla="*/ 110836 h 1620982"/>
                    <a:gd name="connsiteX3" fmla="*/ 540327 w 1634836"/>
                    <a:gd name="connsiteY3" fmla="*/ 124691 h 1620982"/>
                    <a:gd name="connsiteX4" fmla="*/ 526473 w 1634836"/>
                    <a:gd name="connsiteY4" fmla="*/ 166254 h 1620982"/>
                    <a:gd name="connsiteX5" fmla="*/ 498764 w 1634836"/>
                    <a:gd name="connsiteY5" fmla="*/ 193964 h 1620982"/>
                    <a:gd name="connsiteX6" fmla="*/ 484909 w 1634836"/>
                    <a:gd name="connsiteY6" fmla="*/ 443345 h 1620982"/>
                    <a:gd name="connsiteX7" fmla="*/ 512618 w 1634836"/>
                    <a:gd name="connsiteY7" fmla="*/ 484909 h 1620982"/>
                    <a:gd name="connsiteX8" fmla="*/ 526473 w 1634836"/>
                    <a:gd name="connsiteY8" fmla="*/ 526473 h 1620982"/>
                    <a:gd name="connsiteX9" fmla="*/ 568036 w 1634836"/>
                    <a:gd name="connsiteY9" fmla="*/ 568036 h 1620982"/>
                    <a:gd name="connsiteX10" fmla="*/ 595746 w 1634836"/>
                    <a:gd name="connsiteY10" fmla="*/ 609600 h 1620982"/>
                    <a:gd name="connsiteX11" fmla="*/ 554182 w 1634836"/>
                    <a:gd name="connsiteY11" fmla="*/ 775854 h 1620982"/>
                    <a:gd name="connsiteX12" fmla="*/ 526473 w 1634836"/>
                    <a:gd name="connsiteY12" fmla="*/ 803564 h 1620982"/>
                    <a:gd name="connsiteX13" fmla="*/ 443346 w 1634836"/>
                    <a:gd name="connsiteY13" fmla="*/ 831273 h 1620982"/>
                    <a:gd name="connsiteX14" fmla="*/ 401782 w 1634836"/>
                    <a:gd name="connsiteY14" fmla="*/ 845127 h 1620982"/>
                    <a:gd name="connsiteX15" fmla="*/ 304800 w 1634836"/>
                    <a:gd name="connsiteY15" fmla="*/ 942109 h 1620982"/>
                    <a:gd name="connsiteX16" fmla="*/ 277091 w 1634836"/>
                    <a:gd name="connsiteY16" fmla="*/ 983673 h 1620982"/>
                    <a:gd name="connsiteX17" fmla="*/ 249382 w 1634836"/>
                    <a:gd name="connsiteY17" fmla="*/ 1066800 h 1620982"/>
                    <a:gd name="connsiteX18" fmla="*/ 249382 w 1634836"/>
                    <a:gd name="connsiteY18" fmla="*/ 1385454 h 1620982"/>
                    <a:gd name="connsiteX19" fmla="*/ 96982 w 1634836"/>
                    <a:gd name="connsiteY19" fmla="*/ 1427018 h 1620982"/>
                    <a:gd name="connsiteX20" fmla="*/ 55418 w 1634836"/>
                    <a:gd name="connsiteY20" fmla="*/ 1440873 h 1620982"/>
                    <a:gd name="connsiteX21" fmla="*/ 0 w 1634836"/>
                    <a:gd name="connsiteY21" fmla="*/ 1565564 h 1620982"/>
                    <a:gd name="connsiteX22" fmla="*/ 13855 w 1634836"/>
                    <a:gd name="connsiteY22" fmla="*/ 1620982 h 1620982"/>
                    <a:gd name="connsiteX23" fmla="*/ 1634836 w 1634836"/>
                    <a:gd name="connsiteY23" fmla="*/ 1607127 h 1620982"/>
                    <a:gd name="connsiteX24" fmla="*/ 1607127 w 1634836"/>
                    <a:gd name="connsiteY24" fmla="*/ 27709 h 1620982"/>
                    <a:gd name="connsiteX25" fmla="*/ 623455 w 1634836"/>
                    <a:gd name="connsiteY25" fmla="*/ 0 h 16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4836" h="1620982">
                      <a:moveTo>
                        <a:pt x="623455" y="0"/>
                      </a:moveTo>
                      <a:lnTo>
                        <a:pt x="623455" y="0"/>
                      </a:lnTo>
                      <a:cubicBezTo>
                        <a:pt x="609600" y="36945"/>
                        <a:pt x="603778" y="78005"/>
                        <a:pt x="581891" y="110836"/>
                      </a:cubicBezTo>
                      <a:cubicBezTo>
                        <a:pt x="573790" y="122987"/>
                        <a:pt x="550654" y="114364"/>
                        <a:pt x="540327" y="124691"/>
                      </a:cubicBezTo>
                      <a:cubicBezTo>
                        <a:pt x="530001" y="135017"/>
                        <a:pt x="533986" y="153731"/>
                        <a:pt x="526473" y="166254"/>
                      </a:cubicBezTo>
                      <a:cubicBezTo>
                        <a:pt x="519753" y="177455"/>
                        <a:pt x="508000" y="184727"/>
                        <a:pt x="498764" y="193964"/>
                      </a:cubicBezTo>
                      <a:cubicBezTo>
                        <a:pt x="460951" y="307402"/>
                        <a:pt x="454384" y="290720"/>
                        <a:pt x="484909" y="443345"/>
                      </a:cubicBezTo>
                      <a:cubicBezTo>
                        <a:pt x="488175" y="459673"/>
                        <a:pt x="505171" y="470016"/>
                        <a:pt x="512618" y="484909"/>
                      </a:cubicBezTo>
                      <a:cubicBezTo>
                        <a:pt x="519149" y="497971"/>
                        <a:pt x="518372" y="514322"/>
                        <a:pt x="526473" y="526473"/>
                      </a:cubicBezTo>
                      <a:cubicBezTo>
                        <a:pt x="537341" y="542775"/>
                        <a:pt x="555493" y="552984"/>
                        <a:pt x="568036" y="568036"/>
                      </a:cubicBezTo>
                      <a:cubicBezTo>
                        <a:pt x="578696" y="580828"/>
                        <a:pt x="586509" y="595745"/>
                        <a:pt x="595746" y="609600"/>
                      </a:cubicBezTo>
                      <a:cubicBezTo>
                        <a:pt x="584176" y="713725"/>
                        <a:pt x="603446" y="714273"/>
                        <a:pt x="554182" y="775854"/>
                      </a:cubicBezTo>
                      <a:cubicBezTo>
                        <a:pt x="546022" y="786054"/>
                        <a:pt x="538156" y="797722"/>
                        <a:pt x="526473" y="803564"/>
                      </a:cubicBezTo>
                      <a:cubicBezTo>
                        <a:pt x="500349" y="816626"/>
                        <a:pt x="471055" y="822037"/>
                        <a:pt x="443346" y="831273"/>
                      </a:cubicBezTo>
                      <a:lnTo>
                        <a:pt x="401782" y="845127"/>
                      </a:lnTo>
                      <a:cubicBezTo>
                        <a:pt x="264800" y="936448"/>
                        <a:pt x="347475" y="856760"/>
                        <a:pt x="304800" y="942109"/>
                      </a:cubicBezTo>
                      <a:cubicBezTo>
                        <a:pt x="297353" y="957002"/>
                        <a:pt x="283854" y="968457"/>
                        <a:pt x="277091" y="983673"/>
                      </a:cubicBezTo>
                      <a:cubicBezTo>
                        <a:pt x="265229" y="1010363"/>
                        <a:pt x="249382" y="1066800"/>
                        <a:pt x="249382" y="1066800"/>
                      </a:cubicBezTo>
                      <a:cubicBezTo>
                        <a:pt x="250678" y="1084948"/>
                        <a:pt x="280418" y="1336683"/>
                        <a:pt x="249382" y="1385454"/>
                      </a:cubicBezTo>
                      <a:cubicBezTo>
                        <a:pt x="238134" y="1403129"/>
                        <a:pt x="118934" y="1421530"/>
                        <a:pt x="96982" y="1427018"/>
                      </a:cubicBezTo>
                      <a:cubicBezTo>
                        <a:pt x="82814" y="1430560"/>
                        <a:pt x="69273" y="1436255"/>
                        <a:pt x="55418" y="1440873"/>
                      </a:cubicBezTo>
                      <a:cubicBezTo>
                        <a:pt x="22443" y="1539797"/>
                        <a:pt x="43910" y="1499698"/>
                        <a:pt x="0" y="1565564"/>
                      </a:cubicBezTo>
                      <a:lnTo>
                        <a:pt x="13855" y="1620982"/>
                      </a:lnTo>
                      <a:lnTo>
                        <a:pt x="1634836" y="1607127"/>
                      </a:lnTo>
                      <a:lnTo>
                        <a:pt x="1607127" y="27709"/>
                      </a:lnTo>
                      <a:lnTo>
                        <a:pt x="623455" y="0"/>
                      </a:lnTo>
                      <a:close/>
                    </a:path>
                  </a:pathLst>
                </a:cu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50" name="Rectangle 49"/>
              <p:cNvSpPr/>
              <p:nvPr/>
            </p:nvSpPr>
            <p:spPr>
              <a:xfrm>
                <a:off x="8922461" y="378229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51" name="Rectangle 50"/>
              <p:cNvSpPr/>
              <p:nvPr/>
            </p:nvSpPr>
            <p:spPr>
              <a:xfrm>
                <a:off x="11125336" y="379614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sp>
          <p:nvSpPr>
            <p:cNvPr id="48" name="Oval 47"/>
            <p:cNvSpPr/>
            <p:nvPr/>
          </p:nvSpPr>
          <p:spPr>
            <a:xfrm>
              <a:off x="9528995" y="4263616"/>
              <a:ext cx="342046" cy="276130"/>
            </a:xfrm>
            <a:prstGeom prst="ellipse">
              <a:avLst/>
            </a:prstGeom>
            <a:no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lnSpc>
                  <a:spcPts val="1360"/>
                </a:lnSpc>
              </a:pPr>
              <a:r>
                <a:rPr lang="en-US" sz="2000" b="1" dirty="0" smtClean="0"/>
                <a:t>+</a:t>
              </a:r>
              <a:br>
                <a:rPr lang="en-US" sz="2000" b="1" dirty="0" smtClean="0"/>
              </a:br>
              <a:r>
                <a:rPr lang="en-US" sz="2000" b="1" dirty="0" smtClean="0"/>
                <a:t>-</a:t>
              </a:r>
            </a:p>
          </p:txBody>
        </p:sp>
      </p:grpSp>
      <p:grpSp>
        <p:nvGrpSpPr>
          <p:cNvPr id="63" name="Group 62"/>
          <p:cNvGrpSpPr/>
          <p:nvPr/>
        </p:nvGrpSpPr>
        <p:grpSpPr>
          <a:xfrm>
            <a:off x="3220261" y="1847323"/>
            <a:ext cx="1413889" cy="1443902"/>
            <a:chOff x="8922461" y="3782291"/>
            <a:chExt cx="2396704" cy="1634832"/>
          </a:xfrm>
          <a:scene3d>
            <a:camera prst="perspectiveFront" fov="2700000">
              <a:rot lat="19086000" lon="19067999" rev="3108000"/>
            </a:camera>
            <a:lightRig rig="threePt" dir="t">
              <a:rot lat="0" lon="0" rev="0"/>
            </a:lightRig>
          </a:scene3d>
        </p:grpSpPr>
        <p:grpSp>
          <p:nvGrpSpPr>
            <p:cNvPr id="64" name="Group 63"/>
            <p:cNvGrpSpPr/>
            <p:nvPr/>
          </p:nvGrpSpPr>
          <p:grpSpPr>
            <a:xfrm>
              <a:off x="8922461" y="3782291"/>
              <a:ext cx="2396704" cy="1634832"/>
              <a:chOff x="8922461" y="3782291"/>
              <a:chExt cx="2396704" cy="1634832"/>
            </a:xfrm>
          </p:grpSpPr>
          <p:grpSp>
            <p:nvGrpSpPr>
              <p:cNvPr id="66" name="Group 65"/>
              <p:cNvGrpSpPr/>
              <p:nvPr/>
            </p:nvGrpSpPr>
            <p:grpSpPr>
              <a:xfrm>
                <a:off x="9006538" y="3782291"/>
                <a:ext cx="2259724" cy="1621459"/>
                <a:chOff x="9006538" y="3782291"/>
                <a:chExt cx="2259724" cy="1621459"/>
              </a:xfrm>
            </p:grpSpPr>
            <p:sp>
              <p:nvSpPr>
                <p:cNvPr id="69" name="Rectangle 68"/>
                <p:cNvSpPr/>
                <p:nvPr/>
              </p:nvSpPr>
              <p:spPr>
                <a:xfrm>
                  <a:off x="9006538" y="3785157"/>
                  <a:ext cx="2259724" cy="1618593"/>
                </a:xfrm>
                <a:prstGeom prst="rect">
                  <a:avLst/>
                </a:prstGeom>
                <a:solidFill>
                  <a:srgbClr val="B21E48"/>
                </a:solid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0" name="Freeform 69"/>
                <p:cNvSpPr/>
                <p:nvPr/>
              </p:nvSpPr>
              <p:spPr>
                <a:xfrm>
                  <a:off x="9628910" y="3782291"/>
                  <a:ext cx="1634836" cy="1620982"/>
                </a:xfrm>
                <a:custGeom>
                  <a:avLst/>
                  <a:gdLst>
                    <a:gd name="connsiteX0" fmla="*/ 623455 w 1634836"/>
                    <a:gd name="connsiteY0" fmla="*/ 0 h 1620982"/>
                    <a:gd name="connsiteX1" fmla="*/ 623455 w 1634836"/>
                    <a:gd name="connsiteY1" fmla="*/ 0 h 1620982"/>
                    <a:gd name="connsiteX2" fmla="*/ 581891 w 1634836"/>
                    <a:gd name="connsiteY2" fmla="*/ 110836 h 1620982"/>
                    <a:gd name="connsiteX3" fmla="*/ 540327 w 1634836"/>
                    <a:gd name="connsiteY3" fmla="*/ 124691 h 1620982"/>
                    <a:gd name="connsiteX4" fmla="*/ 526473 w 1634836"/>
                    <a:gd name="connsiteY4" fmla="*/ 166254 h 1620982"/>
                    <a:gd name="connsiteX5" fmla="*/ 498764 w 1634836"/>
                    <a:gd name="connsiteY5" fmla="*/ 193964 h 1620982"/>
                    <a:gd name="connsiteX6" fmla="*/ 484909 w 1634836"/>
                    <a:gd name="connsiteY6" fmla="*/ 443345 h 1620982"/>
                    <a:gd name="connsiteX7" fmla="*/ 512618 w 1634836"/>
                    <a:gd name="connsiteY7" fmla="*/ 484909 h 1620982"/>
                    <a:gd name="connsiteX8" fmla="*/ 526473 w 1634836"/>
                    <a:gd name="connsiteY8" fmla="*/ 526473 h 1620982"/>
                    <a:gd name="connsiteX9" fmla="*/ 568036 w 1634836"/>
                    <a:gd name="connsiteY9" fmla="*/ 568036 h 1620982"/>
                    <a:gd name="connsiteX10" fmla="*/ 595746 w 1634836"/>
                    <a:gd name="connsiteY10" fmla="*/ 609600 h 1620982"/>
                    <a:gd name="connsiteX11" fmla="*/ 554182 w 1634836"/>
                    <a:gd name="connsiteY11" fmla="*/ 775854 h 1620982"/>
                    <a:gd name="connsiteX12" fmla="*/ 526473 w 1634836"/>
                    <a:gd name="connsiteY12" fmla="*/ 803564 h 1620982"/>
                    <a:gd name="connsiteX13" fmla="*/ 443346 w 1634836"/>
                    <a:gd name="connsiteY13" fmla="*/ 831273 h 1620982"/>
                    <a:gd name="connsiteX14" fmla="*/ 401782 w 1634836"/>
                    <a:gd name="connsiteY14" fmla="*/ 845127 h 1620982"/>
                    <a:gd name="connsiteX15" fmla="*/ 304800 w 1634836"/>
                    <a:gd name="connsiteY15" fmla="*/ 942109 h 1620982"/>
                    <a:gd name="connsiteX16" fmla="*/ 277091 w 1634836"/>
                    <a:gd name="connsiteY16" fmla="*/ 983673 h 1620982"/>
                    <a:gd name="connsiteX17" fmla="*/ 249382 w 1634836"/>
                    <a:gd name="connsiteY17" fmla="*/ 1066800 h 1620982"/>
                    <a:gd name="connsiteX18" fmla="*/ 249382 w 1634836"/>
                    <a:gd name="connsiteY18" fmla="*/ 1385454 h 1620982"/>
                    <a:gd name="connsiteX19" fmla="*/ 96982 w 1634836"/>
                    <a:gd name="connsiteY19" fmla="*/ 1427018 h 1620982"/>
                    <a:gd name="connsiteX20" fmla="*/ 55418 w 1634836"/>
                    <a:gd name="connsiteY20" fmla="*/ 1440873 h 1620982"/>
                    <a:gd name="connsiteX21" fmla="*/ 0 w 1634836"/>
                    <a:gd name="connsiteY21" fmla="*/ 1565564 h 1620982"/>
                    <a:gd name="connsiteX22" fmla="*/ 13855 w 1634836"/>
                    <a:gd name="connsiteY22" fmla="*/ 1620982 h 1620982"/>
                    <a:gd name="connsiteX23" fmla="*/ 1634836 w 1634836"/>
                    <a:gd name="connsiteY23" fmla="*/ 1607127 h 1620982"/>
                    <a:gd name="connsiteX24" fmla="*/ 1607127 w 1634836"/>
                    <a:gd name="connsiteY24" fmla="*/ 27709 h 1620982"/>
                    <a:gd name="connsiteX25" fmla="*/ 623455 w 1634836"/>
                    <a:gd name="connsiteY25" fmla="*/ 0 h 16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4836" h="1620982">
                      <a:moveTo>
                        <a:pt x="623455" y="0"/>
                      </a:moveTo>
                      <a:lnTo>
                        <a:pt x="623455" y="0"/>
                      </a:lnTo>
                      <a:cubicBezTo>
                        <a:pt x="609600" y="36945"/>
                        <a:pt x="603778" y="78005"/>
                        <a:pt x="581891" y="110836"/>
                      </a:cubicBezTo>
                      <a:cubicBezTo>
                        <a:pt x="573790" y="122987"/>
                        <a:pt x="550654" y="114364"/>
                        <a:pt x="540327" y="124691"/>
                      </a:cubicBezTo>
                      <a:cubicBezTo>
                        <a:pt x="530001" y="135017"/>
                        <a:pt x="533986" y="153731"/>
                        <a:pt x="526473" y="166254"/>
                      </a:cubicBezTo>
                      <a:cubicBezTo>
                        <a:pt x="519753" y="177455"/>
                        <a:pt x="508000" y="184727"/>
                        <a:pt x="498764" y="193964"/>
                      </a:cubicBezTo>
                      <a:cubicBezTo>
                        <a:pt x="460951" y="307402"/>
                        <a:pt x="454384" y="290720"/>
                        <a:pt x="484909" y="443345"/>
                      </a:cubicBezTo>
                      <a:cubicBezTo>
                        <a:pt x="488175" y="459673"/>
                        <a:pt x="505171" y="470016"/>
                        <a:pt x="512618" y="484909"/>
                      </a:cubicBezTo>
                      <a:cubicBezTo>
                        <a:pt x="519149" y="497971"/>
                        <a:pt x="518372" y="514322"/>
                        <a:pt x="526473" y="526473"/>
                      </a:cubicBezTo>
                      <a:cubicBezTo>
                        <a:pt x="537341" y="542775"/>
                        <a:pt x="555493" y="552984"/>
                        <a:pt x="568036" y="568036"/>
                      </a:cubicBezTo>
                      <a:cubicBezTo>
                        <a:pt x="578696" y="580828"/>
                        <a:pt x="586509" y="595745"/>
                        <a:pt x="595746" y="609600"/>
                      </a:cubicBezTo>
                      <a:cubicBezTo>
                        <a:pt x="584176" y="713725"/>
                        <a:pt x="603446" y="714273"/>
                        <a:pt x="554182" y="775854"/>
                      </a:cubicBezTo>
                      <a:cubicBezTo>
                        <a:pt x="546022" y="786054"/>
                        <a:pt x="538156" y="797722"/>
                        <a:pt x="526473" y="803564"/>
                      </a:cubicBezTo>
                      <a:cubicBezTo>
                        <a:pt x="500349" y="816626"/>
                        <a:pt x="471055" y="822037"/>
                        <a:pt x="443346" y="831273"/>
                      </a:cubicBezTo>
                      <a:lnTo>
                        <a:pt x="401782" y="845127"/>
                      </a:lnTo>
                      <a:cubicBezTo>
                        <a:pt x="264800" y="936448"/>
                        <a:pt x="347475" y="856760"/>
                        <a:pt x="304800" y="942109"/>
                      </a:cubicBezTo>
                      <a:cubicBezTo>
                        <a:pt x="297353" y="957002"/>
                        <a:pt x="283854" y="968457"/>
                        <a:pt x="277091" y="983673"/>
                      </a:cubicBezTo>
                      <a:cubicBezTo>
                        <a:pt x="265229" y="1010363"/>
                        <a:pt x="249382" y="1066800"/>
                        <a:pt x="249382" y="1066800"/>
                      </a:cubicBezTo>
                      <a:cubicBezTo>
                        <a:pt x="250678" y="1084948"/>
                        <a:pt x="280418" y="1336683"/>
                        <a:pt x="249382" y="1385454"/>
                      </a:cubicBezTo>
                      <a:cubicBezTo>
                        <a:pt x="238134" y="1403129"/>
                        <a:pt x="118934" y="1421530"/>
                        <a:pt x="96982" y="1427018"/>
                      </a:cubicBezTo>
                      <a:cubicBezTo>
                        <a:pt x="82814" y="1430560"/>
                        <a:pt x="69273" y="1436255"/>
                        <a:pt x="55418" y="1440873"/>
                      </a:cubicBezTo>
                      <a:cubicBezTo>
                        <a:pt x="22443" y="1539797"/>
                        <a:pt x="43910" y="1499698"/>
                        <a:pt x="0" y="1565564"/>
                      </a:cubicBezTo>
                      <a:lnTo>
                        <a:pt x="13855" y="1620982"/>
                      </a:lnTo>
                      <a:lnTo>
                        <a:pt x="1634836" y="1607127"/>
                      </a:lnTo>
                      <a:lnTo>
                        <a:pt x="1607127" y="27709"/>
                      </a:lnTo>
                      <a:lnTo>
                        <a:pt x="623455" y="0"/>
                      </a:lnTo>
                      <a:close/>
                    </a:path>
                  </a:pathLst>
                </a:cu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67" name="Rectangle 66"/>
              <p:cNvSpPr/>
              <p:nvPr/>
            </p:nvSpPr>
            <p:spPr>
              <a:xfrm>
                <a:off x="8922461" y="378229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68" name="Rectangle 67"/>
              <p:cNvSpPr/>
              <p:nvPr/>
            </p:nvSpPr>
            <p:spPr>
              <a:xfrm>
                <a:off x="11125336" y="379614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sp>
          <p:nvSpPr>
            <p:cNvPr id="65" name="Oval 64"/>
            <p:cNvSpPr/>
            <p:nvPr/>
          </p:nvSpPr>
          <p:spPr>
            <a:xfrm rot="20419594">
              <a:off x="9520303" y="4187297"/>
              <a:ext cx="1212880" cy="328596"/>
            </a:xfrm>
            <a:prstGeom prst="ellipse">
              <a:avLst/>
            </a:prstGeom>
            <a:no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lnSpc>
                  <a:spcPts val="1360"/>
                </a:lnSpc>
              </a:pPr>
              <a:r>
                <a:rPr lang="he-IL" b="1" dirty="0" smtClean="0"/>
                <a:t>- +</a:t>
              </a:r>
              <a:endParaRPr lang="en-US" b="1" dirty="0" smtClean="0"/>
            </a:p>
          </p:txBody>
        </p:sp>
      </p:grpSp>
      <p:grpSp>
        <p:nvGrpSpPr>
          <p:cNvPr id="56" name="Group 55"/>
          <p:cNvGrpSpPr/>
          <p:nvPr/>
        </p:nvGrpSpPr>
        <p:grpSpPr>
          <a:xfrm>
            <a:off x="3220261" y="5009434"/>
            <a:ext cx="1413889" cy="1443902"/>
            <a:chOff x="8922461" y="3782291"/>
            <a:chExt cx="2396704" cy="1634832"/>
          </a:xfrm>
          <a:scene3d>
            <a:camera prst="perspectiveFront" fov="2700000">
              <a:rot lat="19086000" lon="19067999" rev="3108000"/>
            </a:camera>
            <a:lightRig rig="threePt" dir="t">
              <a:rot lat="0" lon="0" rev="0"/>
            </a:lightRig>
          </a:scene3d>
        </p:grpSpPr>
        <p:grpSp>
          <p:nvGrpSpPr>
            <p:cNvPr id="58" name="Group 57"/>
            <p:cNvGrpSpPr/>
            <p:nvPr/>
          </p:nvGrpSpPr>
          <p:grpSpPr>
            <a:xfrm>
              <a:off x="9006538" y="3782291"/>
              <a:ext cx="2259724" cy="1621459"/>
              <a:chOff x="9006538" y="3782291"/>
              <a:chExt cx="2259724" cy="1621459"/>
            </a:xfrm>
          </p:grpSpPr>
          <p:sp>
            <p:nvSpPr>
              <p:cNvPr id="61" name="Rectangle 60"/>
              <p:cNvSpPr/>
              <p:nvPr/>
            </p:nvSpPr>
            <p:spPr>
              <a:xfrm>
                <a:off x="9006538" y="3785157"/>
                <a:ext cx="2259724" cy="1618593"/>
              </a:xfrm>
              <a:prstGeom prst="rect">
                <a:avLst/>
              </a:prstGeom>
              <a:solidFill>
                <a:srgbClr val="B21E48"/>
              </a:solid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Freeform 61"/>
              <p:cNvSpPr/>
              <p:nvPr/>
            </p:nvSpPr>
            <p:spPr>
              <a:xfrm>
                <a:off x="9628910" y="3782291"/>
                <a:ext cx="1634836" cy="1620982"/>
              </a:xfrm>
              <a:custGeom>
                <a:avLst/>
                <a:gdLst>
                  <a:gd name="connsiteX0" fmla="*/ 623455 w 1634836"/>
                  <a:gd name="connsiteY0" fmla="*/ 0 h 1620982"/>
                  <a:gd name="connsiteX1" fmla="*/ 623455 w 1634836"/>
                  <a:gd name="connsiteY1" fmla="*/ 0 h 1620982"/>
                  <a:gd name="connsiteX2" fmla="*/ 581891 w 1634836"/>
                  <a:gd name="connsiteY2" fmla="*/ 110836 h 1620982"/>
                  <a:gd name="connsiteX3" fmla="*/ 540327 w 1634836"/>
                  <a:gd name="connsiteY3" fmla="*/ 124691 h 1620982"/>
                  <a:gd name="connsiteX4" fmla="*/ 526473 w 1634836"/>
                  <a:gd name="connsiteY4" fmla="*/ 166254 h 1620982"/>
                  <a:gd name="connsiteX5" fmla="*/ 498764 w 1634836"/>
                  <a:gd name="connsiteY5" fmla="*/ 193964 h 1620982"/>
                  <a:gd name="connsiteX6" fmla="*/ 484909 w 1634836"/>
                  <a:gd name="connsiteY6" fmla="*/ 443345 h 1620982"/>
                  <a:gd name="connsiteX7" fmla="*/ 512618 w 1634836"/>
                  <a:gd name="connsiteY7" fmla="*/ 484909 h 1620982"/>
                  <a:gd name="connsiteX8" fmla="*/ 526473 w 1634836"/>
                  <a:gd name="connsiteY8" fmla="*/ 526473 h 1620982"/>
                  <a:gd name="connsiteX9" fmla="*/ 568036 w 1634836"/>
                  <a:gd name="connsiteY9" fmla="*/ 568036 h 1620982"/>
                  <a:gd name="connsiteX10" fmla="*/ 595746 w 1634836"/>
                  <a:gd name="connsiteY10" fmla="*/ 609600 h 1620982"/>
                  <a:gd name="connsiteX11" fmla="*/ 554182 w 1634836"/>
                  <a:gd name="connsiteY11" fmla="*/ 775854 h 1620982"/>
                  <a:gd name="connsiteX12" fmla="*/ 526473 w 1634836"/>
                  <a:gd name="connsiteY12" fmla="*/ 803564 h 1620982"/>
                  <a:gd name="connsiteX13" fmla="*/ 443346 w 1634836"/>
                  <a:gd name="connsiteY13" fmla="*/ 831273 h 1620982"/>
                  <a:gd name="connsiteX14" fmla="*/ 401782 w 1634836"/>
                  <a:gd name="connsiteY14" fmla="*/ 845127 h 1620982"/>
                  <a:gd name="connsiteX15" fmla="*/ 304800 w 1634836"/>
                  <a:gd name="connsiteY15" fmla="*/ 942109 h 1620982"/>
                  <a:gd name="connsiteX16" fmla="*/ 277091 w 1634836"/>
                  <a:gd name="connsiteY16" fmla="*/ 983673 h 1620982"/>
                  <a:gd name="connsiteX17" fmla="*/ 249382 w 1634836"/>
                  <a:gd name="connsiteY17" fmla="*/ 1066800 h 1620982"/>
                  <a:gd name="connsiteX18" fmla="*/ 249382 w 1634836"/>
                  <a:gd name="connsiteY18" fmla="*/ 1385454 h 1620982"/>
                  <a:gd name="connsiteX19" fmla="*/ 96982 w 1634836"/>
                  <a:gd name="connsiteY19" fmla="*/ 1427018 h 1620982"/>
                  <a:gd name="connsiteX20" fmla="*/ 55418 w 1634836"/>
                  <a:gd name="connsiteY20" fmla="*/ 1440873 h 1620982"/>
                  <a:gd name="connsiteX21" fmla="*/ 0 w 1634836"/>
                  <a:gd name="connsiteY21" fmla="*/ 1565564 h 1620982"/>
                  <a:gd name="connsiteX22" fmla="*/ 13855 w 1634836"/>
                  <a:gd name="connsiteY22" fmla="*/ 1620982 h 1620982"/>
                  <a:gd name="connsiteX23" fmla="*/ 1634836 w 1634836"/>
                  <a:gd name="connsiteY23" fmla="*/ 1607127 h 1620982"/>
                  <a:gd name="connsiteX24" fmla="*/ 1607127 w 1634836"/>
                  <a:gd name="connsiteY24" fmla="*/ 27709 h 1620982"/>
                  <a:gd name="connsiteX25" fmla="*/ 623455 w 1634836"/>
                  <a:gd name="connsiteY25" fmla="*/ 0 h 16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4836" h="1620982">
                    <a:moveTo>
                      <a:pt x="623455" y="0"/>
                    </a:moveTo>
                    <a:lnTo>
                      <a:pt x="623455" y="0"/>
                    </a:lnTo>
                    <a:cubicBezTo>
                      <a:pt x="609600" y="36945"/>
                      <a:pt x="603778" y="78005"/>
                      <a:pt x="581891" y="110836"/>
                    </a:cubicBezTo>
                    <a:cubicBezTo>
                      <a:pt x="573790" y="122987"/>
                      <a:pt x="550654" y="114364"/>
                      <a:pt x="540327" y="124691"/>
                    </a:cubicBezTo>
                    <a:cubicBezTo>
                      <a:pt x="530001" y="135017"/>
                      <a:pt x="533986" y="153731"/>
                      <a:pt x="526473" y="166254"/>
                    </a:cubicBezTo>
                    <a:cubicBezTo>
                      <a:pt x="519753" y="177455"/>
                      <a:pt x="508000" y="184727"/>
                      <a:pt x="498764" y="193964"/>
                    </a:cubicBezTo>
                    <a:cubicBezTo>
                      <a:pt x="460951" y="307402"/>
                      <a:pt x="454384" y="290720"/>
                      <a:pt x="484909" y="443345"/>
                    </a:cubicBezTo>
                    <a:cubicBezTo>
                      <a:pt x="488175" y="459673"/>
                      <a:pt x="505171" y="470016"/>
                      <a:pt x="512618" y="484909"/>
                    </a:cubicBezTo>
                    <a:cubicBezTo>
                      <a:pt x="519149" y="497971"/>
                      <a:pt x="518372" y="514322"/>
                      <a:pt x="526473" y="526473"/>
                    </a:cubicBezTo>
                    <a:cubicBezTo>
                      <a:pt x="537341" y="542775"/>
                      <a:pt x="555493" y="552984"/>
                      <a:pt x="568036" y="568036"/>
                    </a:cubicBezTo>
                    <a:cubicBezTo>
                      <a:pt x="578696" y="580828"/>
                      <a:pt x="586509" y="595745"/>
                      <a:pt x="595746" y="609600"/>
                    </a:cubicBezTo>
                    <a:cubicBezTo>
                      <a:pt x="584176" y="713725"/>
                      <a:pt x="603446" y="714273"/>
                      <a:pt x="554182" y="775854"/>
                    </a:cubicBezTo>
                    <a:cubicBezTo>
                      <a:pt x="546022" y="786054"/>
                      <a:pt x="538156" y="797722"/>
                      <a:pt x="526473" y="803564"/>
                    </a:cubicBezTo>
                    <a:cubicBezTo>
                      <a:pt x="500349" y="816626"/>
                      <a:pt x="471055" y="822037"/>
                      <a:pt x="443346" y="831273"/>
                    </a:cubicBezTo>
                    <a:lnTo>
                      <a:pt x="401782" y="845127"/>
                    </a:lnTo>
                    <a:cubicBezTo>
                      <a:pt x="264800" y="936448"/>
                      <a:pt x="347475" y="856760"/>
                      <a:pt x="304800" y="942109"/>
                    </a:cubicBezTo>
                    <a:cubicBezTo>
                      <a:pt x="297353" y="957002"/>
                      <a:pt x="283854" y="968457"/>
                      <a:pt x="277091" y="983673"/>
                    </a:cubicBezTo>
                    <a:cubicBezTo>
                      <a:pt x="265229" y="1010363"/>
                      <a:pt x="249382" y="1066800"/>
                      <a:pt x="249382" y="1066800"/>
                    </a:cubicBezTo>
                    <a:cubicBezTo>
                      <a:pt x="250678" y="1084948"/>
                      <a:pt x="280418" y="1336683"/>
                      <a:pt x="249382" y="1385454"/>
                    </a:cubicBezTo>
                    <a:cubicBezTo>
                      <a:pt x="238134" y="1403129"/>
                      <a:pt x="118934" y="1421530"/>
                      <a:pt x="96982" y="1427018"/>
                    </a:cubicBezTo>
                    <a:cubicBezTo>
                      <a:pt x="82814" y="1430560"/>
                      <a:pt x="69273" y="1436255"/>
                      <a:pt x="55418" y="1440873"/>
                    </a:cubicBezTo>
                    <a:cubicBezTo>
                      <a:pt x="22443" y="1539797"/>
                      <a:pt x="43910" y="1499698"/>
                      <a:pt x="0" y="1565564"/>
                    </a:cubicBezTo>
                    <a:lnTo>
                      <a:pt x="13855" y="1620982"/>
                    </a:lnTo>
                    <a:lnTo>
                      <a:pt x="1634836" y="1607127"/>
                    </a:lnTo>
                    <a:lnTo>
                      <a:pt x="1607127" y="27709"/>
                    </a:lnTo>
                    <a:lnTo>
                      <a:pt x="623455" y="0"/>
                    </a:lnTo>
                    <a:close/>
                  </a:path>
                </a:pathLst>
              </a:cu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59" name="Rectangle 58"/>
            <p:cNvSpPr/>
            <p:nvPr/>
          </p:nvSpPr>
          <p:spPr>
            <a:xfrm>
              <a:off x="8922461" y="378229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60" name="Rectangle 59"/>
            <p:cNvSpPr/>
            <p:nvPr/>
          </p:nvSpPr>
          <p:spPr>
            <a:xfrm>
              <a:off x="11125336" y="379614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grpSp>
        <p:nvGrpSpPr>
          <p:cNvPr id="72" name="Group 71"/>
          <p:cNvGrpSpPr/>
          <p:nvPr/>
        </p:nvGrpSpPr>
        <p:grpSpPr>
          <a:xfrm>
            <a:off x="1081609" y="4997202"/>
            <a:ext cx="1413889" cy="1443902"/>
            <a:chOff x="8922461" y="3782291"/>
            <a:chExt cx="2396704" cy="1634832"/>
          </a:xfrm>
          <a:scene3d>
            <a:camera prst="perspectiveFront" fov="2700000">
              <a:rot lat="19086000" lon="19067999" rev="3108000"/>
            </a:camera>
            <a:lightRig rig="threePt" dir="t">
              <a:rot lat="0" lon="0" rev="0"/>
            </a:lightRig>
          </a:scene3d>
        </p:grpSpPr>
        <p:grpSp>
          <p:nvGrpSpPr>
            <p:cNvPr id="73" name="Group 72"/>
            <p:cNvGrpSpPr/>
            <p:nvPr/>
          </p:nvGrpSpPr>
          <p:grpSpPr>
            <a:xfrm>
              <a:off x="9006538" y="3782291"/>
              <a:ext cx="2259724" cy="1621459"/>
              <a:chOff x="9006538" y="3782291"/>
              <a:chExt cx="2259724" cy="1621459"/>
            </a:xfrm>
          </p:grpSpPr>
          <p:sp>
            <p:nvSpPr>
              <p:cNvPr id="76" name="Rectangle 75"/>
              <p:cNvSpPr/>
              <p:nvPr/>
            </p:nvSpPr>
            <p:spPr>
              <a:xfrm>
                <a:off x="9006538" y="3785157"/>
                <a:ext cx="2259724" cy="1618593"/>
              </a:xfrm>
              <a:prstGeom prst="rect">
                <a:avLst/>
              </a:prstGeom>
              <a:solidFill>
                <a:srgbClr val="B21E48"/>
              </a:solid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7" name="Freeform 76"/>
              <p:cNvSpPr/>
              <p:nvPr/>
            </p:nvSpPr>
            <p:spPr>
              <a:xfrm>
                <a:off x="9628910" y="3782291"/>
                <a:ext cx="1634836" cy="1620982"/>
              </a:xfrm>
              <a:custGeom>
                <a:avLst/>
                <a:gdLst>
                  <a:gd name="connsiteX0" fmla="*/ 623455 w 1634836"/>
                  <a:gd name="connsiteY0" fmla="*/ 0 h 1620982"/>
                  <a:gd name="connsiteX1" fmla="*/ 623455 w 1634836"/>
                  <a:gd name="connsiteY1" fmla="*/ 0 h 1620982"/>
                  <a:gd name="connsiteX2" fmla="*/ 581891 w 1634836"/>
                  <a:gd name="connsiteY2" fmla="*/ 110836 h 1620982"/>
                  <a:gd name="connsiteX3" fmla="*/ 540327 w 1634836"/>
                  <a:gd name="connsiteY3" fmla="*/ 124691 h 1620982"/>
                  <a:gd name="connsiteX4" fmla="*/ 526473 w 1634836"/>
                  <a:gd name="connsiteY4" fmla="*/ 166254 h 1620982"/>
                  <a:gd name="connsiteX5" fmla="*/ 498764 w 1634836"/>
                  <a:gd name="connsiteY5" fmla="*/ 193964 h 1620982"/>
                  <a:gd name="connsiteX6" fmla="*/ 484909 w 1634836"/>
                  <a:gd name="connsiteY6" fmla="*/ 443345 h 1620982"/>
                  <a:gd name="connsiteX7" fmla="*/ 512618 w 1634836"/>
                  <a:gd name="connsiteY7" fmla="*/ 484909 h 1620982"/>
                  <a:gd name="connsiteX8" fmla="*/ 526473 w 1634836"/>
                  <a:gd name="connsiteY8" fmla="*/ 526473 h 1620982"/>
                  <a:gd name="connsiteX9" fmla="*/ 568036 w 1634836"/>
                  <a:gd name="connsiteY9" fmla="*/ 568036 h 1620982"/>
                  <a:gd name="connsiteX10" fmla="*/ 595746 w 1634836"/>
                  <a:gd name="connsiteY10" fmla="*/ 609600 h 1620982"/>
                  <a:gd name="connsiteX11" fmla="*/ 554182 w 1634836"/>
                  <a:gd name="connsiteY11" fmla="*/ 775854 h 1620982"/>
                  <a:gd name="connsiteX12" fmla="*/ 526473 w 1634836"/>
                  <a:gd name="connsiteY12" fmla="*/ 803564 h 1620982"/>
                  <a:gd name="connsiteX13" fmla="*/ 443346 w 1634836"/>
                  <a:gd name="connsiteY13" fmla="*/ 831273 h 1620982"/>
                  <a:gd name="connsiteX14" fmla="*/ 401782 w 1634836"/>
                  <a:gd name="connsiteY14" fmla="*/ 845127 h 1620982"/>
                  <a:gd name="connsiteX15" fmla="*/ 304800 w 1634836"/>
                  <a:gd name="connsiteY15" fmla="*/ 942109 h 1620982"/>
                  <a:gd name="connsiteX16" fmla="*/ 277091 w 1634836"/>
                  <a:gd name="connsiteY16" fmla="*/ 983673 h 1620982"/>
                  <a:gd name="connsiteX17" fmla="*/ 249382 w 1634836"/>
                  <a:gd name="connsiteY17" fmla="*/ 1066800 h 1620982"/>
                  <a:gd name="connsiteX18" fmla="*/ 249382 w 1634836"/>
                  <a:gd name="connsiteY18" fmla="*/ 1385454 h 1620982"/>
                  <a:gd name="connsiteX19" fmla="*/ 96982 w 1634836"/>
                  <a:gd name="connsiteY19" fmla="*/ 1427018 h 1620982"/>
                  <a:gd name="connsiteX20" fmla="*/ 55418 w 1634836"/>
                  <a:gd name="connsiteY20" fmla="*/ 1440873 h 1620982"/>
                  <a:gd name="connsiteX21" fmla="*/ 0 w 1634836"/>
                  <a:gd name="connsiteY21" fmla="*/ 1565564 h 1620982"/>
                  <a:gd name="connsiteX22" fmla="*/ 13855 w 1634836"/>
                  <a:gd name="connsiteY22" fmla="*/ 1620982 h 1620982"/>
                  <a:gd name="connsiteX23" fmla="*/ 1634836 w 1634836"/>
                  <a:gd name="connsiteY23" fmla="*/ 1607127 h 1620982"/>
                  <a:gd name="connsiteX24" fmla="*/ 1607127 w 1634836"/>
                  <a:gd name="connsiteY24" fmla="*/ 27709 h 1620982"/>
                  <a:gd name="connsiteX25" fmla="*/ 623455 w 1634836"/>
                  <a:gd name="connsiteY25" fmla="*/ 0 h 16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4836" h="1620982">
                    <a:moveTo>
                      <a:pt x="623455" y="0"/>
                    </a:moveTo>
                    <a:lnTo>
                      <a:pt x="623455" y="0"/>
                    </a:lnTo>
                    <a:cubicBezTo>
                      <a:pt x="609600" y="36945"/>
                      <a:pt x="603778" y="78005"/>
                      <a:pt x="581891" y="110836"/>
                    </a:cubicBezTo>
                    <a:cubicBezTo>
                      <a:pt x="573790" y="122987"/>
                      <a:pt x="550654" y="114364"/>
                      <a:pt x="540327" y="124691"/>
                    </a:cubicBezTo>
                    <a:cubicBezTo>
                      <a:pt x="530001" y="135017"/>
                      <a:pt x="533986" y="153731"/>
                      <a:pt x="526473" y="166254"/>
                    </a:cubicBezTo>
                    <a:cubicBezTo>
                      <a:pt x="519753" y="177455"/>
                      <a:pt x="508000" y="184727"/>
                      <a:pt x="498764" y="193964"/>
                    </a:cubicBezTo>
                    <a:cubicBezTo>
                      <a:pt x="460951" y="307402"/>
                      <a:pt x="454384" y="290720"/>
                      <a:pt x="484909" y="443345"/>
                    </a:cubicBezTo>
                    <a:cubicBezTo>
                      <a:pt x="488175" y="459673"/>
                      <a:pt x="505171" y="470016"/>
                      <a:pt x="512618" y="484909"/>
                    </a:cubicBezTo>
                    <a:cubicBezTo>
                      <a:pt x="519149" y="497971"/>
                      <a:pt x="518372" y="514322"/>
                      <a:pt x="526473" y="526473"/>
                    </a:cubicBezTo>
                    <a:cubicBezTo>
                      <a:pt x="537341" y="542775"/>
                      <a:pt x="555493" y="552984"/>
                      <a:pt x="568036" y="568036"/>
                    </a:cubicBezTo>
                    <a:cubicBezTo>
                      <a:pt x="578696" y="580828"/>
                      <a:pt x="586509" y="595745"/>
                      <a:pt x="595746" y="609600"/>
                    </a:cubicBezTo>
                    <a:cubicBezTo>
                      <a:pt x="584176" y="713725"/>
                      <a:pt x="603446" y="714273"/>
                      <a:pt x="554182" y="775854"/>
                    </a:cubicBezTo>
                    <a:cubicBezTo>
                      <a:pt x="546022" y="786054"/>
                      <a:pt x="538156" y="797722"/>
                      <a:pt x="526473" y="803564"/>
                    </a:cubicBezTo>
                    <a:cubicBezTo>
                      <a:pt x="500349" y="816626"/>
                      <a:pt x="471055" y="822037"/>
                      <a:pt x="443346" y="831273"/>
                    </a:cubicBezTo>
                    <a:lnTo>
                      <a:pt x="401782" y="845127"/>
                    </a:lnTo>
                    <a:cubicBezTo>
                      <a:pt x="264800" y="936448"/>
                      <a:pt x="347475" y="856760"/>
                      <a:pt x="304800" y="942109"/>
                    </a:cubicBezTo>
                    <a:cubicBezTo>
                      <a:pt x="297353" y="957002"/>
                      <a:pt x="283854" y="968457"/>
                      <a:pt x="277091" y="983673"/>
                    </a:cubicBezTo>
                    <a:cubicBezTo>
                      <a:pt x="265229" y="1010363"/>
                      <a:pt x="249382" y="1066800"/>
                      <a:pt x="249382" y="1066800"/>
                    </a:cubicBezTo>
                    <a:cubicBezTo>
                      <a:pt x="250678" y="1084948"/>
                      <a:pt x="280418" y="1336683"/>
                      <a:pt x="249382" y="1385454"/>
                    </a:cubicBezTo>
                    <a:cubicBezTo>
                      <a:pt x="238134" y="1403129"/>
                      <a:pt x="118934" y="1421530"/>
                      <a:pt x="96982" y="1427018"/>
                    </a:cubicBezTo>
                    <a:cubicBezTo>
                      <a:pt x="82814" y="1430560"/>
                      <a:pt x="69273" y="1436255"/>
                      <a:pt x="55418" y="1440873"/>
                    </a:cubicBezTo>
                    <a:cubicBezTo>
                      <a:pt x="22443" y="1539797"/>
                      <a:pt x="43910" y="1499698"/>
                      <a:pt x="0" y="1565564"/>
                    </a:cubicBezTo>
                    <a:lnTo>
                      <a:pt x="13855" y="1620982"/>
                    </a:lnTo>
                    <a:lnTo>
                      <a:pt x="1634836" y="1607127"/>
                    </a:lnTo>
                    <a:lnTo>
                      <a:pt x="1607127" y="27709"/>
                    </a:lnTo>
                    <a:lnTo>
                      <a:pt x="623455" y="0"/>
                    </a:lnTo>
                    <a:close/>
                  </a:path>
                </a:pathLst>
              </a:cu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74" name="Rectangle 73"/>
            <p:cNvSpPr/>
            <p:nvPr/>
          </p:nvSpPr>
          <p:spPr>
            <a:xfrm>
              <a:off x="8922461" y="378229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75" name="Rectangle 74"/>
            <p:cNvSpPr/>
            <p:nvPr/>
          </p:nvSpPr>
          <p:spPr>
            <a:xfrm>
              <a:off x="11125336" y="379614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grpSp>
        <p:nvGrpSpPr>
          <p:cNvPr id="78" name="Group 77"/>
          <p:cNvGrpSpPr/>
          <p:nvPr/>
        </p:nvGrpSpPr>
        <p:grpSpPr>
          <a:xfrm>
            <a:off x="7524965" y="1851490"/>
            <a:ext cx="1413889" cy="1443902"/>
            <a:chOff x="7315200" y="3214255"/>
            <a:chExt cx="4003965" cy="3269672"/>
          </a:xfrm>
          <a:scene3d>
            <a:camera prst="perspectiveFront" fov="2700000">
              <a:rot lat="19086000" lon="19067999" rev="3108000"/>
            </a:camera>
            <a:lightRig rig="threePt" dir="t">
              <a:rot lat="0" lon="0" rev="0"/>
            </a:lightRig>
          </a:scene3d>
        </p:grpSpPr>
        <p:grpSp>
          <p:nvGrpSpPr>
            <p:cNvPr id="79" name="Group 78"/>
            <p:cNvGrpSpPr/>
            <p:nvPr/>
          </p:nvGrpSpPr>
          <p:grpSpPr>
            <a:xfrm>
              <a:off x="7315200" y="3214255"/>
              <a:ext cx="4003965" cy="3269672"/>
              <a:chOff x="8922461" y="3782291"/>
              <a:chExt cx="2396704" cy="1634832"/>
            </a:xfrm>
          </p:grpSpPr>
          <p:grpSp>
            <p:nvGrpSpPr>
              <p:cNvPr id="89" name="Group 88"/>
              <p:cNvGrpSpPr/>
              <p:nvPr/>
            </p:nvGrpSpPr>
            <p:grpSpPr>
              <a:xfrm>
                <a:off x="8922461" y="3782291"/>
                <a:ext cx="2396704" cy="1634832"/>
                <a:chOff x="8922461" y="3782291"/>
                <a:chExt cx="2396704" cy="1634832"/>
              </a:xfrm>
            </p:grpSpPr>
            <p:grpSp>
              <p:nvGrpSpPr>
                <p:cNvPr id="91" name="Group 90"/>
                <p:cNvGrpSpPr/>
                <p:nvPr/>
              </p:nvGrpSpPr>
              <p:grpSpPr>
                <a:xfrm>
                  <a:off x="9006538" y="3782291"/>
                  <a:ext cx="2259724" cy="1621459"/>
                  <a:chOff x="9006538" y="3782291"/>
                  <a:chExt cx="2259724" cy="1621459"/>
                </a:xfrm>
              </p:grpSpPr>
              <p:sp>
                <p:nvSpPr>
                  <p:cNvPr id="94" name="Rectangle 93"/>
                  <p:cNvSpPr/>
                  <p:nvPr/>
                </p:nvSpPr>
                <p:spPr>
                  <a:xfrm>
                    <a:off x="9006538" y="3785157"/>
                    <a:ext cx="2259724" cy="1618593"/>
                  </a:xfrm>
                  <a:prstGeom prst="rect">
                    <a:avLst/>
                  </a:prstGeom>
                  <a:solidFill>
                    <a:srgbClr val="B21E48"/>
                  </a:solid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5" name="Freeform 94"/>
                  <p:cNvSpPr/>
                  <p:nvPr/>
                </p:nvSpPr>
                <p:spPr>
                  <a:xfrm>
                    <a:off x="9628909" y="3782291"/>
                    <a:ext cx="1634836" cy="1620982"/>
                  </a:xfrm>
                  <a:custGeom>
                    <a:avLst/>
                    <a:gdLst>
                      <a:gd name="connsiteX0" fmla="*/ 623455 w 1634836"/>
                      <a:gd name="connsiteY0" fmla="*/ 0 h 1620982"/>
                      <a:gd name="connsiteX1" fmla="*/ 623455 w 1634836"/>
                      <a:gd name="connsiteY1" fmla="*/ 0 h 1620982"/>
                      <a:gd name="connsiteX2" fmla="*/ 581891 w 1634836"/>
                      <a:gd name="connsiteY2" fmla="*/ 110836 h 1620982"/>
                      <a:gd name="connsiteX3" fmla="*/ 540327 w 1634836"/>
                      <a:gd name="connsiteY3" fmla="*/ 124691 h 1620982"/>
                      <a:gd name="connsiteX4" fmla="*/ 526473 w 1634836"/>
                      <a:gd name="connsiteY4" fmla="*/ 166254 h 1620982"/>
                      <a:gd name="connsiteX5" fmla="*/ 498764 w 1634836"/>
                      <a:gd name="connsiteY5" fmla="*/ 193964 h 1620982"/>
                      <a:gd name="connsiteX6" fmla="*/ 484909 w 1634836"/>
                      <a:gd name="connsiteY6" fmla="*/ 443345 h 1620982"/>
                      <a:gd name="connsiteX7" fmla="*/ 512618 w 1634836"/>
                      <a:gd name="connsiteY7" fmla="*/ 484909 h 1620982"/>
                      <a:gd name="connsiteX8" fmla="*/ 526473 w 1634836"/>
                      <a:gd name="connsiteY8" fmla="*/ 526473 h 1620982"/>
                      <a:gd name="connsiteX9" fmla="*/ 568036 w 1634836"/>
                      <a:gd name="connsiteY9" fmla="*/ 568036 h 1620982"/>
                      <a:gd name="connsiteX10" fmla="*/ 595746 w 1634836"/>
                      <a:gd name="connsiteY10" fmla="*/ 609600 h 1620982"/>
                      <a:gd name="connsiteX11" fmla="*/ 554182 w 1634836"/>
                      <a:gd name="connsiteY11" fmla="*/ 775854 h 1620982"/>
                      <a:gd name="connsiteX12" fmla="*/ 526473 w 1634836"/>
                      <a:gd name="connsiteY12" fmla="*/ 803564 h 1620982"/>
                      <a:gd name="connsiteX13" fmla="*/ 443346 w 1634836"/>
                      <a:gd name="connsiteY13" fmla="*/ 831273 h 1620982"/>
                      <a:gd name="connsiteX14" fmla="*/ 401782 w 1634836"/>
                      <a:gd name="connsiteY14" fmla="*/ 845127 h 1620982"/>
                      <a:gd name="connsiteX15" fmla="*/ 304800 w 1634836"/>
                      <a:gd name="connsiteY15" fmla="*/ 942109 h 1620982"/>
                      <a:gd name="connsiteX16" fmla="*/ 277091 w 1634836"/>
                      <a:gd name="connsiteY16" fmla="*/ 983673 h 1620982"/>
                      <a:gd name="connsiteX17" fmla="*/ 249382 w 1634836"/>
                      <a:gd name="connsiteY17" fmla="*/ 1066800 h 1620982"/>
                      <a:gd name="connsiteX18" fmla="*/ 249382 w 1634836"/>
                      <a:gd name="connsiteY18" fmla="*/ 1385454 h 1620982"/>
                      <a:gd name="connsiteX19" fmla="*/ 96982 w 1634836"/>
                      <a:gd name="connsiteY19" fmla="*/ 1427018 h 1620982"/>
                      <a:gd name="connsiteX20" fmla="*/ 55418 w 1634836"/>
                      <a:gd name="connsiteY20" fmla="*/ 1440873 h 1620982"/>
                      <a:gd name="connsiteX21" fmla="*/ 0 w 1634836"/>
                      <a:gd name="connsiteY21" fmla="*/ 1565564 h 1620982"/>
                      <a:gd name="connsiteX22" fmla="*/ 13855 w 1634836"/>
                      <a:gd name="connsiteY22" fmla="*/ 1620982 h 1620982"/>
                      <a:gd name="connsiteX23" fmla="*/ 1634836 w 1634836"/>
                      <a:gd name="connsiteY23" fmla="*/ 1607127 h 1620982"/>
                      <a:gd name="connsiteX24" fmla="*/ 1607127 w 1634836"/>
                      <a:gd name="connsiteY24" fmla="*/ 27709 h 1620982"/>
                      <a:gd name="connsiteX25" fmla="*/ 623455 w 1634836"/>
                      <a:gd name="connsiteY25" fmla="*/ 0 h 16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4836" h="1620982">
                        <a:moveTo>
                          <a:pt x="623455" y="0"/>
                        </a:moveTo>
                        <a:lnTo>
                          <a:pt x="623455" y="0"/>
                        </a:lnTo>
                        <a:cubicBezTo>
                          <a:pt x="609600" y="36945"/>
                          <a:pt x="603778" y="78005"/>
                          <a:pt x="581891" y="110836"/>
                        </a:cubicBezTo>
                        <a:cubicBezTo>
                          <a:pt x="573790" y="122987"/>
                          <a:pt x="550654" y="114364"/>
                          <a:pt x="540327" y="124691"/>
                        </a:cubicBezTo>
                        <a:cubicBezTo>
                          <a:pt x="530001" y="135017"/>
                          <a:pt x="533986" y="153731"/>
                          <a:pt x="526473" y="166254"/>
                        </a:cubicBezTo>
                        <a:cubicBezTo>
                          <a:pt x="519753" y="177455"/>
                          <a:pt x="508000" y="184727"/>
                          <a:pt x="498764" y="193964"/>
                        </a:cubicBezTo>
                        <a:cubicBezTo>
                          <a:pt x="460951" y="307402"/>
                          <a:pt x="454384" y="290720"/>
                          <a:pt x="484909" y="443345"/>
                        </a:cubicBezTo>
                        <a:cubicBezTo>
                          <a:pt x="488175" y="459673"/>
                          <a:pt x="505171" y="470016"/>
                          <a:pt x="512618" y="484909"/>
                        </a:cubicBezTo>
                        <a:cubicBezTo>
                          <a:pt x="519149" y="497971"/>
                          <a:pt x="518372" y="514322"/>
                          <a:pt x="526473" y="526473"/>
                        </a:cubicBezTo>
                        <a:cubicBezTo>
                          <a:pt x="537341" y="542775"/>
                          <a:pt x="555493" y="552984"/>
                          <a:pt x="568036" y="568036"/>
                        </a:cubicBezTo>
                        <a:cubicBezTo>
                          <a:pt x="578696" y="580828"/>
                          <a:pt x="586509" y="595745"/>
                          <a:pt x="595746" y="609600"/>
                        </a:cubicBezTo>
                        <a:cubicBezTo>
                          <a:pt x="584176" y="713725"/>
                          <a:pt x="603446" y="714273"/>
                          <a:pt x="554182" y="775854"/>
                        </a:cubicBezTo>
                        <a:cubicBezTo>
                          <a:pt x="546022" y="786054"/>
                          <a:pt x="538156" y="797722"/>
                          <a:pt x="526473" y="803564"/>
                        </a:cubicBezTo>
                        <a:cubicBezTo>
                          <a:pt x="500349" y="816626"/>
                          <a:pt x="471055" y="822037"/>
                          <a:pt x="443346" y="831273"/>
                        </a:cubicBezTo>
                        <a:lnTo>
                          <a:pt x="401782" y="845127"/>
                        </a:lnTo>
                        <a:cubicBezTo>
                          <a:pt x="264800" y="936448"/>
                          <a:pt x="347475" y="856760"/>
                          <a:pt x="304800" y="942109"/>
                        </a:cubicBezTo>
                        <a:cubicBezTo>
                          <a:pt x="297353" y="957002"/>
                          <a:pt x="283854" y="968457"/>
                          <a:pt x="277091" y="983673"/>
                        </a:cubicBezTo>
                        <a:cubicBezTo>
                          <a:pt x="265229" y="1010363"/>
                          <a:pt x="249382" y="1066800"/>
                          <a:pt x="249382" y="1066800"/>
                        </a:cubicBezTo>
                        <a:cubicBezTo>
                          <a:pt x="250678" y="1084948"/>
                          <a:pt x="280418" y="1336683"/>
                          <a:pt x="249382" y="1385454"/>
                        </a:cubicBezTo>
                        <a:cubicBezTo>
                          <a:pt x="238134" y="1403129"/>
                          <a:pt x="118934" y="1421530"/>
                          <a:pt x="96982" y="1427018"/>
                        </a:cubicBezTo>
                        <a:cubicBezTo>
                          <a:pt x="82814" y="1430560"/>
                          <a:pt x="69273" y="1436255"/>
                          <a:pt x="55418" y="1440873"/>
                        </a:cubicBezTo>
                        <a:cubicBezTo>
                          <a:pt x="22443" y="1539797"/>
                          <a:pt x="43910" y="1499698"/>
                          <a:pt x="0" y="1565564"/>
                        </a:cubicBezTo>
                        <a:lnTo>
                          <a:pt x="13855" y="1620982"/>
                        </a:lnTo>
                        <a:lnTo>
                          <a:pt x="1634836" y="1607127"/>
                        </a:lnTo>
                        <a:lnTo>
                          <a:pt x="1607127" y="27709"/>
                        </a:lnTo>
                        <a:lnTo>
                          <a:pt x="623455" y="0"/>
                        </a:lnTo>
                        <a:close/>
                      </a:path>
                    </a:pathLst>
                  </a:custGeom>
                  <a:solidFill>
                    <a:schemeClr val="accent1"/>
                  </a:solid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2" name="Rectangle 91"/>
                <p:cNvSpPr/>
                <p:nvPr/>
              </p:nvSpPr>
              <p:spPr>
                <a:xfrm>
                  <a:off x="8922461" y="378229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93" name="Rectangle 92"/>
                <p:cNvSpPr/>
                <p:nvPr/>
              </p:nvSpPr>
              <p:spPr>
                <a:xfrm>
                  <a:off x="11125336" y="379614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sp>
            <p:nvSpPr>
              <p:cNvPr id="90" name="Oval 89"/>
              <p:cNvSpPr/>
              <p:nvPr/>
            </p:nvSpPr>
            <p:spPr>
              <a:xfrm>
                <a:off x="10925815" y="4631761"/>
                <a:ext cx="200483" cy="194441"/>
              </a:xfrm>
              <a:prstGeom prst="ellipse">
                <a:avLst/>
              </a:prstGeom>
              <a:no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2800" b="1" dirty="0" smtClean="0"/>
                  <a:t>-</a:t>
                </a:r>
                <a:endParaRPr lang="he-IL" sz="2800" b="1" dirty="0"/>
              </a:p>
            </p:txBody>
          </p:sp>
        </p:grpSp>
        <p:sp>
          <p:nvSpPr>
            <p:cNvPr id="88" name="Oval 87"/>
            <p:cNvSpPr/>
            <p:nvPr/>
          </p:nvSpPr>
          <p:spPr>
            <a:xfrm>
              <a:off x="7656427" y="4046216"/>
              <a:ext cx="334930" cy="388883"/>
            </a:xfrm>
            <a:prstGeom prst="ellipse">
              <a:avLst/>
            </a:prstGeom>
            <a:no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2800" b="1" dirty="0" smtClean="0"/>
                <a:t>+</a:t>
              </a:r>
              <a:endParaRPr lang="he-IL" sz="2800" b="1" dirty="0"/>
            </a:p>
          </p:txBody>
        </p:sp>
      </p:grpSp>
      <p:sp>
        <p:nvSpPr>
          <p:cNvPr id="7" name="Curved Down Arrow 6"/>
          <p:cNvSpPr/>
          <p:nvPr/>
        </p:nvSpPr>
        <p:spPr>
          <a:xfrm>
            <a:off x="4561897" y="1689127"/>
            <a:ext cx="1106802" cy="507475"/>
          </a:xfrm>
          <a:prstGeom prst="curvedDownArrow">
            <a:avLst>
              <a:gd name="adj1" fmla="val 40819"/>
              <a:gd name="adj2" fmla="val 62150"/>
              <a:gd name="adj3" fmla="val 25000"/>
            </a:avLst>
          </a:prstGeom>
          <a:solidFill>
            <a:schemeClr val="tx1"/>
          </a:solidFill>
          <a:ln w="7620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81" name="Curved Down Arrow 80"/>
          <p:cNvSpPr/>
          <p:nvPr/>
        </p:nvSpPr>
        <p:spPr>
          <a:xfrm>
            <a:off x="2414177" y="1689127"/>
            <a:ext cx="1106802" cy="507475"/>
          </a:xfrm>
          <a:prstGeom prst="curvedDownArrow">
            <a:avLst>
              <a:gd name="adj1" fmla="val 40819"/>
              <a:gd name="adj2" fmla="val 62150"/>
              <a:gd name="adj3" fmla="val 25000"/>
            </a:avLst>
          </a:prstGeom>
          <a:solidFill>
            <a:schemeClr val="tx1"/>
          </a:solidFill>
          <a:ln w="7620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82" name="Curved Down Arrow 81"/>
          <p:cNvSpPr/>
          <p:nvPr/>
        </p:nvSpPr>
        <p:spPr>
          <a:xfrm>
            <a:off x="6720044" y="1686864"/>
            <a:ext cx="1106802" cy="507475"/>
          </a:xfrm>
          <a:prstGeom prst="curvedDownArrow">
            <a:avLst>
              <a:gd name="adj1" fmla="val 40819"/>
              <a:gd name="adj2" fmla="val 62150"/>
              <a:gd name="adj3" fmla="val 25000"/>
            </a:avLst>
          </a:prstGeom>
          <a:solidFill>
            <a:schemeClr val="tx1"/>
          </a:solidFill>
          <a:ln w="7620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86" name="Curved Down Arrow 85"/>
          <p:cNvSpPr/>
          <p:nvPr/>
        </p:nvSpPr>
        <p:spPr>
          <a:xfrm rot="10800000">
            <a:off x="4454190" y="3170660"/>
            <a:ext cx="1106802" cy="507475"/>
          </a:xfrm>
          <a:prstGeom prst="curvedDownArrow">
            <a:avLst>
              <a:gd name="adj1" fmla="val 40819"/>
              <a:gd name="adj2" fmla="val 62150"/>
              <a:gd name="adj3" fmla="val 25000"/>
            </a:avLst>
          </a:prstGeom>
          <a:solidFill>
            <a:srgbClr val="C00000"/>
          </a:solidFill>
          <a:ln w="76200">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8" name="Down Arrow 7"/>
          <p:cNvSpPr/>
          <p:nvPr/>
        </p:nvSpPr>
        <p:spPr>
          <a:xfrm>
            <a:off x="1571616" y="3400186"/>
            <a:ext cx="164446" cy="1817472"/>
          </a:xfrm>
          <a:prstGeom prst="downArrow">
            <a:avLst/>
          </a:prstGeom>
          <a:solidFill>
            <a:srgbClr val="C00000"/>
          </a:solidFill>
          <a:ln>
            <a:solidFill>
              <a:srgbClr val="C00000"/>
            </a:solidFill>
            <a:miter lim="800000"/>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5" name="Down Arrow 104"/>
          <p:cNvSpPr/>
          <p:nvPr/>
        </p:nvSpPr>
        <p:spPr>
          <a:xfrm>
            <a:off x="3794149" y="3384481"/>
            <a:ext cx="164446" cy="1817472"/>
          </a:xfrm>
          <a:prstGeom prst="downArrow">
            <a:avLst/>
          </a:prstGeom>
          <a:solidFill>
            <a:srgbClr val="C00000"/>
          </a:solidFill>
          <a:ln>
            <a:solidFill>
              <a:srgbClr val="C00000"/>
            </a:solidFill>
            <a:miter lim="800000"/>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Sun 16"/>
          <p:cNvSpPr/>
          <p:nvPr/>
        </p:nvSpPr>
        <p:spPr>
          <a:xfrm>
            <a:off x="309313" y="247021"/>
            <a:ext cx="1326187" cy="1338707"/>
          </a:xfrm>
          <a:prstGeom prst="sun">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1" anchor="ctr"/>
          <a:lstStyle/>
          <a:p>
            <a:pPr algn="ctr"/>
            <a:endParaRPr lang="he-IL"/>
          </a:p>
        </p:txBody>
      </p:sp>
      <p:cxnSp>
        <p:nvCxnSpPr>
          <p:cNvPr id="24" name="Curved Connector 23"/>
          <p:cNvCxnSpPr/>
          <p:nvPr/>
        </p:nvCxnSpPr>
        <p:spPr>
          <a:xfrm rot="16200000" flipH="1">
            <a:off x="1121433" y="1618781"/>
            <a:ext cx="555564" cy="223490"/>
          </a:xfrm>
          <a:prstGeom prst="curvedConnector3">
            <a:avLst/>
          </a:prstGeom>
          <a:ln w="889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6" name="Curved Down Arrow 105"/>
          <p:cNvSpPr/>
          <p:nvPr/>
        </p:nvSpPr>
        <p:spPr>
          <a:xfrm rot="10800000">
            <a:off x="6608533" y="3170660"/>
            <a:ext cx="1106802" cy="507475"/>
          </a:xfrm>
          <a:prstGeom prst="curvedDownArrow">
            <a:avLst>
              <a:gd name="adj1" fmla="val 40819"/>
              <a:gd name="adj2" fmla="val 62150"/>
              <a:gd name="adj3" fmla="val 25000"/>
            </a:avLst>
          </a:prstGeom>
          <a:solidFill>
            <a:srgbClr val="C00000"/>
          </a:solidFill>
          <a:ln w="76200">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18" name="Curved Down Arrow 117"/>
          <p:cNvSpPr/>
          <p:nvPr/>
        </p:nvSpPr>
        <p:spPr>
          <a:xfrm rot="16200000">
            <a:off x="1831464" y="4003076"/>
            <a:ext cx="2293737" cy="455532"/>
          </a:xfrm>
          <a:prstGeom prst="curvedDownArrow">
            <a:avLst>
              <a:gd name="adj1" fmla="val 29530"/>
              <a:gd name="adj2" fmla="val 80740"/>
              <a:gd name="adj3" fmla="val 46795"/>
            </a:avLst>
          </a:prstGeom>
          <a:solidFill>
            <a:srgbClr val="FF0000"/>
          </a:solidFill>
          <a:ln w="76200">
            <a:noFill/>
          </a:ln>
          <a:effectLst>
            <a:outerShdw blurRad="76200" dir="13500000" sy="23000" kx="1200000" algn="br" rotWithShape="0">
              <a:prstClr val="black">
                <a:alpha val="20000"/>
              </a:prstClr>
            </a:outerShdw>
          </a:effectLst>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dirty="0">
              <a:solidFill>
                <a:schemeClr val="tx1"/>
              </a:solidFill>
            </a:endParaRPr>
          </a:p>
        </p:txBody>
      </p:sp>
      <p:grpSp>
        <p:nvGrpSpPr>
          <p:cNvPr id="135" name="Group 134"/>
          <p:cNvGrpSpPr/>
          <p:nvPr/>
        </p:nvGrpSpPr>
        <p:grpSpPr>
          <a:xfrm>
            <a:off x="5375543" y="1851490"/>
            <a:ext cx="1413889" cy="1443902"/>
            <a:chOff x="7315200" y="3214255"/>
            <a:chExt cx="4003965" cy="3269672"/>
          </a:xfrm>
          <a:scene3d>
            <a:camera prst="perspectiveFront" fov="2700000">
              <a:rot lat="19086000" lon="19067999" rev="3108000"/>
            </a:camera>
            <a:lightRig rig="threePt" dir="t">
              <a:rot lat="0" lon="0" rev="0"/>
            </a:lightRig>
          </a:scene3d>
        </p:grpSpPr>
        <p:grpSp>
          <p:nvGrpSpPr>
            <p:cNvPr id="136" name="Group 135"/>
            <p:cNvGrpSpPr/>
            <p:nvPr/>
          </p:nvGrpSpPr>
          <p:grpSpPr>
            <a:xfrm>
              <a:off x="7315200" y="3214255"/>
              <a:ext cx="4003965" cy="3269672"/>
              <a:chOff x="8922461" y="3782291"/>
              <a:chExt cx="2396704" cy="1634832"/>
            </a:xfrm>
          </p:grpSpPr>
          <p:grpSp>
            <p:nvGrpSpPr>
              <p:cNvPr id="138" name="Group 137"/>
              <p:cNvGrpSpPr/>
              <p:nvPr/>
            </p:nvGrpSpPr>
            <p:grpSpPr>
              <a:xfrm>
                <a:off x="8922461" y="3782291"/>
                <a:ext cx="2396704" cy="1634832"/>
                <a:chOff x="8922461" y="3782291"/>
                <a:chExt cx="2396704" cy="1634832"/>
              </a:xfrm>
            </p:grpSpPr>
            <p:grpSp>
              <p:nvGrpSpPr>
                <p:cNvPr id="140" name="Group 139"/>
                <p:cNvGrpSpPr/>
                <p:nvPr/>
              </p:nvGrpSpPr>
              <p:grpSpPr>
                <a:xfrm>
                  <a:off x="9006538" y="3782291"/>
                  <a:ext cx="2259724" cy="1621459"/>
                  <a:chOff x="9006538" y="3782291"/>
                  <a:chExt cx="2259724" cy="1621459"/>
                </a:xfrm>
              </p:grpSpPr>
              <p:sp>
                <p:nvSpPr>
                  <p:cNvPr id="143" name="Rectangle 142"/>
                  <p:cNvSpPr/>
                  <p:nvPr/>
                </p:nvSpPr>
                <p:spPr>
                  <a:xfrm>
                    <a:off x="9006538" y="3785157"/>
                    <a:ext cx="2259724" cy="1618593"/>
                  </a:xfrm>
                  <a:prstGeom prst="rect">
                    <a:avLst/>
                  </a:prstGeom>
                  <a:solidFill>
                    <a:srgbClr val="B21E48"/>
                  </a:solid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4" name="Freeform 143"/>
                  <p:cNvSpPr/>
                  <p:nvPr/>
                </p:nvSpPr>
                <p:spPr>
                  <a:xfrm>
                    <a:off x="9628909" y="3782291"/>
                    <a:ext cx="1634836" cy="1620982"/>
                  </a:xfrm>
                  <a:custGeom>
                    <a:avLst/>
                    <a:gdLst>
                      <a:gd name="connsiteX0" fmla="*/ 623455 w 1634836"/>
                      <a:gd name="connsiteY0" fmla="*/ 0 h 1620982"/>
                      <a:gd name="connsiteX1" fmla="*/ 623455 w 1634836"/>
                      <a:gd name="connsiteY1" fmla="*/ 0 h 1620982"/>
                      <a:gd name="connsiteX2" fmla="*/ 581891 w 1634836"/>
                      <a:gd name="connsiteY2" fmla="*/ 110836 h 1620982"/>
                      <a:gd name="connsiteX3" fmla="*/ 540327 w 1634836"/>
                      <a:gd name="connsiteY3" fmla="*/ 124691 h 1620982"/>
                      <a:gd name="connsiteX4" fmla="*/ 526473 w 1634836"/>
                      <a:gd name="connsiteY4" fmla="*/ 166254 h 1620982"/>
                      <a:gd name="connsiteX5" fmla="*/ 498764 w 1634836"/>
                      <a:gd name="connsiteY5" fmla="*/ 193964 h 1620982"/>
                      <a:gd name="connsiteX6" fmla="*/ 484909 w 1634836"/>
                      <a:gd name="connsiteY6" fmla="*/ 443345 h 1620982"/>
                      <a:gd name="connsiteX7" fmla="*/ 512618 w 1634836"/>
                      <a:gd name="connsiteY7" fmla="*/ 484909 h 1620982"/>
                      <a:gd name="connsiteX8" fmla="*/ 526473 w 1634836"/>
                      <a:gd name="connsiteY8" fmla="*/ 526473 h 1620982"/>
                      <a:gd name="connsiteX9" fmla="*/ 568036 w 1634836"/>
                      <a:gd name="connsiteY9" fmla="*/ 568036 h 1620982"/>
                      <a:gd name="connsiteX10" fmla="*/ 595746 w 1634836"/>
                      <a:gd name="connsiteY10" fmla="*/ 609600 h 1620982"/>
                      <a:gd name="connsiteX11" fmla="*/ 554182 w 1634836"/>
                      <a:gd name="connsiteY11" fmla="*/ 775854 h 1620982"/>
                      <a:gd name="connsiteX12" fmla="*/ 526473 w 1634836"/>
                      <a:gd name="connsiteY12" fmla="*/ 803564 h 1620982"/>
                      <a:gd name="connsiteX13" fmla="*/ 443346 w 1634836"/>
                      <a:gd name="connsiteY13" fmla="*/ 831273 h 1620982"/>
                      <a:gd name="connsiteX14" fmla="*/ 401782 w 1634836"/>
                      <a:gd name="connsiteY14" fmla="*/ 845127 h 1620982"/>
                      <a:gd name="connsiteX15" fmla="*/ 304800 w 1634836"/>
                      <a:gd name="connsiteY15" fmla="*/ 942109 h 1620982"/>
                      <a:gd name="connsiteX16" fmla="*/ 277091 w 1634836"/>
                      <a:gd name="connsiteY16" fmla="*/ 983673 h 1620982"/>
                      <a:gd name="connsiteX17" fmla="*/ 249382 w 1634836"/>
                      <a:gd name="connsiteY17" fmla="*/ 1066800 h 1620982"/>
                      <a:gd name="connsiteX18" fmla="*/ 249382 w 1634836"/>
                      <a:gd name="connsiteY18" fmla="*/ 1385454 h 1620982"/>
                      <a:gd name="connsiteX19" fmla="*/ 96982 w 1634836"/>
                      <a:gd name="connsiteY19" fmla="*/ 1427018 h 1620982"/>
                      <a:gd name="connsiteX20" fmla="*/ 55418 w 1634836"/>
                      <a:gd name="connsiteY20" fmla="*/ 1440873 h 1620982"/>
                      <a:gd name="connsiteX21" fmla="*/ 0 w 1634836"/>
                      <a:gd name="connsiteY21" fmla="*/ 1565564 h 1620982"/>
                      <a:gd name="connsiteX22" fmla="*/ 13855 w 1634836"/>
                      <a:gd name="connsiteY22" fmla="*/ 1620982 h 1620982"/>
                      <a:gd name="connsiteX23" fmla="*/ 1634836 w 1634836"/>
                      <a:gd name="connsiteY23" fmla="*/ 1607127 h 1620982"/>
                      <a:gd name="connsiteX24" fmla="*/ 1607127 w 1634836"/>
                      <a:gd name="connsiteY24" fmla="*/ 27709 h 1620982"/>
                      <a:gd name="connsiteX25" fmla="*/ 623455 w 1634836"/>
                      <a:gd name="connsiteY25" fmla="*/ 0 h 16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4836" h="1620982">
                        <a:moveTo>
                          <a:pt x="623455" y="0"/>
                        </a:moveTo>
                        <a:lnTo>
                          <a:pt x="623455" y="0"/>
                        </a:lnTo>
                        <a:cubicBezTo>
                          <a:pt x="609600" y="36945"/>
                          <a:pt x="603778" y="78005"/>
                          <a:pt x="581891" y="110836"/>
                        </a:cubicBezTo>
                        <a:cubicBezTo>
                          <a:pt x="573790" y="122987"/>
                          <a:pt x="550654" y="114364"/>
                          <a:pt x="540327" y="124691"/>
                        </a:cubicBezTo>
                        <a:cubicBezTo>
                          <a:pt x="530001" y="135017"/>
                          <a:pt x="533986" y="153731"/>
                          <a:pt x="526473" y="166254"/>
                        </a:cubicBezTo>
                        <a:cubicBezTo>
                          <a:pt x="519753" y="177455"/>
                          <a:pt x="508000" y="184727"/>
                          <a:pt x="498764" y="193964"/>
                        </a:cubicBezTo>
                        <a:cubicBezTo>
                          <a:pt x="460951" y="307402"/>
                          <a:pt x="454384" y="290720"/>
                          <a:pt x="484909" y="443345"/>
                        </a:cubicBezTo>
                        <a:cubicBezTo>
                          <a:pt x="488175" y="459673"/>
                          <a:pt x="505171" y="470016"/>
                          <a:pt x="512618" y="484909"/>
                        </a:cubicBezTo>
                        <a:cubicBezTo>
                          <a:pt x="519149" y="497971"/>
                          <a:pt x="518372" y="514322"/>
                          <a:pt x="526473" y="526473"/>
                        </a:cubicBezTo>
                        <a:cubicBezTo>
                          <a:pt x="537341" y="542775"/>
                          <a:pt x="555493" y="552984"/>
                          <a:pt x="568036" y="568036"/>
                        </a:cubicBezTo>
                        <a:cubicBezTo>
                          <a:pt x="578696" y="580828"/>
                          <a:pt x="586509" y="595745"/>
                          <a:pt x="595746" y="609600"/>
                        </a:cubicBezTo>
                        <a:cubicBezTo>
                          <a:pt x="584176" y="713725"/>
                          <a:pt x="603446" y="714273"/>
                          <a:pt x="554182" y="775854"/>
                        </a:cubicBezTo>
                        <a:cubicBezTo>
                          <a:pt x="546022" y="786054"/>
                          <a:pt x="538156" y="797722"/>
                          <a:pt x="526473" y="803564"/>
                        </a:cubicBezTo>
                        <a:cubicBezTo>
                          <a:pt x="500349" y="816626"/>
                          <a:pt x="471055" y="822037"/>
                          <a:pt x="443346" y="831273"/>
                        </a:cubicBezTo>
                        <a:lnTo>
                          <a:pt x="401782" y="845127"/>
                        </a:lnTo>
                        <a:cubicBezTo>
                          <a:pt x="264800" y="936448"/>
                          <a:pt x="347475" y="856760"/>
                          <a:pt x="304800" y="942109"/>
                        </a:cubicBezTo>
                        <a:cubicBezTo>
                          <a:pt x="297353" y="957002"/>
                          <a:pt x="283854" y="968457"/>
                          <a:pt x="277091" y="983673"/>
                        </a:cubicBezTo>
                        <a:cubicBezTo>
                          <a:pt x="265229" y="1010363"/>
                          <a:pt x="249382" y="1066800"/>
                          <a:pt x="249382" y="1066800"/>
                        </a:cubicBezTo>
                        <a:cubicBezTo>
                          <a:pt x="250678" y="1084948"/>
                          <a:pt x="280418" y="1336683"/>
                          <a:pt x="249382" y="1385454"/>
                        </a:cubicBezTo>
                        <a:cubicBezTo>
                          <a:pt x="238134" y="1403129"/>
                          <a:pt x="118934" y="1421530"/>
                          <a:pt x="96982" y="1427018"/>
                        </a:cubicBezTo>
                        <a:cubicBezTo>
                          <a:pt x="82814" y="1430560"/>
                          <a:pt x="69273" y="1436255"/>
                          <a:pt x="55418" y="1440873"/>
                        </a:cubicBezTo>
                        <a:cubicBezTo>
                          <a:pt x="22443" y="1539797"/>
                          <a:pt x="43910" y="1499698"/>
                          <a:pt x="0" y="1565564"/>
                        </a:cubicBezTo>
                        <a:lnTo>
                          <a:pt x="13855" y="1620982"/>
                        </a:lnTo>
                        <a:lnTo>
                          <a:pt x="1634836" y="1607127"/>
                        </a:lnTo>
                        <a:lnTo>
                          <a:pt x="1607127" y="27709"/>
                        </a:lnTo>
                        <a:lnTo>
                          <a:pt x="623455" y="0"/>
                        </a:lnTo>
                        <a:close/>
                      </a:path>
                    </a:pathLst>
                  </a:custGeom>
                  <a:solidFill>
                    <a:schemeClr val="accent1"/>
                  </a:solid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41" name="Rectangle 140"/>
                <p:cNvSpPr/>
                <p:nvPr/>
              </p:nvSpPr>
              <p:spPr>
                <a:xfrm>
                  <a:off x="8922461" y="378229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142" name="Rectangle 141"/>
                <p:cNvSpPr/>
                <p:nvPr/>
              </p:nvSpPr>
              <p:spPr>
                <a:xfrm>
                  <a:off x="11125336" y="379614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sp>
            <p:nvSpPr>
              <p:cNvPr id="139" name="Oval 138"/>
              <p:cNvSpPr/>
              <p:nvPr/>
            </p:nvSpPr>
            <p:spPr>
              <a:xfrm>
                <a:off x="10591778" y="4572099"/>
                <a:ext cx="200483" cy="194441"/>
              </a:xfrm>
              <a:prstGeom prst="ellipse">
                <a:avLst/>
              </a:prstGeom>
              <a:no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2800" b="1" dirty="0" smtClean="0"/>
                  <a:t>-</a:t>
                </a:r>
                <a:endParaRPr lang="he-IL" sz="2800" b="1" dirty="0"/>
              </a:p>
            </p:txBody>
          </p:sp>
        </p:grpSp>
        <p:sp>
          <p:nvSpPr>
            <p:cNvPr id="137" name="Oval 136"/>
            <p:cNvSpPr/>
            <p:nvPr/>
          </p:nvSpPr>
          <p:spPr>
            <a:xfrm>
              <a:off x="8294041" y="4141234"/>
              <a:ext cx="334930" cy="388883"/>
            </a:xfrm>
            <a:prstGeom prst="ellipse">
              <a:avLst/>
            </a:prstGeom>
            <a:no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2800" b="1" dirty="0" smtClean="0"/>
                <a:t>+</a:t>
              </a:r>
              <a:endParaRPr lang="he-IL" sz="2800" b="1" dirty="0"/>
            </a:p>
          </p:txBody>
        </p:sp>
      </p:grpSp>
      <p:grpSp>
        <p:nvGrpSpPr>
          <p:cNvPr id="12" name="Group 11"/>
          <p:cNvGrpSpPr/>
          <p:nvPr/>
        </p:nvGrpSpPr>
        <p:grpSpPr>
          <a:xfrm>
            <a:off x="35496" y="3632998"/>
            <a:ext cx="1251973" cy="1208999"/>
            <a:chOff x="35496" y="3632998"/>
            <a:chExt cx="1251973" cy="1208999"/>
          </a:xfrm>
        </p:grpSpPr>
        <p:grpSp>
          <p:nvGrpSpPr>
            <p:cNvPr id="15" name="Group 14"/>
            <p:cNvGrpSpPr/>
            <p:nvPr/>
          </p:nvGrpSpPr>
          <p:grpSpPr>
            <a:xfrm>
              <a:off x="35496" y="3632998"/>
              <a:ext cx="1251973" cy="1208999"/>
              <a:chOff x="-3226611" y="2409214"/>
              <a:chExt cx="2969865" cy="2272155"/>
            </a:xfrm>
            <a:scene3d>
              <a:camera prst="perspectiveFront" fov="2700000">
                <a:rot lat="19086000" lon="19067999" rev="3108000"/>
              </a:camera>
              <a:lightRig rig="threePt" dir="t">
                <a:rot lat="0" lon="0" rev="0"/>
              </a:lightRig>
            </a:scene3d>
          </p:grpSpPr>
          <p:grpSp>
            <p:nvGrpSpPr>
              <p:cNvPr id="110" name="Group 109"/>
              <p:cNvGrpSpPr/>
              <p:nvPr/>
            </p:nvGrpSpPr>
            <p:grpSpPr>
              <a:xfrm>
                <a:off x="-3226611" y="2409214"/>
                <a:ext cx="2969865" cy="2272155"/>
                <a:chOff x="8922461" y="3782291"/>
                <a:chExt cx="2396704" cy="1634832"/>
              </a:xfrm>
            </p:grpSpPr>
            <p:grpSp>
              <p:nvGrpSpPr>
                <p:cNvPr id="111" name="Group 110"/>
                <p:cNvGrpSpPr/>
                <p:nvPr/>
              </p:nvGrpSpPr>
              <p:grpSpPr>
                <a:xfrm>
                  <a:off x="8922461" y="3782291"/>
                  <a:ext cx="2396704" cy="1634832"/>
                  <a:chOff x="8922461" y="3782291"/>
                  <a:chExt cx="2396704" cy="1634832"/>
                </a:xfrm>
              </p:grpSpPr>
              <p:grpSp>
                <p:nvGrpSpPr>
                  <p:cNvPr id="113" name="Group 112"/>
                  <p:cNvGrpSpPr/>
                  <p:nvPr/>
                </p:nvGrpSpPr>
                <p:grpSpPr>
                  <a:xfrm>
                    <a:off x="9006538" y="3782291"/>
                    <a:ext cx="2259724" cy="1621459"/>
                    <a:chOff x="9006538" y="3782291"/>
                    <a:chExt cx="2259724" cy="1621459"/>
                  </a:xfrm>
                </p:grpSpPr>
                <p:sp>
                  <p:nvSpPr>
                    <p:cNvPr id="116" name="Rectangle 115"/>
                    <p:cNvSpPr/>
                    <p:nvPr/>
                  </p:nvSpPr>
                  <p:spPr>
                    <a:xfrm>
                      <a:off x="9006538" y="3785157"/>
                      <a:ext cx="2259724" cy="1618593"/>
                    </a:xfrm>
                    <a:prstGeom prst="rect">
                      <a:avLst/>
                    </a:prstGeom>
                    <a:solidFill>
                      <a:srgbClr val="B21E48"/>
                    </a:solid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7" name="Freeform 116"/>
                    <p:cNvSpPr/>
                    <p:nvPr/>
                  </p:nvSpPr>
                  <p:spPr>
                    <a:xfrm>
                      <a:off x="9628910" y="3782291"/>
                      <a:ext cx="1634836" cy="1620982"/>
                    </a:xfrm>
                    <a:custGeom>
                      <a:avLst/>
                      <a:gdLst>
                        <a:gd name="connsiteX0" fmla="*/ 623455 w 1634836"/>
                        <a:gd name="connsiteY0" fmla="*/ 0 h 1620982"/>
                        <a:gd name="connsiteX1" fmla="*/ 623455 w 1634836"/>
                        <a:gd name="connsiteY1" fmla="*/ 0 h 1620982"/>
                        <a:gd name="connsiteX2" fmla="*/ 581891 w 1634836"/>
                        <a:gd name="connsiteY2" fmla="*/ 110836 h 1620982"/>
                        <a:gd name="connsiteX3" fmla="*/ 540327 w 1634836"/>
                        <a:gd name="connsiteY3" fmla="*/ 124691 h 1620982"/>
                        <a:gd name="connsiteX4" fmla="*/ 526473 w 1634836"/>
                        <a:gd name="connsiteY4" fmla="*/ 166254 h 1620982"/>
                        <a:gd name="connsiteX5" fmla="*/ 498764 w 1634836"/>
                        <a:gd name="connsiteY5" fmla="*/ 193964 h 1620982"/>
                        <a:gd name="connsiteX6" fmla="*/ 484909 w 1634836"/>
                        <a:gd name="connsiteY6" fmla="*/ 443345 h 1620982"/>
                        <a:gd name="connsiteX7" fmla="*/ 512618 w 1634836"/>
                        <a:gd name="connsiteY7" fmla="*/ 484909 h 1620982"/>
                        <a:gd name="connsiteX8" fmla="*/ 526473 w 1634836"/>
                        <a:gd name="connsiteY8" fmla="*/ 526473 h 1620982"/>
                        <a:gd name="connsiteX9" fmla="*/ 568036 w 1634836"/>
                        <a:gd name="connsiteY9" fmla="*/ 568036 h 1620982"/>
                        <a:gd name="connsiteX10" fmla="*/ 595746 w 1634836"/>
                        <a:gd name="connsiteY10" fmla="*/ 609600 h 1620982"/>
                        <a:gd name="connsiteX11" fmla="*/ 554182 w 1634836"/>
                        <a:gd name="connsiteY11" fmla="*/ 775854 h 1620982"/>
                        <a:gd name="connsiteX12" fmla="*/ 526473 w 1634836"/>
                        <a:gd name="connsiteY12" fmla="*/ 803564 h 1620982"/>
                        <a:gd name="connsiteX13" fmla="*/ 443346 w 1634836"/>
                        <a:gd name="connsiteY13" fmla="*/ 831273 h 1620982"/>
                        <a:gd name="connsiteX14" fmla="*/ 401782 w 1634836"/>
                        <a:gd name="connsiteY14" fmla="*/ 845127 h 1620982"/>
                        <a:gd name="connsiteX15" fmla="*/ 304800 w 1634836"/>
                        <a:gd name="connsiteY15" fmla="*/ 942109 h 1620982"/>
                        <a:gd name="connsiteX16" fmla="*/ 277091 w 1634836"/>
                        <a:gd name="connsiteY16" fmla="*/ 983673 h 1620982"/>
                        <a:gd name="connsiteX17" fmla="*/ 249382 w 1634836"/>
                        <a:gd name="connsiteY17" fmla="*/ 1066800 h 1620982"/>
                        <a:gd name="connsiteX18" fmla="*/ 249382 w 1634836"/>
                        <a:gd name="connsiteY18" fmla="*/ 1385454 h 1620982"/>
                        <a:gd name="connsiteX19" fmla="*/ 96982 w 1634836"/>
                        <a:gd name="connsiteY19" fmla="*/ 1427018 h 1620982"/>
                        <a:gd name="connsiteX20" fmla="*/ 55418 w 1634836"/>
                        <a:gd name="connsiteY20" fmla="*/ 1440873 h 1620982"/>
                        <a:gd name="connsiteX21" fmla="*/ 0 w 1634836"/>
                        <a:gd name="connsiteY21" fmla="*/ 1565564 h 1620982"/>
                        <a:gd name="connsiteX22" fmla="*/ 13855 w 1634836"/>
                        <a:gd name="connsiteY22" fmla="*/ 1620982 h 1620982"/>
                        <a:gd name="connsiteX23" fmla="*/ 1634836 w 1634836"/>
                        <a:gd name="connsiteY23" fmla="*/ 1607127 h 1620982"/>
                        <a:gd name="connsiteX24" fmla="*/ 1607127 w 1634836"/>
                        <a:gd name="connsiteY24" fmla="*/ 27709 h 1620982"/>
                        <a:gd name="connsiteX25" fmla="*/ 623455 w 1634836"/>
                        <a:gd name="connsiteY25" fmla="*/ 0 h 16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4836" h="1620982">
                          <a:moveTo>
                            <a:pt x="623455" y="0"/>
                          </a:moveTo>
                          <a:lnTo>
                            <a:pt x="623455" y="0"/>
                          </a:lnTo>
                          <a:cubicBezTo>
                            <a:pt x="609600" y="36945"/>
                            <a:pt x="603778" y="78005"/>
                            <a:pt x="581891" y="110836"/>
                          </a:cubicBezTo>
                          <a:cubicBezTo>
                            <a:pt x="573790" y="122987"/>
                            <a:pt x="550654" y="114364"/>
                            <a:pt x="540327" y="124691"/>
                          </a:cubicBezTo>
                          <a:cubicBezTo>
                            <a:pt x="530001" y="135017"/>
                            <a:pt x="533986" y="153731"/>
                            <a:pt x="526473" y="166254"/>
                          </a:cubicBezTo>
                          <a:cubicBezTo>
                            <a:pt x="519753" y="177455"/>
                            <a:pt x="508000" y="184727"/>
                            <a:pt x="498764" y="193964"/>
                          </a:cubicBezTo>
                          <a:cubicBezTo>
                            <a:pt x="460951" y="307402"/>
                            <a:pt x="454384" y="290720"/>
                            <a:pt x="484909" y="443345"/>
                          </a:cubicBezTo>
                          <a:cubicBezTo>
                            <a:pt x="488175" y="459673"/>
                            <a:pt x="505171" y="470016"/>
                            <a:pt x="512618" y="484909"/>
                          </a:cubicBezTo>
                          <a:cubicBezTo>
                            <a:pt x="519149" y="497971"/>
                            <a:pt x="518372" y="514322"/>
                            <a:pt x="526473" y="526473"/>
                          </a:cubicBezTo>
                          <a:cubicBezTo>
                            <a:pt x="537341" y="542775"/>
                            <a:pt x="555493" y="552984"/>
                            <a:pt x="568036" y="568036"/>
                          </a:cubicBezTo>
                          <a:cubicBezTo>
                            <a:pt x="578696" y="580828"/>
                            <a:pt x="586509" y="595745"/>
                            <a:pt x="595746" y="609600"/>
                          </a:cubicBezTo>
                          <a:cubicBezTo>
                            <a:pt x="584176" y="713725"/>
                            <a:pt x="603446" y="714273"/>
                            <a:pt x="554182" y="775854"/>
                          </a:cubicBezTo>
                          <a:cubicBezTo>
                            <a:pt x="546022" y="786054"/>
                            <a:pt x="538156" y="797722"/>
                            <a:pt x="526473" y="803564"/>
                          </a:cubicBezTo>
                          <a:cubicBezTo>
                            <a:pt x="500349" y="816626"/>
                            <a:pt x="471055" y="822037"/>
                            <a:pt x="443346" y="831273"/>
                          </a:cubicBezTo>
                          <a:lnTo>
                            <a:pt x="401782" y="845127"/>
                          </a:lnTo>
                          <a:cubicBezTo>
                            <a:pt x="264800" y="936448"/>
                            <a:pt x="347475" y="856760"/>
                            <a:pt x="304800" y="942109"/>
                          </a:cubicBezTo>
                          <a:cubicBezTo>
                            <a:pt x="297353" y="957002"/>
                            <a:pt x="283854" y="968457"/>
                            <a:pt x="277091" y="983673"/>
                          </a:cubicBezTo>
                          <a:cubicBezTo>
                            <a:pt x="265229" y="1010363"/>
                            <a:pt x="249382" y="1066800"/>
                            <a:pt x="249382" y="1066800"/>
                          </a:cubicBezTo>
                          <a:cubicBezTo>
                            <a:pt x="250678" y="1084948"/>
                            <a:pt x="280418" y="1336683"/>
                            <a:pt x="249382" y="1385454"/>
                          </a:cubicBezTo>
                          <a:cubicBezTo>
                            <a:pt x="238134" y="1403129"/>
                            <a:pt x="118934" y="1421530"/>
                            <a:pt x="96982" y="1427018"/>
                          </a:cubicBezTo>
                          <a:cubicBezTo>
                            <a:pt x="82814" y="1430560"/>
                            <a:pt x="69273" y="1436255"/>
                            <a:pt x="55418" y="1440873"/>
                          </a:cubicBezTo>
                          <a:cubicBezTo>
                            <a:pt x="22443" y="1539797"/>
                            <a:pt x="43910" y="1499698"/>
                            <a:pt x="0" y="1565564"/>
                          </a:cubicBezTo>
                          <a:lnTo>
                            <a:pt x="13855" y="1620982"/>
                          </a:lnTo>
                          <a:lnTo>
                            <a:pt x="1634836" y="1607127"/>
                          </a:lnTo>
                          <a:lnTo>
                            <a:pt x="1607127" y="27709"/>
                          </a:lnTo>
                          <a:lnTo>
                            <a:pt x="623455" y="0"/>
                          </a:lnTo>
                          <a:close/>
                        </a:path>
                      </a:pathLst>
                    </a:cu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14" name="Rectangle 113"/>
                  <p:cNvSpPr/>
                  <p:nvPr/>
                </p:nvSpPr>
                <p:spPr>
                  <a:xfrm>
                    <a:off x="8922461" y="378229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115" name="Rectangle 114"/>
                  <p:cNvSpPr/>
                  <p:nvPr/>
                </p:nvSpPr>
                <p:spPr>
                  <a:xfrm>
                    <a:off x="11125336" y="3796141"/>
                    <a:ext cx="193829" cy="1620982"/>
                  </a:xfrm>
                  <a:prstGeom prst="rect">
                    <a:avLst/>
                  </a:prstGeom>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sp>
              <p:nvSpPr>
                <p:cNvPr id="112" name="Oval 111"/>
                <p:cNvSpPr/>
                <p:nvPr/>
              </p:nvSpPr>
              <p:spPr>
                <a:xfrm>
                  <a:off x="9446640" y="3973322"/>
                  <a:ext cx="565990" cy="432851"/>
                </a:xfrm>
                <a:prstGeom prst="ellipse">
                  <a:avLst/>
                </a:prstGeom>
                <a:noFill/>
                <a:ln w="34925">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lvl="0" algn="ctr">
                    <a:lnSpc>
                      <a:spcPts val="1360"/>
                    </a:lnSpc>
                  </a:pPr>
                  <a:r>
                    <a:rPr lang="en-US" sz="2000" b="1" dirty="0">
                      <a:solidFill>
                        <a:prstClr val="black"/>
                      </a:solidFill>
                    </a:rPr>
                    <a:t>+</a:t>
                  </a:r>
                  <a:br>
                    <a:rPr lang="en-US" sz="2000" b="1" dirty="0">
                      <a:solidFill>
                        <a:prstClr val="black"/>
                      </a:solidFill>
                    </a:rPr>
                  </a:br>
                  <a:r>
                    <a:rPr lang="en-US" sz="2000" b="1" dirty="0">
                      <a:solidFill>
                        <a:prstClr val="black"/>
                      </a:solidFill>
                    </a:rPr>
                    <a:t>-</a:t>
                  </a:r>
                </a:p>
              </p:txBody>
            </p:sp>
          </p:grpSp>
          <p:sp>
            <p:nvSpPr>
              <p:cNvPr id="108" name="Oval 107"/>
              <p:cNvSpPr/>
              <p:nvPr/>
            </p:nvSpPr>
            <p:spPr>
              <a:xfrm rot="20246701">
                <a:off x="-2805526" y="3873280"/>
                <a:ext cx="524143" cy="365532"/>
              </a:xfrm>
              <a:prstGeom prst="ellipse">
                <a:avLst/>
              </a:prstGeom>
              <a:noFill/>
              <a:ln w="34925" cmpd="sng">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2800" b="1" dirty="0" smtClean="0"/>
                  <a:t>+</a:t>
                </a:r>
                <a:endParaRPr lang="he-IL" sz="2800" b="1" dirty="0"/>
              </a:p>
            </p:txBody>
          </p:sp>
        </p:grpSp>
        <p:cxnSp>
          <p:nvCxnSpPr>
            <p:cNvPr id="3" name="Straight Arrow Connector 2"/>
            <p:cNvCxnSpPr/>
            <p:nvPr/>
          </p:nvCxnSpPr>
          <p:spPr>
            <a:xfrm flipH="1" flipV="1">
              <a:off x="323528" y="4293096"/>
              <a:ext cx="135057" cy="15464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97703" y="3574123"/>
            <a:ext cx="1251973" cy="1208999"/>
            <a:chOff x="2297703" y="3574123"/>
            <a:chExt cx="1251973" cy="1208999"/>
          </a:xfrm>
        </p:grpSpPr>
        <p:grpSp>
          <p:nvGrpSpPr>
            <p:cNvPr id="13" name="Group 12"/>
            <p:cNvGrpSpPr/>
            <p:nvPr/>
          </p:nvGrpSpPr>
          <p:grpSpPr>
            <a:xfrm>
              <a:off x="2297703" y="3574123"/>
              <a:ext cx="1251973" cy="1208999"/>
              <a:chOff x="1852624" y="2430495"/>
              <a:chExt cx="2969865" cy="2272155"/>
            </a:xfrm>
            <a:scene3d>
              <a:camera prst="perspectiveFront" fov="2700000">
                <a:rot lat="19086000" lon="19067999" rev="3108000"/>
              </a:camera>
              <a:lightRig rig="threePt" dir="t">
                <a:rot lat="0" lon="0" rev="0"/>
              </a:lightRig>
            </a:scene3d>
          </p:grpSpPr>
          <p:grpSp>
            <p:nvGrpSpPr>
              <p:cNvPr id="96" name="Group 95"/>
              <p:cNvGrpSpPr/>
              <p:nvPr/>
            </p:nvGrpSpPr>
            <p:grpSpPr>
              <a:xfrm>
                <a:off x="1852624" y="2430495"/>
                <a:ext cx="2969865" cy="2272155"/>
                <a:chOff x="8922461" y="3782291"/>
                <a:chExt cx="2396704" cy="1634832"/>
              </a:xfrm>
            </p:grpSpPr>
            <p:grpSp>
              <p:nvGrpSpPr>
                <p:cNvPr id="97" name="Group 96"/>
                <p:cNvGrpSpPr/>
                <p:nvPr/>
              </p:nvGrpSpPr>
              <p:grpSpPr>
                <a:xfrm>
                  <a:off x="8922461" y="3782291"/>
                  <a:ext cx="2396704" cy="1634832"/>
                  <a:chOff x="8922461" y="3782291"/>
                  <a:chExt cx="2396704" cy="1634832"/>
                </a:xfrm>
              </p:grpSpPr>
              <p:grpSp>
                <p:nvGrpSpPr>
                  <p:cNvPr id="99" name="Group 98"/>
                  <p:cNvGrpSpPr/>
                  <p:nvPr/>
                </p:nvGrpSpPr>
                <p:grpSpPr>
                  <a:xfrm>
                    <a:off x="9006538" y="3782291"/>
                    <a:ext cx="2259724" cy="1621459"/>
                    <a:chOff x="9006538" y="3782291"/>
                    <a:chExt cx="2259724" cy="1621459"/>
                  </a:xfrm>
                </p:grpSpPr>
                <p:sp>
                  <p:nvSpPr>
                    <p:cNvPr id="102" name="Rectangle 101"/>
                    <p:cNvSpPr/>
                    <p:nvPr/>
                  </p:nvSpPr>
                  <p:spPr>
                    <a:xfrm>
                      <a:off x="9006538" y="3785157"/>
                      <a:ext cx="2259724" cy="1618593"/>
                    </a:xfrm>
                    <a:prstGeom prst="rect">
                      <a:avLst/>
                    </a:prstGeom>
                    <a:solidFill>
                      <a:srgbClr val="B21E48"/>
                    </a:solidFill>
                    <a:ln w="34925" cmpd="sng">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3" name="Freeform 102"/>
                    <p:cNvSpPr/>
                    <p:nvPr/>
                  </p:nvSpPr>
                  <p:spPr>
                    <a:xfrm>
                      <a:off x="9628910" y="3782291"/>
                      <a:ext cx="1634836" cy="1620982"/>
                    </a:xfrm>
                    <a:custGeom>
                      <a:avLst/>
                      <a:gdLst>
                        <a:gd name="connsiteX0" fmla="*/ 623455 w 1634836"/>
                        <a:gd name="connsiteY0" fmla="*/ 0 h 1620982"/>
                        <a:gd name="connsiteX1" fmla="*/ 623455 w 1634836"/>
                        <a:gd name="connsiteY1" fmla="*/ 0 h 1620982"/>
                        <a:gd name="connsiteX2" fmla="*/ 581891 w 1634836"/>
                        <a:gd name="connsiteY2" fmla="*/ 110836 h 1620982"/>
                        <a:gd name="connsiteX3" fmla="*/ 540327 w 1634836"/>
                        <a:gd name="connsiteY3" fmla="*/ 124691 h 1620982"/>
                        <a:gd name="connsiteX4" fmla="*/ 526473 w 1634836"/>
                        <a:gd name="connsiteY4" fmla="*/ 166254 h 1620982"/>
                        <a:gd name="connsiteX5" fmla="*/ 498764 w 1634836"/>
                        <a:gd name="connsiteY5" fmla="*/ 193964 h 1620982"/>
                        <a:gd name="connsiteX6" fmla="*/ 484909 w 1634836"/>
                        <a:gd name="connsiteY6" fmla="*/ 443345 h 1620982"/>
                        <a:gd name="connsiteX7" fmla="*/ 512618 w 1634836"/>
                        <a:gd name="connsiteY7" fmla="*/ 484909 h 1620982"/>
                        <a:gd name="connsiteX8" fmla="*/ 526473 w 1634836"/>
                        <a:gd name="connsiteY8" fmla="*/ 526473 h 1620982"/>
                        <a:gd name="connsiteX9" fmla="*/ 568036 w 1634836"/>
                        <a:gd name="connsiteY9" fmla="*/ 568036 h 1620982"/>
                        <a:gd name="connsiteX10" fmla="*/ 595746 w 1634836"/>
                        <a:gd name="connsiteY10" fmla="*/ 609600 h 1620982"/>
                        <a:gd name="connsiteX11" fmla="*/ 554182 w 1634836"/>
                        <a:gd name="connsiteY11" fmla="*/ 775854 h 1620982"/>
                        <a:gd name="connsiteX12" fmla="*/ 526473 w 1634836"/>
                        <a:gd name="connsiteY12" fmla="*/ 803564 h 1620982"/>
                        <a:gd name="connsiteX13" fmla="*/ 443346 w 1634836"/>
                        <a:gd name="connsiteY13" fmla="*/ 831273 h 1620982"/>
                        <a:gd name="connsiteX14" fmla="*/ 401782 w 1634836"/>
                        <a:gd name="connsiteY14" fmla="*/ 845127 h 1620982"/>
                        <a:gd name="connsiteX15" fmla="*/ 304800 w 1634836"/>
                        <a:gd name="connsiteY15" fmla="*/ 942109 h 1620982"/>
                        <a:gd name="connsiteX16" fmla="*/ 277091 w 1634836"/>
                        <a:gd name="connsiteY16" fmla="*/ 983673 h 1620982"/>
                        <a:gd name="connsiteX17" fmla="*/ 249382 w 1634836"/>
                        <a:gd name="connsiteY17" fmla="*/ 1066800 h 1620982"/>
                        <a:gd name="connsiteX18" fmla="*/ 249382 w 1634836"/>
                        <a:gd name="connsiteY18" fmla="*/ 1385454 h 1620982"/>
                        <a:gd name="connsiteX19" fmla="*/ 96982 w 1634836"/>
                        <a:gd name="connsiteY19" fmla="*/ 1427018 h 1620982"/>
                        <a:gd name="connsiteX20" fmla="*/ 55418 w 1634836"/>
                        <a:gd name="connsiteY20" fmla="*/ 1440873 h 1620982"/>
                        <a:gd name="connsiteX21" fmla="*/ 0 w 1634836"/>
                        <a:gd name="connsiteY21" fmla="*/ 1565564 h 1620982"/>
                        <a:gd name="connsiteX22" fmla="*/ 13855 w 1634836"/>
                        <a:gd name="connsiteY22" fmla="*/ 1620982 h 1620982"/>
                        <a:gd name="connsiteX23" fmla="*/ 1634836 w 1634836"/>
                        <a:gd name="connsiteY23" fmla="*/ 1607127 h 1620982"/>
                        <a:gd name="connsiteX24" fmla="*/ 1607127 w 1634836"/>
                        <a:gd name="connsiteY24" fmla="*/ 27709 h 1620982"/>
                        <a:gd name="connsiteX25" fmla="*/ 623455 w 1634836"/>
                        <a:gd name="connsiteY25" fmla="*/ 0 h 16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34836" h="1620982">
                          <a:moveTo>
                            <a:pt x="623455" y="0"/>
                          </a:moveTo>
                          <a:lnTo>
                            <a:pt x="623455" y="0"/>
                          </a:lnTo>
                          <a:cubicBezTo>
                            <a:pt x="609600" y="36945"/>
                            <a:pt x="603778" y="78005"/>
                            <a:pt x="581891" y="110836"/>
                          </a:cubicBezTo>
                          <a:cubicBezTo>
                            <a:pt x="573790" y="122987"/>
                            <a:pt x="550654" y="114364"/>
                            <a:pt x="540327" y="124691"/>
                          </a:cubicBezTo>
                          <a:cubicBezTo>
                            <a:pt x="530001" y="135017"/>
                            <a:pt x="533986" y="153731"/>
                            <a:pt x="526473" y="166254"/>
                          </a:cubicBezTo>
                          <a:cubicBezTo>
                            <a:pt x="519753" y="177455"/>
                            <a:pt x="508000" y="184727"/>
                            <a:pt x="498764" y="193964"/>
                          </a:cubicBezTo>
                          <a:cubicBezTo>
                            <a:pt x="460951" y="307402"/>
                            <a:pt x="454384" y="290720"/>
                            <a:pt x="484909" y="443345"/>
                          </a:cubicBezTo>
                          <a:cubicBezTo>
                            <a:pt x="488175" y="459673"/>
                            <a:pt x="505171" y="470016"/>
                            <a:pt x="512618" y="484909"/>
                          </a:cubicBezTo>
                          <a:cubicBezTo>
                            <a:pt x="519149" y="497971"/>
                            <a:pt x="518372" y="514322"/>
                            <a:pt x="526473" y="526473"/>
                          </a:cubicBezTo>
                          <a:cubicBezTo>
                            <a:pt x="537341" y="542775"/>
                            <a:pt x="555493" y="552984"/>
                            <a:pt x="568036" y="568036"/>
                          </a:cubicBezTo>
                          <a:cubicBezTo>
                            <a:pt x="578696" y="580828"/>
                            <a:pt x="586509" y="595745"/>
                            <a:pt x="595746" y="609600"/>
                          </a:cubicBezTo>
                          <a:cubicBezTo>
                            <a:pt x="584176" y="713725"/>
                            <a:pt x="603446" y="714273"/>
                            <a:pt x="554182" y="775854"/>
                          </a:cubicBezTo>
                          <a:cubicBezTo>
                            <a:pt x="546022" y="786054"/>
                            <a:pt x="538156" y="797722"/>
                            <a:pt x="526473" y="803564"/>
                          </a:cubicBezTo>
                          <a:cubicBezTo>
                            <a:pt x="500349" y="816626"/>
                            <a:pt x="471055" y="822037"/>
                            <a:pt x="443346" y="831273"/>
                          </a:cubicBezTo>
                          <a:lnTo>
                            <a:pt x="401782" y="845127"/>
                          </a:lnTo>
                          <a:cubicBezTo>
                            <a:pt x="264800" y="936448"/>
                            <a:pt x="347475" y="856760"/>
                            <a:pt x="304800" y="942109"/>
                          </a:cubicBezTo>
                          <a:cubicBezTo>
                            <a:pt x="297353" y="957002"/>
                            <a:pt x="283854" y="968457"/>
                            <a:pt x="277091" y="983673"/>
                          </a:cubicBezTo>
                          <a:cubicBezTo>
                            <a:pt x="265229" y="1010363"/>
                            <a:pt x="249382" y="1066800"/>
                            <a:pt x="249382" y="1066800"/>
                          </a:cubicBezTo>
                          <a:cubicBezTo>
                            <a:pt x="250678" y="1084948"/>
                            <a:pt x="280418" y="1336683"/>
                            <a:pt x="249382" y="1385454"/>
                          </a:cubicBezTo>
                          <a:cubicBezTo>
                            <a:pt x="238134" y="1403129"/>
                            <a:pt x="118934" y="1421530"/>
                            <a:pt x="96982" y="1427018"/>
                          </a:cubicBezTo>
                          <a:cubicBezTo>
                            <a:pt x="82814" y="1430560"/>
                            <a:pt x="69273" y="1436255"/>
                            <a:pt x="55418" y="1440873"/>
                          </a:cubicBezTo>
                          <a:cubicBezTo>
                            <a:pt x="22443" y="1539797"/>
                            <a:pt x="43910" y="1499698"/>
                            <a:pt x="0" y="1565564"/>
                          </a:cubicBezTo>
                          <a:lnTo>
                            <a:pt x="13855" y="1620982"/>
                          </a:lnTo>
                          <a:lnTo>
                            <a:pt x="1634836" y="1607127"/>
                          </a:lnTo>
                          <a:lnTo>
                            <a:pt x="1607127" y="27709"/>
                          </a:lnTo>
                          <a:lnTo>
                            <a:pt x="623455" y="0"/>
                          </a:lnTo>
                          <a:close/>
                        </a:path>
                      </a:pathLst>
                    </a:custGeom>
                    <a:ln w="34925" cmpd="sng">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0" name="Rectangle 99"/>
                  <p:cNvSpPr/>
                  <p:nvPr/>
                </p:nvSpPr>
                <p:spPr>
                  <a:xfrm>
                    <a:off x="8922461" y="3782291"/>
                    <a:ext cx="193829" cy="1620982"/>
                  </a:xfrm>
                  <a:prstGeom prst="rect">
                    <a:avLst/>
                  </a:prstGeom>
                  <a:ln w="34925" cmpd="sng">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sp>
                <p:nvSpPr>
                  <p:cNvPr id="101" name="Rectangle 100"/>
                  <p:cNvSpPr/>
                  <p:nvPr/>
                </p:nvSpPr>
                <p:spPr>
                  <a:xfrm>
                    <a:off x="11125336" y="3796141"/>
                    <a:ext cx="193829" cy="1620982"/>
                  </a:xfrm>
                  <a:prstGeom prst="rect">
                    <a:avLst/>
                  </a:prstGeom>
                  <a:ln w="34925" cmpd="sng">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he-IL"/>
                  </a:p>
                </p:txBody>
              </p:sp>
            </p:grpSp>
            <p:sp>
              <p:nvSpPr>
                <p:cNvPr id="98" name="Oval 97"/>
                <p:cNvSpPr/>
                <p:nvPr/>
              </p:nvSpPr>
              <p:spPr>
                <a:xfrm rot="20419594">
                  <a:off x="9563172" y="4182288"/>
                  <a:ext cx="1200761" cy="459684"/>
                </a:xfrm>
                <a:prstGeom prst="ellipse">
                  <a:avLst/>
                </a:prstGeom>
                <a:noFill/>
                <a:ln w="34925" cmpd="sng">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lvl="0" algn="ctr">
                    <a:lnSpc>
                      <a:spcPts val="1360"/>
                    </a:lnSpc>
                  </a:pPr>
                  <a:r>
                    <a:rPr lang="he-IL" sz="1600" b="1" dirty="0">
                      <a:solidFill>
                        <a:prstClr val="black"/>
                      </a:solidFill>
                    </a:rPr>
                    <a:t>- +</a:t>
                  </a:r>
                  <a:endParaRPr lang="en-US" sz="1600" b="1" dirty="0">
                    <a:solidFill>
                      <a:prstClr val="black"/>
                    </a:solidFill>
                  </a:endParaRPr>
                </a:p>
              </p:txBody>
            </p:sp>
          </p:grpSp>
          <p:sp>
            <p:nvSpPr>
              <p:cNvPr id="104" name="Oval 103"/>
              <p:cNvSpPr/>
              <p:nvPr/>
            </p:nvSpPr>
            <p:spPr>
              <a:xfrm>
                <a:off x="2244949" y="3939547"/>
                <a:ext cx="493338" cy="419417"/>
              </a:xfrm>
              <a:prstGeom prst="ellipse">
                <a:avLst/>
              </a:prstGeom>
              <a:noFill/>
              <a:ln w="34925" cmpd="sng">
                <a:solidFill>
                  <a:srgbClr val="FFFFFF"/>
                </a:solidFill>
              </a:ln>
              <a:effectLst>
                <a:outerShdw blurRad="317500" dir="2700000" algn="ctr">
                  <a:srgbClr val="000000">
                    <a:alpha val="43000"/>
                  </a:srgbClr>
                </a:outerShdw>
              </a:effectLst>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rtlCol="1" anchor="ctr"/>
              <a:lstStyle/>
              <a:p>
                <a:pPr algn="ctr"/>
                <a:r>
                  <a:rPr lang="en-US" sz="2800" b="1" dirty="0" smtClean="0"/>
                  <a:t>+</a:t>
                </a:r>
                <a:endParaRPr lang="he-IL" sz="2800" b="1" dirty="0"/>
              </a:p>
            </p:txBody>
          </p:sp>
        </p:grpSp>
        <p:cxnSp>
          <p:nvCxnSpPr>
            <p:cNvPr id="107" name="Straight Arrow Connector 106"/>
            <p:cNvCxnSpPr/>
            <p:nvPr/>
          </p:nvCxnSpPr>
          <p:spPr>
            <a:xfrm flipH="1" flipV="1">
              <a:off x="2814332" y="4226853"/>
              <a:ext cx="1553" cy="15709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Title 1"/>
          <p:cNvSpPr txBox="1">
            <a:spLocks/>
          </p:cNvSpPr>
          <p:nvPr/>
        </p:nvSpPr>
        <p:spPr>
          <a:xfrm>
            <a:off x="1609154" y="-90264"/>
            <a:ext cx="7499350" cy="1143000"/>
          </a:xfrm>
          <a:prstGeom prst="rect">
            <a:avLst/>
          </a:prstGeom>
        </p:spPr>
        <p:txBody>
          <a:bodyPr anchor="b">
            <a:normAutofit/>
          </a:bodyPr>
          <a:lstStyle>
            <a:lvl1pPr algn="l" rtl="0" eaLnBrk="0" fontAlgn="base" hangingPunct="0">
              <a:spcBef>
                <a:spcPct val="0"/>
              </a:spcBef>
              <a:spcAft>
                <a:spcPct val="0"/>
              </a:spcAft>
              <a:defRPr sz="4300" b="0" i="0" u="none"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cs typeface="Arial" pitchFamily="34" charset="0"/>
              </a:defRPr>
            </a:lvl2pPr>
            <a:lvl3pPr algn="l" rtl="0" eaLnBrk="0" fontAlgn="base" hangingPunct="0">
              <a:spcBef>
                <a:spcPct val="0"/>
              </a:spcBef>
              <a:spcAft>
                <a:spcPct val="0"/>
              </a:spcAft>
              <a:defRPr sz="4300">
                <a:solidFill>
                  <a:srgbClr val="572314"/>
                </a:solidFill>
                <a:latin typeface="Gill Sans MT" pitchFamily="34" charset="0"/>
                <a:cs typeface="Arial" pitchFamily="34" charset="0"/>
              </a:defRPr>
            </a:lvl3pPr>
            <a:lvl4pPr algn="l" rtl="0" eaLnBrk="0" fontAlgn="base" hangingPunct="0">
              <a:spcBef>
                <a:spcPct val="0"/>
              </a:spcBef>
              <a:spcAft>
                <a:spcPct val="0"/>
              </a:spcAft>
              <a:defRPr sz="4300">
                <a:solidFill>
                  <a:srgbClr val="572314"/>
                </a:solidFill>
                <a:latin typeface="Gill Sans MT" pitchFamily="34" charset="0"/>
                <a:cs typeface="Arial" pitchFamily="34" charset="0"/>
              </a:defRPr>
            </a:lvl4pPr>
            <a:lvl5pPr algn="l" rtl="0" eaLnBrk="0" fontAlgn="base" hangingPunct="0">
              <a:spcBef>
                <a:spcPct val="0"/>
              </a:spcBef>
              <a:spcAft>
                <a:spcPct val="0"/>
              </a:spcAft>
              <a:defRPr sz="4300">
                <a:solidFill>
                  <a:srgbClr val="572314"/>
                </a:solidFill>
                <a:latin typeface="Gill Sans MT" pitchFamily="34" charset="0"/>
                <a:cs typeface="Arial" pitchFamily="34" charset="0"/>
              </a:defRPr>
            </a:lvl5pPr>
            <a:lvl6pPr marL="457200" algn="l" rtl="0" fontAlgn="base">
              <a:spcBef>
                <a:spcPct val="0"/>
              </a:spcBef>
              <a:spcAft>
                <a:spcPct val="0"/>
              </a:spcAft>
              <a:defRPr sz="4300">
                <a:solidFill>
                  <a:srgbClr val="572314"/>
                </a:solidFill>
                <a:latin typeface="Gill Sans MT" pitchFamily="34" charset="0"/>
                <a:cs typeface="Arial" pitchFamily="34" charset="0"/>
              </a:defRPr>
            </a:lvl6pPr>
            <a:lvl7pPr marL="914400" algn="l" rtl="0" fontAlgn="base">
              <a:spcBef>
                <a:spcPct val="0"/>
              </a:spcBef>
              <a:spcAft>
                <a:spcPct val="0"/>
              </a:spcAft>
              <a:defRPr sz="4300">
                <a:solidFill>
                  <a:srgbClr val="572314"/>
                </a:solidFill>
                <a:latin typeface="Gill Sans MT" pitchFamily="34" charset="0"/>
                <a:cs typeface="Arial" pitchFamily="34" charset="0"/>
              </a:defRPr>
            </a:lvl7pPr>
            <a:lvl8pPr marL="1371600" algn="l" rtl="0" fontAlgn="base">
              <a:spcBef>
                <a:spcPct val="0"/>
              </a:spcBef>
              <a:spcAft>
                <a:spcPct val="0"/>
              </a:spcAft>
              <a:defRPr sz="4300">
                <a:solidFill>
                  <a:srgbClr val="572314"/>
                </a:solidFill>
                <a:latin typeface="Gill Sans MT" pitchFamily="34" charset="0"/>
                <a:cs typeface="Arial" pitchFamily="34" charset="0"/>
              </a:defRPr>
            </a:lvl8pPr>
            <a:lvl9pPr marL="1828800" algn="l" rtl="0" fontAlgn="base">
              <a:spcBef>
                <a:spcPct val="0"/>
              </a:spcBef>
              <a:spcAft>
                <a:spcPct val="0"/>
              </a:spcAft>
              <a:defRPr sz="4300">
                <a:solidFill>
                  <a:srgbClr val="572314"/>
                </a:solidFill>
                <a:latin typeface="Gill Sans MT" pitchFamily="34" charset="0"/>
                <a:cs typeface="Arial" pitchFamily="34" charset="0"/>
              </a:defRPr>
            </a:lvl9pPr>
            <a:extLst/>
          </a:lstStyle>
          <a:p>
            <a:r>
              <a:rPr lang="en-US" dirty="0" smtClean="0"/>
              <a:t>The Physical Framework we built</a:t>
            </a:r>
            <a:endParaRPr lang="he-IL" dirty="0"/>
          </a:p>
        </p:txBody>
      </p:sp>
      <p:sp>
        <p:nvSpPr>
          <p:cNvPr id="109" name="Rectangle 14"/>
          <p:cNvSpPr>
            <a:spLocks noChangeArrowheads="1"/>
          </p:cNvSpPr>
          <p:nvPr/>
        </p:nvSpPr>
        <p:spPr bwMode="auto">
          <a:xfrm>
            <a:off x="1044004" y="6536377"/>
            <a:ext cx="8064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gn="l" rtl="0"/>
            <a:r>
              <a:rPr lang="en-US" sz="1200" i="1" dirty="0" smtClean="0"/>
              <a:t>L. </a:t>
            </a:r>
            <a:r>
              <a:rPr lang="en-US" sz="1200" i="1" dirty="0" err="1" smtClean="0"/>
              <a:t>Tzabari</a:t>
            </a:r>
            <a:r>
              <a:rPr lang="en-US" sz="1200" i="1" dirty="0" smtClean="0"/>
              <a:t>,</a:t>
            </a:r>
            <a:r>
              <a:rPr lang="en-US" sz="1200" dirty="0" smtClean="0"/>
              <a:t> V. </a:t>
            </a:r>
            <a:r>
              <a:rPr lang="en-US" sz="1200" dirty="0" err="1" smtClean="0"/>
              <a:t>Zayats</a:t>
            </a:r>
            <a:r>
              <a:rPr lang="en-US" sz="1200" dirty="0" smtClean="0"/>
              <a:t> and N. </a:t>
            </a:r>
            <a:r>
              <a:rPr lang="en-US" sz="1200" dirty="0" err="1"/>
              <a:t>Tessler</a:t>
            </a:r>
            <a:r>
              <a:rPr lang="en-US" sz="1200" dirty="0"/>
              <a:t>; J. Appl. Phys. 114, 154514 (2013)</a:t>
            </a:r>
            <a:br>
              <a:rPr lang="en-US" sz="1200" dirty="0"/>
            </a:br>
            <a:endParaRPr lang="en-US" sz="1200" dirty="0"/>
          </a:p>
        </p:txBody>
      </p:sp>
    </p:spTree>
    <p:extLst>
      <p:ext uri="{BB962C8B-B14F-4D97-AF65-F5344CB8AC3E}">
        <p14:creationId xmlns:p14="http://schemas.microsoft.com/office/powerpoint/2010/main" val="92967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500"/>
                                        <p:tgtEl>
                                          <p:spTgt spid="118"/>
                                        </p:tgtEl>
                                      </p:cBhvr>
                                    </p:animEffec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5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500"/>
                                        <p:tgtEl>
                                          <p:spTgt spid="85"/>
                                        </p:tgtEl>
                                      </p:cBhvr>
                                    </p:animEffec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 grpId="0" animBg="1"/>
      <p:bldP spid="105" grpId="0" animBg="1"/>
      <p:bldP spid="1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187624" y="341784"/>
            <a:ext cx="7960928" cy="1143000"/>
          </a:xfrm>
        </p:spPr>
        <p:txBody>
          <a:bodyPr>
            <a:noAutofit/>
          </a:bodyPr>
          <a:lstStyle/>
          <a:p>
            <a:r>
              <a:rPr lang="en-US" sz="3600" dirty="0"/>
              <a:t>Shockley-Read-Hall (SRH</a:t>
            </a:r>
            <a:r>
              <a:rPr lang="en-US" sz="3600" dirty="0" smtClean="0"/>
              <a:t>) recombination</a:t>
            </a:r>
            <a:endParaRPr lang="he-IL" sz="4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204" y="2217743"/>
            <a:ext cx="730202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55966" y="5241341"/>
            <a:ext cx="6819687" cy="461665"/>
          </a:xfrm>
          <a:prstGeom prst="rect">
            <a:avLst/>
          </a:prstGeom>
          <a:noFill/>
        </p:spPr>
        <p:txBody>
          <a:bodyPr wrap="none" rtlCol="0">
            <a:spAutoFit/>
          </a:bodyPr>
          <a:lstStyle/>
          <a:p>
            <a:r>
              <a:rPr lang="en-US" sz="2400" dirty="0" smtClean="0"/>
              <a:t>Capture cross section is as in </a:t>
            </a:r>
            <a:r>
              <a:rPr lang="en-US" sz="2400" dirty="0" err="1" smtClean="0"/>
              <a:t>Langevin</a:t>
            </a:r>
            <a:r>
              <a:rPr lang="en-US" sz="2400" dirty="0" smtClean="0"/>
              <a:t> recombination</a:t>
            </a:r>
            <a:endParaRPr lang="en-GB" sz="2400" dirty="0"/>
          </a:p>
        </p:txBody>
      </p:sp>
      <p:sp>
        <p:nvSpPr>
          <p:cNvPr id="6" name="Rectangle 5"/>
          <p:cNvSpPr/>
          <p:nvPr/>
        </p:nvSpPr>
        <p:spPr>
          <a:xfrm>
            <a:off x="746977" y="6332731"/>
            <a:ext cx="8378437" cy="369332"/>
          </a:xfrm>
          <a:prstGeom prst="rect">
            <a:avLst/>
          </a:prstGeom>
        </p:spPr>
        <p:txBody>
          <a:bodyPr wrap="square">
            <a:spAutoFit/>
          </a:bodyPr>
          <a:lstStyle/>
          <a:p>
            <a:r>
              <a:rPr lang="en-GB" dirty="0"/>
              <a:t>Kuik, M., </a:t>
            </a:r>
            <a:r>
              <a:rPr lang="en-GB" dirty="0" smtClean="0"/>
              <a:t>et. al. Physical </a:t>
            </a:r>
            <a:r>
              <a:rPr lang="en-GB" dirty="0"/>
              <a:t>Review Letters, 107(25), </a:t>
            </a:r>
            <a:r>
              <a:rPr lang="en-GB" dirty="0" smtClean="0"/>
              <a:t>256805, </a:t>
            </a:r>
            <a:r>
              <a:rPr lang="en-GB" dirty="0"/>
              <a:t>(2011). </a:t>
            </a:r>
          </a:p>
        </p:txBody>
      </p:sp>
      <p:pic>
        <p:nvPicPr>
          <p:cNvPr id="8" name="Picture 8" descr="תוצאת תמונה עבור ‪cartoon fall‬‏"/>
          <p:cNvPicPr>
            <a:picLocks noChangeAspect="1" noChangeArrowheads="1"/>
          </p:cNvPicPr>
          <p:nvPr/>
        </p:nvPicPr>
        <p:blipFill rotWithShape="1">
          <a:blip r:embed="rId3">
            <a:extLst>
              <a:ext uri="{28A0092B-C50C-407E-A947-70E740481C1C}">
                <a14:useLocalDpi xmlns:a14="http://schemas.microsoft.com/office/drawing/2010/main" val="0"/>
              </a:ext>
            </a:extLst>
          </a:blip>
          <a:srcRect b="6316"/>
          <a:stretch/>
        </p:blipFill>
        <p:spPr bwMode="auto">
          <a:xfrm>
            <a:off x="186257" y="1928973"/>
            <a:ext cx="2002734" cy="267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939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512"/>
            <a:ext cx="1547664" cy="748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6" name="Straight Connector 5"/>
          <p:cNvCxnSpPr/>
          <p:nvPr/>
        </p:nvCxnSpPr>
        <p:spPr>
          <a:xfrm>
            <a:off x="539552" y="1415123"/>
            <a:ext cx="115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65320" y="4826423"/>
            <a:ext cx="115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6987" y="4862215"/>
            <a:ext cx="830677" cy="369332"/>
          </a:xfrm>
          <a:prstGeom prst="rect">
            <a:avLst/>
          </a:prstGeom>
          <a:noFill/>
        </p:spPr>
        <p:txBody>
          <a:bodyPr wrap="none" rtlCol="0">
            <a:spAutoFit/>
          </a:bodyPr>
          <a:lstStyle/>
          <a:p>
            <a:r>
              <a:rPr lang="en-US" dirty="0" smtClean="0">
                <a:solidFill>
                  <a:prstClr val="black"/>
                </a:solidFill>
              </a:rPr>
              <a:t>HOMO</a:t>
            </a:r>
            <a:endParaRPr lang="en-US" dirty="0">
              <a:solidFill>
                <a:prstClr val="black"/>
              </a:solidFill>
            </a:endParaRPr>
          </a:p>
        </p:txBody>
      </p:sp>
      <p:sp>
        <p:nvSpPr>
          <p:cNvPr id="9" name="TextBox 8"/>
          <p:cNvSpPr txBox="1"/>
          <p:nvPr/>
        </p:nvSpPr>
        <p:spPr>
          <a:xfrm>
            <a:off x="755576" y="1027896"/>
            <a:ext cx="774443" cy="369332"/>
          </a:xfrm>
          <a:prstGeom prst="rect">
            <a:avLst/>
          </a:prstGeom>
          <a:noFill/>
        </p:spPr>
        <p:txBody>
          <a:bodyPr wrap="none" rtlCol="0">
            <a:spAutoFit/>
          </a:bodyPr>
          <a:lstStyle/>
          <a:p>
            <a:r>
              <a:rPr lang="en-US" dirty="0" smtClean="0">
                <a:solidFill>
                  <a:prstClr val="black"/>
                </a:solidFill>
              </a:rPr>
              <a:t>LUMO</a:t>
            </a:r>
            <a:endParaRPr lang="en-US" dirty="0">
              <a:solidFill>
                <a:prstClr val="black"/>
              </a:solidFill>
            </a:endParaRPr>
          </a:p>
        </p:txBody>
      </p:sp>
      <p:sp>
        <p:nvSpPr>
          <p:cNvPr id="11" name="Rectangle 10"/>
          <p:cNvSpPr/>
          <p:nvPr/>
        </p:nvSpPr>
        <p:spPr>
          <a:xfrm>
            <a:off x="774695" y="2893588"/>
            <a:ext cx="772969" cy="369332"/>
          </a:xfrm>
          <a:prstGeom prst="rect">
            <a:avLst/>
          </a:prstGeom>
        </p:spPr>
        <p:txBody>
          <a:bodyPr wrap="none">
            <a:spAutoFit/>
          </a:bodyPr>
          <a:lstStyle/>
          <a:p>
            <a:r>
              <a:rPr lang="en-US" dirty="0">
                <a:solidFill>
                  <a:prstClr val="black"/>
                </a:solidFill>
              </a:rPr>
              <a:t>Donor</a:t>
            </a:r>
          </a:p>
        </p:txBody>
      </p:sp>
      <p:cxnSp>
        <p:nvCxnSpPr>
          <p:cNvPr id="12" name="Straight Connector 11"/>
          <p:cNvCxnSpPr/>
          <p:nvPr/>
        </p:nvCxnSpPr>
        <p:spPr>
          <a:xfrm>
            <a:off x="1666040" y="2207211"/>
            <a:ext cx="115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91808" y="5618511"/>
            <a:ext cx="115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43475" y="5654303"/>
            <a:ext cx="830677" cy="369332"/>
          </a:xfrm>
          <a:prstGeom prst="rect">
            <a:avLst/>
          </a:prstGeom>
          <a:noFill/>
        </p:spPr>
        <p:txBody>
          <a:bodyPr wrap="none" rtlCol="0">
            <a:spAutoFit/>
          </a:bodyPr>
          <a:lstStyle/>
          <a:p>
            <a:r>
              <a:rPr lang="en-US" dirty="0" smtClean="0">
                <a:solidFill>
                  <a:prstClr val="black"/>
                </a:solidFill>
              </a:rPr>
              <a:t>HOMO</a:t>
            </a:r>
            <a:endParaRPr lang="en-US" dirty="0">
              <a:solidFill>
                <a:prstClr val="black"/>
              </a:solidFill>
            </a:endParaRPr>
          </a:p>
        </p:txBody>
      </p:sp>
      <p:sp>
        <p:nvSpPr>
          <p:cNvPr id="15" name="TextBox 14"/>
          <p:cNvSpPr txBox="1"/>
          <p:nvPr/>
        </p:nvSpPr>
        <p:spPr>
          <a:xfrm>
            <a:off x="1882064" y="1819984"/>
            <a:ext cx="774443" cy="369332"/>
          </a:xfrm>
          <a:prstGeom prst="rect">
            <a:avLst/>
          </a:prstGeom>
          <a:noFill/>
        </p:spPr>
        <p:txBody>
          <a:bodyPr wrap="none" rtlCol="0">
            <a:spAutoFit/>
          </a:bodyPr>
          <a:lstStyle/>
          <a:p>
            <a:r>
              <a:rPr lang="en-US" dirty="0" smtClean="0">
                <a:solidFill>
                  <a:prstClr val="black"/>
                </a:solidFill>
              </a:rPr>
              <a:t>LUMO</a:t>
            </a:r>
            <a:endParaRPr lang="en-US" dirty="0">
              <a:solidFill>
                <a:prstClr val="black"/>
              </a:solidFill>
            </a:endParaRPr>
          </a:p>
        </p:txBody>
      </p:sp>
      <p:sp>
        <p:nvSpPr>
          <p:cNvPr id="16" name="Rectangle 15"/>
          <p:cNvSpPr/>
          <p:nvPr/>
        </p:nvSpPr>
        <p:spPr>
          <a:xfrm>
            <a:off x="1835696" y="3685676"/>
            <a:ext cx="1026178" cy="369332"/>
          </a:xfrm>
          <a:prstGeom prst="rect">
            <a:avLst/>
          </a:prstGeom>
        </p:spPr>
        <p:txBody>
          <a:bodyPr wrap="none">
            <a:spAutoFit/>
          </a:bodyPr>
          <a:lstStyle/>
          <a:p>
            <a:r>
              <a:rPr lang="en-US" dirty="0" smtClean="0">
                <a:solidFill>
                  <a:prstClr val="black"/>
                </a:solidFill>
              </a:rPr>
              <a:t>Acceptor</a:t>
            </a:r>
            <a:endParaRPr lang="en-US" dirty="0">
              <a:solidFill>
                <a:prstClr val="black"/>
              </a:solidFill>
            </a:endParaRPr>
          </a:p>
        </p:txBody>
      </p:sp>
      <p:sp>
        <p:nvSpPr>
          <p:cNvPr id="17" name="Right Arrow 16"/>
          <p:cNvSpPr/>
          <p:nvPr/>
        </p:nvSpPr>
        <p:spPr>
          <a:xfrm>
            <a:off x="3059832" y="3078254"/>
            <a:ext cx="504056" cy="60742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9" name="Group 48"/>
          <p:cNvGrpSpPr/>
          <p:nvPr/>
        </p:nvGrpSpPr>
        <p:grpSpPr>
          <a:xfrm>
            <a:off x="1490320" y="2365306"/>
            <a:ext cx="369332" cy="2251026"/>
            <a:chOff x="1922368" y="2506975"/>
            <a:chExt cx="369332" cy="2251026"/>
          </a:xfrm>
        </p:grpSpPr>
        <p:sp>
          <p:nvSpPr>
            <p:cNvPr id="10" name="Oval 9"/>
            <p:cNvSpPr/>
            <p:nvPr/>
          </p:nvSpPr>
          <p:spPr>
            <a:xfrm rot="641583">
              <a:off x="1960010" y="2553834"/>
              <a:ext cx="305677" cy="22041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rot="16871894">
              <a:off x="1011573" y="3417770"/>
              <a:ext cx="2190921" cy="369332"/>
            </a:xfrm>
            <a:prstGeom prst="rect">
              <a:avLst/>
            </a:prstGeom>
            <a:noFill/>
          </p:spPr>
          <p:txBody>
            <a:bodyPr wrap="none" rtlCol="0">
              <a:spAutoFit/>
            </a:bodyPr>
            <a:lstStyle/>
            <a:p>
              <a:r>
                <a:rPr lang="en-GB" b="1" dirty="0" smtClean="0">
                  <a:solidFill>
                    <a:srgbClr val="FF0000"/>
                  </a:solidFill>
                </a:rPr>
                <a:t>+</a:t>
              </a:r>
              <a:r>
                <a:rPr lang="en-GB" sz="1600" dirty="0" smtClean="0">
                  <a:solidFill>
                    <a:srgbClr val="FFFF00"/>
                  </a:solidFill>
                </a:rPr>
                <a:t> Charge transfer state </a:t>
              </a:r>
              <a:r>
                <a:rPr lang="en-GB" b="1" dirty="0" smtClean="0">
                  <a:solidFill>
                    <a:srgbClr val="FF0000"/>
                  </a:solidFill>
                </a:rPr>
                <a:t>-</a:t>
              </a:r>
              <a:endParaRPr lang="en-US" sz="1600" b="1" dirty="0">
                <a:solidFill>
                  <a:srgbClr val="FF0000"/>
                </a:solidFill>
              </a:endParaRPr>
            </a:p>
          </p:txBody>
        </p:sp>
      </p:grpSp>
      <p:grpSp>
        <p:nvGrpSpPr>
          <p:cNvPr id="50" name="Group 49"/>
          <p:cNvGrpSpPr/>
          <p:nvPr/>
        </p:nvGrpSpPr>
        <p:grpSpPr>
          <a:xfrm>
            <a:off x="3491880" y="1703155"/>
            <a:ext cx="3088890" cy="3132136"/>
            <a:chOff x="4716017" y="1844824"/>
            <a:chExt cx="3088890" cy="3132136"/>
          </a:xfrm>
        </p:grpSpPr>
        <p:sp>
          <p:nvSpPr>
            <p:cNvPr id="24" name="Arc 23"/>
            <p:cNvSpPr/>
            <p:nvPr/>
          </p:nvSpPr>
          <p:spPr>
            <a:xfrm>
              <a:off x="4716017" y="2276872"/>
              <a:ext cx="1224136" cy="2016224"/>
            </a:xfrm>
            <a:prstGeom prst="arc">
              <a:avLst/>
            </a:prstGeom>
            <a:noFill/>
            <a:ln w="28575" cap="flat" cmpd="sng" algn="ctr">
              <a:solidFill>
                <a:srgbClr val="0000FF"/>
              </a:solidFill>
              <a:prstDash val="solid"/>
            </a:ln>
            <a:effectLst/>
          </p:spPr>
          <p:txBody>
            <a:bodyPr rtlCol="1" anchor="ctr"/>
            <a:lstStyle/>
            <a:p>
              <a:pPr algn="ctr">
                <a:defRPr/>
              </a:pPr>
              <a:endParaRPr lang="he-IL" kern="0" smtClean="0">
                <a:solidFill>
                  <a:sysClr val="windowText" lastClr="000000"/>
                </a:solidFill>
              </a:endParaRPr>
            </a:p>
          </p:txBody>
        </p:sp>
        <p:grpSp>
          <p:nvGrpSpPr>
            <p:cNvPr id="47" name="Group 46"/>
            <p:cNvGrpSpPr/>
            <p:nvPr/>
          </p:nvGrpSpPr>
          <p:grpSpPr>
            <a:xfrm>
              <a:off x="5292081" y="1844824"/>
              <a:ext cx="2512826" cy="3132136"/>
              <a:chOff x="5292081" y="1844824"/>
              <a:chExt cx="2512826" cy="3132136"/>
            </a:xfrm>
          </p:grpSpPr>
          <p:cxnSp>
            <p:nvCxnSpPr>
              <p:cNvPr id="23" name="Straight Connector 22"/>
              <p:cNvCxnSpPr/>
              <p:nvPr/>
            </p:nvCxnSpPr>
            <p:spPr>
              <a:xfrm>
                <a:off x="5292081" y="3068960"/>
                <a:ext cx="728464" cy="0"/>
              </a:xfrm>
              <a:prstGeom prst="line">
                <a:avLst/>
              </a:prstGeom>
              <a:noFill/>
              <a:ln w="22225" cap="flat" cmpd="sng" algn="ctr">
                <a:solidFill>
                  <a:sysClr val="windowText" lastClr="000000">
                    <a:shade val="95000"/>
                    <a:satMod val="105000"/>
                  </a:sysClr>
                </a:solidFill>
                <a:prstDash val="dash"/>
              </a:ln>
              <a:effectLst/>
            </p:spPr>
          </p:cxnSp>
          <p:cxnSp>
            <p:nvCxnSpPr>
              <p:cNvPr id="25" name="Straight Connector 24"/>
              <p:cNvCxnSpPr/>
              <p:nvPr/>
            </p:nvCxnSpPr>
            <p:spPr>
              <a:xfrm>
                <a:off x="5940153" y="3068960"/>
                <a:ext cx="216024" cy="0"/>
              </a:xfrm>
              <a:prstGeom prst="line">
                <a:avLst/>
              </a:prstGeom>
              <a:noFill/>
              <a:ln w="31750" cap="flat" cmpd="sng" algn="ctr">
                <a:solidFill>
                  <a:sysClr val="windowText" lastClr="000000">
                    <a:shade val="95000"/>
                    <a:satMod val="105000"/>
                  </a:sysClr>
                </a:solidFill>
                <a:prstDash val="solid"/>
              </a:ln>
              <a:effectLst/>
            </p:spPr>
          </p:cxnSp>
          <p:cxnSp>
            <p:nvCxnSpPr>
              <p:cNvPr id="26" name="Straight Connector 25"/>
              <p:cNvCxnSpPr/>
              <p:nvPr/>
            </p:nvCxnSpPr>
            <p:spPr>
              <a:xfrm>
                <a:off x="6732241" y="2276872"/>
                <a:ext cx="216024" cy="0"/>
              </a:xfrm>
              <a:prstGeom prst="line">
                <a:avLst/>
              </a:prstGeom>
              <a:noFill/>
              <a:ln w="31750" cap="flat" cmpd="sng" algn="ctr">
                <a:solidFill>
                  <a:sysClr val="windowText" lastClr="000000">
                    <a:shade val="95000"/>
                    <a:satMod val="105000"/>
                  </a:sysClr>
                </a:solidFill>
                <a:prstDash val="solid"/>
              </a:ln>
              <a:effectLst/>
            </p:spPr>
          </p:cxnSp>
          <p:sp>
            <p:nvSpPr>
              <p:cNvPr id="27" name="Oval 26"/>
              <p:cNvSpPr/>
              <p:nvPr/>
            </p:nvSpPr>
            <p:spPr>
              <a:xfrm>
                <a:off x="6732241" y="2204864"/>
                <a:ext cx="216024" cy="144016"/>
              </a:xfrm>
              <a:prstGeom prst="ellipse">
                <a:avLst/>
              </a:prstGeom>
              <a:noFill/>
              <a:ln w="25400" cap="flat" cmpd="sng" algn="ctr">
                <a:solidFill>
                  <a:srgbClr val="4F81BD">
                    <a:shade val="50000"/>
                  </a:srgbClr>
                </a:solidFill>
                <a:prstDash val="solid"/>
              </a:ln>
              <a:effectLst/>
            </p:spPr>
            <p:txBody>
              <a:bodyPr rtlCol="1" anchor="ctr"/>
              <a:lstStyle/>
              <a:p>
                <a:pPr algn="ctr">
                  <a:defRPr/>
                </a:pPr>
                <a:endParaRPr lang="he-IL" kern="0" smtClean="0">
                  <a:solidFill>
                    <a:sysClr val="window" lastClr="FFFFFF"/>
                  </a:solidFill>
                </a:endParaRPr>
              </a:p>
            </p:txBody>
          </p:sp>
          <p:sp>
            <p:nvSpPr>
              <p:cNvPr id="28" name="TextBox 27"/>
              <p:cNvSpPr txBox="1"/>
              <p:nvPr/>
            </p:nvSpPr>
            <p:spPr>
              <a:xfrm>
                <a:off x="6444209" y="1844824"/>
                <a:ext cx="1360698" cy="369332"/>
              </a:xfrm>
              <a:prstGeom prst="rect">
                <a:avLst/>
              </a:prstGeom>
              <a:noFill/>
            </p:spPr>
            <p:txBody>
              <a:bodyPr wrap="square" rtlCol="1">
                <a:spAutoFit/>
              </a:bodyPr>
              <a:lstStyle/>
              <a:p>
                <a:pPr>
                  <a:defRPr/>
                </a:pPr>
                <a:r>
                  <a:rPr lang="en-US" b="1" kern="0" dirty="0" smtClean="0">
                    <a:solidFill>
                      <a:sysClr val="windowText" lastClr="000000"/>
                    </a:solidFill>
                    <a:latin typeface="Agency FB" pitchFamily="34" charset="0"/>
                  </a:rPr>
                  <a:t>Free polaron</a:t>
                </a:r>
                <a:endParaRPr lang="he-IL" b="1" kern="0" dirty="0" smtClean="0">
                  <a:solidFill>
                    <a:sysClr val="windowText" lastClr="000000"/>
                  </a:solidFill>
                  <a:latin typeface="Agency FB" pitchFamily="34" charset="0"/>
                </a:endParaRPr>
              </a:p>
            </p:txBody>
          </p:sp>
          <p:cxnSp>
            <p:nvCxnSpPr>
              <p:cNvPr id="29" name="Straight Arrow Connector 28"/>
              <p:cNvCxnSpPr/>
              <p:nvPr/>
            </p:nvCxnSpPr>
            <p:spPr>
              <a:xfrm>
                <a:off x="6084169" y="2276872"/>
                <a:ext cx="0" cy="792088"/>
              </a:xfrm>
              <a:prstGeom prst="straightConnector1">
                <a:avLst/>
              </a:prstGeom>
              <a:noFill/>
              <a:ln w="28575" cap="flat" cmpd="sng" algn="ctr">
                <a:solidFill>
                  <a:srgbClr val="008000"/>
                </a:solidFill>
                <a:prstDash val="solid"/>
                <a:headEnd type="arrow"/>
                <a:tailEnd type="arrow"/>
              </a:ln>
              <a:effectLst/>
            </p:spPr>
          </p:cxnSp>
          <p:sp>
            <p:nvSpPr>
              <p:cNvPr id="33" name="TextBox 32"/>
              <p:cNvSpPr txBox="1"/>
              <p:nvPr/>
            </p:nvSpPr>
            <p:spPr>
              <a:xfrm>
                <a:off x="5868145" y="2420888"/>
                <a:ext cx="511510" cy="369332"/>
              </a:xfrm>
              <a:prstGeom prst="rect">
                <a:avLst/>
              </a:prstGeom>
              <a:solidFill>
                <a:sysClr val="window" lastClr="FFFFFF"/>
              </a:solidFill>
            </p:spPr>
            <p:txBody>
              <a:bodyPr wrap="square" rtlCol="1">
                <a:spAutoFit/>
              </a:bodyPr>
              <a:lstStyle/>
              <a:p>
                <a:pPr>
                  <a:defRPr/>
                </a:pPr>
                <a:r>
                  <a:rPr lang="en-US" kern="0" dirty="0" smtClean="0">
                    <a:solidFill>
                      <a:srgbClr val="008000"/>
                    </a:solidFill>
                    <a:latin typeface="Eras Bold ITC" pitchFamily="34" charset="0"/>
                    <a:cs typeface="Arabic Transparent" pitchFamily="2" charset="-78"/>
                  </a:rPr>
                  <a:t>E</a:t>
                </a:r>
                <a:r>
                  <a:rPr lang="en-US" kern="0" baseline="-25000" dirty="0" smtClean="0">
                    <a:solidFill>
                      <a:srgbClr val="008000"/>
                    </a:solidFill>
                    <a:latin typeface="Eras Bold ITC" pitchFamily="34" charset="0"/>
                    <a:cs typeface="Arabic Transparent" pitchFamily="2" charset="-78"/>
                  </a:rPr>
                  <a:t>b</a:t>
                </a:r>
                <a:endParaRPr lang="he-IL" kern="0" baseline="-25000" dirty="0" smtClean="0">
                  <a:solidFill>
                    <a:srgbClr val="008000"/>
                  </a:solidFill>
                  <a:latin typeface="Eras Bold ITC" pitchFamily="34" charset="0"/>
                </a:endParaRPr>
              </a:p>
            </p:txBody>
          </p:sp>
          <p:sp>
            <p:nvSpPr>
              <p:cNvPr id="35" name="Arc 34"/>
              <p:cNvSpPr/>
              <p:nvPr/>
            </p:nvSpPr>
            <p:spPr>
              <a:xfrm flipH="1">
                <a:off x="6156177" y="2276872"/>
                <a:ext cx="1224136" cy="2016224"/>
              </a:xfrm>
              <a:prstGeom prst="arc">
                <a:avLst/>
              </a:prstGeom>
              <a:noFill/>
              <a:ln w="28575" cap="flat" cmpd="sng" algn="ctr">
                <a:solidFill>
                  <a:srgbClr val="0000FF"/>
                </a:solidFill>
                <a:prstDash val="solid"/>
              </a:ln>
              <a:effectLst/>
            </p:spPr>
            <p:txBody>
              <a:bodyPr rtlCol="1" anchor="ctr"/>
              <a:lstStyle/>
              <a:p>
                <a:pPr algn="ctr">
                  <a:defRPr/>
                </a:pPr>
                <a:endParaRPr lang="he-IL" kern="0" dirty="0" smtClean="0">
                  <a:solidFill>
                    <a:sysClr val="windowText" lastClr="000000"/>
                  </a:solidFill>
                </a:endParaRPr>
              </a:p>
            </p:txBody>
          </p:sp>
          <p:sp>
            <p:nvSpPr>
              <p:cNvPr id="36" name="TextBox 35"/>
              <p:cNvSpPr txBox="1"/>
              <p:nvPr/>
            </p:nvSpPr>
            <p:spPr>
              <a:xfrm>
                <a:off x="5580193" y="3193231"/>
                <a:ext cx="1584096" cy="369332"/>
              </a:xfrm>
              <a:prstGeom prst="rect">
                <a:avLst/>
              </a:prstGeom>
              <a:noFill/>
            </p:spPr>
            <p:txBody>
              <a:bodyPr wrap="square" rtlCol="1">
                <a:spAutoFit/>
              </a:bodyPr>
              <a:lstStyle/>
              <a:p>
                <a:pPr>
                  <a:defRPr/>
                </a:pPr>
                <a:r>
                  <a:rPr lang="en-US" b="1" kern="0" dirty="0" smtClean="0">
                    <a:solidFill>
                      <a:sysClr val="windowText" lastClr="000000"/>
                    </a:solidFill>
                    <a:latin typeface="Agency FB" pitchFamily="34" charset="0"/>
                  </a:rPr>
                  <a:t>Polaron pair (CT)</a:t>
                </a:r>
                <a:endParaRPr lang="he-IL" b="1" kern="0" dirty="0" smtClean="0">
                  <a:solidFill>
                    <a:sysClr val="windowText" lastClr="000000"/>
                  </a:solidFill>
                  <a:latin typeface="Agency FB" pitchFamily="34" charset="0"/>
                </a:endParaRPr>
              </a:p>
            </p:txBody>
          </p:sp>
          <p:cxnSp>
            <p:nvCxnSpPr>
              <p:cNvPr id="38" name="Straight Arrow Connector 37"/>
              <p:cNvCxnSpPr/>
              <p:nvPr/>
            </p:nvCxnSpPr>
            <p:spPr>
              <a:xfrm>
                <a:off x="5562697" y="3068960"/>
                <a:ext cx="0" cy="1908000"/>
              </a:xfrm>
              <a:prstGeom prst="straightConnector1">
                <a:avLst/>
              </a:prstGeom>
              <a:noFill/>
              <a:ln w="28575" cap="flat" cmpd="sng" algn="ctr">
                <a:solidFill>
                  <a:srgbClr val="CC0099"/>
                </a:solidFill>
                <a:prstDash val="solid"/>
                <a:headEnd type="arrow"/>
                <a:tailEnd type="arrow"/>
              </a:ln>
              <a:effectLst/>
            </p:spPr>
          </p:cxnSp>
          <p:sp>
            <p:nvSpPr>
              <p:cNvPr id="39" name="TextBox 38"/>
              <p:cNvSpPr txBox="1"/>
              <p:nvPr/>
            </p:nvSpPr>
            <p:spPr>
              <a:xfrm>
                <a:off x="5523014" y="3933056"/>
                <a:ext cx="541880" cy="461665"/>
              </a:xfrm>
              <a:prstGeom prst="rect">
                <a:avLst/>
              </a:prstGeom>
              <a:noFill/>
            </p:spPr>
            <p:txBody>
              <a:bodyPr wrap="none" rtlCol="0">
                <a:spAutoFit/>
              </a:bodyPr>
              <a:lstStyle/>
              <a:p>
                <a:r>
                  <a:rPr lang="en-US" sz="2400" b="1" dirty="0" smtClean="0">
                    <a:solidFill>
                      <a:srgbClr val="CC0099"/>
                    </a:solidFill>
                  </a:rPr>
                  <a:t>E</a:t>
                </a:r>
                <a:r>
                  <a:rPr lang="en-US" sz="2400" b="1" baseline="-25000" dirty="0" smtClean="0">
                    <a:solidFill>
                      <a:srgbClr val="CC0099"/>
                    </a:solidFill>
                  </a:rPr>
                  <a:t>CT</a:t>
                </a:r>
                <a:endParaRPr lang="en-US" sz="2400" b="1" baseline="-25000" dirty="0">
                  <a:solidFill>
                    <a:srgbClr val="CC0099"/>
                  </a:solidFill>
                </a:endParaRPr>
              </a:p>
            </p:txBody>
          </p:sp>
        </p:grpSp>
      </p:grpSp>
      <p:sp>
        <p:nvSpPr>
          <p:cNvPr id="41" name="TextBox 40"/>
          <p:cNvSpPr txBox="1"/>
          <p:nvPr/>
        </p:nvSpPr>
        <p:spPr>
          <a:xfrm>
            <a:off x="3978291" y="4848567"/>
            <a:ext cx="1406860" cy="369332"/>
          </a:xfrm>
          <a:prstGeom prst="rect">
            <a:avLst/>
          </a:prstGeom>
          <a:noFill/>
        </p:spPr>
        <p:txBody>
          <a:bodyPr wrap="none" rtlCol="0">
            <a:spAutoFit/>
          </a:bodyPr>
          <a:lstStyle/>
          <a:p>
            <a:r>
              <a:rPr lang="en-GB" dirty="0" smtClean="0">
                <a:solidFill>
                  <a:prstClr val="black"/>
                </a:solidFill>
              </a:rPr>
              <a:t>Ground state</a:t>
            </a:r>
            <a:endParaRPr lang="en-US" dirty="0" smtClean="0">
              <a:solidFill>
                <a:prstClr val="black"/>
              </a:solidFill>
            </a:endParaRPr>
          </a:p>
        </p:txBody>
      </p:sp>
      <p:cxnSp>
        <p:nvCxnSpPr>
          <p:cNvPr id="42" name="Straight Connector 41"/>
          <p:cNvCxnSpPr/>
          <p:nvPr/>
        </p:nvCxnSpPr>
        <p:spPr>
          <a:xfrm>
            <a:off x="3888990" y="2135203"/>
            <a:ext cx="16227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914758" y="4799499"/>
            <a:ext cx="16227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546243" y="1774862"/>
            <a:ext cx="774443" cy="369332"/>
          </a:xfrm>
          <a:prstGeom prst="rect">
            <a:avLst/>
          </a:prstGeom>
          <a:noFill/>
        </p:spPr>
        <p:txBody>
          <a:bodyPr wrap="none" rtlCol="0">
            <a:spAutoFit/>
          </a:bodyPr>
          <a:lstStyle/>
          <a:p>
            <a:r>
              <a:rPr lang="en-US" dirty="0" smtClean="0">
                <a:solidFill>
                  <a:srgbClr val="FF0000"/>
                </a:solidFill>
              </a:rPr>
              <a:t>LUMO</a:t>
            </a:r>
            <a:endParaRPr lang="en-US" dirty="0">
              <a:solidFill>
                <a:srgbClr val="FF0000"/>
              </a:solidFill>
            </a:endParaRPr>
          </a:p>
        </p:txBody>
      </p:sp>
      <p:sp>
        <p:nvSpPr>
          <p:cNvPr id="48" name="TextBox 47"/>
          <p:cNvSpPr txBox="1"/>
          <p:nvPr/>
        </p:nvSpPr>
        <p:spPr>
          <a:xfrm>
            <a:off x="3491880" y="4439459"/>
            <a:ext cx="830677" cy="369332"/>
          </a:xfrm>
          <a:prstGeom prst="rect">
            <a:avLst/>
          </a:prstGeom>
          <a:noFill/>
        </p:spPr>
        <p:txBody>
          <a:bodyPr wrap="none" rtlCol="0">
            <a:spAutoFit/>
          </a:bodyPr>
          <a:lstStyle/>
          <a:p>
            <a:r>
              <a:rPr lang="en-US" dirty="0" smtClean="0">
                <a:solidFill>
                  <a:prstClr val="black"/>
                </a:solidFill>
              </a:rPr>
              <a:t>HOMO</a:t>
            </a:r>
            <a:endParaRPr lang="en-US" dirty="0">
              <a:solidFill>
                <a:prstClr val="black"/>
              </a:solidFill>
            </a:endParaRPr>
          </a:p>
        </p:txBody>
      </p:sp>
      <p:grpSp>
        <p:nvGrpSpPr>
          <p:cNvPr id="70" name="Group 69"/>
          <p:cNvGrpSpPr/>
          <p:nvPr/>
        </p:nvGrpSpPr>
        <p:grpSpPr>
          <a:xfrm>
            <a:off x="6561186" y="1487131"/>
            <a:ext cx="2440819" cy="4032448"/>
            <a:chOff x="6561186" y="1628800"/>
            <a:chExt cx="2440819" cy="4032448"/>
          </a:xfrm>
        </p:grpSpPr>
        <p:sp>
          <p:nvSpPr>
            <p:cNvPr id="68" name="Rounded Rectangle 67"/>
            <p:cNvSpPr/>
            <p:nvPr/>
          </p:nvSpPr>
          <p:spPr>
            <a:xfrm>
              <a:off x="6561186" y="1628800"/>
              <a:ext cx="2411760" cy="403244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1" name="Straight Connector 50"/>
            <p:cNvCxnSpPr/>
            <p:nvPr/>
          </p:nvCxnSpPr>
          <p:spPr>
            <a:xfrm>
              <a:off x="6952291" y="3068960"/>
              <a:ext cx="1440000" cy="0"/>
            </a:xfrm>
            <a:prstGeom prst="line">
              <a:avLst/>
            </a:prstGeom>
            <a:noFill/>
            <a:ln w="25400" cap="flat" cmpd="sng" algn="ctr">
              <a:solidFill>
                <a:sysClr val="windowText" lastClr="000000">
                  <a:shade val="95000"/>
                  <a:satMod val="105000"/>
                </a:sysClr>
              </a:solidFill>
              <a:prstDash val="dash"/>
            </a:ln>
            <a:effectLst/>
          </p:spPr>
        </p:cxnSp>
        <p:cxnSp>
          <p:nvCxnSpPr>
            <p:cNvPr id="52" name="Straight Connector 51"/>
            <p:cNvCxnSpPr/>
            <p:nvPr/>
          </p:nvCxnSpPr>
          <p:spPr>
            <a:xfrm>
              <a:off x="6929611" y="3645024"/>
              <a:ext cx="1440000" cy="0"/>
            </a:xfrm>
            <a:prstGeom prst="line">
              <a:avLst/>
            </a:prstGeom>
            <a:noFill/>
            <a:ln w="22225" cap="flat" cmpd="sng" algn="ctr">
              <a:solidFill>
                <a:sysClr val="windowText" lastClr="000000">
                  <a:shade val="95000"/>
                  <a:satMod val="105000"/>
                </a:sysClr>
              </a:solidFill>
              <a:prstDash val="solid"/>
            </a:ln>
            <a:effectLst/>
          </p:spPr>
        </p:cxnSp>
        <p:cxnSp>
          <p:nvCxnSpPr>
            <p:cNvPr id="53" name="Straight Arrow Connector 52"/>
            <p:cNvCxnSpPr/>
            <p:nvPr/>
          </p:nvCxnSpPr>
          <p:spPr>
            <a:xfrm>
              <a:off x="6921227" y="3645024"/>
              <a:ext cx="0" cy="1296000"/>
            </a:xfrm>
            <a:prstGeom prst="straightConnector1">
              <a:avLst/>
            </a:prstGeom>
            <a:noFill/>
            <a:ln w="28575" cap="flat" cmpd="sng" algn="ctr">
              <a:solidFill>
                <a:srgbClr val="008000"/>
              </a:solidFill>
              <a:prstDash val="solid"/>
              <a:headEnd type="arrow"/>
              <a:tailEnd type="arrow"/>
            </a:ln>
            <a:effectLst/>
          </p:spPr>
        </p:cxnSp>
        <p:cxnSp>
          <p:nvCxnSpPr>
            <p:cNvPr id="54" name="Straight Arrow Connector 53"/>
            <p:cNvCxnSpPr/>
            <p:nvPr/>
          </p:nvCxnSpPr>
          <p:spPr>
            <a:xfrm>
              <a:off x="7948922" y="3068960"/>
              <a:ext cx="0" cy="576064"/>
            </a:xfrm>
            <a:prstGeom prst="straightConnector1">
              <a:avLst/>
            </a:prstGeom>
            <a:noFill/>
            <a:ln w="28575" cap="flat" cmpd="sng" algn="ctr">
              <a:solidFill>
                <a:srgbClr val="FF0000"/>
              </a:solidFill>
              <a:prstDash val="solid"/>
              <a:headEnd type="arrow"/>
              <a:tailEnd type="arrow"/>
            </a:ln>
            <a:effectLst/>
          </p:spPr>
        </p:cxnSp>
        <p:sp>
          <p:nvSpPr>
            <p:cNvPr id="55" name="TextBox 54"/>
            <p:cNvSpPr txBox="1"/>
            <p:nvPr/>
          </p:nvSpPr>
          <p:spPr>
            <a:xfrm>
              <a:off x="6633194" y="4020054"/>
              <a:ext cx="769719" cy="338554"/>
            </a:xfrm>
            <a:prstGeom prst="rect">
              <a:avLst/>
            </a:prstGeom>
            <a:solidFill>
              <a:srgbClr val="FFFF00"/>
            </a:solidFill>
          </p:spPr>
          <p:txBody>
            <a:bodyPr wrap="square" rtlCol="1">
              <a:spAutoFit/>
            </a:bodyPr>
            <a:lstStyle/>
            <a:p>
              <a:pPr>
                <a:defRPr/>
              </a:pPr>
              <a:r>
                <a:rPr lang="en-US" sz="1600" kern="0" dirty="0" smtClean="0">
                  <a:solidFill>
                    <a:srgbClr val="008000"/>
                  </a:solidFill>
                  <a:latin typeface="Eras Bold ITC" pitchFamily="34" charset="0"/>
                  <a:cs typeface="Arabic Transparent" pitchFamily="2" charset="-78"/>
                </a:rPr>
                <a:t>Eg/2</a:t>
              </a:r>
              <a:endParaRPr lang="he-IL" sz="1600" kern="0" dirty="0" smtClean="0">
                <a:solidFill>
                  <a:srgbClr val="008000"/>
                </a:solidFill>
                <a:latin typeface="Eras Bold ITC" pitchFamily="34" charset="0"/>
              </a:endParaRPr>
            </a:p>
          </p:txBody>
        </p:sp>
        <p:cxnSp>
          <p:nvCxnSpPr>
            <p:cNvPr id="56" name="Straight Connector 55"/>
            <p:cNvCxnSpPr/>
            <p:nvPr/>
          </p:nvCxnSpPr>
          <p:spPr>
            <a:xfrm>
              <a:off x="6921227" y="4941168"/>
              <a:ext cx="1404000" cy="0"/>
            </a:xfrm>
            <a:prstGeom prst="line">
              <a:avLst/>
            </a:prstGeom>
            <a:noFill/>
            <a:ln w="38100" cap="flat" cmpd="sng" algn="ctr">
              <a:solidFill>
                <a:schemeClr val="tx1"/>
              </a:solidFill>
              <a:prstDash val="solid"/>
            </a:ln>
            <a:effectLst/>
          </p:spPr>
        </p:cxnSp>
        <p:cxnSp>
          <p:nvCxnSpPr>
            <p:cNvPr id="57" name="Straight Connector 56"/>
            <p:cNvCxnSpPr/>
            <p:nvPr/>
          </p:nvCxnSpPr>
          <p:spPr>
            <a:xfrm>
              <a:off x="6885459" y="2276872"/>
              <a:ext cx="1404000" cy="0"/>
            </a:xfrm>
            <a:prstGeom prst="line">
              <a:avLst/>
            </a:prstGeom>
            <a:noFill/>
            <a:ln w="38100" cap="flat" cmpd="sng" algn="ctr">
              <a:solidFill>
                <a:srgbClr val="FF0000"/>
              </a:solidFill>
              <a:prstDash val="solid"/>
            </a:ln>
            <a:effectLst/>
          </p:spPr>
        </p:cxnSp>
        <p:sp>
          <p:nvSpPr>
            <p:cNvPr id="58" name="TextBox 57"/>
            <p:cNvSpPr txBox="1"/>
            <p:nvPr/>
          </p:nvSpPr>
          <p:spPr>
            <a:xfrm>
              <a:off x="8339017" y="2915072"/>
              <a:ext cx="662988" cy="369332"/>
            </a:xfrm>
            <a:prstGeom prst="rect">
              <a:avLst/>
            </a:prstGeom>
            <a:noFill/>
          </p:spPr>
          <p:txBody>
            <a:bodyPr wrap="square" rtlCol="1">
              <a:spAutoFit/>
            </a:bodyPr>
            <a:lstStyle/>
            <a:p>
              <a:pPr>
                <a:defRPr/>
              </a:pPr>
              <a:r>
                <a:rPr lang="en-US" b="1" kern="0" dirty="0" smtClean="0">
                  <a:solidFill>
                    <a:sysClr val="windowText" lastClr="000000"/>
                  </a:solidFill>
                  <a:latin typeface="Agency FB" pitchFamily="34" charset="0"/>
                </a:rPr>
                <a:t>Traps</a:t>
              </a:r>
              <a:endParaRPr lang="he-IL" b="1" kern="0" dirty="0" smtClean="0">
                <a:solidFill>
                  <a:sysClr val="windowText" lastClr="000000"/>
                </a:solidFill>
                <a:latin typeface="Agency FB" pitchFamily="34" charset="0"/>
              </a:endParaRPr>
            </a:p>
          </p:txBody>
        </p:sp>
        <p:sp>
          <p:nvSpPr>
            <p:cNvPr id="59" name="TextBox 58"/>
            <p:cNvSpPr txBox="1"/>
            <p:nvPr/>
          </p:nvSpPr>
          <p:spPr>
            <a:xfrm>
              <a:off x="8309570" y="3474166"/>
              <a:ext cx="476412" cy="461665"/>
            </a:xfrm>
            <a:prstGeom prst="rect">
              <a:avLst/>
            </a:prstGeom>
            <a:noFill/>
          </p:spPr>
          <p:txBody>
            <a:bodyPr wrap="none" rtlCol="0">
              <a:spAutoFit/>
            </a:bodyPr>
            <a:lstStyle/>
            <a:p>
              <a:r>
                <a:rPr lang="en-US" sz="2400" dirty="0" err="1" smtClean="0">
                  <a:solidFill>
                    <a:prstClr val="black"/>
                  </a:solidFill>
                </a:rPr>
                <a:t>E</a:t>
              </a:r>
              <a:r>
                <a:rPr lang="en-US" sz="2400" baseline="-25000" dirty="0" err="1" smtClean="0">
                  <a:solidFill>
                    <a:prstClr val="black"/>
                  </a:solidFill>
                </a:rPr>
                <a:t>Fi</a:t>
              </a:r>
              <a:endParaRPr lang="en-US" sz="2400" baseline="-25000" dirty="0">
                <a:solidFill>
                  <a:prstClr val="black"/>
                </a:solidFill>
              </a:endParaRPr>
            </a:p>
          </p:txBody>
        </p:sp>
        <p:sp>
          <p:nvSpPr>
            <p:cNvPr id="60" name="Rectangle 59"/>
            <p:cNvSpPr/>
            <p:nvPr/>
          </p:nvSpPr>
          <p:spPr>
            <a:xfrm>
              <a:off x="7861842" y="3254840"/>
              <a:ext cx="223479" cy="18918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TextBox 60"/>
            <p:cNvSpPr txBox="1"/>
            <p:nvPr/>
          </p:nvSpPr>
          <p:spPr>
            <a:xfrm>
              <a:off x="7720849" y="3184162"/>
              <a:ext cx="583519" cy="338554"/>
            </a:xfrm>
            <a:prstGeom prst="rect">
              <a:avLst/>
            </a:prstGeom>
            <a:noFill/>
          </p:spPr>
          <p:txBody>
            <a:bodyPr wrap="square" rtlCol="1">
              <a:spAutoFit/>
            </a:bodyPr>
            <a:lstStyle/>
            <a:p>
              <a:pPr>
                <a:defRPr/>
              </a:pPr>
              <a:r>
                <a:rPr lang="en-US" sz="1600" kern="0" dirty="0">
                  <a:solidFill>
                    <a:srgbClr val="FF0000"/>
                  </a:solidFill>
                  <a:latin typeface="Symbol" panose="05050102010706020507" pitchFamily="18" charset="2"/>
                  <a:cs typeface="Arabic Transparent" pitchFamily="2" charset="-78"/>
                </a:rPr>
                <a:t>D</a:t>
              </a:r>
              <a:r>
                <a:rPr lang="en-US" sz="1600" kern="0" dirty="0" smtClean="0">
                  <a:solidFill>
                    <a:srgbClr val="FF0000"/>
                  </a:solidFill>
                  <a:latin typeface="Eras Bold ITC" pitchFamily="34" charset="0"/>
                  <a:cs typeface="Arabic Transparent" pitchFamily="2" charset="-78"/>
                </a:rPr>
                <a:t>E</a:t>
              </a:r>
              <a:r>
                <a:rPr lang="en-US" sz="1600" kern="0" baseline="-25000" dirty="0" smtClean="0">
                  <a:solidFill>
                    <a:srgbClr val="FF0000"/>
                  </a:solidFill>
                  <a:latin typeface="Eras Bold ITC" pitchFamily="34" charset="0"/>
                  <a:cs typeface="Arabic Transparent" pitchFamily="2" charset="-78"/>
                </a:rPr>
                <a:t>t</a:t>
              </a:r>
              <a:endParaRPr lang="he-IL" sz="1600" kern="0" baseline="-25000" dirty="0" smtClean="0">
                <a:solidFill>
                  <a:srgbClr val="FF0000"/>
                </a:solidFill>
                <a:latin typeface="Eras Bold ITC" pitchFamily="34" charset="0"/>
              </a:endParaRPr>
            </a:p>
          </p:txBody>
        </p:sp>
        <p:cxnSp>
          <p:nvCxnSpPr>
            <p:cNvPr id="62" name="Straight Connector 61"/>
            <p:cNvCxnSpPr/>
            <p:nvPr/>
          </p:nvCxnSpPr>
          <p:spPr>
            <a:xfrm>
              <a:off x="7785323" y="3068960"/>
              <a:ext cx="216024" cy="0"/>
            </a:xfrm>
            <a:prstGeom prst="line">
              <a:avLst/>
            </a:prstGeom>
            <a:noFill/>
            <a:ln w="31750" cap="flat" cmpd="sng" algn="ctr">
              <a:solidFill>
                <a:sysClr val="windowText" lastClr="000000">
                  <a:shade val="95000"/>
                  <a:satMod val="105000"/>
                </a:sysClr>
              </a:solidFill>
              <a:prstDash val="solid"/>
            </a:ln>
            <a:effectLst/>
          </p:spPr>
        </p:cxnSp>
        <p:cxnSp>
          <p:nvCxnSpPr>
            <p:cNvPr id="63" name="Straight Arrow Connector 62"/>
            <p:cNvCxnSpPr/>
            <p:nvPr/>
          </p:nvCxnSpPr>
          <p:spPr>
            <a:xfrm>
              <a:off x="7929339" y="2276872"/>
              <a:ext cx="0" cy="792088"/>
            </a:xfrm>
            <a:prstGeom prst="straightConnector1">
              <a:avLst/>
            </a:prstGeom>
            <a:noFill/>
            <a:ln w="28575" cap="flat" cmpd="sng" algn="ctr">
              <a:solidFill>
                <a:srgbClr val="008000"/>
              </a:solidFill>
              <a:prstDash val="solid"/>
              <a:headEnd type="arrow"/>
              <a:tailEnd type="arrow"/>
            </a:ln>
            <a:effectLst/>
          </p:spPr>
        </p:cxnSp>
        <p:sp>
          <p:nvSpPr>
            <p:cNvPr id="64" name="TextBox 63"/>
            <p:cNvSpPr txBox="1"/>
            <p:nvPr/>
          </p:nvSpPr>
          <p:spPr>
            <a:xfrm>
              <a:off x="7713315" y="2420888"/>
              <a:ext cx="481686" cy="369332"/>
            </a:xfrm>
            <a:prstGeom prst="rect">
              <a:avLst/>
            </a:prstGeom>
            <a:solidFill>
              <a:srgbClr val="FFFF00"/>
            </a:solidFill>
          </p:spPr>
          <p:txBody>
            <a:bodyPr wrap="square" rtlCol="1">
              <a:spAutoFit/>
            </a:bodyPr>
            <a:lstStyle/>
            <a:p>
              <a:pPr>
                <a:defRPr/>
              </a:pPr>
              <a:r>
                <a:rPr lang="en-US" kern="0" dirty="0" smtClean="0">
                  <a:solidFill>
                    <a:srgbClr val="008000"/>
                  </a:solidFill>
                  <a:latin typeface="Eras Bold ITC" pitchFamily="34" charset="0"/>
                  <a:cs typeface="Arabic Transparent" pitchFamily="2" charset="-78"/>
                </a:rPr>
                <a:t>E</a:t>
              </a:r>
              <a:r>
                <a:rPr lang="en-US" kern="0" baseline="-25000" dirty="0" smtClean="0">
                  <a:solidFill>
                    <a:srgbClr val="008000"/>
                  </a:solidFill>
                  <a:latin typeface="Eras Bold ITC" pitchFamily="34" charset="0"/>
                  <a:cs typeface="Arabic Transparent" pitchFamily="2" charset="-78"/>
                </a:rPr>
                <a:t>b</a:t>
              </a:r>
              <a:endParaRPr lang="he-IL" kern="0" baseline="-25000" dirty="0" smtClean="0">
                <a:solidFill>
                  <a:srgbClr val="008000"/>
                </a:solidFill>
                <a:latin typeface="Eras Bold ITC" pitchFamily="34" charset="0"/>
              </a:endParaRPr>
            </a:p>
          </p:txBody>
        </p:sp>
        <p:sp>
          <p:nvSpPr>
            <p:cNvPr id="65" name="TextBox 64"/>
            <p:cNvSpPr txBox="1"/>
            <p:nvPr/>
          </p:nvSpPr>
          <p:spPr>
            <a:xfrm>
              <a:off x="6917062" y="4977261"/>
              <a:ext cx="1446230" cy="369332"/>
            </a:xfrm>
            <a:prstGeom prst="rect">
              <a:avLst/>
            </a:prstGeom>
            <a:noFill/>
          </p:spPr>
          <p:txBody>
            <a:bodyPr wrap="none" rtlCol="0">
              <a:spAutoFit/>
            </a:bodyPr>
            <a:lstStyle/>
            <a:p>
              <a:r>
                <a:rPr lang="en-GB" dirty="0" smtClean="0">
                  <a:solidFill>
                    <a:prstClr val="black"/>
                  </a:solidFill>
                </a:rPr>
                <a:t>Valence band</a:t>
              </a:r>
              <a:endParaRPr lang="en-US" dirty="0" smtClean="0">
                <a:solidFill>
                  <a:prstClr val="black"/>
                </a:solidFill>
              </a:endParaRPr>
            </a:p>
          </p:txBody>
        </p:sp>
        <p:sp>
          <p:nvSpPr>
            <p:cNvPr id="66" name="TextBox 65"/>
            <p:cNvSpPr txBox="1"/>
            <p:nvPr/>
          </p:nvSpPr>
          <p:spPr>
            <a:xfrm>
              <a:off x="6705203" y="1916832"/>
              <a:ext cx="1795684" cy="369332"/>
            </a:xfrm>
            <a:prstGeom prst="rect">
              <a:avLst/>
            </a:prstGeom>
            <a:noFill/>
          </p:spPr>
          <p:txBody>
            <a:bodyPr wrap="none" rtlCol="0">
              <a:spAutoFit/>
            </a:bodyPr>
            <a:lstStyle/>
            <a:p>
              <a:r>
                <a:rPr lang="en-GB" dirty="0" smtClean="0">
                  <a:solidFill>
                    <a:prstClr val="black"/>
                  </a:solidFill>
                </a:rPr>
                <a:t>Conduction band</a:t>
              </a:r>
              <a:endParaRPr lang="en-US" dirty="0">
                <a:solidFill>
                  <a:prstClr val="black"/>
                </a:solidFill>
              </a:endParaRPr>
            </a:p>
          </p:txBody>
        </p:sp>
      </p:grpSp>
      <p:sp>
        <p:nvSpPr>
          <p:cNvPr id="67" name="Title 9"/>
          <p:cNvSpPr txBox="1">
            <a:spLocks/>
          </p:cNvSpPr>
          <p:nvPr/>
        </p:nvSpPr>
        <p:spPr>
          <a:xfrm>
            <a:off x="-1345843" y="17058"/>
            <a:ext cx="8229600" cy="1143000"/>
          </a:xfrm>
          <a:prstGeom prst="rect">
            <a:avLst/>
          </a:prstGeom>
        </p:spPr>
        <p:txBody>
          <a:bodyPr/>
          <a:lst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solidFill>
                  <a:prstClr val="black"/>
                </a:solidFill>
              </a:rPr>
              <a:t>3</a:t>
            </a:r>
            <a:r>
              <a:rPr lang="en-US" dirty="0" smtClean="0">
                <a:solidFill>
                  <a:prstClr val="black"/>
                </a:solidFill>
              </a:rPr>
              <a:t> Simplifications</a:t>
            </a:r>
            <a:endParaRPr lang="en-GB" dirty="0">
              <a:solidFill>
                <a:prstClr val="black"/>
              </a:solidFill>
            </a:endParaRPr>
          </a:p>
        </p:txBody>
      </p:sp>
      <p:sp>
        <p:nvSpPr>
          <p:cNvPr id="2" name="TextBox 1"/>
          <p:cNvSpPr txBox="1"/>
          <p:nvPr/>
        </p:nvSpPr>
        <p:spPr>
          <a:xfrm>
            <a:off x="5000928" y="106372"/>
            <a:ext cx="4227119" cy="923330"/>
          </a:xfrm>
          <a:prstGeom prst="rect">
            <a:avLst/>
          </a:prstGeom>
          <a:noFill/>
        </p:spPr>
        <p:txBody>
          <a:bodyPr wrap="none" rtlCol="0">
            <a:spAutoFit/>
          </a:bodyPr>
          <a:lstStyle/>
          <a:p>
            <a:r>
              <a:rPr lang="en-US" dirty="0" smtClean="0">
                <a:solidFill>
                  <a:prstClr val="black"/>
                </a:solidFill>
              </a:rPr>
              <a:t>1. Effective electronic band gap</a:t>
            </a:r>
          </a:p>
          <a:p>
            <a:r>
              <a:rPr lang="en-US" dirty="0" smtClean="0">
                <a:solidFill>
                  <a:prstClr val="black"/>
                </a:solidFill>
              </a:rPr>
              <a:t>2. CT states = charge recombination traps</a:t>
            </a:r>
          </a:p>
          <a:p>
            <a:r>
              <a:rPr lang="en-US" dirty="0" smtClean="0">
                <a:solidFill>
                  <a:prstClr val="black"/>
                </a:solidFill>
              </a:rPr>
              <a:t>3. CT (trap) of narrow energy band (1 level)</a:t>
            </a:r>
            <a:endParaRPr lang="en-GB" dirty="0">
              <a:solidFill>
                <a:prstClr val="black"/>
              </a:solidFill>
            </a:endParaRPr>
          </a:p>
        </p:txBody>
      </p:sp>
      <p:sp>
        <p:nvSpPr>
          <p:cNvPr id="69" name="Rectangle 68"/>
          <p:cNvSpPr/>
          <p:nvPr>
            <p:custDataLst>
              <p:tags r:id="rId1"/>
            </p:custDataLst>
          </p:nvPr>
        </p:nvSpPr>
        <p:spPr>
          <a:xfrm>
            <a:off x="229652" y="6242308"/>
            <a:ext cx="9082893" cy="646331"/>
          </a:xfrm>
          <a:prstGeom prst="rect">
            <a:avLst/>
          </a:prstGeom>
        </p:spPr>
        <p:txBody>
          <a:bodyPr wrap="square">
            <a:spAutoFit/>
          </a:bodyPr>
          <a:lstStyle/>
          <a:p>
            <a:r>
              <a:rPr lang="en-GB" dirty="0" smtClean="0">
                <a:solidFill>
                  <a:prstClr val="black"/>
                </a:solidFill>
                <a:latin typeface="+mj-lt"/>
              </a:rPr>
              <a:t>L. </a:t>
            </a:r>
            <a:r>
              <a:rPr lang="en-GB" dirty="0" err="1" smtClean="0">
                <a:solidFill>
                  <a:prstClr val="black"/>
                </a:solidFill>
                <a:latin typeface="+mj-lt"/>
              </a:rPr>
              <a:t>Tzabari</a:t>
            </a:r>
            <a:r>
              <a:rPr lang="en-GB" dirty="0" smtClean="0">
                <a:solidFill>
                  <a:prstClr val="black"/>
                </a:solidFill>
                <a:latin typeface="+mj-lt"/>
              </a:rPr>
              <a:t>, et. al., "The Role of Charge Transfer States …. ," </a:t>
            </a:r>
            <a:r>
              <a:rPr lang="en-GB" i="1" dirty="0" smtClean="0">
                <a:solidFill>
                  <a:prstClr val="black"/>
                </a:solidFill>
                <a:latin typeface="+mj-lt"/>
              </a:rPr>
              <a:t>J Phys </a:t>
            </a:r>
            <a:r>
              <a:rPr lang="en-GB" i="1" dirty="0" err="1" smtClean="0">
                <a:solidFill>
                  <a:prstClr val="black"/>
                </a:solidFill>
                <a:latin typeface="+mj-lt"/>
              </a:rPr>
              <a:t>Chem</a:t>
            </a:r>
            <a:r>
              <a:rPr lang="en-GB" i="1" dirty="0" smtClean="0">
                <a:solidFill>
                  <a:prstClr val="black"/>
                </a:solidFill>
                <a:latin typeface="+mj-lt"/>
              </a:rPr>
              <a:t> C, </a:t>
            </a:r>
            <a:r>
              <a:rPr lang="en-GB" dirty="0" smtClean="0">
                <a:solidFill>
                  <a:prstClr val="black"/>
                </a:solidFill>
                <a:latin typeface="+mj-lt"/>
              </a:rPr>
              <a:t>2014.</a:t>
            </a:r>
          </a:p>
          <a:p>
            <a:r>
              <a:rPr lang="en-GB" dirty="0">
                <a:latin typeface="+mj-lt"/>
              </a:rPr>
              <a:t>R. </a:t>
            </a:r>
            <a:r>
              <a:rPr lang="en-GB" dirty="0" smtClean="0">
                <a:latin typeface="+mj-lt"/>
              </a:rPr>
              <a:t>A. Street, </a:t>
            </a:r>
            <a:r>
              <a:rPr lang="en-GB" i="1" dirty="0">
                <a:latin typeface="+mj-lt"/>
              </a:rPr>
              <a:t>Advanced Functional Materials</a:t>
            </a:r>
            <a:r>
              <a:rPr lang="en-GB" dirty="0">
                <a:latin typeface="+mj-lt"/>
              </a:rPr>
              <a:t>, </a:t>
            </a:r>
            <a:r>
              <a:rPr lang="en-GB" i="1" dirty="0">
                <a:latin typeface="+mj-lt"/>
              </a:rPr>
              <a:t>22</a:t>
            </a:r>
            <a:r>
              <a:rPr lang="en-GB" dirty="0">
                <a:latin typeface="+mj-lt"/>
              </a:rPr>
              <a:t>(21), </a:t>
            </a:r>
            <a:r>
              <a:rPr lang="en-GB" dirty="0" smtClean="0">
                <a:latin typeface="+mj-lt"/>
              </a:rPr>
              <a:t>4608–4619 2012</a:t>
            </a:r>
            <a:endParaRPr lang="en-GB" dirty="0" smtClean="0">
              <a:solidFill>
                <a:prstClr val="black"/>
              </a:solidFill>
              <a:latin typeface="+mj-lt"/>
            </a:endParaRPr>
          </a:p>
        </p:txBody>
      </p:sp>
    </p:spTree>
    <p:extLst>
      <p:ext uri="{BB962C8B-B14F-4D97-AF65-F5344CB8AC3E}">
        <p14:creationId xmlns:p14="http://schemas.microsoft.com/office/powerpoint/2010/main" val="1088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1+#ppt_w/2"/>
                                          </p:val>
                                        </p:tav>
                                        <p:tav tm="100000">
                                          <p:val>
                                            <p:strVal val="#ppt_x"/>
                                          </p:val>
                                        </p:tav>
                                      </p:tavLst>
                                    </p:anim>
                                    <p:anim calcmode="lin" valueType="num">
                                      <p:cBhvr additive="base">
                                        <p:cTn id="15"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1000"/>
                                        <p:tgtEl>
                                          <p:spTgt spid="70"/>
                                        </p:tgtEl>
                                      </p:cBhvr>
                                    </p:animEffect>
                                    <p:anim calcmode="lin" valueType="num">
                                      <p:cBhvr>
                                        <p:cTn id="21" dur="1000" fill="hold"/>
                                        <p:tgtEl>
                                          <p:spTgt spid="70"/>
                                        </p:tgtEl>
                                        <p:attrNameLst>
                                          <p:attrName>ppt_x</p:attrName>
                                        </p:attrNameLst>
                                      </p:cBhvr>
                                      <p:tavLst>
                                        <p:tav tm="0">
                                          <p:val>
                                            <p:strVal val="#ppt_x"/>
                                          </p:val>
                                        </p:tav>
                                        <p:tav tm="100000">
                                          <p:val>
                                            <p:strVal val="#ppt_x"/>
                                          </p:val>
                                        </p:tav>
                                      </p:tavLst>
                                    </p:anim>
                                    <p:anim calcmode="lin" valueType="num">
                                      <p:cBhvr>
                                        <p:cTn id="22"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82358" cy="1143000"/>
          </a:xfrm>
        </p:spPr>
        <p:txBody>
          <a:bodyPr/>
          <a:lstStyle/>
          <a:p>
            <a:r>
              <a:rPr lang="en-US" dirty="0" smtClean="0"/>
              <a:t>Model’s Equations</a:t>
            </a:r>
            <a:endParaRPr lang="he-IL" dirty="0"/>
          </a:p>
        </p:txBody>
      </p:sp>
      <p:sp>
        <p:nvSpPr>
          <p:cNvPr id="5" name="Rectangle 2"/>
          <p:cNvSpPr>
            <a:spLocks noChangeArrowheads="1"/>
          </p:cNvSpPr>
          <p:nvPr/>
        </p:nvSpPr>
        <p:spPr bwMode="auto">
          <a:xfrm>
            <a:off x="827584" y="170080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e-IL"/>
          </a:p>
        </p:txBody>
      </p:sp>
      <p:sp>
        <p:nvSpPr>
          <p:cNvPr id="7" name="Rectangle 3"/>
          <p:cNvSpPr>
            <a:spLocks noChangeArrowheads="1"/>
          </p:cNvSpPr>
          <p:nvPr/>
        </p:nvSpPr>
        <p:spPr bwMode="auto">
          <a:xfrm>
            <a:off x="827584" y="555843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e-IL"/>
          </a:p>
        </p:txBody>
      </p:sp>
      <p:sp>
        <p:nvSpPr>
          <p:cNvPr id="3" name="TextBox 2"/>
          <p:cNvSpPr txBox="1"/>
          <p:nvPr/>
        </p:nvSpPr>
        <p:spPr>
          <a:xfrm>
            <a:off x="6404287" y="5661248"/>
            <a:ext cx="1095273" cy="677108"/>
          </a:xfrm>
          <a:prstGeom prst="rect">
            <a:avLst/>
          </a:prstGeom>
          <a:noFill/>
        </p:spPr>
        <p:txBody>
          <a:bodyPr wrap="square" rtlCol="1">
            <a:spAutoFit/>
          </a:bodyPr>
          <a:lstStyle/>
          <a:p>
            <a:pPr algn="l" rtl="0"/>
            <a:r>
              <a:rPr lang="en-US" b="1" dirty="0">
                <a:latin typeface="Agency FB" panose="020B0503020202020204" pitchFamily="34" charset="0"/>
                <a:cs typeface="Aharoni" panose="02010803020104030203" pitchFamily="2" charset="-79"/>
              </a:rPr>
              <a:t>Notation:</a:t>
            </a:r>
          </a:p>
          <a:p>
            <a:pPr algn="l" rtl="0"/>
            <a:endParaRPr lang="en-US" sz="1000" dirty="0" smtClean="0"/>
          </a:p>
          <a:p>
            <a:pPr algn="l" rtl="0"/>
            <a:endParaRPr lang="he-IL" sz="1000" dirty="0"/>
          </a:p>
        </p:txBody>
      </p:sp>
      <p:pic>
        <p:nvPicPr>
          <p:cNvPr id="20" name="Picture 2"/>
          <p:cNvPicPr>
            <a:picLocks noChangeAspect="1" noChangeArrowheads="1"/>
          </p:cNvPicPr>
          <p:nvPr/>
        </p:nvPicPr>
        <p:blipFill>
          <a:blip r:embed="rId3"/>
          <a:srcRect/>
          <a:stretch>
            <a:fillRect/>
          </a:stretch>
        </p:blipFill>
        <p:spPr bwMode="auto">
          <a:xfrm>
            <a:off x="5778500" y="74970"/>
            <a:ext cx="3268864" cy="1644347"/>
          </a:xfrm>
          <a:prstGeom prst="rect">
            <a:avLst/>
          </a:prstGeom>
          <a:noFill/>
          <a:ln w="9525">
            <a:noFill/>
            <a:miter lim="800000"/>
            <a:headEnd/>
            <a:tailEnd/>
          </a:ln>
          <a:effectLst/>
        </p:spPr>
      </p:pic>
      <p:sp>
        <p:nvSpPr>
          <p:cNvPr id="15" name="מלבן 14"/>
          <p:cNvSpPr/>
          <p:nvPr/>
        </p:nvSpPr>
        <p:spPr>
          <a:xfrm>
            <a:off x="6372200" y="5661248"/>
            <a:ext cx="2675164" cy="1080120"/>
          </a:xfrm>
          <a:prstGeom prst="rect">
            <a:avLst/>
          </a:prstGeom>
          <a:noFill/>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graphicFrame>
        <p:nvGraphicFramePr>
          <p:cNvPr id="18" name="אובייקט 17"/>
          <p:cNvGraphicFramePr>
            <a:graphicFrameLocks noChangeAspect="1"/>
          </p:cNvGraphicFramePr>
          <p:nvPr>
            <p:extLst/>
          </p:nvPr>
        </p:nvGraphicFramePr>
        <p:xfrm>
          <a:off x="7245350" y="5758929"/>
          <a:ext cx="1727200" cy="914400"/>
        </p:xfrm>
        <a:graphic>
          <a:graphicData uri="http://schemas.openxmlformats.org/presentationml/2006/ole">
            <mc:AlternateContent xmlns:mc="http://schemas.openxmlformats.org/markup-compatibility/2006">
              <mc:Choice xmlns:v="urn:schemas-microsoft-com:vml" Requires="v">
                <p:oleObj spid="_x0000_s31758" name="Equation" r:id="rId4" imgW="1726920" imgH="914400" progId="Equation.DSMT4">
                  <p:embed/>
                </p:oleObj>
              </mc:Choice>
              <mc:Fallback>
                <p:oleObj name="Equation" r:id="rId4" imgW="1726920" imgH="914400" progId="Equation.DSMT4">
                  <p:embed/>
                  <p:pic>
                    <p:nvPicPr>
                      <p:cNvPr id="0" name=""/>
                      <p:cNvPicPr/>
                      <p:nvPr/>
                    </p:nvPicPr>
                    <p:blipFill>
                      <a:blip r:embed="rId5"/>
                      <a:stretch>
                        <a:fillRect/>
                      </a:stretch>
                    </p:blipFill>
                    <p:spPr>
                      <a:xfrm>
                        <a:off x="7245350" y="5758929"/>
                        <a:ext cx="1727200" cy="914400"/>
                      </a:xfrm>
                      <a:prstGeom prst="rect">
                        <a:avLst/>
                      </a:prstGeom>
                    </p:spPr>
                  </p:pic>
                </p:oleObj>
              </mc:Fallback>
            </mc:AlternateContent>
          </a:graphicData>
        </a:graphic>
      </p:graphicFrame>
      <p:pic>
        <p:nvPicPr>
          <p:cNvPr id="4" name="Picture 3"/>
          <p:cNvPicPr>
            <a:picLocks noChangeAspect="1"/>
          </p:cNvPicPr>
          <p:nvPr/>
        </p:nvPicPr>
        <p:blipFill>
          <a:blip r:embed="rId6"/>
          <a:stretch>
            <a:fillRect/>
          </a:stretch>
        </p:blipFill>
        <p:spPr>
          <a:xfrm>
            <a:off x="139360" y="2063110"/>
            <a:ext cx="6532902" cy="664440"/>
          </a:xfrm>
          <a:prstGeom prst="rect">
            <a:avLst/>
          </a:prstGeom>
        </p:spPr>
      </p:pic>
      <p:pic>
        <p:nvPicPr>
          <p:cNvPr id="8" name="Picture 7"/>
          <p:cNvPicPr>
            <a:picLocks noChangeAspect="1"/>
          </p:cNvPicPr>
          <p:nvPr/>
        </p:nvPicPr>
        <p:blipFill>
          <a:blip r:embed="rId7"/>
          <a:stretch>
            <a:fillRect/>
          </a:stretch>
        </p:blipFill>
        <p:spPr>
          <a:xfrm>
            <a:off x="183494" y="3002397"/>
            <a:ext cx="6709672" cy="1065238"/>
          </a:xfrm>
          <a:prstGeom prst="rect">
            <a:avLst/>
          </a:prstGeom>
        </p:spPr>
      </p:pic>
      <p:pic>
        <p:nvPicPr>
          <p:cNvPr id="11" name="Picture 10"/>
          <p:cNvPicPr>
            <a:picLocks noChangeAspect="1"/>
          </p:cNvPicPr>
          <p:nvPr/>
        </p:nvPicPr>
        <p:blipFill>
          <a:blip r:embed="rId8"/>
          <a:stretch>
            <a:fillRect/>
          </a:stretch>
        </p:blipFill>
        <p:spPr>
          <a:xfrm>
            <a:off x="-27164" y="4335324"/>
            <a:ext cx="8913587" cy="1030853"/>
          </a:xfrm>
          <a:prstGeom prst="rect">
            <a:avLst/>
          </a:prstGeom>
        </p:spPr>
      </p:pic>
    </p:spTree>
    <p:extLst>
      <p:ext uri="{BB962C8B-B14F-4D97-AF65-F5344CB8AC3E}">
        <p14:creationId xmlns:p14="http://schemas.microsoft.com/office/powerpoint/2010/main" val="273672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custDataLst>
              <p:tags r:id="rId1"/>
            </p:custDataLst>
          </p:nvPr>
        </p:nvSpPr>
        <p:spPr>
          <a:xfrm>
            <a:off x="2123728" y="3582308"/>
            <a:ext cx="6048672"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custDataLst>
              <p:tags r:id="rId2"/>
            </p:custDataLst>
          </p:nvPr>
        </p:nvSpPr>
        <p:spPr>
          <a:xfrm>
            <a:off x="2123728" y="197932"/>
            <a:ext cx="6048672"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4514" name="Picture 2" descr="http://pubs.acs.org/appl/literatum/publisher/achs/journals/content/jpclcd/2013/jpclcd.2013.4.issue-1/jz301883y/production/pdfimages_v02/master.img-003.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200" b="60000"/>
          <a:stretch/>
        </p:blipFill>
        <p:spPr bwMode="auto">
          <a:xfrm>
            <a:off x="2339752" y="557972"/>
            <a:ext cx="5568497" cy="1584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custDataLst>
              <p:tags r:id="rId3"/>
            </p:custDataLst>
          </p:nvPr>
        </p:nvSpPr>
        <p:spPr>
          <a:xfrm>
            <a:off x="3275856" y="188640"/>
            <a:ext cx="3815212" cy="369332"/>
          </a:xfrm>
          <a:prstGeom prst="rect">
            <a:avLst/>
          </a:prstGeom>
          <a:noFill/>
        </p:spPr>
        <p:txBody>
          <a:bodyPr wrap="none" rtlCol="0">
            <a:spAutoFit/>
          </a:bodyPr>
          <a:lstStyle/>
          <a:p>
            <a:r>
              <a:rPr lang="en-GB" dirty="0" smtClean="0">
                <a:solidFill>
                  <a:prstClr val="white"/>
                </a:solidFill>
              </a:rPr>
              <a:t>Time resolved pump-probe techniques</a:t>
            </a:r>
            <a:endParaRPr lang="en-US" dirty="0">
              <a:solidFill>
                <a:prstClr val="white"/>
              </a:solidFill>
            </a:endParaRPr>
          </a:p>
        </p:txBody>
      </p:sp>
      <p:sp>
        <p:nvSpPr>
          <p:cNvPr id="5" name="TextBox 4"/>
          <p:cNvSpPr txBox="1"/>
          <p:nvPr>
            <p:custDataLst>
              <p:tags r:id="rId4"/>
            </p:custDataLst>
          </p:nvPr>
        </p:nvSpPr>
        <p:spPr>
          <a:xfrm>
            <a:off x="2411760" y="2492896"/>
            <a:ext cx="5307222" cy="369332"/>
          </a:xfrm>
          <a:prstGeom prst="rect">
            <a:avLst/>
          </a:prstGeom>
          <a:noFill/>
        </p:spPr>
        <p:txBody>
          <a:bodyPr wrap="none" rtlCol="0">
            <a:spAutoFit/>
          </a:bodyPr>
          <a:lstStyle/>
          <a:p>
            <a:r>
              <a:rPr lang="en-GB" dirty="0" smtClean="0">
                <a:solidFill>
                  <a:prstClr val="white"/>
                </a:solidFill>
              </a:rPr>
              <a:t>Typically all excitations are found to </a:t>
            </a:r>
            <a:r>
              <a:rPr lang="en-GB" dirty="0" smtClean="0">
                <a:solidFill>
                  <a:srgbClr val="FF0000"/>
                </a:solidFill>
              </a:rPr>
              <a:t>decay within a </a:t>
            </a:r>
            <a:r>
              <a:rPr lang="en-GB" dirty="0" err="1" smtClean="0">
                <a:solidFill>
                  <a:srgbClr val="FF0000"/>
                </a:solidFill>
                <a:latin typeface="Symbol" panose="05050102010706020507" pitchFamily="18" charset="2"/>
              </a:rPr>
              <a:t>m</a:t>
            </a:r>
            <a:r>
              <a:rPr lang="en-GB" dirty="0" err="1" smtClean="0">
                <a:solidFill>
                  <a:srgbClr val="FF0000"/>
                </a:solidFill>
              </a:rPr>
              <a:t>s.</a:t>
            </a:r>
            <a:endParaRPr lang="en-US" dirty="0">
              <a:solidFill>
                <a:srgbClr val="FF0000"/>
              </a:solidFill>
            </a:endParaRPr>
          </a:p>
        </p:txBody>
      </p:sp>
      <p:pic>
        <p:nvPicPr>
          <p:cNvPr id="6" name="Picture 5"/>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7824" y="4014356"/>
            <a:ext cx="4176464" cy="2016224"/>
          </a:xfrm>
          <a:prstGeom prst="rect">
            <a:avLst/>
          </a:prstGeom>
          <a:noFill/>
          <a:ln>
            <a:noFill/>
          </a:ln>
        </p:spPr>
      </p:pic>
      <p:pic>
        <p:nvPicPr>
          <p:cNvPr id="64516" name="Picture 4" descr="http://www.azooptics.com/images/equipments/EquipmentImage_155.jpg"/>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152" y="5454516"/>
            <a:ext cx="698004" cy="6980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custDataLst>
              <p:tags r:id="rId5"/>
            </p:custDataLst>
          </p:nvPr>
        </p:nvSpPr>
        <p:spPr>
          <a:xfrm>
            <a:off x="3059832" y="3573016"/>
            <a:ext cx="4025269" cy="369332"/>
          </a:xfrm>
          <a:prstGeom prst="rect">
            <a:avLst/>
          </a:prstGeom>
          <a:noFill/>
        </p:spPr>
        <p:txBody>
          <a:bodyPr wrap="none" rtlCol="0">
            <a:spAutoFit/>
          </a:bodyPr>
          <a:lstStyle/>
          <a:p>
            <a:r>
              <a:rPr lang="en-GB" dirty="0" smtClean="0">
                <a:solidFill>
                  <a:prstClr val="white"/>
                </a:solidFill>
              </a:rPr>
              <a:t>External quantum efficiency of solar cells</a:t>
            </a:r>
            <a:endParaRPr lang="en-US" dirty="0">
              <a:solidFill>
                <a:prstClr val="white"/>
              </a:solidFill>
            </a:endParaRPr>
          </a:p>
        </p:txBody>
      </p:sp>
      <p:sp>
        <p:nvSpPr>
          <p:cNvPr id="10" name="TextBox 9"/>
          <p:cNvSpPr txBox="1"/>
          <p:nvPr>
            <p:custDataLst>
              <p:tags r:id="rId6"/>
            </p:custDataLst>
          </p:nvPr>
        </p:nvSpPr>
        <p:spPr>
          <a:xfrm>
            <a:off x="3060340" y="6174596"/>
            <a:ext cx="4413003" cy="369332"/>
          </a:xfrm>
          <a:prstGeom prst="rect">
            <a:avLst/>
          </a:prstGeom>
          <a:noFill/>
        </p:spPr>
        <p:txBody>
          <a:bodyPr wrap="none" rtlCol="0">
            <a:spAutoFit/>
          </a:bodyPr>
          <a:lstStyle/>
          <a:p>
            <a:r>
              <a:rPr lang="en-US" dirty="0" smtClean="0">
                <a:solidFill>
                  <a:prstClr val="white"/>
                </a:solidFill>
              </a:rPr>
              <a:t>Sometimes</a:t>
            </a:r>
            <a:r>
              <a:rPr lang="en-GB" dirty="0" smtClean="0">
                <a:solidFill>
                  <a:prstClr val="white"/>
                </a:solidFill>
              </a:rPr>
              <a:t> excitations </a:t>
            </a:r>
            <a:r>
              <a:rPr lang="en-GB" dirty="0" smtClean="0">
                <a:solidFill>
                  <a:srgbClr val="FF0000"/>
                </a:solidFill>
              </a:rPr>
              <a:t>live up to milliseconds</a:t>
            </a:r>
            <a:endParaRPr lang="en-US" dirty="0">
              <a:solidFill>
                <a:srgbClr val="FF0000"/>
              </a:solidFill>
            </a:endParaRPr>
          </a:p>
        </p:txBody>
      </p:sp>
      <p:sp>
        <p:nvSpPr>
          <p:cNvPr id="4" name="Rectangle 3"/>
          <p:cNvSpPr/>
          <p:nvPr>
            <p:custDataLst>
              <p:tags r:id="rId7"/>
            </p:custDataLst>
          </p:nvPr>
        </p:nvSpPr>
        <p:spPr>
          <a:xfrm>
            <a:off x="3196669" y="2304748"/>
            <a:ext cx="3888432" cy="12775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Arrow Connector 10"/>
          <p:cNvCxnSpPr/>
          <p:nvPr/>
        </p:nvCxnSpPr>
        <p:spPr>
          <a:xfrm>
            <a:off x="3641981" y="2858033"/>
            <a:ext cx="2831052" cy="13487"/>
          </a:xfrm>
          <a:prstGeom prst="straightConnector1">
            <a:avLst/>
          </a:prstGeom>
          <a:ln w="22225">
            <a:solidFill>
              <a:schemeClr val="bg1"/>
            </a:solidFill>
            <a:headEnd type="none"/>
            <a:tailEnd type="arrow"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custDataLst>
              <p:tags r:id="rId8"/>
            </p:custDataLst>
          </p:nvPr>
        </p:nvSpPr>
        <p:spPr>
          <a:xfrm>
            <a:off x="5824961" y="2934236"/>
            <a:ext cx="643125" cy="369332"/>
          </a:xfrm>
          <a:prstGeom prst="rect">
            <a:avLst/>
          </a:prstGeom>
          <a:noFill/>
        </p:spPr>
        <p:txBody>
          <a:bodyPr wrap="none" rtlCol="0">
            <a:spAutoFit/>
          </a:bodyPr>
          <a:lstStyle/>
          <a:p>
            <a:r>
              <a:rPr lang="en-GB" dirty="0" smtClean="0">
                <a:solidFill>
                  <a:prstClr val="white"/>
                </a:solidFill>
              </a:rPr>
              <a:t>Log t</a:t>
            </a:r>
            <a:endParaRPr lang="en-US" dirty="0">
              <a:solidFill>
                <a:prstClr val="white"/>
              </a:solidFill>
            </a:endParaRPr>
          </a:p>
        </p:txBody>
      </p:sp>
      <p:sp>
        <p:nvSpPr>
          <p:cNvPr id="14" name="TextBox 13"/>
          <p:cNvSpPr txBox="1"/>
          <p:nvPr>
            <p:custDataLst>
              <p:tags r:id="rId9"/>
            </p:custDataLst>
          </p:nvPr>
        </p:nvSpPr>
        <p:spPr>
          <a:xfrm>
            <a:off x="1259632" y="2996952"/>
            <a:ext cx="684803" cy="369332"/>
          </a:xfrm>
          <a:prstGeom prst="rect">
            <a:avLst/>
          </a:prstGeom>
          <a:noFill/>
        </p:spPr>
        <p:txBody>
          <a:bodyPr wrap="none" rtlCol="0">
            <a:spAutoFit/>
          </a:bodyPr>
          <a:lstStyle/>
          <a:p>
            <a:r>
              <a:rPr lang="en-GB" dirty="0" smtClean="0">
                <a:solidFill>
                  <a:prstClr val="white"/>
                </a:solidFill>
              </a:rPr>
              <a:t>Log P</a:t>
            </a:r>
            <a:endParaRPr lang="en-US" dirty="0">
              <a:solidFill>
                <a:prstClr val="white"/>
              </a:solidFill>
            </a:endParaRPr>
          </a:p>
        </p:txBody>
      </p:sp>
      <p:sp>
        <p:nvSpPr>
          <p:cNvPr id="15" name="Oval 14"/>
          <p:cNvSpPr/>
          <p:nvPr>
            <p:custDataLst>
              <p:tags r:id="rId10"/>
            </p:custDataLst>
          </p:nvPr>
        </p:nvSpPr>
        <p:spPr>
          <a:xfrm>
            <a:off x="8736247" y="44624"/>
            <a:ext cx="228241"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51692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0" nodeType="clickEffect">
                                  <p:stCondLst>
                                    <p:cond delay="0"/>
                                  </p:stCondLst>
                                  <p:childTnLst>
                                    <p:animMotion origin="layout" path="M -3.61111E-6 1.11111E-6 L 0.49809 -0.0044 " pathEditMode="relative" rAng="0" ptsTypes="AA">
                                      <p:cBhvr>
                                        <p:cTn id="17" dur="2000" fill="hold"/>
                                        <p:tgtEl>
                                          <p:spTgt spid="14"/>
                                        </p:tgtEl>
                                        <p:attrNameLst>
                                          <p:attrName>ppt_x</p:attrName>
                                          <p:attrName>ppt_y</p:attrName>
                                        </p:attrNameLst>
                                      </p:cBhvr>
                                      <p:rCtr x="24896" y="-231"/>
                                    </p:animMotion>
                                  </p:childTnLst>
                                </p:cTn>
                              </p:par>
                              <p:par>
                                <p:cTn id="18" presetID="63" presetClass="path" presetSubtype="0" accel="50000" decel="50000" fill="hold" grpId="1" nodeType="withEffect">
                                  <p:stCondLst>
                                    <p:cond delay="1000"/>
                                  </p:stCondLst>
                                  <p:childTnLst>
                                    <p:animMotion origin="layout" path="M 0 0 L 0.25 0 E" pathEditMode="relative" ptsTypes="">
                                      <p:cBhvr>
                                        <p:cTn id="19"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3" grpId="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148841859"/>
              </p:ext>
            </p:extLst>
          </p:nvPr>
        </p:nvGraphicFramePr>
        <p:xfrm>
          <a:off x="4647413" y="1794557"/>
          <a:ext cx="3948002" cy="3818559"/>
        </p:xfrm>
        <a:graphic>
          <a:graphicData uri="http://schemas.openxmlformats.org/presentationml/2006/ole">
            <mc:AlternateContent xmlns:mc="http://schemas.openxmlformats.org/markup-compatibility/2006">
              <mc:Choice xmlns:v="urn:schemas-microsoft-com:vml" Requires="v">
                <p:oleObj spid="_x0000_s25690" name="KGPlot" r:id="rId3" imgW="5423040" imgH="5245200" progId="KGraph_Plot">
                  <p:embed/>
                </p:oleObj>
              </mc:Choice>
              <mc:Fallback>
                <p:oleObj name="KGPlot" r:id="rId3" imgW="5423040" imgH="5245200" progId="KGraph_Plot">
                  <p:embed/>
                  <p:pic>
                    <p:nvPicPr>
                      <p:cNvPr id="0" name=""/>
                      <p:cNvPicPr/>
                      <p:nvPr/>
                    </p:nvPicPr>
                    <p:blipFill>
                      <a:blip r:embed="rId4"/>
                      <a:stretch>
                        <a:fillRect/>
                      </a:stretch>
                    </p:blipFill>
                    <p:spPr>
                      <a:xfrm>
                        <a:off x="4647413" y="1794557"/>
                        <a:ext cx="3948002" cy="3818559"/>
                      </a:xfrm>
                      <a:prstGeom prst="rect">
                        <a:avLst/>
                      </a:prstGeom>
                    </p:spPr>
                  </p:pic>
                </p:oleObj>
              </mc:Fallback>
            </mc:AlternateContent>
          </a:graphicData>
        </a:graphic>
      </p:graphicFrame>
      <p:sp>
        <p:nvSpPr>
          <p:cNvPr id="4" name="TextBox 3"/>
          <p:cNvSpPr txBox="1"/>
          <p:nvPr/>
        </p:nvSpPr>
        <p:spPr>
          <a:xfrm>
            <a:off x="2764088" y="712077"/>
            <a:ext cx="3929217" cy="707886"/>
          </a:xfrm>
          <a:prstGeom prst="rect">
            <a:avLst/>
          </a:prstGeom>
          <a:noFill/>
        </p:spPr>
        <p:txBody>
          <a:bodyPr wrap="none" rtlCol="0">
            <a:spAutoFit/>
          </a:bodyPr>
          <a:lstStyle/>
          <a:p>
            <a:pPr algn="ctr"/>
            <a:r>
              <a:rPr lang="en-US" sz="2000" dirty="0" smtClean="0"/>
              <a:t>Equilibrium?                 Steady state? </a:t>
            </a:r>
          </a:p>
          <a:p>
            <a:pPr algn="ctr"/>
            <a:r>
              <a:rPr lang="en-US" sz="2000" dirty="0" smtClean="0"/>
              <a:t>Chain morphology?</a:t>
            </a:r>
            <a:endParaRPr lang="en-GB" sz="2000" dirty="0"/>
          </a:p>
        </p:txBody>
      </p:sp>
      <p:sp>
        <p:nvSpPr>
          <p:cNvPr id="11" name="TextBox 10"/>
          <p:cNvSpPr txBox="1"/>
          <p:nvPr/>
        </p:nvSpPr>
        <p:spPr>
          <a:xfrm>
            <a:off x="5945588" y="4181053"/>
            <a:ext cx="1351652" cy="369332"/>
          </a:xfrm>
          <a:prstGeom prst="rect">
            <a:avLst/>
          </a:prstGeom>
          <a:noFill/>
        </p:spPr>
        <p:txBody>
          <a:bodyPr wrap="none" rtlCol="0">
            <a:spAutoFit/>
          </a:bodyPr>
          <a:lstStyle/>
          <a:p>
            <a:r>
              <a:rPr lang="en-US" b="1" dirty="0" smtClean="0"/>
              <a:t>Cubic lattice</a:t>
            </a:r>
            <a:endParaRPr lang="en-GB" b="1" dirty="0"/>
          </a:p>
        </p:txBody>
      </p:sp>
      <p:sp>
        <p:nvSpPr>
          <p:cNvPr id="12" name="TextBox 11"/>
          <p:cNvSpPr txBox="1"/>
          <p:nvPr/>
        </p:nvSpPr>
        <p:spPr>
          <a:xfrm>
            <a:off x="4787229" y="3128855"/>
            <a:ext cx="1936749" cy="369332"/>
          </a:xfrm>
          <a:prstGeom prst="rect">
            <a:avLst/>
          </a:prstGeom>
          <a:noFill/>
        </p:spPr>
        <p:txBody>
          <a:bodyPr wrap="none" rtlCol="0">
            <a:spAutoFit/>
          </a:bodyPr>
          <a:lstStyle/>
          <a:p>
            <a:r>
              <a:rPr lang="en-US" b="1" dirty="0" smtClean="0">
                <a:solidFill>
                  <a:srgbClr val="0070C0"/>
                </a:solidFill>
              </a:rPr>
              <a:t>Chain morphology</a:t>
            </a:r>
            <a:endParaRPr lang="en-GB" b="1" dirty="0">
              <a:solidFill>
                <a:srgbClr val="0070C0"/>
              </a:solidFill>
            </a:endParaRPr>
          </a:p>
        </p:txBody>
      </p:sp>
      <p:sp>
        <p:nvSpPr>
          <p:cNvPr id="13" name="TextBox 12"/>
          <p:cNvSpPr txBox="1"/>
          <p:nvPr/>
        </p:nvSpPr>
        <p:spPr>
          <a:xfrm>
            <a:off x="4939629" y="2048805"/>
            <a:ext cx="2632003" cy="369332"/>
          </a:xfrm>
          <a:prstGeom prst="rect">
            <a:avLst/>
          </a:prstGeom>
          <a:noFill/>
        </p:spPr>
        <p:txBody>
          <a:bodyPr wrap="none" rtlCol="0">
            <a:spAutoFit/>
          </a:bodyPr>
          <a:lstStyle/>
          <a:p>
            <a:r>
              <a:rPr lang="en-US" b="1" dirty="0" smtClean="0">
                <a:solidFill>
                  <a:srgbClr val="008000"/>
                </a:solidFill>
              </a:rPr>
              <a:t>Chain + 4 site conjugation</a:t>
            </a:r>
            <a:endParaRPr lang="en-GB" b="1" dirty="0">
              <a:solidFill>
                <a:srgbClr val="008000"/>
              </a:solidFill>
            </a:endParaRPr>
          </a:p>
        </p:txBody>
      </p:sp>
      <p:sp>
        <p:nvSpPr>
          <p:cNvPr id="16" name="TextBox 15"/>
          <p:cNvSpPr txBox="1"/>
          <p:nvPr/>
        </p:nvSpPr>
        <p:spPr>
          <a:xfrm>
            <a:off x="5755603" y="1561268"/>
            <a:ext cx="990977" cy="369332"/>
          </a:xfrm>
          <a:prstGeom prst="rect">
            <a:avLst/>
          </a:prstGeom>
          <a:noFill/>
        </p:spPr>
        <p:txBody>
          <a:bodyPr wrap="none" rtlCol="0">
            <a:spAutoFit/>
          </a:bodyPr>
          <a:lstStyle/>
          <a:p>
            <a:r>
              <a:rPr lang="en-US" b="1" dirty="0" smtClean="0"/>
              <a:t>Mobility</a:t>
            </a:r>
            <a:endParaRPr lang="en-GB" b="1" dirty="0"/>
          </a:p>
        </p:txBody>
      </p:sp>
      <p:sp>
        <p:nvSpPr>
          <p:cNvPr id="17" name="Rectangle 16"/>
          <p:cNvSpPr/>
          <p:nvPr/>
        </p:nvSpPr>
        <p:spPr>
          <a:xfrm>
            <a:off x="4787229" y="2066124"/>
            <a:ext cx="3058057" cy="692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424070" y="1935184"/>
            <a:ext cx="3143168" cy="400110"/>
          </a:xfrm>
          <a:prstGeom prst="rect">
            <a:avLst/>
          </a:prstGeom>
          <a:noFill/>
        </p:spPr>
        <p:txBody>
          <a:bodyPr wrap="none" rtlCol="0">
            <a:spAutoFit/>
          </a:bodyPr>
          <a:lstStyle/>
          <a:p>
            <a:r>
              <a:rPr lang="en-US" sz="2000" dirty="0" smtClean="0"/>
              <a:t>When we apply Electric field</a:t>
            </a:r>
            <a:endParaRPr lang="en-GB" sz="2000" dirty="0"/>
          </a:p>
        </p:txBody>
      </p:sp>
      <p:sp>
        <p:nvSpPr>
          <p:cNvPr id="19" name="TextBox 18"/>
          <p:cNvSpPr txBox="1"/>
          <p:nvPr/>
        </p:nvSpPr>
        <p:spPr>
          <a:xfrm>
            <a:off x="633133" y="2694721"/>
            <a:ext cx="2672848" cy="400110"/>
          </a:xfrm>
          <a:prstGeom prst="rect">
            <a:avLst/>
          </a:prstGeom>
          <a:noFill/>
        </p:spPr>
        <p:txBody>
          <a:bodyPr wrap="none" rtlCol="0">
            <a:spAutoFit/>
          </a:bodyPr>
          <a:lstStyle/>
          <a:p>
            <a:r>
              <a:rPr lang="en-US" sz="2000" dirty="0" smtClean="0"/>
              <a:t>Charges go up in energy</a:t>
            </a:r>
            <a:endParaRPr lang="en-GB" sz="2000" dirty="0"/>
          </a:p>
        </p:txBody>
      </p:sp>
      <p:sp>
        <p:nvSpPr>
          <p:cNvPr id="20" name="TextBox 19"/>
          <p:cNvSpPr txBox="1"/>
          <p:nvPr/>
        </p:nvSpPr>
        <p:spPr>
          <a:xfrm>
            <a:off x="633133" y="3454258"/>
            <a:ext cx="3104183" cy="400110"/>
          </a:xfrm>
          <a:prstGeom prst="rect">
            <a:avLst/>
          </a:prstGeom>
          <a:noFill/>
        </p:spPr>
        <p:txBody>
          <a:bodyPr wrap="none" rtlCol="0">
            <a:spAutoFit/>
          </a:bodyPr>
          <a:lstStyle/>
          <a:p>
            <a:r>
              <a:rPr lang="en-US" sz="2000" dirty="0" smtClean="0"/>
              <a:t>Effective temperature of  e</a:t>
            </a:r>
            <a:r>
              <a:rPr lang="en-US" sz="2000" baseline="30000" dirty="0" smtClean="0"/>
              <a:t>-</a:t>
            </a:r>
            <a:r>
              <a:rPr lang="en-US" sz="2000" dirty="0" smtClean="0"/>
              <a:t> </a:t>
            </a:r>
            <a:endParaRPr lang="en-GB" sz="2000" dirty="0"/>
          </a:p>
        </p:txBody>
      </p:sp>
      <p:sp>
        <p:nvSpPr>
          <p:cNvPr id="21" name="Down Arrow 20"/>
          <p:cNvSpPr/>
          <p:nvPr/>
        </p:nvSpPr>
        <p:spPr>
          <a:xfrm flipV="1">
            <a:off x="3597205" y="3463626"/>
            <a:ext cx="198783" cy="35828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1273019" y="4213795"/>
            <a:ext cx="1039067" cy="400110"/>
          </a:xfrm>
          <a:prstGeom prst="rect">
            <a:avLst/>
          </a:prstGeom>
          <a:noFill/>
        </p:spPr>
        <p:txBody>
          <a:bodyPr wrap="none" rtlCol="0">
            <a:spAutoFit/>
          </a:bodyPr>
          <a:lstStyle/>
          <a:p>
            <a:r>
              <a:rPr lang="en-US" sz="2000" dirty="0" smtClean="0"/>
              <a:t>mobility</a:t>
            </a:r>
            <a:endParaRPr lang="en-GB" sz="2000" dirty="0"/>
          </a:p>
        </p:txBody>
      </p:sp>
      <p:sp>
        <p:nvSpPr>
          <p:cNvPr id="23" name="Down Arrow 22"/>
          <p:cNvSpPr/>
          <p:nvPr/>
        </p:nvSpPr>
        <p:spPr>
          <a:xfrm flipV="1">
            <a:off x="2249335" y="4205404"/>
            <a:ext cx="198783" cy="35828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Down Arrow 23"/>
          <p:cNvSpPr/>
          <p:nvPr/>
        </p:nvSpPr>
        <p:spPr>
          <a:xfrm>
            <a:off x="1699666" y="2361869"/>
            <a:ext cx="126291" cy="30627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Down Arrow 24"/>
          <p:cNvSpPr/>
          <p:nvPr/>
        </p:nvSpPr>
        <p:spPr>
          <a:xfrm>
            <a:off x="1699787" y="3128229"/>
            <a:ext cx="126291" cy="30627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Down Arrow 25"/>
          <p:cNvSpPr/>
          <p:nvPr/>
        </p:nvSpPr>
        <p:spPr>
          <a:xfrm>
            <a:off x="1712525" y="3934556"/>
            <a:ext cx="126291" cy="306276"/>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7" name="Object 26"/>
          <p:cNvGraphicFramePr>
            <a:graphicFrameLocks noChangeAspect="1"/>
          </p:cNvGraphicFramePr>
          <p:nvPr>
            <p:extLst>
              <p:ext uri="{D42A27DB-BD31-4B8C-83A1-F6EECF244321}">
                <p14:modId xmlns:p14="http://schemas.microsoft.com/office/powerpoint/2010/main" val="3283811398"/>
              </p:ext>
            </p:extLst>
          </p:nvPr>
        </p:nvGraphicFramePr>
        <p:xfrm>
          <a:off x="4668590" y="1766881"/>
          <a:ext cx="3976617" cy="3846235"/>
        </p:xfrm>
        <a:graphic>
          <a:graphicData uri="http://schemas.openxmlformats.org/presentationml/2006/ole">
            <mc:AlternateContent xmlns:mc="http://schemas.openxmlformats.org/markup-compatibility/2006">
              <mc:Choice xmlns:v="urn:schemas-microsoft-com:vml" Requires="v">
                <p:oleObj spid="_x0000_s25691" name="KGPlot" r:id="rId5" imgW="5423040" imgH="5245200" progId="KGraph_Plot">
                  <p:embed/>
                </p:oleObj>
              </mc:Choice>
              <mc:Fallback>
                <p:oleObj name="KGPlot" r:id="rId5" imgW="5423040" imgH="5245200" progId="KGraph_Plot">
                  <p:embed/>
                  <p:pic>
                    <p:nvPicPr>
                      <p:cNvPr id="0" name=""/>
                      <p:cNvPicPr/>
                      <p:nvPr/>
                    </p:nvPicPr>
                    <p:blipFill>
                      <a:blip r:embed="rId6"/>
                      <a:stretch>
                        <a:fillRect/>
                      </a:stretch>
                    </p:blipFill>
                    <p:spPr>
                      <a:xfrm>
                        <a:off x="4668590" y="1766881"/>
                        <a:ext cx="3976617" cy="3846235"/>
                      </a:xfrm>
                      <a:prstGeom prst="rect">
                        <a:avLst/>
                      </a:prstGeom>
                    </p:spPr>
                  </p:pic>
                </p:oleObj>
              </mc:Fallback>
            </mc:AlternateContent>
          </a:graphicData>
        </a:graphic>
      </p:graphicFrame>
      <p:sp>
        <p:nvSpPr>
          <p:cNvPr id="28" name="TextBox 27"/>
          <p:cNvSpPr txBox="1"/>
          <p:nvPr/>
        </p:nvSpPr>
        <p:spPr>
          <a:xfrm>
            <a:off x="781693" y="5781458"/>
            <a:ext cx="7917296" cy="461665"/>
          </a:xfrm>
          <a:prstGeom prst="rect">
            <a:avLst/>
          </a:prstGeom>
          <a:noFill/>
        </p:spPr>
        <p:txBody>
          <a:bodyPr wrap="none" rtlCol="0">
            <a:spAutoFit/>
          </a:bodyPr>
          <a:lstStyle/>
          <a:p>
            <a:r>
              <a:rPr lang="en-US" sz="2400" b="1" dirty="0" smtClean="0">
                <a:solidFill>
                  <a:srgbClr val="92D050"/>
                </a:solidFill>
              </a:rPr>
              <a:t>Polymers have higher tendency towards “quasi”  equilibrium</a:t>
            </a:r>
            <a:endParaRPr lang="en-GB" sz="2400" b="1" dirty="0">
              <a:solidFill>
                <a:srgbClr val="92D050"/>
              </a:solidFill>
            </a:endParaRPr>
          </a:p>
        </p:txBody>
      </p:sp>
      <p:sp>
        <p:nvSpPr>
          <p:cNvPr id="29" name="TextBox 28"/>
          <p:cNvSpPr txBox="1"/>
          <p:nvPr/>
        </p:nvSpPr>
        <p:spPr>
          <a:xfrm>
            <a:off x="358619" y="6418380"/>
            <a:ext cx="5754909" cy="369332"/>
          </a:xfrm>
          <a:prstGeom prst="rect">
            <a:avLst/>
          </a:prstGeom>
          <a:noFill/>
        </p:spPr>
        <p:txBody>
          <a:bodyPr wrap="none" rtlCol="0">
            <a:spAutoFit/>
          </a:bodyPr>
          <a:lstStyle/>
          <a:p>
            <a:r>
              <a:rPr lang="en-US" dirty="0" smtClean="0"/>
              <a:t>D. </a:t>
            </a:r>
            <a:r>
              <a:rPr lang="en-US" dirty="0" err="1" smtClean="0"/>
              <a:t>Mendels</a:t>
            </a:r>
            <a:r>
              <a:rPr lang="en-US" dirty="0" smtClean="0"/>
              <a:t> &amp; N. Tessler, Scientific reports , to be published.</a:t>
            </a:r>
            <a:endParaRPr lang="en-GB" dirty="0"/>
          </a:p>
        </p:txBody>
      </p:sp>
      <p:sp>
        <p:nvSpPr>
          <p:cNvPr id="30" name="TextBox 29"/>
          <p:cNvSpPr txBox="1"/>
          <p:nvPr/>
        </p:nvSpPr>
        <p:spPr>
          <a:xfrm>
            <a:off x="3776869" y="227473"/>
            <a:ext cx="1472583" cy="461665"/>
          </a:xfrm>
          <a:prstGeom prst="rect">
            <a:avLst/>
          </a:prstGeom>
          <a:noFill/>
        </p:spPr>
        <p:txBody>
          <a:bodyPr wrap="none" rtlCol="0">
            <a:spAutoFit/>
          </a:bodyPr>
          <a:lstStyle/>
          <a:p>
            <a:r>
              <a:rPr lang="en-US" sz="2400" dirty="0" smtClean="0">
                <a:solidFill>
                  <a:srgbClr val="FF0000"/>
                </a:solidFill>
              </a:rPr>
              <a:t>Why CW ?</a:t>
            </a:r>
            <a:endParaRPr lang="en-GB" sz="2400" dirty="0">
              <a:solidFill>
                <a:srgbClr val="FF0000"/>
              </a:solidFill>
            </a:endParaRPr>
          </a:p>
        </p:txBody>
      </p:sp>
    </p:spTree>
    <p:extLst>
      <p:ext uri="{BB962C8B-B14F-4D97-AF65-F5344CB8AC3E}">
        <p14:creationId xmlns:p14="http://schemas.microsoft.com/office/powerpoint/2010/main" val="1625762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grpId="0" nodeType="clickEffect">
                                  <p:stCondLst>
                                    <p:cond delay="0"/>
                                  </p:stCondLst>
                                  <p:childTnLst>
                                    <p:animEffect transition="out" filter="wipe(left)">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8&quot; unique_id=&quot;106677&quot;&gt;&lt;/object&gt;&lt;object type=&quot;2&quot; unique_id=&quot;106678&quot;&gt;&lt;object type=&quot;3&quot; unique_id=&quot;106679&quot;&gt;&lt;property id=&quot;20148&quot; value=&quot;5&quot;/&gt;&lt;property id=&quot;20300&quot; value=&quot;Slide 1 - &amp;quot; can we recover 0.2eV of open circuit voltage?&amp;quot;&quot;/&gt;&lt;property id=&quot;20307&quot; value=&quot;257&quot;/&gt;&lt;/object&gt;&lt;object type=&quot;3&quot; unique_id=&quot;106680&quot;&gt;&lt;property id=&quot;20148&quot; value=&quot;5&quot;/&gt;&lt;property id=&quot;20300&quot; value=&quot;Slide 2&quot;/&gt;&lt;property id=&quot;20307&quot; value=&quot;258&quot;/&gt;&lt;/object&gt;&lt;object type=&quot;3&quot; unique_id=&quot;106681&quot;&gt;&lt;property id=&quot;20148&quot; value=&quot;5&quot;/&gt;&lt;property id=&quot;20300&quot; value=&quot;Slide 3&quot;/&gt;&lt;property id=&quot;20307&quot; value=&quot;259&quot;/&gt;&lt;/object&gt;&lt;object type=&quot;3&quot; unique_id=&quot;106682&quot;&gt;&lt;property id=&quot;20148&quot; value=&quot;5&quot;/&gt;&lt;property id=&quot;20300&quot; value=&quot;Slide 4&quot;/&gt;&lt;property id=&quot;20307&quot; value=&quot;260&quot;/&gt;&lt;/object&gt;&lt;object type=&quot;3&quot; unique_id=&quot;106913&quot;&gt;&lt;property id=&quot;20148&quot; value=&quot;5&quot;/&gt;&lt;property id=&quot;20300&quot; value=&quot;Slide 5&quot;/&gt;&lt;property id=&quot;20307&quot; value=&quot;261&quot;/&gt;&lt;/object&gt;&lt;object type=&quot;3&quot; unique_id=&quot;106914&quot;&gt;&lt;property id=&quot;20148&quot; value=&quot;5&quot;/&gt;&lt;property id=&quot;20300&quot; value=&quot;Slide 6&quot;/&gt;&lt;property id=&quot;20307&quot; value=&quot;262&quot;/&gt;&lt;/object&gt;&lt;object type=&quot;3&quot; unique_id=&quot;106915&quot;&gt;&lt;property id=&quot;20148&quot; value=&quot;5&quot;/&gt;&lt;property id=&quot;20300&quot; value=&quot;Slide 7&quot;/&gt;&lt;property id=&quot;20307&quot; value=&quot;263&quot;/&gt;&lt;/object&gt;&lt;object type=&quot;3&quot; unique_id=&quot;106916&quot;&gt;&lt;property id=&quot;20148&quot; value=&quot;5&quot;/&gt;&lt;property id=&quot;20300&quot; value=&quot;Slide 8&quot;/&gt;&lt;property id=&quot;20307&quot; value=&quot;264&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A102CB43-26E0-4895-9D70-5F12B71BF078}_28.png&quot;/&gt;&lt;left val=&quot;379&quot;/&gt;&lt;top val=&quot;417&quot;/&gt;&lt;width val=&quot;170&quot;/&gt;&lt;height val=&quot;51&quot;/&gt;&lt;hasText val=&quot;1&quot;/&gt;&lt;/Image&gt;&lt;/ThreeDShapeInfo&gt;"/>
  <p:tag name="PRESENTER_SHAPETEXTINFO" val="&lt;ShapeTextInfo&gt;&lt;TableIndex row=&quot;-1&quot; col=&quot;-1&quot;&gt;&lt;linesCount val=&quot;1&quot;/&gt;&lt;lineCharCount val=&quot;14&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9C6F930C-A95F-4DB8-8129-B35B307058E0}_28.png&quot;/&gt;&lt;left val=&quot;273&quot;/&gt;&lt;top val=&quot;449&quot;/&gt;&lt;width val=&quot;449&quot;/&gt;&lt;height val=&quot;51&quot;/&gt;&lt;hasText val=&quot;1&quot;/&gt;&lt;/Image&gt;&lt;/ThreeDShapeInfo&gt;"/>
  <p:tag name="PRESENTER_SHAPETEXTINFO" val="&lt;ShapeTextInfo&gt;&lt;TableIndex row=&quot;-1&quot; col=&quot;-1&quot;&gt;&lt;linesCount val=&quot;1&quot;/&gt;&lt;lineCharCount val=&quot;44&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E8BA1A53-E575-4759-BA6A-DF284CC0EC2C}_30.png&quot;/&gt;&lt;left val=&quot;275&quot;/&gt;&lt;top val=&quot;195&quot;/&gt;&lt;width val=&quot;202&quot;/&gt;&lt;height val=&quot;182&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A84BCDD0-747B-4BDB-8F7E-09191750D4A1}_30.png&quot;/&gt;&lt;left val=&quot;8&quot;/&gt;&lt;top val=&quot;343&quot;/&gt;&lt;width val=&quot;123&quot;/&gt;&lt;height val=&quot;39&quot;/&gt;&lt;hasText val=&quot;1&quot;/&gt;&lt;/Image&gt;&lt;/ThreeDShapeInfo&gt;"/>
  <p:tag name="PRESENTER_SHAPETEXTINFO" val="&lt;ShapeTextInfo&gt;&lt;TableIndex row=&quot;-1&quot; col=&quot;-1&quot;&gt;&lt;linesCount val=&quot;1&quot;/&gt;&lt;lineCharCount val=&quot;10&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DBB97DC5-97A4-4B41-9CAC-6BA30E3A5378}_30.png&quot;/&gt;&lt;left val=&quot;149&quot;/&gt;&lt;top val=&quot;169&quot;/&gt;&lt;width val=&quot;138&quot;/&gt;&lt;height val=&quot;38&quot;/&gt;&lt;hasText val=&quot;1&quot;/&gt;&lt;/Image&gt;&lt;/ThreeDShapeInfo&gt;"/>
  <p:tag name="PRESENTER_SHAPETEXTINFO" val="&lt;ShapeTextInfo&gt;&lt;TableIndex row=&quot;-1&quot; col=&quot;-1&quot;&gt;&lt;linesCount val=&quot;1&quot;/&gt;&lt;lineCharCount val=&quot;13&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A8988334-F0CD-4054-A29F-76D332B1D639}_30.png&quot;/&gt;&lt;left val=&quot;37&quot;/&gt;&lt;top val=&quot;98&quot;/&gt;&lt;width val=&quot;203&quot;/&gt;&lt;height val=&quot;39&quot;/&gt;&lt;hasText val=&quot;1&quot;/&gt;&lt;/Image&gt;&lt;/ThreeDShapeInfo&gt;"/>
  <p:tag name="PRESENTER_SHAPETEXTINFO" val="&lt;ShapeTextInfo&gt;&lt;TableIndex row=&quot;-1&quot; col=&quot;-1&quot;&gt;&lt;linesCount val=&quot;1&quot;/&gt;&lt;lineCharCount val=&quot;24&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C362047C-50FF-4C7E-885B-45E1C3D84042}_30.png&quot;/&gt;&lt;left val=&quot;87&quot;/&gt;&lt;top val=&quot;54&quot;/&gt;&lt;width val=&quot;172&quot;/&gt;&lt;height val=&quot;43&quot;/&gt;&lt;hasText val=&quot;1&quot;/&gt;&lt;/Image&gt;&lt;/ThreeDShapeInfo&gt;"/>
  <p:tag name="PRESENTER_SHAPETEXTINFO" val="&lt;ShapeTextInfo&gt;&lt;TableIndex row=&quot;-1&quot; col=&quot;-1&quot;&gt;&lt;linesCount val=&quot;1&quot;/&gt;&lt;lineCharCount val=&quot;17&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8E70E85E-200E-4D8F-B1E9-7E8D1120C1B4}_30.png&quot;/&gt;&lt;left val=&quot;272&quot;/&gt;&lt;top val=&quot;90&quot;/&gt;&lt;width val=&quot;144&quot;/&gt;&lt;height val=&quot;60&quot;/&gt;&lt;hasText val=&quot;1&quot;/&gt;&lt;/Image&gt;&lt;/ThreeDShapeInfo&gt;"/>
  <p:tag name="PRESENTER_SHAPETEXTINFO" val="&lt;ShapeTextInfo&gt;&lt;TableIndex row=&quot;-1&quot; col=&quot;-1&quot;&gt;&lt;linesCount val=&quot;1&quot;/&gt;&lt;lineCharCount val=&quot;9&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64DC3BF1-BDFA-46BF-B0F0-724225FFDB38}_30.png&quot;/&gt;&lt;left val=&quot;55&quot;/&gt;&lt;top val=&quot;-4&quot;/&gt;&lt;width val=&quot;622&quot;/&gt;&lt;height val=&quot;85&quot;/&gt;&lt;hasText val=&quot;1&quot;/&gt;&lt;/Image&gt;&lt;/ThreeDShapeInfo&gt;"/>
  <p:tag name="PRESENTER_SHAPETEXTINFO" val="&lt;ShapeTextInfo&gt;&lt;TableIndex row=&quot;-1&quot; col=&quot;-1&quot;&gt;&lt;linesCount val=&quot;1&quot;/&gt;&lt;lineCharCount val=&quot;32&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B4468ACD-3275-4472-A856-1F562E982039}_30.png&quot;/&gt;&lt;left val=&quot;466&quot;/&gt;&lt;top val=&quot;422&quot;/&gt;&lt;width val=&quot;153&quot;/&gt;&lt;height val=&quot;61&quot;/&gt;&lt;hasText val=&quot;1&quot;/&gt;&lt;/Image&gt;&lt;/ThreeDShapeInfo&gt;"/>
  <p:tag name="PRESENTER_SHAPETEXTINFO" val="&lt;ShapeTextInfo&gt;&lt;TableIndex row=&quot;-1&quot; col=&quot;-1&quot;&gt;&lt;linesCount val=&quot;1&quot;/&gt;&lt;lineCharCount val=&quot;9&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004E74-82B1-402F-9393-05D8E70DA0EA}&quot;/&gt;&lt;isInvalidForFieldText val=&quot;0&quot;/&gt;&lt;Image&gt;&lt;filename val=&quot;C:\Users\Nir\AppData\Local\Temp\PR\data\asimages\{9F004E74-82B1-402F-9393-05D8E70DA0EA}_32.png&quot;/&gt;&lt;left val=&quot;8&quot;/&gt;&lt;top val=&quot;86&quot;/&gt;&lt;width val=&quot;343&quot;/&gt;&lt;height val=&quot;310&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B598269-308F-4CBF-8ADE-7A05BDD0C932}&quot;/&gt;&lt;isInvalidForFieldText val=&quot;0&quot;/&gt;&lt;Image&gt;&lt;filename val=&quot;C:\Users\Nir\AppData\Local\Temp\PR\data\asimages\{0B598269-308F-4CBF-8ADE-7A05BDD0C932}_32.png&quot;/&gt;&lt;left val=&quot;384&quot;/&gt;&lt;top val=&quot;93&quot;/&gt;&lt;width val=&quot;336&quot;/&gt;&lt;height val=&quot;203&quot;/&gt;&lt;hasText val=&quot;1&quot;/&gt;&lt;/Image&gt;&lt;/ThreeDShape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8C7CD014-8A85-4179-AA67-121360CC82FC}_32.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6&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67AD616E-CF7B-4A8F-85A8-3DB3E19A50F2}_32.png&quot;/&gt;&lt;left val=&quot;135&quot;/&gt;&lt;top val=&quot;288&quot;/&gt;&lt;width val=&quot;488&quot;/&gt;&lt;height val=&quot;51&quot;/&gt;&lt;hasText val=&quot;1&quot;/&gt;&lt;/Image&gt;&lt;/ThreeDShapeInfo&gt;"/>
  <p:tag name="PRESENTER_SHAPETEXTINFO" val="&lt;ShapeTextInfo&gt;&lt;TableIndex row=&quot;-1&quot; col=&quot;-1&quot;&gt;&lt;linesCount val=&quot;1&quot;/&gt;&lt;lineCharCount val=&quot;48&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6DB42DF3-A093-424F-B645-CAFD1DF1C516}_32.png&quot;/&gt;&lt;left val=&quot;164&quot;/&gt;&lt;top val=&quot;163&quot;/&gt;&lt;width val=&quot;83&quot;/&gt;&lt;height val=&quot;51&quot;/&gt;&lt;hasText val=&quot;1&quot;/&gt;&lt;/Image&gt;&lt;/ThreeDShapeInfo&gt;"/>
  <p:tag name="PRESENTER_SHAPETEXTINFO" val="&lt;ShapeTextInfo&gt;&lt;TableIndex row=&quot;-1&quot; col=&quot;-1&quot;&gt;&lt;linesCount val=&quot;1&quot;/&gt;&lt;lineCharCount val=&quot;5&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ECE37AC2-3C7A-48AE-9099-C81A5EE9361F}_32.png&quot;/&gt;&lt;left val=&quot;10&quot;/&gt;&lt;top val=&quot;500&quot;/&gt;&lt;width val=&quot;719&quot;/&gt;&lt;height val=&quot;39&quot;/&gt;&lt;hasText val=&quot;1&quot;/&gt;&lt;/Image&gt;&lt;/ThreeDShapeInfo&gt;"/>
  <p:tag name="PRESENTER_SHAPETEXTINFO" val="&lt;ShapeTextInfo&gt;&lt;TableIndex row=&quot;-1&quot; col=&quot;-1&quot;&gt;&lt;linesCount val=&quot;1&quot;/&gt;&lt;lineCharCount val=&quot;8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496C654F-33B3-44FB-8BCB-A8433FCDACDC}_21.png&quot;/&gt;&lt;left val=&quot;33&quot;/&gt;&lt;top val=&quot;276&quot;/&gt;&lt;width val=&quot;623&quot;/&gt;&lt;height val=&quot;113&quot;/&gt;&lt;hasText val=&quot;1&quot;/&gt;&lt;/Image&gt;&lt;/ThreeDShapeInfo&gt;"/>
  <p:tag name="PRESENTER_SHAPETEXTINFO" val="&lt;ShapeTextInfo&gt;&lt;TableIndex row=&quot;-1&quot; col=&quot;-1&quot;&gt;&lt;linesCount val=&quot;2&quot;/&gt;&lt;lineCharCount val=&quot;55&quot;/&gt;&lt;lineCharCount val=&quot;12&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208DEAE8-2287-4554-BC6B-40A19C8DFAF9}_21.png&quot;/&gt;&lt;left val=&quot;97&quot;/&gt;&lt;top val=&quot;363&quot;/&gt;&lt;width val=&quot;508&quot;/&gt;&lt;height val=&quot;129&quot;/&gt;&lt;hasText val=&quot;1&quot;/&gt;&lt;/Image&gt;&lt;/ThreeDShapeInfo&gt;"/>
  <p:tag name="PRESENTER_SHAPETEXTINFO" val="&lt;ShapeTextInfo&gt;&lt;TableIndex row=&quot;-1&quot; col=&quot;-1&quot;&gt;&lt;linesCount val=&quot;5&quot;/&gt;&lt;lineCharCount val=&quot;57&quot;/&gt;&lt;lineCharCount val=&quot;65&quot;/&gt;&lt;lineCharCount val=&quot;20&quot;/&gt;&lt;lineCharCount val=&quot;65&quot;/&gt;&lt;lineCharCount val=&quot;45&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528BA4FA-1802-4971-AEE6-22100D2C466F}_21.png&quot;/&gt;&lt;left val=&quot;19&quot;/&gt;&lt;top val=&quot;98&quot;/&gt;&lt;width val=&quot;681&quot;/&gt;&lt;height val=&quot;146&quot;/&gt;&lt;hasText val=&quot;1&quot;/&gt;&lt;/Image&gt;&lt;/ThreeDShapeInfo&gt;"/>
  <p:tag name="PRESENTER_SHAPETEXTINFO" val="&lt;ShapeTextInfo&gt;&lt;TableIndex row=&quot;-1&quot; col=&quot;-1&quot;&gt;&lt;linesCount val=&quot;2&quot;/&gt;&lt;lineCharCount val=&quot;30&quot;/&gt;&lt;lineCharCount val=&quot;25&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17&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EB37997C-7493-47F7-80AC-8623A2A38269}_28.png&quot;/&gt;&lt;left val=&quot;10&quot;/&gt;&lt;top val=&quot;498&quot;/&gt;&lt;width val=&quot;719&quot;/&gt;&lt;height val=&quot;39&quot;/&gt;&lt;hasText val=&quot;1&quot;/&gt;&lt;/Image&gt;&lt;/ThreeDShapeInfo&gt;"/>
  <p:tag name="PRESENTER_SHAPETEXTINFO" val="&lt;ShapeTextInfo&gt;&lt;TableIndex row=&quot;-1&quot; col=&quot;-1&quot;&gt;&lt;linesCount val=&quot;1&quot;/&gt;&lt;lineCharCount val=&quot;83&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7&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2&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9&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566751BC-3102-4471-B17A-2ECF8BB83696}_24.png&quot;/&gt;&lt;left val=&quot;231&quot;/&gt;&lt;top val=&quot;217&quot;/&gt;&lt;width val=&quot;163&quot;/&gt;&lt;height val=&quot;51&quot;/&gt;&lt;hasText val=&quot;1&quot;/&gt;&lt;/Image&gt;&lt;/ThreeDShapeInfo&gt;"/>
  <p:tag name="PRESENTER_SHAPETEXTINFO" val="&lt;ShapeTextInfo&gt;&lt;TableIndex row=&quot;-1&quot; col=&quot;-1&quot;&gt;&lt;linesCount val=&quot;1&quot;/&gt;&lt;lineCharCount val=&quot;15&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CE52BBA-1A8C-49D9-8304-DD833585B777}&quot;/&gt;&lt;isInvalidForFieldText val=&quot;0&quot;/&gt;&lt;Image&gt;&lt;filename val=&quot;C:\Users\Nir\AppData\Local\Temp\PR\data\asimages\{FCE52BBA-1A8C-49D9-8304-DD833585B777}_24.png&quot;/&gt;&lt;left val=&quot;323&quot;/&gt;&lt;top val=&quot;92&quot;/&gt;&lt;width val=&quot;386&quot;/&gt;&lt;height val=&quot;282&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A5EB8EDE-23FF-4A39-ADEB-B15A0A8EB730}_24.png&quot;/&gt;&lt;left val=&quot;382&quot;/&gt;&lt;top val=&quot;363&quot;/&gt;&lt;width val=&quot;327&quot;/&gt;&lt;height val=&quot;51&quot;/&gt;&lt;hasText val=&quot;1&quot;/&gt;&lt;/Image&gt;&lt;/ThreeDShapeInfo&gt;"/>
  <p:tag name="PRESENTER_SHAPETEXTINFO" val="&lt;ShapeTextInfo&gt;&lt;TableIndex row=&quot;-1&quot; col=&quot;-1&quot;&gt;&lt;linesCount val=&quot;1&quot;/&gt;&lt;lineCharCount val=&quot;25&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A2F6967C-CB7E-435B-806F-0C66710A1F79}_24.png&quot;/&gt;&lt;left val=&quot;34&quot;/&gt;&lt;top val=&quot;254&quot;/&gt;&lt;width val=&quot;230&quot;/&gt;&lt;height val=&quot;284&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BC0D2525-8BE7-4820-AC01-5833901688D6}_24.png&quot;/&gt;&lt;left val=&quot;55&quot;/&gt;&lt;top val=&quot;134&quot;/&gt;&lt;width val=&quot;277&quot;/&gt;&lt;height val=&quot;60&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4F06CDD8-13E8-4931-B9F4-45E4DB8BE445}_24.png&quot;/&gt;&lt;left val=&quot;456&quot;/&gt;&lt;top val=&quot;176&quot;/&gt;&lt;width val=&quot;120&quot;/&gt;&lt;height val=&quot;121&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CADC0264-1DC0-4722-84DC-4A9403952E28}_24.png&quot;/&gt;&lt;left val=&quot;225&quot;/&gt;&lt;top val=&quot;449&quot;/&gt;&lt;width val=&quot;492&quot;/&gt;&lt;height val=&quot;67&quot;/&gt;&lt;hasText val=&quot;1&quot;/&gt;&lt;/Image&gt;&lt;/ThreeDShapeInfo&gt;"/>
  <p:tag name="PRESENTER_SHAPETEXTINFO" val="&lt;ShapeTextInfo&gt;&lt;TableIndex row=&quot;-1&quot; col=&quot;-1&quot;&gt;&lt;linesCount val=&quot;2&quot;/&gt;&lt;lineCharCount val=&quot;64&quot;/&gt;&lt;lineCharCount val=&quot;54&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8C736B9B-7A28-4DBF-94BF-48FBAB7233D4}_24.png&quot;/&gt;&lt;left val=&quot;135&quot;/&gt;&lt;top val=&quot;23&quot;/&gt;&lt;width val=&quot;528&quot;/&gt;&lt;height val=&quot;60&quot;/&gt;&lt;hasText val=&quot;1&quot;/&gt;&lt;/Image&gt;&lt;/ThreeDShapeInfo&gt;"/>
  <p:tag name="PRESENTER_SHAPETEXTINFO" val="&lt;ShapeTextInfo&gt;&lt;TableIndex row=&quot;-1&quot; col=&quot;-1&quot;&gt;&lt;linesCount val=&quot;1&quot;/&gt;&lt;lineCharCount val=&quot;42&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7&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2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87&quot;/&gt;&lt;lineCharCount val=&quot;77&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18&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6171675-3609-4409-8FD4-C5BDBA221FF4}&quot;/&gt;&lt;isInvalidForFieldText val=&quot;0&quot;/&gt;&lt;Image&gt;&lt;filename val=&quot;C:\Users\Nir\AppData\Local\Temp\PR\data\asimages\{16171675-3609-4409-8FD4-C5BDBA221FF4}_5.png&quot;/&gt;&lt;left val=&quot;356&quot;/&gt;&lt;top val=&quot;65&quot;/&gt;&lt;width val=&quot;369&quot;/&gt;&lt;height val=&quot;280&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9&quot;/&gt;&lt;lineCharCount val=&quot;12&quot;/&gt;&lt;lineCharCount val=&quot;11&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697E39-7B07-4EC8-AC52-FC54BC338411}&quot;/&gt;&lt;isInvalidForFieldText val=&quot;0&quot;/&gt;&lt;Image&gt;&lt;filename val=&quot;C:\Users\Nir\AppData\Local\Temp\PR\data\asimages\{EF697E39-7B07-4EC8-AC52-FC54BC338411}_25.png&quot;/&gt;&lt;left val=&quot;399&quot;/&gt;&lt;top val=&quot;178&quot;/&gt;&lt;width val=&quot;264&quot;/&gt;&lt;height val=&quot;231&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8FEA1E3-2D91-4F69-88EB-D7B01E86EEAD}&quot;/&gt;&lt;isInvalidForFieldText val=&quot;0&quot;/&gt;&lt;Image&gt;&lt;filename val=&quot;C:\Users\Nir\AppData\Local\Temp\PR\data\asimages\{58FEA1E3-2D91-4F69-88EB-D7B01E86EEAD}_25.png&quot;/&gt;&lt;left val=&quot;398&quot;/&gt;&lt;top val=&quot;178&quot;/&gt;&lt;width val=&quot;264&quot;/&gt;&lt;height val=&quot;231&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72C86C0C-16AC-46EC-8391-E417F3668309}_25.png&quot;/&gt;&lt;left val=&quot;527&quot;/&gt;&lt;top val=&quot;187&quot;/&gt;&lt;width val=&quot;124&quot;/&gt;&lt;height val=&quot;43&quot;/&gt;&lt;hasText val=&quot;1&quot;/&gt;&lt;/Image&gt;&lt;/ThreeDShapeInfo&gt;"/>
  <p:tag name="PRESENTER_SHAPETEXTINFO" val="&lt;ShapeTextInfo&gt;&lt;TableIndex row=&quot;-1&quot; col=&quot;-1&quot;&gt;&lt;linesCount val=&quot;1&quot;/&gt;&lt;lineCharCount val=&quot;11&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B5A15599-E396-4FD3-BEC5-5B5EAC4C3E1C}_25.png&quot;/&gt;&lt;left val=&quot;394&quot;/&gt;&lt;top val=&quot;367&quot;/&gt;&lt;width val=&quot;134&quot;/&gt;&lt;height val=&quot;43&quot;/&gt;&lt;hasText val=&quot;1&quot;/&gt;&lt;/Image&gt;&lt;/ThreeDShapeInfo&gt;"/>
  <p:tag name="PRESENTER_SHAPETEXTINFO" val="&lt;ShapeTextInfo&gt;&lt;TableIndex row=&quot;-1&quot; col=&quot;-1&quot;&gt;&lt;linesCount val=&quot;1&quot;/&gt;&lt;lineCharCount val=&quot;12&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5CEECCAB-40E5-4095-A7FF-B74C88EAD7AF}&quot;/&gt;&lt;isInvalidForFieldText val=&quot;0&quot;/&gt;&lt;Image&gt;&lt;filename val=&quot;C:\Users\Nir\AppData\Local\Temp\PR\data\asimages\{5CEECCAB-40E5-4095-A7FF-B74C88EAD7AF}_25.png&quot;/&gt;&lt;left val=&quot;328&quot;/&gt;&lt;top val=&quot;150&quot;/&gt;&lt;width val=&quot;395&quot;/&gt;&lt;height val=&quot;307&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156D5518-04AB-4736-9880-8554DBE1A539}_25.png&quot;/&gt;&lt;left val=&quot;306&quot;/&gt;&lt;top val=&quot;470&quot;/&gt;&lt;width val=&quot;411&quot;/&gt;&lt;height val=&quot;62&quot;/&gt;&lt;hasText val=&quot;1&quot;/&gt;&lt;/Image&gt;&lt;/ThreeDShapeInfo&gt;"/>
  <p:tag name="PRESENTER_SHAPETEXTINFO" val="&lt;ShapeTextInfo&gt;&lt;TableIndex row=&quot;-1&quot; col=&quot;-1&quot;&gt;&lt;linesCount val=&quot;2&quot;/&gt;&lt;lineCharCount val=&quot;59&quot;/&gt;&lt;lineCharCount val=&quot;6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E0E557-D9C6-4633-B4AF-0827BDB2691B}&quot;/&gt;&lt;isInvalidForFieldText val=&quot;0&quot;/&gt;&lt;Image&gt;&lt;filename val=&quot;C:\Users\Nir\AppData\Local\Temp\PR\data\asimages\{2BE0E557-D9C6-4633-B4AF-0827BDB2691B}_25.png&quot;/&gt;&lt;left val=&quot;84&quot;/&gt;&lt;top val=&quot;17&quot;/&gt;&lt;width val=&quot;624&quot;/&gt;&lt;height val=&quot;138&quot;/&gt;&lt;hasText val=&quot;1&quot;/&gt;&lt;/Image&gt;&lt;/ThreeDShapeInfo&gt;"/>
  <p:tag name="PRESENTER_SHAPETEXTINFO" val="&lt;ShapeTextInfo&gt;&lt;TableIndex row=&quot;-1&quot; col=&quot;-1&quot;&gt;&lt;linesCount val=&quot;2&quot;/&gt;&lt;lineCharCount val=&quot;18&quot;/&gt;&lt;lineCharCount val=&quot;38&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FBAEFA87-8282-4B17-A584-9D52D6AE0A5F}_25.png&quot;/&gt;&lt;left val=&quot;57&quot;/&gt;&lt;top val=&quot;225&quot;/&gt;&lt;width val=&quot;188&quot;/&gt;&lt;height val=&quot;38&quot;/&gt;&lt;hasText val=&quot;1&quot;/&gt;&lt;/Image&gt;&lt;/ThreeDShapeInfo&gt;"/>
  <p:tag name="PRESENTER_SHAPETEXTINFO" val="&lt;ShapeTextInfo&gt;&lt;TableIndex row=&quot;-1&quot; col=&quot;-1&quot;&gt;&lt;linesCount val=&quot;1&quot;/&gt;&lt;lineCharCount val=&quot;4&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A9B456E2-FAD6-45A9-B9C3-C6199AC8CCBF}_25.png&quot;/&gt;&lt;left val=&quot;57&quot;/&gt;&lt;top val=&quot;339&quot;/&gt;&lt;width val=&quot;188&quot;/&gt;&lt;height val=&quot;38&quot;/&gt;&lt;hasText val=&quot;1&quot;/&gt;&lt;/Image&gt;&lt;/ThreeDShapeInfo&gt;"/>
  <p:tag name="PRESENTER_SHAPETEXTINFO" val="&lt;ShapeTextInfo&gt;&lt;TableIndex row=&quot;-1&quot; col=&quot;-1&quot;&gt;&lt;linesCount val=&quot;1&quot;/&gt;&lt;lineCharCount val=&quot;4&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7A7A5ED2-FA34-442B-9681-28F6D4232BDD}_25.png&quot;/&gt;&lt;left val=&quot;3&quot;/&gt;&lt;top val=&quot;265&quot;/&gt;&lt;width val=&quot;51&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ir\AppData\Local\Temp\PR\data\asimages\{EB37997C-7493-47F7-80AC-8623A2A38269}_28.png&quot;/&gt;&lt;left val=&quot;10&quot;/&gt;&lt;top val=&quot;498&quot;/&gt;&lt;width val=&quot;719&quot;/&gt;&lt;height val=&quot;39&quot;/&gt;&lt;hasText val=&quot;1&quot;/&gt;&lt;/Image&gt;&lt;/ThreeDShapeInfo&gt;"/>
  <p:tag name="PRESENTER_SHAPETEXTINFO" val="&lt;ShapeTextInfo&gt;&lt;TableIndex row=&quot;-1&quot; col=&quot;-1&quot;&gt;&lt;linesCount val=&quot;1&quot;/&gt;&lt;lineCharCount val=&quot;83&quot;/&gt;&lt;/TableIndex&gt;&lt;/ShapeTextInfo&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8070</TotalTime>
  <Words>1366</Words>
  <Application>Microsoft Office PowerPoint</Application>
  <PresentationFormat>On-screen Show (4:3)</PresentationFormat>
  <Paragraphs>261</Paragraphs>
  <Slides>27</Slides>
  <Notes>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3</vt:i4>
      </vt:variant>
      <vt:variant>
        <vt:lpstr>Slide Titles</vt:lpstr>
      </vt:variant>
      <vt:variant>
        <vt:i4>27</vt:i4>
      </vt:variant>
    </vt:vector>
  </HeadingPairs>
  <TitlesOfParts>
    <vt:vector size="43" baseType="lpstr">
      <vt:lpstr>Agency FB</vt:lpstr>
      <vt:lpstr>Aharoni</vt:lpstr>
      <vt:lpstr>Arabic Transparent</vt:lpstr>
      <vt:lpstr>Arial</vt:lpstr>
      <vt:lpstr>Calibri</vt:lpstr>
      <vt:lpstr>Eras Bold ITC</vt:lpstr>
      <vt:lpstr>Gill Sans MT</vt:lpstr>
      <vt:lpstr>Segoe UI</vt:lpstr>
      <vt:lpstr>Symbol</vt:lpstr>
      <vt:lpstr>Times New Roman</vt:lpstr>
      <vt:lpstr>Wingdings</vt:lpstr>
      <vt:lpstr>1_Office Theme</vt:lpstr>
      <vt:lpstr>2_Office Theme</vt:lpstr>
      <vt:lpstr>KGPlot</vt:lpstr>
      <vt:lpstr>Equation</vt:lpstr>
      <vt:lpstr>Document</vt:lpstr>
      <vt:lpstr> can we recover 0.2eV of open circuit voltage?</vt:lpstr>
      <vt:lpstr>PowerPoint Presentation</vt:lpstr>
      <vt:lpstr>PowerPoint Presentation</vt:lpstr>
      <vt:lpstr>PowerPoint Presentation</vt:lpstr>
      <vt:lpstr>Shockley-Read-Hall (SRH) recombination</vt:lpstr>
      <vt:lpstr>PowerPoint Presentation</vt:lpstr>
      <vt:lpstr>Model’s Equations</vt:lpstr>
      <vt:lpstr>PowerPoint Presentation</vt:lpstr>
      <vt:lpstr>PowerPoint Presentation</vt:lpstr>
      <vt:lpstr>PowerPoint Presentation</vt:lpstr>
      <vt:lpstr>PowerPoint Presentation</vt:lpstr>
      <vt:lpstr>PowerPoint Presentation</vt:lpstr>
      <vt:lpstr>PowerPoint Presentation</vt:lpstr>
      <vt:lpstr>Fitting procedure</vt:lpstr>
      <vt:lpstr>Fitting procedure</vt:lpstr>
      <vt:lpstr>Fast Dry vs. Slow Dry (CB vs. DCB)</vt:lpstr>
      <vt:lpstr>  Electrochemical Pot. Diff.?</vt:lpstr>
      <vt:lpstr>Semiconductor Device Model What happens @ VOC?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we recover 0.2eV of open circuit voltage?</dc:title>
  <dc:creator>Nir Tessler</dc:creator>
  <cp:lastModifiedBy>Nir Tessler</cp:lastModifiedBy>
  <cp:revision>81</cp:revision>
  <dcterms:created xsi:type="dcterms:W3CDTF">2016-05-16T11:16:34Z</dcterms:created>
  <dcterms:modified xsi:type="dcterms:W3CDTF">2016-09-10T15:57:15Z</dcterms:modified>
</cp:coreProperties>
</file>