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60" r:id="rId4"/>
    <p:sldId id="259" r:id="rId5"/>
    <p:sldId id="269" r:id="rId6"/>
    <p:sldId id="265" r:id="rId7"/>
    <p:sldId id="261" r:id="rId8"/>
    <p:sldId id="262" r:id="rId9"/>
    <p:sldId id="263" r:id="rId10"/>
    <p:sldId id="264" r:id="rId11"/>
    <p:sldId id="268" r:id="rId12"/>
    <p:sldId id="258" r:id="rId13"/>
    <p:sldId id="273" r:id="rId14"/>
    <p:sldId id="272" r:id="rId15"/>
    <p:sldId id="266" r:id="rId16"/>
    <p:sldId id="270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387"/>
        <p:guide pos="35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3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19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5148C-0B1A-439A-A817-F7C8C469B753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9552-656F-457E-B58A-307F184A9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5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1B45C-A747-4318-9813-4C594ECCC45C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C0F7-FEF9-40AF-9BBD-86A38BB65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7301-129A-471F-A20C-6A910B964D97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FC8-569E-4E5B-840E-4D4CE408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7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93AE2-212E-444D-80DA-4AB53009B930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EC8C-8026-423B-A68B-65ED8612A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0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9001E-508A-49C6-930A-C427206EAF25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18F96-8AC0-4E7C-BF58-8D1396F66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2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7E07-7CCA-4452-97A2-F88D3FEC8B59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E951-973B-4554-B504-481CDC362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0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49C7-FD94-4823-84D3-004E584700F2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BFFDB-C6DC-479F-91F8-25BE262F7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6B24-6CDF-434E-AAA4-233B38A61305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9457-FC92-4DE9-930C-E0A7EEB82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8B43-8518-41C7-BB0A-5E41F659F536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6D8B7-72E9-411D-85FF-9634CA3B7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1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213F4-7F42-4D6D-8E53-6ADA4FEC239D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356C-7986-40F5-8EB0-4A3126DA2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4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69F0-4F2E-41F7-8E6E-C9512BADCCAF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7F96-0922-4589-A90F-488BCD697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1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F794A4-327F-44EC-B38E-22359D3B9D63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1578BB-D7C3-492A-AAEB-4A84041E5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19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03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.technion.ac.il/ni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9.wmf"/><Relationship Id="rId9" Type="http://schemas.openxmlformats.org/officeDocument/2006/relationships/image" Target="../media/image5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63.emf"/><Relationship Id="rId21" Type="http://schemas.openxmlformats.org/officeDocument/2006/relationships/image" Target="../media/image61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9.wmf"/><Relationship Id="rId3" Type="http://schemas.openxmlformats.org/officeDocument/2006/relationships/image" Target="../media/image11.jpeg"/><Relationship Id="rId21" Type="http://schemas.openxmlformats.org/officeDocument/2006/relationships/oleObject" Target="../embeddings/oleObject2.bin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8.wmf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oleObject" Target="../embeddings/oleObject3.bin"/><Relationship Id="rId28" Type="http://schemas.openxmlformats.org/officeDocument/2006/relationships/image" Target="../media/image10.wmf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7.wmf"/><Relationship Id="rId27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/>
          <a:lstStyle/>
          <a:p>
            <a:r>
              <a:rPr lang="en-US" sz="2800" dirty="0" smtClean="0"/>
              <a:t>Dan Mendels, </a:t>
            </a:r>
            <a:r>
              <a:rPr lang="en-US" sz="2800" u="sng" dirty="0" smtClean="0"/>
              <a:t>Nir Tessler </a:t>
            </a:r>
            <a:endParaRPr lang="en-GB" sz="28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980656"/>
            <a:ext cx="8136904" cy="1752600"/>
          </a:xfrm>
        </p:spPr>
        <p:txBody>
          <a:bodyPr/>
          <a:lstStyle/>
          <a:p>
            <a:r>
              <a:rPr lang="en-US" sz="2800" dirty="0" smtClean="0"/>
              <a:t>Sara &amp; Moshe Zisapel Nanoelectronic Center</a:t>
            </a:r>
          </a:p>
          <a:p>
            <a:r>
              <a:rPr lang="en-US" sz="2800" dirty="0" smtClean="0"/>
              <a:t>Electrical Engineering Dept.</a:t>
            </a:r>
          </a:p>
          <a:p>
            <a:r>
              <a:rPr lang="en-US" sz="2800" dirty="0" smtClean="0"/>
              <a:t>Haifa 32000</a:t>
            </a:r>
          </a:p>
          <a:p>
            <a:r>
              <a:rPr lang="en-US" sz="2800" dirty="0" smtClean="0"/>
              <a:t>Israel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093896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2"/>
              </a:rPr>
              <a:t>www.ee.technion.ac.il/nir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097449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Mobility and Diffusion under the Premise of Solar </a:t>
            </a:r>
            <a:r>
              <a:rPr lang="en-GB" sz="4000" dirty="0" smtClean="0"/>
              <a:t>Cells</a:t>
            </a:r>
          </a:p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The Role of Energy-Transport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780996"/>
              </p:ext>
            </p:extLst>
          </p:nvPr>
        </p:nvGraphicFramePr>
        <p:xfrm>
          <a:off x="1979712" y="820119"/>
          <a:ext cx="4693920" cy="2794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" name="KGPlot" r:id="rId3" imgW="5867280" imgH="3492360" progId="KGraph_Plot">
                  <p:embed/>
                </p:oleObj>
              </mc:Choice>
              <mc:Fallback>
                <p:oleObj name="KGPlot" r:id="rId3" imgW="5867280" imgH="34923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820119"/>
                        <a:ext cx="4693920" cy="2794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spect="1"/>
          </p:cNvSpPr>
          <p:nvPr/>
        </p:nvSpPr>
        <p:spPr>
          <a:xfrm>
            <a:off x="2446513" y="3043377"/>
            <a:ext cx="447470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89526"/>
              </p:ext>
            </p:extLst>
          </p:nvPr>
        </p:nvGraphicFramePr>
        <p:xfrm>
          <a:off x="1980380" y="2841208"/>
          <a:ext cx="4683760" cy="318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" name="KGPlot" r:id="rId5" imgW="5854680" imgH="3975120" progId="KGraph_Plot">
                  <p:embed/>
                </p:oleObj>
              </mc:Choice>
              <mc:Fallback>
                <p:oleObj name="KGPlot" r:id="rId5" imgW="5854680" imgH="39751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0380" y="2841208"/>
                        <a:ext cx="4683760" cy="318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294099"/>
              </p:ext>
            </p:extLst>
          </p:nvPr>
        </p:nvGraphicFramePr>
        <p:xfrm>
          <a:off x="2802911" y="2981665"/>
          <a:ext cx="372745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" name="KGPlot" r:id="rId7" imgW="4660920" imgH="3225600" progId="KGraph_Plot">
                  <p:embed/>
                </p:oleObj>
              </mc:Choice>
              <mc:Fallback>
                <p:oleObj name="KGPlot" r:id="rId7" imgW="4660920" imgH="3225600" progId="KGraph_Plo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911" y="2981665"/>
                        <a:ext cx="3727450" cy="258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237699"/>
              </p:ext>
            </p:extLst>
          </p:nvPr>
        </p:nvGraphicFramePr>
        <p:xfrm>
          <a:off x="2799359" y="2985224"/>
          <a:ext cx="3729037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KGPlot" r:id="rId9" imgW="4660920" imgH="3225600" progId="KGraph_Plot">
                  <p:embed/>
                </p:oleObj>
              </mc:Choice>
              <mc:Fallback>
                <p:oleObj name="KGPlot" r:id="rId9" imgW="4660920" imgH="3225600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9359" y="2985224"/>
                        <a:ext cx="3729037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spect="1"/>
          </p:cNvSpPr>
          <p:nvPr/>
        </p:nvSpPr>
        <p:spPr>
          <a:xfrm>
            <a:off x="5914621" y="3789040"/>
            <a:ext cx="319388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=3kT</a:t>
            </a:r>
          </a:p>
          <a:p>
            <a:r>
              <a:rPr lang="en-US" sz="2000" dirty="0" smtClean="0"/>
              <a:t>DOS  = 10</a:t>
            </a:r>
            <a:r>
              <a:rPr lang="en-US" sz="2000" baseline="30000" dirty="0" smtClean="0"/>
              <a:t>21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-3</a:t>
            </a:r>
          </a:p>
          <a:p>
            <a:r>
              <a:rPr lang="en-US" sz="2000" dirty="0" smtClean="0"/>
              <a:t>N=5x10</a:t>
            </a:r>
            <a:r>
              <a:rPr lang="en-US" sz="2000" baseline="30000" dirty="0" smtClean="0"/>
              <a:t>17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=5x10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 DOS</a:t>
            </a:r>
          </a:p>
          <a:p>
            <a:r>
              <a:rPr lang="en-US" sz="2000" dirty="0"/>
              <a:t>Low Electric </a:t>
            </a:r>
            <a:r>
              <a:rPr lang="en-US" sz="2000" dirty="0" smtClean="0"/>
              <a:t>Field</a:t>
            </a:r>
            <a:endParaRPr lang="he-IL" sz="2000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954838" y="3733014"/>
            <a:ext cx="310200" cy="1785798"/>
            <a:chOff x="4688306" y="3789040"/>
            <a:chExt cx="387750" cy="2232248"/>
          </a:xfrm>
        </p:grpSpPr>
        <p:sp>
          <p:nvSpPr>
            <p:cNvPr id="9" name="Rectangle 8"/>
            <p:cNvSpPr/>
            <p:nvPr/>
          </p:nvSpPr>
          <p:spPr>
            <a:xfrm>
              <a:off x="4688306" y="3789040"/>
              <a:ext cx="387750" cy="22322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8687977"/>
                </p:ext>
              </p:extLst>
            </p:nvPr>
          </p:nvGraphicFramePr>
          <p:xfrm>
            <a:off x="4735092" y="3933056"/>
            <a:ext cx="307975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6" name="Equation" r:id="rId11" imgW="152280" imgH="190440" progId="Equation.DSMT4">
                    <p:embed/>
                  </p:oleObj>
                </mc:Choice>
                <mc:Fallback>
                  <p:oleObj name="Equation" r:id="rId11" imgW="1522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5092" y="3933056"/>
                          <a:ext cx="307975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11"/>
          <p:cNvSpPr>
            <a:spLocks noChangeAspect="1"/>
          </p:cNvSpPr>
          <p:nvPr/>
        </p:nvSpPr>
        <p:spPr>
          <a:xfrm>
            <a:off x="335032" y="6260216"/>
            <a:ext cx="8557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B. Hartenstein and H. </a:t>
            </a:r>
            <a:r>
              <a:rPr lang="en-US" dirty="0" err="1"/>
              <a:t>Bassler</a:t>
            </a:r>
            <a:r>
              <a:rPr lang="en-US" dirty="0"/>
              <a:t>, Journal of Non - Crystalline Solids 190, 112 (1995).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0475" y="169476"/>
            <a:ext cx="548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much “Excess” energy is there?</a:t>
            </a:r>
            <a:endParaRPr lang="en-US" sz="2800" dirty="0"/>
          </a:p>
        </p:txBody>
      </p:sp>
      <p:sp>
        <p:nvSpPr>
          <p:cNvPr id="14" name="Right Arrow 13"/>
          <p:cNvSpPr/>
          <p:nvPr/>
        </p:nvSpPr>
        <p:spPr>
          <a:xfrm flipH="1">
            <a:off x="4139952" y="4296871"/>
            <a:ext cx="969986" cy="329042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1520" y="3331409"/>
            <a:ext cx="123944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150meV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>
            <a:off x="-1620688" y="3562241"/>
            <a:ext cx="6048672" cy="1450935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2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384003"/>
              </p:ext>
            </p:extLst>
          </p:nvPr>
        </p:nvGraphicFramePr>
        <p:xfrm>
          <a:off x="971600" y="1476073"/>
          <a:ext cx="6478084" cy="439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KGPlot" r:id="rId3" imgW="5854680" imgH="3975120" progId="KGraph_Plot">
                  <p:embed/>
                </p:oleObj>
              </mc:Choice>
              <mc:Fallback>
                <p:oleObj name="KGPlot" r:id="rId3" imgW="5854680" imgH="39751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476073"/>
                        <a:ext cx="6478084" cy="439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The High Density Picture</a:t>
            </a:r>
            <a:br>
              <a:rPr lang="en-US" dirty="0" smtClean="0"/>
            </a:br>
            <a:r>
              <a:rPr lang="en-US" sz="3600" dirty="0" smtClean="0"/>
              <a:t>Mobile and Immobile Carriers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844102"/>
              </p:ext>
            </p:extLst>
          </p:nvPr>
        </p:nvGraphicFramePr>
        <p:xfrm>
          <a:off x="2097562" y="1679490"/>
          <a:ext cx="5157613" cy="3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KGPlot" r:id="rId5" imgW="4660920" imgH="3225600" progId="KGraph_Plot">
                  <p:embed/>
                </p:oleObj>
              </mc:Choice>
              <mc:Fallback>
                <p:oleObj name="KGPlot" r:id="rId5" imgW="4660920" imgH="3225600" progId="KGraph_Plo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562" y="1679490"/>
                        <a:ext cx="5157613" cy="3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>
          <a:xfrm>
            <a:off x="4211960" y="4725144"/>
            <a:ext cx="2128668" cy="459039"/>
          </a:xfrm>
          <a:custGeom>
            <a:avLst/>
            <a:gdLst>
              <a:gd name="connsiteX0" fmla="*/ 0 w 2161309"/>
              <a:gd name="connsiteY0" fmla="*/ 360551 h 831605"/>
              <a:gd name="connsiteX1" fmla="*/ 526473 w 2161309"/>
              <a:gd name="connsiteY1" fmla="*/ 332 h 831605"/>
              <a:gd name="connsiteX2" fmla="*/ 1191491 w 2161309"/>
              <a:gd name="connsiteY2" fmla="*/ 415969 h 831605"/>
              <a:gd name="connsiteX3" fmla="*/ 1551709 w 2161309"/>
              <a:gd name="connsiteY3" fmla="*/ 748478 h 831605"/>
              <a:gd name="connsiteX4" fmla="*/ 2161309 w 2161309"/>
              <a:gd name="connsiteY4" fmla="*/ 831605 h 831605"/>
              <a:gd name="connsiteX0" fmla="*/ 0 w 2341418"/>
              <a:gd name="connsiteY0" fmla="*/ 541318 h 832263"/>
              <a:gd name="connsiteX1" fmla="*/ 706582 w 2341418"/>
              <a:gd name="connsiteY1" fmla="*/ 990 h 832263"/>
              <a:gd name="connsiteX2" fmla="*/ 1371600 w 2341418"/>
              <a:gd name="connsiteY2" fmla="*/ 416627 h 832263"/>
              <a:gd name="connsiteX3" fmla="*/ 1731818 w 2341418"/>
              <a:gd name="connsiteY3" fmla="*/ 749136 h 832263"/>
              <a:gd name="connsiteX4" fmla="*/ 2341418 w 2341418"/>
              <a:gd name="connsiteY4" fmla="*/ 832263 h 832263"/>
              <a:gd name="connsiteX0" fmla="*/ 0 w 2576945"/>
              <a:gd name="connsiteY0" fmla="*/ 682809 h 835208"/>
              <a:gd name="connsiteX1" fmla="*/ 942109 w 2576945"/>
              <a:gd name="connsiteY1" fmla="*/ 3935 h 835208"/>
              <a:gd name="connsiteX2" fmla="*/ 1607127 w 2576945"/>
              <a:gd name="connsiteY2" fmla="*/ 419572 h 835208"/>
              <a:gd name="connsiteX3" fmla="*/ 1967345 w 2576945"/>
              <a:gd name="connsiteY3" fmla="*/ 752081 h 835208"/>
              <a:gd name="connsiteX4" fmla="*/ 2576945 w 2576945"/>
              <a:gd name="connsiteY4" fmla="*/ 835208 h 835208"/>
              <a:gd name="connsiteX0" fmla="*/ 0 w 2798618"/>
              <a:gd name="connsiteY0" fmla="*/ 811350 h 839059"/>
              <a:gd name="connsiteX1" fmla="*/ 1163782 w 2798618"/>
              <a:gd name="connsiteY1" fmla="*/ 7786 h 839059"/>
              <a:gd name="connsiteX2" fmla="*/ 1828800 w 2798618"/>
              <a:gd name="connsiteY2" fmla="*/ 423423 h 839059"/>
              <a:gd name="connsiteX3" fmla="*/ 2189018 w 2798618"/>
              <a:gd name="connsiteY3" fmla="*/ 755932 h 839059"/>
              <a:gd name="connsiteX4" fmla="*/ 2798618 w 2798618"/>
              <a:gd name="connsiteY4" fmla="*/ 839059 h 839059"/>
              <a:gd name="connsiteX0" fmla="*/ 0 w 2798618"/>
              <a:gd name="connsiteY0" fmla="*/ 811350 h 839059"/>
              <a:gd name="connsiteX1" fmla="*/ 1163782 w 2798618"/>
              <a:gd name="connsiteY1" fmla="*/ 7786 h 839059"/>
              <a:gd name="connsiteX2" fmla="*/ 1828800 w 2798618"/>
              <a:gd name="connsiteY2" fmla="*/ 423423 h 839059"/>
              <a:gd name="connsiteX3" fmla="*/ 2189018 w 2798618"/>
              <a:gd name="connsiteY3" fmla="*/ 755932 h 839059"/>
              <a:gd name="connsiteX4" fmla="*/ 2798618 w 2798618"/>
              <a:gd name="connsiteY4" fmla="*/ 839059 h 839059"/>
              <a:gd name="connsiteX0" fmla="*/ 0 w 2798618"/>
              <a:gd name="connsiteY0" fmla="*/ 804483 h 832192"/>
              <a:gd name="connsiteX1" fmla="*/ 665019 w 2798618"/>
              <a:gd name="connsiteY1" fmla="*/ 319575 h 832192"/>
              <a:gd name="connsiteX2" fmla="*/ 1163782 w 2798618"/>
              <a:gd name="connsiteY2" fmla="*/ 919 h 832192"/>
              <a:gd name="connsiteX3" fmla="*/ 1828800 w 2798618"/>
              <a:gd name="connsiteY3" fmla="*/ 416556 h 832192"/>
              <a:gd name="connsiteX4" fmla="*/ 2189018 w 2798618"/>
              <a:gd name="connsiteY4" fmla="*/ 749065 h 832192"/>
              <a:gd name="connsiteX5" fmla="*/ 2798618 w 2798618"/>
              <a:gd name="connsiteY5" fmla="*/ 832192 h 832192"/>
              <a:gd name="connsiteX0" fmla="*/ 0 w 2798618"/>
              <a:gd name="connsiteY0" fmla="*/ 804328 h 832037"/>
              <a:gd name="connsiteX1" fmla="*/ 346365 w 2798618"/>
              <a:gd name="connsiteY1" fmla="*/ 596510 h 832037"/>
              <a:gd name="connsiteX2" fmla="*/ 665019 w 2798618"/>
              <a:gd name="connsiteY2" fmla="*/ 319420 h 832037"/>
              <a:gd name="connsiteX3" fmla="*/ 1163782 w 2798618"/>
              <a:gd name="connsiteY3" fmla="*/ 764 h 832037"/>
              <a:gd name="connsiteX4" fmla="*/ 1828800 w 2798618"/>
              <a:gd name="connsiteY4" fmla="*/ 416401 h 832037"/>
              <a:gd name="connsiteX5" fmla="*/ 2189018 w 2798618"/>
              <a:gd name="connsiteY5" fmla="*/ 748910 h 832037"/>
              <a:gd name="connsiteX6" fmla="*/ 2798618 w 2798618"/>
              <a:gd name="connsiteY6" fmla="*/ 832037 h 832037"/>
              <a:gd name="connsiteX0" fmla="*/ 0 w 2798618"/>
              <a:gd name="connsiteY0" fmla="*/ 804328 h 832037"/>
              <a:gd name="connsiteX1" fmla="*/ 401784 w 2798618"/>
              <a:gd name="connsiteY1" fmla="*/ 610364 h 832037"/>
              <a:gd name="connsiteX2" fmla="*/ 665019 w 2798618"/>
              <a:gd name="connsiteY2" fmla="*/ 319420 h 832037"/>
              <a:gd name="connsiteX3" fmla="*/ 1163782 w 2798618"/>
              <a:gd name="connsiteY3" fmla="*/ 764 h 832037"/>
              <a:gd name="connsiteX4" fmla="*/ 1828800 w 2798618"/>
              <a:gd name="connsiteY4" fmla="*/ 416401 h 832037"/>
              <a:gd name="connsiteX5" fmla="*/ 2189018 w 2798618"/>
              <a:gd name="connsiteY5" fmla="*/ 748910 h 832037"/>
              <a:gd name="connsiteX6" fmla="*/ 2798618 w 2798618"/>
              <a:gd name="connsiteY6" fmla="*/ 832037 h 832037"/>
              <a:gd name="connsiteX0" fmla="*/ 0 w 2798618"/>
              <a:gd name="connsiteY0" fmla="*/ 813219 h 840928"/>
              <a:gd name="connsiteX1" fmla="*/ 401784 w 2798618"/>
              <a:gd name="connsiteY1" fmla="*/ 619255 h 840928"/>
              <a:gd name="connsiteX2" fmla="*/ 665019 w 2798618"/>
              <a:gd name="connsiteY2" fmla="*/ 328311 h 840928"/>
              <a:gd name="connsiteX3" fmla="*/ 942110 w 2798618"/>
              <a:gd name="connsiteY3" fmla="*/ 148201 h 840928"/>
              <a:gd name="connsiteX4" fmla="*/ 1163782 w 2798618"/>
              <a:gd name="connsiteY4" fmla="*/ 9655 h 840928"/>
              <a:gd name="connsiteX5" fmla="*/ 1828800 w 2798618"/>
              <a:gd name="connsiteY5" fmla="*/ 425292 h 840928"/>
              <a:gd name="connsiteX6" fmla="*/ 2189018 w 2798618"/>
              <a:gd name="connsiteY6" fmla="*/ 757801 h 840928"/>
              <a:gd name="connsiteX7" fmla="*/ 2798618 w 2798618"/>
              <a:gd name="connsiteY7" fmla="*/ 840928 h 840928"/>
              <a:gd name="connsiteX0" fmla="*/ 0 w 2798618"/>
              <a:gd name="connsiteY0" fmla="*/ 812632 h 840341"/>
              <a:gd name="connsiteX1" fmla="*/ 401784 w 2798618"/>
              <a:gd name="connsiteY1" fmla="*/ 618668 h 840341"/>
              <a:gd name="connsiteX2" fmla="*/ 665019 w 2798618"/>
              <a:gd name="connsiteY2" fmla="*/ 327724 h 840341"/>
              <a:gd name="connsiteX3" fmla="*/ 775856 w 2798618"/>
              <a:gd name="connsiteY3" fmla="*/ 313868 h 840341"/>
              <a:gd name="connsiteX4" fmla="*/ 942110 w 2798618"/>
              <a:gd name="connsiteY4" fmla="*/ 147614 h 840341"/>
              <a:gd name="connsiteX5" fmla="*/ 1163782 w 2798618"/>
              <a:gd name="connsiteY5" fmla="*/ 9068 h 840341"/>
              <a:gd name="connsiteX6" fmla="*/ 1828800 w 2798618"/>
              <a:gd name="connsiteY6" fmla="*/ 424705 h 840341"/>
              <a:gd name="connsiteX7" fmla="*/ 2189018 w 2798618"/>
              <a:gd name="connsiteY7" fmla="*/ 757214 h 840341"/>
              <a:gd name="connsiteX8" fmla="*/ 2798618 w 2798618"/>
              <a:gd name="connsiteY8" fmla="*/ 840341 h 840341"/>
              <a:gd name="connsiteX0" fmla="*/ 0 w 2798618"/>
              <a:gd name="connsiteY0" fmla="*/ 804434 h 832143"/>
              <a:gd name="connsiteX1" fmla="*/ 401784 w 2798618"/>
              <a:gd name="connsiteY1" fmla="*/ 610470 h 832143"/>
              <a:gd name="connsiteX2" fmla="*/ 665019 w 2798618"/>
              <a:gd name="connsiteY2" fmla="*/ 319526 h 832143"/>
              <a:gd name="connsiteX3" fmla="*/ 775856 w 2798618"/>
              <a:gd name="connsiteY3" fmla="*/ 305670 h 832143"/>
              <a:gd name="connsiteX4" fmla="*/ 942110 w 2798618"/>
              <a:gd name="connsiteY4" fmla="*/ 139416 h 832143"/>
              <a:gd name="connsiteX5" fmla="*/ 1163782 w 2798618"/>
              <a:gd name="connsiteY5" fmla="*/ 870 h 832143"/>
              <a:gd name="connsiteX6" fmla="*/ 1413165 w 2798618"/>
              <a:gd name="connsiteY6" fmla="*/ 97852 h 832143"/>
              <a:gd name="connsiteX7" fmla="*/ 1828800 w 2798618"/>
              <a:gd name="connsiteY7" fmla="*/ 416507 h 832143"/>
              <a:gd name="connsiteX8" fmla="*/ 2189018 w 2798618"/>
              <a:gd name="connsiteY8" fmla="*/ 749016 h 832143"/>
              <a:gd name="connsiteX9" fmla="*/ 2798618 w 2798618"/>
              <a:gd name="connsiteY9" fmla="*/ 832143 h 832143"/>
              <a:gd name="connsiteX0" fmla="*/ 0 w 2798618"/>
              <a:gd name="connsiteY0" fmla="*/ 804434 h 832143"/>
              <a:gd name="connsiteX1" fmla="*/ 401784 w 2798618"/>
              <a:gd name="connsiteY1" fmla="*/ 610470 h 832143"/>
              <a:gd name="connsiteX2" fmla="*/ 665019 w 2798618"/>
              <a:gd name="connsiteY2" fmla="*/ 319526 h 832143"/>
              <a:gd name="connsiteX3" fmla="*/ 775856 w 2798618"/>
              <a:gd name="connsiteY3" fmla="*/ 250252 h 832143"/>
              <a:gd name="connsiteX4" fmla="*/ 942110 w 2798618"/>
              <a:gd name="connsiteY4" fmla="*/ 139416 h 832143"/>
              <a:gd name="connsiteX5" fmla="*/ 1163782 w 2798618"/>
              <a:gd name="connsiteY5" fmla="*/ 870 h 832143"/>
              <a:gd name="connsiteX6" fmla="*/ 1413165 w 2798618"/>
              <a:gd name="connsiteY6" fmla="*/ 97852 h 832143"/>
              <a:gd name="connsiteX7" fmla="*/ 1828800 w 2798618"/>
              <a:gd name="connsiteY7" fmla="*/ 416507 h 832143"/>
              <a:gd name="connsiteX8" fmla="*/ 2189018 w 2798618"/>
              <a:gd name="connsiteY8" fmla="*/ 749016 h 832143"/>
              <a:gd name="connsiteX9" fmla="*/ 2798618 w 2798618"/>
              <a:gd name="connsiteY9" fmla="*/ 832143 h 832143"/>
              <a:gd name="connsiteX0" fmla="*/ 0 w 2798618"/>
              <a:gd name="connsiteY0" fmla="*/ 804434 h 832143"/>
              <a:gd name="connsiteX1" fmla="*/ 401784 w 2798618"/>
              <a:gd name="connsiteY1" fmla="*/ 610470 h 832143"/>
              <a:gd name="connsiteX2" fmla="*/ 665019 w 2798618"/>
              <a:gd name="connsiteY2" fmla="*/ 319526 h 832143"/>
              <a:gd name="connsiteX3" fmla="*/ 775856 w 2798618"/>
              <a:gd name="connsiteY3" fmla="*/ 250252 h 832143"/>
              <a:gd name="connsiteX4" fmla="*/ 942110 w 2798618"/>
              <a:gd name="connsiteY4" fmla="*/ 139416 h 832143"/>
              <a:gd name="connsiteX5" fmla="*/ 1163782 w 2798618"/>
              <a:gd name="connsiteY5" fmla="*/ 870 h 832143"/>
              <a:gd name="connsiteX6" fmla="*/ 1413165 w 2798618"/>
              <a:gd name="connsiteY6" fmla="*/ 97852 h 832143"/>
              <a:gd name="connsiteX7" fmla="*/ 1828800 w 2798618"/>
              <a:gd name="connsiteY7" fmla="*/ 416507 h 832143"/>
              <a:gd name="connsiteX8" fmla="*/ 2189018 w 2798618"/>
              <a:gd name="connsiteY8" fmla="*/ 693597 h 832143"/>
              <a:gd name="connsiteX9" fmla="*/ 2798618 w 2798618"/>
              <a:gd name="connsiteY9" fmla="*/ 832143 h 832143"/>
              <a:gd name="connsiteX0" fmla="*/ 0 w 2854036"/>
              <a:gd name="connsiteY0" fmla="*/ 832144 h 832144"/>
              <a:gd name="connsiteX1" fmla="*/ 457202 w 2854036"/>
              <a:gd name="connsiteY1" fmla="*/ 610470 h 832144"/>
              <a:gd name="connsiteX2" fmla="*/ 720437 w 2854036"/>
              <a:gd name="connsiteY2" fmla="*/ 319526 h 832144"/>
              <a:gd name="connsiteX3" fmla="*/ 831274 w 2854036"/>
              <a:gd name="connsiteY3" fmla="*/ 250252 h 832144"/>
              <a:gd name="connsiteX4" fmla="*/ 997528 w 2854036"/>
              <a:gd name="connsiteY4" fmla="*/ 139416 h 832144"/>
              <a:gd name="connsiteX5" fmla="*/ 1219200 w 2854036"/>
              <a:gd name="connsiteY5" fmla="*/ 870 h 832144"/>
              <a:gd name="connsiteX6" fmla="*/ 1468583 w 2854036"/>
              <a:gd name="connsiteY6" fmla="*/ 97852 h 832144"/>
              <a:gd name="connsiteX7" fmla="*/ 1884218 w 2854036"/>
              <a:gd name="connsiteY7" fmla="*/ 416507 h 832144"/>
              <a:gd name="connsiteX8" fmla="*/ 2244436 w 2854036"/>
              <a:gd name="connsiteY8" fmla="*/ 693597 h 832144"/>
              <a:gd name="connsiteX9" fmla="*/ 2854036 w 2854036"/>
              <a:gd name="connsiteY9" fmla="*/ 832143 h 832144"/>
              <a:gd name="connsiteX0" fmla="*/ 0 w 2925598"/>
              <a:gd name="connsiteY0" fmla="*/ 848047 h 848047"/>
              <a:gd name="connsiteX1" fmla="*/ 528764 w 2925598"/>
              <a:gd name="connsiteY1" fmla="*/ 610470 h 848047"/>
              <a:gd name="connsiteX2" fmla="*/ 791999 w 2925598"/>
              <a:gd name="connsiteY2" fmla="*/ 319526 h 848047"/>
              <a:gd name="connsiteX3" fmla="*/ 902836 w 2925598"/>
              <a:gd name="connsiteY3" fmla="*/ 250252 h 848047"/>
              <a:gd name="connsiteX4" fmla="*/ 1069090 w 2925598"/>
              <a:gd name="connsiteY4" fmla="*/ 139416 h 848047"/>
              <a:gd name="connsiteX5" fmla="*/ 1290762 w 2925598"/>
              <a:gd name="connsiteY5" fmla="*/ 870 h 848047"/>
              <a:gd name="connsiteX6" fmla="*/ 1540145 w 2925598"/>
              <a:gd name="connsiteY6" fmla="*/ 97852 h 848047"/>
              <a:gd name="connsiteX7" fmla="*/ 1955780 w 2925598"/>
              <a:gd name="connsiteY7" fmla="*/ 416507 h 848047"/>
              <a:gd name="connsiteX8" fmla="*/ 2315998 w 2925598"/>
              <a:gd name="connsiteY8" fmla="*/ 693597 h 848047"/>
              <a:gd name="connsiteX9" fmla="*/ 2925598 w 2925598"/>
              <a:gd name="connsiteY9" fmla="*/ 832143 h 848047"/>
              <a:gd name="connsiteX0" fmla="*/ 0 w 2941500"/>
              <a:gd name="connsiteY0" fmla="*/ 848047 h 848047"/>
              <a:gd name="connsiteX1" fmla="*/ 544666 w 2941500"/>
              <a:gd name="connsiteY1" fmla="*/ 610470 h 848047"/>
              <a:gd name="connsiteX2" fmla="*/ 807901 w 2941500"/>
              <a:gd name="connsiteY2" fmla="*/ 319526 h 848047"/>
              <a:gd name="connsiteX3" fmla="*/ 918738 w 2941500"/>
              <a:gd name="connsiteY3" fmla="*/ 250252 h 848047"/>
              <a:gd name="connsiteX4" fmla="*/ 1084992 w 2941500"/>
              <a:gd name="connsiteY4" fmla="*/ 139416 h 848047"/>
              <a:gd name="connsiteX5" fmla="*/ 1306664 w 2941500"/>
              <a:gd name="connsiteY5" fmla="*/ 870 h 848047"/>
              <a:gd name="connsiteX6" fmla="*/ 1556047 w 2941500"/>
              <a:gd name="connsiteY6" fmla="*/ 97852 h 848047"/>
              <a:gd name="connsiteX7" fmla="*/ 1971682 w 2941500"/>
              <a:gd name="connsiteY7" fmla="*/ 416507 h 848047"/>
              <a:gd name="connsiteX8" fmla="*/ 2331900 w 2941500"/>
              <a:gd name="connsiteY8" fmla="*/ 693597 h 848047"/>
              <a:gd name="connsiteX9" fmla="*/ 2941500 w 2941500"/>
              <a:gd name="connsiteY9" fmla="*/ 832143 h 8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1500" h="848047">
                <a:moveTo>
                  <a:pt x="0" y="848047"/>
                </a:moveTo>
                <a:cubicBezTo>
                  <a:pt x="55418" y="804174"/>
                  <a:pt x="433830" y="691288"/>
                  <a:pt x="544666" y="610470"/>
                </a:cubicBezTo>
                <a:cubicBezTo>
                  <a:pt x="655502" y="529652"/>
                  <a:pt x="752483" y="379562"/>
                  <a:pt x="807901" y="319526"/>
                </a:cubicBezTo>
                <a:cubicBezTo>
                  <a:pt x="863319" y="259490"/>
                  <a:pt x="872556" y="280270"/>
                  <a:pt x="918738" y="250252"/>
                </a:cubicBezTo>
                <a:cubicBezTo>
                  <a:pt x="964920" y="220234"/>
                  <a:pt x="1013410" y="180980"/>
                  <a:pt x="1084992" y="139416"/>
                </a:cubicBezTo>
                <a:cubicBezTo>
                  <a:pt x="1156574" y="97852"/>
                  <a:pt x="1228155" y="7797"/>
                  <a:pt x="1306664" y="870"/>
                </a:cubicBezTo>
                <a:cubicBezTo>
                  <a:pt x="1385173" y="-6057"/>
                  <a:pt x="1445211" y="28579"/>
                  <a:pt x="1556047" y="97852"/>
                </a:cubicBezTo>
                <a:cubicBezTo>
                  <a:pt x="1666883" y="167125"/>
                  <a:pt x="1842373" y="317216"/>
                  <a:pt x="1971682" y="416507"/>
                </a:cubicBezTo>
                <a:cubicBezTo>
                  <a:pt x="2100991" y="515798"/>
                  <a:pt x="2170264" y="624324"/>
                  <a:pt x="2331900" y="693597"/>
                </a:cubicBezTo>
                <a:cubicBezTo>
                  <a:pt x="2493536" y="762870"/>
                  <a:pt x="2717518" y="825216"/>
                  <a:pt x="2941500" y="832143"/>
                </a:cubicBezTo>
              </a:path>
            </a:pathLst>
          </a:cu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59832" y="4221088"/>
            <a:ext cx="21525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Mobile Carriers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6130645" y="3564304"/>
            <a:ext cx="2905851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=3kT</a:t>
            </a:r>
          </a:p>
          <a:p>
            <a:r>
              <a:rPr lang="en-US" sz="2000" dirty="0" smtClean="0"/>
              <a:t>DOS  = 10</a:t>
            </a:r>
            <a:r>
              <a:rPr lang="en-US" sz="2000" baseline="30000" dirty="0" smtClean="0"/>
              <a:t>21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-3</a:t>
            </a:r>
          </a:p>
          <a:p>
            <a:r>
              <a:rPr lang="en-US" sz="2000" dirty="0" smtClean="0"/>
              <a:t>N=5x10</a:t>
            </a:r>
            <a:r>
              <a:rPr lang="en-US" sz="2000" baseline="30000" dirty="0" smtClean="0"/>
              <a:t>17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=5x10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 DOS</a:t>
            </a:r>
          </a:p>
          <a:p>
            <a:r>
              <a:rPr lang="en-US" sz="2000" dirty="0" smtClean="0"/>
              <a:t>Low Electric Field</a:t>
            </a:r>
            <a:endParaRPr lang="he-IL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903231" y="5868561"/>
            <a:ext cx="726916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Transport is carried by high energy carriers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24128" y="2884342"/>
            <a:ext cx="3374306" cy="2704898"/>
            <a:chOff x="7606406" y="3108631"/>
            <a:chExt cx="3374306" cy="2704898"/>
          </a:xfrm>
        </p:grpSpPr>
        <p:sp>
          <p:nvSpPr>
            <p:cNvPr id="19" name="Rectangle 18"/>
            <p:cNvSpPr/>
            <p:nvPr/>
          </p:nvSpPr>
          <p:spPr>
            <a:xfrm>
              <a:off x="7606406" y="3108631"/>
              <a:ext cx="3374306" cy="270489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18" name="Picture 50" descr="C:\Users\Nir\AppData\Local\Microsoft\Windows\Temporary Internet Files\Content.IE5\3D45DH3V\MC900230795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117" y="3256086"/>
              <a:ext cx="3217587" cy="247717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" name="TextBox 17"/>
            <p:cNvSpPr txBox="1"/>
            <p:nvPr/>
          </p:nvSpPr>
          <p:spPr>
            <a:xfrm>
              <a:off x="8244408" y="3140968"/>
              <a:ext cx="18263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Is it a BAND?</a:t>
              </a:r>
              <a:endParaRPr lang="en-US" sz="24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35647" y="2132856"/>
            <a:ext cx="25537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Jumps distribution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6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US" dirty="0"/>
              <a:t>Transport:  Many Charges  </a:t>
            </a:r>
            <a:r>
              <a:rPr lang="en-US" sz="4000" b="1" dirty="0"/>
              <a:t>≠</a:t>
            </a:r>
            <a:r>
              <a:rPr lang="en-US" dirty="0"/>
              <a:t>   Single Charge</a:t>
            </a:r>
          </a:p>
          <a:p>
            <a:pPr lvl="1"/>
            <a:r>
              <a:rPr lang="en-US" dirty="0"/>
              <a:t>Mobile and Immobile (“trapped</a:t>
            </a:r>
            <a:r>
              <a:rPr lang="en-US" dirty="0" smtClean="0"/>
              <a:t>”, “Band”) </a:t>
            </a:r>
            <a:r>
              <a:rPr lang="en-US" dirty="0"/>
              <a:t>charges</a:t>
            </a:r>
          </a:p>
          <a:p>
            <a:r>
              <a:rPr lang="en-US" dirty="0"/>
              <a:t>Transport of energy! </a:t>
            </a:r>
            <a:endParaRPr lang="he-IL" dirty="0"/>
          </a:p>
          <a:p>
            <a:pPr lvl="1"/>
            <a:r>
              <a:rPr lang="en-US" dirty="0"/>
              <a:t>There is “excess” energy in the system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endParaRPr lang="en-US" sz="4000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r>
              <a:rPr lang="en-US" dirty="0" smtClean="0"/>
              <a:t>Where </a:t>
            </a:r>
            <a:r>
              <a:rPr lang="en-US" dirty="0"/>
              <a:t>do the </a:t>
            </a:r>
            <a:r>
              <a:rPr lang="en-US" dirty="0" smtClean="0"/>
              <a:t>carriers </a:t>
            </a:r>
            <a:r>
              <a:rPr lang="en-US" dirty="0"/>
              <a:t>hop in energy </a:t>
            </a:r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/>
              <a:t>around </a:t>
            </a:r>
            <a:r>
              <a:rPr lang="en-US" dirty="0" smtClean="0"/>
              <a:t>E</a:t>
            </a:r>
            <a:r>
              <a:rPr lang="en-US" baseline="-25000" dirty="0" smtClean="0"/>
              <a:t>F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Ideality factor          Einstein relation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3289711" y="5993578"/>
            <a:ext cx="720080" cy="288032"/>
          </a:xfrm>
          <a:prstGeom prst="left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17421" y="5805264"/>
            <a:ext cx="648072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3317421" y="5805264"/>
            <a:ext cx="648072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827584" y="3212976"/>
            <a:ext cx="7778220" cy="1512168"/>
            <a:chOff x="827584" y="3212976"/>
            <a:chExt cx="7778220" cy="1512168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9402055"/>
                </p:ext>
              </p:extLst>
            </p:nvPr>
          </p:nvGraphicFramePr>
          <p:xfrm>
            <a:off x="827584" y="3573016"/>
            <a:ext cx="3475038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1" name="Equation" r:id="rId3" imgW="1726920" imgH="406080" progId="Equation.DSMT4">
                    <p:embed/>
                  </p:oleObj>
                </mc:Choice>
                <mc:Fallback>
                  <p:oleObj name="Equation" r:id="rId3" imgW="1726920" imgH="4060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584" y="3573016"/>
                          <a:ext cx="3475038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ounded Rectangle 13"/>
            <p:cNvSpPr/>
            <p:nvPr/>
          </p:nvSpPr>
          <p:spPr>
            <a:xfrm>
              <a:off x="4860032" y="3284984"/>
              <a:ext cx="3745772" cy="144016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 rot="5400000">
              <a:off x="7092280" y="3140968"/>
              <a:ext cx="216024" cy="792088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57119" y="3212976"/>
              <a:ext cx="10486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Seebeck</a:t>
              </a:r>
              <a:endParaRPr lang="en-US" sz="2000" dirty="0" smtClean="0"/>
            </a:p>
            <a:p>
              <a:r>
                <a:rPr lang="en-US" sz="2000" dirty="0" smtClean="0"/>
                <a:t> Effect</a:t>
              </a:r>
              <a:endParaRPr lang="en-US" sz="2000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6398934"/>
                </p:ext>
              </p:extLst>
            </p:nvPr>
          </p:nvGraphicFramePr>
          <p:xfrm>
            <a:off x="4860032" y="3645024"/>
            <a:ext cx="2725738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2" name="Equation" r:id="rId5" imgW="1346040" imgH="406080" progId="Equation.DSMT4">
                    <p:embed/>
                  </p:oleObj>
                </mc:Choice>
                <mc:Fallback>
                  <p:oleObj name="Equation" r:id="rId5" imgW="134604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860032" y="3645024"/>
                          <a:ext cx="2725738" cy="822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Explosion 2 15"/>
          <p:cNvSpPr/>
          <p:nvPr/>
        </p:nvSpPr>
        <p:spPr>
          <a:xfrm>
            <a:off x="7020273" y="2132856"/>
            <a:ext cx="2123728" cy="1080120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20734362">
            <a:off x="7255737" y="2470576"/>
            <a:ext cx="1630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Recombination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1519" y="4869160"/>
            <a:ext cx="7305599" cy="1988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084168" y="116632"/>
            <a:ext cx="25216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Thank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3587502" y="2860532"/>
            <a:ext cx="5088954" cy="728453"/>
          </a:xfrm>
          <a:prstGeom prst="roundRect">
            <a:avLst/>
          </a:prstGeom>
          <a:solidFill>
            <a:srgbClr val="FFDE7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618978" y="3469070"/>
            <a:ext cx="2836863" cy="3024336"/>
            <a:chOff x="2762994" y="3717032"/>
            <a:chExt cx="2836863" cy="3024336"/>
          </a:xfrm>
        </p:grpSpPr>
        <p:grpSp>
          <p:nvGrpSpPr>
            <p:cNvPr id="63" name="Group 28"/>
            <p:cNvGrpSpPr>
              <a:grpSpLocks/>
            </p:cNvGrpSpPr>
            <p:nvPr/>
          </p:nvGrpSpPr>
          <p:grpSpPr bwMode="auto">
            <a:xfrm>
              <a:off x="2915816" y="4869557"/>
              <a:ext cx="1331490" cy="1871811"/>
              <a:chOff x="624" y="1728"/>
              <a:chExt cx="768" cy="1104"/>
            </a:xfrm>
          </p:grpSpPr>
          <p:sp>
            <p:nvSpPr>
              <p:cNvPr id="64" name="Freeform 29"/>
              <p:cNvSpPr>
                <a:spLocks/>
              </p:cNvSpPr>
              <p:nvPr/>
            </p:nvSpPr>
            <p:spPr bwMode="auto">
              <a:xfrm rot="5400000">
                <a:off x="576" y="2064"/>
                <a:ext cx="1056" cy="480"/>
              </a:xfrm>
              <a:custGeom>
                <a:avLst/>
                <a:gdLst>
                  <a:gd name="T0" fmla="*/ 0 w 2124"/>
                  <a:gd name="T1" fmla="*/ 0 h 1848"/>
                  <a:gd name="T2" fmla="*/ 0 w 2124"/>
                  <a:gd name="T3" fmla="*/ 0 h 1848"/>
                  <a:gd name="T4" fmla="*/ 0 w 2124"/>
                  <a:gd name="T5" fmla="*/ 0 h 1848"/>
                  <a:gd name="T6" fmla="*/ 0 w 2124"/>
                  <a:gd name="T7" fmla="*/ 0 h 1848"/>
                  <a:gd name="T8" fmla="*/ 0 w 2124"/>
                  <a:gd name="T9" fmla="*/ 0 h 1848"/>
                  <a:gd name="T10" fmla="*/ 0 w 2124"/>
                  <a:gd name="T11" fmla="*/ 0 h 1848"/>
                  <a:gd name="T12" fmla="*/ 0 w 2124"/>
                  <a:gd name="T13" fmla="*/ 0 h 1848"/>
                  <a:gd name="T14" fmla="*/ 0 w 2124"/>
                  <a:gd name="T15" fmla="*/ 0 h 1848"/>
                  <a:gd name="T16" fmla="*/ 0 w 2124"/>
                  <a:gd name="T17" fmla="*/ 0 h 1848"/>
                  <a:gd name="T18" fmla="*/ 0 w 2124"/>
                  <a:gd name="T19" fmla="*/ 0 h 1848"/>
                  <a:gd name="T20" fmla="*/ 0 w 2124"/>
                  <a:gd name="T21" fmla="*/ 0 h 1848"/>
                  <a:gd name="T22" fmla="*/ 0 w 2124"/>
                  <a:gd name="T23" fmla="*/ 0 h 1848"/>
                  <a:gd name="T24" fmla="*/ 0 w 2124"/>
                  <a:gd name="T25" fmla="*/ 0 h 1848"/>
                  <a:gd name="T26" fmla="*/ 0 w 2124"/>
                  <a:gd name="T27" fmla="*/ 0 h 1848"/>
                  <a:gd name="T28" fmla="*/ 0 w 2124"/>
                  <a:gd name="T29" fmla="*/ 0 h 1848"/>
                  <a:gd name="T30" fmla="*/ 0 w 2124"/>
                  <a:gd name="T31" fmla="*/ 0 h 1848"/>
                  <a:gd name="T32" fmla="*/ 0 w 2124"/>
                  <a:gd name="T33" fmla="*/ 0 h 1848"/>
                  <a:gd name="T34" fmla="*/ 0 w 2124"/>
                  <a:gd name="T35" fmla="*/ 0 h 1848"/>
                  <a:gd name="T36" fmla="*/ 0 w 2124"/>
                  <a:gd name="T37" fmla="*/ 0 h 1848"/>
                  <a:gd name="T38" fmla="*/ 0 w 2124"/>
                  <a:gd name="T39" fmla="*/ 0 h 1848"/>
                  <a:gd name="T40" fmla="*/ 0 w 2124"/>
                  <a:gd name="T41" fmla="*/ 0 h 1848"/>
                  <a:gd name="T42" fmla="*/ 0 w 2124"/>
                  <a:gd name="T43" fmla="*/ 0 h 1848"/>
                  <a:gd name="T44" fmla="*/ 0 w 2124"/>
                  <a:gd name="T45" fmla="*/ 0 h 1848"/>
                  <a:gd name="T46" fmla="*/ 0 w 2124"/>
                  <a:gd name="T47" fmla="*/ 0 h 1848"/>
                  <a:gd name="T48" fmla="*/ 0 w 2124"/>
                  <a:gd name="T49" fmla="*/ 0 h 1848"/>
                  <a:gd name="T50" fmla="*/ 0 w 2124"/>
                  <a:gd name="T51" fmla="*/ 0 h 1848"/>
                  <a:gd name="T52" fmla="*/ 0 w 2124"/>
                  <a:gd name="T53" fmla="*/ 0 h 1848"/>
                  <a:gd name="T54" fmla="*/ 0 w 2124"/>
                  <a:gd name="T55" fmla="*/ 0 h 1848"/>
                  <a:gd name="T56" fmla="*/ 0 w 2124"/>
                  <a:gd name="T57" fmla="*/ 0 h 1848"/>
                  <a:gd name="T58" fmla="*/ 0 w 2124"/>
                  <a:gd name="T59" fmla="*/ 0 h 1848"/>
                  <a:gd name="T60" fmla="*/ 0 w 2124"/>
                  <a:gd name="T61" fmla="*/ 0 h 184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24"/>
                  <a:gd name="T94" fmla="*/ 0 h 1848"/>
                  <a:gd name="T95" fmla="*/ 2124 w 2124"/>
                  <a:gd name="T96" fmla="*/ 1848 h 184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24" h="1848">
                    <a:moveTo>
                      <a:pt x="0" y="1848"/>
                    </a:moveTo>
                    <a:cubicBezTo>
                      <a:pt x="76" y="1823"/>
                      <a:pt x="160" y="1826"/>
                      <a:pt x="237" y="1803"/>
                    </a:cubicBezTo>
                    <a:cubicBezTo>
                      <a:pt x="278" y="1791"/>
                      <a:pt x="307" y="1761"/>
                      <a:pt x="347" y="1748"/>
                    </a:cubicBezTo>
                    <a:cubicBezTo>
                      <a:pt x="377" y="1716"/>
                      <a:pt x="420" y="1697"/>
                      <a:pt x="448" y="1665"/>
                    </a:cubicBezTo>
                    <a:cubicBezTo>
                      <a:pt x="462" y="1649"/>
                      <a:pt x="484" y="1611"/>
                      <a:pt x="484" y="1611"/>
                    </a:cubicBezTo>
                    <a:cubicBezTo>
                      <a:pt x="510" y="1531"/>
                      <a:pt x="474" y="1628"/>
                      <a:pt x="512" y="1565"/>
                    </a:cubicBezTo>
                    <a:cubicBezTo>
                      <a:pt x="517" y="1557"/>
                      <a:pt x="517" y="1546"/>
                      <a:pt x="521" y="1537"/>
                    </a:cubicBezTo>
                    <a:cubicBezTo>
                      <a:pt x="526" y="1527"/>
                      <a:pt x="533" y="1519"/>
                      <a:pt x="539" y="1510"/>
                    </a:cubicBezTo>
                    <a:cubicBezTo>
                      <a:pt x="605" y="1238"/>
                      <a:pt x="728" y="984"/>
                      <a:pt x="804" y="715"/>
                    </a:cubicBezTo>
                    <a:cubicBezTo>
                      <a:pt x="838" y="593"/>
                      <a:pt x="832" y="429"/>
                      <a:pt x="905" y="321"/>
                    </a:cubicBezTo>
                    <a:cubicBezTo>
                      <a:pt x="919" y="266"/>
                      <a:pt x="935" y="211"/>
                      <a:pt x="950" y="157"/>
                    </a:cubicBezTo>
                    <a:cubicBezTo>
                      <a:pt x="955" y="138"/>
                      <a:pt x="955" y="116"/>
                      <a:pt x="969" y="102"/>
                    </a:cubicBezTo>
                    <a:cubicBezTo>
                      <a:pt x="990" y="80"/>
                      <a:pt x="1014" y="61"/>
                      <a:pt x="1033" y="38"/>
                    </a:cubicBezTo>
                    <a:cubicBezTo>
                      <a:pt x="1064" y="0"/>
                      <a:pt x="1034" y="17"/>
                      <a:pt x="1078" y="1"/>
                    </a:cubicBezTo>
                    <a:cubicBezTo>
                      <a:pt x="1095" y="5"/>
                      <a:pt x="1139" y="9"/>
                      <a:pt x="1152" y="29"/>
                    </a:cubicBezTo>
                    <a:cubicBezTo>
                      <a:pt x="1162" y="45"/>
                      <a:pt x="1159" y="68"/>
                      <a:pt x="1170" y="84"/>
                    </a:cubicBezTo>
                    <a:cubicBezTo>
                      <a:pt x="1176" y="93"/>
                      <a:pt x="1182" y="102"/>
                      <a:pt x="1188" y="111"/>
                    </a:cubicBezTo>
                    <a:cubicBezTo>
                      <a:pt x="1191" y="120"/>
                      <a:pt x="1192" y="131"/>
                      <a:pt x="1197" y="139"/>
                    </a:cubicBezTo>
                    <a:cubicBezTo>
                      <a:pt x="1202" y="146"/>
                      <a:pt x="1212" y="149"/>
                      <a:pt x="1216" y="157"/>
                    </a:cubicBezTo>
                    <a:cubicBezTo>
                      <a:pt x="1249" y="222"/>
                      <a:pt x="1246" y="297"/>
                      <a:pt x="1289" y="358"/>
                    </a:cubicBezTo>
                    <a:cubicBezTo>
                      <a:pt x="1319" y="447"/>
                      <a:pt x="1335" y="541"/>
                      <a:pt x="1362" y="632"/>
                    </a:cubicBezTo>
                    <a:cubicBezTo>
                      <a:pt x="1378" y="686"/>
                      <a:pt x="1406" y="741"/>
                      <a:pt x="1417" y="797"/>
                    </a:cubicBezTo>
                    <a:cubicBezTo>
                      <a:pt x="1436" y="894"/>
                      <a:pt x="1446" y="1073"/>
                      <a:pt x="1499" y="1153"/>
                    </a:cubicBezTo>
                    <a:cubicBezTo>
                      <a:pt x="1518" y="1231"/>
                      <a:pt x="1538" y="1306"/>
                      <a:pt x="1563" y="1382"/>
                    </a:cubicBezTo>
                    <a:cubicBezTo>
                      <a:pt x="1575" y="1419"/>
                      <a:pt x="1577" y="1441"/>
                      <a:pt x="1600" y="1473"/>
                    </a:cubicBezTo>
                    <a:cubicBezTo>
                      <a:pt x="1616" y="1522"/>
                      <a:pt x="1604" y="1493"/>
                      <a:pt x="1645" y="1556"/>
                    </a:cubicBezTo>
                    <a:cubicBezTo>
                      <a:pt x="1664" y="1585"/>
                      <a:pt x="1673" y="1634"/>
                      <a:pt x="1691" y="1665"/>
                    </a:cubicBezTo>
                    <a:cubicBezTo>
                      <a:pt x="1720" y="1714"/>
                      <a:pt x="1784" y="1757"/>
                      <a:pt x="1837" y="1775"/>
                    </a:cubicBezTo>
                    <a:cubicBezTo>
                      <a:pt x="1914" y="1848"/>
                      <a:pt x="2023" y="1793"/>
                      <a:pt x="2121" y="1817"/>
                    </a:cubicBezTo>
                    <a:cubicBezTo>
                      <a:pt x="2124" y="1808"/>
                      <a:pt x="2123" y="1815"/>
                      <a:pt x="2123" y="1812"/>
                    </a:cubicBezTo>
                    <a:lnTo>
                      <a:pt x="2123" y="1798"/>
                    </a:lnTo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624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1"/>
              <p:cNvSpPr>
                <a:spLocks/>
              </p:cNvSpPr>
              <p:nvPr/>
            </p:nvSpPr>
            <p:spPr bwMode="auto">
              <a:xfrm rot="5400000">
                <a:off x="921" y="2067"/>
                <a:ext cx="366" cy="480"/>
              </a:xfrm>
              <a:custGeom>
                <a:avLst/>
                <a:gdLst>
                  <a:gd name="T0" fmla="*/ 0 w 2124"/>
                  <a:gd name="T1" fmla="*/ 0 h 1848"/>
                  <a:gd name="T2" fmla="*/ 0 w 2124"/>
                  <a:gd name="T3" fmla="*/ 0 h 1848"/>
                  <a:gd name="T4" fmla="*/ 0 w 2124"/>
                  <a:gd name="T5" fmla="*/ 0 h 1848"/>
                  <a:gd name="T6" fmla="*/ 0 w 2124"/>
                  <a:gd name="T7" fmla="*/ 0 h 1848"/>
                  <a:gd name="T8" fmla="*/ 0 w 2124"/>
                  <a:gd name="T9" fmla="*/ 0 h 1848"/>
                  <a:gd name="T10" fmla="*/ 0 w 2124"/>
                  <a:gd name="T11" fmla="*/ 0 h 1848"/>
                  <a:gd name="T12" fmla="*/ 0 w 2124"/>
                  <a:gd name="T13" fmla="*/ 0 h 1848"/>
                  <a:gd name="T14" fmla="*/ 0 w 2124"/>
                  <a:gd name="T15" fmla="*/ 0 h 1848"/>
                  <a:gd name="T16" fmla="*/ 0 w 2124"/>
                  <a:gd name="T17" fmla="*/ 0 h 1848"/>
                  <a:gd name="T18" fmla="*/ 0 w 2124"/>
                  <a:gd name="T19" fmla="*/ 0 h 1848"/>
                  <a:gd name="T20" fmla="*/ 0 w 2124"/>
                  <a:gd name="T21" fmla="*/ 0 h 1848"/>
                  <a:gd name="T22" fmla="*/ 0 w 2124"/>
                  <a:gd name="T23" fmla="*/ 0 h 1848"/>
                  <a:gd name="T24" fmla="*/ 0 w 2124"/>
                  <a:gd name="T25" fmla="*/ 0 h 1848"/>
                  <a:gd name="T26" fmla="*/ 0 w 2124"/>
                  <a:gd name="T27" fmla="*/ 0 h 1848"/>
                  <a:gd name="T28" fmla="*/ 0 w 2124"/>
                  <a:gd name="T29" fmla="*/ 0 h 1848"/>
                  <a:gd name="T30" fmla="*/ 0 w 2124"/>
                  <a:gd name="T31" fmla="*/ 0 h 1848"/>
                  <a:gd name="T32" fmla="*/ 0 w 2124"/>
                  <a:gd name="T33" fmla="*/ 0 h 1848"/>
                  <a:gd name="T34" fmla="*/ 0 w 2124"/>
                  <a:gd name="T35" fmla="*/ 0 h 1848"/>
                  <a:gd name="T36" fmla="*/ 0 w 2124"/>
                  <a:gd name="T37" fmla="*/ 0 h 1848"/>
                  <a:gd name="T38" fmla="*/ 0 w 2124"/>
                  <a:gd name="T39" fmla="*/ 0 h 1848"/>
                  <a:gd name="T40" fmla="*/ 0 w 2124"/>
                  <a:gd name="T41" fmla="*/ 0 h 1848"/>
                  <a:gd name="T42" fmla="*/ 0 w 2124"/>
                  <a:gd name="T43" fmla="*/ 0 h 1848"/>
                  <a:gd name="T44" fmla="*/ 0 w 2124"/>
                  <a:gd name="T45" fmla="*/ 0 h 1848"/>
                  <a:gd name="T46" fmla="*/ 0 w 2124"/>
                  <a:gd name="T47" fmla="*/ 0 h 1848"/>
                  <a:gd name="T48" fmla="*/ 0 w 2124"/>
                  <a:gd name="T49" fmla="*/ 0 h 1848"/>
                  <a:gd name="T50" fmla="*/ 0 w 2124"/>
                  <a:gd name="T51" fmla="*/ 0 h 1848"/>
                  <a:gd name="T52" fmla="*/ 0 w 2124"/>
                  <a:gd name="T53" fmla="*/ 0 h 1848"/>
                  <a:gd name="T54" fmla="*/ 0 w 2124"/>
                  <a:gd name="T55" fmla="*/ 0 h 1848"/>
                  <a:gd name="T56" fmla="*/ 0 w 2124"/>
                  <a:gd name="T57" fmla="*/ 0 h 1848"/>
                  <a:gd name="T58" fmla="*/ 0 w 2124"/>
                  <a:gd name="T59" fmla="*/ 0 h 1848"/>
                  <a:gd name="T60" fmla="*/ 0 w 2124"/>
                  <a:gd name="T61" fmla="*/ 0 h 184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24"/>
                  <a:gd name="T94" fmla="*/ 0 h 1848"/>
                  <a:gd name="T95" fmla="*/ 2124 w 2124"/>
                  <a:gd name="T96" fmla="*/ 1848 h 184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24" h="1848">
                    <a:moveTo>
                      <a:pt x="0" y="1848"/>
                    </a:moveTo>
                    <a:cubicBezTo>
                      <a:pt x="76" y="1823"/>
                      <a:pt x="160" y="1826"/>
                      <a:pt x="237" y="1803"/>
                    </a:cubicBezTo>
                    <a:cubicBezTo>
                      <a:pt x="278" y="1791"/>
                      <a:pt x="307" y="1761"/>
                      <a:pt x="347" y="1748"/>
                    </a:cubicBezTo>
                    <a:cubicBezTo>
                      <a:pt x="377" y="1716"/>
                      <a:pt x="420" y="1697"/>
                      <a:pt x="448" y="1665"/>
                    </a:cubicBezTo>
                    <a:cubicBezTo>
                      <a:pt x="462" y="1649"/>
                      <a:pt x="484" y="1611"/>
                      <a:pt x="484" y="1611"/>
                    </a:cubicBezTo>
                    <a:cubicBezTo>
                      <a:pt x="510" y="1531"/>
                      <a:pt x="474" y="1628"/>
                      <a:pt x="512" y="1565"/>
                    </a:cubicBezTo>
                    <a:cubicBezTo>
                      <a:pt x="517" y="1557"/>
                      <a:pt x="517" y="1546"/>
                      <a:pt x="521" y="1537"/>
                    </a:cubicBezTo>
                    <a:cubicBezTo>
                      <a:pt x="526" y="1527"/>
                      <a:pt x="533" y="1519"/>
                      <a:pt x="539" y="1510"/>
                    </a:cubicBezTo>
                    <a:cubicBezTo>
                      <a:pt x="605" y="1238"/>
                      <a:pt x="728" y="984"/>
                      <a:pt x="804" y="715"/>
                    </a:cubicBezTo>
                    <a:cubicBezTo>
                      <a:pt x="838" y="593"/>
                      <a:pt x="832" y="429"/>
                      <a:pt x="905" y="321"/>
                    </a:cubicBezTo>
                    <a:cubicBezTo>
                      <a:pt x="919" y="266"/>
                      <a:pt x="935" y="211"/>
                      <a:pt x="950" y="157"/>
                    </a:cubicBezTo>
                    <a:cubicBezTo>
                      <a:pt x="955" y="138"/>
                      <a:pt x="955" y="116"/>
                      <a:pt x="969" y="102"/>
                    </a:cubicBezTo>
                    <a:cubicBezTo>
                      <a:pt x="990" y="80"/>
                      <a:pt x="1014" y="61"/>
                      <a:pt x="1033" y="38"/>
                    </a:cubicBezTo>
                    <a:cubicBezTo>
                      <a:pt x="1064" y="0"/>
                      <a:pt x="1034" y="17"/>
                      <a:pt x="1078" y="1"/>
                    </a:cubicBezTo>
                    <a:cubicBezTo>
                      <a:pt x="1095" y="5"/>
                      <a:pt x="1139" y="9"/>
                      <a:pt x="1152" y="29"/>
                    </a:cubicBezTo>
                    <a:cubicBezTo>
                      <a:pt x="1162" y="45"/>
                      <a:pt x="1159" y="68"/>
                      <a:pt x="1170" y="84"/>
                    </a:cubicBezTo>
                    <a:cubicBezTo>
                      <a:pt x="1176" y="93"/>
                      <a:pt x="1182" y="102"/>
                      <a:pt x="1188" y="111"/>
                    </a:cubicBezTo>
                    <a:cubicBezTo>
                      <a:pt x="1191" y="120"/>
                      <a:pt x="1192" y="131"/>
                      <a:pt x="1197" y="139"/>
                    </a:cubicBezTo>
                    <a:cubicBezTo>
                      <a:pt x="1202" y="146"/>
                      <a:pt x="1212" y="149"/>
                      <a:pt x="1216" y="157"/>
                    </a:cubicBezTo>
                    <a:cubicBezTo>
                      <a:pt x="1249" y="222"/>
                      <a:pt x="1246" y="297"/>
                      <a:pt x="1289" y="358"/>
                    </a:cubicBezTo>
                    <a:cubicBezTo>
                      <a:pt x="1319" y="447"/>
                      <a:pt x="1335" y="541"/>
                      <a:pt x="1362" y="632"/>
                    </a:cubicBezTo>
                    <a:cubicBezTo>
                      <a:pt x="1378" y="686"/>
                      <a:pt x="1406" y="741"/>
                      <a:pt x="1417" y="797"/>
                    </a:cubicBezTo>
                    <a:cubicBezTo>
                      <a:pt x="1436" y="894"/>
                      <a:pt x="1446" y="1073"/>
                      <a:pt x="1499" y="1153"/>
                    </a:cubicBezTo>
                    <a:cubicBezTo>
                      <a:pt x="1518" y="1231"/>
                      <a:pt x="1538" y="1306"/>
                      <a:pt x="1563" y="1382"/>
                    </a:cubicBezTo>
                    <a:cubicBezTo>
                      <a:pt x="1575" y="1419"/>
                      <a:pt x="1577" y="1441"/>
                      <a:pt x="1600" y="1473"/>
                    </a:cubicBezTo>
                    <a:cubicBezTo>
                      <a:pt x="1616" y="1522"/>
                      <a:pt x="1604" y="1493"/>
                      <a:pt x="1645" y="1556"/>
                    </a:cubicBezTo>
                    <a:cubicBezTo>
                      <a:pt x="1664" y="1585"/>
                      <a:pt x="1673" y="1634"/>
                      <a:pt x="1691" y="1665"/>
                    </a:cubicBezTo>
                    <a:cubicBezTo>
                      <a:pt x="1720" y="1714"/>
                      <a:pt x="1784" y="1757"/>
                      <a:pt x="1837" y="1775"/>
                    </a:cubicBezTo>
                    <a:cubicBezTo>
                      <a:pt x="1914" y="1848"/>
                      <a:pt x="2023" y="1793"/>
                      <a:pt x="2121" y="1817"/>
                    </a:cubicBezTo>
                    <a:cubicBezTo>
                      <a:pt x="2124" y="1808"/>
                      <a:pt x="2123" y="1815"/>
                      <a:pt x="2123" y="1812"/>
                    </a:cubicBezTo>
                    <a:lnTo>
                      <a:pt x="2123" y="1798"/>
                    </a:lnTo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Rectangle 32"/>
              <p:cNvSpPr>
                <a:spLocks noChangeArrowheads="1"/>
              </p:cNvSpPr>
              <p:nvPr/>
            </p:nvSpPr>
            <p:spPr bwMode="auto">
              <a:xfrm>
                <a:off x="624" y="1728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" name="Group 12"/>
            <p:cNvGrpSpPr>
              <a:grpSpLocks/>
            </p:cNvGrpSpPr>
            <p:nvPr/>
          </p:nvGrpSpPr>
          <p:grpSpPr bwMode="auto">
            <a:xfrm>
              <a:off x="3275757" y="4291707"/>
              <a:ext cx="2220912" cy="2260600"/>
              <a:chOff x="859" y="1003"/>
              <a:chExt cx="1399" cy="1424"/>
            </a:xfrm>
          </p:grpSpPr>
          <p:sp>
            <p:nvSpPr>
              <p:cNvPr id="33" name="Freeform 8"/>
              <p:cNvSpPr>
                <a:spLocks/>
              </p:cNvSpPr>
              <p:nvPr/>
            </p:nvSpPr>
            <p:spPr bwMode="auto">
              <a:xfrm>
                <a:off x="859" y="1003"/>
                <a:ext cx="702" cy="364"/>
              </a:xfrm>
              <a:custGeom>
                <a:avLst/>
                <a:gdLst>
                  <a:gd name="T0" fmla="*/ 51 w 702"/>
                  <a:gd name="T1" fmla="*/ 0 h 364"/>
                  <a:gd name="T2" fmla="*/ 702 w 702"/>
                  <a:gd name="T3" fmla="*/ 364 h 364"/>
                  <a:gd name="T4" fmla="*/ 0 60000 65536"/>
                  <a:gd name="T5" fmla="*/ 0 60000 65536"/>
                  <a:gd name="T6" fmla="*/ 0 w 702"/>
                  <a:gd name="T7" fmla="*/ 0 h 364"/>
                  <a:gd name="T8" fmla="*/ 702 w 702"/>
                  <a:gd name="T9" fmla="*/ 364 h 3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02" h="364">
                    <a:moveTo>
                      <a:pt x="51" y="0"/>
                    </a:moveTo>
                    <a:cubicBezTo>
                      <a:pt x="0" y="134"/>
                      <a:pt x="292" y="296"/>
                      <a:pt x="702" y="364"/>
                    </a:cubicBezTo>
                  </a:path>
                </a:pathLst>
              </a:custGeom>
              <a:noFill/>
              <a:ln w="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1556" y="1367"/>
                <a:ext cx="702" cy="361"/>
              </a:xfrm>
              <a:custGeom>
                <a:avLst/>
                <a:gdLst>
                  <a:gd name="T0" fmla="*/ 646 w 702"/>
                  <a:gd name="T1" fmla="*/ 361 h 361"/>
                  <a:gd name="T2" fmla="*/ 0 w 702"/>
                  <a:gd name="T3" fmla="*/ 0 h 361"/>
                  <a:gd name="T4" fmla="*/ 0 60000 65536"/>
                  <a:gd name="T5" fmla="*/ 0 60000 65536"/>
                  <a:gd name="T6" fmla="*/ 0 w 702"/>
                  <a:gd name="T7" fmla="*/ 0 h 361"/>
                  <a:gd name="T8" fmla="*/ 702 w 702"/>
                  <a:gd name="T9" fmla="*/ 361 h 36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02" h="361">
                    <a:moveTo>
                      <a:pt x="646" y="361"/>
                    </a:moveTo>
                    <a:cubicBezTo>
                      <a:pt x="702" y="228"/>
                      <a:pt x="410" y="65"/>
                      <a:pt x="0" y="0"/>
                    </a:cubicBezTo>
                  </a:path>
                </a:pathLst>
              </a:custGeom>
              <a:noFill/>
              <a:ln w="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859" y="2063"/>
                <a:ext cx="702" cy="364"/>
              </a:xfrm>
              <a:custGeom>
                <a:avLst/>
                <a:gdLst>
                  <a:gd name="T0" fmla="*/ 56 w 702"/>
                  <a:gd name="T1" fmla="*/ 364 h 364"/>
                  <a:gd name="T2" fmla="*/ 702 w 702"/>
                  <a:gd name="T3" fmla="*/ 0 h 364"/>
                  <a:gd name="T4" fmla="*/ 0 60000 65536"/>
                  <a:gd name="T5" fmla="*/ 0 60000 65536"/>
                  <a:gd name="T6" fmla="*/ 0 w 702"/>
                  <a:gd name="T7" fmla="*/ 0 h 364"/>
                  <a:gd name="T8" fmla="*/ 702 w 702"/>
                  <a:gd name="T9" fmla="*/ 364 h 3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02" h="364">
                    <a:moveTo>
                      <a:pt x="56" y="364"/>
                    </a:moveTo>
                    <a:cubicBezTo>
                      <a:pt x="0" y="231"/>
                      <a:pt x="292" y="68"/>
                      <a:pt x="702" y="0"/>
                    </a:cubicBezTo>
                  </a:path>
                </a:pathLst>
              </a:custGeom>
              <a:noFill/>
              <a:ln w="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"/>
              <p:cNvSpPr>
                <a:spLocks/>
              </p:cNvSpPr>
              <p:nvPr/>
            </p:nvSpPr>
            <p:spPr bwMode="auto">
              <a:xfrm>
                <a:off x="1556" y="1702"/>
                <a:ext cx="702" cy="361"/>
              </a:xfrm>
              <a:custGeom>
                <a:avLst/>
                <a:gdLst>
                  <a:gd name="T0" fmla="*/ 651 w 702"/>
                  <a:gd name="T1" fmla="*/ 0 h 361"/>
                  <a:gd name="T2" fmla="*/ 0 w 702"/>
                  <a:gd name="T3" fmla="*/ 361 h 361"/>
                  <a:gd name="T4" fmla="*/ 0 60000 65536"/>
                  <a:gd name="T5" fmla="*/ 0 60000 65536"/>
                  <a:gd name="T6" fmla="*/ 0 w 702"/>
                  <a:gd name="T7" fmla="*/ 0 h 361"/>
                  <a:gd name="T8" fmla="*/ 702 w 702"/>
                  <a:gd name="T9" fmla="*/ 361 h 36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02" h="361">
                    <a:moveTo>
                      <a:pt x="651" y="0"/>
                    </a:moveTo>
                    <a:cubicBezTo>
                      <a:pt x="702" y="134"/>
                      <a:pt x="410" y="296"/>
                      <a:pt x="0" y="361"/>
                    </a:cubicBezTo>
                  </a:path>
                </a:pathLst>
              </a:custGeom>
              <a:noFill/>
              <a:ln w="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3091607" y="3940869"/>
              <a:ext cx="163512" cy="2778125"/>
            </a:xfrm>
            <a:custGeom>
              <a:avLst/>
              <a:gdLst>
                <a:gd name="T0" fmla="*/ 2147483647 w 103"/>
                <a:gd name="T1" fmla="*/ 2147483647 h 1750"/>
                <a:gd name="T2" fmla="*/ 2147483647 w 103"/>
                <a:gd name="T3" fmla="*/ 2147483647 h 1750"/>
                <a:gd name="T4" fmla="*/ 2147483647 w 103"/>
                <a:gd name="T5" fmla="*/ 2147483647 h 1750"/>
                <a:gd name="T6" fmla="*/ 2147483647 w 103"/>
                <a:gd name="T7" fmla="*/ 2147483647 h 1750"/>
                <a:gd name="T8" fmla="*/ 2147483647 w 103"/>
                <a:gd name="T9" fmla="*/ 2147483647 h 1750"/>
                <a:gd name="T10" fmla="*/ 2147483647 w 103"/>
                <a:gd name="T11" fmla="*/ 2147483647 h 1750"/>
                <a:gd name="T12" fmla="*/ 0 w 103"/>
                <a:gd name="T13" fmla="*/ 2147483647 h 1750"/>
                <a:gd name="T14" fmla="*/ 2147483647 w 103"/>
                <a:gd name="T15" fmla="*/ 0 h 1750"/>
                <a:gd name="T16" fmla="*/ 2147483647 w 103"/>
                <a:gd name="T17" fmla="*/ 2147483647 h 1750"/>
                <a:gd name="T18" fmla="*/ 2147483647 w 103"/>
                <a:gd name="T19" fmla="*/ 2147483647 h 17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"/>
                <a:gd name="T31" fmla="*/ 0 h 1750"/>
                <a:gd name="T32" fmla="*/ 103 w 103"/>
                <a:gd name="T33" fmla="*/ 1750 h 17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" h="1750">
                  <a:moveTo>
                    <a:pt x="41" y="1750"/>
                  </a:moveTo>
                  <a:lnTo>
                    <a:pt x="41" y="62"/>
                  </a:lnTo>
                  <a:lnTo>
                    <a:pt x="62" y="62"/>
                  </a:lnTo>
                  <a:lnTo>
                    <a:pt x="62" y="1750"/>
                  </a:lnTo>
                  <a:lnTo>
                    <a:pt x="41" y="1750"/>
                  </a:lnTo>
                  <a:close/>
                  <a:moveTo>
                    <a:pt x="51" y="62"/>
                  </a:moveTo>
                  <a:lnTo>
                    <a:pt x="0" y="103"/>
                  </a:lnTo>
                  <a:lnTo>
                    <a:pt x="51" y="0"/>
                  </a:lnTo>
                  <a:lnTo>
                    <a:pt x="103" y="103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2762994" y="3717032"/>
              <a:ext cx="157163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en-US" sz="2800">
                <a:solidFill>
                  <a:prstClr val="black"/>
                </a:solidFill>
                <a:latin typeface="Symbol" pitchFamily="18" charset="2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3161457" y="6714232"/>
              <a:ext cx="243840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flipH="1">
            <a:off x="3065278" y="5053246"/>
            <a:ext cx="273835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3"/>
          <p:cNvSpPr txBox="1">
            <a:spLocks/>
          </p:cNvSpPr>
          <p:nvPr/>
        </p:nvSpPr>
        <p:spPr bwMode="auto">
          <a:xfrm>
            <a:off x="1552538" y="-243407"/>
            <a:ext cx="73399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 smtClean="0">
                <a:solidFill>
                  <a:prstClr val="black"/>
                </a:solidFill>
              </a:rPr>
              <a:t>Mott’s </a:t>
            </a:r>
            <a:r>
              <a:rPr lang="en-US" sz="4000" dirty="0" smtClean="0">
                <a:solidFill>
                  <a:srgbClr val="FF0000"/>
                </a:solidFill>
              </a:rPr>
              <a:t>V</a:t>
            </a:r>
            <a:r>
              <a:rPr lang="en-US" sz="4000" dirty="0" smtClean="0">
                <a:solidFill>
                  <a:prstClr val="black"/>
                </a:solidFill>
              </a:rPr>
              <a:t>ariable </a:t>
            </a:r>
            <a:r>
              <a:rPr lang="en-US" sz="4000" dirty="0" smtClean="0">
                <a:solidFill>
                  <a:srgbClr val="FF0000"/>
                </a:solidFill>
              </a:rPr>
              <a:t>R</a:t>
            </a:r>
            <a:r>
              <a:rPr lang="en-US" sz="4000" dirty="0" smtClean="0">
                <a:solidFill>
                  <a:prstClr val="black"/>
                </a:solidFill>
              </a:rPr>
              <a:t>ange </a:t>
            </a:r>
            <a:r>
              <a:rPr lang="en-US" sz="4000" dirty="0" smtClean="0">
                <a:solidFill>
                  <a:srgbClr val="FF0000"/>
                </a:solidFill>
              </a:rPr>
              <a:t>H</a:t>
            </a:r>
            <a:r>
              <a:rPr lang="en-US" sz="4000" dirty="0" smtClean="0">
                <a:solidFill>
                  <a:prstClr val="black"/>
                </a:solidFill>
              </a:rPr>
              <a:t>opping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48" name="Freeform 25"/>
          <p:cNvSpPr>
            <a:spLocks noEditPoints="1"/>
          </p:cNvSpPr>
          <p:nvPr/>
        </p:nvSpPr>
        <p:spPr bwMode="auto">
          <a:xfrm>
            <a:off x="3958828" y="4981238"/>
            <a:ext cx="288925" cy="180975"/>
          </a:xfrm>
          <a:custGeom>
            <a:avLst/>
            <a:gdLst>
              <a:gd name="T0" fmla="*/ 2147483647 w 689"/>
              <a:gd name="T1" fmla="*/ 2147483647 h 431"/>
              <a:gd name="T2" fmla="*/ 2147483647 w 689"/>
              <a:gd name="T3" fmla="*/ 2147483647 h 431"/>
              <a:gd name="T4" fmla="*/ 2147483647 w 689"/>
              <a:gd name="T5" fmla="*/ 2147483647 h 431"/>
              <a:gd name="T6" fmla="*/ 2147483647 w 689"/>
              <a:gd name="T7" fmla="*/ 2147483647 h 431"/>
              <a:gd name="T8" fmla="*/ 2147483647 w 689"/>
              <a:gd name="T9" fmla="*/ 2147483647 h 431"/>
              <a:gd name="T10" fmla="*/ 2147483647 w 689"/>
              <a:gd name="T11" fmla="*/ 2147483647 h 431"/>
              <a:gd name="T12" fmla="*/ 2147483647 w 689"/>
              <a:gd name="T13" fmla="*/ 0 h 431"/>
              <a:gd name="T14" fmla="*/ 2147483647 w 689"/>
              <a:gd name="T15" fmla="*/ 2147483647 h 431"/>
              <a:gd name="T16" fmla="*/ 2147483647 w 689"/>
              <a:gd name="T17" fmla="*/ 2147483647 h 431"/>
              <a:gd name="T18" fmla="*/ 2147483647 w 689"/>
              <a:gd name="T19" fmla="*/ 2147483647 h 431"/>
              <a:gd name="T20" fmla="*/ 2147483647 w 689"/>
              <a:gd name="T21" fmla="*/ 2147483647 h 431"/>
              <a:gd name="T22" fmla="*/ 2147483647 w 689"/>
              <a:gd name="T23" fmla="*/ 2147483647 h 431"/>
              <a:gd name="T24" fmla="*/ 2147483647 w 689"/>
              <a:gd name="T25" fmla="*/ 2147483647 h 431"/>
              <a:gd name="T26" fmla="*/ 2147483647 w 689"/>
              <a:gd name="T27" fmla="*/ 2147483647 h 431"/>
              <a:gd name="T28" fmla="*/ 2147483647 w 689"/>
              <a:gd name="T29" fmla="*/ 2147483647 h 431"/>
              <a:gd name="T30" fmla="*/ 2147483647 w 689"/>
              <a:gd name="T31" fmla="*/ 2147483647 h 431"/>
              <a:gd name="T32" fmla="*/ 2147483647 w 689"/>
              <a:gd name="T33" fmla="*/ 2147483647 h 431"/>
              <a:gd name="T34" fmla="*/ 2147483647 w 689"/>
              <a:gd name="T35" fmla="*/ 2147483647 h 431"/>
              <a:gd name="T36" fmla="*/ 2147483647 w 689"/>
              <a:gd name="T37" fmla="*/ 2147483647 h 431"/>
              <a:gd name="T38" fmla="*/ 2147483647 w 689"/>
              <a:gd name="T39" fmla="*/ 2147483647 h 431"/>
              <a:gd name="T40" fmla="*/ 2147483647 w 689"/>
              <a:gd name="T41" fmla="*/ 2147483647 h 431"/>
              <a:gd name="T42" fmla="*/ 2147483647 w 689"/>
              <a:gd name="T43" fmla="*/ 2147483647 h 431"/>
              <a:gd name="T44" fmla="*/ 2147483647 w 689"/>
              <a:gd name="T45" fmla="*/ 2147483647 h 431"/>
              <a:gd name="T46" fmla="*/ 2147483647 w 689"/>
              <a:gd name="T47" fmla="*/ 2147483647 h 431"/>
              <a:gd name="T48" fmla="*/ 2147483647 w 689"/>
              <a:gd name="T49" fmla="*/ 2147483647 h 431"/>
              <a:gd name="T50" fmla="*/ 2147483647 w 689"/>
              <a:gd name="T51" fmla="*/ 2147483647 h 431"/>
              <a:gd name="T52" fmla="*/ 2147483647 w 689"/>
              <a:gd name="T53" fmla="*/ 2147483647 h 431"/>
              <a:gd name="T54" fmla="*/ 2147483647 w 689"/>
              <a:gd name="T55" fmla="*/ 2147483647 h 431"/>
              <a:gd name="T56" fmla="*/ 2147483647 w 689"/>
              <a:gd name="T57" fmla="*/ 2147483647 h 431"/>
              <a:gd name="T58" fmla="*/ 2147483647 w 689"/>
              <a:gd name="T59" fmla="*/ 2147483647 h 431"/>
              <a:gd name="T60" fmla="*/ 2147483647 w 689"/>
              <a:gd name="T61" fmla="*/ 2147483647 h 431"/>
              <a:gd name="T62" fmla="*/ 2147483647 w 689"/>
              <a:gd name="T63" fmla="*/ 2147483647 h 431"/>
              <a:gd name="T64" fmla="*/ 2147483647 w 689"/>
              <a:gd name="T65" fmla="*/ 2147483647 h 431"/>
              <a:gd name="T66" fmla="*/ 2147483647 w 689"/>
              <a:gd name="T67" fmla="*/ 2147483647 h 431"/>
              <a:gd name="T68" fmla="*/ 2147483647 w 689"/>
              <a:gd name="T69" fmla="*/ 2147483647 h 431"/>
              <a:gd name="T70" fmla="*/ 2147483647 w 689"/>
              <a:gd name="T71" fmla="*/ 2147483647 h 431"/>
              <a:gd name="T72" fmla="*/ 2147483647 w 689"/>
              <a:gd name="T73" fmla="*/ 2147483647 h 431"/>
              <a:gd name="T74" fmla="*/ 2147483647 w 689"/>
              <a:gd name="T75" fmla="*/ 2147483647 h 431"/>
              <a:gd name="T76" fmla="*/ 2147483647 w 689"/>
              <a:gd name="T77" fmla="*/ 2147483647 h 431"/>
              <a:gd name="T78" fmla="*/ 2147483647 w 689"/>
              <a:gd name="T79" fmla="*/ 2147483647 h 431"/>
              <a:gd name="T80" fmla="*/ 2147483647 w 689"/>
              <a:gd name="T81" fmla="*/ 2147483647 h 431"/>
              <a:gd name="T82" fmla="*/ 2147483647 w 689"/>
              <a:gd name="T83" fmla="*/ 2147483647 h 431"/>
              <a:gd name="T84" fmla="*/ 2147483647 w 689"/>
              <a:gd name="T85" fmla="*/ 2147483647 h 431"/>
              <a:gd name="T86" fmla="*/ 2147483647 w 689"/>
              <a:gd name="T87" fmla="*/ 2147483647 h 431"/>
              <a:gd name="T88" fmla="*/ 2147483647 w 689"/>
              <a:gd name="T89" fmla="*/ 2147483647 h 431"/>
              <a:gd name="T90" fmla="*/ 2147483647 w 689"/>
              <a:gd name="T91" fmla="*/ 2147483647 h 431"/>
              <a:gd name="T92" fmla="*/ 2147483647 w 689"/>
              <a:gd name="T93" fmla="*/ 2147483647 h 431"/>
              <a:gd name="T94" fmla="*/ 2147483647 w 689"/>
              <a:gd name="T95" fmla="*/ 2147483647 h 431"/>
              <a:gd name="T96" fmla="*/ 2147483647 w 689"/>
              <a:gd name="T97" fmla="*/ 2147483647 h 431"/>
              <a:gd name="T98" fmla="*/ 2147483647 w 689"/>
              <a:gd name="T99" fmla="*/ 2147483647 h 431"/>
              <a:gd name="T100" fmla="*/ 2147483647 w 689"/>
              <a:gd name="T101" fmla="*/ 2147483647 h 43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9"/>
              <a:gd name="T154" fmla="*/ 0 h 431"/>
              <a:gd name="T155" fmla="*/ 689 w 689"/>
              <a:gd name="T156" fmla="*/ 431 h 43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9" h="431">
                <a:moveTo>
                  <a:pt x="1" y="220"/>
                </a:moveTo>
                <a:cubicBezTo>
                  <a:pt x="0" y="217"/>
                  <a:pt x="0" y="214"/>
                  <a:pt x="1" y="211"/>
                </a:cubicBezTo>
                <a:lnTo>
                  <a:pt x="8" y="172"/>
                </a:lnTo>
                <a:cubicBezTo>
                  <a:pt x="8" y="170"/>
                  <a:pt x="9" y="168"/>
                  <a:pt x="10" y="166"/>
                </a:cubicBezTo>
                <a:lnTo>
                  <a:pt x="28" y="130"/>
                </a:lnTo>
                <a:cubicBezTo>
                  <a:pt x="29" y="128"/>
                  <a:pt x="30" y="126"/>
                  <a:pt x="32" y="124"/>
                </a:cubicBezTo>
                <a:lnTo>
                  <a:pt x="62" y="92"/>
                </a:lnTo>
                <a:cubicBezTo>
                  <a:pt x="63" y="91"/>
                  <a:pt x="64" y="90"/>
                  <a:pt x="65" y="89"/>
                </a:cubicBezTo>
                <a:lnTo>
                  <a:pt x="104" y="60"/>
                </a:lnTo>
                <a:cubicBezTo>
                  <a:pt x="105" y="59"/>
                  <a:pt x="107" y="59"/>
                  <a:pt x="108" y="58"/>
                </a:cubicBezTo>
                <a:lnTo>
                  <a:pt x="155" y="35"/>
                </a:lnTo>
                <a:lnTo>
                  <a:pt x="213" y="16"/>
                </a:lnTo>
                <a:lnTo>
                  <a:pt x="276" y="4"/>
                </a:lnTo>
                <a:lnTo>
                  <a:pt x="343" y="0"/>
                </a:lnTo>
                <a:lnTo>
                  <a:pt x="411" y="4"/>
                </a:lnTo>
                <a:lnTo>
                  <a:pt x="474" y="15"/>
                </a:lnTo>
                <a:lnTo>
                  <a:pt x="531" y="34"/>
                </a:lnTo>
                <a:lnTo>
                  <a:pt x="581" y="58"/>
                </a:lnTo>
                <a:cubicBezTo>
                  <a:pt x="582" y="59"/>
                  <a:pt x="584" y="59"/>
                  <a:pt x="585" y="60"/>
                </a:cubicBezTo>
                <a:lnTo>
                  <a:pt x="624" y="89"/>
                </a:lnTo>
                <a:cubicBezTo>
                  <a:pt x="625" y="90"/>
                  <a:pt x="626" y="91"/>
                  <a:pt x="627" y="92"/>
                </a:cubicBezTo>
                <a:lnTo>
                  <a:pt x="657" y="124"/>
                </a:lnTo>
                <a:cubicBezTo>
                  <a:pt x="658" y="126"/>
                  <a:pt x="660" y="127"/>
                  <a:pt x="661" y="129"/>
                </a:cubicBezTo>
                <a:lnTo>
                  <a:pt x="680" y="165"/>
                </a:lnTo>
                <a:cubicBezTo>
                  <a:pt x="681" y="168"/>
                  <a:pt x="682" y="170"/>
                  <a:pt x="682" y="173"/>
                </a:cubicBezTo>
                <a:lnTo>
                  <a:pt x="688" y="212"/>
                </a:lnTo>
                <a:cubicBezTo>
                  <a:pt x="689" y="214"/>
                  <a:pt x="689" y="217"/>
                  <a:pt x="688" y="219"/>
                </a:cubicBezTo>
                <a:lnTo>
                  <a:pt x="682" y="258"/>
                </a:lnTo>
                <a:cubicBezTo>
                  <a:pt x="682" y="261"/>
                  <a:pt x="681" y="263"/>
                  <a:pt x="680" y="266"/>
                </a:cubicBezTo>
                <a:lnTo>
                  <a:pt x="661" y="302"/>
                </a:lnTo>
                <a:cubicBezTo>
                  <a:pt x="660" y="303"/>
                  <a:pt x="659" y="305"/>
                  <a:pt x="657" y="307"/>
                </a:cubicBezTo>
                <a:lnTo>
                  <a:pt x="627" y="340"/>
                </a:lnTo>
                <a:cubicBezTo>
                  <a:pt x="626" y="341"/>
                  <a:pt x="625" y="342"/>
                  <a:pt x="623" y="343"/>
                </a:cubicBezTo>
                <a:lnTo>
                  <a:pt x="584" y="371"/>
                </a:lnTo>
                <a:cubicBezTo>
                  <a:pt x="583" y="372"/>
                  <a:pt x="582" y="372"/>
                  <a:pt x="581" y="373"/>
                </a:cubicBezTo>
                <a:lnTo>
                  <a:pt x="534" y="396"/>
                </a:lnTo>
                <a:lnTo>
                  <a:pt x="477" y="415"/>
                </a:lnTo>
                <a:lnTo>
                  <a:pt x="414" y="427"/>
                </a:lnTo>
                <a:lnTo>
                  <a:pt x="346" y="431"/>
                </a:lnTo>
                <a:lnTo>
                  <a:pt x="279" y="427"/>
                </a:lnTo>
                <a:lnTo>
                  <a:pt x="216" y="416"/>
                </a:lnTo>
                <a:lnTo>
                  <a:pt x="158" y="397"/>
                </a:lnTo>
                <a:lnTo>
                  <a:pt x="108" y="373"/>
                </a:lnTo>
                <a:cubicBezTo>
                  <a:pt x="107" y="372"/>
                  <a:pt x="106" y="372"/>
                  <a:pt x="104" y="371"/>
                </a:cubicBezTo>
                <a:lnTo>
                  <a:pt x="65" y="343"/>
                </a:lnTo>
                <a:cubicBezTo>
                  <a:pt x="64" y="342"/>
                  <a:pt x="63" y="341"/>
                  <a:pt x="62" y="340"/>
                </a:cubicBezTo>
                <a:lnTo>
                  <a:pt x="32" y="307"/>
                </a:lnTo>
                <a:cubicBezTo>
                  <a:pt x="30" y="305"/>
                  <a:pt x="29" y="303"/>
                  <a:pt x="28" y="301"/>
                </a:cubicBezTo>
                <a:lnTo>
                  <a:pt x="10" y="265"/>
                </a:lnTo>
                <a:cubicBezTo>
                  <a:pt x="9" y="263"/>
                  <a:pt x="8" y="261"/>
                  <a:pt x="8" y="259"/>
                </a:cubicBezTo>
                <a:lnTo>
                  <a:pt x="1" y="220"/>
                </a:lnTo>
                <a:close/>
                <a:moveTo>
                  <a:pt x="55" y="250"/>
                </a:moveTo>
                <a:lnTo>
                  <a:pt x="53" y="244"/>
                </a:lnTo>
                <a:lnTo>
                  <a:pt x="71" y="280"/>
                </a:lnTo>
                <a:lnTo>
                  <a:pt x="67" y="274"/>
                </a:lnTo>
                <a:lnTo>
                  <a:pt x="97" y="307"/>
                </a:lnTo>
                <a:lnTo>
                  <a:pt x="93" y="304"/>
                </a:lnTo>
                <a:lnTo>
                  <a:pt x="132" y="332"/>
                </a:lnTo>
                <a:lnTo>
                  <a:pt x="129" y="330"/>
                </a:lnTo>
                <a:lnTo>
                  <a:pt x="173" y="352"/>
                </a:lnTo>
                <a:lnTo>
                  <a:pt x="225" y="369"/>
                </a:lnTo>
                <a:lnTo>
                  <a:pt x="282" y="380"/>
                </a:lnTo>
                <a:lnTo>
                  <a:pt x="343" y="384"/>
                </a:lnTo>
                <a:lnTo>
                  <a:pt x="405" y="380"/>
                </a:lnTo>
                <a:lnTo>
                  <a:pt x="462" y="370"/>
                </a:lnTo>
                <a:lnTo>
                  <a:pt x="513" y="353"/>
                </a:lnTo>
                <a:lnTo>
                  <a:pt x="560" y="330"/>
                </a:lnTo>
                <a:lnTo>
                  <a:pt x="556" y="332"/>
                </a:lnTo>
                <a:lnTo>
                  <a:pt x="595" y="304"/>
                </a:lnTo>
                <a:lnTo>
                  <a:pt x="592" y="307"/>
                </a:lnTo>
                <a:lnTo>
                  <a:pt x="622" y="274"/>
                </a:lnTo>
                <a:lnTo>
                  <a:pt x="618" y="279"/>
                </a:lnTo>
                <a:lnTo>
                  <a:pt x="637" y="243"/>
                </a:lnTo>
                <a:lnTo>
                  <a:pt x="635" y="251"/>
                </a:lnTo>
                <a:lnTo>
                  <a:pt x="641" y="212"/>
                </a:lnTo>
                <a:lnTo>
                  <a:pt x="641" y="219"/>
                </a:lnTo>
                <a:lnTo>
                  <a:pt x="635" y="180"/>
                </a:lnTo>
                <a:lnTo>
                  <a:pt x="637" y="188"/>
                </a:lnTo>
                <a:lnTo>
                  <a:pt x="618" y="152"/>
                </a:lnTo>
                <a:lnTo>
                  <a:pt x="622" y="157"/>
                </a:lnTo>
                <a:lnTo>
                  <a:pt x="592" y="125"/>
                </a:lnTo>
                <a:lnTo>
                  <a:pt x="595" y="128"/>
                </a:lnTo>
                <a:lnTo>
                  <a:pt x="556" y="99"/>
                </a:lnTo>
                <a:lnTo>
                  <a:pt x="560" y="101"/>
                </a:lnTo>
                <a:lnTo>
                  <a:pt x="516" y="79"/>
                </a:lnTo>
                <a:lnTo>
                  <a:pt x="465" y="62"/>
                </a:lnTo>
                <a:lnTo>
                  <a:pt x="408" y="51"/>
                </a:lnTo>
                <a:lnTo>
                  <a:pt x="346" y="47"/>
                </a:lnTo>
                <a:lnTo>
                  <a:pt x="285" y="51"/>
                </a:lnTo>
                <a:lnTo>
                  <a:pt x="228" y="61"/>
                </a:lnTo>
                <a:lnTo>
                  <a:pt x="176" y="78"/>
                </a:lnTo>
                <a:lnTo>
                  <a:pt x="129" y="101"/>
                </a:lnTo>
                <a:lnTo>
                  <a:pt x="133" y="99"/>
                </a:lnTo>
                <a:lnTo>
                  <a:pt x="94" y="128"/>
                </a:lnTo>
                <a:lnTo>
                  <a:pt x="97" y="125"/>
                </a:lnTo>
                <a:lnTo>
                  <a:pt x="67" y="157"/>
                </a:lnTo>
                <a:lnTo>
                  <a:pt x="71" y="151"/>
                </a:lnTo>
                <a:lnTo>
                  <a:pt x="53" y="187"/>
                </a:lnTo>
                <a:lnTo>
                  <a:pt x="55" y="181"/>
                </a:lnTo>
                <a:lnTo>
                  <a:pt x="48" y="220"/>
                </a:lnTo>
                <a:lnTo>
                  <a:pt x="48" y="211"/>
                </a:lnTo>
                <a:lnTo>
                  <a:pt x="55" y="25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Freeform 27"/>
          <p:cNvSpPr>
            <a:spLocks noEditPoints="1"/>
          </p:cNvSpPr>
          <p:nvPr/>
        </p:nvSpPr>
        <p:spPr bwMode="auto">
          <a:xfrm>
            <a:off x="3443486" y="5083557"/>
            <a:ext cx="552450" cy="428683"/>
          </a:xfrm>
          <a:custGeom>
            <a:avLst/>
            <a:gdLst>
              <a:gd name="T0" fmla="*/ 2147483647 w 1311"/>
              <a:gd name="T1" fmla="*/ 2147483647 h 668"/>
              <a:gd name="T2" fmla="*/ 2147483647 w 1311"/>
              <a:gd name="T3" fmla="*/ 2147483647 h 668"/>
              <a:gd name="T4" fmla="*/ 2147483647 w 1311"/>
              <a:gd name="T5" fmla="*/ 2147483647 h 668"/>
              <a:gd name="T6" fmla="*/ 2147483647 w 1311"/>
              <a:gd name="T7" fmla="*/ 2147483647 h 668"/>
              <a:gd name="T8" fmla="*/ 2147483647 w 1311"/>
              <a:gd name="T9" fmla="*/ 2147483647 h 668"/>
              <a:gd name="T10" fmla="*/ 2147483647 w 1311"/>
              <a:gd name="T11" fmla="*/ 2147483647 h 668"/>
              <a:gd name="T12" fmla="*/ 2147483647 w 1311"/>
              <a:gd name="T13" fmla="*/ 2147483647 h 668"/>
              <a:gd name="T14" fmla="*/ 2147483647 w 1311"/>
              <a:gd name="T15" fmla="*/ 2147483647 h 668"/>
              <a:gd name="T16" fmla="*/ 2147483647 w 1311"/>
              <a:gd name="T17" fmla="*/ 2147483647 h 668"/>
              <a:gd name="T18" fmla="*/ 2147483647 w 1311"/>
              <a:gd name="T19" fmla="*/ 2147483647 h 668"/>
              <a:gd name="T20" fmla="*/ 2147483647 w 1311"/>
              <a:gd name="T21" fmla="*/ 2147483647 h 668"/>
              <a:gd name="T22" fmla="*/ 2147483647 w 1311"/>
              <a:gd name="T23" fmla="*/ 2147483647 h 668"/>
              <a:gd name="T24" fmla="*/ 2147483647 w 1311"/>
              <a:gd name="T25" fmla="*/ 2147483647 h 668"/>
              <a:gd name="T26" fmla="*/ 2147483647 w 1311"/>
              <a:gd name="T27" fmla="*/ 2147483647 h 668"/>
              <a:gd name="T28" fmla="*/ 2147483647 w 1311"/>
              <a:gd name="T29" fmla="*/ 2147483647 h 668"/>
              <a:gd name="T30" fmla="*/ 2147483647 w 1311"/>
              <a:gd name="T31" fmla="*/ 2147483647 h 668"/>
              <a:gd name="T32" fmla="*/ 2147483647 w 1311"/>
              <a:gd name="T33" fmla="*/ 2147483647 h 668"/>
              <a:gd name="T34" fmla="*/ 2147483647 w 1311"/>
              <a:gd name="T35" fmla="*/ 2147483647 h 668"/>
              <a:gd name="T36" fmla="*/ 0 w 1311"/>
              <a:gd name="T37" fmla="*/ 2147483647 h 668"/>
              <a:gd name="T38" fmla="*/ 2147483647 w 1311"/>
              <a:gd name="T39" fmla="*/ 2147483647 h 668"/>
              <a:gd name="T40" fmla="*/ 2147483647 w 1311"/>
              <a:gd name="T41" fmla="*/ 2147483647 h 668"/>
              <a:gd name="T42" fmla="*/ 2147483647 w 1311"/>
              <a:gd name="T43" fmla="*/ 2147483647 h 668"/>
              <a:gd name="T44" fmla="*/ 2147483647 w 1311"/>
              <a:gd name="T45" fmla="*/ 2147483647 h 668"/>
              <a:gd name="T46" fmla="*/ 2147483647 w 1311"/>
              <a:gd name="T47" fmla="*/ 2147483647 h 668"/>
              <a:gd name="T48" fmla="*/ 2147483647 w 1311"/>
              <a:gd name="T49" fmla="*/ 2147483647 h 668"/>
              <a:gd name="T50" fmla="*/ 2147483647 w 1311"/>
              <a:gd name="T51" fmla="*/ 2147483647 h 668"/>
              <a:gd name="T52" fmla="*/ 2147483647 w 1311"/>
              <a:gd name="T53" fmla="*/ 2147483647 h 668"/>
              <a:gd name="T54" fmla="*/ 2147483647 w 1311"/>
              <a:gd name="T55" fmla="*/ 2147483647 h 668"/>
              <a:gd name="T56" fmla="*/ 2147483647 w 1311"/>
              <a:gd name="T57" fmla="*/ 2147483647 h 668"/>
              <a:gd name="T58" fmla="*/ 2147483647 w 1311"/>
              <a:gd name="T59" fmla="*/ 2147483647 h 668"/>
              <a:gd name="T60" fmla="*/ 2147483647 w 1311"/>
              <a:gd name="T61" fmla="*/ 2147483647 h 668"/>
              <a:gd name="T62" fmla="*/ 2147483647 w 1311"/>
              <a:gd name="T63" fmla="*/ 2147483647 h 668"/>
              <a:gd name="T64" fmla="*/ 2147483647 w 1311"/>
              <a:gd name="T65" fmla="*/ 2147483647 h 668"/>
              <a:gd name="T66" fmla="*/ 2147483647 w 1311"/>
              <a:gd name="T67" fmla="*/ 2147483647 h 668"/>
              <a:gd name="T68" fmla="*/ 2147483647 w 1311"/>
              <a:gd name="T69" fmla="*/ 2147483647 h 668"/>
              <a:gd name="T70" fmla="*/ 2147483647 w 1311"/>
              <a:gd name="T71" fmla="*/ 2147483647 h 668"/>
              <a:gd name="T72" fmla="*/ 2147483647 w 1311"/>
              <a:gd name="T73" fmla="*/ 2147483647 h 668"/>
              <a:gd name="T74" fmla="*/ 2147483647 w 1311"/>
              <a:gd name="T75" fmla="*/ 0 h 668"/>
              <a:gd name="T76" fmla="*/ 2147483647 w 1311"/>
              <a:gd name="T77" fmla="*/ 2147483647 h 668"/>
              <a:gd name="T78" fmla="*/ 2147483647 w 1311"/>
              <a:gd name="T79" fmla="*/ 2147483647 h 668"/>
              <a:gd name="T80" fmla="*/ 2147483647 w 1311"/>
              <a:gd name="T81" fmla="*/ 0 h 6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11"/>
              <a:gd name="T124" fmla="*/ 0 h 668"/>
              <a:gd name="T125" fmla="*/ 1311 w 1311"/>
              <a:gd name="T126" fmla="*/ 668 h 6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11" h="668">
                <a:moveTo>
                  <a:pt x="1154" y="127"/>
                </a:moveTo>
                <a:lnTo>
                  <a:pt x="1055" y="132"/>
                </a:lnTo>
                <a:lnTo>
                  <a:pt x="818" y="165"/>
                </a:lnTo>
                <a:lnTo>
                  <a:pt x="708" y="190"/>
                </a:lnTo>
                <a:lnTo>
                  <a:pt x="605" y="217"/>
                </a:lnTo>
                <a:lnTo>
                  <a:pt x="508" y="251"/>
                </a:lnTo>
                <a:lnTo>
                  <a:pt x="419" y="287"/>
                </a:lnTo>
                <a:lnTo>
                  <a:pt x="339" y="327"/>
                </a:lnTo>
                <a:lnTo>
                  <a:pt x="267" y="370"/>
                </a:lnTo>
                <a:lnTo>
                  <a:pt x="205" y="415"/>
                </a:lnTo>
                <a:lnTo>
                  <a:pt x="154" y="464"/>
                </a:lnTo>
                <a:lnTo>
                  <a:pt x="114" y="514"/>
                </a:lnTo>
                <a:lnTo>
                  <a:pt x="117" y="510"/>
                </a:lnTo>
                <a:lnTo>
                  <a:pt x="85" y="565"/>
                </a:lnTo>
                <a:lnTo>
                  <a:pt x="88" y="559"/>
                </a:lnTo>
                <a:lnTo>
                  <a:pt x="69" y="616"/>
                </a:lnTo>
                <a:lnTo>
                  <a:pt x="70" y="609"/>
                </a:lnTo>
                <a:lnTo>
                  <a:pt x="63" y="668"/>
                </a:lnTo>
                <a:lnTo>
                  <a:pt x="0" y="661"/>
                </a:lnTo>
                <a:lnTo>
                  <a:pt x="7" y="602"/>
                </a:lnTo>
                <a:cubicBezTo>
                  <a:pt x="7" y="600"/>
                  <a:pt x="7" y="597"/>
                  <a:pt x="8" y="595"/>
                </a:cubicBezTo>
                <a:lnTo>
                  <a:pt x="27" y="538"/>
                </a:lnTo>
                <a:cubicBezTo>
                  <a:pt x="28" y="536"/>
                  <a:pt x="29" y="534"/>
                  <a:pt x="30" y="532"/>
                </a:cubicBezTo>
                <a:lnTo>
                  <a:pt x="62" y="477"/>
                </a:lnTo>
                <a:cubicBezTo>
                  <a:pt x="63" y="476"/>
                  <a:pt x="64" y="475"/>
                  <a:pt x="65" y="473"/>
                </a:cubicBezTo>
                <a:lnTo>
                  <a:pt x="110" y="417"/>
                </a:lnTo>
                <a:lnTo>
                  <a:pt x="168" y="364"/>
                </a:lnTo>
                <a:lnTo>
                  <a:pt x="234" y="315"/>
                </a:lnTo>
                <a:lnTo>
                  <a:pt x="310" y="270"/>
                </a:lnTo>
                <a:lnTo>
                  <a:pt x="394" y="228"/>
                </a:lnTo>
                <a:lnTo>
                  <a:pt x="487" y="190"/>
                </a:lnTo>
                <a:lnTo>
                  <a:pt x="588" y="156"/>
                </a:lnTo>
                <a:lnTo>
                  <a:pt x="694" y="127"/>
                </a:lnTo>
                <a:lnTo>
                  <a:pt x="809" y="102"/>
                </a:lnTo>
                <a:lnTo>
                  <a:pt x="1052" y="69"/>
                </a:lnTo>
                <a:lnTo>
                  <a:pt x="1150" y="63"/>
                </a:lnTo>
                <a:lnTo>
                  <a:pt x="1154" y="127"/>
                </a:lnTo>
                <a:close/>
                <a:moveTo>
                  <a:pt x="1116" y="0"/>
                </a:moveTo>
                <a:lnTo>
                  <a:pt x="1311" y="88"/>
                </a:lnTo>
                <a:lnTo>
                  <a:pt x="1123" y="192"/>
                </a:lnTo>
                <a:lnTo>
                  <a:pt x="11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0" name="TextBox 4099"/>
          <p:cNvSpPr txBox="1"/>
          <p:nvPr/>
        </p:nvSpPr>
        <p:spPr>
          <a:xfrm>
            <a:off x="5775651" y="5403994"/>
            <a:ext cx="225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Effective initial energy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4099" name="Straight Arrow Connector 4098"/>
          <p:cNvCxnSpPr/>
          <p:nvPr/>
        </p:nvCxnSpPr>
        <p:spPr>
          <a:xfrm flipH="1">
            <a:off x="3029347" y="5591921"/>
            <a:ext cx="273835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801247" y="4837222"/>
            <a:ext cx="294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Effective intermediate energy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7" name="Freeform 27"/>
          <p:cNvSpPr>
            <a:spLocks noEditPoints="1"/>
          </p:cNvSpPr>
          <p:nvPr/>
        </p:nvSpPr>
        <p:spPr bwMode="auto">
          <a:xfrm rot="4296962">
            <a:off x="4169255" y="5085241"/>
            <a:ext cx="552450" cy="428683"/>
          </a:xfrm>
          <a:custGeom>
            <a:avLst/>
            <a:gdLst>
              <a:gd name="T0" fmla="*/ 2147483647 w 1311"/>
              <a:gd name="T1" fmla="*/ 2147483647 h 668"/>
              <a:gd name="T2" fmla="*/ 2147483647 w 1311"/>
              <a:gd name="T3" fmla="*/ 2147483647 h 668"/>
              <a:gd name="T4" fmla="*/ 2147483647 w 1311"/>
              <a:gd name="T5" fmla="*/ 2147483647 h 668"/>
              <a:gd name="T6" fmla="*/ 2147483647 w 1311"/>
              <a:gd name="T7" fmla="*/ 2147483647 h 668"/>
              <a:gd name="T8" fmla="*/ 2147483647 w 1311"/>
              <a:gd name="T9" fmla="*/ 2147483647 h 668"/>
              <a:gd name="T10" fmla="*/ 2147483647 w 1311"/>
              <a:gd name="T11" fmla="*/ 2147483647 h 668"/>
              <a:gd name="T12" fmla="*/ 2147483647 w 1311"/>
              <a:gd name="T13" fmla="*/ 2147483647 h 668"/>
              <a:gd name="T14" fmla="*/ 2147483647 w 1311"/>
              <a:gd name="T15" fmla="*/ 2147483647 h 668"/>
              <a:gd name="T16" fmla="*/ 2147483647 w 1311"/>
              <a:gd name="T17" fmla="*/ 2147483647 h 668"/>
              <a:gd name="T18" fmla="*/ 2147483647 w 1311"/>
              <a:gd name="T19" fmla="*/ 2147483647 h 668"/>
              <a:gd name="T20" fmla="*/ 2147483647 w 1311"/>
              <a:gd name="T21" fmla="*/ 2147483647 h 668"/>
              <a:gd name="T22" fmla="*/ 2147483647 w 1311"/>
              <a:gd name="T23" fmla="*/ 2147483647 h 668"/>
              <a:gd name="T24" fmla="*/ 2147483647 w 1311"/>
              <a:gd name="T25" fmla="*/ 2147483647 h 668"/>
              <a:gd name="T26" fmla="*/ 2147483647 w 1311"/>
              <a:gd name="T27" fmla="*/ 2147483647 h 668"/>
              <a:gd name="T28" fmla="*/ 2147483647 w 1311"/>
              <a:gd name="T29" fmla="*/ 2147483647 h 668"/>
              <a:gd name="T30" fmla="*/ 2147483647 w 1311"/>
              <a:gd name="T31" fmla="*/ 2147483647 h 668"/>
              <a:gd name="T32" fmla="*/ 2147483647 w 1311"/>
              <a:gd name="T33" fmla="*/ 2147483647 h 668"/>
              <a:gd name="T34" fmla="*/ 2147483647 w 1311"/>
              <a:gd name="T35" fmla="*/ 2147483647 h 668"/>
              <a:gd name="T36" fmla="*/ 0 w 1311"/>
              <a:gd name="T37" fmla="*/ 2147483647 h 668"/>
              <a:gd name="T38" fmla="*/ 2147483647 w 1311"/>
              <a:gd name="T39" fmla="*/ 2147483647 h 668"/>
              <a:gd name="T40" fmla="*/ 2147483647 w 1311"/>
              <a:gd name="T41" fmla="*/ 2147483647 h 668"/>
              <a:gd name="T42" fmla="*/ 2147483647 w 1311"/>
              <a:gd name="T43" fmla="*/ 2147483647 h 668"/>
              <a:gd name="T44" fmla="*/ 2147483647 w 1311"/>
              <a:gd name="T45" fmla="*/ 2147483647 h 668"/>
              <a:gd name="T46" fmla="*/ 2147483647 w 1311"/>
              <a:gd name="T47" fmla="*/ 2147483647 h 668"/>
              <a:gd name="T48" fmla="*/ 2147483647 w 1311"/>
              <a:gd name="T49" fmla="*/ 2147483647 h 668"/>
              <a:gd name="T50" fmla="*/ 2147483647 w 1311"/>
              <a:gd name="T51" fmla="*/ 2147483647 h 668"/>
              <a:gd name="T52" fmla="*/ 2147483647 w 1311"/>
              <a:gd name="T53" fmla="*/ 2147483647 h 668"/>
              <a:gd name="T54" fmla="*/ 2147483647 w 1311"/>
              <a:gd name="T55" fmla="*/ 2147483647 h 668"/>
              <a:gd name="T56" fmla="*/ 2147483647 w 1311"/>
              <a:gd name="T57" fmla="*/ 2147483647 h 668"/>
              <a:gd name="T58" fmla="*/ 2147483647 w 1311"/>
              <a:gd name="T59" fmla="*/ 2147483647 h 668"/>
              <a:gd name="T60" fmla="*/ 2147483647 w 1311"/>
              <a:gd name="T61" fmla="*/ 2147483647 h 668"/>
              <a:gd name="T62" fmla="*/ 2147483647 w 1311"/>
              <a:gd name="T63" fmla="*/ 2147483647 h 668"/>
              <a:gd name="T64" fmla="*/ 2147483647 w 1311"/>
              <a:gd name="T65" fmla="*/ 2147483647 h 668"/>
              <a:gd name="T66" fmla="*/ 2147483647 w 1311"/>
              <a:gd name="T67" fmla="*/ 2147483647 h 668"/>
              <a:gd name="T68" fmla="*/ 2147483647 w 1311"/>
              <a:gd name="T69" fmla="*/ 2147483647 h 668"/>
              <a:gd name="T70" fmla="*/ 2147483647 w 1311"/>
              <a:gd name="T71" fmla="*/ 2147483647 h 668"/>
              <a:gd name="T72" fmla="*/ 2147483647 w 1311"/>
              <a:gd name="T73" fmla="*/ 2147483647 h 668"/>
              <a:gd name="T74" fmla="*/ 2147483647 w 1311"/>
              <a:gd name="T75" fmla="*/ 0 h 668"/>
              <a:gd name="T76" fmla="*/ 2147483647 w 1311"/>
              <a:gd name="T77" fmla="*/ 2147483647 h 668"/>
              <a:gd name="T78" fmla="*/ 2147483647 w 1311"/>
              <a:gd name="T79" fmla="*/ 2147483647 h 668"/>
              <a:gd name="T80" fmla="*/ 2147483647 w 1311"/>
              <a:gd name="T81" fmla="*/ 0 h 6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11"/>
              <a:gd name="T124" fmla="*/ 0 h 668"/>
              <a:gd name="T125" fmla="*/ 1311 w 1311"/>
              <a:gd name="T126" fmla="*/ 668 h 6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11" h="668">
                <a:moveTo>
                  <a:pt x="1154" y="127"/>
                </a:moveTo>
                <a:lnTo>
                  <a:pt x="1055" y="132"/>
                </a:lnTo>
                <a:lnTo>
                  <a:pt x="818" y="165"/>
                </a:lnTo>
                <a:lnTo>
                  <a:pt x="708" y="190"/>
                </a:lnTo>
                <a:lnTo>
                  <a:pt x="605" y="217"/>
                </a:lnTo>
                <a:lnTo>
                  <a:pt x="508" y="251"/>
                </a:lnTo>
                <a:lnTo>
                  <a:pt x="419" y="287"/>
                </a:lnTo>
                <a:lnTo>
                  <a:pt x="339" y="327"/>
                </a:lnTo>
                <a:lnTo>
                  <a:pt x="267" y="370"/>
                </a:lnTo>
                <a:lnTo>
                  <a:pt x="205" y="415"/>
                </a:lnTo>
                <a:lnTo>
                  <a:pt x="154" y="464"/>
                </a:lnTo>
                <a:lnTo>
                  <a:pt x="114" y="514"/>
                </a:lnTo>
                <a:lnTo>
                  <a:pt x="117" y="510"/>
                </a:lnTo>
                <a:lnTo>
                  <a:pt x="85" y="565"/>
                </a:lnTo>
                <a:lnTo>
                  <a:pt x="88" y="559"/>
                </a:lnTo>
                <a:lnTo>
                  <a:pt x="69" y="616"/>
                </a:lnTo>
                <a:lnTo>
                  <a:pt x="70" y="609"/>
                </a:lnTo>
                <a:lnTo>
                  <a:pt x="63" y="668"/>
                </a:lnTo>
                <a:lnTo>
                  <a:pt x="0" y="661"/>
                </a:lnTo>
                <a:lnTo>
                  <a:pt x="7" y="602"/>
                </a:lnTo>
                <a:cubicBezTo>
                  <a:pt x="7" y="600"/>
                  <a:pt x="7" y="597"/>
                  <a:pt x="8" y="595"/>
                </a:cubicBezTo>
                <a:lnTo>
                  <a:pt x="27" y="538"/>
                </a:lnTo>
                <a:cubicBezTo>
                  <a:pt x="28" y="536"/>
                  <a:pt x="29" y="534"/>
                  <a:pt x="30" y="532"/>
                </a:cubicBezTo>
                <a:lnTo>
                  <a:pt x="62" y="477"/>
                </a:lnTo>
                <a:cubicBezTo>
                  <a:pt x="63" y="476"/>
                  <a:pt x="64" y="475"/>
                  <a:pt x="65" y="473"/>
                </a:cubicBezTo>
                <a:lnTo>
                  <a:pt x="110" y="417"/>
                </a:lnTo>
                <a:lnTo>
                  <a:pt x="168" y="364"/>
                </a:lnTo>
                <a:lnTo>
                  <a:pt x="234" y="315"/>
                </a:lnTo>
                <a:lnTo>
                  <a:pt x="310" y="270"/>
                </a:lnTo>
                <a:lnTo>
                  <a:pt x="394" y="228"/>
                </a:lnTo>
                <a:lnTo>
                  <a:pt x="487" y="190"/>
                </a:lnTo>
                <a:lnTo>
                  <a:pt x="588" y="156"/>
                </a:lnTo>
                <a:lnTo>
                  <a:pt x="694" y="127"/>
                </a:lnTo>
                <a:lnTo>
                  <a:pt x="809" y="102"/>
                </a:lnTo>
                <a:lnTo>
                  <a:pt x="1052" y="69"/>
                </a:lnTo>
                <a:lnTo>
                  <a:pt x="1150" y="63"/>
                </a:lnTo>
                <a:lnTo>
                  <a:pt x="1154" y="127"/>
                </a:lnTo>
                <a:close/>
                <a:moveTo>
                  <a:pt x="1116" y="0"/>
                </a:moveTo>
                <a:lnTo>
                  <a:pt x="1311" y="88"/>
                </a:lnTo>
                <a:lnTo>
                  <a:pt x="1123" y="192"/>
                </a:lnTo>
                <a:lnTo>
                  <a:pt x="11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097" name="Group 4096"/>
          <p:cNvGrpSpPr/>
          <p:nvPr/>
        </p:nvGrpSpPr>
        <p:grpSpPr>
          <a:xfrm>
            <a:off x="3347864" y="5508802"/>
            <a:ext cx="268287" cy="161925"/>
            <a:chOff x="3491880" y="5766961"/>
            <a:chExt cx="268287" cy="161925"/>
          </a:xfrm>
        </p:grpSpPr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3491880" y="5766961"/>
              <a:ext cx="268287" cy="161925"/>
            </a:xfrm>
            <a:custGeom>
              <a:avLst/>
              <a:gdLst>
                <a:gd name="T0" fmla="*/ 0 w 640"/>
                <a:gd name="T1" fmla="*/ 2147483647 h 384"/>
                <a:gd name="T2" fmla="*/ 2147483647 w 640"/>
                <a:gd name="T3" fmla="*/ 0 h 384"/>
                <a:gd name="T4" fmla="*/ 2147483647 w 640"/>
                <a:gd name="T5" fmla="*/ 0 h 384"/>
                <a:gd name="T6" fmla="*/ 2147483647 w 640"/>
                <a:gd name="T7" fmla="*/ 2147483647 h 384"/>
                <a:gd name="T8" fmla="*/ 2147483647 w 640"/>
                <a:gd name="T9" fmla="*/ 2147483647 h 384"/>
                <a:gd name="T10" fmla="*/ 2147483647 w 640"/>
                <a:gd name="T11" fmla="*/ 2147483647 h 384"/>
                <a:gd name="T12" fmla="*/ 2147483647 w 640"/>
                <a:gd name="T13" fmla="*/ 2147483647 h 384"/>
                <a:gd name="T14" fmla="*/ 2147483647 w 640"/>
                <a:gd name="T15" fmla="*/ 2147483647 h 384"/>
                <a:gd name="T16" fmla="*/ 2147483647 w 640"/>
                <a:gd name="T17" fmla="*/ 2147483647 h 384"/>
                <a:gd name="T18" fmla="*/ 0 w 640"/>
                <a:gd name="T19" fmla="*/ 2147483647 h 384"/>
                <a:gd name="T20" fmla="*/ 0 w 640"/>
                <a:gd name="T21" fmla="*/ 2147483647 h 3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0"/>
                <a:gd name="T34" fmla="*/ 0 h 384"/>
                <a:gd name="T35" fmla="*/ 640 w 640"/>
                <a:gd name="T36" fmla="*/ 384 h 3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0" h="384">
                  <a:moveTo>
                    <a:pt x="0" y="192"/>
                  </a:moveTo>
                  <a:cubicBezTo>
                    <a:pt x="0" y="86"/>
                    <a:pt x="144" y="0"/>
                    <a:pt x="320" y="0"/>
                  </a:cubicBezTo>
                  <a:cubicBezTo>
                    <a:pt x="497" y="0"/>
                    <a:pt x="640" y="86"/>
                    <a:pt x="640" y="192"/>
                  </a:cubicBezTo>
                  <a:cubicBezTo>
                    <a:pt x="640" y="192"/>
                    <a:pt x="640" y="192"/>
                    <a:pt x="640" y="192"/>
                  </a:cubicBezTo>
                  <a:cubicBezTo>
                    <a:pt x="640" y="299"/>
                    <a:pt x="497" y="384"/>
                    <a:pt x="320" y="384"/>
                  </a:cubicBezTo>
                  <a:cubicBezTo>
                    <a:pt x="320" y="384"/>
                    <a:pt x="320" y="384"/>
                    <a:pt x="320" y="384"/>
                  </a:cubicBezTo>
                  <a:cubicBezTo>
                    <a:pt x="144" y="384"/>
                    <a:pt x="0" y="299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4096" name="Straight Connector 4095"/>
            <p:cNvCxnSpPr/>
            <p:nvPr/>
          </p:nvCxnSpPr>
          <p:spPr>
            <a:xfrm>
              <a:off x="3556531" y="5850080"/>
              <a:ext cx="12355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364088" y="5081969"/>
            <a:ext cx="439544" cy="506691"/>
            <a:chOff x="5508104" y="5329931"/>
            <a:chExt cx="439544" cy="506691"/>
          </a:xfrm>
        </p:grpSpPr>
        <p:sp>
          <p:nvSpPr>
            <p:cNvPr id="78" name="TextBox 77"/>
            <p:cNvSpPr txBox="1"/>
            <p:nvPr/>
          </p:nvSpPr>
          <p:spPr>
            <a:xfrm>
              <a:off x="5508104" y="5363924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Symbol" pitchFamily="18" charset="2"/>
                </a:rPr>
                <a:t>D</a:t>
              </a:r>
              <a:r>
                <a:rPr lang="en-US" b="1" dirty="0">
                  <a:solidFill>
                    <a:srgbClr val="00B050"/>
                  </a:solidFill>
                </a:rPr>
                <a:t>E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cxnSp>
          <p:nvCxnSpPr>
            <p:cNvPr id="4105" name="Straight Arrow Connector 4104"/>
            <p:cNvCxnSpPr/>
            <p:nvPr/>
          </p:nvCxnSpPr>
          <p:spPr>
            <a:xfrm flipV="1">
              <a:off x="5565567" y="5329931"/>
              <a:ext cx="0" cy="506691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576580" y="2822451"/>
            <a:ext cx="5099876" cy="750565"/>
            <a:chOff x="179512" y="2276872"/>
            <a:chExt cx="5099876" cy="750565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54514"/>
                </p:ext>
              </p:extLst>
            </p:nvPr>
          </p:nvGraphicFramePr>
          <p:xfrm>
            <a:off x="3632987" y="2276872"/>
            <a:ext cx="1646401" cy="750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6" name="Equation" r:id="rId3" imgW="863280" imgH="393480" progId="Equation.DSMT4">
                    <p:embed/>
                  </p:oleObj>
                </mc:Choice>
                <mc:Fallback>
                  <p:oleObj name="Equation" r:id="rId3" imgW="863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32987" y="2276872"/>
                          <a:ext cx="1646401" cy="7505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179512" y="2452400"/>
              <a:ext cx="34937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</a:rPr>
                <a:t>For a constant density of states: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5496" y="3140968"/>
            <a:ext cx="3413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prstClr val="black"/>
                </a:solidFill>
              </a:rPr>
              <a:t>For a shaped density of states:</a:t>
            </a:r>
            <a:endParaRPr lang="en-GB" sz="2000" b="1" u="sng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4837222"/>
            <a:ext cx="241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Transport Energy (E</a:t>
            </a:r>
            <a:r>
              <a:rPr lang="en-US" b="1" baseline="-25000" dirty="0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=?)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430412"/>
              </p:ext>
            </p:extLst>
          </p:nvPr>
        </p:nvGraphicFramePr>
        <p:xfrm>
          <a:off x="2269683" y="5403994"/>
          <a:ext cx="654775" cy="36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9683" y="5403994"/>
                        <a:ext cx="654775" cy="361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" y="895341"/>
            <a:ext cx="2799506" cy="130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3203848" y="620688"/>
            <a:ext cx="5868144" cy="2239844"/>
          </a:xfrm>
          <a:prstGeom prst="roundRect">
            <a:avLst/>
          </a:prstGeom>
          <a:solidFill>
            <a:srgbClr val="FFDE75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75856" y="2348880"/>
            <a:ext cx="577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 and </a:t>
            </a:r>
            <a:r>
              <a:rPr lang="en-US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dirty="0">
                <a:solidFill>
                  <a:prstClr val="black"/>
                </a:solidFill>
              </a:rPr>
              <a:t>E are determined so as to maximize the hopping rate</a:t>
            </a:r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472514"/>
              </p:ext>
            </p:extLst>
          </p:nvPr>
        </p:nvGraphicFramePr>
        <p:xfrm>
          <a:off x="6660232" y="1020706"/>
          <a:ext cx="2394739" cy="836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8" imgW="1054080" imgH="368280" progId="Equation.DSMT4">
                  <p:embed/>
                </p:oleObj>
              </mc:Choice>
              <mc:Fallback>
                <p:oleObj name="Equation" r:id="rId8" imgW="10540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60232" y="1020706"/>
                        <a:ext cx="2394739" cy="836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/>
          <p:cNvGrpSpPr/>
          <p:nvPr/>
        </p:nvGrpSpPr>
        <p:grpSpPr>
          <a:xfrm>
            <a:off x="3229294" y="764704"/>
            <a:ext cx="3574954" cy="1665477"/>
            <a:chOff x="413186" y="5003883"/>
            <a:chExt cx="3574954" cy="1665477"/>
          </a:xfrm>
        </p:grpSpPr>
        <p:grpSp>
          <p:nvGrpSpPr>
            <p:cNvPr id="72" name="Group 71"/>
            <p:cNvGrpSpPr/>
            <p:nvPr/>
          </p:nvGrpSpPr>
          <p:grpSpPr>
            <a:xfrm>
              <a:off x="963804" y="5085240"/>
              <a:ext cx="2867496" cy="655060"/>
              <a:chOff x="971600" y="3573016"/>
              <a:chExt cx="2736304" cy="93274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971600" y="3645024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331640" y="3573016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691680" y="3622959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2051720" y="3602444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411760" y="3666290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771800" y="3645024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131840" y="3602492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491880" y="3645024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Arrow Connector 72"/>
            <p:cNvCxnSpPr/>
            <p:nvPr/>
          </p:nvCxnSpPr>
          <p:spPr>
            <a:xfrm flipV="1">
              <a:off x="675772" y="5229200"/>
              <a:ext cx="0" cy="1080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675772" y="6309320"/>
              <a:ext cx="331236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413186" y="500388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547248" y="6300028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r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90" name="Freeform 27"/>
          <p:cNvSpPr>
            <a:spLocks noEditPoints="1"/>
          </p:cNvSpPr>
          <p:nvPr/>
        </p:nvSpPr>
        <p:spPr bwMode="auto">
          <a:xfrm rot="21172737">
            <a:off x="3773775" y="787490"/>
            <a:ext cx="400508" cy="528954"/>
          </a:xfrm>
          <a:custGeom>
            <a:avLst/>
            <a:gdLst>
              <a:gd name="T0" fmla="*/ 2147483647 w 1311"/>
              <a:gd name="T1" fmla="*/ 2147483647 h 668"/>
              <a:gd name="T2" fmla="*/ 2147483647 w 1311"/>
              <a:gd name="T3" fmla="*/ 2147483647 h 668"/>
              <a:gd name="T4" fmla="*/ 2147483647 w 1311"/>
              <a:gd name="T5" fmla="*/ 2147483647 h 668"/>
              <a:gd name="T6" fmla="*/ 2147483647 w 1311"/>
              <a:gd name="T7" fmla="*/ 2147483647 h 668"/>
              <a:gd name="T8" fmla="*/ 2147483647 w 1311"/>
              <a:gd name="T9" fmla="*/ 2147483647 h 668"/>
              <a:gd name="T10" fmla="*/ 2147483647 w 1311"/>
              <a:gd name="T11" fmla="*/ 2147483647 h 668"/>
              <a:gd name="T12" fmla="*/ 2147483647 w 1311"/>
              <a:gd name="T13" fmla="*/ 2147483647 h 668"/>
              <a:gd name="T14" fmla="*/ 2147483647 w 1311"/>
              <a:gd name="T15" fmla="*/ 2147483647 h 668"/>
              <a:gd name="T16" fmla="*/ 2147483647 w 1311"/>
              <a:gd name="T17" fmla="*/ 2147483647 h 668"/>
              <a:gd name="T18" fmla="*/ 2147483647 w 1311"/>
              <a:gd name="T19" fmla="*/ 2147483647 h 668"/>
              <a:gd name="T20" fmla="*/ 2147483647 w 1311"/>
              <a:gd name="T21" fmla="*/ 2147483647 h 668"/>
              <a:gd name="T22" fmla="*/ 2147483647 w 1311"/>
              <a:gd name="T23" fmla="*/ 2147483647 h 668"/>
              <a:gd name="T24" fmla="*/ 2147483647 w 1311"/>
              <a:gd name="T25" fmla="*/ 2147483647 h 668"/>
              <a:gd name="T26" fmla="*/ 2147483647 w 1311"/>
              <a:gd name="T27" fmla="*/ 2147483647 h 668"/>
              <a:gd name="T28" fmla="*/ 2147483647 w 1311"/>
              <a:gd name="T29" fmla="*/ 2147483647 h 668"/>
              <a:gd name="T30" fmla="*/ 2147483647 w 1311"/>
              <a:gd name="T31" fmla="*/ 2147483647 h 668"/>
              <a:gd name="T32" fmla="*/ 2147483647 w 1311"/>
              <a:gd name="T33" fmla="*/ 2147483647 h 668"/>
              <a:gd name="T34" fmla="*/ 2147483647 w 1311"/>
              <a:gd name="T35" fmla="*/ 2147483647 h 668"/>
              <a:gd name="T36" fmla="*/ 0 w 1311"/>
              <a:gd name="T37" fmla="*/ 2147483647 h 668"/>
              <a:gd name="T38" fmla="*/ 2147483647 w 1311"/>
              <a:gd name="T39" fmla="*/ 2147483647 h 668"/>
              <a:gd name="T40" fmla="*/ 2147483647 w 1311"/>
              <a:gd name="T41" fmla="*/ 2147483647 h 668"/>
              <a:gd name="T42" fmla="*/ 2147483647 w 1311"/>
              <a:gd name="T43" fmla="*/ 2147483647 h 668"/>
              <a:gd name="T44" fmla="*/ 2147483647 w 1311"/>
              <a:gd name="T45" fmla="*/ 2147483647 h 668"/>
              <a:gd name="T46" fmla="*/ 2147483647 w 1311"/>
              <a:gd name="T47" fmla="*/ 2147483647 h 668"/>
              <a:gd name="T48" fmla="*/ 2147483647 w 1311"/>
              <a:gd name="T49" fmla="*/ 2147483647 h 668"/>
              <a:gd name="T50" fmla="*/ 2147483647 w 1311"/>
              <a:gd name="T51" fmla="*/ 2147483647 h 668"/>
              <a:gd name="T52" fmla="*/ 2147483647 w 1311"/>
              <a:gd name="T53" fmla="*/ 2147483647 h 668"/>
              <a:gd name="T54" fmla="*/ 2147483647 w 1311"/>
              <a:gd name="T55" fmla="*/ 2147483647 h 668"/>
              <a:gd name="T56" fmla="*/ 2147483647 w 1311"/>
              <a:gd name="T57" fmla="*/ 2147483647 h 668"/>
              <a:gd name="T58" fmla="*/ 2147483647 w 1311"/>
              <a:gd name="T59" fmla="*/ 2147483647 h 668"/>
              <a:gd name="T60" fmla="*/ 2147483647 w 1311"/>
              <a:gd name="T61" fmla="*/ 2147483647 h 668"/>
              <a:gd name="T62" fmla="*/ 2147483647 w 1311"/>
              <a:gd name="T63" fmla="*/ 2147483647 h 668"/>
              <a:gd name="T64" fmla="*/ 2147483647 w 1311"/>
              <a:gd name="T65" fmla="*/ 2147483647 h 668"/>
              <a:gd name="T66" fmla="*/ 2147483647 w 1311"/>
              <a:gd name="T67" fmla="*/ 2147483647 h 668"/>
              <a:gd name="T68" fmla="*/ 2147483647 w 1311"/>
              <a:gd name="T69" fmla="*/ 2147483647 h 668"/>
              <a:gd name="T70" fmla="*/ 2147483647 w 1311"/>
              <a:gd name="T71" fmla="*/ 2147483647 h 668"/>
              <a:gd name="T72" fmla="*/ 2147483647 w 1311"/>
              <a:gd name="T73" fmla="*/ 2147483647 h 668"/>
              <a:gd name="T74" fmla="*/ 2147483647 w 1311"/>
              <a:gd name="T75" fmla="*/ 0 h 668"/>
              <a:gd name="T76" fmla="*/ 2147483647 w 1311"/>
              <a:gd name="T77" fmla="*/ 2147483647 h 668"/>
              <a:gd name="T78" fmla="*/ 2147483647 w 1311"/>
              <a:gd name="T79" fmla="*/ 2147483647 h 668"/>
              <a:gd name="T80" fmla="*/ 2147483647 w 1311"/>
              <a:gd name="T81" fmla="*/ 0 h 6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11"/>
              <a:gd name="T124" fmla="*/ 0 h 668"/>
              <a:gd name="T125" fmla="*/ 1311 w 1311"/>
              <a:gd name="T126" fmla="*/ 668 h 6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11" h="668">
                <a:moveTo>
                  <a:pt x="1154" y="127"/>
                </a:moveTo>
                <a:lnTo>
                  <a:pt x="1055" y="132"/>
                </a:lnTo>
                <a:lnTo>
                  <a:pt x="818" y="165"/>
                </a:lnTo>
                <a:lnTo>
                  <a:pt x="708" y="190"/>
                </a:lnTo>
                <a:lnTo>
                  <a:pt x="605" y="217"/>
                </a:lnTo>
                <a:lnTo>
                  <a:pt x="508" y="251"/>
                </a:lnTo>
                <a:lnTo>
                  <a:pt x="419" y="287"/>
                </a:lnTo>
                <a:lnTo>
                  <a:pt x="339" y="327"/>
                </a:lnTo>
                <a:lnTo>
                  <a:pt x="267" y="370"/>
                </a:lnTo>
                <a:lnTo>
                  <a:pt x="205" y="415"/>
                </a:lnTo>
                <a:lnTo>
                  <a:pt x="154" y="464"/>
                </a:lnTo>
                <a:lnTo>
                  <a:pt x="114" y="514"/>
                </a:lnTo>
                <a:lnTo>
                  <a:pt x="117" y="510"/>
                </a:lnTo>
                <a:lnTo>
                  <a:pt x="85" y="565"/>
                </a:lnTo>
                <a:lnTo>
                  <a:pt x="88" y="559"/>
                </a:lnTo>
                <a:lnTo>
                  <a:pt x="69" y="616"/>
                </a:lnTo>
                <a:lnTo>
                  <a:pt x="70" y="609"/>
                </a:lnTo>
                <a:lnTo>
                  <a:pt x="63" y="668"/>
                </a:lnTo>
                <a:lnTo>
                  <a:pt x="0" y="661"/>
                </a:lnTo>
                <a:lnTo>
                  <a:pt x="7" y="602"/>
                </a:lnTo>
                <a:cubicBezTo>
                  <a:pt x="7" y="600"/>
                  <a:pt x="7" y="597"/>
                  <a:pt x="8" y="595"/>
                </a:cubicBezTo>
                <a:lnTo>
                  <a:pt x="27" y="538"/>
                </a:lnTo>
                <a:cubicBezTo>
                  <a:pt x="28" y="536"/>
                  <a:pt x="29" y="534"/>
                  <a:pt x="30" y="532"/>
                </a:cubicBezTo>
                <a:lnTo>
                  <a:pt x="62" y="477"/>
                </a:lnTo>
                <a:cubicBezTo>
                  <a:pt x="63" y="476"/>
                  <a:pt x="64" y="475"/>
                  <a:pt x="65" y="473"/>
                </a:cubicBezTo>
                <a:lnTo>
                  <a:pt x="110" y="417"/>
                </a:lnTo>
                <a:lnTo>
                  <a:pt x="168" y="364"/>
                </a:lnTo>
                <a:lnTo>
                  <a:pt x="234" y="315"/>
                </a:lnTo>
                <a:lnTo>
                  <a:pt x="310" y="270"/>
                </a:lnTo>
                <a:lnTo>
                  <a:pt x="394" y="228"/>
                </a:lnTo>
                <a:lnTo>
                  <a:pt x="487" y="190"/>
                </a:lnTo>
                <a:lnTo>
                  <a:pt x="588" y="156"/>
                </a:lnTo>
                <a:lnTo>
                  <a:pt x="694" y="127"/>
                </a:lnTo>
                <a:lnTo>
                  <a:pt x="809" y="102"/>
                </a:lnTo>
                <a:lnTo>
                  <a:pt x="1052" y="69"/>
                </a:lnTo>
                <a:lnTo>
                  <a:pt x="1150" y="63"/>
                </a:lnTo>
                <a:lnTo>
                  <a:pt x="1154" y="127"/>
                </a:lnTo>
                <a:close/>
                <a:moveTo>
                  <a:pt x="1116" y="0"/>
                </a:moveTo>
                <a:lnTo>
                  <a:pt x="1311" y="88"/>
                </a:lnTo>
                <a:lnTo>
                  <a:pt x="1123" y="192"/>
                </a:lnTo>
                <a:lnTo>
                  <a:pt x="1116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 rot="19945342">
            <a:off x="3979058" y="1110637"/>
            <a:ext cx="602608" cy="332218"/>
          </a:xfrm>
          <a:prstGeom prst="arc">
            <a:avLst>
              <a:gd name="adj1" fmla="val 11887604"/>
              <a:gd name="adj2" fmla="val 0"/>
            </a:avLst>
          </a:prstGeom>
          <a:ln w="381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 animBg="1"/>
      <p:bldP spid="50" grpId="0" animBg="1"/>
      <p:bldP spid="4100" grpId="0"/>
      <p:bldP spid="76" grpId="0"/>
      <p:bldP spid="77" grpId="0" animBg="1"/>
      <p:bldP spid="60" grpId="0"/>
      <p:bldP spid="15" grpId="0"/>
      <p:bldP spid="31" grpId="0"/>
      <p:bldP spid="9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7080557" y="5468670"/>
            <a:ext cx="576064" cy="864096"/>
          </a:xfrm>
          <a:prstGeom prst="roundRect">
            <a:avLst/>
          </a:prstGeom>
          <a:solidFill>
            <a:srgbClr val="FFDE75"/>
          </a:solidFill>
          <a:ln>
            <a:solidFill>
              <a:srgbClr val="FFD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/>
          <a:stretch/>
        </p:blipFill>
        <p:spPr bwMode="auto">
          <a:xfrm>
            <a:off x="0" y="303714"/>
            <a:ext cx="4431283" cy="197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45065"/>
              </p:ext>
            </p:extLst>
          </p:nvPr>
        </p:nvGraphicFramePr>
        <p:xfrm>
          <a:off x="395288" y="2655813"/>
          <a:ext cx="2633662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KGPlot" r:id="rId4" imgW="6511680" imgH="3873240" progId="KGraph_Plot">
                  <p:embed/>
                </p:oleObj>
              </mc:Choice>
              <mc:Fallback>
                <p:oleObj name="KGPlot" r:id="rId4" imgW="6511680" imgH="387324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655813"/>
                        <a:ext cx="2633662" cy="156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spect="1"/>
          </p:cNvSpPr>
          <p:nvPr/>
        </p:nvSpPr>
        <p:spPr>
          <a:xfrm>
            <a:off x="928038" y="2276872"/>
            <a:ext cx="1950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</a:rPr>
              <a:t>Transport Energy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005198" y="4221088"/>
            <a:ext cx="2702706" cy="400110"/>
            <a:chOff x="1663806" y="2823320"/>
            <a:chExt cx="3179656" cy="470717"/>
          </a:xfrm>
        </p:grpSpPr>
        <p:sp>
          <p:nvSpPr>
            <p:cNvPr id="11" name="TextBox 10"/>
            <p:cNvSpPr txBox="1"/>
            <p:nvPr/>
          </p:nvSpPr>
          <p:spPr>
            <a:xfrm>
              <a:off x="1663806" y="2823320"/>
              <a:ext cx="2924784" cy="470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>
                  <a:solidFill>
                    <a:srgbClr val="FF0000"/>
                  </a:solidFill>
                </a:rPr>
                <a:t>Effective Initial Energy</a:t>
              </a:r>
              <a:endParaRPr lang="en-GB" sz="2000" u="sng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0755113"/>
                </p:ext>
              </p:extLst>
            </p:nvPr>
          </p:nvGraphicFramePr>
          <p:xfrm>
            <a:off x="4572000" y="2844147"/>
            <a:ext cx="271462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5" name="Equation" r:id="rId6" imgW="152280" imgH="190440" progId="Equation.DSMT4">
                    <p:embed/>
                  </p:oleObj>
                </mc:Choice>
                <mc:Fallback>
                  <p:oleObj name="Equation" r:id="rId6" imgW="1522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844147"/>
                          <a:ext cx="271462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232174"/>
              </p:ext>
            </p:extLst>
          </p:nvPr>
        </p:nvGraphicFramePr>
        <p:xfrm>
          <a:off x="126622" y="5072665"/>
          <a:ext cx="878576" cy="44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8" imgW="482400" imgH="241200" progId="Equation.DSMT4">
                  <p:embed/>
                </p:oleObj>
              </mc:Choice>
              <mc:Fallback>
                <p:oleObj name="Equation" r:id="rId8" imgW="482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22" y="5072665"/>
                        <a:ext cx="878576" cy="44010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3131840" y="2780928"/>
            <a:ext cx="422337" cy="979308"/>
            <a:chOff x="8172400" y="1052736"/>
            <a:chExt cx="496867" cy="115212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8172400" y="1052736"/>
              <a:ext cx="0" cy="1152128"/>
            </a:xfrm>
            <a:prstGeom prst="straightConnector1">
              <a:avLst/>
            </a:prstGeom>
            <a:ln w="3810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172400" y="1412776"/>
              <a:ext cx="496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K</a:t>
              </a:r>
              <a:r>
                <a:rPr lang="en-US" baseline="-25000" dirty="0">
                  <a:solidFill>
                    <a:prstClr val="black"/>
                  </a:solidFill>
                </a:rPr>
                <a:t>B</a:t>
              </a:r>
              <a:r>
                <a:rPr lang="en-US" dirty="0">
                  <a:solidFill>
                    <a:prstClr val="black"/>
                  </a:solidFill>
                </a:rPr>
                <a:t>T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Right Brace 1"/>
          <p:cNvSpPr/>
          <p:nvPr/>
        </p:nvSpPr>
        <p:spPr>
          <a:xfrm>
            <a:off x="4139952" y="44624"/>
            <a:ext cx="572765" cy="674136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076056" y="404664"/>
            <a:ext cx="3890039" cy="1152128"/>
            <a:chOff x="5076056" y="404664"/>
            <a:chExt cx="3890039" cy="1152128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07441"/>
                </p:ext>
              </p:extLst>
            </p:nvPr>
          </p:nvGraphicFramePr>
          <p:xfrm>
            <a:off x="6084168" y="777329"/>
            <a:ext cx="1616075" cy="779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7" name="Equation" r:id="rId10" imgW="711000" imgH="342720" progId="Equation.DSMT4">
                    <p:embed/>
                  </p:oleObj>
                </mc:Choice>
                <mc:Fallback>
                  <p:oleObj name="Equation" r:id="rId10" imgW="711000" imgH="342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4168" y="777329"/>
                          <a:ext cx="1616075" cy="779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5076056" y="404664"/>
              <a:ext cx="3890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1. Mobility is charge density dependent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076056" y="1865218"/>
            <a:ext cx="1311523" cy="439737"/>
            <a:chOff x="5076056" y="1865218"/>
            <a:chExt cx="1311523" cy="439737"/>
          </a:xfrm>
        </p:grpSpPr>
        <p:sp>
          <p:nvSpPr>
            <p:cNvPr id="23" name="TextBox 22"/>
            <p:cNvSpPr txBox="1"/>
            <p:nvPr/>
          </p:nvSpPr>
          <p:spPr>
            <a:xfrm>
              <a:off x="5076056" y="1907540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2. 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1875133"/>
                </p:ext>
              </p:extLst>
            </p:nvPr>
          </p:nvGraphicFramePr>
          <p:xfrm>
            <a:off x="5508104" y="1865218"/>
            <a:ext cx="879475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8" name="Equation" r:id="rId12" imgW="482400" imgH="241200" progId="Equation.DSMT4">
                    <p:embed/>
                  </p:oleObj>
                </mc:Choice>
                <mc:Fallback>
                  <p:oleObj name="Equation" r:id="rId12" imgW="482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104" y="1865218"/>
                          <a:ext cx="879475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7"/>
          <p:cNvGrpSpPr/>
          <p:nvPr/>
        </p:nvGrpSpPr>
        <p:grpSpPr>
          <a:xfrm>
            <a:off x="5095468" y="2651125"/>
            <a:ext cx="2424073" cy="417835"/>
            <a:chOff x="5095468" y="2651125"/>
            <a:chExt cx="2424073" cy="417835"/>
          </a:xfrm>
        </p:grpSpPr>
        <p:sp>
          <p:nvSpPr>
            <p:cNvPr id="24" name="TextBox 23"/>
            <p:cNvSpPr txBox="1"/>
            <p:nvPr/>
          </p:nvSpPr>
          <p:spPr>
            <a:xfrm>
              <a:off x="5095468" y="2699628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3.             is 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3351914"/>
                </p:ext>
              </p:extLst>
            </p:nvPr>
          </p:nvGraphicFramePr>
          <p:xfrm>
            <a:off x="5424666" y="2652717"/>
            <a:ext cx="277812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9" name="Equation" r:id="rId14" imgW="152280" imgH="190440" progId="Equation.DSMT4">
                    <p:embed/>
                  </p:oleObj>
                </mc:Choice>
                <mc:Fallback>
                  <p:oleObj name="Equation" r:id="rId14" imgW="1522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4666" y="2652717"/>
                          <a:ext cx="277812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9307312"/>
                </p:ext>
              </p:extLst>
            </p:nvPr>
          </p:nvGraphicFramePr>
          <p:xfrm>
            <a:off x="6617841" y="2651125"/>
            <a:ext cx="901700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0" name="Equation" r:id="rId16" imgW="495000" imgH="228600" progId="Equation.DSMT4">
                    <p:embed/>
                  </p:oleObj>
                </mc:Choice>
                <mc:Fallback>
                  <p:oleObj name="Equation" r:id="rId16" imgW="4950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7841" y="2651125"/>
                          <a:ext cx="901700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5095468" y="3430741"/>
            <a:ext cx="401303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There is transport of energy even in the absence of Temperature gradients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932040" y="4452938"/>
            <a:ext cx="3346252" cy="631825"/>
            <a:chOff x="4932040" y="4452938"/>
            <a:chExt cx="3346252" cy="631825"/>
          </a:xfrm>
        </p:grpSpPr>
        <p:sp>
          <p:nvSpPr>
            <p:cNvPr id="27" name="Right Arrow 26"/>
            <p:cNvSpPr/>
            <p:nvPr/>
          </p:nvSpPr>
          <p:spPr>
            <a:xfrm>
              <a:off x="4932040" y="4597097"/>
              <a:ext cx="432048" cy="3440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0775128"/>
                </p:ext>
              </p:extLst>
            </p:nvPr>
          </p:nvGraphicFramePr>
          <p:xfrm>
            <a:off x="5508104" y="4452938"/>
            <a:ext cx="2770188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1" name="Equation" r:id="rId18" imgW="1752480" imgH="393480" progId="Equation.DSMT4">
                    <p:embed/>
                  </p:oleObj>
                </mc:Choice>
                <mc:Fallback>
                  <p:oleObj name="Equation" r:id="rId18" imgW="17524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104" y="4452938"/>
                          <a:ext cx="2770188" cy="6318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817648"/>
              </p:ext>
            </p:extLst>
          </p:nvPr>
        </p:nvGraphicFramePr>
        <p:xfrm>
          <a:off x="4714903" y="5546093"/>
          <a:ext cx="4324953" cy="763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20" imgW="2590560" imgH="457200" progId="Equation.DSMT4">
                  <p:embed/>
                </p:oleObj>
              </mc:Choice>
              <mc:Fallback>
                <p:oleObj name="Equation" r:id="rId20" imgW="2590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903" y="5546093"/>
                        <a:ext cx="4324953" cy="763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6156176" y="4397042"/>
            <a:ext cx="1656184" cy="7601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228184" y="4293096"/>
            <a:ext cx="1656184" cy="7601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30110" y="470898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(a)</a:t>
            </a:r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075558"/>
              </p:ext>
            </p:extLst>
          </p:nvPr>
        </p:nvGraphicFramePr>
        <p:xfrm>
          <a:off x="1218580" y="4549190"/>
          <a:ext cx="2502422" cy="2236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KGPlot" r:id="rId22" imgW="6045120" imgH="5410080" progId="KGraph_Plot">
                  <p:embed/>
                </p:oleObj>
              </mc:Choice>
              <mc:Fallback>
                <p:oleObj name="KGPlot" r:id="rId22" imgW="6045120" imgH="541008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18580" y="4549190"/>
                        <a:ext cx="2502422" cy="2236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1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906" y="72334"/>
            <a:ext cx="8229600" cy="1143000"/>
          </a:xfrm>
        </p:spPr>
        <p:txBody>
          <a:bodyPr/>
          <a:lstStyle/>
          <a:p>
            <a:r>
              <a:rPr lang="en-US" sz="4000" dirty="0" smtClean="0"/>
              <a:t>What if we analyze the standard (uniform density) Monte-Carlo</a:t>
            </a:r>
            <a:endParaRPr lang="en-US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663018"/>
              </p:ext>
            </p:extLst>
          </p:nvPr>
        </p:nvGraphicFramePr>
        <p:xfrm>
          <a:off x="1979712" y="1466928"/>
          <a:ext cx="4968552" cy="511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KGPlot" r:id="rId3" imgW="6172200" imgH="6350040" progId="KGraph_Plot">
                  <p:embed/>
                </p:oleObj>
              </mc:Choice>
              <mc:Fallback>
                <p:oleObj name="KGPlot" r:id="rId3" imgW="6172200" imgH="635004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1466928"/>
                        <a:ext cx="4968552" cy="511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174083"/>
              </p:ext>
            </p:extLst>
          </p:nvPr>
        </p:nvGraphicFramePr>
        <p:xfrm>
          <a:off x="2987824" y="2132856"/>
          <a:ext cx="37623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KGPlot" r:id="rId5" imgW="4673520" imgH="4673520" progId="KGraph_Plot">
                  <p:embed/>
                </p:oleObj>
              </mc:Choice>
              <mc:Fallback>
                <p:oleObj name="KGPlot" r:id="rId5" imgW="4673520" imgH="4673520" progId="KGraph_Plo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132856"/>
                        <a:ext cx="37623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8144" y="2132856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3985900"/>
            <a:ext cx="20701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Monte-Carlo</a:t>
            </a:r>
            <a:endParaRPr lang="en-US" sz="2800" b="1" dirty="0">
              <a:solidFill>
                <a:srgbClr val="0000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59832" y="3891491"/>
            <a:ext cx="3456384" cy="0"/>
          </a:xfrm>
          <a:prstGeom prst="line">
            <a:avLst/>
          </a:prstGeom>
          <a:ln w="381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261379"/>
              </p:ext>
            </p:extLst>
          </p:nvPr>
        </p:nvGraphicFramePr>
        <p:xfrm>
          <a:off x="7384877" y="2975605"/>
          <a:ext cx="1291579" cy="110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7" imgW="444240" imgH="393480" progId="Equation.DSMT4">
                  <p:embed/>
                </p:oleObj>
              </mc:Choice>
              <mc:Fallback>
                <p:oleObj name="Equation" r:id="rId7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877" y="2975605"/>
                        <a:ext cx="1291579" cy="1101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17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408585"/>
              </p:ext>
            </p:extLst>
          </p:nvPr>
        </p:nvGraphicFramePr>
        <p:xfrm>
          <a:off x="2235200" y="1282700"/>
          <a:ext cx="2336800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KGPlot" r:id="rId3" imgW="4673520" imgH="4292640" progId="KGraph_Plot">
                  <p:embed/>
                </p:oleObj>
              </mc:Choice>
              <mc:Fallback>
                <p:oleObj name="KGPlot" r:id="rId3" imgW="4673520" imgH="429264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5200" y="1282700"/>
                        <a:ext cx="2336800" cy="429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580083"/>
              </p:ext>
            </p:extLst>
          </p:nvPr>
        </p:nvGraphicFramePr>
        <p:xfrm>
          <a:off x="5619576" y="1296640"/>
          <a:ext cx="2336800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KGPlot" r:id="rId5" imgW="4673520" imgH="4292640" progId="KGraph_Plot">
                  <p:embed/>
                </p:oleObj>
              </mc:Choice>
              <mc:Fallback>
                <p:oleObj name="KGPlot" r:id="rId5" imgW="4673520" imgH="4292640" progId="KGraph_Plo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576" y="1296640"/>
                        <a:ext cx="2336800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267744" y="3789040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27784" y="3861048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80184" y="4013448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39752" y="4077072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92152" y="4229472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43808" y="4221088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96208" y="3805628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48608" y="3958028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19872" y="3861048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67744" y="4365104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67744" y="4517504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28066" y="4437292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64560" y="4013448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24128" y="4077072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76528" y="4229472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28184" y="4221088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52120" y="4365104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52120" y="4517504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12442" y="4437292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>
            <a:off x="4355976" y="3573016"/>
            <a:ext cx="1152128" cy="4404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11960" y="3068960"/>
            <a:ext cx="126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</a:t>
            </a:r>
            <a:r>
              <a:rPr lang="en-US" sz="4400" baseline="18000" dirty="0" smtClean="0"/>
              <a:t>-</a:t>
            </a:r>
            <a:r>
              <a:rPr lang="en-US" sz="3200" dirty="0" smtClean="0"/>
              <a:t> &amp;  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34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7584" y="3573016"/>
            <a:ext cx="3240360" cy="1152128"/>
            <a:chOff x="827584" y="4341101"/>
            <a:chExt cx="3240360" cy="1152128"/>
          </a:xfrm>
        </p:grpSpPr>
        <p:sp>
          <p:nvSpPr>
            <p:cNvPr id="5" name="Flowchart: Manual Operation 4"/>
            <p:cNvSpPr/>
            <p:nvPr/>
          </p:nvSpPr>
          <p:spPr>
            <a:xfrm flipV="1">
              <a:off x="827584" y="4341101"/>
              <a:ext cx="3240360" cy="115212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03648" y="4437112"/>
              <a:ext cx="21445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Does the Generalized Einstein Apply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2188" y="4737717"/>
            <a:ext cx="3240360" cy="1152128"/>
            <a:chOff x="832188" y="5505802"/>
            <a:chExt cx="3240360" cy="1152128"/>
          </a:xfrm>
        </p:grpSpPr>
        <p:sp>
          <p:nvSpPr>
            <p:cNvPr id="8" name="Flowchart: Manual Operation 7"/>
            <p:cNvSpPr/>
            <p:nvPr/>
          </p:nvSpPr>
          <p:spPr>
            <a:xfrm>
              <a:off x="832188" y="5505802"/>
              <a:ext cx="3240360" cy="115212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03648" y="5602014"/>
              <a:ext cx="21445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Does your system obey the laws 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of Thermodynamics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1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520" y="557581"/>
            <a:ext cx="8462958" cy="586327"/>
            <a:chOff x="1259632" y="3019421"/>
            <a:chExt cx="8462958" cy="586327"/>
          </a:xfrm>
        </p:grpSpPr>
        <p:sp>
          <p:nvSpPr>
            <p:cNvPr id="5" name="TextBox 4"/>
            <p:cNvSpPr txBox="1"/>
            <p:nvPr/>
          </p:nvSpPr>
          <p:spPr>
            <a:xfrm>
              <a:off x="1259632" y="3082528"/>
              <a:ext cx="84629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The operation of Solar Cells is all about balancing     </a:t>
              </a:r>
              <a:r>
                <a:rPr lang="en-US" sz="2800" dirty="0" err="1" smtClean="0"/>
                <a:t>nergy</a:t>
              </a:r>
              <a:endParaRPr lang="en-GB" sz="2800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2603913"/>
                </p:ext>
              </p:extLst>
            </p:nvPr>
          </p:nvGraphicFramePr>
          <p:xfrm>
            <a:off x="8474287" y="3019421"/>
            <a:ext cx="432048" cy="536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" name="Equation" r:id="rId3" imgW="152280" imgH="190440" progId="Equation.DSMT4">
                    <p:embed/>
                  </p:oleObj>
                </mc:Choice>
                <mc:Fallback>
                  <p:oleObj name="Equation" r:id="rId3" imgW="1522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4287" y="3019421"/>
                          <a:ext cx="432048" cy="536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93093"/>
            <a:ext cx="4608512" cy="283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4" y="4286006"/>
            <a:ext cx="78676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1268760"/>
            <a:ext cx="2952328" cy="2677656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Think “high density” or “many charges” NOT “single charge”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There is extra energy embedded in the ensemble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0152" y="4149080"/>
            <a:ext cx="2952328" cy="1663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If you came from session P.</a:t>
            </a:r>
          </a:p>
          <a:p>
            <a:pPr algn="ctr"/>
            <a:r>
              <a:rPr lang="en-US" sz="2400" b="1" dirty="0" smtClean="0"/>
              <a:t>There is also pseudo band like behavior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5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Physical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396752"/>
          </a:xfrm>
        </p:spPr>
        <p:txBody>
          <a:bodyPr/>
          <a:lstStyle/>
          <a:p>
            <a:r>
              <a:rPr lang="en-US" dirty="0" smtClean="0"/>
              <a:t>Steady State I-V measurements</a:t>
            </a:r>
          </a:p>
          <a:p>
            <a:r>
              <a:rPr lang="en-US" dirty="0" smtClean="0"/>
              <a:t>Steady State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Qausi</a:t>
            </a:r>
            <a:r>
              <a:rPr lang="en-US" dirty="0" smtClean="0">
                <a:sym typeface="Wingdings" pitchFamily="2" charset="2"/>
              </a:rPr>
              <a:t> Equilibrium </a:t>
            </a:r>
            <a:r>
              <a:rPr lang="en-US" sz="2400" dirty="0" smtClean="0">
                <a:sym typeface="Wingdings" pitchFamily="2" charset="2"/>
              </a:rPr>
              <a:t>(Incl. Traps)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6856" y="4264496"/>
            <a:ext cx="8373616" cy="13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 the transient, possibly dispersive, transport where D/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may be VERY HIGH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90872" y="538599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R. </a:t>
            </a:r>
            <a:r>
              <a:rPr lang="en-GB" dirty="0" err="1"/>
              <a:t>Richert</a:t>
            </a:r>
            <a:r>
              <a:rPr lang="en-GB" dirty="0"/>
              <a:t>, L. </a:t>
            </a:r>
            <a:r>
              <a:rPr lang="en-GB" dirty="0" err="1"/>
              <a:t>Pautmeier</a:t>
            </a:r>
            <a:r>
              <a:rPr lang="en-GB" dirty="0"/>
              <a:t>, and H. </a:t>
            </a:r>
            <a:r>
              <a:rPr lang="en-GB" dirty="0" err="1"/>
              <a:t>Bassler</a:t>
            </a:r>
            <a:r>
              <a:rPr lang="en-GB" dirty="0"/>
              <a:t>, "Diffusion and drift of charge-carriers in a random potential - deviation from </a:t>
            </a:r>
            <a:r>
              <a:rPr lang="en-GB" dirty="0" smtClean="0"/>
              <a:t>Einstein </a:t>
            </a:r>
            <a:r>
              <a:rPr lang="en-GB" dirty="0"/>
              <a:t>law," </a:t>
            </a:r>
            <a:r>
              <a:rPr lang="en-GB" i="1" dirty="0"/>
              <a:t>Phys. Rev. </a:t>
            </a:r>
            <a:r>
              <a:rPr lang="en-GB" i="1" dirty="0" err="1"/>
              <a:t>Lett</a:t>
            </a:r>
            <a:r>
              <a:rPr lang="en-GB" i="1" dirty="0"/>
              <a:t>., </a:t>
            </a:r>
            <a:r>
              <a:rPr lang="en-GB" dirty="0"/>
              <a:t>vol. 63, pp. 547-550, 1989.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7828" y="2697014"/>
            <a:ext cx="8402644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smtClean="0"/>
              <a:t>1] K</a:t>
            </a:r>
            <a:r>
              <a:rPr lang="en-US" dirty="0"/>
              <a:t>. C. Kao and W. Hwang, </a:t>
            </a:r>
            <a:r>
              <a:rPr lang="en-US" i="1" dirty="0"/>
              <a:t>Electrical transport in solids</a:t>
            </a:r>
            <a:r>
              <a:rPr lang="en-US" dirty="0"/>
              <a:t> vol. 14. New York: </a:t>
            </a:r>
            <a:r>
              <a:rPr lang="en-US" dirty="0" err="1"/>
              <a:t>Pergamon</a:t>
            </a:r>
            <a:r>
              <a:rPr lang="en-US" dirty="0"/>
              <a:t> press, 1981.</a:t>
            </a:r>
          </a:p>
          <a:p>
            <a:endParaRPr lang="en-US" sz="700" dirty="0" smtClean="0"/>
          </a:p>
          <a:p>
            <a:r>
              <a:rPr lang="en-US" dirty="0" smtClean="0"/>
              <a:t>[2] H</a:t>
            </a:r>
            <a:r>
              <a:rPr lang="en-US" dirty="0"/>
              <a:t>. T. Nicolai, M. M. </a:t>
            </a:r>
            <a:r>
              <a:rPr lang="en-US" dirty="0" err="1"/>
              <a:t>Mandoc</a:t>
            </a:r>
            <a:r>
              <a:rPr lang="en-US" dirty="0"/>
              <a:t>, and P. W. M. </a:t>
            </a:r>
            <a:r>
              <a:rPr lang="en-US" dirty="0" err="1"/>
              <a:t>Blom</a:t>
            </a:r>
            <a:r>
              <a:rPr lang="en-US" dirty="0"/>
              <a:t>, "Electron traps </a:t>
            </a:r>
            <a:r>
              <a:rPr lang="en-US" dirty="0" smtClean="0"/>
              <a:t>in semiconducting polymers…" PRB</a:t>
            </a:r>
            <a:r>
              <a:rPr lang="en-US" dirty="0"/>
              <a:t>, </a:t>
            </a:r>
            <a:r>
              <a:rPr lang="en-US" dirty="0" smtClean="0"/>
              <a:t>83</a:t>
            </a:r>
            <a:r>
              <a:rPr lang="en-US" dirty="0"/>
              <a:t>, </a:t>
            </a:r>
            <a:r>
              <a:rPr lang="en-US" dirty="0" smtClean="0"/>
              <a:t>195204</a:t>
            </a:r>
            <a:r>
              <a:rPr lang="en-US" dirty="0"/>
              <a:t>, </a:t>
            </a:r>
            <a:r>
              <a:rPr lang="en-US" dirty="0" smtClean="0"/>
              <a:t>2011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89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r\AppData\Local\Microsoft\Windows\Temporary Internet Files\Content.IE5\FXMMU6LE\MC900441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00" y="5543977"/>
            <a:ext cx="1570298" cy="134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Original Motivation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228184" y="836712"/>
            <a:ext cx="1512168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Measure Diodes I-V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48164" y="1556792"/>
            <a:ext cx="1872208" cy="1320147"/>
            <a:chOff x="6048164" y="2276872"/>
            <a:chExt cx="1872208" cy="1320147"/>
          </a:xfrm>
        </p:grpSpPr>
        <p:sp>
          <p:nvSpPr>
            <p:cNvPr id="5" name="Rounded Rectangle 4"/>
            <p:cNvSpPr/>
            <p:nvPr/>
          </p:nvSpPr>
          <p:spPr>
            <a:xfrm>
              <a:off x="6048164" y="2732923"/>
              <a:ext cx="1872208" cy="8640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Extract the ideality factor</a:t>
              </a:r>
              <a:endParaRPr lang="en-GB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6768244" y="2276872"/>
              <a:ext cx="432048" cy="456051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60132" y="2889511"/>
            <a:ext cx="2448272" cy="1307575"/>
            <a:chOff x="5760132" y="3609591"/>
            <a:chExt cx="2448272" cy="1307575"/>
          </a:xfrm>
        </p:grpSpPr>
        <p:sp>
          <p:nvSpPr>
            <p:cNvPr id="6" name="Rounded Rectangle 5"/>
            <p:cNvSpPr/>
            <p:nvPr/>
          </p:nvSpPr>
          <p:spPr>
            <a:xfrm>
              <a:off x="5760132" y="4053070"/>
              <a:ext cx="2448272" cy="8640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ideality factor</a:t>
              </a:r>
            </a:p>
            <a:p>
              <a:pPr algn="ctr"/>
              <a:r>
                <a:rPr lang="en-US" dirty="0" smtClean="0"/>
                <a:t>Is the Generalized Einstein Relation</a:t>
              </a:r>
              <a:endParaRPr lang="en-GB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6768244" y="3609591"/>
              <a:ext cx="432048" cy="456051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20072" y="4197085"/>
            <a:ext cx="3528392" cy="1320147"/>
            <a:chOff x="5220072" y="4917165"/>
            <a:chExt cx="3528392" cy="1320147"/>
          </a:xfrm>
        </p:grpSpPr>
        <p:sp>
          <p:nvSpPr>
            <p:cNvPr id="7" name="Rounded Rectangle 6"/>
            <p:cNvSpPr/>
            <p:nvPr/>
          </p:nvSpPr>
          <p:spPr>
            <a:xfrm>
              <a:off x="5220072" y="5373216"/>
              <a:ext cx="3528392" cy="8640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Generalized Einstein Relation is NOT valid for </a:t>
              </a:r>
            </a:p>
            <a:p>
              <a:pPr algn="ctr"/>
              <a:r>
                <a:rPr lang="en-US" dirty="0" smtClean="0"/>
                <a:t>organic semiconductors</a:t>
              </a:r>
              <a:endParaRPr lang="en-GB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768244" y="4917165"/>
              <a:ext cx="432048" cy="456051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0404" y="2878081"/>
            <a:ext cx="6840760" cy="369332"/>
            <a:chOff x="467544" y="3632451"/>
            <a:chExt cx="6840760" cy="369332"/>
          </a:xfrm>
        </p:grpSpPr>
        <p:sp>
          <p:nvSpPr>
            <p:cNvPr id="11" name="Freeform 10"/>
            <p:cNvSpPr/>
            <p:nvPr/>
          </p:nvSpPr>
          <p:spPr>
            <a:xfrm>
              <a:off x="6593356" y="3752463"/>
              <a:ext cx="714948" cy="108585"/>
            </a:xfrm>
            <a:custGeom>
              <a:avLst/>
              <a:gdLst>
                <a:gd name="connsiteX0" fmla="*/ 57150 w 822960"/>
                <a:gd name="connsiteY0" fmla="*/ 102870 h 217170"/>
                <a:gd name="connsiteX1" fmla="*/ 228600 w 822960"/>
                <a:gd name="connsiteY1" fmla="*/ 0 h 217170"/>
                <a:gd name="connsiteX2" fmla="*/ 297180 w 822960"/>
                <a:gd name="connsiteY2" fmla="*/ 80010 h 217170"/>
                <a:gd name="connsiteX3" fmla="*/ 537210 w 822960"/>
                <a:gd name="connsiteY3" fmla="*/ 0 h 217170"/>
                <a:gd name="connsiteX4" fmla="*/ 640080 w 822960"/>
                <a:gd name="connsiteY4" fmla="*/ 0 h 217170"/>
                <a:gd name="connsiteX5" fmla="*/ 822960 w 822960"/>
                <a:gd name="connsiteY5" fmla="*/ 22860 h 217170"/>
                <a:gd name="connsiteX6" fmla="*/ 742950 w 822960"/>
                <a:gd name="connsiteY6" fmla="*/ 125730 h 217170"/>
                <a:gd name="connsiteX7" fmla="*/ 560070 w 822960"/>
                <a:gd name="connsiteY7" fmla="*/ 217170 h 217170"/>
                <a:gd name="connsiteX8" fmla="*/ 457200 w 822960"/>
                <a:gd name="connsiteY8" fmla="*/ 171450 h 217170"/>
                <a:gd name="connsiteX9" fmla="*/ 354330 w 822960"/>
                <a:gd name="connsiteY9" fmla="*/ 217170 h 217170"/>
                <a:gd name="connsiteX10" fmla="*/ 217170 w 822960"/>
                <a:gd name="connsiteY10" fmla="*/ 182880 h 217170"/>
                <a:gd name="connsiteX11" fmla="*/ 80010 w 822960"/>
                <a:gd name="connsiteY11" fmla="*/ 194310 h 217170"/>
                <a:gd name="connsiteX12" fmla="*/ 0 w 822960"/>
                <a:gd name="connsiteY12" fmla="*/ 148590 h 217170"/>
                <a:gd name="connsiteX13" fmla="*/ 57150 w 822960"/>
                <a:gd name="connsiteY13" fmla="*/ 102870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2960" h="217170">
                  <a:moveTo>
                    <a:pt x="57150" y="102870"/>
                  </a:moveTo>
                  <a:lnTo>
                    <a:pt x="228600" y="0"/>
                  </a:lnTo>
                  <a:lnTo>
                    <a:pt x="297180" y="80010"/>
                  </a:lnTo>
                  <a:lnTo>
                    <a:pt x="537210" y="0"/>
                  </a:lnTo>
                  <a:lnTo>
                    <a:pt x="640080" y="0"/>
                  </a:lnTo>
                  <a:lnTo>
                    <a:pt x="822960" y="22860"/>
                  </a:lnTo>
                  <a:lnTo>
                    <a:pt x="742950" y="125730"/>
                  </a:lnTo>
                  <a:lnTo>
                    <a:pt x="560070" y="217170"/>
                  </a:lnTo>
                  <a:lnTo>
                    <a:pt x="457200" y="171450"/>
                  </a:lnTo>
                  <a:lnTo>
                    <a:pt x="354330" y="217170"/>
                  </a:lnTo>
                  <a:lnTo>
                    <a:pt x="217170" y="182880"/>
                  </a:lnTo>
                  <a:lnTo>
                    <a:pt x="80010" y="194310"/>
                  </a:lnTo>
                  <a:lnTo>
                    <a:pt x="0" y="148590"/>
                  </a:lnTo>
                  <a:lnTo>
                    <a:pt x="57150" y="10287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7544" y="3632451"/>
              <a:ext cx="4572000" cy="36933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r>
                <a:rPr lang="en-US" dirty="0"/>
                <a:t>Y. </a:t>
              </a:r>
              <a:r>
                <a:rPr lang="en-US" dirty="0" err="1" smtClean="0"/>
                <a:t>Vaynzof</a:t>
              </a:r>
              <a:r>
                <a:rPr lang="en-US" dirty="0" smtClean="0"/>
                <a:t> et. al. </a:t>
              </a:r>
              <a:r>
                <a:rPr lang="en-US" i="1" dirty="0" smtClean="0"/>
                <a:t>JAP, </a:t>
              </a:r>
              <a:r>
                <a:rPr lang="en-US" dirty="0"/>
                <a:t>vol. 106, p. 6, Oct 2009.</a:t>
              </a:r>
              <a:endParaRPr lang="en-GB" dirty="0"/>
            </a:p>
          </p:txBody>
        </p:sp>
        <p:sp>
          <p:nvSpPr>
            <p:cNvPr id="13" name="Flowchart: Manual Operation 12"/>
            <p:cNvSpPr/>
            <p:nvPr/>
          </p:nvSpPr>
          <p:spPr>
            <a:xfrm rot="16200000">
              <a:off x="5739564" y="3004461"/>
              <a:ext cx="216024" cy="1625312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/>
          <p:cNvSpPr/>
          <p:nvPr/>
        </p:nvSpPr>
        <p:spPr>
          <a:xfrm>
            <a:off x="205780" y="5986154"/>
            <a:ext cx="645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G. A. H. </a:t>
            </a:r>
            <a:r>
              <a:rPr lang="en-US" dirty="0" err="1"/>
              <a:t>Wetzelaer</a:t>
            </a:r>
            <a:r>
              <a:rPr lang="en-US" dirty="0"/>
              <a:t>, </a:t>
            </a:r>
            <a:r>
              <a:rPr lang="en-US" dirty="0" smtClean="0"/>
              <a:t>et. al., </a:t>
            </a:r>
            <a:r>
              <a:rPr lang="en-US" dirty="0"/>
              <a:t>"Validity of the Einstein Relation in Disordered Organic Semiconductors," </a:t>
            </a:r>
            <a:r>
              <a:rPr lang="en-US" i="1" dirty="0" smtClean="0"/>
              <a:t>PRL, </a:t>
            </a:r>
            <a:r>
              <a:rPr lang="en-US" dirty="0" smtClean="0"/>
              <a:t>107</a:t>
            </a:r>
            <a:r>
              <a:rPr lang="en-US" dirty="0"/>
              <a:t>, p. 066605, 2011.</a:t>
            </a:r>
          </a:p>
        </p:txBody>
      </p:sp>
    </p:spTree>
    <p:extLst>
      <p:ext uri="{BB962C8B-B14F-4D97-AF65-F5344CB8AC3E}">
        <p14:creationId xmlns:p14="http://schemas.microsoft.com/office/powerpoint/2010/main" val="4530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5" name="Picture 3" descr="demo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6" name="Picture 4" descr="demo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7" name="Picture 5" descr="demo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8" name="Picture 6" descr="demo_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9" name="Picture 7" descr="demo_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0" name="Picture 8" descr="demo_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1" name="Picture 9" descr="demo_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2" name="Picture 10" descr="demo_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3" name="Picture 11" descr="demo_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4" name="Picture 12" descr="demo_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5" name="Picture 13" descr="demo_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6" name="Picture 14" descr="demo_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7" name="Picture 15" descr="demo_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8" name="Picture 16" descr="demo_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9" name="Picture 17" descr="demo_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30" name="Picture 18" descr="demo_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31" name="Picture 19" descr="demo_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32" name="Picture 20" descr="demo_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37" name="Text Box 25"/>
          <p:cNvSpPr txBox="1">
            <a:spLocks noChangeArrowheads="1"/>
          </p:cNvSpPr>
          <p:nvPr/>
        </p:nvSpPr>
        <p:spPr bwMode="auto">
          <a:xfrm>
            <a:off x="971600" y="416858"/>
            <a:ext cx="7848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Monte-Carlo simulation of transport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27984" y="2432318"/>
            <a:ext cx="4536504" cy="4365104"/>
          </a:xfrm>
          <a:prstGeom prst="round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086391"/>
              </p:ext>
            </p:extLst>
          </p:nvPr>
        </p:nvGraphicFramePr>
        <p:xfrm>
          <a:off x="4572000" y="2544667"/>
          <a:ext cx="4032796" cy="4148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KGPlot" r:id="rId21" imgW="6172200" imgH="6350040" progId="KGraph_Plot">
                  <p:embed/>
                </p:oleObj>
              </mc:Choice>
              <mc:Fallback>
                <p:oleObj name="KGPlot" r:id="rId21" imgW="6172200" imgH="635004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44667"/>
                        <a:ext cx="4032796" cy="4148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574353" y="3131676"/>
            <a:ext cx="74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G.E.R.</a:t>
            </a:r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709250"/>
              </p:ext>
            </p:extLst>
          </p:nvPr>
        </p:nvGraphicFramePr>
        <p:xfrm>
          <a:off x="5387032" y="3087226"/>
          <a:ext cx="3054350" cy="30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KGPlot" r:id="rId23" imgW="4673520" imgH="4673520" progId="KGraph_Plot">
                  <p:embed/>
                </p:oleObj>
              </mc:Choice>
              <mc:Fallback>
                <p:oleObj name="KGPlot" r:id="rId23" imgW="4673520" imgH="467352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032" y="3087226"/>
                        <a:ext cx="3054350" cy="305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096830"/>
              </p:ext>
            </p:extLst>
          </p:nvPr>
        </p:nvGraphicFramePr>
        <p:xfrm>
          <a:off x="5387032" y="3074155"/>
          <a:ext cx="3054350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KGPlot" r:id="rId25" imgW="4673520" imgH="4673520" progId="KGraph_Plot">
                  <p:embed/>
                </p:oleObj>
              </mc:Choice>
              <mc:Fallback>
                <p:oleObj name="KGPlot" r:id="rId25" imgW="4673520" imgH="467352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032" y="3074155"/>
                        <a:ext cx="3054350" cy="305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5611862" y="4443462"/>
            <a:ext cx="1372683" cy="873388"/>
            <a:chOff x="4572000" y="4499828"/>
            <a:chExt cx="1372683" cy="873388"/>
          </a:xfrm>
        </p:grpSpPr>
        <p:sp>
          <p:nvSpPr>
            <p:cNvPr id="29" name="Rectangle 28"/>
            <p:cNvSpPr/>
            <p:nvPr/>
          </p:nvSpPr>
          <p:spPr>
            <a:xfrm>
              <a:off x="4572000" y="5003884"/>
              <a:ext cx="1372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Monte-Carlo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5065683" y="4499828"/>
              <a:ext cx="216024" cy="57606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355976" y="1112699"/>
            <a:ext cx="4464496" cy="1236181"/>
            <a:chOff x="4572000" y="1112699"/>
            <a:chExt cx="4464496" cy="1236181"/>
          </a:xfrm>
        </p:grpSpPr>
        <p:sp>
          <p:nvSpPr>
            <p:cNvPr id="4" name="Rounded Rectangle 3"/>
            <p:cNvSpPr/>
            <p:nvPr/>
          </p:nvSpPr>
          <p:spPr>
            <a:xfrm>
              <a:off x="4572000" y="1112699"/>
              <a:ext cx="4464496" cy="1236181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986821"/>
                </p:ext>
              </p:extLst>
            </p:nvPr>
          </p:nvGraphicFramePr>
          <p:xfrm>
            <a:off x="7668344" y="1196752"/>
            <a:ext cx="1290638" cy="110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3" name="Equation" r:id="rId27" imgW="444240" imgH="393480" progId="Equation.DSMT4">
                    <p:embed/>
                  </p:oleObj>
                </mc:Choice>
                <mc:Fallback>
                  <p:oleObj name="Equation" r:id="rId27" imgW="444240" imgH="3934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8344" y="1196752"/>
                          <a:ext cx="1290638" cy="1101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4572000" y="1240304"/>
              <a:ext cx="331236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00CC"/>
                  </a:solidFill>
                </a:rPr>
                <a:t>Standard M.C. means uniform density</a:t>
              </a:r>
              <a:endParaRPr lang="en-US" sz="2600" dirty="0">
                <a:solidFill>
                  <a:srgbClr val="0000CC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44016" y="5397023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Y. </a:t>
            </a:r>
            <a:r>
              <a:rPr lang="en-US" dirty="0" err="1"/>
              <a:t>Roichman</a:t>
            </a:r>
            <a:r>
              <a:rPr lang="en-US" dirty="0"/>
              <a:t> and N. </a:t>
            </a:r>
            <a:r>
              <a:rPr lang="en-US" dirty="0" err="1"/>
              <a:t>Tessler</a:t>
            </a:r>
            <a:r>
              <a:rPr lang="en-US" dirty="0"/>
              <a:t>, "Generalized Einstein relation for disordered semiconductors - Implications for device performance," </a:t>
            </a:r>
            <a:r>
              <a:rPr lang="en-US" i="1" dirty="0" smtClean="0"/>
              <a:t>APL, </a:t>
            </a:r>
            <a:r>
              <a:rPr lang="en-US" dirty="0" smtClean="0"/>
              <a:t>80</a:t>
            </a:r>
            <a:r>
              <a:rPr lang="en-US" dirty="0"/>
              <a:t>, </a:t>
            </a:r>
            <a:r>
              <a:rPr lang="en-US" dirty="0" smtClean="0"/>
              <a:t>1948, </a:t>
            </a:r>
            <a:r>
              <a:rPr lang="en-US" dirty="0"/>
              <a:t>2002.</a:t>
            </a:r>
          </a:p>
        </p:txBody>
      </p:sp>
    </p:spTree>
    <p:extLst>
      <p:ext uri="{BB962C8B-B14F-4D97-AF65-F5344CB8AC3E}">
        <p14:creationId xmlns:p14="http://schemas.microsoft.com/office/powerpoint/2010/main" val="2850967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4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6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8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4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2480" cy="1143000"/>
          </a:xfrm>
        </p:spPr>
        <p:txBody>
          <a:bodyPr/>
          <a:lstStyle/>
          <a:p>
            <a:r>
              <a:rPr lang="en-US" sz="3600" dirty="0" smtClean="0"/>
              <a:t>Comparing </a:t>
            </a:r>
            <a:r>
              <a:rPr lang="en-US" sz="4000" dirty="0" smtClean="0">
                <a:solidFill>
                  <a:srgbClr val="0000CC"/>
                </a:solidFill>
              </a:rPr>
              <a:t>Monte-Carlo</a:t>
            </a:r>
            <a:r>
              <a:rPr lang="en-US" sz="3600" dirty="0" smtClean="0"/>
              <a:t> to 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Drift-Diffusion</a:t>
            </a:r>
            <a:r>
              <a:rPr lang="en-US" sz="3600" dirty="0" smtClean="0"/>
              <a:t> &amp; </a:t>
            </a:r>
            <a:r>
              <a:rPr lang="en-US" sz="3600" dirty="0" smtClean="0">
                <a:solidFill>
                  <a:srgbClr val="FF0000"/>
                </a:solidFill>
              </a:rPr>
              <a:t>G</a:t>
            </a:r>
            <a:r>
              <a:rPr lang="en-US" sz="3600" dirty="0" smtClean="0"/>
              <a:t>eneralized </a:t>
            </a:r>
            <a:r>
              <a:rPr lang="en-US" sz="3600" dirty="0" smtClean="0">
                <a:solidFill>
                  <a:srgbClr val="FF0000"/>
                </a:solidFill>
              </a:rPr>
              <a:t>E</a:t>
            </a:r>
            <a:r>
              <a:rPr lang="en-US" sz="3600" dirty="0" smtClean="0"/>
              <a:t>instein </a:t>
            </a:r>
            <a:r>
              <a:rPr lang="en-US" sz="3600" dirty="0" smtClean="0">
                <a:solidFill>
                  <a:srgbClr val="FF0000"/>
                </a:solidFill>
              </a:rPr>
              <a:t>R</a:t>
            </a:r>
            <a:r>
              <a:rPr lang="en-US" sz="3600" dirty="0" smtClean="0"/>
              <a:t>elation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472067"/>
              </p:ext>
            </p:extLst>
          </p:nvPr>
        </p:nvGraphicFramePr>
        <p:xfrm>
          <a:off x="35496" y="2305296"/>
          <a:ext cx="4629492" cy="371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KGPlot" r:id="rId3" imgW="6613560" imgH="5308560" progId="KGraph_Plot">
                  <p:embed/>
                </p:oleObj>
              </mc:Choice>
              <mc:Fallback>
                <p:oleObj name="KGPlot" r:id="rId3" imgW="6613560" imgH="53085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96" y="2305296"/>
                        <a:ext cx="4629492" cy="3715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835696" y="3786765"/>
            <a:ext cx="525360" cy="461665"/>
            <a:chOff x="611560" y="3995772"/>
            <a:chExt cx="52536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11560" y="3995772"/>
              <a:ext cx="4972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qE</a:t>
              </a:r>
              <a:endParaRPr lang="en-GB" sz="24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11560" y="4005064"/>
              <a:ext cx="5253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406900" y="2304529"/>
            <a:ext cx="4629150" cy="3716338"/>
            <a:chOff x="4406900" y="1368425"/>
            <a:chExt cx="4629150" cy="3716338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8868415"/>
                </p:ext>
              </p:extLst>
            </p:nvPr>
          </p:nvGraphicFramePr>
          <p:xfrm>
            <a:off x="4406900" y="1368425"/>
            <a:ext cx="4629150" cy="3716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4" name="KGPlot" r:id="rId5" imgW="6613560" imgH="5308560" progId="KGraph_Plot">
                    <p:embed/>
                  </p:oleObj>
                </mc:Choice>
                <mc:Fallback>
                  <p:oleObj name="KGPlot" r:id="rId5" imgW="6613560" imgH="5308560" progId="KGraph_Plo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06900" y="1368425"/>
                          <a:ext cx="4629150" cy="3716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7616261" y="2853406"/>
              <a:ext cx="549335" cy="491132"/>
              <a:chOff x="6464133" y="4638758"/>
              <a:chExt cx="549335" cy="49113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516216" y="4668225"/>
                <a:ext cx="49725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qE</a:t>
                </a:r>
                <a:endParaRPr lang="en-GB" sz="2400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464133" y="4638758"/>
                <a:ext cx="52536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24927"/>
              </p:ext>
            </p:extLst>
          </p:nvPr>
        </p:nvGraphicFramePr>
        <p:xfrm>
          <a:off x="1140449" y="2307940"/>
          <a:ext cx="3503612" cy="31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" name="KGPlot" r:id="rId7" imgW="5003640" imgH="4559040" progId="KGraph_Plot">
                  <p:embed/>
                </p:oleObj>
              </mc:Choice>
              <mc:Fallback>
                <p:oleObj name="KGPlot" r:id="rId7" imgW="5003640" imgH="4559040" progId="KGraph_Plo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449" y="2307940"/>
                        <a:ext cx="3503612" cy="319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199106"/>
              </p:ext>
            </p:extLst>
          </p:nvPr>
        </p:nvGraphicFramePr>
        <p:xfrm>
          <a:off x="5516349" y="2307940"/>
          <a:ext cx="3502025" cy="31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KGPlot" r:id="rId9" imgW="5003640" imgH="4559040" progId="KGraph_Plot">
                  <p:embed/>
                </p:oleObj>
              </mc:Choice>
              <mc:Fallback>
                <p:oleObj name="KGPlot" r:id="rId9" imgW="5003640" imgH="4559040" progId="KGraph_Plo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349" y="2307940"/>
                        <a:ext cx="3502025" cy="319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63842" y="1628800"/>
            <a:ext cx="487665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Implement contacts as in real Devices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82207"/>
              </p:ext>
            </p:extLst>
          </p:nvPr>
        </p:nvGraphicFramePr>
        <p:xfrm>
          <a:off x="7174631" y="1374366"/>
          <a:ext cx="1213793" cy="103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Equation" r:id="rId11" imgW="444240" imgH="393480" progId="Equation.DSMT4">
                  <p:embed/>
                </p:oleObj>
              </mc:Choice>
              <mc:Fallback>
                <p:oleObj name="Equation" r:id="rId11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631" y="1374366"/>
                        <a:ext cx="1213793" cy="103612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71932" y="4797152"/>
            <a:ext cx="639982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GER Holds for </a:t>
            </a:r>
            <a:r>
              <a:rPr lang="en-US" sz="2400" b="1" dirty="0" smtClean="0">
                <a:solidFill>
                  <a:srgbClr val="FF0000"/>
                </a:solidFill>
              </a:rPr>
              <a:t>real device </a:t>
            </a:r>
            <a:r>
              <a:rPr lang="en-US" sz="2400" dirty="0" smtClean="0"/>
              <a:t>Monte-Carlo Simulation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981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dirty="0" smtClean="0"/>
              <a:t>Where does most of the confusion come from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536" y="586798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Bisquert</a:t>
            </a:r>
            <a:r>
              <a:rPr lang="en-US" dirty="0"/>
              <a:t>, </a:t>
            </a:r>
            <a:r>
              <a:rPr lang="en-US" i="1" dirty="0" smtClean="0"/>
              <a:t>Physical </a:t>
            </a:r>
            <a:r>
              <a:rPr lang="en-US" i="1" dirty="0"/>
              <a:t>Chemistry Chemical Physics, </a:t>
            </a:r>
            <a:r>
              <a:rPr lang="en-US" dirty="0"/>
              <a:t>vol. 10, pp. 3175-3194, 2008.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32"/>
          <a:stretch/>
        </p:blipFill>
        <p:spPr bwMode="auto">
          <a:xfrm>
            <a:off x="683568" y="2492896"/>
            <a:ext cx="2077918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071946"/>
            <a:ext cx="4140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FF0000"/>
                </a:solidFill>
              </a:rPr>
              <a:t>The intuitive Random Walk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16016" y="1844824"/>
            <a:ext cx="3911292" cy="2384796"/>
            <a:chOff x="4716016" y="1844824"/>
            <a:chExt cx="3911292" cy="2384796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2420672"/>
                </p:ext>
              </p:extLst>
            </p:nvPr>
          </p:nvGraphicFramePr>
          <p:xfrm>
            <a:off x="4966619" y="3337445"/>
            <a:ext cx="3281362" cy="89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" name="Equation" r:id="rId4" imgW="1396800" imgH="393480" progId="Equation.DSMT4">
                    <p:embed/>
                  </p:oleObj>
                </mc:Choice>
                <mc:Fallback>
                  <p:oleObj name="Equation" r:id="rId4" imgW="1396800" imgH="39348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6619" y="3337445"/>
                          <a:ext cx="3281362" cy="892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4716016" y="2060848"/>
              <a:ext cx="35171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The coefficient describing 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8171121"/>
                </p:ext>
              </p:extLst>
            </p:nvPr>
          </p:nvGraphicFramePr>
          <p:xfrm>
            <a:off x="8119308" y="1844824"/>
            <a:ext cx="508000" cy="89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" name="Equation" r:id="rId6" imgW="215640" imgH="393480" progId="Equation.DSMT4">
                    <p:embed/>
                  </p:oleObj>
                </mc:Choice>
                <mc:Fallback>
                  <p:oleObj name="Equation" r:id="rId6" imgW="21564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9308" y="1844824"/>
                          <a:ext cx="508000" cy="892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2311158" y="4756502"/>
            <a:ext cx="531959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/>
              <a:t>eneralized </a:t>
            </a:r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/>
              <a:t>instein </a:t>
            </a:r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/>
              <a:t>elation is defined ONLY for 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7524328" y="4922267"/>
            <a:ext cx="288032" cy="1176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flipV="1">
            <a:off x="7650246" y="4365104"/>
            <a:ext cx="216024" cy="5571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2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6" descr="Small checker board"/>
          <p:cNvSpPr>
            <a:spLocks noChangeArrowheads="1"/>
          </p:cNvSpPr>
          <p:nvPr/>
        </p:nvSpPr>
        <p:spPr bwMode="auto">
          <a:xfrm>
            <a:off x="2987675" y="1806237"/>
            <a:ext cx="1656184" cy="1744663"/>
          </a:xfrm>
          <a:prstGeom prst="rect">
            <a:avLst/>
          </a:prstGeom>
          <a:pattFill prst="smCheck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sz="4800" i="1" dirty="0" smtClean="0">
                <a:solidFill>
                  <a:srgbClr val="FF0000"/>
                </a:solidFill>
                <a:latin typeface="Brush Script MT" pitchFamily="66" charset="0"/>
                <a:cs typeface="BrowalliaUPC" pitchFamily="34" charset="-34"/>
              </a:rPr>
              <a:t>Hiding</a:t>
            </a:r>
            <a:r>
              <a:rPr lang="en-US" dirty="0" smtClean="0"/>
              <a:t> behind 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467576"/>
              </p:ext>
            </p:extLst>
          </p:nvPr>
        </p:nvGraphicFramePr>
        <p:xfrm>
          <a:off x="7236296" y="188640"/>
          <a:ext cx="720080" cy="1264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3" imgW="215640" imgH="393480" progId="Equation.DSMT4">
                  <p:embed/>
                </p:oleObj>
              </mc:Choice>
              <mc:Fallback>
                <p:oleObj name="Equation" r:id="rId3" imgW="2156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188640"/>
                        <a:ext cx="720080" cy="1264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354930" y="1310108"/>
            <a:ext cx="11907" cy="27795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Rectangle 6" descr="Small checker board"/>
          <p:cNvSpPr>
            <a:spLocks noChangeArrowheads="1"/>
          </p:cNvSpPr>
          <p:nvPr/>
        </p:nvSpPr>
        <p:spPr bwMode="auto">
          <a:xfrm>
            <a:off x="343025" y="1808584"/>
            <a:ext cx="2628156" cy="1744663"/>
          </a:xfrm>
          <a:prstGeom prst="rect">
            <a:avLst/>
          </a:prstGeom>
          <a:pattFill prst="smCheck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2121024" y="2494384"/>
            <a:ext cx="661988" cy="228600"/>
            <a:chOff x="2198" y="2112"/>
            <a:chExt cx="417" cy="144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auto">
            <a:xfrm>
              <a:off x="2198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2267" y="21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22"/>
            <p:cNvSpPr>
              <a:spLocks noChangeArrowheads="1"/>
            </p:cNvSpPr>
            <p:nvPr/>
          </p:nvSpPr>
          <p:spPr bwMode="auto">
            <a:xfrm>
              <a:off x="2363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23"/>
            <p:cNvSpPr>
              <a:spLocks noChangeArrowheads="1"/>
            </p:cNvSpPr>
            <p:nvPr/>
          </p:nvSpPr>
          <p:spPr bwMode="auto">
            <a:xfrm>
              <a:off x="2567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2459" y="2145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5649" y="980728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331912" y="3861048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662982" y="3933056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179512" y="356118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179512" y="340878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179512" y="325638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179512" y="310398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179512" y="295158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179512" y="279918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37"/>
          <p:cNvSpPr>
            <a:spLocks noChangeShapeType="1"/>
          </p:cNvSpPr>
          <p:nvPr/>
        </p:nvSpPr>
        <p:spPr bwMode="auto">
          <a:xfrm>
            <a:off x="179512" y="264678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>
            <a:off x="179512" y="249438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4" name="Group 40"/>
          <p:cNvGrpSpPr>
            <a:grpSpLocks/>
          </p:cNvGrpSpPr>
          <p:nvPr/>
        </p:nvGrpSpPr>
        <p:grpSpPr bwMode="auto">
          <a:xfrm flipV="1">
            <a:off x="757362" y="2646784"/>
            <a:ext cx="2176462" cy="685800"/>
            <a:chOff x="3168" y="2832"/>
            <a:chExt cx="1371" cy="432"/>
          </a:xfrm>
        </p:grpSpPr>
        <p:sp>
          <p:nvSpPr>
            <p:cNvPr id="25" name="Oval 41"/>
            <p:cNvSpPr>
              <a:spLocks noChangeArrowheads="1"/>
            </p:cNvSpPr>
            <p:nvPr/>
          </p:nvSpPr>
          <p:spPr bwMode="auto">
            <a:xfrm>
              <a:off x="3168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42"/>
            <p:cNvSpPr>
              <a:spLocks noChangeArrowheads="1"/>
            </p:cNvSpPr>
            <p:nvPr/>
          </p:nvSpPr>
          <p:spPr bwMode="auto">
            <a:xfrm>
              <a:off x="3264" y="312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43"/>
            <p:cNvSpPr>
              <a:spLocks noChangeArrowheads="1"/>
            </p:cNvSpPr>
            <p:nvPr/>
          </p:nvSpPr>
          <p:spPr bwMode="auto">
            <a:xfrm>
              <a:off x="3360" y="302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44"/>
            <p:cNvSpPr>
              <a:spLocks noChangeArrowheads="1"/>
            </p:cNvSpPr>
            <p:nvPr/>
          </p:nvSpPr>
          <p:spPr bwMode="auto">
            <a:xfrm>
              <a:off x="3375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5"/>
            <p:cNvSpPr>
              <a:spLocks noChangeArrowheads="1"/>
            </p:cNvSpPr>
            <p:nvPr/>
          </p:nvSpPr>
          <p:spPr bwMode="auto">
            <a:xfrm>
              <a:off x="3471" y="307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6"/>
            <p:cNvSpPr>
              <a:spLocks noChangeArrowheads="1"/>
            </p:cNvSpPr>
            <p:nvPr/>
          </p:nvSpPr>
          <p:spPr bwMode="auto">
            <a:xfrm>
              <a:off x="3567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7"/>
            <p:cNvSpPr>
              <a:spLocks noChangeArrowheads="1"/>
            </p:cNvSpPr>
            <p:nvPr/>
          </p:nvSpPr>
          <p:spPr bwMode="auto">
            <a:xfrm>
              <a:off x="3567" y="302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8"/>
            <p:cNvSpPr>
              <a:spLocks noChangeArrowheads="1"/>
            </p:cNvSpPr>
            <p:nvPr/>
          </p:nvSpPr>
          <p:spPr bwMode="auto">
            <a:xfrm>
              <a:off x="3663" y="312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9"/>
            <p:cNvSpPr>
              <a:spLocks noChangeArrowheads="1"/>
            </p:cNvSpPr>
            <p:nvPr/>
          </p:nvSpPr>
          <p:spPr bwMode="auto">
            <a:xfrm>
              <a:off x="3759" y="32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50"/>
            <p:cNvSpPr>
              <a:spLocks noChangeArrowheads="1"/>
            </p:cNvSpPr>
            <p:nvPr/>
          </p:nvSpPr>
          <p:spPr bwMode="auto">
            <a:xfrm>
              <a:off x="3807" y="312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51"/>
            <p:cNvSpPr>
              <a:spLocks noChangeArrowheads="1"/>
            </p:cNvSpPr>
            <p:nvPr/>
          </p:nvSpPr>
          <p:spPr bwMode="auto">
            <a:xfrm>
              <a:off x="3903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52"/>
            <p:cNvSpPr>
              <a:spLocks noChangeArrowheads="1"/>
            </p:cNvSpPr>
            <p:nvPr/>
          </p:nvSpPr>
          <p:spPr bwMode="auto">
            <a:xfrm>
              <a:off x="3963" y="307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Oval 53"/>
            <p:cNvSpPr>
              <a:spLocks noChangeArrowheads="1"/>
            </p:cNvSpPr>
            <p:nvPr/>
          </p:nvSpPr>
          <p:spPr bwMode="auto">
            <a:xfrm>
              <a:off x="3999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Oval 54"/>
            <p:cNvSpPr>
              <a:spLocks noChangeArrowheads="1"/>
            </p:cNvSpPr>
            <p:nvPr/>
          </p:nvSpPr>
          <p:spPr bwMode="auto">
            <a:xfrm>
              <a:off x="4122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55"/>
            <p:cNvSpPr>
              <a:spLocks noChangeArrowheads="1"/>
            </p:cNvSpPr>
            <p:nvPr/>
          </p:nvSpPr>
          <p:spPr bwMode="auto">
            <a:xfrm>
              <a:off x="4191" y="307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56"/>
            <p:cNvSpPr>
              <a:spLocks noChangeArrowheads="1"/>
            </p:cNvSpPr>
            <p:nvPr/>
          </p:nvSpPr>
          <p:spPr bwMode="auto">
            <a:xfrm>
              <a:off x="4287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Oval 57"/>
            <p:cNvSpPr>
              <a:spLocks noChangeArrowheads="1"/>
            </p:cNvSpPr>
            <p:nvPr/>
          </p:nvSpPr>
          <p:spPr bwMode="auto">
            <a:xfrm>
              <a:off x="4491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Oval 58"/>
            <p:cNvSpPr>
              <a:spLocks noChangeArrowheads="1"/>
            </p:cNvSpPr>
            <p:nvPr/>
          </p:nvSpPr>
          <p:spPr bwMode="auto">
            <a:xfrm>
              <a:off x="4383" y="3105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Oval 59"/>
            <p:cNvSpPr>
              <a:spLocks noChangeArrowheads="1"/>
            </p:cNvSpPr>
            <p:nvPr/>
          </p:nvSpPr>
          <p:spPr bwMode="auto">
            <a:xfrm>
              <a:off x="3427" y="283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60"/>
            <p:cNvSpPr>
              <a:spLocks noChangeArrowheads="1"/>
            </p:cNvSpPr>
            <p:nvPr/>
          </p:nvSpPr>
          <p:spPr bwMode="auto">
            <a:xfrm>
              <a:off x="3823" y="288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Oval 61"/>
            <p:cNvSpPr>
              <a:spLocks noChangeArrowheads="1"/>
            </p:cNvSpPr>
            <p:nvPr/>
          </p:nvSpPr>
          <p:spPr bwMode="auto">
            <a:xfrm>
              <a:off x="4051" y="288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94"/>
          <p:cNvGrpSpPr>
            <a:grpSpLocks/>
          </p:cNvGrpSpPr>
          <p:nvPr/>
        </p:nvGrpSpPr>
        <p:grpSpPr bwMode="auto">
          <a:xfrm>
            <a:off x="2500437" y="3080172"/>
            <a:ext cx="128587" cy="328612"/>
            <a:chOff x="2437" y="2481"/>
            <a:chExt cx="81" cy="207"/>
          </a:xfrm>
        </p:grpSpPr>
        <p:sp>
          <p:nvSpPr>
            <p:cNvPr id="47" name="Oval 70"/>
            <p:cNvSpPr>
              <a:spLocks noChangeArrowheads="1"/>
            </p:cNvSpPr>
            <p:nvPr/>
          </p:nvSpPr>
          <p:spPr bwMode="auto">
            <a:xfrm>
              <a:off x="2437" y="2481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Oval 76"/>
            <p:cNvSpPr>
              <a:spLocks noChangeArrowheads="1"/>
            </p:cNvSpPr>
            <p:nvPr/>
          </p:nvSpPr>
          <p:spPr bwMode="auto">
            <a:xfrm>
              <a:off x="2470" y="264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Group 92"/>
          <p:cNvGrpSpPr>
            <a:grpSpLocks/>
          </p:cNvGrpSpPr>
          <p:nvPr/>
        </p:nvGrpSpPr>
        <p:grpSpPr bwMode="auto">
          <a:xfrm>
            <a:off x="1239962" y="2341984"/>
            <a:ext cx="855662" cy="457200"/>
            <a:chOff x="1643" y="2016"/>
            <a:chExt cx="539" cy="288"/>
          </a:xfrm>
        </p:grpSpPr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1643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3"/>
            <p:cNvSpPr>
              <a:spLocks noChangeArrowheads="1"/>
            </p:cNvSpPr>
            <p:nvPr/>
          </p:nvSpPr>
          <p:spPr bwMode="auto">
            <a:xfrm>
              <a:off x="1643" y="206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4"/>
            <p:cNvSpPr>
              <a:spLocks noChangeArrowheads="1"/>
            </p:cNvSpPr>
            <p:nvPr/>
          </p:nvSpPr>
          <p:spPr bwMode="auto">
            <a:xfrm>
              <a:off x="1739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5"/>
            <p:cNvSpPr>
              <a:spLocks noChangeArrowheads="1"/>
            </p:cNvSpPr>
            <p:nvPr/>
          </p:nvSpPr>
          <p:spPr bwMode="auto">
            <a:xfrm>
              <a:off x="1835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6"/>
            <p:cNvSpPr>
              <a:spLocks noChangeArrowheads="1"/>
            </p:cNvSpPr>
            <p:nvPr/>
          </p:nvSpPr>
          <p:spPr bwMode="auto">
            <a:xfrm>
              <a:off x="1883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1979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Oval 18"/>
            <p:cNvSpPr>
              <a:spLocks noChangeArrowheads="1"/>
            </p:cNvSpPr>
            <p:nvPr/>
          </p:nvSpPr>
          <p:spPr bwMode="auto">
            <a:xfrm>
              <a:off x="2039" y="21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Oval 19"/>
            <p:cNvSpPr>
              <a:spLocks noChangeArrowheads="1"/>
            </p:cNvSpPr>
            <p:nvPr/>
          </p:nvSpPr>
          <p:spPr bwMode="auto">
            <a:xfrm>
              <a:off x="2075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Oval 27"/>
            <p:cNvSpPr>
              <a:spLocks noChangeArrowheads="1"/>
            </p:cNvSpPr>
            <p:nvPr/>
          </p:nvSpPr>
          <p:spPr bwMode="auto">
            <a:xfrm>
              <a:off x="1899" y="20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Oval 28"/>
            <p:cNvSpPr>
              <a:spLocks noChangeArrowheads="1"/>
            </p:cNvSpPr>
            <p:nvPr/>
          </p:nvSpPr>
          <p:spPr bwMode="auto">
            <a:xfrm>
              <a:off x="2127" y="20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Oval 78"/>
            <p:cNvSpPr>
              <a:spLocks noChangeArrowheads="1"/>
            </p:cNvSpPr>
            <p:nvPr/>
          </p:nvSpPr>
          <p:spPr bwMode="auto">
            <a:xfrm>
              <a:off x="1906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Oval 79"/>
            <p:cNvSpPr>
              <a:spLocks noChangeArrowheads="1"/>
            </p:cNvSpPr>
            <p:nvPr/>
          </p:nvSpPr>
          <p:spPr bwMode="auto">
            <a:xfrm>
              <a:off x="2134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Group 96"/>
          <p:cNvGrpSpPr>
            <a:grpSpLocks/>
          </p:cNvGrpSpPr>
          <p:nvPr/>
        </p:nvGrpSpPr>
        <p:grpSpPr bwMode="auto">
          <a:xfrm>
            <a:off x="647824" y="2875384"/>
            <a:ext cx="481013" cy="533400"/>
            <a:chOff x="1270" y="2352"/>
            <a:chExt cx="303" cy="336"/>
          </a:xfrm>
        </p:grpSpPr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318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414" y="24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1525" y="244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71"/>
            <p:cNvSpPr>
              <a:spLocks noChangeArrowheads="1"/>
            </p:cNvSpPr>
            <p:nvPr/>
          </p:nvSpPr>
          <p:spPr bwMode="auto">
            <a:xfrm>
              <a:off x="1270" y="264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73"/>
            <p:cNvSpPr>
              <a:spLocks noChangeArrowheads="1"/>
            </p:cNvSpPr>
            <p:nvPr/>
          </p:nvSpPr>
          <p:spPr bwMode="auto">
            <a:xfrm>
              <a:off x="1414" y="259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Oval 80"/>
            <p:cNvSpPr>
              <a:spLocks noChangeArrowheads="1"/>
            </p:cNvSpPr>
            <p:nvPr/>
          </p:nvSpPr>
          <p:spPr bwMode="auto">
            <a:xfrm>
              <a:off x="1462" y="235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Group 95"/>
          <p:cNvGrpSpPr>
            <a:grpSpLocks/>
          </p:cNvGrpSpPr>
          <p:nvPr/>
        </p:nvGrpSpPr>
        <p:grpSpPr bwMode="auto">
          <a:xfrm>
            <a:off x="1790824" y="2875384"/>
            <a:ext cx="481013" cy="609600"/>
            <a:chOff x="1990" y="2352"/>
            <a:chExt cx="303" cy="384"/>
          </a:xfrm>
        </p:grpSpPr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2017" y="244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auto">
            <a:xfrm>
              <a:off x="2245" y="244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Oval 75"/>
            <p:cNvSpPr>
              <a:spLocks noChangeArrowheads="1"/>
            </p:cNvSpPr>
            <p:nvPr/>
          </p:nvSpPr>
          <p:spPr bwMode="auto">
            <a:xfrm>
              <a:off x="2242" y="264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Oval 82"/>
            <p:cNvSpPr>
              <a:spLocks noChangeArrowheads="1"/>
            </p:cNvSpPr>
            <p:nvPr/>
          </p:nvSpPr>
          <p:spPr bwMode="auto">
            <a:xfrm>
              <a:off x="2086" y="24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Oval 84"/>
            <p:cNvSpPr>
              <a:spLocks noChangeArrowheads="1"/>
            </p:cNvSpPr>
            <p:nvPr/>
          </p:nvSpPr>
          <p:spPr bwMode="auto">
            <a:xfrm>
              <a:off x="2026" y="26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Oval 85"/>
            <p:cNvSpPr>
              <a:spLocks noChangeArrowheads="1"/>
            </p:cNvSpPr>
            <p:nvPr/>
          </p:nvSpPr>
          <p:spPr bwMode="auto">
            <a:xfrm>
              <a:off x="1990" y="235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Oval 86"/>
            <p:cNvSpPr>
              <a:spLocks noChangeArrowheads="1"/>
            </p:cNvSpPr>
            <p:nvPr/>
          </p:nvSpPr>
          <p:spPr bwMode="auto">
            <a:xfrm>
              <a:off x="2218" y="235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Group 93"/>
          <p:cNvGrpSpPr>
            <a:grpSpLocks/>
          </p:cNvGrpSpPr>
          <p:nvPr/>
        </p:nvGrpSpPr>
        <p:grpSpPr bwMode="auto">
          <a:xfrm>
            <a:off x="606549" y="2265784"/>
            <a:ext cx="574675" cy="609600"/>
            <a:chOff x="1244" y="1968"/>
            <a:chExt cx="362" cy="384"/>
          </a:xfrm>
        </p:grpSpPr>
        <p:sp>
          <p:nvSpPr>
            <p:cNvPr id="78" name="Oval 7"/>
            <p:cNvSpPr>
              <a:spLocks noChangeArrowheads="1"/>
            </p:cNvSpPr>
            <p:nvPr/>
          </p:nvSpPr>
          <p:spPr bwMode="auto">
            <a:xfrm>
              <a:off x="1244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8"/>
            <p:cNvSpPr>
              <a:spLocks noChangeArrowheads="1"/>
            </p:cNvSpPr>
            <p:nvPr/>
          </p:nvSpPr>
          <p:spPr bwMode="auto">
            <a:xfrm>
              <a:off x="1340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9"/>
            <p:cNvSpPr>
              <a:spLocks noChangeArrowheads="1"/>
            </p:cNvSpPr>
            <p:nvPr/>
          </p:nvSpPr>
          <p:spPr bwMode="auto">
            <a:xfrm>
              <a:off x="1436" y="206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10"/>
            <p:cNvSpPr>
              <a:spLocks noChangeArrowheads="1"/>
            </p:cNvSpPr>
            <p:nvPr/>
          </p:nvSpPr>
          <p:spPr bwMode="auto">
            <a:xfrm>
              <a:off x="1451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1"/>
            <p:cNvSpPr>
              <a:spLocks noChangeArrowheads="1"/>
            </p:cNvSpPr>
            <p:nvPr/>
          </p:nvSpPr>
          <p:spPr bwMode="auto">
            <a:xfrm>
              <a:off x="1547" y="21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6"/>
            <p:cNvSpPr>
              <a:spLocks noChangeArrowheads="1"/>
            </p:cNvSpPr>
            <p:nvPr/>
          </p:nvSpPr>
          <p:spPr bwMode="auto">
            <a:xfrm>
              <a:off x="1503" y="19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77"/>
            <p:cNvSpPr>
              <a:spLocks noChangeArrowheads="1"/>
            </p:cNvSpPr>
            <p:nvPr/>
          </p:nvSpPr>
          <p:spPr bwMode="auto">
            <a:xfrm>
              <a:off x="1510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87"/>
            <p:cNvSpPr>
              <a:spLocks noChangeArrowheads="1"/>
            </p:cNvSpPr>
            <p:nvPr/>
          </p:nvSpPr>
          <p:spPr bwMode="auto">
            <a:xfrm>
              <a:off x="1558" y="230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6" name="Group 97"/>
          <p:cNvGrpSpPr>
            <a:grpSpLocks/>
          </p:cNvGrpSpPr>
          <p:nvPr/>
        </p:nvGrpSpPr>
        <p:grpSpPr bwMode="auto">
          <a:xfrm>
            <a:off x="1205037" y="2799184"/>
            <a:ext cx="457200" cy="685800"/>
            <a:chOff x="1621" y="2304"/>
            <a:chExt cx="288" cy="432"/>
          </a:xfrm>
        </p:grpSpPr>
        <p:sp>
          <p:nvSpPr>
            <p:cNvPr id="87" name="Oval 65"/>
            <p:cNvSpPr>
              <a:spLocks noChangeArrowheads="1"/>
            </p:cNvSpPr>
            <p:nvPr/>
          </p:nvSpPr>
          <p:spPr bwMode="auto">
            <a:xfrm>
              <a:off x="1621" y="24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66"/>
            <p:cNvSpPr>
              <a:spLocks noChangeArrowheads="1"/>
            </p:cNvSpPr>
            <p:nvPr/>
          </p:nvSpPr>
          <p:spPr bwMode="auto">
            <a:xfrm>
              <a:off x="1717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67"/>
            <p:cNvSpPr>
              <a:spLocks noChangeArrowheads="1"/>
            </p:cNvSpPr>
            <p:nvPr/>
          </p:nvSpPr>
          <p:spPr bwMode="auto">
            <a:xfrm>
              <a:off x="1861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Oval 72"/>
            <p:cNvSpPr>
              <a:spLocks noChangeArrowheads="1"/>
            </p:cNvSpPr>
            <p:nvPr/>
          </p:nvSpPr>
          <p:spPr bwMode="auto">
            <a:xfrm>
              <a:off x="1666" y="26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Oval 74"/>
            <p:cNvSpPr>
              <a:spLocks noChangeArrowheads="1"/>
            </p:cNvSpPr>
            <p:nvPr/>
          </p:nvSpPr>
          <p:spPr bwMode="auto">
            <a:xfrm>
              <a:off x="1846" y="259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81"/>
            <p:cNvSpPr>
              <a:spLocks noChangeArrowheads="1"/>
            </p:cNvSpPr>
            <p:nvPr/>
          </p:nvSpPr>
          <p:spPr bwMode="auto">
            <a:xfrm>
              <a:off x="1858" y="24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Oval 83"/>
            <p:cNvSpPr>
              <a:spLocks noChangeArrowheads="1"/>
            </p:cNvSpPr>
            <p:nvPr/>
          </p:nvSpPr>
          <p:spPr bwMode="auto">
            <a:xfrm>
              <a:off x="1798" y="26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Oval 88"/>
            <p:cNvSpPr>
              <a:spLocks noChangeArrowheads="1"/>
            </p:cNvSpPr>
            <p:nvPr/>
          </p:nvSpPr>
          <p:spPr bwMode="auto">
            <a:xfrm>
              <a:off x="1786" y="230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" name="Group 91"/>
          <p:cNvGrpSpPr>
            <a:grpSpLocks/>
          </p:cNvGrpSpPr>
          <p:nvPr/>
        </p:nvGrpSpPr>
        <p:grpSpPr bwMode="auto">
          <a:xfrm>
            <a:off x="2213099" y="2418184"/>
            <a:ext cx="661988" cy="228600"/>
            <a:chOff x="2198" y="2112"/>
            <a:chExt cx="417" cy="144"/>
          </a:xfrm>
        </p:grpSpPr>
        <p:sp>
          <p:nvSpPr>
            <p:cNvPr id="99" name="Oval 20"/>
            <p:cNvSpPr>
              <a:spLocks noChangeArrowheads="1"/>
            </p:cNvSpPr>
            <p:nvPr/>
          </p:nvSpPr>
          <p:spPr bwMode="auto">
            <a:xfrm>
              <a:off x="2198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Oval 21"/>
            <p:cNvSpPr>
              <a:spLocks noChangeArrowheads="1"/>
            </p:cNvSpPr>
            <p:nvPr/>
          </p:nvSpPr>
          <p:spPr bwMode="auto">
            <a:xfrm>
              <a:off x="2267" y="21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Oval 22"/>
            <p:cNvSpPr>
              <a:spLocks noChangeArrowheads="1"/>
            </p:cNvSpPr>
            <p:nvPr/>
          </p:nvSpPr>
          <p:spPr bwMode="auto">
            <a:xfrm>
              <a:off x="2363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Oval 23"/>
            <p:cNvSpPr>
              <a:spLocks noChangeArrowheads="1"/>
            </p:cNvSpPr>
            <p:nvPr/>
          </p:nvSpPr>
          <p:spPr bwMode="auto">
            <a:xfrm>
              <a:off x="2567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Oval 24"/>
            <p:cNvSpPr>
              <a:spLocks noChangeArrowheads="1"/>
            </p:cNvSpPr>
            <p:nvPr/>
          </p:nvSpPr>
          <p:spPr bwMode="auto">
            <a:xfrm>
              <a:off x="2459" y="2145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4" name="Group 92"/>
          <p:cNvGrpSpPr>
            <a:grpSpLocks/>
          </p:cNvGrpSpPr>
          <p:nvPr/>
        </p:nvGrpSpPr>
        <p:grpSpPr bwMode="auto">
          <a:xfrm>
            <a:off x="1411933" y="2341984"/>
            <a:ext cx="855662" cy="457200"/>
            <a:chOff x="1643" y="2016"/>
            <a:chExt cx="539" cy="288"/>
          </a:xfrm>
        </p:grpSpPr>
        <p:sp>
          <p:nvSpPr>
            <p:cNvPr id="105" name="Oval 12"/>
            <p:cNvSpPr>
              <a:spLocks noChangeArrowheads="1"/>
            </p:cNvSpPr>
            <p:nvPr/>
          </p:nvSpPr>
          <p:spPr bwMode="auto">
            <a:xfrm>
              <a:off x="1643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3"/>
            <p:cNvSpPr>
              <a:spLocks noChangeArrowheads="1"/>
            </p:cNvSpPr>
            <p:nvPr/>
          </p:nvSpPr>
          <p:spPr bwMode="auto">
            <a:xfrm>
              <a:off x="1643" y="206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14"/>
            <p:cNvSpPr>
              <a:spLocks noChangeArrowheads="1"/>
            </p:cNvSpPr>
            <p:nvPr/>
          </p:nvSpPr>
          <p:spPr bwMode="auto">
            <a:xfrm>
              <a:off x="1739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15"/>
            <p:cNvSpPr>
              <a:spLocks noChangeArrowheads="1"/>
            </p:cNvSpPr>
            <p:nvPr/>
          </p:nvSpPr>
          <p:spPr bwMode="auto">
            <a:xfrm>
              <a:off x="1835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6"/>
            <p:cNvSpPr>
              <a:spLocks noChangeArrowheads="1"/>
            </p:cNvSpPr>
            <p:nvPr/>
          </p:nvSpPr>
          <p:spPr bwMode="auto">
            <a:xfrm>
              <a:off x="1883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Oval 17"/>
            <p:cNvSpPr>
              <a:spLocks noChangeArrowheads="1"/>
            </p:cNvSpPr>
            <p:nvPr/>
          </p:nvSpPr>
          <p:spPr bwMode="auto">
            <a:xfrm>
              <a:off x="1979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Oval 18"/>
            <p:cNvSpPr>
              <a:spLocks noChangeArrowheads="1"/>
            </p:cNvSpPr>
            <p:nvPr/>
          </p:nvSpPr>
          <p:spPr bwMode="auto">
            <a:xfrm>
              <a:off x="2039" y="21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Oval 19"/>
            <p:cNvSpPr>
              <a:spLocks noChangeArrowheads="1"/>
            </p:cNvSpPr>
            <p:nvPr/>
          </p:nvSpPr>
          <p:spPr bwMode="auto">
            <a:xfrm>
              <a:off x="2075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Oval 27"/>
            <p:cNvSpPr>
              <a:spLocks noChangeArrowheads="1"/>
            </p:cNvSpPr>
            <p:nvPr/>
          </p:nvSpPr>
          <p:spPr bwMode="auto">
            <a:xfrm>
              <a:off x="1899" y="20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Oval 28"/>
            <p:cNvSpPr>
              <a:spLocks noChangeArrowheads="1"/>
            </p:cNvSpPr>
            <p:nvPr/>
          </p:nvSpPr>
          <p:spPr bwMode="auto">
            <a:xfrm>
              <a:off x="2127" y="20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Oval 78"/>
            <p:cNvSpPr>
              <a:spLocks noChangeArrowheads="1"/>
            </p:cNvSpPr>
            <p:nvPr/>
          </p:nvSpPr>
          <p:spPr bwMode="auto">
            <a:xfrm>
              <a:off x="1906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Oval 79"/>
            <p:cNvSpPr>
              <a:spLocks noChangeArrowheads="1"/>
            </p:cNvSpPr>
            <p:nvPr/>
          </p:nvSpPr>
          <p:spPr bwMode="auto">
            <a:xfrm>
              <a:off x="2134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7" name="Group 93"/>
          <p:cNvGrpSpPr>
            <a:grpSpLocks/>
          </p:cNvGrpSpPr>
          <p:nvPr/>
        </p:nvGrpSpPr>
        <p:grpSpPr bwMode="auto">
          <a:xfrm>
            <a:off x="612899" y="2265784"/>
            <a:ext cx="574675" cy="609600"/>
            <a:chOff x="1244" y="1968"/>
            <a:chExt cx="362" cy="384"/>
          </a:xfrm>
        </p:grpSpPr>
        <p:sp>
          <p:nvSpPr>
            <p:cNvPr id="118" name="Oval 7"/>
            <p:cNvSpPr>
              <a:spLocks noChangeArrowheads="1"/>
            </p:cNvSpPr>
            <p:nvPr/>
          </p:nvSpPr>
          <p:spPr bwMode="auto">
            <a:xfrm>
              <a:off x="1244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8"/>
            <p:cNvSpPr>
              <a:spLocks noChangeArrowheads="1"/>
            </p:cNvSpPr>
            <p:nvPr/>
          </p:nvSpPr>
          <p:spPr bwMode="auto">
            <a:xfrm>
              <a:off x="1340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9"/>
            <p:cNvSpPr>
              <a:spLocks noChangeArrowheads="1"/>
            </p:cNvSpPr>
            <p:nvPr/>
          </p:nvSpPr>
          <p:spPr bwMode="auto">
            <a:xfrm>
              <a:off x="1436" y="206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10"/>
            <p:cNvSpPr>
              <a:spLocks noChangeArrowheads="1"/>
            </p:cNvSpPr>
            <p:nvPr/>
          </p:nvSpPr>
          <p:spPr bwMode="auto">
            <a:xfrm>
              <a:off x="1451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11"/>
            <p:cNvSpPr>
              <a:spLocks noChangeArrowheads="1"/>
            </p:cNvSpPr>
            <p:nvPr/>
          </p:nvSpPr>
          <p:spPr bwMode="auto">
            <a:xfrm>
              <a:off x="1547" y="21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26"/>
            <p:cNvSpPr>
              <a:spLocks noChangeArrowheads="1"/>
            </p:cNvSpPr>
            <p:nvPr/>
          </p:nvSpPr>
          <p:spPr bwMode="auto">
            <a:xfrm>
              <a:off x="1503" y="19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77"/>
            <p:cNvSpPr>
              <a:spLocks noChangeArrowheads="1"/>
            </p:cNvSpPr>
            <p:nvPr/>
          </p:nvSpPr>
          <p:spPr bwMode="auto">
            <a:xfrm>
              <a:off x="1510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87"/>
            <p:cNvSpPr>
              <a:spLocks noChangeArrowheads="1"/>
            </p:cNvSpPr>
            <p:nvPr/>
          </p:nvSpPr>
          <p:spPr bwMode="auto">
            <a:xfrm>
              <a:off x="1558" y="230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2" name="Group 94"/>
          <p:cNvGrpSpPr>
            <a:grpSpLocks/>
          </p:cNvGrpSpPr>
          <p:nvPr/>
        </p:nvGrpSpPr>
        <p:grpSpPr bwMode="auto">
          <a:xfrm>
            <a:off x="4228480" y="2990652"/>
            <a:ext cx="128587" cy="328612"/>
            <a:chOff x="2437" y="2481"/>
            <a:chExt cx="81" cy="207"/>
          </a:xfrm>
        </p:grpSpPr>
        <p:sp>
          <p:nvSpPr>
            <p:cNvPr id="133" name="Oval 70"/>
            <p:cNvSpPr>
              <a:spLocks noChangeArrowheads="1"/>
            </p:cNvSpPr>
            <p:nvPr/>
          </p:nvSpPr>
          <p:spPr bwMode="auto">
            <a:xfrm>
              <a:off x="2437" y="2481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Oval 76"/>
            <p:cNvSpPr>
              <a:spLocks noChangeArrowheads="1"/>
            </p:cNvSpPr>
            <p:nvPr/>
          </p:nvSpPr>
          <p:spPr bwMode="auto">
            <a:xfrm>
              <a:off x="2470" y="264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5" name="Group 96"/>
          <p:cNvGrpSpPr>
            <a:grpSpLocks/>
          </p:cNvGrpSpPr>
          <p:nvPr/>
        </p:nvGrpSpPr>
        <p:grpSpPr bwMode="auto">
          <a:xfrm>
            <a:off x="2375867" y="2785864"/>
            <a:ext cx="481013" cy="533400"/>
            <a:chOff x="1270" y="2352"/>
            <a:chExt cx="303" cy="336"/>
          </a:xfrm>
        </p:grpSpPr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1318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1414" y="24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1525" y="244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71"/>
            <p:cNvSpPr>
              <a:spLocks noChangeArrowheads="1"/>
            </p:cNvSpPr>
            <p:nvPr/>
          </p:nvSpPr>
          <p:spPr bwMode="auto">
            <a:xfrm>
              <a:off x="1270" y="264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73"/>
            <p:cNvSpPr>
              <a:spLocks noChangeArrowheads="1"/>
            </p:cNvSpPr>
            <p:nvPr/>
          </p:nvSpPr>
          <p:spPr bwMode="auto">
            <a:xfrm>
              <a:off x="1414" y="259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Oval 80"/>
            <p:cNvSpPr>
              <a:spLocks noChangeArrowheads="1"/>
            </p:cNvSpPr>
            <p:nvPr/>
          </p:nvSpPr>
          <p:spPr bwMode="auto">
            <a:xfrm>
              <a:off x="1462" y="235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2" name="Group 95"/>
          <p:cNvGrpSpPr>
            <a:grpSpLocks/>
          </p:cNvGrpSpPr>
          <p:nvPr/>
        </p:nvGrpSpPr>
        <p:grpSpPr bwMode="auto">
          <a:xfrm>
            <a:off x="3518867" y="2785864"/>
            <a:ext cx="481013" cy="609600"/>
            <a:chOff x="1990" y="2352"/>
            <a:chExt cx="303" cy="384"/>
          </a:xfrm>
        </p:grpSpPr>
        <p:sp>
          <p:nvSpPr>
            <p:cNvPr id="143" name="Oval 68"/>
            <p:cNvSpPr>
              <a:spLocks noChangeArrowheads="1"/>
            </p:cNvSpPr>
            <p:nvPr/>
          </p:nvSpPr>
          <p:spPr bwMode="auto">
            <a:xfrm>
              <a:off x="2017" y="244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Oval 69"/>
            <p:cNvSpPr>
              <a:spLocks noChangeArrowheads="1"/>
            </p:cNvSpPr>
            <p:nvPr/>
          </p:nvSpPr>
          <p:spPr bwMode="auto">
            <a:xfrm>
              <a:off x="2245" y="244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Oval 75"/>
            <p:cNvSpPr>
              <a:spLocks noChangeArrowheads="1"/>
            </p:cNvSpPr>
            <p:nvPr/>
          </p:nvSpPr>
          <p:spPr bwMode="auto">
            <a:xfrm>
              <a:off x="2242" y="264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Oval 82"/>
            <p:cNvSpPr>
              <a:spLocks noChangeArrowheads="1"/>
            </p:cNvSpPr>
            <p:nvPr/>
          </p:nvSpPr>
          <p:spPr bwMode="auto">
            <a:xfrm>
              <a:off x="2086" y="24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Oval 84"/>
            <p:cNvSpPr>
              <a:spLocks noChangeArrowheads="1"/>
            </p:cNvSpPr>
            <p:nvPr/>
          </p:nvSpPr>
          <p:spPr bwMode="auto">
            <a:xfrm>
              <a:off x="2026" y="26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Oval 85"/>
            <p:cNvSpPr>
              <a:spLocks noChangeArrowheads="1"/>
            </p:cNvSpPr>
            <p:nvPr/>
          </p:nvSpPr>
          <p:spPr bwMode="auto">
            <a:xfrm>
              <a:off x="1990" y="235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Oval 86"/>
            <p:cNvSpPr>
              <a:spLocks noChangeArrowheads="1"/>
            </p:cNvSpPr>
            <p:nvPr/>
          </p:nvSpPr>
          <p:spPr bwMode="auto">
            <a:xfrm>
              <a:off x="2218" y="235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0" name="Group 97"/>
          <p:cNvGrpSpPr>
            <a:grpSpLocks/>
          </p:cNvGrpSpPr>
          <p:nvPr/>
        </p:nvGrpSpPr>
        <p:grpSpPr bwMode="auto">
          <a:xfrm>
            <a:off x="2933080" y="2709664"/>
            <a:ext cx="457200" cy="685800"/>
            <a:chOff x="1621" y="2304"/>
            <a:chExt cx="288" cy="432"/>
          </a:xfrm>
        </p:grpSpPr>
        <p:sp>
          <p:nvSpPr>
            <p:cNvPr id="151" name="Oval 65"/>
            <p:cNvSpPr>
              <a:spLocks noChangeArrowheads="1"/>
            </p:cNvSpPr>
            <p:nvPr/>
          </p:nvSpPr>
          <p:spPr bwMode="auto">
            <a:xfrm>
              <a:off x="1621" y="24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66"/>
            <p:cNvSpPr>
              <a:spLocks noChangeArrowheads="1"/>
            </p:cNvSpPr>
            <p:nvPr/>
          </p:nvSpPr>
          <p:spPr bwMode="auto">
            <a:xfrm>
              <a:off x="1717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67"/>
            <p:cNvSpPr>
              <a:spLocks noChangeArrowheads="1"/>
            </p:cNvSpPr>
            <p:nvPr/>
          </p:nvSpPr>
          <p:spPr bwMode="auto">
            <a:xfrm>
              <a:off x="1861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Oval 72"/>
            <p:cNvSpPr>
              <a:spLocks noChangeArrowheads="1"/>
            </p:cNvSpPr>
            <p:nvPr/>
          </p:nvSpPr>
          <p:spPr bwMode="auto">
            <a:xfrm>
              <a:off x="1666" y="26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Oval 74"/>
            <p:cNvSpPr>
              <a:spLocks noChangeArrowheads="1"/>
            </p:cNvSpPr>
            <p:nvPr/>
          </p:nvSpPr>
          <p:spPr bwMode="auto">
            <a:xfrm>
              <a:off x="1846" y="259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81"/>
            <p:cNvSpPr>
              <a:spLocks noChangeArrowheads="1"/>
            </p:cNvSpPr>
            <p:nvPr/>
          </p:nvSpPr>
          <p:spPr bwMode="auto">
            <a:xfrm>
              <a:off x="1858" y="24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Oval 83"/>
            <p:cNvSpPr>
              <a:spLocks noChangeArrowheads="1"/>
            </p:cNvSpPr>
            <p:nvPr/>
          </p:nvSpPr>
          <p:spPr bwMode="auto">
            <a:xfrm>
              <a:off x="1798" y="26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Oval 88"/>
            <p:cNvSpPr>
              <a:spLocks noChangeArrowheads="1"/>
            </p:cNvSpPr>
            <p:nvPr/>
          </p:nvSpPr>
          <p:spPr bwMode="auto">
            <a:xfrm>
              <a:off x="1786" y="230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0" name="Right Arrow 159"/>
          <p:cNvSpPr/>
          <p:nvPr/>
        </p:nvSpPr>
        <p:spPr>
          <a:xfrm>
            <a:off x="2057524" y="2225392"/>
            <a:ext cx="1364059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9" name="Group 308"/>
          <p:cNvGrpSpPr/>
          <p:nvPr/>
        </p:nvGrpSpPr>
        <p:grpSpPr>
          <a:xfrm>
            <a:off x="4820221" y="1122784"/>
            <a:ext cx="4692947" cy="3195464"/>
            <a:chOff x="2615357" y="1124744"/>
            <a:chExt cx="4692947" cy="3195464"/>
          </a:xfrm>
        </p:grpSpPr>
        <p:sp>
          <p:nvSpPr>
            <p:cNvPr id="161" name="Rectangle 6" descr="Small checker board"/>
            <p:cNvSpPr>
              <a:spLocks noChangeArrowheads="1"/>
            </p:cNvSpPr>
            <p:nvPr/>
          </p:nvSpPr>
          <p:spPr bwMode="auto">
            <a:xfrm>
              <a:off x="5652120" y="1808197"/>
              <a:ext cx="1656184" cy="1744663"/>
            </a:xfrm>
            <a:prstGeom prst="rect">
              <a:avLst/>
            </a:prstGeom>
            <a:pattFill prst="smCheck">
              <a:fgClr>
                <a:schemeClr val="tx1"/>
              </a:fgClr>
              <a:bgClr>
                <a:srgbClr val="FFFFFF"/>
              </a:bgClr>
            </a:patt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Line 5"/>
            <p:cNvSpPr>
              <a:spLocks noChangeShapeType="1"/>
            </p:cNvSpPr>
            <p:nvPr/>
          </p:nvSpPr>
          <p:spPr bwMode="auto">
            <a:xfrm flipV="1">
              <a:off x="3007469" y="1312068"/>
              <a:ext cx="23813" cy="27795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Rectangle 6" descr="Small checker board"/>
            <p:cNvSpPr>
              <a:spLocks noChangeArrowheads="1"/>
            </p:cNvSpPr>
            <p:nvPr/>
          </p:nvSpPr>
          <p:spPr bwMode="auto">
            <a:xfrm>
              <a:off x="3007470" y="1810544"/>
              <a:ext cx="2628156" cy="1744663"/>
            </a:xfrm>
            <a:prstGeom prst="rect">
              <a:avLst/>
            </a:prstGeom>
            <a:pattFill prst="smCheck">
              <a:fgClr>
                <a:schemeClr val="tx1"/>
              </a:fgClr>
              <a:bgClr>
                <a:srgbClr val="FFFFFF"/>
              </a:bgClr>
            </a:patt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" name="Group 91"/>
            <p:cNvGrpSpPr>
              <a:grpSpLocks/>
            </p:cNvGrpSpPr>
            <p:nvPr/>
          </p:nvGrpSpPr>
          <p:grpSpPr bwMode="auto">
            <a:xfrm>
              <a:off x="4785469" y="2496344"/>
              <a:ext cx="661988" cy="228600"/>
              <a:chOff x="2198" y="2112"/>
              <a:chExt cx="417" cy="144"/>
            </a:xfrm>
          </p:grpSpPr>
          <p:sp>
            <p:nvSpPr>
              <p:cNvPr id="165" name="Oval 20"/>
              <p:cNvSpPr>
                <a:spLocks noChangeArrowheads="1"/>
              </p:cNvSpPr>
              <p:nvPr/>
            </p:nvSpPr>
            <p:spPr bwMode="auto">
              <a:xfrm>
                <a:off x="2198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" name="Oval 21"/>
              <p:cNvSpPr>
                <a:spLocks noChangeArrowheads="1"/>
              </p:cNvSpPr>
              <p:nvPr/>
            </p:nvSpPr>
            <p:spPr bwMode="auto">
              <a:xfrm>
                <a:off x="2267" y="211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" name="Oval 22"/>
              <p:cNvSpPr>
                <a:spLocks noChangeArrowheads="1"/>
              </p:cNvSpPr>
              <p:nvPr/>
            </p:nvSpPr>
            <p:spPr bwMode="auto">
              <a:xfrm>
                <a:off x="2363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8" name="Oval 23"/>
              <p:cNvSpPr>
                <a:spLocks noChangeArrowheads="1"/>
              </p:cNvSpPr>
              <p:nvPr/>
            </p:nvSpPr>
            <p:spPr bwMode="auto">
              <a:xfrm>
                <a:off x="2567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" name="Oval 24"/>
              <p:cNvSpPr>
                <a:spLocks noChangeArrowheads="1"/>
              </p:cNvSpPr>
              <p:nvPr/>
            </p:nvSpPr>
            <p:spPr bwMode="auto">
              <a:xfrm>
                <a:off x="2459" y="2145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0" name="Text Box 25"/>
            <p:cNvSpPr txBox="1">
              <a:spLocks noChangeArrowheads="1"/>
            </p:cNvSpPr>
            <p:nvPr/>
          </p:nvSpPr>
          <p:spPr bwMode="auto">
            <a:xfrm>
              <a:off x="2615357" y="1124744"/>
              <a:ext cx="3698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171" name="Line 29"/>
            <p:cNvSpPr>
              <a:spLocks noChangeShapeType="1"/>
            </p:cNvSpPr>
            <p:nvPr/>
          </p:nvSpPr>
          <p:spPr bwMode="auto">
            <a:xfrm>
              <a:off x="2996357" y="3863008"/>
              <a:ext cx="3657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Text Box 30"/>
            <p:cNvSpPr txBox="1">
              <a:spLocks noChangeArrowheads="1"/>
            </p:cNvSpPr>
            <p:nvPr/>
          </p:nvSpPr>
          <p:spPr bwMode="auto">
            <a:xfrm>
              <a:off x="6354811" y="3863008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73" name="Line 31"/>
            <p:cNvSpPr>
              <a:spLocks noChangeShapeType="1"/>
            </p:cNvSpPr>
            <p:nvPr/>
          </p:nvSpPr>
          <p:spPr bwMode="auto">
            <a:xfrm>
              <a:off x="2843957" y="356314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Line 32"/>
            <p:cNvSpPr>
              <a:spLocks noChangeShapeType="1"/>
            </p:cNvSpPr>
            <p:nvPr/>
          </p:nvSpPr>
          <p:spPr bwMode="auto">
            <a:xfrm>
              <a:off x="2843957" y="341074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Line 33"/>
            <p:cNvSpPr>
              <a:spLocks noChangeShapeType="1"/>
            </p:cNvSpPr>
            <p:nvPr/>
          </p:nvSpPr>
          <p:spPr bwMode="auto">
            <a:xfrm>
              <a:off x="2843957" y="325834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Line 34"/>
            <p:cNvSpPr>
              <a:spLocks noChangeShapeType="1"/>
            </p:cNvSpPr>
            <p:nvPr/>
          </p:nvSpPr>
          <p:spPr bwMode="auto">
            <a:xfrm>
              <a:off x="2843957" y="310594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Line 35"/>
            <p:cNvSpPr>
              <a:spLocks noChangeShapeType="1"/>
            </p:cNvSpPr>
            <p:nvPr/>
          </p:nvSpPr>
          <p:spPr bwMode="auto">
            <a:xfrm>
              <a:off x="2843957" y="295354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Line 36"/>
            <p:cNvSpPr>
              <a:spLocks noChangeShapeType="1"/>
            </p:cNvSpPr>
            <p:nvPr/>
          </p:nvSpPr>
          <p:spPr bwMode="auto">
            <a:xfrm>
              <a:off x="2843957" y="280114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Line 37"/>
            <p:cNvSpPr>
              <a:spLocks noChangeShapeType="1"/>
            </p:cNvSpPr>
            <p:nvPr/>
          </p:nvSpPr>
          <p:spPr bwMode="auto">
            <a:xfrm>
              <a:off x="2843957" y="264874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Line 38"/>
            <p:cNvSpPr>
              <a:spLocks noChangeShapeType="1"/>
            </p:cNvSpPr>
            <p:nvPr/>
          </p:nvSpPr>
          <p:spPr bwMode="auto">
            <a:xfrm>
              <a:off x="2843957" y="249634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82" name="Group 40"/>
            <p:cNvGrpSpPr>
              <a:grpSpLocks/>
            </p:cNvGrpSpPr>
            <p:nvPr/>
          </p:nvGrpSpPr>
          <p:grpSpPr bwMode="auto">
            <a:xfrm flipV="1">
              <a:off x="3421807" y="2648744"/>
              <a:ext cx="2176462" cy="685800"/>
              <a:chOff x="3168" y="2832"/>
              <a:chExt cx="1371" cy="432"/>
            </a:xfrm>
          </p:grpSpPr>
          <p:sp>
            <p:nvSpPr>
              <p:cNvPr id="183" name="Oval 41"/>
              <p:cNvSpPr>
                <a:spLocks noChangeArrowheads="1"/>
              </p:cNvSpPr>
              <p:nvPr/>
            </p:nvSpPr>
            <p:spPr bwMode="auto">
              <a:xfrm>
                <a:off x="3168" y="31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Oval 42"/>
              <p:cNvSpPr>
                <a:spLocks noChangeArrowheads="1"/>
              </p:cNvSpPr>
              <p:nvPr/>
            </p:nvSpPr>
            <p:spPr bwMode="auto">
              <a:xfrm>
                <a:off x="3264" y="312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Oval 43"/>
              <p:cNvSpPr>
                <a:spLocks noChangeArrowheads="1"/>
              </p:cNvSpPr>
              <p:nvPr/>
            </p:nvSpPr>
            <p:spPr bwMode="auto">
              <a:xfrm>
                <a:off x="3360" y="302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Oval 44"/>
              <p:cNvSpPr>
                <a:spLocks noChangeArrowheads="1"/>
              </p:cNvSpPr>
              <p:nvPr/>
            </p:nvSpPr>
            <p:spPr bwMode="auto">
              <a:xfrm>
                <a:off x="3375" y="31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Oval 45"/>
              <p:cNvSpPr>
                <a:spLocks noChangeArrowheads="1"/>
              </p:cNvSpPr>
              <p:nvPr/>
            </p:nvSpPr>
            <p:spPr bwMode="auto">
              <a:xfrm>
                <a:off x="3471" y="307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Oval 46"/>
              <p:cNvSpPr>
                <a:spLocks noChangeArrowheads="1"/>
              </p:cNvSpPr>
              <p:nvPr/>
            </p:nvSpPr>
            <p:spPr bwMode="auto">
              <a:xfrm>
                <a:off x="3567" y="31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Oval 47"/>
              <p:cNvSpPr>
                <a:spLocks noChangeArrowheads="1"/>
              </p:cNvSpPr>
              <p:nvPr/>
            </p:nvSpPr>
            <p:spPr bwMode="auto">
              <a:xfrm>
                <a:off x="3567" y="302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Oval 48"/>
              <p:cNvSpPr>
                <a:spLocks noChangeArrowheads="1"/>
              </p:cNvSpPr>
              <p:nvPr/>
            </p:nvSpPr>
            <p:spPr bwMode="auto">
              <a:xfrm>
                <a:off x="3663" y="312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Oval 49"/>
              <p:cNvSpPr>
                <a:spLocks noChangeArrowheads="1"/>
              </p:cNvSpPr>
              <p:nvPr/>
            </p:nvSpPr>
            <p:spPr bwMode="auto">
              <a:xfrm>
                <a:off x="3759" y="321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Oval 50"/>
              <p:cNvSpPr>
                <a:spLocks noChangeArrowheads="1"/>
              </p:cNvSpPr>
              <p:nvPr/>
            </p:nvSpPr>
            <p:spPr bwMode="auto">
              <a:xfrm>
                <a:off x="3807" y="312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" name="Oval 51"/>
              <p:cNvSpPr>
                <a:spLocks noChangeArrowheads="1"/>
              </p:cNvSpPr>
              <p:nvPr/>
            </p:nvSpPr>
            <p:spPr bwMode="auto">
              <a:xfrm>
                <a:off x="3903" y="31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" name="Oval 52"/>
              <p:cNvSpPr>
                <a:spLocks noChangeArrowheads="1"/>
              </p:cNvSpPr>
              <p:nvPr/>
            </p:nvSpPr>
            <p:spPr bwMode="auto">
              <a:xfrm>
                <a:off x="3963" y="307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" name="Oval 53"/>
              <p:cNvSpPr>
                <a:spLocks noChangeArrowheads="1"/>
              </p:cNvSpPr>
              <p:nvPr/>
            </p:nvSpPr>
            <p:spPr bwMode="auto">
              <a:xfrm>
                <a:off x="3999" y="31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6" name="Oval 54"/>
              <p:cNvSpPr>
                <a:spLocks noChangeArrowheads="1"/>
              </p:cNvSpPr>
              <p:nvPr/>
            </p:nvSpPr>
            <p:spPr bwMode="auto">
              <a:xfrm>
                <a:off x="4122" y="31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7" name="Oval 55"/>
              <p:cNvSpPr>
                <a:spLocks noChangeArrowheads="1"/>
              </p:cNvSpPr>
              <p:nvPr/>
            </p:nvSpPr>
            <p:spPr bwMode="auto">
              <a:xfrm>
                <a:off x="4191" y="307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8" name="Oval 56"/>
              <p:cNvSpPr>
                <a:spLocks noChangeArrowheads="1"/>
              </p:cNvSpPr>
              <p:nvPr/>
            </p:nvSpPr>
            <p:spPr bwMode="auto">
              <a:xfrm>
                <a:off x="4287" y="31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9" name="Oval 57"/>
              <p:cNvSpPr>
                <a:spLocks noChangeArrowheads="1"/>
              </p:cNvSpPr>
              <p:nvPr/>
            </p:nvSpPr>
            <p:spPr bwMode="auto">
              <a:xfrm>
                <a:off x="4491" y="31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0" name="Oval 58"/>
              <p:cNvSpPr>
                <a:spLocks noChangeArrowheads="1"/>
              </p:cNvSpPr>
              <p:nvPr/>
            </p:nvSpPr>
            <p:spPr bwMode="auto">
              <a:xfrm>
                <a:off x="4383" y="3105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1" name="Oval 59"/>
              <p:cNvSpPr>
                <a:spLocks noChangeArrowheads="1"/>
              </p:cNvSpPr>
              <p:nvPr/>
            </p:nvSpPr>
            <p:spPr bwMode="auto">
              <a:xfrm>
                <a:off x="3427" y="283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Oval 60"/>
              <p:cNvSpPr>
                <a:spLocks noChangeArrowheads="1"/>
              </p:cNvSpPr>
              <p:nvPr/>
            </p:nvSpPr>
            <p:spPr bwMode="auto">
              <a:xfrm>
                <a:off x="3823" y="288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3" name="Oval 61"/>
              <p:cNvSpPr>
                <a:spLocks noChangeArrowheads="1"/>
              </p:cNvSpPr>
              <p:nvPr/>
            </p:nvSpPr>
            <p:spPr bwMode="auto">
              <a:xfrm>
                <a:off x="4051" y="288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4" name="Group 94"/>
            <p:cNvGrpSpPr>
              <a:grpSpLocks/>
            </p:cNvGrpSpPr>
            <p:nvPr/>
          </p:nvGrpSpPr>
          <p:grpSpPr bwMode="auto">
            <a:xfrm>
              <a:off x="5164882" y="3082132"/>
              <a:ext cx="128587" cy="328612"/>
              <a:chOff x="2437" y="2481"/>
              <a:chExt cx="81" cy="207"/>
            </a:xfrm>
          </p:grpSpPr>
          <p:sp>
            <p:nvSpPr>
              <p:cNvPr id="205" name="Oval 70"/>
              <p:cNvSpPr>
                <a:spLocks noChangeArrowheads="1"/>
              </p:cNvSpPr>
              <p:nvPr/>
            </p:nvSpPr>
            <p:spPr bwMode="auto">
              <a:xfrm>
                <a:off x="2437" y="2481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" name="Oval 76"/>
              <p:cNvSpPr>
                <a:spLocks noChangeArrowheads="1"/>
              </p:cNvSpPr>
              <p:nvPr/>
            </p:nvSpPr>
            <p:spPr bwMode="auto">
              <a:xfrm>
                <a:off x="2470" y="264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7" name="Group 92"/>
            <p:cNvGrpSpPr>
              <a:grpSpLocks/>
            </p:cNvGrpSpPr>
            <p:nvPr/>
          </p:nvGrpSpPr>
          <p:grpSpPr bwMode="auto">
            <a:xfrm>
              <a:off x="3904407" y="2343944"/>
              <a:ext cx="855662" cy="457200"/>
              <a:chOff x="1643" y="2016"/>
              <a:chExt cx="539" cy="288"/>
            </a:xfrm>
          </p:grpSpPr>
          <p:sp>
            <p:nvSpPr>
              <p:cNvPr id="208" name="Oval 12"/>
              <p:cNvSpPr>
                <a:spLocks noChangeArrowheads="1"/>
              </p:cNvSpPr>
              <p:nvPr/>
            </p:nvSpPr>
            <p:spPr bwMode="auto">
              <a:xfrm>
                <a:off x="1643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Oval 13"/>
              <p:cNvSpPr>
                <a:spLocks noChangeArrowheads="1"/>
              </p:cNvSpPr>
              <p:nvPr/>
            </p:nvSpPr>
            <p:spPr bwMode="auto">
              <a:xfrm>
                <a:off x="1643" y="206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Oval 14"/>
              <p:cNvSpPr>
                <a:spLocks noChangeArrowheads="1"/>
              </p:cNvSpPr>
              <p:nvPr/>
            </p:nvSpPr>
            <p:spPr bwMode="auto">
              <a:xfrm>
                <a:off x="1739" y="216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Oval 15"/>
              <p:cNvSpPr>
                <a:spLocks noChangeArrowheads="1"/>
              </p:cNvSpPr>
              <p:nvPr/>
            </p:nvSpPr>
            <p:spPr bwMode="auto">
              <a:xfrm>
                <a:off x="1835" y="225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Oval 16"/>
              <p:cNvSpPr>
                <a:spLocks noChangeArrowheads="1"/>
              </p:cNvSpPr>
              <p:nvPr/>
            </p:nvSpPr>
            <p:spPr bwMode="auto">
              <a:xfrm>
                <a:off x="1883" y="216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3" name="Oval 17"/>
              <p:cNvSpPr>
                <a:spLocks noChangeArrowheads="1"/>
              </p:cNvSpPr>
              <p:nvPr/>
            </p:nvSpPr>
            <p:spPr bwMode="auto">
              <a:xfrm>
                <a:off x="1979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4" name="Oval 18"/>
              <p:cNvSpPr>
                <a:spLocks noChangeArrowheads="1"/>
              </p:cNvSpPr>
              <p:nvPr/>
            </p:nvSpPr>
            <p:spPr bwMode="auto">
              <a:xfrm>
                <a:off x="2039" y="211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" name="Oval 19"/>
              <p:cNvSpPr>
                <a:spLocks noChangeArrowheads="1"/>
              </p:cNvSpPr>
              <p:nvPr/>
            </p:nvSpPr>
            <p:spPr bwMode="auto">
              <a:xfrm>
                <a:off x="2075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6" name="Oval 27"/>
              <p:cNvSpPr>
                <a:spLocks noChangeArrowheads="1"/>
              </p:cNvSpPr>
              <p:nvPr/>
            </p:nvSpPr>
            <p:spPr bwMode="auto">
              <a:xfrm>
                <a:off x="1899" y="201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7" name="Oval 28"/>
              <p:cNvSpPr>
                <a:spLocks noChangeArrowheads="1"/>
              </p:cNvSpPr>
              <p:nvPr/>
            </p:nvSpPr>
            <p:spPr bwMode="auto">
              <a:xfrm>
                <a:off x="2127" y="201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8" name="Oval 78"/>
              <p:cNvSpPr>
                <a:spLocks noChangeArrowheads="1"/>
              </p:cNvSpPr>
              <p:nvPr/>
            </p:nvSpPr>
            <p:spPr bwMode="auto">
              <a:xfrm>
                <a:off x="1906" y="225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9" name="Oval 79"/>
              <p:cNvSpPr>
                <a:spLocks noChangeArrowheads="1"/>
              </p:cNvSpPr>
              <p:nvPr/>
            </p:nvSpPr>
            <p:spPr bwMode="auto">
              <a:xfrm>
                <a:off x="2134" y="225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0" name="Group 96"/>
            <p:cNvGrpSpPr>
              <a:grpSpLocks/>
            </p:cNvGrpSpPr>
            <p:nvPr/>
          </p:nvGrpSpPr>
          <p:grpSpPr bwMode="auto">
            <a:xfrm>
              <a:off x="3312269" y="2877344"/>
              <a:ext cx="481013" cy="533400"/>
              <a:chOff x="1270" y="2352"/>
              <a:chExt cx="303" cy="336"/>
            </a:xfrm>
          </p:grpSpPr>
          <p:sp>
            <p:nvSpPr>
              <p:cNvPr id="221" name="Oval 220"/>
              <p:cNvSpPr>
                <a:spLocks noChangeArrowheads="1"/>
              </p:cNvSpPr>
              <p:nvPr/>
            </p:nvSpPr>
            <p:spPr bwMode="auto">
              <a:xfrm>
                <a:off x="1318" y="249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Oval 221"/>
              <p:cNvSpPr>
                <a:spLocks noChangeArrowheads="1"/>
              </p:cNvSpPr>
              <p:nvPr/>
            </p:nvSpPr>
            <p:spPr bwMode="auto">
              <a:xfrm>
                <a:off x="1414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Oval 222"/>
              <p:cNvSpPr>
                <a:spLocks noChangeArrowheads="1"/>
              </p:cNvSpPr>
              <p:nvPr/>
            </p:nvSpPr>
            <p:spPr bwMode="auto">
              <a:xfrm>
                <a:off x="1525" y="244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Oval 71"/>
              <p:cNvSpPr>
                <a:spLocks noChangeArrowheads="1"/>
              </p:cNvSpPr>
              <p:nvPr/>
            </p:nvSpPr>
            <p:spPr bwMode="auto">
              <a:xfrm>
                <a:off x="1270" y="264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Oval 73"/>
              <p:cNvSpPr>
                <a:spLocks noChangeArrowheads="1"/>
              </p:cNvSpPr>
              <p:nvPr/>
            </p:nvSpPr>
            <p:spPr bwMode="auto">
              <a:xfrm>
                <a:off x="1414" y="259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" name="Oval 80"/>
              <p:cNvSpPr>
                <a:spLocks noChangeArrowheads="1"/>
              </p:cNvSpPr>
              <p:nvPr/>
            </p:nvSpPr>
            <p:spPr bwMode="auto">
              <a:xfrm>
                <a:off x="1462" y="235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7" name="Group 95"/>
            <p:cNvGrpSpPr>
              <a:grpSpLocks/>
            </p:cNvGrpSpPr>
            <p:nvPr/>
          </p:nvGrpSpPr>
          <p:grpSpPr bwMode="auto">
            <a:xfrm>
              <a:off x="4455269" y="2877344"/>
              <a:ext cx="481013" cy="609600"/>
              <a:chOff x="1990" y="2352"/>
              <a:chExt cx="303" cy="384"/>
            </a:xfrm>
          </p:grpSpPr>
          <p:sp>
            <p:nvSpPr>
              <p:cNvPr id="228" name="Oval 68"/>
              <p:cNvSpPr>
                <a:spLocks noChangeArrowheads="1"/>
              </p:cNvSpPr>
              <p:nvPr/>
            </p:nvSpPr>
            <p:spPr bwMode="auto">
              <a:xfrm>
                <a:off x="2017" y="244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" name="Oval 69"/>
              <p:cNvSpPr>
                <a:spLocks noChangeArrowheads="1"/>
              </p:cNvSpPr>
              <p:nvPr/>
            </p:nvSpPr>
            <p:spPr bwMode="auto">
              <a:xfrm>
                <a:off x="2245" y="244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" name="Oval 75"/>
              <p:cNvSpPr>
                <a:spLocks noChangeArrowheads="1"/>
              </p:cNvSpPr>
              <p:nvPr/>
            </p:nvSpPr>
            <p:spPr bwMode="auto">
              <a:xfrm>
                <a:off x="2242" y="264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" name="Oval 82"/>
              <p:cNvSpPr>
                <a:spLocks noChangeArrowheads="1"/>
              </p:cNvSpPr>
              <p:nvPr/>
            </p:nvSpPr>
            <p:spPr bwMode="auto">
              <a:xfrm>
                <a:off x="2086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" name="Oval 84"/>
              <p:cNvSpPr>
                <a:spLocks noChangeArrowheads="1"/>
              </p:cNvSpPr>
              <p:nvPr/>
            </p:nvSpPr>
            <p:spPr bwMode="auto">
              <a:xfrm>
                <a:off x="2026" y="268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" name="Oval 85"/>
              <p:cNvSpPr>
                <a:spLocks noChangeArrowheads="1"/>
              </p:cNvSpPr>
              <p:nvPr/>
            </p:nvSpPr>
            <p:spPr bwMode="auto">
              <a:xfrm>
                <a:off x="1990" y="235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" name="Oval 86"/>
              <p:cNvSpPr>
                <a:spLocks noChangeArrowheads="1"/>
              </p:cNvSpPr>
              <p:nvPr/>
            </p:nvSpPr>
            <p:spPr bwMode="auto">
              <a:xfrm>
                <a:off x="2218" y="235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5" name="Group 93"/>
            <p:cNvGrpSpPr>
              <a:grpSpLocks/>
            </p:cNvGrpSpPr>
            <p:nvPr/>
          </p:nvGrpSpPr>
          <p:grpSpPr bwMode="auto">
            <a:xfrm>
              <a:off x="3270994" y="2267744"/>
              <a:ext cx="574675" cy="609600"/>
              <a:chOff x="1244" y="1968"/>
              <a:chExt cx="362" cy="384"/>
            </a:xfrm>
          </p:grpSpPr>
          <p:sp>
            <p:nvSpPr>
              <p:cNvPr id="236" name="Oval 7"/>
              <p:cNvSpPr>
                <a:spLocks noChangeArrowheads="1"/>
              </p:cNvSpPr>
              <p:nvPr/>
            </p:nvSpPr>
            <p:spPr bwMode="auto">
              <a:xfrm>
                <a:off x="1244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Oval 8"/>
              <p:cNvSpPr>
                <a:spLocks noChangeArrowheads="1"/>
              </p:cNvSpPr>
              <p:nvPr/>
            </p:nvSpPr>
            <p:spPr bwMode="auto">
              <a:xfrm>
                <a:off x="1340" y="216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Oval 9"/>
              <p:cNvSpPr>
                <a:spLocks noChangeArrowheads="1"/>
              </p:cNvSpPr>
              <p:nvPr/>
            </p:nvSpPr>
            <p:spPr bwMode="auto">
              <a:xfrm>
                <a:off x="1436" y="206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Oval 10"/>
              <p:cNvSpPr>
                <a:spLocks noChangeArrowheads="1"/>
              </p:cNvSpPr>
              <p:nvPr/>
            </p:nvSpPr>
            <p:spPr bwMode="auto">
              <a:xfrm>
                <a:off x="1451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Oval 11"/>
              <p:cNvSpPr>
                <a:spLocks noChangeArrowheads="1"/>
              </p:cNvSpPr>
              <p:nvPr/>
            </p:nvSpPr>
            <p:spPr bwMode="auto">
              <a:xfrm>
                <a:off x="1547" y="211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Oval 26"/>
              <p:cNvSpPr>
                <a:spLocks noChangeArrowheads="1"/>
              </p:cNvSpPr>
              <p:nvPr/>
            </p:nvSpPr>
            <p:spPr bwMode="auto">
              <a:xfrm>
                <a:off x="1503" y="19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Oval 77"/>
              <p:cNvSpPr>
                <a:spLocks noChangeArrowheads="1"/>
              </p:cNvSpPr>
              <p:nvPr/>
            </p:nvSpPr>
            <p:spPr bwMode="auto">
              <a:xfrm>
                <a:off x="1510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Oval 87"/>
              <p:cNvSpPr>
                <a:spLocks noChangeArrowheads="1"/>
              </p:cNvSpPr>
              <p:nvPr/>
            </p:nvSpPr>
            <p:spPr bwMode="auto">
              <a:xfrm>
                <a:off x="1558" y="230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4" name="Group 97"/>
            <p:cNvGrpSpPr>
              <a:grpSpLocks/>
            </p:cNvGrpSpPr>
            <p:nvPr/>
          </p:nvGrpSpPr>
          <p:grpSpPr bwMode="auto">
            <a:xfrm>
              <a:off x="3869482" y="2801144"/>
              <a:ext cx="457200" cy="685800"/>
              <a:chOff x="1621" y="2304"/>
              <a:chExt cx="288" cy="432"/>
            </a:xfrm>
          </p:grpSpPr>
          <p:sp>
            <p:nvSpPr>
              <p:cNvPr id="245" name="Oval 65"/>
              <p:cNvSpPr>
                <a:spLocks noChangeArrowheads="1"/>
              </p:cNvSpPr>
              <p:nvPr/>
            </p:nvSpPr>
            <p:spPr bwMode="auto">
              <a:xfrm>
                <a:off x="1621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66"/>
              <p:cNvSpPr>
                <a:spLocks noChangeArrowheads="1"/>
              </p:cNvSpPr>
              <p:nvPr/>
            </p:nvSpPr>
            <p:spPr bwMode="auto">
              <a:xfrm>
                <a:off x="1717" y="249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67"/>
              <p:cNvSpPr>
                <a:spLocks noChangeArrowheads="1"/>
              </p:cNvSpPr>
              <p:nvPr/>
            </p:nvSpPr>
            <p:spPr bwMode="auto">
              <a:xfrm>
                <a:off x="1861" y="249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8" name="Oval 72"/>
              <p:cNvSpPr>
                <a:spLocks noChangeArrowheads="1"/>
              </p:cNvSpPr>
              <p:nvPr/>
            </p:nvSpPr>
            <p:spPr bwMode="auto">
              <a:xfrm>
                <a:off x="1666" y="268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9" name="Oval 74"/>
              <p:cNvSpPr>
                <a:spLocks noChangeArrowheads="1"/>
              </p:cNvSpPr>
              <p:nvPr/>
            </p:nvSpPr>
            <p:spPr bwMode="auto">
              <a:xfrm>
                <a:off x="1846" y="259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Oval 81"/>
              <p:cNvSpPr>
                <a:spLocks noChangeArrowheads="1"/>
              </p:cNvSpPr>
              <p:nvPr/>
            </p:nvSpPr>
            <p:spPr bwMode="auto">
              <a:xfrm>
                <a:off x="1858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1" name="Oval 83"/>
              <p:cNvSpPr>
                <a:spLocks noChangeArrowheads="1"/>
              </p:cNvSpPr>
              <p:nvPr/>
            </p:nvSpPr>
            <p:spPr bwMode="auto">
              <a:xfrm>
                <a:off x="1798" y="268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2" name="Oval 88"/>
              <p:cNvSpPr>
                <a:spLocks noChangeArrowheads="1"/>
              </p:cNvSpPr>
              <p:nvPr/>
            </p:nvSpPr>
            <p:spPr bwMode="auto">
              <a:xfrm>
                <a:off x="1786" y="230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3" name="Group 91"/>
            <p:cNvGrpSpPr>
              <a:grpSpLocks/>
            </p:cNvGrpSpPr>
            <p:nvPr/>
          </p:nvGrpSpPr>
          <p:grpSpPr bwMode="auto">
            <a:xfrm>
              <a:off x="4877544" y="2420144"/>
              <a:ext cx="661988" cy="228600"/>
              <a:chOff x="2198" y="2112"/>
              <a:chExt cx="417" cy="144"/>
            </a:xfrm>
          </p:grpSpPr>
          <p:sp>
            <p:nvSpPr>
              <p:cNvPr id="254" name="Oval 20"/>
              <p:cNvSpPr>
                <a:spLocks noChangeArrowheads="1"/>
              </p:cNvSpPr>
              <p:nvPr/>
            </p:nvSpPr>
            <p:spPr bwMode="auto">
              <a:xfrm>
                <a:off x="2198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5" name="Oval 21"/>
              <p:cNvSpPr>
                <a:spLocks noChangeArrowheads="1"/>
              </p:cNvSpPr>
              <p:nvPr/>
            </p:nvSpPr>
            <p:spPr bwMode="auto">
              <a:xfrm>
                <a:off x="2267" y="211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6" name="Oval 22"/>
              <p:cNvSpPr>
                <a:spLocks noChangeArrowheads="1"/>
              </p:cNvSpPr>
              <p:nvPr/>
            </p:nvSpPr>
            <p:spPr bwMode="auto">
              <a:xfrm>
                <a:off x="2363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7" name="Oval 23"/>
              <p:cNvSpPr>
                <a:spLocks noChangeArrowheads="1"/>
              </p:cNvSpPr>
              <p:nvPr/>
            </p:nvSpPr>
            <p:spPr bwMode="auto">
              <a:xfrm>
                <a:off x="2567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8" name="Oval 24"/>
              <p:cNvSpPr>
                <a:spLocks noChangeArrowheads="1"/>
              </p:cNvSpPr>
              <p:nvPr/>
            </p:nvSpPr>
            <p:spPr bwMode="auto">
              <a:xfrm>
                <a:off x="2459" y="2145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9" name="Group 92"/>
            <p:cNvGrpSpPr>
              <a:grpSpLocks/>
            </p:cNvGrpSpPr>
            <p:nvPr/>
          </p:nvGrpSpPr>
          <p:grpSpPr bwMode="auto">
            <a:xfrm>
              <a:off x="4056807" y="2343944"/>
              <a:ext cx="855662" cy="457200"/>
              <a:chOff x="1643" y="2016"/>
              <a:chExt cx="539" cy="288"/>
            </a:xfrm>
          </p:grpSpPr>
          <p:sp>
            <p:nvSpPr>
              <p:cNvPr id="260" name="Oval 12"/>
              <p:cNvSpPr>
                <a:spLocks noChangeArrowheads="1"/>
              </p:cNvSpPr>
              <p:nvPr/>
            </p:nvSpPr>
            <p:spPr bwMode="auto">
              <a:xfrm>
                <a:off x="1643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Oval 13"/>
              <p:cNvSpPr>
                <a:spLocks noChangeArrowheads="1"/>
              </p:cNvSpPr>
              <p:nvPr/>
            </p:nvSpPr>
            <p:spPr bwMode="auto">
              <a:xfrm>
                <a:off x="1643" y="206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" name="Oval 14"/>
              <p:cNvSpPr>
                <a:spLocks noChangeArrowheads="1"/>
              </p:cNvSpPr>
              <p:nvPr/>
            </p:nvSpPr>
            <p:spPr bwMode="auto">
              <a:xfrm>
                <a:off x="1739" y="216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Oval 15"/>
              <p:cNvSpPr>
                <a:spLocks noChangeArrowheads="1"/>
              </p:cNvSpPr>
              <p:nvPr/>
            </p:nvSpPr>
            <p:spPr bwMode="auto">
              <a:xfrm>
                <a:off x="1835" y="225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" name="Oval 16"/>
              <p:cNvSpPr>
                <a:spLocks noChangeArrowheads="1"/>
              </p:cNvSpPr>
              <p:nvPr/>
            </p:nvSpPr>
            <p:spPr bwMode="auto">
              <a:xfrm>
                <a:off x="1883" y="216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5" name="Oval 17"/>
              <p:cNvSpPr>
                <a:spLocks noChangeArrowheads="1"/>
              </p:cNvSpPr>
              <p:nvPr/>
            </p:nvSpPr>
            <p:spPr bwMode="auto">
              <a:xfrm>
                <a:off x="1979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" name="Oval 18"/>
              <p:cNvSpPr>
                <a:spLocks noChangeArrowheads="1"/>
              </p:cNvSpPr>
              <p:nvPr/>
            </p:nvSpPr>
            <p:spPr bwMode="auto">
              <a:xfrm>
                <a:off x="2039" y="211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7" name="Oval 19"/>
              <p:cNvSpPr>
                <a:spLocks noChangeArrowheads="1"/>
              </p:cNvSpPr>
              <p:nvPr/>
            </p:nvSpPr>
            <p:spPr bwMode="auto">
              <a:xfrm>
                <a:off x="2075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8" name="Oval 27"/>
              <p:cNvSpPr>
                <a:spLocks noChangeArrowheads="1"/>
              </p:cNvSpPr>
              <p:nvPr/>
            </p:nvSpPr>
            <p:spPr bwMode="auto">
              <a:xfrm>
                <a:off x="1899" y="201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9" name="Oval 28"/>
              <p:cNvSpPr>
                <a:spLocks noChangeArrowheads="1"/>
              </p:cNvSpPr>
              <p:nvPr/>
            </p:nvSpPr>
            <p:spPr bwMode="auto">
              <a:xfrm>
                <a:off x="2127" y="201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0" name="Oval 78"/>
              <p:cNvSpPr>
                <a:spLocks noChangeArrowheads="1"/>
              </p:cNvSpPr>
              <p:nvPr/>
            </p:nvSpPr>
            <p:spPr bwMode="auto">
              <a:xfrm>
                <a:off x="1906" y="225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" name="Oval 79"/>
              <p:cNvSpPr>
                <a:spLocks noChangeArrowheads="1"/>
              </p:cNvSpPr>
              <p:nvPr/>
            </p:nvSpPr>
            <p:spPr bwMode="auto">
              <a:xfrm>
                <a:off x="2134" y="225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2" name="Group 93"/>
            <p:cNvGrpSpPr>
              <a:grpSpLocks/>
            </p:cNvGrpSpPr>
            <p:nvPr/>
          </p:nvGrpSpPr>
          <p:grpSpPr bwMode="auto">
            <a:xfrm>
              <a:off x="3277344" y="2267744"/>
              <a:ext cx="574675" cy="609600"/>
              <a:chOff x="1244" y="1968"/>
              <a:chExt cx="362" cy="384"/>
            </a:xfrm>
          </p:grpSpPr>
          <p:sp>
            <p:nvSpPr>
              <p:cNvPr id="273" name="Oval 7"/>
              <p:cNvSpPr>
                <a:spLocks noChangeArrowheads="1"/>
              </p:cNvSpPr>
              <p:nvPr/>
            </p:nvSpPr>
            <p:spPr bwMode="auto">
              <a:xfrm>
                <a:off x="1244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Oval 8"/>
              <p:cNvSpPr>
                <a:spLocks noChangeArrowheads="1"/>
              </p:cNvSpPr>
              <p:nvPr/>
            </p:nvSpPr>
            <p:spPr bwMode="auto">
              <a:xfrm>
                <a:off x="1340" y="216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Oval 9"/>
              <p:cNvSpPr>
                <a:spLocks noChangeArrowheads="1"/>
              </p:cNvSpPr>
              <p:nvPr/>
            </p:nvSpPr>
            <p:spPr bwMode="auto">
              <a:xfrm>
                <a:off x="1436" y="206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Oval 10"/>
              <p:cNvSpPr>
                <a:spLocks noChangeArrowheads="1"/>
              </p:cNvSpPr>
              <p:nvPr/>
            </p:nvSpPr>
            <p:spPr bwMode="auto">
              <a:xfrm>
                <a:off x="1451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" name="Oval 11"/>
              <p:cNvSpPr>
                <a:spLocks noChangeArrowheads="1"/>
              </p:cNvSpPr>
              <p:nvPr/>
            </p:nvSpPr>
            <p:spPr bwMode="auto">
              <a:xfrm>
                <a:off x="1547" y="211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Oval 26"/>
              <p:cNvSpPr>
                <a:spLocks noChangeArrowheads="1"/>
              </p:cNvSpPr>
              <p:nvPr/>
            </p:nvSpPr>
            <p:spPr bwMode="auto">
              <a:xfrm>
                <a:off x="1503" y="19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" name="Oval 77"/>
              <p:cNvSpPr>
                <a:spLocks noChangeArrowheads="1"/>
              </p:cNvSpPr>
              <p:nvPr/>
            </p:nvSpPr>
            <p:spPr bwMode="auto">
              <a:xfrm>
                <a:off x="1510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Oval 87"/>
              <p:cNvSpPr>
                <a:spLocks noChangeArrowheads="1"/>
              </p:cNvSpPr>
              <p:nvPr/>
            </p:nvSpPr>
            <p:spPr bwMode="auto">
              <a:xfrm>
                <a:off x="1558" y="230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1" name="Group 94"/>
            <p:cNvGrpSpPr>
              <a:grpSpLocks/>
            </p:cNvGrpSpPr>
            <p:nvPr/>
          </p:nvGrpSpPr>
          <p:grpSpPr bwMode="auto">
            <a:xfrm>
              <a:off x="6892925" y="2992612"/>
              <a:ext cx="128587" cy="328612"/>
              <a:chOff x="2437" y="2481"/>
              <a:chExt cx="81" cy="207"/>
            </a:xfrm>
          </p:grpSpPr>
          <p:sp>
            <p:nvSpPr>
              <p:cNvPr id="282" name="Oval 70"/>
              <p:cNvSpPr>
                <a:spLocks noChangeArrowheads="1"/>
              </p:cNvSpPr>
              <p:nvPr/>
            </p:nvSpPr>
            <p:spPr bwMode="auto">
              <a:xfrm>
                <a:off x="2437" y="2481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3" name="Oval 76"/>
              <p:cNvSpPr>
                <a:spLocks noChangeArrowheads="1"/>
              </p:cNvSpPr>
              <p:nvPr/>
            </p:nvSpPr>
            <p:spPr bwMode="auto">
              <a:xfrm>
                <a:off x="2470" y="264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4" name="Group 96"/>
            <p:cNvGrpSpPr>
              <a:grpSpLocks/>
            </p:cNvGrpSpPr>
            <p:nvPr/>
          </p:nvGrpSpPr>
          <p:grpSpPr bwMode="auto">
            <a:xfrm>
              <a:off x="5040312" y="2787824"/>
              <a:ext cx="481013" cy="533400"/>
              <a:chOff x="1270" y="2352"/>
              <a:chExt cx="303" cy="336"/>
            </a:xfrm>
          </p:grpSpPr>
          <p:sp>
            <p:nvSpPr>
              <p:cNvPr id="285" name="Oval 284"/>
              <p:cNvSpPr>
                <a:spLocks noChangeArrowheads="1"/>
              </p:cNvSpPr>
              <p:nvPr/>
            </p:nvSpPr>
            <p:spPr bwMode="auto">
              <a:xfrm>
                <a:off x="1318" y="249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Oval 285"/>
              <p:cNvSpPr>
                <a:spLocks noChangeArrowheads="1"/>
              </p:cNvSpPr>
              <p:nvPr/>
            </p:nvSpPr>
            <p:spPr bwMode="auto">
              <a:xfrm>
                <a:off x="1414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Oval 286"/>
              <p:cNvSpPr>
                <a:spLocks noChangeArrowheads="1"/>
              </p:cNvSpPr>
              <p:nvPr/>
            </p:nvSpPr>
            <p:spPr bwMode="auto">
              <a:xfrm>
                <a:off x="1525" y="244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Oval 71"/>
              <p:cNvSpPr>
                <a:spLocks noChangeArrowheads="1"/>
              </p:cNvSpPr>
              <p:nvPr/>
            </p:nvSpPr>
            <p:spPr bwMode="auto">
              <a:xfrm>
                <a:off x="1270" y="264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Oval 73"/>
              <p:cNvSpPr>
                <a:spLocks noChangeArrowheads="1"/>
              </p:cNvSpPr>
              <p:nvPr/>
            </p:nvSpPr>
            <p:spPr bwMode="auto">
              <a:xfrm>
                <a:off x="1414" y="259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0" name="Oval 80"/>
              <p:cNvSpPr>
                <a:spLocks noChangeArrowheads="1"/>
              </p:cNvSpPr>
              <p:nvPr/>
            </p:nvSpPr>
            <p:spPr bwMode="auto">
              <a:xfrm>
                <a:off x="1462" y="235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1" name="Group 95"/>
            <p:cNvGrpSpPr>
              <a:grpSpLocks/>
            </p:cNvGrpSpPr>
            <p:nvPr/>
          </p:nvGrpSpPr>
          <p:grpSpPr bwMode="auto">
            <a:xfrm>
              <a:off x="6183312" y="2787824"/>
              <a:ext cx="481013" cy="609600"/>
              <a:chOff x="1990" y="2352"/>
              <a:chExt cx="303" cy="384"/>
            </a:xfrm>
          </p:grpSpPr>
          <p:sp>
            <p:nvSpPr>
              <p:cNvPr id="292" name="Oval 68"/>
              <p:cNvSpPr>
                <a:spLocks noChangeArrowheads="1"/>
              </p:cNvSpPr>
              <p:nvPr/>
            </p:nvSpPr>
            <p:spPr bwMode="auto">
              <a:xfrm>
                <a:off x="2017" y="244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3" name="Oval 69"/>
              <p:cNvSpPr>
                <a:spLocks noChangeArrowheads="1"/>
              </p:cNvSpPr>
              <p:nvPr/>
            </p:nvSpPr>
            <p:spPr bwMode="auto">
              <a:xfrm>
                <a:off x="2245" y="244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4" name="Oval 75"/>
              <p:cNvSpPr>
                <a:spLocks noChangeArrowheads="1"/>
              </p:cNvSpPr>
              <p:nvPr/>
            </p:nvSpPr>
            <p:spPr bwMode="auto">
              <a:xfrm>
                <a:off x="2242" y="264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5" name="Oval 82"/>
              <p:cNvSpPr>
                <a:spLocks noChangeArrowheads="1"/>
              </p:cNvSpPr>
              <p:nvPr/>
            </p:nvSpPr>
            <p:spPr bwMode="auto">
              <a:xfrm>
                <a:off x="2086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6" name="Oval 84"/>
              <p:cNvSpPr>
                <a:spLocks noChangeArrowheads="1"/>
              </p:cNvSpPr>
              <p:nvPr/>
            </p:nvSpPr>
            <p:spPr bwMode="auto">
              <a:xfrm>
                <a:off x="2026" y="268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" name="Oval 85"/>
              <p:cNvSpPr>
                <a:spLocks noChangeArrowheads="1"/>
              </p:cNvSpPr>
              <p:nvPr/>
            </p:nvSpPr>
            <p:spPr bwMode="auto">
              <a:xfrm>
                <a:off x="1990" y="235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" name="Oval 86"/>
              <p:cNvSpPr>
                <a:spLocks noChangeArrowheads="1"/>
              </p:cNvSpPr>
              <p:nvPr/>
            </p:nvSpPr>
            <p:spPr bwMode="auto">
              <a:xfrm>
                <a:off x="2218" y="235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99" name="Group 97"/>
            <p:cNvGrpSpPr>
              <a:grpSpLocks/>
            </p:cNvGrpSpPr>
            <p:nvPr/>
          </p:nvGrpSpPr>
          <p:grpSpPr bwMode="auto">
            <a:xfrm>
              <a:off x="5597525" y="2711624"/>
              <a:ext cx="457200" cy="685800"/>
              <a:chOff x="1621" y="2304"/>
              <a:chExt cx="288" cy="432"/>
            </a:xfrm>
          </p:grpSpPr>
          <p:sp>
            <p:nvSpPr>
              <p:cNvPr id="300" name="Oval 65"/>
              <p:cNvSpPr>
                <a:spLocks noChangeArrowheads="1"/>
              </p:cNvSpPr>
              <p:nvPr/>
            </p:nvSpPr>
            <p:spPr bwMode="auto">
              <a:xfrm>
                <a:off x="1621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" name="Oval 66"/>
              <p:cNvSpPr>
                <a:spLocks noChangeArrowheads="1"/>
              </p:cNvSpPr>
              <p:nvPr/>
            </p:nvSpPr>
            <p:spPr bwMode="auto">
              <a:xfrm>
                <a:off x="1717" y="249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Oval 67"/>
              <p:cNvSpPr>
                <a:spLocks noChangeArrowheads="1"/>
              </p:cNvSpPr>
              <p:nvPr/>
            </p:nvSpPr>
            <p:spPr bwMode="auto">
              <a:xfrm>
                <a:off x="1861" y="249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" name="Oval 72"/>
              <p:cNvSpPr>
                <a:spLocks noChangeArrowheads="1"/>
              </p:cNvSpPr>
              <p:nvPr/>
            </p:nvSpPr>
            <p:spPr bwMode="auto">
              <a:xfrm>
                <a:off x="1666" y="268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" name="Oval 74"/>
              <p:cNvSpPr>
                <a:spLocks noChangeArrowheads="1"/>
              </p:cNvSpPr>
              <p:nvPr/>
            </p:nvSpPr>
            <p:spPr bwMode="auto">
              <a:xfrm>
                <a:off x="1846" y="259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" name="Oval 81"/>
              <p:cNvSpPr>
                <a:spLocks noChangeArrowheads="1"/>
              </p:cNvSpPr>
              <p:nvPr/>
            </p:nvSpPr>
            <p:spPr bwMode="auto">
              <a:xfrm>
                <a:off x="1858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6" name="Oval 83"/>
              <p:cNvSpPr>
                <a:spLocks noChangeArrowheads="1"/>
              </p:cNvSpPr>
              <p:nvPr/>
            </p:nvSpPr>
            <p:spPr bwMode="auto">
              <a:xfrm>
                <a:off x="1798" y="268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" name="Oval 88"/>
              <p:cNvSpPr>
                <a:spLocks noChangeArrowheads="1"/>
              </p:cNvSpPr>
              <p:nvPr/>
            </p:nvSpPr>
            <p:spPr bwMode="auto">
              <a:xfrm>
                <a:off x="1786" y="230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10" name="Group 92"/>
          <p:cNvGrpSpPr>
            <a:grpSpLocks/>
          </p:cNvGrpSpPr>
          <p:nvPr/>
        </p:nvGrpSpPr>
        <p:grpSpPr bwMode="auto">
          <a:xfrm>
            <a:off x="755427" y="2060848"/>
            <a:ext cx="855662" cy="457200"/>
            <a:chOff x="1643" y="2016"/>
            <a:chExt cx="539" cy="288"/>
          </a:xfrm>
        </p:grpSpPr>
        <p:sp>
          <p:nvSpPr>
            <p:cNvPr id="311" name="Oval 12"/>
            <p:cNvSpPr>
              <a:spLocks noChangeArrowheads="1"/>
            </p:cNvSpPr>
            <p:nvPr/>
          </p:nvSpPr>
          <p:spPr bwMode="auto">
            <a:xfrm>
              <a:off x="1643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Oval 13"/>
            <p:cNvSpPr>
              <a:spLocks noChangeArrowheads="1"/>
            </p:cNvSpPr>
            <p:nvPr/>
          </p:nvSpPr>
          <p:spPr bwMode="auto">
            <a:xfrm>
              <a:off x="1643" y="206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Oval 14"/>
            <p:cNvSpPr>
              <a:spLocks noChangeArrowheads="1"/>
            </p:cNvSpPr>
            <p:nvPr/>
          </p:nvSpPr>
          <p:spPr bwMode="auto">
            <a:xfrm>
              <a:off x="1739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Oval 15"/>
            <p:cNvSpPr>
              <a:spLocks noChangeArrowheads="1"/>
            </p:cNvSpPr>
            <p:nvPr/>
          </p:nvSpPr>
          <p:spPr bwMode="auto">
            <a:xfrm>
              <a:off x="1835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Oval 16"/>
            <p:cNvSpPr>
              <a:spLocks noChangeArrowheads="1"/>
            </p:cNvSpPr>
            <p:nvPr/>
          </p:nvSpPr>
          <p:spPr bwMode="auto">
            <a:xfrm>
              <a:off x="1883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" name="Oval 17"/>
            <p:cNvSpPr>
              <a:spLocks noChangeArrowheads="1"/>
            </p:cNvSpPr>
            <p:nvPr/>
          </p:nvSpPr>
          <p:spPr bwMode="auto">
            <a:xfrm>
              <a:off x="1979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" name="Oval 18"/>
            <p:cNvSpPr>
              <a:spLocks noChangeArrowheads="1"/>
            </p:cNvSpPr>
            <p:nvPr/>
          </p:nvSpPr>
          <p:spPr bwMode="auto">
            <a:xfrm>
              <a:off x="2039" y="21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" name="Oval 19"/>
            <p:cNvSpPr>
              <a:spLocks noChangeArrowheads="1"/>
            </p:cNvSpPr>
            <p:nvPr/>
          </p:nvSpPr>
          <p:spPr bwMode="auto">
            <a:xfrm>
              <a:off x="2075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9" name="Oval 27"/>
            <p:cNvSpPr>
              <a:spLocks noChangeArrowheads="1"/>
            </p:cNvSpPr>
            <p:nvPr/>
          </p:nvSpPr>
          <p:spPr bwMode="auto">
            <a:xfrm>
              <a:off x="1899" y="20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0" name="Oval 28"/>
            <p:cNvSpPr>
              <a:spLocks noChangeArrowheads="1"/>
            </p:cNvSpPr>
            <p:nvPr/>
          </p:nvSpPr>
          <p:spPr bwMode="auto">
            <a:xfrm>
              <a:off x="2127" y="20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1" name="Oval 78"/>
            <p:cNvSpPr>
              <a:spLocks noChangeArrowheads="1"/>
            </p:cNvSpPr>
            <p:nvPr/>
          </p:nvSpPr>
          <p:spPr bwMode="auto">
            <a:xfrm>
              <a:off x="1906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2" name="Oval 79"/>
            <p:cNvSpPr>
              <a:spLocks noChangeArrowheads="1"/>
            </p:cNvSpPr>
            <p:nvPr/>
          </p:nvSpPr>
          <p:spPr bwMode="auto">
            <a:xfrm>
              <a:off x="2134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3" name="Group 92"/>
          <p:cNvGrpSpPr>
            <a:grpSpLocks/>
          </p:cNvGrpSpPr>
          <p:nvPr/>
        </p:nvGrpSpPr>
        <p:grpSpPr bwMode="auto">
          <a:xfrm>
            <a:off x="5580112" y="2060848"/>
            <a:ext cx="855662" cy="457200"/>
            <a:chOff x="1643" y="2016"/>
            <a:chExt cx="539" cy="288"/>
          </a:xfrm>
        </p:grpSpPr>
        <p:sp>
          <p:nvSpPr>
            <p:cNvPr id="324" name="Oval 12"/>
            <p:cNvSpPr>
              <a:spLocks noChangeArrowheads="1"/>
            </p:cNvSpPr>
            <p:nvPr/>
          </p:nvSpPr>
          <p:spPr bwMode="auto">
            <a:xfrm>
              <a:off x="1643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" name="Oval 13"/>
            <p:cNvSpPr>
              <a:spLocks noChangeArrowheads="1"/>
            </p:cNvSpPr>
            <p:nvPr/>
          </p:nvSpPr>
          <p:spPr bwMode="auto">
            <a:xfrm>
              <a:off x="1643" y="206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" name="Oval 14"/>
            <p:cNvSpPr>
              <a:spLocks noChangeArrowheads="1"/>
            </p:cNvSpPr>
            <p:nvPr/>
          </p:nvSpPr>
          <p:spPr bwMode="auto">
            <a:xfrm>
              <a:off x="1739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" name="Oval 15"/>
            <p:cNvSpPr>
              <a:spLocks noChangeArrowheads="1"/>
            </p:cNvSpPr>
            <p:nvPr/>
          </p:nvSpPr>
          <p:spPr bwMode="auto">
            <a:xfrm>
              <a:off x="1835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Oval 16"/>
            <p:cNvSpPr>
              <a:spLocks noChangeArrowheads="1"/>
            </p:cNvSpPr>
            <p:nvPr/>
          </p:nvSpPr>
          <p:spPr bwMode="auto">
            <a:xfrm>
              <a:off x="1883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9" name="Oval 17"/>
            <p:cNvSpPr>
              <a:spLocks noChangeArrowheads="1"/>
            </p:cNvSpPr>
            <p:nvPr/>
          </p:nvSpPr>
          <p:spPr bwMode="auto">
            <a:xfrm>
              <a:off x="1979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0" name="Oval 18"/>
            <p:cNvSpPr>
              <a:spLocks noChangeArrowheads="1"/>
            </p:cNvSpPr>
            <p:nvPr/>
          </p:nvSpPr>
          <p:spPr bwMode="auto">
            <a:xfrm>
              <a:off x="2039" y="21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1" name="Oval 19"/>
            <p:cNvSpPr>
              <a:spLocks noChangeArrowheads="1"/>
            </p:cNvSpPr>
            <p:nvPr/>
          </p:nvSpPr>
          <p:spPr bwMode="auto">
            <a:xfrm>
              <a:off x="2075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2" name="Oval 27"/>
            <p:cNvSpPr>
              <a:spLocks noChangeArrowheads="1"/>
            </p:cNvSpPr>
            <p:nvPr/>
          </p:nvSpPr>
          <p:spPr bwMode="auto">
            <a:xfrm>
              <a:off x="1899" y="20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3" name="Oval 28"/>
            <p:cNvSpPr>
              <a:spLocks noChangeArrowheads="1"/>
            </p:cNvSpPr>
            <p:nvPr/>
          </p:nvSpPr>
          <p:spPr bwMode="auto">
            <a:xfrm>
              <a:off x="2127" y="20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4" name="Oval 78"/>
            <p:cNvSpPr>
              <a:spLocks noChangeArrowheads="1"/>
            </p:cNvSpPr>
            <p:nvPr/>
          </p:nvSpPr>
          <p:spPr bwMode="auto">
            <a:xfrm>
              <a:off x="1906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5" name="Oval 79"/>
            <p:cNvSpPr>
              <a:spLocks noChangeArrowheads="1"/>
            </p:cNvSpPr>
            <p:nvPr/>
          </p:nvSpPr>
          <p:spPr bwMode="auto">
            <a:xfrm>
              <a:off x="2134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6" name="TextBox 335"/>
          <p:cNvSpPr txBox="1"/>
          <p:nvPr/>
        </p:nvSpPr>
        <p:spPr>
          <a:xfrm>
            <a:off x="179512" y="4437112"/>
            <a:ext cx="7829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Charges move from high density region to low density  region</a:t>
            </a:r>
            <a:endParaRPr lang="en-GB" sz="2400" dirty="0"/>
          </a:p>
        </p:txBody>
      </p:sp>
      <p:sp>
        <p:nvSpPr>
          <p:cNvPr id="337" name="TextBox 336"/>
          <p:cNvSpPr txBox="1"/>
          <p:nvPr/>
        </p:nvSpPr>
        <p:spPr>
          <a:xfrm>
            <a:off x="179512" y="5144646"/>
            <a:ext cx="9052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Charges with </a:t>
            </a:r>
            <a:r>
              <a:rPr lang="en-US" sz="2400" b="1" dirty="0" smtClean="0">
                <a:solidFill>
                  <a:srgbClr val="FF0000"/>
                </a:solidFill>
              </a:rPr>
              <a:t>High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Energy</a:t>
            </a:r>
            <a:r>
              <a:rPr lang="en-US" sz="2400" dirty="0" smtClean="0"/>
              <a:t> move from high density region to low density</a:t>
            </a:r>
            <a:endParaRPr lang="en-GB" sz="2400" dirty="0"/>
          </a:p>
        </p:txBody>
      </p:sp>
      <p:grpSp>
        <p:nvGrpSpPr>
          <p:cNvPr id="340" name="Group 339"/>
          <p:cNvGrpSpPr/>
          <p:nvPr/>
        </p:nvGrpSpPr>
        <p:grpSpPr>
          <a:xfrm>
            <a:off x="1187624" y="1628800"/>
            <a:ext cx="5058922" cy="461665"/>
            <a:chOff x="1085974" y="6093296"/>
            <a:chExt cx="5058922" cy="461665"/>
          </a:xfrm>
        </p:grpSpPr>
        <p:sp>
          <p:nvSpPr>
            <p:cNvPr id="338" name="Right Arrow 337"/>
            <p:cNvSpPr/>
            <p:nvPr/>
          </p:nvSpPr>
          <p:spPr>
            <a:xfrm>
              <a:off x="1085974" y="6093296"/>
              <a:ext cx="1009650" cy="432048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2339752" y="6093296"/>
              <a:ext cx="380514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There is an Energy Transport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0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0486 C 0.01145 0.00971 0.02847 0.00278 0.04288 -0.00347 C 0.04392 -0.00485 0.04757 -0.0074 0.046 -0.00786 C 0.03767 -0.01017 0.02899 -0.00855 0.02066 -0.00994 C 0.01319 -0.0111 0.0059 -0.01456 -0.00157 -0.01618 C 0.00225 -0.01873 0.00555 -0.02266 0.00954 -0.02474 C 0.01198 -0.02589 0.01475 -0.02589 0.01736 -0.02682 C 0.02586 -0.03006 0.02743 -0.03329 0.03645 -0.03745 C 0.04062 -0.0393 0.04496 -0.03977 0.04913 -0.04162 C 0.05382 -0.04092 0.06041 -0.04439 0.06336 -0.03954 C 0.06545 -0.03607 0.05833 -0.03376 0.05555 -0.03098 C 0.04948 -0.02474 0.05017 -0.02682 0.04114 -0.02474 C 0.02048 -0.02543 4.16667E-6 -0.02682 -0.02066 -0.02682 C -0.03073 -0.02682 -0.00052 -0.02497 0.00954 -0.02474 C 0.04913 -0.02358 0.08888 -0.02335 0.12847 -0.02266 C 0.13107 -0.02196 0.13489 -0.02335 0.13645 -0.02034 C 0.13941 -0.01526 0.12882 -0.01225 0.12847 -0.01202 C 0.1184 -0.01271 0.10729 -0.00763 0.09843 -0.0141 C 0.09409 -0.01734 0.10677 -0.02127 0.11111 -0.02474 C 0.11927 -0.03121 0.13159 -0.03676 0.14114 -0.03745 C 0.15763 -0.03884 0.17395 -0.03884 0.19045 -0.03954 C 0.17395 -0.03445 0.15798 -0.03306 0.14114 -0.03098 C 0.13854 -0.03029 0.13593 -0.02982 0.13333 -0.0289 C 0.12968 -0.02774 0.10781 -0.0185 0.12222 -0.02474 C 0.1743 -0.02358 0.20538 -0.02358 0.25069 -0.01618 C 0.2684 -0.00948 0.25798 -0.01364 0.2809 -0.00347 C 0.28246 -0.00277 0.28559 -0.00139 0.28559 -0.00115 C 0.28246 0.01133 0.27048 0.01226 0.2618 0.01549 C 0.25607 0.0148 0.2493 0.01781 0.24444 0.01341 C 0.24184 0.0111 0.24948 0.00856 0.25225 0.00694 C 0.25573 0.00486 0.25972 0.0044 0.26336 0.00278 C 0.28819 -0.00809 0.2651 -0.00277 0.30468 -0.00555 C 0.31684 -0.00485 0.32899 -0.00508 0.34114 -0.00347 C 0.3427 -0.00324 0.33784 -0.00231 0.33645 -0.00139 C 0.32465 0.00648 0.33871 -0.00023 0.32691 0.00486 C 0.32899 0.00555 0.33125 0.00624 0.33333 0.00694 C 0.33645 0.00786 0.34062 0.00601 0.34288 0.00925 C 0.34444 0.01133 0.33854 0.01064 0.33645 0.01133 C 0.33125 0.01341 0.32586 0.01526 0.32066 0.01757 C 0.33489 0.01827 0.3493 0.01734 0.36336 0.01966 C 0.36527 0.01989 0.36007 0.0222 0.35868 0.02405 C 0.35243 0.03237 0.34913 0.03723 0.34114 0.04301 C 0.32604 0.05411 0.3125 0.06682 0.29513 0.07052 C 0.28767 0.06798 0.28593 0.07052 0.29201 0.05781 C 0.29878 0.04347 0.30902 0.03746 0.32066 0.03237 C 0.34635 0.00948 0.31441 0.03653 0.33958 0.01966 C 0.34409 0.01665 0.34774 0.01203 0.35225 0.00925 C 0.36041 0.0044 0.37882 -1.96532E-6 0.36024 0.00486 C 0.34479 0.00324 0.32951 0.00116 0.31423 -0.00139 C 0.29722 -0.00878 0.27968 -0.00832 0.2618 -0.00994 C 0.27413 -0.00601 0.28611 -0.00115 0.29843 0.00278 C 0.32465 -0.00046 0.35156 -0.00786 0.37777 -0.00786 " pathEditMode="relative" rAng="0" ptsTypes="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8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27168E-6 C -0.00538 -0.00185 -0.01233 -0.00346 -0.01736 -0.00624 C -0.0217 -0.00878 -0.03003 -0.01479 -0.03003 -0.01479 C -0.03611 -0.02636 -0.03073 -0.02612 -0.02378 -0.03375 C -0.0118 -0.0467 -0.00139 -0.05965 0.01285 -0.06751 C 0.01441 -0.06682 0.01754 -0.06751 0.01754 -0.06543 C 0.01754 -0.06289 0.01424 -0.06312 0.01285 -0.06127 C 0.01146 -0.05942 0.01111 -0.05641 0.00955 -0.05479 C 0.00313 -0.0474 0.00226 -0.04925 -0.00469 -0.04647 C -0.00799 -0.04531 -0.01424 -0.04231 -0.01424 -0.04231 C 0.00504 -0.03352 0.02031 -0.0326 0.04132 -0.02959 C 0.06372 -0.02242 0.08038 -0.02404 0.00486 -0.02751 C 0.00538 -0.02728 0.01406 -0.02196 0.01441 -0.01896 C 0.01563 -0.0104 0.0092 -0.00393 0.00486 -1.27168E-6 C -0.0026 -0.00323 -0.00989 -0.00716 -0.01736 -0.0104 C -0.0184 -0.01179 -0.01927 -0.01364 -0.02049 -0.01479 C -0.02187 -0.01595 -0.0243 -0.01503 -0.02535 -0.01688 C -0.02726 -0.01988 -0.02691 -0.02427 -0.02847 -0.02751 C -0.03281 -0.03607 -0.03993 -0.04 -0.04444 -0.04855 C -0.02604 -0.07214 -0.00243 -0.04878 0.01597 -0.04 C 0.01979 -0.04555 0.02326 -0.04832 0.02865 -0.05063 C 0.03073 -0.04994 0.03386 -0.0511 0.03507 -0.04855 C 0.03594 -0.04693 0.03264 -0.04601 0.03177 -0.04439 C 0.03056 -0.04231 0.03021 -0.03953 0.02865 -0.03792 C 0.02379 -0.03306 0.01858 -0.0282 0.01285 -0.0252 C 0.00729 -0.02242 0.00104 -0.02266 -0.00469 -0.02104 C -0.02118 -0.01641 -0.03889 -0.01156 -0.05555 -0.00832 C -0.06597 -0.0037 -0.0566 -0.0074 -0.07604 -0.00416 C -0.15555 0.00879 -0.12135 0.00023 0.1033 -0.00208 C 0.09462 -0.00578 0.08663 -0.01017 0.07778 -0.01271 C 0.07049 -0.01919 0.05816 -0.02474 0.04931 -0.02751 C 0.04306 -0.02959 0.03021 -0.03167 0.03021 -0.03167 C 0.01493 -0.03098 -0.00052 -0.03144 -0.0158 -0.02959 C -0.02239 -0.0289 -0.04114 -0.01734 -0.04601 -0.01479 C -0.05069 -0.01248 -0.05677 -0.0111 -0.06024 -0.00624 C -0.0618 -0.00416 -0.0559 -0.00763 -0.05382 -0.00832 C -0.04462 -0.0111 -0.0441 -0.01086 -0.03333 -0.01271 C -0.02118 -0.01803 -0.03142 -0.0141 -0.00625 -0.01688 C 0.06285 -0.02451 0.12118 -0.02219 0.19688 -0.02312 C 0.23663 -0.03052 0.2658 -0.02636 0.31111 -0.0252 C 0.32118 -0.02381 0.32847 -0.0215 0.3382 -0.01896 C 0.33576 -0.00925 0.33247 -0.01086 0.32552 -0.00624 C 0.28281 -0.00809 0.2625 -0.00971 0.2191 -0.00624 C 0.23281 -0.00046 0.25087 -0.00809 0.26511 -0.0104 C 0.27083 -0.01433 0.27674 -0.0178 0.28264 -0.02104 C 0.2842 -0.02196 0.28889 -0.02312 0.28733 -0.02312 C 0.27674 -0.02312 0.26632 -0.01896 0.25556 -0.01896 " pathEditMode="relative" ptsTypes="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252 C -0.0309 -0.02798 -0.04583 -0.0289 -0.06059 -0.03144 C -0.0717 -0.03722 -0.08368 -0.04185 -0.09549 -0.04416 C -0.09705 -0.04555 -0.10018 -0.04578 -0.10018 -0.04832 C -0.10018 -0.0504 -0.09705 -0.0504 -0.09549 -0.0504 C -0.09028 -0.0504 -0.0849 -0.04902 -0.07969 -0.04832 C -0.0684 -0.04231 -0.05677 -0.04185 -0.04462 -0.04 C -0.07986 -0.03491 -0.09948 -0.03653 -0.14149 -0.03769 C -0.09913 -0.03838 -0.05695 -0.03884 -0.01458 -0.04 C 0.06024 -0.04185 0.03576 -0.043 0.01094 -0.04624 C 0.00156 -0.04925 -0.00833 -0.04717 -0.01771 -0.0504 C -0.0191 -0.05087 -0.0158 -0.05364 -0.01458 -0.0548 C -0.01268 -0.05665 -0.01024 -0.05734 -0.00816 -0.05896 C 0.00573 -0.06983 -0.00365 -0.06543 0.00764 -0.06959 C 0.01562 -0.0689 0.02396 -0.07052 0.03142 -0.06728 C 0.03559 -0.06543 0.03785 -0.05896 0.04097 -0.0548 C 0.04201 -0.05341 0.04427 -0.0504 0.04427 -0.0504 C 0.04323 -0.04694 0.04288 -0.04277 0.04097 -0.04 C 0.03941 -0.03769 0.03663 -0.03746 0.03472 -0.03561 C 0.02274 -0.02497 0.01857 -0.02127 0.00295 -0.01873 C -0.00452 -0.01549 -0.00573 -0.0141 -0.01615 -0.01873 C -0.01771 -0.01942 -0.01302 -0.02035 -0.01129 -0.02081 C -0.00764 -0.02173 -0.00382 -0.0222 -0.00018 -0.02289 C 0.10937 -0.01965 0.08437 -0.03191 0.06007 -0.01665 C 0.05851 -0.01572 0.06319 -0.0185 0.06476 -0.01873 C 0.06996 -0.01988 0.07535 -0.02035 0.08073 -0.02081 C 0.09132 -0.02173 0.10191 -0.0222 0.1125 -0.02289 C 0.12639 -0.03006 0.13923 -0.03329 0.15364 -0.03769 C 0.17535 -0.04439 0.1967 -0.05272 0.21875 -0.05688 C 0.22031 -0.05757 0.22292 -0.06104 0.22361 -0.05896 C 0.22448 -0.05665 0.2217 -0.05433 0.22031 -0.05248 C 0.21684 -0.0474 0.21285 -0.04254 0.2092 -0.03769 C 0.20087 -0.02659 0.17847 -0.02428 0.16805 -0.02289 C 0.16597 -0.0222 0.16042 -0.02335 0.16163 -0.02081 C 0.16354 -0.01711 0.16805 -0.01803 0.17118 -0.01665 C 0.2 -0.00416 0.16111 -0.01618 0.19809 -0.00601 C 0.20173 -0.00393 0.20573 -0.00231 0.2092 0.00023 C 0.21059 0.00116 0.21111 0.00347 0.2125 0.00439 C 0.21857 0.00809 0.22517 0.00971 0.23142 0.01295 C 0.1967 0.02844 0.15677 0.02636 0.12205 0.01087 C 0.13107 0.00486 0.12604 0.00671 0.13785 0.00671 " pathEditMode="relative" ptsTypes="ffffffffffffffffffffffffffffffffffffffff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8 0.003 C 0.00799 -0.00255 -0.01631 -0.00601 0.01129 -0.00139 C 0.02379 0.00439 0.01754 0.00231 0.03021 0.00508 C 0.03282 0.00439 0.0356 0.0037 0.0382 0.003 C 0.04185 0.00208 0.04723 0.00485 0.04931 0.00069 C 0.04948 0.00023 0.03837 -0.00486 0.03664 -0.00555 C 0.02205 -0.0111 0.00712 -0.01411 -0.00781 -0.01619 C -0.03159 -0.01549 -0.05555 -0.01711 -0.07916 -0.01411 C -0.08385 -0.01341 -0.08767 -0.00833 -0.09201 -0.00555 C -0.10225 0.00115 -0.1144 0.00069 -0.12534 0.00508 C -0.12152 -0.00902 -0.09409 -0.00532 -0.08715 -0.00555 C -0.06701 -0.00648 -0.04704 -0.00694 -0.0269 -0.00763 C -0.05347 -0.0111 -0.07951 -0.01272 -0.10625 -0.01411 C -0.11267 -0.01341 -0.11909 -0.01295 -0.12534 -0.0118 C -0.12916 -0.0111 -0.14027 -0.00763 -0.13645 -0.00763 C -0.09947 -0.00763 -0.06024 -0.01295 -0.02361 -0.01411 C -0.05399 -0.01549 -0.08402 -0.01919 -0.11423 -0.01619 C -0.11423 -0.01619 -0.12361 -0.01203 -0.12361 -0.0118 C -0.12291 -0.00833 -0.11979 -0.00648 -0.11736 -0.00555 C -0.10798 -0.00232 -0.08871 0.00069 -0.08871 0.00069 C -0.07482 0.00763 -0.06041 0.00716 -0.04583 0.00716 " pathEditMode="relative" ptsTypes="ffffffffffffffffffffA">
                                      <p:cBhvr>
                                        <p:cTn id="1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7168E-6 C -0.01961 0.00069 -0.03923 0.00393 -0.05868 0.00208 C -0.06371 0.00162 -0.0493 -0.00324 -0.04444 -0.00416 C -0.04079 -0.00486 -0.03715 -0.00601 -0.03333 -0.00624 C 0.00157 -0.0074 0.03646 -0.00763 0.07136 -0.00832 C 0.0125 -0.01087 -0.04409 -0.01202 -0.10312 -0.01041 C -0.05312 -0.0037 -0.03507 -0.00347 0.03021 -0.00208 C 0.01667 0.00393 0.02396 0.00139 0.00799 0.00439 C -0.01493 0.01433 -0.03958 0.01734 -0.06354 0.02127 C -0.16388 0.01734 -0.1085 0.01688 -0.07777 0.0148 C -0.0092 0.00485 0.06303 0.00485 0.12848 -0.02752 C 0.1224 -0.03561 0.11632 -0.03653 0.10799 -0.04 C 0.0915 -0.04694 0.07431 -0.05364 0.05712 -0.05711 C 0.05139 -0.05965 0.03959 -0.06335 0.03959 -0.06335 C 0.02848 -0.06266 0.01737 -0.06289 0.00625 -0.06127 C -0.00833 -0.05919 -0.02361 -0.04439 -0.03645 -0.03584 C -0.06076 -0.01942 -0.08941 -0.00902 -0.11597 -0.00208 C -0.11805 -0.00162 -0.1118 -0.00393 -0.10954 -0.00416 C -0.09947 -0.00532 -0.08941 -0.00555 -0.07934 -0.00624 C -0.04184 -0.00555 -0.00416 -0.00555 0.03334 -0.00416 C 0.03768 -0.00393 0.025 -0.00023 0.02066 -1.27168E-6 C 0.00955 0.00069 -0.00156 -1.27168E-6 -0.01267 -1.27168E-6 " pathEditMode="relative" ptsTypes="fffffffffffffffffffffA">
                                      <p:cBhvr>
                                        <p:cTn id="14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9.82659E-7 C -0.02378 -0.0007 -0.04774 -0.0007 -0.07152 -0.00208 C -0.07326 -0.00208 -0.0684 -0.00393 -0.06666 -0.00416 C -0.06093 -0.00532 -0.05503 -0.00555 -0.0493 -0.00624 C -0.0177 -0.00948 -0.01892 -0.00856 0.02223 -0.01041 C 0.06077 -0.00902 0.09966 -0.01179 0.13803 -0.00624 C 0.14185 -0.00578 0.13074 -0.00231 0.12692 -0.00208 C 0.06667 -0.00023 0.00626 -0.0007 -0.05399 9.82659E-7 C -0.03003 -0.01064 -0.00815 -0.00162 0.01424 0.00647 C 0.04567 0.0178 -0.00312 -0.0037 0.03646 0.01271 C 0.03924 0.01387 0.0474 0.01711 0.04445 0.01711 C 0.01008 0.0178 -0.02447 0.01549 -0.05885 0.0148 C -0.04982 0.00323 -0.04305 0.00393 -0.0302 0.00231 C -0.01683 -0.00416 0.0007 -0.00301 0.01424 -0.00416 C 0.05921 -0.00833 0.00122 -0.00463 0.07778 -0.00833 C 0.05695 -0.01226 0.03594 -0.0215 0.0158 -0.0296 C -0.00381 -0.03746 -0.02465 -0.03977 -0.04444 -0.04648 C -0.03958 -0.03653 -0.03454 -0.0333 -0.02551 -0.0296 C -0.00312 -0.02012 0.02292 -0.01087 0.04601 -0.00833 C 0.06042 -0.00185 0.0783 -0.00393 0.09358 -0.00208 C 0.09827 -0.00139 0.10782 9.82659E-7 0.10782 9.82659E-7 " pathEditMode="relative" ptsTypes="ffffffffffffffffffffA">
                                      <p:cBhvr>
                                        <p:cTn id="16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3237E-6 C 0.0158 -0.00417 0.004 -0.00208 0.03021 2.83237E-6 C 0.04983 0.00161 0.08889 0.00416 0.08889 0.00416 C 0.13038 0.00046 0.17118 -0.00278 0.21285 -0.00417 C 0.17205 -0.00902 0.13143 -0.01573 0.09063 -0.02104 C 0.01788 -0.01781 0.0625 -0.02567 0.03334 -0.0148 C 0.02969 -0.01341 0.02587 -0.01203 0.02222 -0.01064 C 0.01962 -0.00971 0.01702 -0.00925 0.01441 -0.00833 C 0.01285 -0.00787 0.00781 -0.00625 0.00955 -0.00625 C 0.01389 -0.00625 0.01806 -0.00763 0.02222 -0.00833 C 0.04132 -0.01734 0.08577 -0.01411 0.1 -0.0148 C 0.1165 -0.02012 0.09705 -0.01226 0.11111 -0.02313 C 0.11684 -0.02752 0.12535 -0.02891 0.13177 -0.03168 C 0.1533 -0.04116 0.08629 -0.03029 0.06354 -0.0296 C 0.04983 -0.02151 0.03715 -0.01896 0.02222 -0.01688 C 0.00799 -0.01203 -0.0059 -0.00532 -0.02048 -0.00208 C -0.06267 0.05109 0.13924 0.00115 0.19219 -0.00208 C 0.12014 -0.00602 0.04827 -0.00347 -0.02378 -0.00625 C -0.02535 -0.00694 -0.02847 -0.00625 -0.02847 -0.00833 C -0.02847 -0.01064 -0.02535 -0.00971 -0.02378 -0.01064 C -0.01614 -0.01573 -0.00833 -0.01827 -5.55556E-7 -0.02104 C 0.01354 -0.03029 0.02969 -0.03191 0.04445 -0.03584 C 0.13299 -0.03261 0.07865 -0.03399 0.12222 -0.02752 C 0.12969 -0.02428 0.12535 -0.02544 0.13507 -0.02544 " pathEditMode="relative" ptsTypes="fffffffffffffffffffffffA">
                                      <p:cBhvr>
                                        <p:cTn id="18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4.07407E-6 C -0.00851 -0.00232 -0.01702 -0.0051 -0.0257 -0.00648 C -0.01615 -0.00973 -0.00712 -0.01297 0.00277 -0.01482 C 0.00729 -0.01574 0.01597 -0.01852 0.01597 -0.01852 C 0.00607 -0.02107 -0.004 -0.02014 -0.01389 -0.0176 C -0.01476 -0.01783 -0.01754 -0.01852 -0.01667 -0.01852 C -0.01181 -0.01852 -0.00678 -0.01922 -0.00209 -0.0176 C -0.00105 -0.01713 -0.00278 -0.01505 -0.00348 -0.01389 C -0.00435 -0.0125 -0.00521 -0.01135 -0.00626 -0.01019 C -0.00817 -0.0081 -0.01025 -0.00579 -0.01251 -0.00463 C -0.01372 -0.00394 -0.01494 -0.00348 -0.01598 -0.00278 C -0.01667 -0.00232 -0.01841 0.00023 -0.01806 -0.00093 C -0.01632 -0.00764 0.00052 -0.01019 0.00555 -0.01111 C 0.00624 -0.01135 0.00695 -0.01181 0.00763 -0.01204 C 0.01631 -0.01459 0.02499 -0.01227 -0.00903 -0.01389 C -0.01181 -0.01412 -0.01459 -0.01482 -0.01737 -0.01482 C -0.01806 -0.01482 -0.01598 -0.01389 -0.01528 -0.01389 C -0.00921 -0.01297 -0.0033 -0.01273 0.00277 -0.01204 C 0.00781 -0.01088 0.01232 -0.00949 0.01736 -0.00834 C 0.01041 0.00092 -0.00157 0.0081 -0.01112 0.01018 C -0.01615 0.01319 -0.02136 0.0162 -0.02639 0.01852 C -0.01372 0.00578 0.01215 0.00463 0.02777 0.00277 C 0.02274 0.00046 0.01874 -0.00301 0.01458 -0.00741 C 0.01232 -0.00996 0.0092 -0.01158 0.00763 -0.01482 C 0.00677 -0.01667 0.00486 -0.02037 0.00486 -0.02037 C 0.00086 -0.01852 0.00173 -0.01505 0.00069 -0.01019 C -0.00105 -0.00278 -0.00209 0.00463 -0.00348 0.01203 C -0.0066 0.00926 -0.00903 0.01041 -0.01251 0.01203 C -0.01771 0.01041 -0.02396 0.01389 -0.02848 0.01018 C -0.03733 0.00301 -0.02605 0.00046 -0.02501 4.07407E-6 C -0.01181 0.00069 0.00104 0.00208 0.01388 0.00555 C 0.02013 0.00717 0.02656 0.00926 0.03263 0.01111 C 0.03402 0.01157 0.0368 0.01296 0.0368 0.01296 C 0.02343 0.01412 0.00868 0.01666 -0.00487 0.01666 " pathEditMode="relative" ptsTypes="fffffffffffffffffffffffffffffffffA">
                                      <p:cBhvr>
                                        <p:cTn id="2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8 0.003 C 0.00799 -0.00255 -0.01631 -0.00601 0.01129 -0.00139 C 0.02379 0.00439 0.01754 0.00231 0.03021 0.00508 C 0.03282 0.00439 0.0356 0.0037 0.0382 0.003 C 0.04185 0.00208 0.04723 0.00485 0.04931 0.00069 C 0.04948 0.00023 0.03837 -0.00486 0.03664 -0.00555 C 0.02205 -0.0111 0.00712 -0.01411 -0.00781 -0.01619 C -0.03159 -0.01549 -0.05555 -0.01711 -0.07916 -0.01411 C -0.08385 -0.01341 -0.08767 -0.00833 -0.09201 -0.00555 C -0.10225 0.00115 -0.1144 0.00069 -0.12534 0.00508 C -0.12152 -0.00902 -0.09409 -0.00532 -0.08715 -0.00555 C -0.06701 -0.00648 -0.04704 -0.00694 -0.0269 -0.00763 C -0.05347 -0.0111 -0.07951 -0.01272 -0.10625 -0.01411 C -0.11267 -0.01341 -0.11909 -0.01295 -0.12534 -0.0118 C -0.12916 -0.0111 -0.14027 -0.00763 -0.13645 -0.00763 C -0.09947 -0.00763 -0.06024 -0.01295 -0.02361 -0.01411 C -0.05399 -0.01549 -0.08402 -0.01919 -0.11423 -0.01619 C -0.11423 -0.01619 -0.12361 -0.01203 -0.12361 -0.0118 C -0.12291 -0.00833 -0.11979 -0.00648 -0.11736 -0.00555 C -0.10798 -0.00232 -0.08871 0.00069 -0.08871 0.00069 C -0.07482 0.00763 -0.06041 0.00716 -0.04583 0.00716 " pathEditMode="relative" ptsTypes="ffffffffffffffffffffA">
                                      <p:cBhvr>
                                        <p:cTn id="31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7168E-6 C -0.01961 0.00069 -0.03923 0.00393 -0.05868 0.00208 C -0.06371 0.00162 -0.0493 -0.00324 -0.04444 -0.00416 C -0.04079 -0.00486 -0.03715 -0.00601 -0.03333 -0.00624 C 0.00157 -0.0074 0.03646 -0.00763 0.07136 -0.00832 C 0.0125 -0.01087 -0.04409 -0.01202 -0.10312 -0.01041 C -0.05312 -0.0037 -0.03507 -0.00347 0.03021 -0.00208 C 0.01667 0.00393 0.02396 0.00139 0.00799 0.00439 C -0.01493 0.01433 -0.03958 0.01734 -0.06354 0.02127 C -0.16388 0.01734 -0.1085 0.01688 -0.07777 0.0148 C -0.0092 0.00485 0.06303 0.00485 0.12848 -0.02752 C 0.1224 -0.03561 0.11632 -0.03653 0.10799 -0.04 C 0.0915 -0.04694 0.07431 -0.05364 0.05712 -0.05711 C 0.05139 -0.05965 0.03959 -0.06335 0.03959 -0.06335 C 0.02848 -0.06266 0.01737 -0.06289 0.00625 -0.06127 C -0.00833 -0.05919 -0.02361 -0.04439 -0.03645 -0.03584 C -0.06076 -0.01942 -0.08941 -0.00902 -0.11597 -0.00208 C -0.11805 -0.00162 -0.1118 -0.00393 -0.10954 -0.00416 C -0.09947 -0.00532 -0.08941 -0.00555 -0.07934 -0.00624 C -0.04184 -0.00555 -0.00416 -0.00555 0.03334 -0.00416 C 0.03768 -0.00393 0.025 -0.00023 0.02066 -1.27168E-6 C 0.00955 0.00069 -0.00156 -1.27168E-6 -0.01267 -1.27168E-6 " pathEditMode="relative" ptsTypes="fffffffffffffffffffffA">
                                      <p:cBhvr>
                                        <p:cTn id="33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9.82659E-7 C -0.02378 -0.0007 -0.04774 -0.0007 -0.07152 -0.00208 C -0.07326 -0.00208 -0.0684 -0.00393 -0.06666 -0.00416 C -0.06093 -0.00532 -0.05503 -0.00555 -0.0493 -0.00624 C -0.0177 -0.00948 -0.01892 -0.00856 0.02223 -0.01041 C 0.06077 -0.00902 0.09966 -0.01179 0.13803 -0.00624 C 0.14185 -0.00578 0.13074 -0.00231 0.12692 -0.00208 C 0.06667 -0.00023 0.00626 -0.0007 -0.05399 9.82659E-7 C -0.03003 -0.01064 -0.00815 -0.00162 0.01424 0.00647 C 0.04567 0.0178 -0.00312 -0.0037 0.03646 0.01271 C 0.03924 0.01387 0.0474 0.01711 0.04445 0.01711 C 0.01008 0.0178 -0.02447 0.01549 -0.05885 0.0148 C -0.04982 0.00323 -0.04305 0.00393 -0.0302 0.00231 C -0.01683 -0.00416 0.0007 -0.00301 0.01424 -0.00416 C 0.05921 -0.00833 0.00122 -0.00463 0.07778 -0.00833 C 0.05695 -0.01226 0.03594 -0.0215 0.0158 -0.0296 C -0.00381 -0.03746 -0.02465 -0.03977 -0.04444 -0.04648 C -0.03958 -0.03653 -0.03454 -0.0333 -0.02551 -0.0296 C -0.00312 -0.02012 0.02292 -0.01087 0.04601 -0.00833 C 0.06042 -0.00185 0.0783 -0.00393 0.09358 -0.00208 C 0.09827 -0.00139 0.10782 9.82659E-7 0.10782 9.82659E-7 " pathEditMode="relative" ptsTypes="ffffffffffffffffffffA">
                                      <p:cBhvr>
                                        <p:cTn id="35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3237E-6 C 0.0158 -0.00417 0.004 -0.00208 0.03021 2.83237E-6 C 0.04983 0.00161 0.08889 0.00416 0.08889 0.00416 C 0.13038 0.00046 0.17118 -0.00278 0.21285 -0.00417 C 0.17205 -0.00902 0.13143 -0.01573 0.09063 -0.02104 C 0.01788 -0.01781 0.0625 -0.02567 0.03334 -0.0148 C 0.02969 -0.01341 0.02587 -0.01203 0.02222 -0.01064 C 0.01962 -0.00971 0.01702 -0.00925 0.01441 -0.00833 C 0.01285 -0.00787 0.00781 -0.00625 0.00955 -0.00625 C 0.01389 -0.00625 0.01806 -0.00763 0.02222 -0.00833 C 0.04132 -0.01734 0.08577 -0.01411 0.1 -0.0148 C 0.1165 -0.02012 0.09705 -0.01226 0.11111 -0.02313 C 0.11684 -0.02752 0.12535 -0.02891 0.13177 -0.03168 C 0.1533 -0.04116 0.08629 -0.03029 0.06354 -0.0296 C 0.04983 -0.02151 0.03715 -0.01896 0.02222 -0.01688 C 0.00799 -0.01203 -0.0059 -0.00532 -0.02048 -0.00208 C -0.06267 0.05109 0.13924 0.00115 0.19219 -0.00208 C 0.12014 -0.00602 0.04827 -0.00347 -0.02378 -0.00625 C -0.02535 -0.00694 -0.02847 -0.00625 -0.02847 -0.00833 C -0.02847 -0.01064 -0.02535 -0.00971 -0.02378 -0.01064 C -0.01614 -0.01573 -0.00833 -0.01827 -5.55556E-7 -0.02104 C 0.01354 -0.03029 0.02969 -0.03191 0.04445 -0.03584 C 0.13299 -0.03261 0.07865 -0.03399 0.12222 -0.02752 C 0.12969 -0.02428 0.12535 -0.02544 0.13507 -0.02544 " pathEditMode="relative" ptsTypes="fffffffffffffffffffffffA">
                                      <p:cBhvr>
                                        <p:cTn id="37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336" grpId="0"/>
      <p:bldP spid="3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Balance Equation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7714"/>
              </p:ext>
            </p:extLst>
          </p:nvPr>
        </p:nvGraphicFramePr>
        <p:xfrm>
          <a:off x="1882775" y="1687984"/>
          <a:ext cx="13287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Equation" r:id="rId3" imgW="660240" imgH="203040" progId="Equation.DSMT4">
                  <p:embed/>
                </p:oleObj>
              </mc:Choice>
              <mc:Fallback>
                <p:oleObj name="Equation" r:id="rId3" imgW="66024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1687984"/>
                        <a:ext cx="132873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149576"/>
              </p:ext>
            </p:extLst>
          </p:nvPr>
        </p:nvGraphicFramePr>
        <p:xfrm>
          <a:off x="3275856" y="1497484"/>
          <a:ext cx="10477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Equation" r:id="rId5" imgW="520560" imgH="393480" progId="Equation.DSMT4">
                  <p:embed/>
                </p:oleObj>
              </mc:Choice>
              <mc:Fallback>
                <p:oleObj name="Equation" r:id="rId5" imgW="5205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97484"/>
                        <a:ext cx="104775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315040"/>
              </p:ext>
            </p:extLst>
          </p:nvPr>
        </p:nvGraphicFramePr>
        <p:xfrm>
          <a:off x="3203848" y="1484784"/>
          <a:ext cx="10985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Equation" r:id="rId7" imgW="545760" imgH="406080" progId="Equation.DSMT4">
                  <p:embed/>
                </p:oleObj>
              </mc:Choice>
              <mc:Fallback>
                <p:oleObj name="Equation" r:id="rId7" imgW="545760" imgH="406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484784"/>
                        <a:ext cx="10985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71600" y="2535287"/>
            <a:ext cx="7206845" cy="461665"/>
            <a:chOff x="1259632" y="3082528"/>
            <a:chExt cx="7206845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1259632" y="3082528"/>
              <a:ext cx="7206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The operation of Solar Cells is all about balancing    </a:t>
              </a:r>
              <a:r>
                <a:rPr lang="en-US" sz="2400" dirty="0" err="1" smtClean="0"/>
                <a:t>nergy</a:t>
              </a:r>
              <a:endParaRPr lang="en-GB" sz="2400" dirty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2099166"/>
                </p:ext>
              </p:extLst>
            </p:nvPr>
          </p:nvGraphicFramePr>
          <p:xfrm>
            <a:off x="7418412" y="3085584"/>
            <a:ext cx="307975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6" name="Equation" r:id="rId9" imgW="152280" imgH="190440" progId="Equation.DSMT4">
                    <p:embed/>
                  </p:oleObj>
                </mc:Choice>
                <mc:Fallback>
                  <p:oleObj name="Equation" r:id="rId9" imgW="152280" imgH="19044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8412" y="3085584"/>
                          <a:ext cx="307975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Freeform 9"/>
          <p:cNvSpPr/>
          <p:nvPr/>
        </p:nvSpPr>
        <p:spPr>
          <a:xfrm>
            <a:off x="4496140" y="3466564"/>
            <a:ext cx="1817370" cy="720090"/>
          </a:xfrm>
          <a:custGeom>
            <a:avLst/>
            <a:gdLst>
              <a:gd name="connsiteX0" fmla="*/ 0 w 1817370"/>
              <a:gd name="connsiteY0" fmla="*/ 720090 h 720090"/>
              <a:gd name="connsiteX1" fmla="*/ 742950 w 1817370"/>
              <a:gd name="connsiteY1" fmla="*/ 720090 h 720090"/>
              <a:gd name="connsiteX2" fmla="*/ 742950 w 1817370"/>
              <a:gd name="connsiteY2" fmla="*/ 0 h 720090"/>
              <a:gd name="connsiteX3" fmla="*/ 1817370 w 1817370"/>
              <a:gd name="connsiteY3" fmla="*/ 0 h 720090"/>
              <a:gd name="connsiteX4" fmla="*/ 1817370 w 1817370"/>
              <a:gd name="connsiteY4" fmla="*/ 0 h 72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370" h="720090">
                <a:moveTo>
                  <a:pt x="0" y="720090"/>
                </a:moveTo>
                <a:lnTo>
                  <a:pt x="742950" y="720090"/>
                </a:lnTo>
                <a:lnTo>
                  <a:pt x="742950" y="0"/>
                </a:lnTo>
                <a:lnTo>
                  <a:pt x="1817370" y="0"/>
                </a:lnTo>
                <a:lnTo>
                  <a:pt x="181737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837763" y="356993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rgbClr val="00B050"/>
                </a:solidFill>
              </a:rPr>
              <a:t>E</a:t>
            </a:r>
            <a:endParaRPr lang="en-GB" b="1" dirty="0">
              <a:solidFill>
                <a:srgbClr val="00B05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85318" y="3939267"/>
            <a:ext cx="311648" cy="175369"/>
            <a:chOff x="6132560" y="2852941"/>
            <a:chExt cx="311648" cy="175369"/>
          </a:xfrm>
        </p:grpSpPr>
        <p:sp>
          <p:nvSpPr>
            <p:cNvPr id="15" name="Oval 14"/>
            <p:cNvSpPr/>
            <p:nvPr/>
          </p:nvSpPr>
          <p:spPr>
            <a:xfrm>
              <a:off x="6132560" y="2852941"/>
              <a:ext cx="311648" cy="17536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218209" y="2938244"/>
              <a:ext cx="14401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Arc 16"/>
          <p:cNvSpPr/>
          <p:nvPr/>
        </p:nvSpPr>
        <p:spPr>
          <a:xfrm>
            <a:off x="4729334" y="3354854"/>
            <a:ext cx="864096" cy="966630"/>
          </a:xfrm>
          <a:prstGeom prst="arc">
            <a:avLst>
              <a:gd name="adj1" fmla="val 10540300"/>
              <a:gd name="adj2" fmla="val 17199973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496140" y="328189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554830" y="5157182"/>
            <a:ext cx="1817370" cy="720090"/>
          </a:xfrm>
          <a:custGeom>
            <a:avLst/>
            <a:gdLst>
              <a:gd name="connsiteX0" fmla="*/ 0 w 1817370"/>
              <a:gd name="connsiteY0" fmla="*/ 720090 h 720090"/>
              <a:gd name="connsiteX1" fmla="*/ 742950 w 1817370"/>
              <a:gd name="connsiteY1" fmla="*/ 720090 h 720090"/>
              <a:gd name="connsiteX2" fmla="*/ 742950 w 1817370"/>
              <a:gd name="connsiteY2" fmla="*/ 0 h 720090"/>
              <a:gd name="connsiteX3" fmla="*/ 1817370 w 1817370"/>
              <a:gd name="connsiteY3" fmla="*/ 0 h 720090"/>
              <a:gd name="connsiteX4" fmla="*/ 1817370 w 1817370"/>
              <a:gd name="connsiteY4" fmla="*/ 0 h 72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370" h="720090">
                <a:moveTo>
                  <a:pt x="0" y="720090"/>
                </a:moveTo>
                <a:lnTo>
                  <a:pt x="742950" y="720090"/>
                </a:lnTo>
                <a:lnTo>
                  <a:pt x="742950" y="0"/>
                </a:lnTo>
                <a:lnTo>
                  <a:pt x="1817370" y="0"/>
                </a:lnTo>
                <a:lnTo>
                  <a:pt x="181737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5412480" y="5269855"/>
            <a:ext cx="311648" cy="175369"/>
            <a:chOff x="6132560" y="2852941"/>
            <a:chExt cx="311648" cy="175369"/>
          </a:xfrm>
        </p:grpSpPr>
        <p:sp>
          <p:nvSpPr>
            <p:cNvPr id="21" name="Oval 20"/>
            <p:cNvSpPr/>
            <p:nvPr/>
          </p:nvSpPr>
          <p:spPr>
            <a:xfrm>
              <a:off x="6132560" y="2852941"/>
              <a:ext cx="311648" cy="17536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218209" y="2938244"/>
              <a:ext cx="14401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rot="16200000">
            <a:off x="5508104" y="5361787"/>
            <a:ext cx="1440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5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11771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1736 L 0.00191 -0.0551 C 0.004 -0.06297 0.01007 -0.07084 0.01684 -0.07732 C 0.02466 -0.08496 0.03177 -0.08912 0.03785 -0.08982 L 0.06875 -0.09306 " pathEditMode="relative" rAng="-2154584" ptsTypes="FffFF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858 -0.09306 L 0.07604 0.1754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7" grpId="0" animBg="1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16793</TotalTime>
  <Words>686</Words>
  <Application>Microsoft Office PowerPoint</Application>
  <PresentationFormat>On-screen Show (4:3)</PresentationFormat>
  <Paragraphs>115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3_Office Theme</vt:lpstr>
      <vt:lpstr>Equation</vt:lpstr>
      <vt:lpstr>KGPlot</vt:lpstr>
      <vt:lpstr>Dan Mendels, Nir Tessler </vt:lpstr>
      <vt:lpstr>PowerPoint Presentation</vt:lpstr>
      <vt:lpstr>The Physical Framework</vt:lpstr>
      <vt:lpstr>Original Motivation</vt:lpstr>
      <vt:lpstr>PowerPoint Presentation</vt:lpstr>
      <vt:lpstr>Comparing Monte-Carlo to  Drift-Diffusion &amp; Generalized Einstein Relation</vt:lpstr>
      <vt:lpstr>Where does most of the confusion come from</vt:lpstr>
      <vt:lpstr>What is Hiding behind </vt:lpstr>
      <vt:lpstr>The Energy Balance Equation</vt:lpstr>
      <vt:lpstr>PowerPoint Presentation</vt:lpstr>
      <vt:lpstr>The High Density Picture Mobile and Immobile Carriers</vt:lpstr>
      <vt:lpstr>Summary</vt:lpstr>
      <vt:lpstr>PowerPoint Presentation</vt:lpstr>
      <vt:lpstr>PowerPoint Presentation</vt:lpstr>
      <vt:lpstr>What if we analyze the standard (uniform density) Monte-Carlo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Mendels, Nir Tessler</dc:title>
  <dc:creator>Nir</dc:creator>
  <cp:lastModifiedBy>Nir</cp:lastModifiedBy>
  <cp:revision>79</cp:revision>
  <dcterms:created xsi:type="dcterms:W3CDTF">2012-09-28T18:53:30Z</dcterms:created>
  <dcterms:modified xsi:type="dcterms:W3CDTF">2012-11-30T07:38:52Z</dcterms:modified>
</cp:coreProperties>
</file>