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93" r:id="rId3"/>
    <p:sldId id="301" r:id="rId4"/>
    <p:sldId id="269" r:id="rId5"/>
    <p:sldId id="258" r:id="rId6"/>
    <p:sldId id="256" r:id="rId7"/>
    <p:sldId id="302" r:id="rId8"/>
    <p:sldId id="262" r:id="rId9"/>
    <p:sldId id="261" r:id="rId10"/>
    <p:sldId id="265" r:id="rId11"/>
    <p:sldId id="303" r:id="rId12"/>
    <p:sldId id="304" r:id="rId13"/>
    <p:sldId id="274" r:id="rId14"/>
    <p:sldId id="272" r:id="rId15"/>
    <p:sldId id="270" r:id="rId16"/>
    <p:sldId id="271" r:id="rId17"/>
    <p:sldId id="268" r:id="rId18"/>
    <p:sldId id="273" r:id="rId19"/>
    <p:sldId id="275" r:id="rId20"/>
    <p:sldId id="276" r:id="rId21"/>
    <p:sldId id="277" r:id="rId22"/>
    <p:sldId id="278" r:id="rId23"/>
    <p:sldId id="279" r:id="rId24"/>
    <p:sldId id="284" r:id="rId25"/>
    <p:sldId id="280" r:id="rId26"/>
    <p:sldId id="283" r:id="rId27"/>
    <p:sldId id="294" r:id="rId28"/>
    <p:sldId id="285" r:id="rId29"/>
    <p:sldId id="286" r:id="rId30"/>
    <p:sldId id="287" r:id="rId31"/>
    <p:sldId id="295" r:id="rId32"/>
    <p:sldId id="296" r:id="rId33"/>
    <p:sldId id="297" r:id="rId34"/>
    <p:sldId id="289" r:id="rId35"/>
    <p:sldId id="290" r:id="rId36"/>
    <p:sldId id="292" r:id="rId37"/>
    <p:sldId id="291" r:id="rId38"/>
    <p:sldId id="299" r:id="rId39"/>
    <p:sldId id="298" r:id="rId40"/>
    <p:sldId id="3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5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oleObject" Target="file:///\\132.68.48.8\arielep\Thesis\Cooperation\CDT\Data\0.3mA%208.7V.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132.68.48.8\arielep\Thesis\Cooperation\CDT\Data\1mA%2011V.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TE, 0.3mA</a:t>
            </a:r>
            <a:endParaRPr lang="en-US" dirty="0"/>
          </a:p>
        </c:rich>
      </c:tx>
      <c:layout/>
      <c:overlay val="1"/>
    </c:title>
    <c:autoTitleDeleted val="0"/>
    <c:plotArea>
      <c:layout/>
      <c:scatterChart>
        <c:scatterStyle val="smoothMarker"/>
        <c:varyColors val="0"/>
        <c:ser>
          <c:idx val="0"/>
          <c:order val="0"/>
          <c:tx>
            <c:strRef>
              <c:f>'bck corr'!$I$1</c:f>
              <c:strCache>
                <c:ptCount val="1"/>
                <c:pt idx="0">
                  <c:v>0s</c:v>
                </c:pt>
              </c:strCache>
            </c:strRef>
          </c:tx>
          <c:spPr>
            <a:ln>
              <a:solidFill>
                <a:schemeClr val="tx1"/>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corr'!$I$2:$I$49</c:f>
              <c:numCache>
                <c:formatCode>0.00E+00</c:formatCode>
                <c:ptCount val="48"/>
                <c:pt idx="0">
                  <c:v>3.330372750623984E-2</c:v>
                </c:pt>
                <c:pt idx="1">
                  <c:v>3.6040878185498119E-3</c:v>
                </c:pt>
                <c:pt idx="2">
                  <c:v>-4.6301417531767482E-2</c:v>
                </c:pt>
                <c:pt idx="3">
                  <c:v>-2.4594413352675395E-2</c:v>
                </c:pt>
                <c:pt idx="4">
                  <c:v>-5.6825126446967986E-4</c:v>
                </c:pt>
                <c:pt idx="5">
                  <c:v>7.4500207851415909E-2</c:v>
                </c:pt>
                <c:pt idx="6">
                  <c:v>0.53605833560417271</c:v>
                </c:pt>
                <c:pt idx="7">
                  <c:v>3.8681883941894233</c:v>
                </c:pt>
                <c:pt idx="8">
                  <c:v>8.2756222490244529</c:v>
                </c:pt>
                <c:pt idx="9">
                  <c:v>10.705272891329276</c:v>
                </c:pt>
                <c:pt idx="10">
                  <c:v>8.5152059574843797</c:v>
                </c:pt>
                <c:pt idx="11">
                  <c:v>6.9789019606873364</c:v>
                </c:pt>
                <c:pt idx="12">
                  <c:v>6.5027857802634781</c:v>
                </c:pt>
                <c:pt idx="13">
                  <c:v>6.3865207653429064</c:v>
                </c:pt>
                <c:pt idx="14">
                  <c:v>6.1340966128281664</c:v>
                </c:pt>
                <c:pt idx="15">
                  <c:v>6.0325266207667374</c:v>
                </c:pt>
                <c:pt idx="16">
                  <c:v>5.9859860830415386</c:v>
                </c:pt>
                <c:pt idx="17">
                  <c:v>5.6501408258590127</c:v>
                </c:pt>
                <c:pt idx="18">
                  <c:v>5.0348005513960734</c:v>
                </c:pt>
                <c:pt idx="19">
                  <c:v>4.4317101558537502</c:v>
                </c:pt>
                <c:pt idx="20">
                  <c:v>3.8717780932149268</c:v>
                </c:pt>
                <c:pt idx="21">
                  <c:v>3.1014007435288447</c:v>
                </c:pt>
                <c:pt idx="22">
                  <c:v>2.5725761975883703</c:v>
                </c:pt>
                <c:pt idx="23">
                  <c:v>2.1005817391137511</c:v>
                </c:pt>
                <c:pt idx="24">
                  <c:v>1.6973726517275405</c:v>
                </c:pt>
                <c:pt idx="25">
                  <c:v>1.3916736252703976</c:v>
                </c:pt>
                <c:pt idx="26">
                  <c:v>1.0733900887603782</c:v>
                </c:pt>
                <c:pt idx="27">
                  <c:v>0.86695515184364735</c:v>
                </c:pt>
                <c:pt idx="28">
                  <c:v>0.71765240734193958</c:v>
                </c:pt>
                <c:pt idx="29">
                  <c:v>0.59499165298169865</c:v>
                </c:pt>
                <c:pt idx="30">
                  <c:v>0.47273196971547926</c:v>
                </c:pt>
                <c:pt idx="31">
                  <c:v>0.43143656844813044</c:v>
                </c:pt>
                <c:pt idx="32">
                  <c:v>0.27220330759582884</c:v>
                </c:pt>
                <c:pt idx="33">
                  <c:v>0.27681111878062648</c:v>
                </c:pt>
                <c:pt idx="34">
                  <c:v>0.26965833210661377</c:v>
                </c:pt>
                <c:pt idx="35">
                  <c:v>0.25051552736196231</c:v>
                </c:pt>
                <c:pt idx="36">
                  <c:v>0.25289172191853765</c:v>
                </c:pt>
                <c:pt idx="37">
                  <c:v>0.24252029776680772</c:v>
                </c:pt>
                <c:pt idx="38">
                  <c:v>0.36519098577305092</c:v>
                </c:pt>
                <c:pt idx="39">
                  <c:v>0.25062616969090046</c:v>
                </c:pt>
                <c:pt idx="40">
                  <c:v>8.8359707958868244E-2</c:v>
                </c:pt>
                <c:pt idx="41">
                  <c:v>0.41113620943684481</c:v>
                </c:pt>
                <c:pt idx="42">
                  <c:v>-3.5760462026461749E-2</c:v>
                </c:pt>
                <c:pt idx="43">
                  <c:v>-0.2007913933285472</c:v>
                </c:pt>
                <c:pt idx="44">
                  <c:v>-0.52234525892271688</c:v>
                </c:pt>
                <c:pt idx="45">
                  <c:v>-0.10107162533407929</c:v>
                </c:pt>
                <c:pt idx="46">
                  <c:v>-0.17430469139997867</c:v>
                </c:pt>
                <c:pt idx="47">
                  <c:v>-0.54038748855495566</c:v>
                </c:pt>
              </c:numCache>
            </c:numRef>
          </c:yVal>
          <c:smooth val="1"/>
        </c:ser>
        <c:ser>
          <c:idx val="1"/>
          <c:order val="1"/>
          <c:tx>
            <c:strRef>
              <c:f>'bck corr'!$J$1</c:f>
              <c:strCache>
                <c:ptCount val="1"/>
                <c:pt idx="0">
                  <c:v>10s</c:v>
                </c:pt>
              </c:strCache>
            </c:strRef>
          </c:tx>
          <c:spPr>
            <a:ln>
              <a:solidFill>
                <a:srgbClr val="0070C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corr'!$J$2:$J$49</c:f>
              <c:numCache>
                <c:formatCode>0.00E+00</c:formatCode>
                <c:ptCount val="48"/>
                <c:pt idx="0">
                  <c:v>3.6168624980701678E-3</c:v>
                </c:pt>
                <c:pt idx="1">
                  <c:v>-4.0905111065333677E-2</c:v>
                </c:pt>
                <c:pt idx="2">
                  <c:v>-1.6749982031361361E-2</c:v>
                </c:pt>
                <c:pt idx="3">
                  <c:v>1.1982873686834735E-2</c:v>
                </c:pt>
                <c:pt idx="4">
                  <c:v>-1.4589577222869129E-2</c:v>
                </c:pt>
                <c:pt idx="5">
                  <c:v>0.10569568463908501</c:v>
                </c:pt>
                <c:pt idx="6">
                  <c:v>0.5687953574538005</c:v>
                </c:pt>
                <c:pt idx="7">
                  <c:v>3.6189640502628282</c:v>
                </c:pt>
                <c:pt idx="8">
                  <c:v>7.5453470708283463</c:v>
                </c:pt>
                <c:pt idx="9">
                  <c:v>9.8965611871549086</c:v>
                </c:pt>
                <c:pt idx="10">
                  <c:v>8.044906621941383</c:v>
                </c:pt>
                <c:pt idx="11">
                  <c:v>6.8200893570476389</c:v>
                </c:pt>
                <c:pt idx="12">
                  <c:v>6.726718987271572</c:v>
                </c:pt>
                <c:pt idx="13">
                  <c:v>6.7617088977409807</c:v>
                </c:pt>
                <c:pt idx="14">
                  <c:v>6.6793234764776503</c:v>
                </c:pt>
                <c:pt idx="15">
                  <c:v>6.6467652024975328</c:v>
                </c:pt>
                <c:pt idx="16">
                  <c:v>6.6350611736961991</c:v>
                </c:pt>
                <c:pt idx="17">
                  <c:v>6.2440416711818427</c:v>
                </c:pt>
                <c:pt idx="18">
                  <c:v>5.5466136253269944</c:v>
                </c:pt>
                <c:pt idx="19">
                  <c:v>4.8473206492990935</c:v>
                </c:pt>
                <c:pt idx="20">
                  <c:v>4.133277838308536</c:v>
                </c:pt>
                <c:pt idx="21">
                  <c:v>3.3969218376449577</c:v>
                </c:pt>
                <c:pt idx="22">
                  <c:v>2.7477545298942712</c:v>
                </c:pt>
                <c:pt idx="23">
                  <c:v>2.2356992257146384</c:v>
                </c:pt>
                <c:pt idx="24">
                  <c:v>1.7820170594541029</c:v>
                </c:pt>
                <c:pt idx="25">
                  <c:v>1.4284618065950081</c:v>
                </c:pt>
                <c:pt idx="26">
                  <c:v>1.1541367738279311</c:v>
                </c:pt>
                <c:pt idx="27">
                  <c:v>0.9229198894447439</c:v>
                </c:pt>
                <c:pt idx="28">
                  <c:v>0.78682064035886679</c:v>
                </c:pt>
                <c:pt idx="29">
                  <c:v>0.59529844880272331</c:v>
                </c:pt>
                <c:pt idx="30">
                  <c:v>0.52885497370244683</c:v>
                </c:pt>
                <c:pt idx="31">
                  <c:v>0.43778750384555365</c:v>
                </c:pt>
                <c:pt idx="32">
                  <c:v>0.37637059044377985</c:v>
                </c:pt>
                <c:pt idx="33">
                  <c:v>0.32264593017504734</c:v>
                </c:pt>
                <c:pt idx="34">
                  <c:v>0.30639214294063527</c:v>
                </c:pt>
                <c:pt idx="35">
                  <c:v>0.22362530211291623</c:v>
                </c:pt>
                <c:pt idx="36">
                  <c:v>0.23273076410266649</c:v>
                </c:pt>
                <c:pt idx="37">
                  <c:v>3.4604076989383691E-2</c:v>
                </c:pt>
                <c:pt idx="38">
                  <c:v>0.48440090868019658</c:v>
                </c:pt>
                <c:pt idx="39">
                  <c:v>0.26700931075958834</c:v>
                </c:pt>
                <c:pt idx="40">
                  <c:v>0.18219734707771096</c:v>
                </c:pt>
                <c:pt idx="41">
                  <c:v>0.26715598180091277</c:v>
                </c:pt>
                <c:pt idx="42">
                  <c:v>-7.4476705213097294E-2</c:v>
                </c:pt>
                <c:pt idx="43">
                  <c:v>-7.9110575210930414E-2</c:v>
                </c:pt>
                <c:pt idx="44">
                  <c:v>-0.66219347909901571</c:v>
                </c:pt>
                <c:pt idx="45">
                  <c:v>9.2242152486034457E-2</c:v>
                </c:pt>
                <c:pt idx="46">
                  <c:v>0.28144492271005439</c:v>
                </c:pt>
                <c:pt idx="47">
                  <c:v>-0.33619166170007725</c:v>
                </c:pt>
              </c:numCache>
            </c:numRef>
          </c:yVal>
          <c:smooth val="1"/>
        </c:ser>
        <c:ser>
          <c:idx val="2"/>
          <c:order val="2"/>
          <c:tx>
            <c:strRef>
              <c:f>'bck corr'!$K$1</c:f>
              <c:strCache>
                <c:ptCount val="1"/>
                <c:pt idx="0">
                  <c:v>20s</c:v>
                </c:pt>
              </c:strCache>
            </c:strRef>
          </c:tx>
          <c:spPr>
            <a:ln>
              <a:solidFill>
                <a:srgbClr val="00B0F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corr'!$K$2:$K$49</c:f>
              <c:numCache>
                <c:formatCode>0.00E+00</c:formatCode>
                <c:ptCount val="48"/>
                <c:pt idx="0">
                  <c:v>2.415253150639976E-2</c:v>
                </c:pt>
                <c:pt idx="1">
                  <c:v>1.902365161205825E-2</c:v>
                </c:pt>
                <c:pt idx="2">
                  <c:v>-5.1837917968456874E-2</c:v>
                </c:pt>
                <c:pt idx="3">
                  <c:v>-3.8382266933300366E-2</c:v>
                </c:pt>
                <c:pt idx="4">
                  <c:v>1.7803425092500508E-2</c:v>
                </c:pt>
                <c:pt idx="5">
                  <c:v>9.2207081640546681E-2</c:v>
                </c:pt>
                <c:pt idx="6">
                  <c:v>0.53619401580850701</c:v>
                </c:pt>
                <c:pt idx="7">
                  <c:v>2.8906655189272921</c:v>
                </c:pt>
                <c:pt idx="8">
                  <c:v>5.660908484932591</c:v>
                </c:pt>
                <c:pt idx="9">
                  <c:v>7.7471914776521498</c:v>
                </c:pt>
                <c:pt idx="10">
                  <c:v>7.0048468687234484</c:v>
                </c:pt>
                <c:pt idx="11">
                  <c:v>6.9170563674917256</c:v>
                </c:pt>
                <c:pt idx="12">
                  <c:v>7.7297087831191895</c:v>
                </c:pt>
                <c:pt idx="13">
                  <c:v>8.555426847779982</c:v>
                </c:pt>
                <c:pt idx="14">
                  <c:v>8.7969829990165955</c:v>
                </c:pt>
                <c:pt idx="15">
                  <c:v>8.9855157228096534</c:v>
                </c:pt>
                <c:pt idx="16">
                  <c:v>8.9671627162241787</c:v>
                </c:pt>
                <c:pt idx="17">
                  <c:v>8.3030129335800265</c:v>
                </c:pt>
                <c:pt idx="18">
                  <c:v>7.2862290154732898</c:v>
                </c:pt>
                <c:pt idx="19">
                  <c:v>6.1560457447196031</c:v>
                </c:pt>
                <c:pt idx="20">
                  <c:v>5.0927208714860646</c:v>
                </c:pt>
                <c:pt idx="21">
                  <c:v>4.099838125763374</c:v>
                </c:pt>
                <c:pt idx="22">
                  <c:v>3.2409641660298201</c:v>
                </c:pt>
                <c:pt idx="23">
                  <c:v>2.5216240624014552</c:v>
                </c:pt>
                <c:pt idx="24">
                  <c:v>1.9658493354132867</c:v>
                </c:pt>
                <c:pt idx="25">
                  <c:v>1.5810599899181501</c:v>
                </c:pt>
                <c:pt idx="26">
                  <c:v>1.2323916581944494</c:v>
                </c:pt>
                <c:pt idx="27">
                  <c:v>1.0272051164032179</c:v>
                </c:pt>
                <c:pt idx="28">
                  <c:v>0.86005234627484695</c:v>
                </c:pt>
                <c:pt idx="29">
                  <c:v>0.68325473286611149</c:v>
                </c:pt>
                <c:pt idx="30">
                  <c:v>0.56123932361151774</c:v>
                </c:pt>
                <c:pt idx="31">
                  <c:v>0.4363222754474701</c:v>
                </c:pt>
                <c:pt idx="32">
                  <c:v>0.30585321831227785</c:v>
                </c:pt>
                <c:pt idx="33">
                  <c:v>0.36572431347003881</c:v>
                </c:pt>
                <c:pt idx="34">
                  <c:v>0.35573813215083999</c:v>
                </c:pt>
                <c:pt idx="35">
                  <c:v>0.29253127725469935</c:v>
                </c:pt>
                <c:pt idx="36">
                  <c:v>0.33346690113137401</c:v>
                </c:pt>
                <c:pt idx="37">
                  <c:v>0.15607245170215878</c:v>
                </c:pt>
                <c:pt idx="38">
                  <c:v>0.18903438912059767</c:v>
                </c:pt>
                <c:pt idx="39">
                  <c:v>7.2365319130415023E-2</c:v>
                </c:pt>
                <c:pt idx="40">
                  <c:v>0.28378471491256935</c:v>
                </c:pt>
                <c:pt idx="41">
                  <c:v>0.37377207845001792</c:v>
                </c:pt>
                <c:pt idx="42">
                  <c:v>-0.11300226006439758</c:v>
                </c:pt>
                <c:pt idx="43">
                  <c:v>-0.10069092203079634</c:v>
                </c:pt>
                <c:pt idx="44">
                  <c:v>-0.22122301489362411</c:v>
                </c:pt>
                <c:pt idx="45">
                  <c:v>0.55594621195377192</c:v>
                </c:pt>
                <c:pt idx="46">
                  <c:v>-0.22916713969099198</c:v>
                </c:pt>
                <c:pt idx="47">
                  <c:v>0.39797257425165428</c:v>
                </c:pt>
              </c:numCache>
            </c:numRef>
          </c:yVal>
          <c:smooth val="1"/>
        </c:ser>
        <c:ser>
          <c:idx val="3"/>
          <c:order val="3"/>
          <c:tx>
            <c:strRef>
              <c:f>'bck corr'!$L$1</c:f>
              <c:strCache>
                <c:ptCount val="1"/>
                <c:pt idx="0">
                  <c:v>30s</c:v>
                </c:pt>
              </c:strCache>
            </c:strRef>
          </c:tx>
          <c:spPr>
            <a:ln>
              <a:solidFill>
                <a:srgbClr val="FF000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corr'!$L$2:$L$49</c:f>
              <c:numCache>
                <c:formatCode>0.00E+00</c:formatCode>
                <c:ptCount val="48"/>
                <c:pt idx="0">
                  <c:v>2.4032398693939274E-2</c:v>
                </c:pt>
                <c:pt idx="1">
                  <c:v>4.4818394749977794E-3</c:v>
                </c:pt>
                <c:pt idx="2">
                  <c:v>-1.5101189664957193E-2</c:v>
                </c:pt>
                <c:pt idx="3">
                  <c:v>-2.6097168103242589E-2</c:v>
                </c:pt>
                <c:pt idx="4">
                  <c:v>4.1518279200155529E-2</c:v>
                </c:pt>
                <c:pt idx="5">
                  <c:v>9.7499280255107568E-2</c:v>
                </c:pt>
                <c:pt idx="6">
                  <c:v>0.41202717212468987</c:v>
                </c:pt>
                <c:pt idx="7">
                  <c:v>1.8401196698493927</c:v>
                </c:pt>
                <c:pt idx="8">
                  <c:v>3.6327427725414334</c:v>
                </c:pt>
                <c:pt idx="9">
                  <c:v>6.0275171496400892</c:v>
                </c:pt>
                <c:pt idx="10">
                  <c:v>7.1928666091695543</c:v>
                </c:pt>
                <c:pt idx="11">
                  <c:v>9.0321068895557097</c:v>
                </c:pt>
                <c:pt idx="12">
                  <c:v>11.860474374960397</c:v>
                </c:pt>
                <c:pt idx="13">
                  <c:v>13.918812375198634</c:v>
                </c:pt>
                <c:pt idx="14">
                  <c:v>14.64834628556927</c:v>
                </c:pt>
                <c:pt idx="15">
                  <c:v>14.793829674216964</c:v>
                </c:pt>
                <c:pt idx="16">
                  <c:v>14.219468721370406</c:v>
                </c:pt>
                <c:pt idx="17">
                  <c:v>12.618714470017148</c:v>
                </c:pt>
                <c:pt idx="18">
                  <c:v>10.569912203866666</c:v>
                </c:pt>
                <c:pt idx="19">
                  <c:v>8.482727380668825</c:v>
                </c:pt>
                <c:pt idx="20">
                  <c:v>6.660768127123192</c:v>
                </c:pt>
                <c:pt idx="21">
                  <c:v>5.0599297125283265</c:v>
                </c:pt>
                <c:pt idx="22">
                  <c:v>3.86846083154022</c:v>
                </c:pt>
                <c:pt idx="23">
                  <c:v>2.9253143829990638</c:v>
                </c:pt>
                <c:pt idx="24">
                  <c:v>2.1878983870931807</c:v>
                </c:pt>
                <c:pt idx="25">
                  <c:v>1.7356542510677087</c:v>
                </c:pt>
                <c:pt idx="26">
                  <c:v>1.343179946109581</c:v>
                </c:pt>
                <c:pt idx="27">
                  <c:v>1.0525772791349488</c:v>
                </c:pt>
                <c:pt idx="28">
                  <c:v>0.84961769562058176</c:v>
                </c:pt>
                <c:pt idx="29">
                  <c:v>0.6850341372841583</c:v>
                </c:pt>
                <c:pt idx="30">
                  <c:v>0.54412010287322998</c:v>
                </c:pt>
                <c:pt idx="31">
                  <c:v>0.52030573834923199</c:v>
                </c:pt>
                <c:pt idx="32">
                  <c:v>0.40025422591384185</c:v>
                </c:pt>
                <c:pt idx="33">
                  <c:v>0.24883080415254574</c:v>
                </c:pt>
                <c:pt idx="34">
                  <c:v>0.30676605801835166</c:v>
                </c:pt>
                <c:pt idx="35">
                  <c:v>0.34735649913052358</c:v>
                </c:pt>
                <c:pt idx="36">
                  <c:v>0.37385167725976959</c:v>
                </c:pt>
                <c:pt idx="37">
                  <c:v>0.19777922506855147</c:v>
                </c:pt>
                <c:pt idx="38">
                  <c:v>0.61792329304108773</c:v>
                </c:pt>
                <c:pt idx="39">
                  <c:v>0.19454801839878819</c:v>
                </c:pt>
                <c:pt idx="40">
                  <c:v>0.27890731276158143</c:v>
                </c:pt>
                <c:pt idx="41">
                  <c:v>0.16961362795372487</c:v>
                </c:pt>
                <c:pt idx="42">
                  <c:v>0.15435016589990774</c:v>
                </c:pt>
                <c:pt idx="43">
                  <c:v>0.17794414994124036</c:v>
                </c:pt>
                <c:pt idx="44">
                  <c:v>-5.7954018349985672E-3</c:v>
                </c:pt>
                <c:pt idx="45">
                  <c:v>0.33076668907299939</c:v>
                </c:pt>
                <c:pt idx="46">
                  <c:v>1.5105791317827645E-2</c:v>
                </c:pt>
                <c:pt idx="47">
                  <c:v>0.63091572868914092</c:v>
                </c:pt>
              </c:numCache>
            </c:numRef>
          </c:yVal>
          <c:smooth val="1"/>
        </c:ser>
        <c:ser>
          <c:idx val="4"/>
          <c:order val="4"/>
          <c:tx>
            <c:strRef>
              <c:f>'bck corr'!$M$1</c:f>
              <c:strCache>
                <c:ptCount val="1"/>
                <c:pt idx="0">
                  <c:v>40s</c:v>
                </c:pt>
              </c:strCache>
            </c:strRef>
          </c:tx>
          <c:spPr>
            <a:ln>
              <a:solidFill>
                <a:srgbClr val="00B05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corr'!$M$2:$M$49</c:f>
              <c:numCache>
                <c:formatCode>0.00E+00</c:formatCode>
                <c:ptCount val="48"/>
                <c:pt idx="0">
                  <c:v>2.5853522095055429E-2</c:v>
                </c:pt>
                <c:pt idx="1">
                  <c:v>3.1095382593526399E-2</c:v>
                </c:pt>
                <c:pt idx="2">
                  <c:v>-7.0446859763406162E-3</c:v>
                </c:pt>
                <c:pt idx="3">
                  <c:v>2.5092612925075898E-2</c:v>
                </c:pt>
                <c:pt idx="4">
                  <c:v>5.1849090465206048E-2</c:v>
                </c:pt>
                <c:pt idx="5">
                  <c:v>0.10106916437414784</c:v>
                </c:pt>
                <c:pt idx="6">
                  <c:v>0.290780953523184</c:v>
                </c:pt>
                <c:pt idx="7">
                  <c:v>1.1547658093661071</c:v>
                </c:pt>
                <c:pt idx="8">
                  <c:v>2.5801089030512632</c:v>
                </c:pt>
                <c:pt idx="9">
                  <c:v>6.7487796449394706</c:v>
                </c:pt>
                <c:pt idx="10">
                  <c:v>11.614645606389873</c:v>
                </c:pt>
                <c:pt idx="11">
                  <c:v>17.223337540879339</c:v>
                </c:pt>
                <c:pt idx="12">
                  <c:v>23.709270149943464</c:v>
                </c:pt>
                <c:pt idx="13">
                  <c:v>27.125022881360199</c:v>
                </c:pt>
                <c:pt idx="14">
                  <c:v>26.877041349341543</c:v>
                </c:pt>
                <c:pt idx="15">
                  <c:v>25.076149937586724</c:v>
                </c:pt>
                <c:pt idx="16">
                  <c:v>21.941883992170169</c:v>
                </c:pt>
                <c:pt idx="17">
                  <c:v>17.836803884889825</c:v>
                </c:pt>
                <c:pt idx="18">
                  <c:v>13.723867039539744</c:v>
                </c:pt>
                <c:pt idx="19">
                  <c:v>10.359635558932366</c:v>
                </c:pt>
                <c:pt idx="20">
                  <c:v>7.567483756651928</c:v>
                </c:pt>
                <c:pt idx="21">
                  <c:v>5.4853254783826157</c:v>
                </c:pt>
                <c:pt idx="22">
                  <c:v>4.0686119859425993</c:v>
                </c:pt>
                <c:pt idx="23">
                  <c:v>3.0667174193788629</c:v>
                </c:pt>
                <c:pt idx="24">
                  <c:v>2.2497364541029801</c:v>
                </c:pt>
                <c:pt idx="25">
                  <c:v>1.79837676388769</c:v>
                </c:pt>
                <c:pt idx="26">
                  <c:v>1.3562511006098481</c:v>
                </c:pt>
                <c:pt idx="27">
                  <c:v>1.129938966017892</c:v>
                </c:pt>
                <c:pt idx="28">
                  <c:v>0.9419386859556842</c:v>
                </c:pt>
                <c:pt idx="29">
                  <c:v>0.63324134208809391</c:v>
                </c:pt>
                <c:pt idx="30">
                  <c:v>0.56446584540153821</c:v>
                </c:pt>
                <c:pt idx="31">
                  <c:v>0.49186467666884992</c:v>
                </c:pt>
                <c:pt idx="32">
                  <c:v>0.45013660275322726</c:v>
                </c:pt>
                <c:pt idx="33">
                  <c:v>0.29730917505187637</c:v>
                </c:pt>
                <c:pt idx="34">
                  <c:v>0.28239347692432226</c:v>
                </c:pt>
                <c:pt idx="35">
                  <c:v>0.3104129089572315</c:v>
                </c:pt>
                <c:pt idx="36">
                  <c:v>0.45268351242051569</c:v>
                </c:pt>
                <c:pt idx="37">
                  <c:v>0.19413395787262405</c:v>
                </c:pt>
                <c:pt idx="38">
                  <c:v>0.48482837364650072</c:v>
                </c:pt>
                <c:pt idx="39">
                  <c:v>0.25979030509069284</c:v>
                </c:pt>
                <c:pt idx="40">
                  <c:v>0.44842114785823534</c:v>
                </c:pt>
                <c:pt idx="41">
                  <c:v>0.12012483787363656</c:v>
                </c:pt>
                <c:pt idx="42">
                  <c:v>6.2306816542991521E-2</c:v>
                </c:pt>
                <c:pt idx="43">
                  <c:v>-1.1741701555377845E-3</c:v>
                </c:pt>
                <c:pt idx="44">
                  <c:v>-0.34009210009216334</c:v>
                </c:pt>
                <c:pt idx="45">
                  <c:v>0.10845407698116727</c:v>
                </c:pt>
                <c:pt idx="46">
                  <c:v>-0.45014573122457474</c:v>
                </c:pt>
                <c:pt idx="47">
                  <c:v>-0.16970702086153577</c:v>
                </c:pt>
              </c:numCache>
            </c:numRef>
          </c:yVal>
          <c:smooth val="1"/>
        </c:ser>
        <c:ser>
          <c:idx val="5"/>
          <c:order val="5"/>
          <c:tx>
            <c:strRef>
              <c:f>'bck corr'!$N$1</c:f>
              <c:strCache>
                <c:ptCount val="1"/>
                <c:pt idx="0">
                  <c:v>50s</c:v>
                </c:pt>
              </c:strCache>
            </c:strRef>
          </c:tx>
          <c:spPr>
            <a:ln>
              <a:solidFill>
                <a:srgbClr val="7030A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corr'!$N$2:$N$49</c:f>
              <c:numCache>
                <c:formatCode>0.00E+00</c:formatCode>
                <c:ptCount val="48"/>
                <c:pt idx="0">
                  <c:v>5.7336307365225325E-2</c:v>
                </c:pt>
                <c:pt idx="1">
                  <c:v>5.8450788767163066E-2</c:v>
                </c:pt>
                <c:pt idx="2">
                  <c:v>6.6329983265449269E-2</c:v>
                </c:pt>
                <c:pt idx="3">
                  <c:v>4.6676153024596226E-2</c:v>
                </c:pt>
                <c:pt idx="4">
                  <c:v>0.14392422714064204</c:v>
                </c:pt>
                <c:pt idx="5">
                  <c:v>0.15628011189414026</c:v>
                </c:pt>
                <c:pt idx="6">
                  <c:v>0.29925802802572565</c:v>
                </c:pt>
                <c:pt idx="7">
                  <c:v>0.80828472806916651</c:v>
                </c:pt>
                <c:pt idx="8">
                  <c:v>2.9886100031651281</c:v>
                </c:pt>
                <c:pt idx="9">
                  <c:v>13.526060799511127</c:v>
                </c:pt>
                <c:pt idx="10">
                  <c:v>27.326748658503291</c:v>
                </c:pt>
                <c:pt idx="11">
                  <c:v>39.832509822735616</c:v>
                </c:pt>
                <c:pt idx="12">
                  <c:v>47.758726774017425</c:v>
                </c:pt>
                <c:pt idx="13">
                  <c:v>45.781999298720329</c:v>
                </c:pt>
                <c:pt idx="14">
                  <c:v>38.468681460570622</c:v>
                </c:pt>
                <c:pt idx="15">
                  <c:v>30.810126488205583</c:v>
                </c:pt>
                <c:pt idx="16">
                  <c:v>24.101722995362543</c:v>
                </c:pt>
                <c:pt idx="17">
                  <c:v>18.145704040179243</c:v>
                </c:pt>
                <c:pt idx="18">
                  <c:v>13.194301993906681</c:v>
                </c:pt>
                <c:pt idx="19">
                  <c:v>9.5756881052808698</c:v>
                </c:pt>
                <c:pt idx="20">
                  <c:v>6.8953106697065998</c:v>
                </c:pt>
                <c:pt idx="21">
                  <c:v>4.9983659575513801</c:v>
                </c:pt>
                <c:pt idx="22">
                  <c:v>3.7243077125504591</c:v>
                </c:pt>
                <c:pt idx="23">
                  <c:v>2.7739587120473694</c:v>
                </c:pt>
                <c:pt idx="24">
                  <c:v>2.135952529889988</c:v>
                </c:pt>
                <c:pt idx="25">
                  <c:v>1.6442687367392421</c:v>
                </c:pt>
                <c:pt idx="26">
                  <c:v>1.2262423832626097</c:v>
                </c:pt>
                <c:pt idx="27">
                  <c:v>1.0064368225539608</c:v>
                </c:pt>
                <c:pt idx="28">
                  <c:v>0.8771908729918213</c:v>
                </c:pt>
                <c:pt idx="29">
                  <c:v>0.63400597778105849</c:v>
                </c:pt>
                <c:pt idx="30">
                  <c:v>0.5739797580213486</c:v>
                </c:pt>
                <c:pt idx="31">
                  <c:v>0.48240327128486749</c:v>
                </c:pt>
                <c:pt idx="32">
                  <c:v>0.40289099176754489</c:v>
                </c:pt>
                <c:pt idx="33">
                  <c:v>0.32201820371211903</c:v>
                </c:pt>
                <c:pt idx="34">
                  <c:v>0.36811547387798005</c:v>
                </c:pt>
                <c:pt idx="35">
                  <c:v>0.33953147675301798</c:v>
                </c:pt>
                <c:pt idx="36">
                  <c:v>0.44319943498799136</c:v>
                </c:pt>
                <c:pt idx="37">
                  <c:v>0.21809281912873651</c:v>
                </c:pt>
                <c:pt idx="38">
                  <c:v>0.49978638886352988</c:v>
                </c:pt>
                <c:pt idx="39">
                  <c:v>0.38508963251792538</c:v>
                </c:pt>
                <c:pt idx="40">
                  <c:v>0.46213813496932843</c:v>
                </c:pt>
                <c:pt idx="41">
                  <c:v>0.46384975749256302</c:v>
                </c:pt>
                <c:pt idx="42">
                  <c:v>0.11293268561076306</c:v>
                </c:pt>
                <c:pt idx="43">
                  <c:v>-5.5937477689567243E-2</c:v>
                </c:pt>
                <c:pt idx="44">
                  <c:v>-0.10139842754014618</c:v>
                </c:pt>
                <c:pt idx="45">
                  <c:v>0.70166975704574663</c:v>
                </c:pt>
                <c:pt idx="46">
                  <c:v>0.29975199668582586</c:v>
                </c:pt>
                <c:pt idx="47">
                  <c:v>-8.024965259057942E-3</c:v>
                </c:pt>
              </c:numCache>
            </c:numRef>
          </c:yVal>
          <c:smooth val="1"/>
        </c:ser>
        <c:ser>
          <c:idx val="6"/>
          <c:order val="6"/>
          <c:tx>
            <c:strRef>
              <c:f>'bck corr'!$O$1</c:f>
              <c:strCache>
                <c:ptCount val="1"/>
                <c:pt idx="0">
                  <c:v>60s</c:v>
                </c:pt>
              </c:strCache>
            </c:strRef>
          </c:tx>
          <c:spPr>
            <a:ln>
              <a:solidFill>
                <a:srgbClr val="C0000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corr'!$O$2:$O$49</c:f>
              <c:numCache>
                <c:formatCode>0.00E+00</c:formatCode>
                <c:ptCount val="48"/>
                <c:pt idx="0">
                  <c:v>4.4402858269465495E-2</c:v>
                </c:pt>
                <c:pt idx="1">
                  <c:v>0.12344804049574816</c:v>
                </c:pt>
                <c:pt idx="2">
                  <c:v>7.9421334546331282E-2</c:v>
                </c:pt>
                <c:pt idx="3">
                  <c:v>3.5033178969627751E-2</c:v>
                </c:pt>
                <c:pt idx="4">
                  <c:v>8.7401559665277934E-2</c:v>
                </c:pt>
                <c:pt idx="5">
                  <c:v>0.15449618561611886</c:v>
                </c:pt>
                <c:pt idx="6">
                  <c:v>0.24891800603923939</c:v>
                </c:pt>
                <c:pt idx="7">
                  <c:v>0.77517138064819824</c:v>
                </c:pt>
                <c:pt idx="8">
                  <c:v>5.9406825637319693</c:v>
                </c:pt>
                <c:pt idx="9">
                  <c:v>32.988220207926645</c:v>
                </c:pt>
                <c:pt idx="10">
                  <c:v>54.451833287011283</c:v>
                </c:pt>
                <c:pt idx="11">
                  <c:v>55.725085599545842</c:v>
                </c:pt>
                <c:pt idx="12">
                  <c:v>48.91313457269159</c:v>
                </c:pt>
                <c:pt idx="13">
                  <c:v>39.184570297227609</c:v>
                </c:pt>
                <c:pt idx="14">
                  <c:v>29.554715492382346</c:v>
                </c:pt>
                <c:pt idx="15">
                  <c:v>22.599210748188558</c:v>
                </c:pt>
                <c:pt idx="16">
                  <c:v>17.299141857194453</c:v>
                </c:pt>
                <c:pt idx="17">
                  <c:v>13.111359764493942</c:v>
                </c:pt>
                <c:pt idx="18">
                  <c:v>9.6795810827428337</c:v>
                </c:pt>
                <c:pt idx="19">
                  <c:v>7.1990116541257816</c:v>
                </c:pt>
                <c:pt idx="20">
                  <c:v>5.2991757989349635</c:v>
                </c:pt>
                <c:pt idx="21">
                  <c:v>3.9297822009484991</c:v>
                </c:pt>
                <c:pt idx="22">
                  <c:v>2.9839249219915986</c:v>
                </c:pt>
                <c:pt idx="23">
                  <c:v>2.2972852270364936</c:v>
                </c:pt>
                <c:pt idx="24">
                  <c:v>1.7879619587795494</c:v>
                </c:pt>
                <c:pt idx="25">
                  <c:v>1.3758387982147655</c:v>
                </c:pt>
                <c:pt idx="26">
                  <c:v>1.1474182560358877</c:v>
                </c:pt>
                <c:pt idx="27">
                  <c:v>0.93497897065588242</c:v>
                </c:pt>
                <c:pt idx="28">
                  <c:v>0.77748042556984498</c:v>
                </c:pt>
                <c:pt idx="29">
                  <c:v>0.61718582646660591</c:v>
                </c:pt>
                <c:pt idx="30">
                  <c:v>0.51880659064256562</c:v>
                </c:pt>
                <c:pt idx="31">
                  <c:v>0.51279571919551392</c:v>
                </c:pt>
                <c:pt idx="32">
                  <c:v>0.35896693222430986</c:v>
                </c:pt>
                <c:pt idx="33">
                  <c:v>0.29998669479030393</c:v>
                </c:pt>
                <c:pt idx="34">
                  <c:v>0.30266329551512861</c:v>
                </c:pt>
                <c:pt idx="35">
                  <c:v>0.28094941220084441</c:v>
                </c:pt>
                <c:pt idx="36">
                  <c:v>0.3446099071135017</c:v>
                </c:pt>
                <c:pt idx="37">
                  <c:v>0.23381786468515442</c:v>
                </c:pt>
                <c:pt idx="38">
                  <c:v>0.46932488386102483</c:v>
                </c:pt>
                <c:pt idx="39">
                  <c:v>0.33688827462684678</c:v>
                </c:pt>
                <c:pt idx="40">
                  <c:v>0.28060594025774188</c:v>
                </c:pt>
                <c:pt idx="41">
                  <c:v>0.24062770727169722</c:v>
                </c:pt>
                <c:pt idx="42">
                  <c:v>0.30429933222871736</c:v>
                </c:pt>
                <c:pt idx="43">
                  <c:v>-0.17136454303850243</c:v>
                </c:pt>
                <c:pt idx="44">
                  <c:v>-0.19570583326969465</c:v>
                </c:pt>
                <c:pt idx="45">
                  <c:v>0.31847045305243343</c:v>
                </c:pt>
                <c:pt idx="46">
                  <c:v>0.16184877874168777</c:v>
                </c:pt>
                <c:pt idx="47">
                  <c:v>5.1936650010014303E-2</c:v>
                </c:pt>
              </c:numCache>
            </c:numRef>
          </c:yVal>
          <c:smooth val="1"/>
        </c:ser>
        <c:ser>
          <c:idx val="7"/>
          <c:order val="7"/>
          <c:tx>
            <c:strRef>
              <c:f>'bck corr'!$P$1</c:f>
              <c:strCache>
                <c:ptCount val="1"/>
                <c:pt idx="0">
                  <c:v>70s</c:v>
                </c:pt>
              </c:strCache>
            </c:strRef>
          </c:tx>
          <c:spPr>
            <a:ln>
              <a:solidFill>
                <a:srgbClr val="FFC00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corr'!$P$2:$P$49</c:f>
              <c:numCache>
                <c:formatCode>0.00E+00</c:formatCode>
                <c:ptCount val="48"/>
                <c:pt idx="0">
                  <c:v>8.9874339182207021E-3</c:v>
                </c:pt>
                <c:pt idx="1">
                  <c:v>8.9651749657073246E-2</c:v>
                </c:pt>
                <c:pt idx="2">
                  <c:v>2.5140848545152139E-2</c:v>
                </c:pt>
                <c:pt idx="3">
                  <c:v>2.7954146888976249E-2</c:v>
                </c:pt>
                <c:pt idx="4">
                  <c:v>1.0301157313720303E-2</c:v>
                </c:pt>
                <c:pt idx="5">
                  <c:v>9.2960101550766047E-2</c:v>
                </c:pt>
                <c:pt idx="6">
                  <c:v>0.1918581019612787</c:v>
                </c:pt>
                <c:pt idx="7">
                  <c:v>0.85820768953441573</c:v>
                </c:pt>
                <c:pt idx="8">
                  <c:v>10.975598866192509</c:v>
                </c:pt>
                <c:pt idx="9">
                  <c:v>35.983606918878309</c:v>
                </c:pt>
                <c:pt idx="10">
                  <c:v>33.594820825211904</c:v>
                </c:pt>
                <c:pt idx="11">
                  <c:v>27.209740312057349</c:v>
                </c:pt>
                <c:pt idx="12">
                  <c:v>22.901004605141043</c:v>
                </c:pt>
                <c:pt idx="13">
                  <c:v>18.792040978166785</c:v>
                </c:pt>
                <c:pt idx="14">
                  <c:v>14.738597930038701</c:v>
                </c:pt>
                <c:pt idx="15">
                  <c:v>11.733140008772025</c:v>
                </c:pt>
                <c:pt idx="16">
                  <c:v>9.4414739726056585</c:v>
                </c:pt>
                <c:pt idx="17">
                  <c:v>7.4825187014655112</c:v>
                </c:pt>
                <c:pt idx="18">
                  <c:v>5.8448895427140917</c:v>
                </c:pt>
                <c:pt idx="19">
                  <c:v>4.5238248511504437</c:v>
                </c:pt>
                <c:pt idx="20">
                  <c:v>3.5433127964758873</c:v>
                </c:pt>
                <c:pt idx="21">
                  <c:v>2.7356205614368436</c:v>
                </c:pt>
                <c:pt idx="22">
                  <c:v>2.1147951298680341</c:v>
                </c:pt>
                <c:pt idx="23">
                  <c:v>1.7051737247537953</c:v>
                </c:pt>
                <c:pt idx="24">
                  <c:v>1.3771967601016855</c:v>
                </c:pt>
                <c:pt idx="25">
                  <c:v>1.1210120640583883</c:v>
                </c:pt>
                <c:pt idx="26">
                  <c:v>0.90557966908876453</c:v>
                </c:pt>
                <c:pt idx="27">
                  <c:v>0.77705513306014662</c:v>
                </c:pt>
                <c:pt idx="28">
                  <c:v>0.69787516523613868</c:v>
                </c:pt>
                <c:pt idx="29">
                  <c:v>0.51088875997461769</c:v>
                </c:pt>
                <c:pt idx="30">
                  <c:v>0.44315158562504858</c:v>
                </c:pt>
                <c:pt idx="31">
                  <c:v>0.47166027728090404</c:v>
                </c:pt>
                <c:pt idx="32">
                  <c:v>0.34866455603046526</c:v>
                </c:pt>
                <c:pt idx="33">
                  <c:v>0.31349966922089351</c:v>
                </c:pt>
                <c:pt idx="34">
                  <c:v>0.29407602820626089</c:v>
                </c:pt>
                <c:pt idx="35">
                  <c:v>0.34692892761344907</c:v>
                </c:pt>
                <c:pt idx="36">
                  <c:v>0.42147548078244201</c:v>
                </c:pt>
                <c:pt idx="37">
                  <c:v>0.26282421306591275</c:v>
                </c:pt>
                <c:pt idx="38">
                  <c:v>0.38084574655768638</c:v>
                </c:pt>
                <c:pt idx="39">
                  <c:v>0.1948075420354782</c:v>
                </c:pt>
                <c:pt idx="40">
                  <c:v>0.17262037061654112</c:v>
                </c:pt>
                <c:pt idx="41">
                  <c:v>0.37719277728779033</c:v>
                </c:pt>
                <c:pt idx="42">
                  <c:v>0.26016506449292193</c:v>
                </c:pt>
                <c:pt idx="43">
                  <c:v>-0.12161396159322868</c:v>
                </c:pt>
                <c:pt idx="44">
                  <c:v>-0.18258399789597421</c:v>
                </c:pt>
                <c:pt idx="45">
                  <c:v>9.4628754322014244E-2</c:v>
                </c:pt>
                <c:pt idx="46">
                  <c:v>0.48757902685788268</c:v>
                </c:pt>
                <c:pt idx="47">
                  <c:v>0.54834348581598102</c:v>
                </c:pt>
              </c:numCache>
            </c:numRef>
          </c:yVal>
          <c:smooth val="1"/>
        </c:ser>
        <c:dLbls>
          <c:showLegendKey val="0"/>
          <c:showVal val="0"/>
          <c:showCatName val="0"/>
          <c:showSerName val="0"/>
          <c:showPercent val="0"/>
          <c:showBubbleSize val="0"/>
        </c:dLbls>
        <c:axId val="41033024"/>
        <c:axId val="41476096"/>
      </c:scatterChart>
      <c:valAx>
        <c:axId val="41033024"/>
        <c:scaling>
          <c:orientation val="minMax"/>
          <c:max val="700"/>
          <c:min val="400"/>
        </c:scaling>
        <c:delete val="0"/>
        <c:axPos val="b"/>
        <c:numFmt formatCode="General" sourceLinked="0"/>
        <c:majorTickMark val="out"/>
        <c:minorTickMark val="none"/>
        <c:tickLblPos val="nextTo"/>
        <c:crossAx val="41476096"/>
        <c:crosses val="autoZero"/>
        <c:crossBetween val="midCat"/>
      </c:valAx>
      <c:valAx>
        <c:axId val="41476096"/>
        <c:scaling>
          <c:orientation val="minMax"/>
          <c:min val="0"/>
        </c:scaling>
        <c:delete val="0"/>
        <c:axPos val="l"/>
        <c:numFmt formatCode="General" sourceLinked="0"/>
        <c:majorTickMark val="out"/>
        <c:minorTickMark val="none"/>
        <c:tickLblPos val="nextTo"/>
        <c:crossAx val="41033024"/>
        <c:crosses val="autoZero"/>
        <c:crossBetween val="midCat"/>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TE, 1mA</a:t>
            </a:r>
            <a:endParaRPr lang="en-US" dirty="0"/>
          </a:p>
        </c:rich>
      </c:tx>
      <c:layout/>
      <c:overlay val="1"/>
    </c:title>
    <c:autoTitleDeleted val="0"/>
    <c:plotArea>
      <c:layout/>
      <c:scatterChart>
        <c:scatterStyle val="smoothMarker"/>
        <c:varyColors val="0"/>
        <c:ser>
          <c:idx val="0"/>
          <c:order val="0"/>
          <c:tx>
            <c:strRef>
              <c:f>'bck corr'!$I$1</c:f>
              <c:strCache>
                <c:ptCount val="1"/>
                <c:pt idx="0">
                  <c:v>0s</c:v>
                </c:pt>
              </c:strCache>
            </c:strRef>
          </c:tx>
          <c:spPr>
            <a:ln>
              <a:solidFill>
                <a:schemeClr val="tx1"/>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corr'!$I$2:$I$49</c:f>
              <c:numCache>
                <c:formatCode>0.00E+00</c:formatCode>
                <c:ptCount val="48"/>
                <c:pt idx="0">
                  <c:v>4.7455471342848304E-2</c:v>
                </c:pt>
                <c:pt idx="1">
                  <c:v>-4.5453062558890776E-2</c:v>
                </c:pt>
                <c:pt idx="2">
                  <c:v>2.6824025857106581E-2</c:v>
                </c:pt>
                <c:pt idx="3">
                  <c:v>9.593780316223835E-3</c:v>
                </c:pt>
                <c:pt idx="4">
                  <c:v>2.5021008510438578E-2</c:v>
                </c:pt>
                <c:pt idx="5">
                  <c:v>0.10076019083515179</c:v>
                </c:pt>
                <c:pt idx="6">
                  <c:v>0.57473731741293332</c:v>
                </c:pt>
                <c:pt idx="7">
                  <c:v>3.6502676183614491</c:v>
                </c:pt>
                <c:pt idx="8">
                  <c:v>7.4186938677752865</c:v>
                </c:pt>
                <c:pt idx="9">
                  <c:v>9.0026467071233789</c:v>
                </c:pt>
                <c:pt idx="10">
                  <c:v>6.7571284587901914</c:v>
                </c:pt>
                <c:pt idx="11">
                  <c:v>5.2906806040294354</c:v>
                </c:pt>
                <c:pt idx="12">
                  <c:v>4.7660702950075553</c:v>
                </c:pt>
                <c:pt idx="13">
                  <c:v>4.6251187289959512</c:v>
                </c:pt>
                <c:pt idx="14">
                  <c:v>4.4332791823626607</c:v>
                </c:pt>
                <c:pt idx="15">
                  <c:v>4.4603740011601918</c:v>
                </c:pt>
                <c:pt idx="16">
                  <c:v>4.457709090251039</c:v>
                </c:pt>
                <c:pt idx="17">
                  <c:v>4.2482827636041982</c:v>
                </c:pt>
                <c:pt idx="18">
                  <c:v>3.899636671731868</c:v>
                </c:pt>
                <c:pt idx="19">
                  <c:v>3.4607066856852637</c:v>
                </c:pt>
                <c:pt idx="20">
                  <c:v>2.9427222732277243</c:v>
                </c:pt>
                <c:pt idx="21">
                  <c:v>2.5193398907255253</c:v>
                </c:pt>
                <c:pt idx="22">
                  <c:v>2.0501701812858113</c:v>
                </c:pt>
                <c:pt idx="23">
                  <c:v>1.6961742899411376</c:v>
                </c:pt>
                <c:pt idx="24">
                  <c:v>1.3859836442557174</c:v>
                </c:pt>
                <c:pt idx="25">
                  <c:v>1.1178685615927459</c:v>
                </c:pt>
                <c:pt idx="26">
                  <c:v>0.86725012531803969</c:v>
                </c:pt>
                <c:pt idx="27">
                  <c:v>0.73370670399813298</c:v>
                </c:pt>
                <c:pt idx="28">
                  <c:v>0.62858076984523648</c:v>
                </c:pt>
                <c:pt idx="29">
                  <c:v>0.49531825305866628</c:v>
                </c:pt>
                <c:pt idx="30">
                  <c:v>0.48166608839773373</c:v>
                </c:pt>
                <c:pt idx="31">
                  <c:v>0.37896342314753823</c:v>
                </c:pt>
                <c:pt idx="32">
                  <c:v>0.38912277478879481</c:v>
                </c:pt>
                <c:pt idx="33">
                  <c:v>0.31473459879771815</c:v>
                </c:pt>
                <c:pt idx="34">
                  <c:v>0.24108129877389961</c:v>
                </c:pt>
                <c:pt idx="35">
                  <c:v>4.7124529262111872E-2</c:v>
                </c:pt>
                <c:pt idx="36">
                  <c:v>0.19468037171888203</c:v>
                </c:pt>
                <c:pt idx="37">
                  <c:v>0.27998714013808557</c:v>
                </c:pt>
                <c:pt idx="38">
                  <c:v>0.42292812471582641</c:v>
                </c:pt>
                <c:pt idx="39">
                  <c:v>0.24717339978844757</c:v>
                </c:pt>
                <c:pt idx="40">
                  <c:v>0.43477628189651885</c:v>
                </c:pt>
                <c:pt idx="41">
                  <c:v>0.38962804511873095</c:v>
                </c:pt>
                <c:pt idx="42">
                  <c:v>0.38077181921340536</c:v>
                </c:pt>
                <c:pt idx="43">
                  <c:v>1.5316757988860933E-3</c:v>
                </c:pt>
                <c:pt idx="44">
                  <c:v>3.414503879485601E-2</c:v>
                </c:pt>
                <c:pt idx="45">
                  <c:v>0.37309986089845587</c:v>
                </c:pt>
                <c:pt idx="46">
                  <c:v>0.19141018701569151</c:v>
                </c:pt>
                <c:pt idx="47">
                  <c:v>0.14260467146210209</c:v>
                </c:pt>
              </c:numCache>
            </c:numRef>
          </c:yVal>
          <c:smooth val="1"/>
        </c:ser>
        <c:ser>
          <c:idx val="1"/>
          <c:order val="1"/>
          <c:tx>
            <c:strRef>
              <c:f>'bck corr'!$J$1</c:f>
              <c:strCache>
                <c:ptCount val="1"/>
                <c:pt idx="0">
                  <c:v>10s</c:v>
                </c:pt>
              </c:strCache>
            </c:strRef>
          </c:tx>
          <c:spPr>
            <a:ln>
              <a:solidFill>
                <a:srgbClr val="0070C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corr'!$J$2:$J$49</c:f>
              <c:numCache>
                <c:formatCode>0.00E+00</c:formatCode>
                <c:ptCount val="48"/>
                <c:pt idx="0">
                  <c:v>2.5603219648574864E-2</c:v>
                </c:pt>
                <c:pt idx="1">
                  <c:v>2.4418725373790934E-2</c:v>
                </c:pt>
                <c:pt idx="2">
                  <c:v>2.135350463383338E-2</c:v>
                </c:pt>
                <c:pt idx="3">
                  <c:v>5.8320530568346431E-3</c:v>
                </c:pt>
                <c:pt idx="4">
                  <c:v>3.6823275175709894E-2</c:v>
                </c:pt>
                <c:pt idx="5">
                  <c:v>9.2974178942652183E-2</c:v>
                </c:pt>
                <c:pt idx="6">
                  <c:v>0.52628388869024556</c:v>
                </c:pt>
                <c:pt idx="7">
                  <c:v>3.3974308891178397</c:v>
                </c:pt>
                <c:pt idx="8">
                  <c:v>6.6808092284923664</c:v>
                </c:pt>
                <c:pt idx="9">
                  <c:v>8.1849229441085107</c:v>
                </c:pt>
                <c:pt idx="10">
                  <c:v>6.2552192446470007</c:v>
                </c:pt>
                <c:pt idx="11">
                  <c:v>5.1458256537542946</c:v>
                </c:pt>
                <c:pt idx="12">
                  <c:v>4.8794997039330061</c:v>
                </c:pt>
                <c:pt idx="13">
                  <c:v>4.8689256357469635</c:v>
                </c:pt>
                <c:pt idx="14">
                  <c:v>4.8357386037687293</c:v>
                </c:pt>
                <c:pt idx="15">
                  <c:v>4.8619916055666073</c:v>
                </c:pt>
                <c:pt idx="16">
                  <c:v>4.989251442534135</c:v>
                </c:pt>
                <c:pt idx="17">
                  <c:v>4.6986825357097644</c:v>
                </c:pt>
                <c:pt idx="18">
                  <c:v>4.2360854787649957</c:v>
                </c:pt>
                <c:pt idx="19">
                  <c:v>3.7626029982971358</c:v>
                </c:pt>
                <c:pt idx="20">
                  <c:v>3.2289399831420709</c:v>
                </c:pt>
                <c:pt idx="21">
                  <c:v>2.7085482578427085</c:v>
                </c:pt>
                <c:pt idx="22">
                  <c:v>2.1661812280951405</c:v>
                </c:pt>
                <c:pt idx="23">
                  <c:v>1.8112249989005598</c:v>
                </c:pt>
                <c:pt idx="24">
                  <c:v>1.4708008545495213</c:v>
                </c:pt>
                <c:pt idx="25">
                  <c:v>1.1534379589141674</c:v>
                </c:pt>
                <c:pt idx="26">
                  <c:v>0.96642566446943456</c:v>
                </c:pt>
                <c:pt idx="27">
                  <c:v>0.78033384410278672</c:v>
                </c:pt>
                <c:pt idx="28">
                  <c:v>0.6377008161301162</c:v>
                </c:pt>
                <c:pt idx="29">
                  <c:v>0.52423673223789702</c:v>
                </c:pt>
                <c:pt idx="30">
                  <c:v>0.5416659377246783</c:v>
                </c:pt>
                <c:pt idx="31">
                  <c:v>0.41918461005638818</c:v>
                </c:pt>
                <c:pt idx="32">
                  <c:v>0.37013503216803423</c:v>
                </c:pt>
                <c:pt idx="33">
                  <c:v>0.22851027442934554</c:v>
                </c:pt>
                <c:pt idx="34">
                  <c:v>0.26206298052332921</c:v>
                </c:pt>
                <c:pt idx="35">
                  <c:v>0.10727564895365636</c:v>
                </c:pt>
                <c:pt idx="36">
                  <c:v>0.16570291183816269</c:v>
                </c:pt>
                <c:pt idx="37">
                  <c:v>0.19658806389901542</c:v>
                </c:pt>
                <c:pt idx="38">
                  <c:v>0.20080733977667664</c:v>
                </c:pt>
                <c:pt idx="39">
                  <c:v>0.29844471253367266</c:v>
                </c:pt>
                <c:pt idx="40">
                  <c:v>0.36843358204334425</c:v>
                </c:pt>
                <c:pt idx="41">
                  <c:v>0.27118220622966815</c:v>
                </c:pt>
                <c:pt idx="42">
                  <c:v>0.46811131492462332</c:v>
                </c:pt>
                <c:pt idx="43">
                  <c:v>-8.6074112064490699E-2</c:v>
                </c:pt>
                <c:pt idx="44">
                  <c:v>0.63538441222265929</c:v>
                </c:pt>
                <c:pt idx="45">
                  <c:v>0.7281740691476436</c:v>
                </c:pt>
                <c:pt idx="46">
                  <c:v>5.6635933629125182E-2</c:v>
                </c:pt>
                <c:pt idx="47">
                  <c:v>0.56852855741145258</c:v>
                </c:pt>
              </c:numCache>
            </c:numRef>
          </c:yVal>
          <c:smooth val="1"/>
        </c:ser>
        <c:ser>
          <c:idx val="2"/>
          <c:order val="2"/>
          <c:tx>
            <c:strRef>
              <c:f>'bck corr'!$K$1</c:f>
              <c:strCache>
                <c:ptCount val="1"/>
                <c:pt idx="0">
                  <c:v>20s</c:v>
                </c:pt>
              </c:strCache>
            </c:strRef>
          </c:tx>
          <c:spPr>
            <a:ln>
              <a:solidFill>
                <a:srgbClr val="00B0F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corr'!$K$2:$K$49</c:f>
              <c:numCache>
                <c:formatCode>0.00E+00</c:formatCode>
                <c:ptCount val="48"/>
                <c:pt idx="0">
                  <c:v>2.5662419149942294E-2</c:v>
                </c:pt>
                <c:pt idx="1">
                  <c:v>-3.813024183056201E-2</c:v>
                </c:pt>
                <c:pt idx="2">
                  <c:v>4.0835793689152605E-2</c:v>
                </c:pt>
                <c:pt idx="3">
                  <c:v>5.0130373871263026E-2</c:v>
                </c:pt>
                <c:pt idx="4">
                  <c:v>6.7046513385761383E-2</c:v>
                </c:pt>
                <c:pt idx="5">
                  <c:v>9.8152192635221749E-2</c:v>
                </c:pt>
                <c:pt idx="6">
                  <c:v>0.46889082784436192</c:v>
                </c:pt>
                <c:pt idx="7">
                  <c:v>2.6551953146980449</c:v>
                </c:pt>
                <c:pt idx="8">
                  <c:v>4.9280841327737557</c:v>
                </c:pt>
                <c:pt idx="9">
                  <c:v>6.1882993967562099</c:v>
                </c:pt>
                <c:pt idx="10">
                  <c:v>5.2739585084956015</c:v>
                </c:pt>
                <c:pt idx="11">
                  <c:v>5.0380409082449598</c:v>
                </c:pt>
                <c:pt idx="12">
                  <c:v>5.5530600433217021</c:v>
                </c:pt>
                <c:pt idx="13">
                  <c:v>6.1234421356112039</c:v>
                </c:pt>
                <c:pt idx="14">
                  <c:v>6.4510049234339419</c:v>
                </c:pt>
                <c:pt idx="15">
                  <c:v>6.701153872868054</c:v>
                </c:pt>
                <c:pt idx="16">
                  <c:v>6.7564256255818975</c:v>
                </c:pt>
                <c:pt idx="17">
                  <c:v>6.4185412130397408</c:v>
                </c:pt>
                <c:pt idx="18">
                  <c:v>5.6984517966247896</c:v>
                </c:pt>
                <c:pt idx="19">
                  <c:v>4.9057645480664611</c:v>
                </c:pt>
                <c:pt idx="20">
                  <c:v>4.0664982950072561</c:v>
                </c:pt>
                <c:pt idx="21">
                  <c:v>3.3413845473838713</c:v>
                </c:pt>
                <c:pt idx="22">
                  <c:v>2.5975773803609163</c:v>
                </c:pt>
                <c:pt idx="23">
                  <c:v>2.0379495562164212</c:v>
                </c:pt>
                <c:pt idx="24">
                  <c:v>1.6232634048386527</c:v>
                </c:pt>
                <c:pt idx="25">
                  <c:v>1.3002003499161623</c:v>
                </c:pt>
                <c:pt idx="26">
                  <c:v>1.0490089999756786</c:v>
                </c:pt>
                <c:pt idx="27">
                  <c:v>0.84777287234577281</c:v>
                </c:pt>
                <c:pt idx="28">
                  <c:v>0.66417389153490181</c:v>
                </c:pt>
                <c:pt idx="29">
                  <c:v>0.57220534692448966</c:v>
                </c:pt>
                <c:pt idx="30">
                  <c:v>0.58636832258761817</c:v>
                </c:pt>
                <c:pt idx="31">
                  <c:v>0.37789958491320957</c:v>
                </c:pt>
                <c:pt idx="32">
                  <c:v>0.42074054640856529</c:v>
                </c:pt>
                <c:pt idx="33">
                  <c:v>0.26097040580927061</c:v>
                </c:pt>
                <c:pt idx="34">
                  <c:v>0.2944459466077593</c:v>
                </c:pt>
                <c:pt idx="35">
                  <c:v>9.6938866154791234E-2</c:v>
                </c:pt>
                <c:pt idx="36">
                  <c:v>0.15087330238662627</c:v>
                </c:pt>
                <c:pt idx="37">
                  <c:v>0.20937675375732717</c:v>
                </c:pt>
                <c:pt idx="38">
                  <c:v>0.25288726948497142</c:v>
                </c:pt>
                <c:pt idx="39">
                  <c:v>0.1757162814148987</c:v>
                </c:pt>
                <c:pt idx="40">
                  <c:v>0.24331731702164733</c:v>
                </c:pt>
                <c:pt idx="41">
                  <c:v>0.25013856991172745</c:v>
                </c:pt>
                <c:pt idx="42">
                  <c:v>0.25265444310008778</c:v>
                </c:pt>
                <c:pt idx="43">
                  <c:v>0.15608635050193989</c:v>
                </c:pt>
                <c:pt idx="44">
                  <c:v>0.82184992436006032</c:v>
                </c:pt>
                <c:pt idx="45">
                  <c:v>0.6683900988317123</c:v>
                </c:pt>
                <c:pt idx="46">
                  <c:v>-0.49600763083355265</c:v>
                </c:pt>
                <c:pt idx="47">
                  <c:v>0.7792893911903469</c:v>
                </c:pt>
              </c:numCache>
            </c:numRef>
          </c:yVal>
          <c:smooth val="1"/>
        </c:ser>
        <c:ser>
          <c:idx val="3"/>
          <c:order val="3"/>
          <c:tx>
            <c:strRef>
              <c:f>'bck corr'!$L$1</c:f>
              <c:strCache>
                <c:ptCount val="1"/>
                <c:pt idx="0">
                  <c:v>30s</c:v>
                </c:pt>
              </c:strCache>
            </c:strRef>
          </c:tx>
          <c:spPr>
            <a:ln>
              <a:solidFill>
                <a:srgbClr val="FF000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corr'!$L$2:$L$49</c:f>
              <c:numCache>
                <c:formatCode>0.00E+00</c:formatCode>
                <c:ptCount val="48"/>
                <c:pt idx="0">
                  <c:v>5.0031994026708555E-2</c:v>
                </c:pt>
                <c:pt idx="1">
                  <c:v>-1.9463661197464246E-2</c:v>
                </c:pt>
                <c:pt idx="2">
                  <c:v>3.0530627657029605E-2</c:v>
                </c:pt>
                <c:pt idx="3">
                  <c:v>5.9656346574264947E-2</c:v>
                </c:pt>
                <c:pt idx="4">
                  <c:v>4.6473472326884056E-2</c:v>
                </c:pt>
                <c:pt idx="5">
                  <c:v>8.3113970450693533E-2</c:v>
                </c:pt>
                <c:pt idx="6">
                  <c:v>0.37249206433917126</c:v>
                </c:pt>
                <c:pt idx="7">
                  <c:v>1.7457839585995081</c:v>
                </c:pt>
                <c:pt idx="8">
                  <c:v>3.0211950499499802</c:v>
                </c:pt>
                <c:pt idx="9">
                  <c:v>4.4549481789226268</c:v>
                </c:pt>
                <c:pt idx="10">
                  <c:v>5.1675923557956516</c:v>
                </c:pt>
                <c:pt idx="11">
                  <c:v>6.4771291280191834</c:v>
                </c:pt>
                <c:pt idx="12">
                  <c:v>8.6892723540522088</c:v>
                </c:pt>
                <c:pt idx="13">
                  <c:v>10.431909167246422</c:v>
                </c:pt>
                <c:pt idx="14">
                  <c:v>11.196095076140583</c:v>
                </c:pt>
                <c:pt idx="15">
                  <c:v>11.486165661994672</c:v>
                </c:pt>
                <c:pt idx="16">
                  <c:v>11.20556136231477</c:v>
                </c:pt>
                <c:pt idx="17">
                  <c:v>10.043167395645565</c:v>
                </c:pt>
                <c:pt idx="18">
                  <c:v>8.4270594070672793</c:v>
                </c:pt>
                <c:pt idx="19">
                  <c:v>6.8748894604994586</c:v>
                </c:pt>
                <c:pt idx="20">
                  <c:v>5.3906554901527706</c:v>
                </c:pt>
                <c:pt idx="21">
                  <c:v>4.1981938377257677</c:v>
                </c:pt>
                <c:pt idx="22">
                  <c:v>3.1591361153109347</c:v>
                </c:pt>
                <c:pt idx="23">
                  <c:v>2.4034071671990933</c:v>
                </c:pt>
                <c:pt idx="24">
                  <c:v>1.8934222993689827</c:v>
                </c:pt>
                <c:pt idx="25">
                  <c:v>1.4365672269941254</c:v>
                </c:pt>
                <c:pt idx="26">
                  <c:v>1.1234012560660083</c:v>
                </c:pt>
                <c:pt idx="27">
                  <c:v>0.88434595021404694</c:v>
                </c:pt>
                <c:pt idx="28">
                  <c:v>0.70891477001657621</c:v>
                </c:pt>
                <c:pt idx="29">
                  <c:v>0.56082102313816284</c:v>
                </c:pt>
                <c:pt idx="30">
                  <c:v>0.54381672705406658</c:v>
                </c:pt>
                <c:pt idx="31">
                  <c:v>0.44635555046704362</c:v>
                </c:pt>
                <c:pt idx="32">
                  <c:v>0.38265055944890008</c:v>
                </c:pt>
                <c:pt idx="33">
                  <c:v>0.30735182155742424</c:v>
                </c:pt>
                <c:pt idx="34">
                  <c:v>0.34979615032608374</c:v>
                </c:pt>
                <c:pt idx="35">
                  <c:v>0.13224809671001195</c:v>
                </c:pt>
                <c:pt idx="36">
                  <c:v>0.20059191211139418</c:v>
                </c:pt>
                <c:pt idx="37">
                  <c:v>0.24191879013207582</c:v>
                </c:pt>
                <c:pt idx="38">
                  <c:v>0.33362811442907431</c:v>
                </c:pt>
                <c:pt idx="39">
                  <c:v>0.31312402811423518</c:v>
                </c:pt>
                <c:pt idx="40">
                  <c:v>0.33102512429612835</c:v>
                </c:pt>
                <c:pt idx="41">
                  <c:v>-0.10805686027856259</c:v>
                </c:pt>
                <c:pt idx="42">
                  <c:v>0.18436308262364318</c:v>
                </c:pt>
                <c:pt idx="43">
                  <c:v>0.16290060228074094</c:v>
                </c:pt>
                <c:pt idx="44">
                  <c:v>0.41100384853160044</c:v>
                </c:pt>
                <c:pt idx="45">
                  <c:v>0.74330055410489504</c:v>
                </c:pt>
                <c:pt idx="46">
                  <c:v>-0.27146903113387028</c:v>
                </c:pt>
                <c:pt idx="47">
                  <c:v>0.20864833597916482</c:v>
                </c:pt>
              </c:numCache>
            </c:numRef>
          </c:yVal>
          <c:smooth val="1"/>
        </c:ser>
        <c:ser>
          <c:idx val="4"/>
          <c:order val="4"/>
          <c:tx>
            <c:strRef>
              <c:f>'bck corr'!$M$1</c:f>
              <c:strCache>
                <c:ptCount val="1"/>
                <c:pt idx="0">
                  <c:v>40s</c:v>
                </c:pt>
              </c:strCache>
            </c:strRef>
          </c:tx>
          <c:spPr>
            <a:ln>
              <a:solidFill>
                <a:srgbClr val="00B05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corr'!$M$2:$M$49</c:f>
              <c:numCache>
                <c:formatCode>0.00E+00</c:formatCode>
                <c:ptCount val="48"/>
                <c:pt idx="0">
                  <c:v>4.1088116865294476E-2</c:v>
                </c:pt>
                <c:pt idx="1">
                  <c:v>4.8695717288113664E-2</c:v>
                </c:pt>
                <c:pt idx="2">
                  <c:v>2.5464691359963036E-2</c:v>
                </c:pt>
                <c:pt idx="3">
                  <c:v>6.0554994562472562E-2</c:v>
                </c:pt>
                <c:pt idx="4">
                  <c:v>3.8747501707828945E-2</c:v>
                </c:pt>
                <c:pt idx="5">
                  <c:v>4.6925812071277141E-2</c:v>
                </c:pt>
                <c:pt idx="6">
                  <c:v>0.30460109501570581</c:v>
                </c:pt>
                <c:pt idx="7">
                  <c:v>0.98272822593612208</c:v>
                </c:pt>
                <c:pt idx="8">
                  <c:v>1.9082529398278676</c:v>
                </c:pt>
                <c:pt idx="9">
                  <c:v>4.8264263461016021</c:v>
                </c:pt>
                <c:pt idx="10">
                  <c:v>8.3328913718025017</c:v>
                </c:pt>
                <c:pt idx="11">
                  <c:v>12.93617863666125</c:v>
                </c:pt>
                <c:pt idx="12">
                  <c:v>18.333769585209524</c:v>
                </c:pt>
                <c:pt idx="13">
                  <c:v>21.34796943354046</c:v>
                </c:pt>
                <c:pt idx="14">
                  <c:v>21.541832129996823</c:v>
                </c:pt>
                <c:pt idx="15">
                  <c:v>20.212170444683768</c:v>
                </c:pt>
                <c:pt idx="16">
                  <c:v>17.82217289293509</c:v>
                </c:pt>
                <c:pt idx="17">
                  <c:v>14.619296330480816</c:v>
                </c:pt>
                <c:pt idx="18">
                  <c:v>11.197544706503875</c:v>
                </c:pt>
                <c:pt idx="19">
                  <c:v>8.4384994712245671</c:v>
                </c:pt>
                <c:pt idx="20">
                  <c:v>6.2419358396804174</c:v>
                </c:pt>
                <c:pt idx="21">
                  <c:v>4.5939274522908704</c:v>
                </c:pt>
                <c:pt idx="22">
                  <c:v>3.4048480101904031</c:v>
                </c:pt>
                <c:pt idx="23">
                  <c:v>2.5369422285703398</c:v>
                </c:pt>
                <c:pt idx="24">
                  <c:v>1.9417232083670208</c:v>
                </c:pt>
                <c:pt idx="25">
                  <c:v>1.4269827827130579</c:v>
                </c:pt>
                <c:pt idx="26">
                  <c:v>1.1434259586165705</c:v>
                </c:pt>
                <c:pt idx="27">
                  <c:v>0.89896321561235137</c:v>
                </c:pt>
                <c:pt idx="28">
                  <c:v>0.6558427422047538</c:v>
                </c:pt>
                <c:pt idx="29">
                  <c:v>0.58952852465258654</c:v>
                </c:pt>
                <c:pt idx="30">
                  <c:v>0.59976953339998984</c:v>
                </c:pt>
                <c:pt idx="31">
                  <c:v>0.41672795060972362</c:v>
                </c:pt>
                <c:pt idx="32">
                  <c:v>0.41277723455441595</c:v>
                </c:pt>
                <c:pt idx="33">
                  <c:v>0.28838022410938635</c:v>
                </c:pt>
                <c:pt idx="34">
                  <c:v>0.27906966846947462</c:v>
                </c:pt>
                <c:pt idx="35">
                  <c:v>0.12903893995307883</c:v>
                </c:pt>
                <c:pt idx="36">
                  <c:v>0.16280062078764018</c:v>
                </c:pt>
                <c:pt idx="37">
                  <c:v>0.22815730819937341</c:v>
                </c:pt>
                <c:pt idx="38">
                  <c:v>0.38454120300561589</c:v>
                </c:pt>
                <c:pt idx="39">
                  <c:v>0.29371051056481551</c:v>
                </c:pt>
                <c:pt idx="40">
                  <c:v>0.66018043089471501</c:v>
                </c:pt>
                <c:pt idx="41">
                  <c:v>0.34309644197208611</c:v>
                </c:pt>
                <c:pt idx="42">
                  <c:v>0.37667928280510737</c:v>
                </c:pt>
                <c:pt idx="43">
                  <c:v>-0.19920984843279627</c:v>
                </c:pt>
                <c:pt idx="44">
                  <c:v>0.26977145706123457</c:v>
                </c:pt>
                <c:pt idx="45">
                  <c:v>1.0620124963831521</c:v>
                </c:pt>
                <c:pt idx="46">
                  <c:v>-5.3545364703244676E-2</c:v>
                </c:pt>
                <c:pt idx="47">
                  <c:v>-0.34194413624486958</c:v>
                </c:pt>
              </c:numCache>
            </c:numRef>
          </c:yVal>
          <c:smooth val="1"/>
        </c:ser>
        <c:ser>
          <c:idx val="5"/>
          <c:order val="5"/>
          <c:tx>
            <c:strRef>
              <c:f>'bck corr'!$N$1</c:f>
              <c:strCache>
                <c:ptCount val="1"/>
                <c:pt idx="0">
                  <c:v>50s</c:v>
                </c:pt>
              </c:strCache>
            </c:strRef>
          </c:tx>
          <c:spPr>
            <a:ln>
              <a:solidFill>
                <a:srgbClr val="7030A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corr'!$N$2:$N$49</c:f>
              <c:numCache>
                <c:formatCode>0.00E+00</c:formatCode>
                <c:ptCount val="48"/>
                <c:pt idx="0">
                  <c:v>5.5462115115703856E-2</c:v>
                </c:pt>
                <c:pt idx="1">
                  <c:v>5.446502292552545E-2</c:v>
                </c:pt>
                <c:pt idx="2">
                  <c:v>0.12941601770259611</c:v>
                </c:pt>
                <c:pt idx="3">
                  <c:v>0.10375621260538959</c:v>
                </c:pt>
                <c:pt idx="4">
                  <c:v>8.621654905590069E-2</c:v>
                </c:pt>
                <c:pt idx="5">
                  <c:v>0.15335407388818401</c:v>
                </c:pt>
                <c:pt idx="6">
                  <c:v>0.22350982506149958</c:v>
                </c:pt>
                <c:pt idx="7">
                  <c:v>0.65282923290568318</c:v>
                </c:pt>
                <c:pt idx="8">
                  <c:v>2.1594078787792097</c:v>
                </c:pt>
                <c:pt idx="9">
                  <c:v>9.9933123964464556</c:v>
                </c:pt>
                <c:pt idx="10">
                  <c:v>21.031184560765656</c:v>
                </c:pt>
                <c:pt idx="11">
                  <c:v>31.739369029006031</c:v>
                </c:pt>
                <c:pt idx="12">
                  <c:v>38.739514614357333</c:v>
                </c:pt>
                <c:pt idx="13">
                  <c:v>37.618684971502148</c:v>
                </c:pt>
                <c:pt idx="14">
                  <c:v>31.692277735702362</c:v>
                </c:pt>
                <c:pt idx="15">
                  <c:v>25.556719979054474</c:v>
                </c:pt>
                <c:pt idx="16">
                  <c:v>19.904407637270356</c:v>
                </c:pt>
                <c:pt idx="17">
                  <c:v>15.000870029671418</c:v>
                </c:pt>
                <c:pt idx="18">
                  <c:v>10.886361281045009</c:v>
                </c:pt>
                <c:pt idx="19">
                  <c:v>7.9820347845538571</c:v>
                </c:pt>
                <c:pt idx="20">
                  <c:v>5.7134098295554718</c:v>
                </c:pt>
                <c:pt idx="21">
                  <c:v>4.2075578337649615</c:v>
                </c:pt>
                <c:pt idx="22">
                  <c:v>3.1088342694151918</c:v>
                </c:pt>
                <c:pt idx="23">
                  <c:v>2.296102479333185</c:v>
                </c:pt>
                <c:pt idx="24">
                  <c:v>1.8011589390317544</c:v>
                </c:pt>
                <c:pt idx="25">
                  <c:v>1.4027800455331036</c:v>
                </c:pt>
                <c:pt idx="26">
                  <c:v>1.1248774781714777</c:v>
                </c:pt>
                <c:pt idx="27">
                  <c:v>0.85406060446553134</c:v>
                </c:pt>
                <c:pt idx="28">
                  <c:v>0.66236649136001202</c:v>
                </c:pt>
                <c:pt idx="29">
                  <c:v>0.57778378620327753</c:v>
                </c:pt>
                <c:pt idx="30">
                  <c:v>0.60973770329789201</c:v>
                </c:pt>
                <c:pt idx="31">
                  <c:v>0.42118376241889338</c:v>
                </c:pt>
                <c:pt idx="32">
                  <c:v>0.40301052617667776</c:v>
                </c:pt>
                <c:pt idx="33">
                  <c:v>0.31373298862382126</c:v>
                </c:pt>
                <c:pt idx="34">
                  <c:v>0.27527972860093425</c:v>
                </c:pt>
                <c:pt idx="35">
                  <c:v>0.1518008968389421</c:v>
                </c:pt>
                <c:pt idx="36">
                  <c:v>0.21471559732252293</c:v>
                </c:pt>
                <c:pt idx="37">
                  <c:v>0.42289695873935623</c:v>
                </c:pt>
                <c:pt idx="38">
                  <c:v>0.32723261025348327</c:v>
                </c:pt>
                <c:pt idx="39">
                  <c:v>0.44173955635706463</c:v>
                </c:pt>
                <c:pt idx="40">
                  <c:v>0.6223595192157787</c:v>
                </c:pt>
                <c:pt idx="41">
                  <c:v>0.38654667272322646</c:v>
                </c:pt>
                <c:pt idx="42">
                  <c:v>0.52460658495459378</c:v>
                </c:pt>
                <c:pt idx="43">
                  <c:v>6.2102884616275167E-2</c:v>
                </c:pt>
                <c:pt idx="44">
                  <c:v>0.57666668652341768</c:v>
                </c:pt>
                <c:pt idx="45">
                  <c:v>0.201191571621893</c:v>
                </c:pt>
                <c:pt idx="46">
                  <c:v>-0.24144684226729102</c:v>
                </c:pt>
                <c:pt idx="47">
                  <c:v>0.1883946692398758</c:v>
                </c:pt>
              </c:numCache>
            </c:numRef>
          </c:yVal>
          <c:smooth val="1"/>
        </c:ser>
        <c:ser>
          <c:idx val="6"/>
          <c:order val="6"/>
          <c:tx>
            <c:strRef>
              <c:f>'bck corr'!$O$1</c:f>
              <c:strCache>
                <c:ptCount val="1"/>
                <c:pt idx="0">
                  <c:v>60s</c:v>
                </c:pt>
              </c:strCache>
            </c:strRef>
          </c:tx>
          <c:spPr>
            <a:ln>
              <a:solidFill>
                <a:srgbClr val="C0000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corr'!$O$2:$O$49</c:f>
              <c:numCache>
                <c:formatCode>0.00E+00</c:formatCode>
                <c:ptCount val="48"/>
                <c:pt idx="0">
                  <c:v>4.3770754774086165E-2</c:v>
                </c:pt>
                <c:pt idx="1">
                  <c:v>4.139145428885313E-2</c:v>
                </c:pt>
                <c:pt idx="2">
                  <c:v>6.6628388345606485E-2</c:v>
                </c:pt>
                <c:pt idx="3">
                  <c:v>-3.1813603995442712E-3</c:v>
                </c:pt>
                <c:pt idx="4">
                  <c:v>6.3004890156531976E-2</c:v>
                </c:pt>
                <c:pt idx="5">
                  <c:v>0.15812741182419926</c:v>
                </c:pt>
                <c:pt idx="6">
                  <c:v>0.2280538730610169</c:v>
                </c:pt>
                <c:pt idx="7">
                  <c:v>0.61089244570378043</c:v>
                </c:pt>
                <c:pt idx="8">
                  <c:v>4.5521100064130096</c:v>
                </c:pt>
                <c:pt idx="9">
                  <c:v>25.915609349610641</c:v>
                </c:pt>
                <c:pt idx="10">
                  <c:v>43.914086620823085</c:v>
                </c:pt>
                <c:pt idx="11">
                  <c:v>45.705971365056762</c:v>
                </c:pt>
                <c:pt idx="12">
                  <c:v>40.538200963702302</c:v>
                </c:pt>
                <c:pt idx="13">
                  <c:v>32.546428129616046</c:v>
                </c:pt>
                <c:pt idx="14">
                  <c:v>24.661438607465943</c:v>
                </c:pt>
                <c:pt idx="15">
                  <c:v>18.839485517788329</c:v>
                </c:pt>
                <c:pt idx="16">
                  <c:v>14.464451458519312</c:v>
                </c:pt>
                <c:pt idx="17">
                  <c:v>10.919560613326684</c:v>
                </c:pt>
                <c:pt idx="18">
                  <c:v>8.0449677361544865</c:v>
                </c:pt>
                <c:pt idx="19">
                  <c:v>5.9762873017967797</c:v>
                </c:pt>
                <c:pt idx="20">
                  <c:v>4.4275766299611998</c:v>
                </c:pt>
                <c:pt idx="21">
                  <c:v>3.3091790344135799</c:v>
                </c:pt>
                <c:pt idx="22">
                  <c:v>2.5148698426609779</c:v>
                </c:pt>
                <c:pt idx="23">
                  <c:v>1.9768488908331761</c:v>
                </c:pt>
                <c:pt idx="24">
                  <c:v>1.5390140152335536</c:v>
                </c:pt>
                <c:pt idx="25">
                  <c:v>1.2188425277412582</c:v>
                </c:pt>
                <c:pt idx="26">
                  <c:v>0.96872385455253041</c:v>
                </c:pt>
                <c:pt idx="27">
                  <c:v>0.7620511250406381</c:v>
                </c:pt>
                <c:pt idx="28">
                  <c:v>0.64202890801118995</c:v>
                </c:pt>
                <c:pt idx="29">
                  <c:v>0.52709745627090165</c:v>
                </c:pt>
                <c:pt idx="30">
                  <c:v>0.56669318919638068</c:v>
                </c:pt>
                <c:pt idx="31">
                  <c:v>0.44720666571112783</c:v>
                </c:pt>
                <c:pt idx="32">
                  <c:v>0.40860577111739332</c:v>
                </c:pt>
                <c:pt idx="33">
                  <c:v>0.25835721726772826</c:v>
                </c:pt>
                <c:pt idx="34">
                  <c:v>0.43684896872335383</c:v>
                </c:pt>
                <c:pt idx="35">
                  <c:v>0.10929346567643843</c:v>
                </c:pt>
                <c:pt idx="36">
                  <c:v>0.3151403884860533</c:v>
                </c:pt>
                <c:pt idx="37">
                  <c:v>0.19974292490041071</c:v>
                </c:pt>
                <c:pt idx="38">
                  <c:v>0.44040056694796637</c:v>
                </c:pt>
                <c:pt idx="39">
                  <c:v>0.61258860876226717</c:v>
                </c:pt>
                <c:pt idx="40">
                  <c:v>0.51787430872516271</c:v>
                </c:pt>
                <c:pt idx="41">
                  <c:v>0.31118635871831835</c:v>
                </c:pt>
                <c:pt idx="42">
                  <c:v>0.47477769685344395</c:v>
                </c:pt>
                <c:pt idx="43">
                  <c:v>0.13089752550897943</c:v>
                </c:pt>
                <c:pt idx="44">
                  <c:v>0.40369492432975551</c:v>
                </c:pt>
                <c:pt idx="45">
                  <c:v>0.46567451427681611</c:v>
                </c:pt>
                <c:pt idx="46">
                  <c:v>-0.11709524733953286</c:v>
                </c:pt>
                <c:pt idx="47">
                  <c:v>0.39108370805042841</c:v>
                </c:pt>
              </c:numCache>
            </c:numRef>
          </c:yVal>
          <c:smooth val="1"/>
        </c:ser>
        <c:ser>
          <c:idx val="7"/>
          <c:order val="7"/>
          <c:tx>
            <c:strRef>
              <c:f>'bck corr'!$P$1</c:f>
              <c:strCache>
                <c:ptCount val="1"/>
                <c:pt idx="0">
                  <c:v>70s</c:v>
                </c:pt>
              </c:strCache>
            </c:strRef>
          </c:tx>
          <c:spPr>
            <a:ln>
              <a:solidFill>
                <a:srgbClr val="FFC000"/>
              </a:solidFill>
            </a:ln>
          </c:spPr>
          <c:marker>
            <c:symbol val="none"/>
          </c:marker>
          <c:xVal>
            <c:numRef>
              <c:f>'bck corr'!$A$2:$A$49</c:f>
              <c:numCache>
                <c:formatCode>General</c:formatCode>
                <c:ptCount val="48"/>
                <c:pt idx="0">
                  <c:v>360</c:v>
                </c:pt>
                <c:pt idx="1">
                  <c:v>370</c:v>
                </c:pt>
                <c:pt idx="2">
                  <c:v>380</c:v>
                </c:pt>
                <c:pt idx="3">
                  <c:v>390</c:v>
                </c:pt>
                <c:pt idx="4">
                  <c:v>400</c:v>
                </c:pt>
                <c:pt idx="5">
                  <c:v>410</c:v>
                </c:pt>
                <c:pt idx="6">
                  <c:v>420</c:v>
                </c:pt>
                <c:pt idx="7">
                  <c:v>430</c:v>
                </c:pt>
                <c:pt idx="8">
                  <c:v>440</c:v>
                </c:pt>
                <c:pt idx="9">
                  <c:v>450</c:v>
                </c:pt>
                <c:pt idx="10">
                  <c:v>460</c:v>
                </c:pt>
                <c:pt idx="11">
                  <c:v>470</c:v>
                </c:pt>
                <c:pt idx="12">
                  <c:v>480</c:v>
                </c:pt>
                <c:pt idx="13">
                  <c:v>490</c:v>
                </c:pt>
                <c:pt idx="14">
                  <c:v>500</c:v>
                </c:pt>
                <c:pt idx="15">
                  <c:v>510</c:v>
                </c:pt>
                <c:pt idx="16">
                  <c:v>520</c:v>
                </c:pt>
                <c:pt idx="17">
                  <c:v>530</c:v>
                </c:pt>
                <c:pt idx="18">
                  <c:v>540</c:v>
                </c:pt>
                <c:pt idx="19">
                  <c:v>550</c:v>
                </c:pt>
                <c:pt idx="20">
                  <c:v>560</c:v>
                </c:pt>
                <c:pt idx="21">
                  <c:v>570</c:v>
                </c:pt>
                <c:pt idx="22">
                  <c:v>580</c:v>
                </c:pt>
                <c:pt idx="23">
                  <c:v>590</c:v>
                </c:pt>
                <c:pt idx="24">
                  <c:v>600</c:v>
                </c:pt>
                <c:pt idx="25">
                  <c:v>610</c:v>
                </c:pt>
                <c:pt idx="26">
                  <c:v>620</c:v>
                </c:pt>
                <c:pt idx="27">
                  <c:v>630</c:v>
                </c:pt>
                <c:pt idx="28">
                  <c:v>640</c:v>
                </c:pt>
                <c:pt idx="29">
                  <c:v>650</c:v>
                </c:pt>
                <c:pt idx="30">
                  <c:v>660</c:v>
                </c:pt>
                <c:pt idx="31">
                  <c:v>670</c:v>
                </c:pt>
                <c:pt idx="32">
                  <c:v>680</c:v>
                </c:pt>
                <c:pt idx="33">
                  <c:v>690</c:v>
                </c:pt>
                <c:pt idx="34">
                  <c:v>700</c:v>
                </c:pt>
                <c:pt idx="35">
                  <c:v>710</c:v>
                </c:pt>
                <c:pt idx="36">
                  <c:v>720</c:v>
                </c:pt>
                <c:pt idx="37">
                  <c:v>730</c:v>
                </c:pt>
                <c:pt idx="38">
                  <c:v>740</c:v>
                </c:pt>
                <c:pt idx="39">
                  <c:v>750</c:v>
                </c:pt>
                <c:pt idx="40">
                  <c:v>760</c:v>
                </c:pt>
                <c:pt idx="41">
                  <c:v>770</c:v>
                </c:pt>
                <c:pt idx="42">
                  <c:v>780</c:v>
                </c:pt>
                <c:pt idx="43">
                  <c:v>790</c:v>
                </c:pt>
                <c:pt idx="44">
                  <c:v>800</c:v>
                </c:pt>
                <c:pt idx="45">
                  <c:v>810</c:v>
                </c:pt>
                <c:pt idx="46">
                  <c:v>820</c:v>
                </c:pt>
                <c:pt idx="47">
                  <c:v>830</c:v>
                </c:pt>
              </c:numCache>
            </c:numRef>
          </c:xVal>
          <c:yVal>
            <c:numRef>
              <c:f>'bck corr'!$P$2:$P$49</c:f>
              <c:numCache>
                <c:formatCode>0.00E+00</c:formatCode>
                <c:ptCount val="48"/>
                <c:pt idx="0">
                  <c:v>6.3555376283315507E-2</c:v>
                </c:pt>
                <c:pt idx="1">
                  <c:v>3.7676408781569463E-2</c:v>
                </c:pt>
                <c:pt idx="2">
                  <c:v>1.5828610464340309E-2</c:v>
                </c:pt>
                <c:pt idx="3">
                  <c:v>9.3980389690575872E-2</c:v>
                </c:pt>
                <c:pt idx="4">
                  <c:v>8.1712542077650052E-2</c:v>
                </c:pt>
                <c:pt idx="5">
                  <c:v>9.3126301064156286E-2</c:v>
                </c:pt>
                <c:pt idx="6">
                  <c:v>0.16161523674439582</c:v>
                </c:pt>
                <c:pt idx="7">
                  <c:v>0.71762905950220979</c:v>
                </c:pt>
                <c:pt idx="8">
                  <c:v>8.6772178683578982</c:v>
                </c:pt>
                <c:pt idx="9">
                  <c:v>29.278957546097953</c:v>
                </c:pt>
                <c:pt idx="10">
                  <c:v>27.505081987817018</c:v>
                </c:pt>
                <c:pt idx="11">
                  <c:v>22.549506986255189</c:v>
                </c:pt>
                <c:pt idx="12">
                  <c:v>19.031811657110733</c:v>
                </c:pt>
                <c:pt idx="13">
                  <c:v>15.593482790872782</c:v>
                </c:pt>
                <c:pt idx="14">
                  <c:v>12.255320718897813</c:v>
                </c:pt>
                <c:pt idx="15">
                  <c:v>9.7658675229283354</c:v>
                </c:pt>
                <c:pt idx="16">
                  <c:v>7.8835820279304158</c:v>
                </c:pt>
                <c:pt idx="17">
                  <c:v>6.2101347639017099</c:v>
                </c:pt>
                <c:pt idx="18">
                  <c:v>4.7974533170479061</c:v>
                </c:pt>
                <c:pt idx="19">
                  <c:v>3.741833165164107</c:v>
                </c:pt>
                <c:pt idx="20">
                  <c:v>2.9146580271499682</c:v>
                </c:pt>
                <c:pt idx="21">
                  <c:v>2.2965241873265843</c:v>
                </c:pt>
                <c:pt idx="22">
                  <c:v>1.7537550891731519</c:v>
                </c:pt>
                <c:pt idx="23">
                  <c:v>1.4367583539216997</c:v>
                </c:pt>
                <c:pt idx="24">
                  <c:v>1.1372324197342094</c:v>
                </c:pt>
                <c:pt idx="25">
                  <c:v>0.94842957456127885</c:v>
                </c:pt>
                <c:pt idx="26">
                  <c:v>0.81029520364897789</c:v>
                </c:pt>
                <c:pt idx="27">
                  <c:v>0.65014991689116441</c:v>
                </c:pt>
                <c:pt idx="28">
                  <c:v>0.51750078229161001</c:v>
                </c:pt>
                <c:pt idx="29">
                  <c:v>0.46412598331952587</c:v>
                </c:pt>
                <c:pt idx="30">
                  <c:v>0.47140722974133875</c:v>
                </c:pt>
                <c:pt idx="31">
                  <c:v>0.35907771456158827</c:v>
                </c:pt>
                <c:pt idx="32">
                  <c:v>0.42313811055142875</c:v>
                </c:pt>
                <c:pt idx="33">
                  <c:v>0.24966929707268676</c:v>
                </c:pt>
                <c:pt idx="34">
                  <c:v>0.28412088679166037</c:v>
                </c:pt>
                <c:pt idx="35">
                  <c:v>1.3704491652289163E-2</c:v>
                </c:pt>
                <c:pt idx="36">
                  <c:v>0.30178610790071042</c:v>
                </c:pt>
                <c:pt idx="37">
                  <c:v>0.27410925981745465</c:v>
                </c:pt>
                <c:pt idx="38">
                  <c:v>0.30784934973509381</c:v>
                </c:pt>
                <c:pt idx="39">
                  <c:v>0.42892023062799417</c:v>
                </c:pt>
                <c:pt idx="40">
                  <c:v>0.54760007563096069</c:v>
                </c:pt>
                <c:pt idx="41">
                  <c:v>0.44854094280530943</c:v>
                </c:pt>
                <c:pt idx="42">
                  <c:v>0.36835160858856481</c:v>
                </c:pt>
                <c:pt idx="43">
                  <c:v>0.12966007320713818</c:v>
                </c:pt>
                <c:pt idx="44">
                  <c:v>0.27315906222597491</c:v>
                </c:pt>
                <c:pt idx="45">
                  <c:v>0.83629143372923609</c:v>
                </c:pt>
                <c:pt idx="46">
                  <c:v>-0.14291224324764656</c:v>
                </c:pt>
                <c:pt idx="47">
                  <c:v>-0.55902209856038443</c:v>
                </c:pt>
              </c:numCache>
            </c:numRef>
          </c:yVal>
          <c:smooth val="1"/>
        </c:ser>
        <c:dLbls>
          <c:showLegendKey val="0"/>
          <c:showVal val="0"/>
          <c:showCatName val="0"/>
          <c:showSerName val="0"/>
          <c:showPercent val="0"/>
          <c:showBubbleSize val="0"/>
        </c:dLbls>
        <c:axId val="41477824"/>
        <c:axId val="41478400"/>
      </c:scatterChart>
      <c:valAx>
        <c:axId val="41477824"/>
        <c:scaling>
          <c:orientation val="minMax"/>
          <c:max val="700"/>
          <c:min val="400"/>
        </c:scaling>
        <c:delete val="0"/>
        <c:axPos val="b"/>
        <c:numFmt formatCode="General" sourceLinked="0"/>
        <c:majorTickMark val="out"/>
        <c:minorTickMark val="none"/>
        <c:tickLblPos val="nextTo"/>
        <c:crossAx val="41478400"/>
        <c:crosses val="autoZero"/>
        <c:crossBetween val="midCat"/>
      </c:valAx>
      <c:valAx>
        <c:axId val="41478400"/>
        <c:scaling>
          <c:orientation val="minMax"/>
          <c:min val="0"/>
        </c:scaling>
        <c:delete val="0"/>
        <c:axPos val="l"/>
        <c:numFmt formatCode="General" sourceLinked="0"/>
        <c:majorTickMark val="out"/>
        <c:minorTickMark val="none"/>
        <c:tickLblPos val="nextTo"/>
        <c:crossAx val="41477824"/>
        <c:crosses val="autoZero"/>
        <c:crossBetween val="midCat"/>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6.wmf"/><Relationship Id="rId18" Type="http://schemas.openxmlformats.org/officeDocument/2006/relationships/image" Target="../media/image61.wmf"/><Relationship Id="rId3" Type="http://schemas.openxmlformats.org/officeDocument/2006/relationships/image" Target="../media/image46.wmf"/><Relationship Id="rId21" Type="http://schemas.openxmlformats.org/officeDocument/2006/relationships/image" Target="../media/image64.wmf"/><Relationship Id="rId7" Type="http://schemas.openxmlformats.org/officeDocument/2006/relationships/image" Target="../media/image50.wmf"/><Relationship Id="rId12" Type="http://schemas.openxmlformats.org/officeDocument/2006/relationships/image" Target="../media/image55.wmf"/><Relationship Id="rId17" Type="http://schemas.openxmlformats.org/officeDocument/2006/relationships/image" Target="../media/image60.wmf"/><Relationship Id="rId2" Type="http://schemas.openxmlformats.org/officeDocument/2006/relationships/image" Target="../media/image45.emf"/><Relationship Id="rId16" Type="http://schemas.openxmlformats.org/officeDocument/2006/relationships/image" Target="../media/image59.wmf"/><Relationship Id="rId20" Type="http://schemas.openxmlformats.org/officeDocument/2006/relationships/image" Target="../media/image63.wmf"/><Relationship Id="rId1" Type="http://schemas.openxmlformats.org/officeDocument/2006/relationships/image" Target="../media/image44.emf"/><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5" Type="http://schemas.openxmlformats.org/officeDocument/2006/relationships/image" Target="../media/image58.wmf"/><Relationship Id="rId23" Type="http://schemas.openxmlformats.org/officeDocument/2006/relationships/image" Target="../media/image66.emf"/><Relationship Id="rId10" Type="http://schemas.openxmlformats.org/officeDocument/2006/relationships/image" Target="../media/image53.wmf"/><Relationship Id="rId19" Type="http://schemas.openxmlformats.org/officeDocument/2006/relationships/image" Target="../media/image62.wmf"/><Relationship Id="rId4" Type="http://schemas.openxmlformats.org/officeDocument/2006/relationships/image" Target="../media/image47.wmf"/><Relationship Id="rId9" Type="http://schemas.openxmlformats.org/officeDocument/2006/relationships/image" Target="../media/image52.wmf"/><Relationship Id="rId14" Type="http://schemas.openxmlformats.org/officeDocument/2006/relationships/image" Target="../media/image57.wmf"/><Relationship Id="rId22"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wmf"/><Relationship Id="rId1" Type="http://schemas.openxmlformats.org/officeDocument/2006/relationships/image" Target="../media/image67.emf"/><Relationship Id="rId4"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76.wmf"/><Relationship Id="rId1"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9.wmf"/><Relationship Id="rId5" Type="http://schemas.openxmlformats.org/officeDocument/2006/relationships/image" Target="../media/image98.wmf"/><Relationship Id="rId4" Type="http://schemas.openxmlformats.org/officeDocument/2006/relationships/image" Target="../media/image9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26.wmf"/><Relationship Id="rId1" Type="http://schemas.openxmlformats.org/officeDocument/2006/relationships/image" Target="../media/image1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23.wmf"/><Relationship Id="rId7" Type="http://schemas.openxmlformats.org/officeDocument/2006/relationships/image" Target="../media/image29.wmf"/><Relationship Id="rId2" Type="http://schemas.openxmlformats.org/officeDocument/2006/relationships/image" Target="../media/image22.wmf"/><Relationship Id="rId1" Type="http://schemas.openxmlformats.org/officeDocument/2006/relationships/image" Target="../media/image25.wmf"/><Relationship Id="rId6" Type="http://schemas.openxmlformats.org/officeDocument/2006/relationships/image" Target="../media/image28.wmf"/><Relationship Id="rId5" Type="http://schemas.openxmlformats.org/officeDocument/2006/relationships/image" Target="../media/image27.wmf"/><Relationship Id="rId10" Type="http://schemas.openxmlformats.org/officeDocument/2006/relationships/image" Target="../media/image31.wmf"/><Relationship Id="rId4" Type="http://schemas.openxmlformats.org/officeDocument/2006/relationships/image" Target="../media/image26.wmf"/><Relationship Id="rId9"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135F6-A465-4B54-B0A4-3A971DB108BD}" type="datetimeFigureOut">
              <a:rPr lang="en-GB" smtClean="0"/>
              <a:t>28/08/2012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02970-E83C-4D15-A504-7F51B9AD7B6E}" type="slidenum">
              <a:rPr lang="en-GB" smtClean="0"/>
              <a:t>‹#›</a:t>
            </a:fld>
            <a:endParaRPr lang="en-GB"/>
          </a:p>
        </p:txBody>
      </p:sp>
    </p:spTree>
    <p:extLst>
      <p:ext uri="{BB962C8B-B14F-4D97-AF65-F5344CB8AC3E}">
        <p14:creationId xmlns:p14="http://schemas.microsoft.com/office/powerpoint/2010/main" val="391084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802970-E83C-4D15-A504-7F51B9AD7B6E}" type="slidenum">
              <a:rPr lang="en-GB" smtClean="0"/>
              <a:t>9</a:t>
            </a:fld>
            <a:endParaRPr lang="en-GB"/>
          </a:p>
        </p:txBody>
      </p:sp>
    </p:spTree>
    <p:extLst>
      <p:ext uri="{BB962C8B-B14F-4D97-AF65-F5344CB8AC3E}">
        <p14:creationId xmlns:p14="http://schemas.microsoft.com/office/powerpoint/2010/main" val="228423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Up until recently the capping layer was underestimated and was mostly looked at as to:</a:t>
            </a:r>
          </a:p>
          <a:p>
            <a:pPr eaLnBrk="1" hangingPunct="1">
              <a:spcBef>
                <a:spcPct val="20000"/>
              </a:spcBef>
              <a:buFontTx/>
              <a:buChar char="•"/>
            </a:pPr>
            <a:r>
              <a:rPr lang="en-US" sz="1300" smtClean="0"/>
              <a:t>Allow solubility</a:t>
            </a:r>
          </a:p>
          <a:p>
            <a:pPr eaLnBrk="1" hangingPunct="1">
              <a:spcBef>
                <a:spcPct val="20000"/>
              </a:spcBef>
              <a:buFontTx/>
              <a:buChar char="•"/>
            </a:pPr>
            <a:r>
              <a:rPr lang="en-US" sz="1300" smtClean="0"/>
              <a:t>Stabilizes the QDs</a:t>
            </a:r>
          </a:p>
          <a:p>
            <a:pPr eaLnBrk="1" hangingPunct="1">
              <a:spcBef>
                <a:spcPct val="20000"/>
              </a:spcBef>
              <a:buFontTx/>
              <a:buChar char="•"/>
            </a:pPr>
            <a:r>
              <a:rPr lang="en-US" sz="1300" smtClean="0"/>
              <a:t>Act as a barrier for charge transfer</a:t>
            </a:r>
          </a:p>
          <a:p>
            <a:pPr eaLnBrk="1" hangingPunct="1">
              <a:spcBef>
                <a:spcPct val="0"/>
              </a:spcBef>
            </a:pPr>
            <a:r>
              <a:rPr lang="en-US" smtClean="0"/>
              <a:t> </a:t>
            </a:r>
            <a:endParaRPr lang="en-GB"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F5E1F-D6BB-461D-B7EA-D2D4AE8F66F8}" type="slidenum">
              <a:rPr lang="en-GB" smtClean="0"/>
              <a:pPr fontAlgn="base">
                <a:spcBef>
                  <a:spcPct val="0"/>
                </a:spcBef>
                <a:spcAft>
                  <a:spcPct val="0"/>
                </a:spcAft>
                <a:defRPr/>
              </a:pPr>
              <a:t>18</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Ligands exchange in order to examine the effect of the ligands dipole</a:t>
            </a:r>
          </a:p>
          <a:p>
            <a:pPr eaLnBrk="1" hangingPunct="1">
              <a:spcBef>
                <a:spcPct val="0"/>
              </a:spcBef>
            </a:pPr>
            <a:endParaRPr lang="en-US" smtClean="0"/>
          </a:p>
          <a:p>
            <a:pPr eaLnBrk="1" hangingPunct="1">
              <a:spcBef>
                <a:spcPct val="0"/>
              </a:spcBef>
            </a:pPr>
            <a:r>
              <a:rPr lang="en-US" smtClean="0"/>
              <a:t>We expose the NCs to high excess of competing ligands</a:t>
            </a:r>
          </a:p>
          <a:p>
            <a:pPr eaLnBrk="1" hangingPunct="1">
              <a:spcBef>
                <a:spcPct val="0"/>
              </a:spcBef>
            </a:pPr>
            <a:r>
              <a:rPr lang="en-US" sz="1300" b="1" smtClean="0"/>
              <a:t>were incubated for at least 72 h and then precipitated with methanol. After separation by centrifugation, excess ligand was removed by redispersion in toluene and precipitation with methanol</a:t>
            </a:r>
            <a:endParaRPr lang="en-GB" b="1" smtClean="0"/>
          </a:p>
          <a:p>
            <a:pPr eaLnBrk="1" hangingPunct="1">
              <a:spcBef>
                <a:spcPct val="0"/>
              </a:spcBef>
            </a:pPr>
            <a:endParaRPr lang="en-GB"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A6E12F-029F-4236-9953-8620F2A4E83B}" type="slidenum">
              <a:rPr lang="en-GB" smtClean="0"/>
              <a:pPr fontAlgn="base">
                <a:spcBef>
                  <a:spcPct val="0"/>
                </a:spcBef>
                <a:spcAft>
                  <a:spcPct val="0"/>
                </a:spcAft>
                <a:defRPr/>
              </a:pPr>
              <a:t>19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Ligands exchange in order to examine the effect of the ligands dipole</a:t>
            </a:r>
          </a:p>
          <a:p>
            <a:r>
              <a:rPr lang="en-US" b="1"/>
              <a:t>were incubated for at least 72 h and then precipitated with methanol. After separation by centrifugation, excess ligand was removed by redispersion in toluene and precipitation with methanol</a:t>
            </a:r>
            <a:endParaRPr lang="en-GB" b="1"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685817" indent="-263776" eaLnBrk="0" hangingPunct="0">
              <a:defRPr>
                <a:solidFill>
                  <a:schemeClr val="tx1"/>
                </a:solidFill>
                <a:latin typeface="Arial" pitchFamily="34" charset="0"/>
                <a:cs typeface="Arial" pitchFamily="34" charset="0"/>
              </a:defRPr>
            </a:lvl2pPr>
            <a:lvl3pPr marL="1055103" indent="-211021" eaLnBrk="0" hangingPunct="0">
              <a:defRPr>
                <a:solidFill>
                  <a:schemeClr val="tx1"/>
                </a:solidFill>
                <a:latin typeface="Arial" pitchFamily="34" charset="0"/>
                <a:cs typeface="Arial" pitchFamily="34" charset="0"/>
              </a:defRPr>
            </a:lvl3pPr>
            <a:lvl4pPr marL="1477145" indent="-211021" eaLnBrk="0" hangingPunct="0">
              <a:defRPr>
                <a:solidFill>
                  <a:schemeClr val="tx1"/>
                </a:solidFill>
                <a:latin typeface="Arial" pitchFamily="34" charset="0"/>
                <a:cs typeface="Arial" pitchFamily="34" charset="0"/>
              </a:defRPr>
            </a:lvl4pPr>
            <a:lvl5pPr marL="1899186" indent="-211021" eaLnBrk="0" hangingPunct="0">
              <a:defRPr>
                <a:solidFill>
                  <a:schemeClr val="tx1"/>
                </a:solidFill>
                <a:latin typeface="Arial" pitchFamily="34" charset="0"/>
                <a:cs typeface="Arial" pitchFamily="34" charset="0"/>
              </a:defRPr>
            </a:lvl5pPr>
            <a:lvl6pPr marL="2321227" indent="-211021" eaLnBrk="0" fontAlgn="base" hangingPunct="0">
              <a:spcBef>
                <a:spcPct val="0"/>
              </a:spcBef>
              <a:spcAft>
                <a:spcPct val="0"/>
              </a:spcAft>
              <a:defRPr>
                <a:solidFill>
                  <a:schemeClr val="tx1"/>
                </a:solidFill>
                <a:latin typeface="Arial" pitchFamily="34" charset="0"/>
                <a:cs typeface="Arial" pitchFamily="34" charset="0"/>
              </a:defRPr>
            </a:lvl6pPr>
            <a:lvl7pPr marL="2743269" indent="-211021" eaLnBrk="0" fontAlgn="base" hangingPunct="0">
              <a:spcBef>
                <a:spcPct val="0"/>
              </a:spcBef>
              <a:spcAft>
                <a:spcPct val="0"/>
              </a:spcAft>
              <a:defRPr>
                <a:solidFill>
                  <a:schemeClr val="tx1"/>
                </a:solidFill>
                <a:latin typeface="Arial" pitchFamily="34" charset="0"/>
                <a:cs typeface="Arial" pitchFamily="34" charset="0"/>
              </a:defRPr>
            </a:lvl7pPr>
            <a:lvl8pPr marL="3165310" indent="-211021" eaLnBrk="0" fontAlgn="base" hangingPunct="0">
              <a:spcBef>
                <a:spcPct val="0"/>
              </a:spcBef>
              <a:spcAft>
                <a:spcPct val="0"/>
              </a:spcAft>
              <a:defRPr>
                <a:solidFill>
                  <a:schemeClr val="tx1"/>
                </a:solidFill>
                <a:latin typeface="Arial" pitchFamily="34" charset="0"/>
                <a:cs typeface="Arial" pitchFamily="34" charset="0"/>
              </a:defRPr>
            </a:lvl8pPr>
            <a:lvl9pPr marL="3587351" indent="-21102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9C60EAC-9ED5-44E6-BC79-EE1E2C56AFD3}" type="slidenum">
              <a:rPr lang="en-GB" smtClean="0"/>
              <a:pPr eaLnBrk="1" hangingPunct="1"/>
              <a:t>22</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519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EA95148C-0B1A-439A-A817-F7C8C469B753}" type="datetimeFigureOut">
              <a:rPr lang="en-US"/>
              <a:pPr>
                <a:defRPr/>
              </a:pPr>
              <a:t>8/28/2012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499552-656F-457E-B58A-307F184A9213}" type="slidenum">
              <a:rPr lang="en-US"/>
              <a:pPr>
                <a:defRPr/>
              </a:pPr>
              <a:t>‹#›</a:t>
            </a:fld>
            <a:endParaRPr lang="en-US"/>
          </a:p>
        </p:txBody>
      </p:sp>
    </p:spTree>
    <p:extLst>
      <p:ext uri="{BB962C8B-B14F-4D97-AF65-F5344CB8AC3E}">
        <p14:creationId xmlns:p14="http://schemas.microsoft.com/office/powerpoint/2010/main" val="123984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11B45C-A747-4318-9813-4C594ECCC45C}" type="datetimeFigureOut">
              <a:rPr lang="en-US"/>
              <a:pPr>
                <a:defRPr/>
              </a:pPr>
              <a:t>8/28/2012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B4C0F7-FEF9-40AF-9BBD-86A38BB65FDE}" type="slidenum">
              <a:rPr lang="en-US"/>
              <a:pPr>
                <a:defRPr/>
              </a:pPr>
              <a:t>‹#›</a:t>
            </a:fld>
            <a:endParaRPr lang="en-US"/>
          </a:p>
        </p:txBody>
      </p:sp>
    </p:spTree>
    <p:extLst>
      <p:ext uri="{BB962C8B-B14F-4D97-AF65-F5344CB8AC3E}">
        <p14:creationId xmlns:p14="http://schemas.microsoft.com/office/powerpoint/2010/main" val="7555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6B7301-129A-471F-A20C-6A910B964D97}" type="datetimeFigureOut">
              <a:rPr lang="en-US"/>
              <a:pPr>
                <a:defRPr/>
              </a:pPr>
              <a:t>8/28/2012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E16FC8-569E-4E5B-840E-4D4CE408DC10}" type="slidenum">
              <a:rPr lang="en-US"/>
              <a:pPr>
                <a:defRPr/>
              </a:pPr>
              <a:t>‹#›</a:t>
            </a:fld>
            <a:endParaRPr lang="en-US"/>
          </a:p>
        </p:txBody>
      </p:sp>
    </p:spTree>
    <p:extLst>
      <p:ext uri="{BB962C8B-B14F-4D97-AF65-F5344CB8AC3E}">
        <p14:creationId xmlns:p14="http://schemas.microsoft.com/office/powerpoint/2010/main" val="183068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093AE2-212E-444D-80DA-4AB53009B930}" type="datetimeFigureOut">
              <a:rPr lang="en-US"/>
              <a:pPr>
                <a:defRPr/>
              </a:pPr>
              <a:t>8/28/2012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6EEC8C-8026-423B-A68B-65ED8612A351}" type="slidenum">
              <a:rPr lang="en-US"/>
              <a:pPr>
                <a:defRPr/>
              </a:pPr>
              <a:t>‹#›</a:t>
            </a:fld>
            <a:endParaRPr lang="en-US"/>
          </a:p>
        </p:txBody>
      </p:sp>
    </p:spTree>
    <p:extLst>
      <p:ext uri="{BB962C8B-B14F-4D97-AF65-F5344CB8AC3E}">
        <p14:creationId xmlns:p14="http://schemas.microsoft.com/office/powerpoint/2010/main" val="341033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A9001E-508A-49C6-930A-C427206EAF25}" type="datetimeFigureOut">
              <a:rPr lang="en-US"/>
              <a:pPr>
                <a:defRPr/>
              </a:pPr>
              <a:t>8/28/2012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C18F96-8AC0-4E7C-BF58-8D1396F666E4}" type="slidenum">
              <a:rPr lang="en-US"/>
              <a:pPr>
                <a:defRPr/>
              </a:pPr>
              <a:t>‹#›</a:t>
            </a:fld>
            <a:endParaRPr lang="en-US"/>
          </a:p>
        </p:txBody>
      </p:sp>
    </p:spTree>
    <p:extLst>
      <p:ext uri="{BB962C8B-B14F-4D97-AF65-F5344CB8AC3E}">
        <p14:creationId xmlns:p14="http://schemas.microsoft.com/office/powerpoint/2010/main" val="38373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937E07-7CCA-4452-97A2-F88D3FEC8B59}" type="datetimeFigureOut">
              <a:rPr lang="en-US"/>
              <a:pPr>
                <a:defRPr/>
              </a:pPr>
              <a:t>8/28/2012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FAE951-973B-4554-B504-481CDC362B93}" type="slidenum">
              <a:rPr lang="en-US"/>
              <a:pPr>
                <a:defRPr/>
              </a:pPr>
              <a:t>‹#›</a:t>
            </a:fld>
            <a:endParaRPr lang="en-US"/>
          </a:p>
        </p:txBody>
      </p:sp>
    </p:spTree>
    <p:extLst>
      <p:ext uri="{BB962C8B-B14F-4D97-AF65-F5344CB8AC3E}">
        <p14:creationId xmlns:p14="http://schemas.microsoft.com/office/powerpoint/2010/main" val="117129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E449C7-FD94-4823-84D3-004E584700F2}" type="datetimeFigureOut">
              <a:rPr lang="en-US"/>
              <a:pPr>
                <a:defRPr/>
              </a:pPr>
              <a:t>8/28/2012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8BFFDB-C6DC-479F-91F8-25BE262F79EE}" type="slidenum">
              <a:rPr lang="en-US"/>
              <a:pPr>
                <a:defRPr/>
              </a:pPr>
              <a:t>‹#›</a:t>
            </a:fld>
            <a:endParaRPr lang="en-US"/>
          </a:p>
        </p:txBody>
      </p:sp>
    </p:spTree>
    <p:extLst>
      <p:ext uri="{BB962C8B-B14F-4D97-AF65-F5344CB8AC3E}">
        <p14:creationId xmlns:p14="http://schemas.microsoft.com/office/powerpoint/2010/main" val="197704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4C6B24-6CDF-434E-AAA4-233B38A61305}" type="datetimeFigureOut">
              <a:rPr lang="en-US"/>
              <a:pPr>
                <a:defRPr/>
              </a:pPr>
              <a:t>8/28/2012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989457-FC92-4DE9-930C-E0A7EEB82976}" type="slidenum">
              <a:rPr lang="en-US"/>
              <a:pPr>
                <a:defRPr/>
              </a:pPr>
              <a:t>‹#›</a:t>
            </a:fld>
            <a:endParaRPr lang="en-US"/>
          </a:p>
        </p:txBody>
      </p:sp>
    </p:spTree>
    <p:extLst>
      <p:ext uri="{BB962C8B-B14F-4D97-AF65-F5344CB8AC3E}">
        <p14:creationId xmlns:p14="http://schemas.microsoft.com/office/powerpoint/2010/main" val="44834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B88B43-8518-41C7-BB0A-5E41F659F536}" type="datetimeFigureOut">
              <a:rPr lang="en-US"/>
              <a:pPr>
                <a:defRPr/>
              </a:pPr>
              <a:t>8/28/2012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D6D8B7-72E9-411D-85FF-9634CA3B720B}" type="slidenum">
              <a:rPr lang="en-US"/>
              <a:pPr>
                <a:defRPr/>
              </a:pPr>
              <a:t>‹#›</a:t>
            </a:fld>
            <a:endParaRPr lang="en-US"/>
          </a:p>
        </p:txBody>
      </p:sp>
    </p:spTree>
    <p:extLst>
      <p:ext uri="{BB962C8B-B14F-4D97-AF65-F5344CB8AC3E}">
        <p14:creationId xmlns:p14="http://schemas.microsoft.com/office/powerpoint/2010/main" val="145449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5213F4-7F42-4D6D-8E53-6ADA4FEC239D}" type="datetimeFigureOut">
              <a:rPr lang="en-US"/>
              <a:pPr>
                <a:defRPr/>
              </a:pPr>
              <a:t>8/28/2012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6D356C-7986-40F5-8EB0-4A3126DA284D}" type="slidenum">
              <a:rPr lang="en-US"/>
              <a:pPr>
                <a:defRPr/>
              </a:pPr>
              <a:t>‹#›</a:t>
            </a:fld>
            <a:endParaRPr lang="en-US"/>
          </a:p>
        </p:txBody>
      </p:sp>
    </p:spTree>
    <p:extLst>
      <p:ext uri="{BB962C8B-B14F-4D97-AF65-F5344CB8AC3E}">
        <p14:creationId xmlns:p14="http://schemas.microsoft.com/office/powerpoint/2010/main" val="74830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6769F0-4F2E-41F7-8E6E-C9512BADCCAF}" type="datetimeFigureOut">
              <a:rPr lang="en-US"/>
              <a:pPr>
                <a:defRPr/>
              </a:pPr>
              <a:t>8/28/2012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C67F96-0922-4589-A90F-488BCD69707D}" type="slidenum">
              <a:rPr lang="en-US"/>
              <a:pPr>
                <a:defRPr/>
              </a:pPr>
              <a:t>‹#›</a:t>
            </a:fld>
            <a:endParaRPr lang="en-US"/>
          </a:p>
        </p:txBody>
      </p:sp>
    </p:spTree>
    <p:extLst>
      <p:ext uri="{BB962C8B-B14F-4D97-AF65-F5344CB8AC3E}">
        <p14:creationId xmlns:p14="http://schemas.microsoft.com/office/powerpoint/2010/main" val="318196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AF794A4-327F-44EC-B38E-22359D3B9D63}" type="datetimeFigureOut">
              <a:rPr lang="en-US"/>
              <a:pPr>
                <a:defRPr/>
              </a:pPr>
              <a:t>8/28/2012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31578BB-D7C3-492A-AAEB-4A84041E562E}" type="slidenum">
              <a:rPr lang="en-US"/>
              <a:pPr>
                <a:defRPr/>
              </a:pPr>
              <a:t>‹#›</a:t>
            </a:fld>
            <a:endParaRPr lang="en-US"/>
          </a:p>
        </p:txBody>
      </p:sp>
      <p:pic>
        <p:nvPicPr>
          <p:cNvPr id="1031"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3193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365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e.technion.ac.il/ni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7.bin"/><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wmf"/><Relationship Id="rId9" Type="http://schemas.openxmlformats.org/officeDocument/2006/relationships/image" Target="../media/image16.wmf"/></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2.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9.wmf"/><Relationship Id="rId11" Type="http://schemas.openxmlformats.org/officeDocument/2006/relationships/image" Target="../media/image21.wmf"/><Relationship Id="rId5" Type="http://schemas.openxmlformats.org/officeDocument/2006/relationships/oleObject" Target="../embeddings/oleObject11.bin"/><Relationship Id="rId15" Type="http://schemas.openxmlformats.org/officeDocument/2006/relationships/image" Target="../media/image23.wmf"/><Relationship Id="rId10" Type="http://schemas.openxmlformats.org/officeDocument/2006/relationships/oleObject" Target="../embeddings/oleObject13.bin"/><Relationship Id="rId4" Type="http://schemas.openxmlformats.org/officeDocument/2006/relationships/image" Target="../media/image18.wmf"/><Relationship Id="rId9" Type="http://schemas.openxmlformats.org/officeDocument/2006/relationships/image" Target="../media/image24.emf"/><Relationship Id="rId1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7.wmf"/><Relationship Id="rId18" Type="http://schemas.openxmlformats.org/officeDocument/2006/relationships/oleObject" Target="../embeddings/oleObject23.bin"/><Relationship Id="rId3" Type="http://schemas.openxmlformats.org/officeDocument/2006/relationships/image" Target="../media/image24.emf"/><Relationship Id="rId21" Type="http://schemas.openxmlformats.org/officeDocument/2006/relationships/image" Target="../media/image30.wmf"/><Relationship Id="rId7" Type="http://schemas.openxmlformats.org/officeDocument/2006/relationships/image" Target="../media/image22.wmf"/><Relationship Id="rId12" Type="http://schemas.openxmlformats.org/officeDocument/2006/relationships/oleObject" Target="../embeddings/oleObject20.bin"/><Relationship Id="rId17" Type="http://schemas.openxmlformats.org/officeDocument/2006/relationships/image" Target="../media/image29.wmf"/><Relationship Id="rId2" Type="http://schemas.openxmlformats.org/officeDocument/2006/relationships/slideLayout" Target="../slideLayouts/slideLayout7.xml"/><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image" Target="../media/image26.wmf"/><Relationship Id="rId5" Type="http://schemas.openxmlformats.org/officeDocument/2006/relationships/image" Target="../media/image25.wmf"/><Relationship Id="rId15" Type="http://schemas.openxmlformats.org/officeDocument/2006/relationships/image" Target="../media/image28.wmf"/><Relationship Id="rId23" Type="http://schemas.openxmlformats.org/officeDocument/2006/relationships/image" Target="../media/image31.wmf"/><Relationship Id="rId10" Type="http://schemas.openxmlformats.org/officeDocument/2006/relationships/oleObject" Target="../embeddings/oleObject19.bin"/><Relationship Id="rId19" Type="http://schemas.openxmlformats.org/officeDocument/2006/relationships/image" Target="../media/image5.wmf"/><Relationship Id="rId4" Type="http://schemas.openxmlformats.org/officeDocument/2006/relationships/oleObject" Target="../embeddings/oleObject16.bin"/><Relationship Id="rId9" Type="http://schemas.openxmlformats.org/officeDocument/2006/relationships/image" Target="../media/image23.wmf"/><Relationship Id="rId14" Type="http://schemas.openxmlformats.org/officeDocument/2006/relationships/oleObject" Target="../embeddings/oleObject21.bin"/><Relationship Id="rId22"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1.bin"/><Relationship Id="rId18" Type="http://schemas.openxmlformats.org/officeDocument/2006/relationships/image" Target="../media/image5.w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6.wmf"/><Relationship Id="rId17" Type="http://schemas.openxmlformats.org/officeDocument/2006/relationships/oleObject" Target="../embeddings/oleObject33.bin"/><Relationship Id="rId2" Type="http://schemas.openxmlformats.org/officeDocument/2006/relationships/slideLayout" Target="../slideLayouts/slideLayout7.xml"/><Relationship Id="rId16" Type="http://schemas.openxmlformats.org/officeDocument/2006/relationships/image" Target="../media/image38.wmf"/><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9.bin"/><Relationship Id="rId14" Type="http://schemas.openxmlformats.org/officeDocument/2006/relationships/image" Target="../media/image3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0.wmf"/><Relationship Id="rId5" Type="http://schemas.openxmlformats.org/officeDocument/2006/relationships/oleObject" Target="../embeddings/oleObject35.bin"/><Relationship Id="rId4" Type="http://schemas.openxmlformats.org/officeDocument/2006/relationships/image" Target="../media/image3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43.png"/><Relationship Id="rId4" Type="http://schemas.openxmlformats.org/officeDocument/2006/relationships/image" Target="../media/image42.wmf"/></Relationships>
</file>

<file path=ppt/slides/_rels/slide18.xml.rels><?xml version="1.0" encoding="UTF-8" standalone="yes"?>
<Relationships xmlns="http://schemas.openxmlformats.org/package/2006/relationships"><Relationship Id="rId13" Type="http://schemas.openxmlformats.org/officeDocument/2006/relationships/image" Target="../media/image48.wmf"/><Relationship Id="rId18" Type="http://schemas.openxmlformats.org/officeDocument/2006/relationships/oleObject" Target="../embeddings/oleObject44.bin"/><Relationship Id="rId26" Type="http://schemas.openxmlformats.org/officeDocument/2006/relationships/oleObject" Target="../embeddings/oleObject48.bin"/><Relationship Id="rId39" Type="http://schemas.openxmlformats.org/officeDocument/2006/relationships/image" Target="../media/image61.wmf"/><Relationship Id="rId21" Type="http://schemas.openxmlformats.org/officeDocument/2006/relationships/image" Target="../media/image52.wmf"/><Relationship Id="rId34" Type="http://schemas.openxmlformats.org/officeDocument/2006/relationships/oleObject" Target="../embeddings/oleObject52.bin"/><Relationship Id="rId42" Type="http://schemas.openxmlformats.org/officeDocument/2006/relationships/oleObject" Target="../embeddings/oleObject56.bin"/><Relationship Id="rId47" Type="http://schemas.openxmlformats.org/officeDocument/2006/relationships/image" Target="../media/image65.wmf"/><Relationship Id="rId50" Type="http://schemas.openxmlformats.org/officeDocument/2006/relationships/oleObject" Target="../embeddings/oleObject61.bin"/><Relationship Id="rId55" Type="http://schemas.openxmlformats.org/officeDocument/2006/relationships/oleObject" Target="../embeddings/oleObject66.bin"/><Relationship Id="rId7" Type="http://schemas.openxmlformats.org/officeDocument/2006/relationships/image" Target="../media/image45.emf"/><Relationship Id="rId2" Type="http://schemas.openxmlformats.org/officeDocument/2006/relationships/slideLayout" Target="../slideLayouts/slideLayout7.xml"/><Relationship Id="rId16" Type="http://schemas.openxmlformats.org/officeDocument/2006/relationships/oleObject" Target="../embeddings/oleObject43.bin"/><Relationship Id="rId29" Type="http://schemas.openxmlformats.org/officeDocument/2006/relationships/image" Target="../media/image56.wmf"/><Relationship Id="rId11" Type="http://schemas.openxmlformats.org/officeDocument/2006/relationships/image" Target="../media/image47.wmf"/><Relationship Id="rId24" Type="http://schemas.openxmlformats.org/officeDocument/2006/relationships/oleObject" Target="../embeddings/oleObject47.bin"/><Relationship Id="rId32" Type="http://schemas.openxmlformats.org/officeDocument/2006/relationships/oleObject" Target="../embeddings/oleObject51.bin"/><Relationship Id="rId37" Type="http://schemas.openxmlformats.org/officeDocument/2006/relationships/image" Target="../media/image60.wmf"/><Relationship Id="rId40" Type="http://schemas.openxmlformats.org/officeDocument/2006/relationships/oleObject" Target="../embeddings/oleObject55.bin"/><Relationship Id="rId45" Type="http://schemas.openxmlformats.org/officeDocument/2006/relationships/image" Target="../media/image64.wmf"/><Relationship Id="rId53" Type="http://schemas.openxmlformats.org/officeDocument/2006/relationships/oleObject" Target="../embeddings/oleObject64.bin"/><Relationship Id="rId5" Type="http://schemas.openxmlformats.org/officeDocument/2006/relationships/image" Target="../media/image44.emf"/><Relationship Id="rId19" Type="http://schemas.openxmlformats.org/officeDocument/2006/relationships/image" Target="../media/image51.wmf"/><Relationship Id="rId4" Type="http://schemas.openxmlformats.org/officeDocument/2006/relationships/oleObject" Target="../embeddings/oleObject37.bin"/><Relationship Id="rId9" Type="http://schemas.openxmlformats.org/officeDocument/2006/relationships/image" Target="../media/image46.wmf"/><Relationship Id="rId14" Type="http://schemas.openxmlformats.org/officeDocument/2006/relationships/oleObject" Target="../embeddings/oleObject42.bin"/><Relationship Id="rId22" Type="http://schemas.openxmlformats.org/officeDocument/2006/relationships/oleObject" Target="../embeddings/oleObject46.bin"/><Relationship Id="rId27" Type="http://schemas.openxmlformats.org/officeDocument/2006/relationships/image" Target="../media/image55.wmf"/><Relationship Id="rId30" Type="http://schemas.openxmlformats.org/officeDocument/2006/relationships/oleObject" Target="../embeddings/oleObject50.bin"/><Relationship Id="rId35" Type="http://schemas.openxmlformats.org/officeDocument/2006/relationships/image" Target="../media/image59.wmf"/><Relationship Id="rId43" Type="http://schemas.openxmlformats.org/officeDocument/2006/relationships/image" Target="../media/image63.wmf"/><Relationship Id="rId48" Type="http://schemas.openxmlformats.org/officeDocument/2006/relationships/oleObject" Target="../embeddings/oleObject59.bin"/><Relationship Id="rId56" Type="http://schemas.openxmlformats.org/officeDocument/2006/relationships/oleObject" Target="../embeddings/oleObject67.bin"/><Relationship Id="rId8" Type="http://schemas.openxmlformats.org/officeDocument/2006/relationships/oleObject" Target="../embeddings/oleObject39.bin"/><Relationship Id="rId51" Type="http://schemas.openxmlformats.org/officeDocument/2006/relationships/oleObject" Target="../embeddings/oleObject62.bin"/><Relationship Id="rId3" Type="http://schemas.openxmlformats.org/officeDocument/2006/relationships/notesSlide" Target="../notesSlides/notesSlide2.xml"/><Relationship Id="rId12" Type="http://schemas.openxmlformats.org/officeDocument/2006/relationships/oleObject" Target="../embeddings/oleObject41.bin"/><Relationship Id="rId17" Type="http://schemas.openxmlformats.org/officeDocument/2006/relationships/image" Target="../media/image50.wmf"/><Relationship Id="rId25" Type="http://schemas.openxmlformats.org/officeDocument/2006/relationships/image" Target="../media/image54.wmf"/><Relationship Id="rId33" Type="http://schemas.openxmlformats.org/officeDocument/2006/relationships/image" Target="../media/image58.wmf"/><Relationship Id="rId38" Type="http://schemas.openxmlformats.org/officeDocument/2006/relationships/oleObject" Target="../embeddings/oleObject54.bin"/><Relationship Id="rId46" Type="http://schemas.openxmlformats.org/officeDocument/2006/relationships/oleObject" Target="../embeddings/oleObject58.bin"/><Relationship Id="rId20" Type="http://schemas.openxmlformats.org/officeDocument/2006/relationships/oleObject" Target="../embeddings/oleObject45.bin"/><Relationship Id="rId41" Type="http://schemas.openxmlformats.org/officeDocument/2006/relationships/image" Target="../media/image62.wmf"/><Relationship Id="rId54" Type="http://schemas.openxmlformats.org/officeDocument/2006/relationships/oleObject" Target="../embeddings/oleObject65.bin"/><Relationship Id="rId1" Type="http://schemas.openxmlformats.org/officeDocument/2006/relationships/vmlDrawing" Target="../drawings/vmlDrawing11.vml"/><Relationship Id="rId6" Type="http://schemas.openxmlformats.org/officeDocument/2006/relationships/oleObject" Target="../embeddings/oleObject38.bin"/><Relationship Id="rId15" Type="http://schemas.openxmlformats.org/officeDocument/2006/relationships/image" Target="../media/image49.wmf"/><Relationship Id="rId23" Type="http://schemas.openxmlformats.org/officeDocument/2006/relationships/image" Target="../media/image53.wmf"/><Relationship Id="rId28" Type="http://schemas.openxmlformats.org/officeDocument/2006/relationships/oleObject" Target="../embeddings/oleObject49.bin"/><Relationship Id="rId36" Type="http://schemas.openxmlformats.org/officeDocument/2006/relationships/oleObject" Target="../embeddings/oleObject53.bin"/><Relationship Id="rId49" Type="http://schemas.openxmlformats.org/officeDocument/2006/relationships/oleObject" Target="../embeddings/oleObject60.bin"/><Relationship Id="rId57" Type="http://schemas.openxmlformats.org/officeDocument/2006/relationships/image" Target="../media/image66.emf"/><Relationship Id="rId10" Type="http://schemas.openxmlformats.org/officeDocument/2006/relationships/oleObject" Target="../embeddings/oleObject40.bin"/><Relationship Id="rId31" Type="http://schemas.openxmlformats.org/officeDocument/2006/relationships/image" Target="../media/image57.wmf"/><Relationship Id="rId44" Type="http://schemas.openxmlformats.org/officeDocument/2006/relationships/oleObject" Target="../embeddings/oleObject57.bin"/><Relationship Id="rId52" Type="http://schemas.openxmlformats.org/officeDocument/2006/relationships/oleObject" Target="../embeddings/oleObject63.bin"/></Relationships>
</file>

<file path=ppt/slides/_rels/slide19.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image" Target="../media/image74.emf"/><Relationship Id="rId18" Type="http://schemas.openxmlformats.org/officeDocument/2006/relationships/oleObject" Target="../embeddings/oleObject74.bin"/><Relationship Id="rId3" Type="http://schemas.openxmlformats.org/officeDocument/2006/relationships/notesSlide" Target="../notesSlides/notesSlide3.xml"/><Relationship Id="rId21" Type="http://schemas.openxmlformats.org/officeDocument/2006/relationships/oleObject" Target="../embeddings/oleObject77.bin"/><Relationship Id="rId7" Type="http://schemas.openxmlformats.org/officeDocument/2006/relationships/oleObject" Target="../embeddings/oleObject69.bin"/><Relationship Id="rId12" Type="http://schemas.openxmlformats.org/officeDocument/2006/relationships/image" Target="../media/image73.emf"/><Relationship Id="rId17" Type="http://schemas.openxmlformats.org/officeDocument/2006/relationships/oleObject" Target="../embeddings/oleObject73.bin"/><Relationship Id="rId2" Type="http://schemas.openxmlformats.org/officeDocument/2006/relationships/slideLayout" Target="../slideLayouts/slideLayout7.xml"/><Relationship Id="rId16" Type="http://schemas.openxmlformats.org/officeDocument/2006/relationships/oleObject" Target="../embeddings/oleObject72.bin"/><Relationship Id="rId20" Type="http://schemas.openxmlformats.org/officeDocument/2006/relationships/oleObject" Target="../embeddings/oleObject76.bin"/><Relationship Id="rId1" Type="http://schemas.openxmlformats.org/officeDocument/2006/relationships/vmlDrawing" Target="../drawings/vmlDrawing12.vml"/><Relationship Id="rId6" Type="http://schemas.openxmlformats.org/officeDocument/2006/relationships/image" Target="../media/image67.emf"/><Relationship Id="rId11" Type="http://schemas.openxmlformats.org/officeDocument/2006/relationships/image" Target="../media/image72.emf"/><Relationship Id="rId5" Type="http://schemas.openxmlformats.org/officeDocument/2006/relationships/oleObject" Target="../embeddings/oleObject68.bin"/><Relationship Id="rId15" Type="http://schemas.openxmlformats.org/officeDocument/2006/relationships/image" Target="../media/image70.wmf"/><Relationship Id="rId10" Type="http://schemas.openxmlformats.org/officeDocument/2006/relationships/image" Target="../media/image69.emf"/><Relationship Id="rId19" Type="http://schemas.openxmlformats.org/officeDocument/2006/relationships/oleObject" Target="../embeddings/oleObject75.bin"/><Relationship Id="rId4" Type="http://schemas.openxmlformats.org/officeDocument/2006/relationships/image" Target="../media/image71.emf"/><Relationship Id="rId9" Type="http://schemas.openxmlformats.org/officeDocument/2006/relationships/oleObject" Target="../embeddings/oleObject70.bin"/><Relationship Id="rId14" Type="http://schemas.openxmlformats.org/officeDocument/2006/relationships/oleObject" Target="../embeddings/oleObject7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76.wmf"/><Relationship Id="rId5" Type="http://schemas.openxmlformats.org/officeDocument/2006/relationships/oleObject" Target="../embeddings/oleObject79.bin"/><Relationship Id="rId4" Type="http://schemas.openxmlformats.org/officeDocument/2006/relationships/image" Target="../media/image75.wmf"/><Relationship Id="rId9" Type="http://schemas.openxmlformats.org/officeDocument/2006/relationships/oleObject" Target="../embeddings/oleObject8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78.wmf"/><Relationship Id="rId5" Type="http://schemas.openxmlformats.org/officeDocument/2006/relationships/oleObject" Target="../embeddings/oleObject83.bin"/><Relationship Id="rId4" Type="http://schemas.openxmlformats.org/officeDocument/2006/relationships/image" Target="../media/image77.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70.wmf"/><Relationship Id="rId4" Type="http://schemas.openxmlformats.org/officeDocument/2006/relationships/oleObject" Target="../embeddings/oleObject84.bin"/></Relationships>
</file>

<file path=ppt/slides/_rels/slide23.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80.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86.bin"/><Relationship Id="rId5" Type="http://schemas.openxmlformats.org/officeDocument/2006/relationships/image" Target="../media/image79.wmf"/><Relationship Id="rId4" Type="http://schemas.openxmlformats.org/officeDocument/2006/relationships/oleObject" Target="../embeddings/oleObject8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2.wmf"/><Relationship Id="rId5" Type="http://schemas.openxmlformats.org/officeDocument/2006/relationships/oleObject" Target="../embeddings/oleObject88.bin"/><Relationship Id="rId4" Type="http://schemas.openxmlformats.org/officeDocument/2006/relationships/image" Target="../media/image81.wmf"/></Relationships>
</file>

<file path=ppt/slides/_rels/slide25.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84.wmf"/><Relationship Id="rId5" Type="http://schemas.openxmlformats.org/officeDocument/2006/relationships/oleObject" Target="../embeddings/oleObject90.bin"/><Relationship Id="rId10" Type="http://schemas.openxmlformats.org/officeDocument/2006/relationships/image" Target="../media/image87.png"/><Relationship Id="rId4" Type="http://schemas.openxmlformats.org/officeDocument/2006/relationships/image" Target="../media/image83.wmf"/><Relationship Id="rId9" Type="http://schemas.openxmlformats.org/officeDocument/2006/relationships/image" Target="../media/image86.png"/></Relationships>
</file>

<file path=ppt/slides/_rels/slide2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90.wmf"/><Relationship Id="rId5" Type="http://schemas.openxmlformats.org/officeDocument/2006/relationships/image" Target="../media/image88.wmf"/><Relationship Id="rId4" Type="http://schemas.openxmlformats.org/officeDocument/2006/relationships/oleObject" Target="../embeddings/oleObject92.bin"/><Relationship Id="rId9" Type="http://schemas.openxmlformats.org/officeDocument/2006/relationships/image" Target="../media/image9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98.wmf"/><Relationship Id="rId3" Type="http://schemas.openxmlformats.org/officeDocument/2006/relationships/image" Target="../media/image100.png"/><Relationship Id="rId7" Type="http://schemas.openxmlformats.org/officeDocument/2006/relationships/image" Target="../media/image95.wmf"/><Relationship Id="rId12" Type="http://schemas.openxmlformats.org/officeDocument/2006/relationships/oleObject" Target="../embeddings/oleObject97.bin"/><Relationship Id="rId2" Type="http://schemas.openxmlformats.org/officeDocument/2006/relationships/slideLayout" Target="../slideLayouts/slideLayout7.xml"/><Relationship Id="rId16" Type="http://schemas.openxmlformats.org/officeDocument/2006/relationships/image" Target="../media/image99.wmf"/><Relationship Id="rId1" Type="http://schemas.openxmlformats.org/officeDocument/2006/relationships/vmlDrawing" Target="../drawings/vmlDrawing20.vml"/><Relationship Id="rId6" Type="http://schemas.openxmlformats.org/officeDocument/2006/relationships/oleObject" Target="../embeddings/oleObject94.bin"/><Relationship Id="rId11" Type="http://schemas.openxmlformats.org/officeDocument/2006/relationships/image" Target="../media/image97.wmf"/><Relationship Id="rId5" Type="http://schemas.openxmlformats.org/officeDocument/2006/relationships/image" Target="../media/image94.wmf"/><Relationship Id="rId15" Type="http://schemas.openxmlformats.org/officeDocument/2006/relationships/oleObject" Target="../embeddings/oleObject98.bin"/><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96.wmf"/><Relationship Id="rId14" Type="http://schemas.openxmlformats.org/officeDocument/2006/relationships/image" Target="../media/image101.emf"/></Relationships>
</file>

<file path=ppt/slides/_rels/slide29.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4.emf"/><Relationship Id="rId1" Type="http://schemas.openxmlformats.org/officeDocument/2006/relationships/slideLayout" Target="../slideLayouts/slideLayout7.xml"/><Relationship Id="rId4" Type="http://schemas.openxmlformats.org/officeDocument/2006/relationships/image" Target="../media/image105.emf"/></Relationships>
</file>

<file path=ppt/slides/_rels/slide3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oleObject" Target="../embeddings/oleObject99.bin"/><Relationship Id="rId7"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07.wmf"/><Relationship Id="rId5" Type="http://schemas.openxmlformats.org/officeDocument/2006/relationships/oleObject" Target="../embeddings/oleObject100.bin"/><Relationship Id="rId4" Type="http://schemas.openxmlformats.org/officeDocument/2006/relationships/image" Target="../media/image106.wmf"/></Relationships>
</file>

<file path=ppt/slides/_rels/slide32.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105.bin"/><Relationship Id="rId3" Type="http://schemas.openxmlformats.org/officeDocument/2006/relationships/image" Target="../media/image102.emf"/><Relationship Id="rId7" Type="http://schemas.openxmlformats.org/officeDocument/2006/relationships/oleObject" Target="../embeddings/oleObject102.bin"/><Relationship Id="rId12" Type="http://schemas.openxmlformats.org/officeDocument/2006/relationships/image" Target="../media/image113.wmf"/><Relationship Id="rId2" Type="http://schemas.openxmlformats.org/officeDocument/2006/relationships/slideLayout" Target="../slideLayouts/slideLayout7.xml"/><Relationship Id="rId16" Type="http://schemas.openxmlformats.org/officeDocument/2006/relationships/image" Target="../media/image116.emf"/><Relationship Id="rId1" Type="http://schemas.openxmlformats.org/officeDocument/2006/relationships/vmlDrawing" Target="../drawings/vmlDrawing22.vml"/><Relationship Id="rId6" Type="http://schemas.openxmlformats.org/officeDocument/2006/relationships/image" Target="../media/image110.wmf"/><Relationship Id="rId11" Type="http://schemas.openxmlformats.org/officeDocument/2006/relationships/oleObject" Target="../embeddings/oleObject104.bin"/><Relationship Id="rId5" Type="http://schemas.openxmlformats.org/officeDocument/2006/relationships/oleObject" Target="../embeddings/oleObject101.bin"/><Relationship Id="rId15" Type="http://schemas.openxmlformats.org/officeDocument/2006/relationships/image" Target="../media/image115.emf"/><Relationship Id="rId10" Type="http://schemas.openxmlformats.org/officeDocument/2006/relationships/image" Target="../media/image112.wmf"/><Relationship Id="rId4" Type="http://schemas.openxmlformats.org/officeDocument/2006/relationships/image" Target="../media/image103.emf"/><Relationship Id="rId9" Type="http://schemas.openxmlformats.org/officeDocument/2006/relationships/oleObject" Target="../embeddings/oleObject103.bin"/><Relationship Id="rId14" Type="http://schemas.openxmlformats.org/officeDocument/2006/relationships/image" Target="../media/image11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jpe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jpe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21.emf"/><Relationship Id="rId1" Type="http://schemas.openxmlformats.org/officeDocument/2006/relationships/slideLayout" Target="../slideLayouts/slideLayout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106.bin"/><Relationship Id="rId7" Type="http://schemas.openxmlformats.org/officeDocument/2006/relationships/oleObject" Target="../embeddings/oleObject107.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microsoft.com/office/2007/relationships/hdphoto" Target="../media/hdphoto2.wdp"/><Relationship Id="rId5" Type="http://schemas.openxmlformats.org/officeDocument/2006/relationships/image" Target="../media/image124.png"/><Relationship Id="rId4" Type="http://schemas.openxmlformats.org/officeDocument/2006/relationships/image" Target="../media/image122.wmf"/></Relationships>
</file>

<file path=ppt/slides/_rels/slide37.x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image" Target="../media/image127.emf"/><Relationship Id="rId7" Type="http://schemas.openxmlformats.org/officeDocument/2006/relationships/oleObject" Target="../embeddings/oleObject109.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28.emf"/><Relationship Id="rId5" Type="http://schemas.openxmlformats.org/officeDocument/2006/relationships/image" Target="../media/image125.wmf"/><Relationship Id="rId4" Type="http://schemas.openxmlformats.org/officeDocument/2006/relationships/oleObject" Target="../embeddings/oleObject108.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hyperlink" Target="http://www.britannica.com/EBchecked/topic/499254/resistance" TargetMode="External"/><Relationship Id="rId2" Type="http://schemas.openxmlformats.org/officeDocument/2006/relationships/hyperlink" Target="http://www.britannica.com/EBchecked/topic/182467/electric-current" TargetMode="External"/><Relationship Id="rId1" Type="http://schemas.openxmlformats.org/officeDocument/2006/relationships/slideLayout" Target="../slideLayouts/slideLayout7.xml"/><Relationship Id="rId5" Type="http://schemas.openxmlformats.org/officeDocument/2006/relationships/hyperlink" Target="http://www.britannica.com/EBchecked/topic/314541/William-Thomson-Baron-Kelvin" TargetMode="External"/><Relationship Id="rId4" Type="http://schemas.openxmlformats.org/officeDocument/2006/relationships/hyperlink" Target="http://www.britannica.com/EBchecked/topic/135655/conventional-curr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63031"/>
            <a:ext cx="7772400" cy="1470025"/>
          </a:xfrm>
        </p:spPr>
        <p:txBody>
          <a:bodyPr/>
          <a:lstStyle/>
          <a:p>
            <a:r>
              <a:rPr lang="en-US" sz="2800" dirty="0" smtClean="0"/>
              <a:t>Dan Mendels, Ariel Ben </a:t>
            </a:r>
            <a:r>
              <a:rPr lang="en-US" sz="2800" dirty="0" err="1" smtClean="0"/>
              <a:t>Sasson</a:t>
            </a:r>
            <a:r>
              <a:rPr lang="en-US" sz="2800" dirty="0" smtClean="0"/>
              <a:t>, </a:t>
            </a:r>
            <a:r>
              <a:rPr lang="en-US" sz="2800" dirty="0" smtClean="0"/>
              <a:t>Michael </a:t>
            </a:r>
            <a:r>
              <a:rPr lang="en-US" sz="2800" dirty="0" err="1" smtClean="0"/>
              <a:t>Greenman</a:t>
            </a:r>
            <a:r>
              <a:rPr lang="en-US" sz="2800" smtClean="0"/>
              <a:t>, Nir </a:t>
            </a:r>
            <a:r>
              <a:rPr lang="en-US" sz="2800" dirty="0" smtClean="0"/>
              <a:t>Yaacobi-Gross, Ariel Epstein, </a:t>
            </a:r>
            <a:r>
              <a:rPr lang="en-US" sz="2800" u="sng" dirty="0" smtClean="0"/>
              <a:t>Nir Tessler </a:t>
            </a:r>
            <a:endParaRPr lang="en-GB" sz="2800" u="sng" dirty="0"/>
          </a:p>
        </p:txBody>
      </p:sp>
      <p:sp>
        <p:nvSpPr>
          <p:cNvPr id="3" name="Subtitle 2"/>
          <p:cNvSpPr>
            <a:spLocks noGrp="1"/>
          </p:cNvSpPr>
          <p:nvPr>
            <p:ph type="subTitle" idx="1"/>
          </p:nvPr>
        </p:nvSpPr>
        <p:spPr>
          <a:xfrm>
            <a:off x="683568" y="3980656"/>
            <a:ext cx="8136904" cy="1752600"/>
          </a:xfrm>
        </p:spPr>
        <p:txBody>
          <a:bodyPr/>
          <a:lstStyle/>
          <a:p>
            <a:r>
              <a:rPr lang="en-US" sz="2800" dirty="0" smtClean="0"/>
              <a:t>Sara &amp; Moshe Zisapel Nanoelectronic Center</a:t>
            </a:r>
          </a:p>
          <a:p>
            <a:r>
              <a:rPr lang="en-US" sz="2800" dirty="0" smtClean="0"/>
              <a:t>Electrical Engineering Dept.</a:t>
            </a:r>
          </a:p>
          <a:p>
            <a:r>
              <a:rPr lang="en-US" sz="2800" dirty="0" smtClean="0"/>
              <a:t>Haifa 32000</a:t>
            </a:r>
          </a:p>
          <a:p>
            <a:r>
              <a:rPr lang="en-US" sz="2800" dirty="0" smtClean="0"/>
              <a:t>Israel</a:t>
            </a:r>
            <a:endParaRPr lang="en-GB" sz="2800" dirty="0"/>
          </a:p>
        </p:txBody>
      </p:sp>
      <p:sp>
        <p:nvSpPr>
          <p:cNvPr id="4" name="TextBox 3"/>
          <p:cNvSpPr txBox="1"/>
          <p:nvPr/>
        </p:nvSpPr>
        <p:spPr>
          <a:xfrm>
            <a:off x="3563888" y="6093896"/>
            <a:ext cx="2663358" cy="369332"/>
          </a:xfrm>
          <a:prstGeom prst="rect">
            <a:avLst/>
          </a:prstGeom>
          <a:noFill/>
        </p:spPr>
        <p:txBody>
          <a:bodyPr wrap="none" rtlCol="0">
            <a:spAutoFit/>
          </a:bodyPr>
          <a:lstStyle/>
          <a:p>
            <a:r>
              <a:rPr lang="en-US" dirty="0" smtClean="0">
                <a:hlinkClick r:id="rId2"/>
              </a:rPr>
              <a:t>www.ee.technion.ac.il/nir</a:t>
            </a:r>
            <a:r>
              <a:rPr lang="en-US" dirty="0" smtClean="0"/>
              <a:t> </a:t>
            </a:r>
            <a:endParaRPr lang="en-GB" dirty="0"/>
          </a:p>
        </p:txBody>
      </p:sp>
      <p:sp>
        <p:nvSpPr>
          <p:cNvPr id="5" name="Rectangle 4"/>
          <p:cNvSpPr/>
          <p:nvPr/>
        </p:nvSpPr>
        <p:spPr>
          <a:xfrm>
            <a:off x="179512" y="908720"/>
            <a:ext cx="9036496" cy="1323439"/>
          </a:xfrm>
          <a:prstGeom prst="rect">
            <a:avLst/>
          </a:prstGeom>
        </p:spPr>
        <p:txBody>
          <a:bodyPr wrap="square">
            <a:spAutoFit/>
          </a:bodyPr>
          <a:lstStyle/>
          <a:p>
            <a:pPr algn="ctr"/>
            <a:r>
              <a:rPr lang="en-US" sz="4000" dirty="0"/>
              <a:t>Electrical Engineering Perspective of a Material Driven Field</a:t>
            </a:r>
            <a:endParaRPr lang="en-GB" sz="4000" dirty="0"/>
          </a:p>
        </p:txBody>
      </p:sp>
    </p:spTree>
    <p:extLst>
      <p:ext uri="{BB962C8B-B14F-4D97-AF65-F5344CB8AC3E}">
        <p14:creationId xmlns:p14="http://schemas.microsoft.com/office/powerpoint/2010/main" val="2971052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3587502" y="2860532"/>
            <a:ext cx="5088954" cy="728453"/>
          </a:xfrm>
          <a:prstGeom prst="roundRect">
            <a:avLst/>
          </a:prstGeom>
          <a:solidFill>
            <a:srgbClr val="FFDE75">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2762994" y="3717032"/>
            <a:ext cx="2836863" cy="3024336"/>
            <a:chOff x="2762994" y="3717032"/>
            <a:chExt cx="2836863" cy="3024336"/>
          </a:xfrm>
        </p:grpSpPr>
        <p:grpSp>
          <p:nvGrpSpPr>
            <p:cNvPr id="63" name="Group 28"/>
            <p:cNvGrpSpPr>
              <a:grpSpLocks/>
            </p:cNvGrpSpPr>
            <p:nvPr/>
          </p:nvGrpSpPr>
          <p:grpSpPr bwMode="auto">
            <a:xfrm>
              <a:off x="2915816" y="4869557"/>
              <a:ext cx="1331490" cy="1871811"/>
              <a:chOff x="624" y="1728"/>
              <a:chExt cx="768" cy="1104"/>
            </a:xfrm>
          </p:grpSpPr>
          <p:sp>
            <p:nvSpPr>
              <p:cNvPr id="64" name="Freeform 29"/>
              <p:cNvSpPr>
                <a:spLocks/>
              </p:cNvSpPr>
              <p:nvPr/>
            </p:nvSpPr>
            <p:spPr bwMode="auto">
              <a:xfrm rot="5400000">
                <a:off x="576" y="2064"/>
                <a:ext cx="1056" cy="480"/>
              </a:xfrm>
              <a:custGeom>
                <a:avLst/>
                <a:gdLst>
                  <a:gd name="T0" fmla="*/ 0 w 2124"/>
                  <a:gd name="T1" fmla="*/ 0 h 1848"/>
                  <a:gd name="T2" fmla="*/ 0 w 2124"/>
                  <a:gd name="T3" fmla="*/ 0 h 1848"/>
                  <a:gd name="T4" fmla="*/ 0 w 2124"/>
                  <a:gd name="T5" fmla="*/ 0 h 1848"/>
                  <a:gd name="T6" fmla="*/ 0 w 2124"/>
                  <a:gd name="T7" fmla="*/ 0 h 1848"/>
                  <a:gd name="T8" fmla="*/ 0 w 2124"/>
                  <a:gd name="T9" fmla="*/ 0 h 1848"/>
                  <a:gd name="T10" fmla="*/ 0 w 2124"/>
                  <a:gd name="T11" fmla="*/ 0 h 1848"/>
                  <a:gd name="T12" fmla="*/ 0 w 2124"/>
                  <a:gd name="T13" fmla="*/ 0 h 1848"/>
                  <a:gd name="T14" fmla="*/ 0 w 2124"/>
                  <a:gd name="T15" fmla="*/ 0 h 1848"/>
                  <a:gd name="T16" fmla="*/ 0 w 2124"/>
                  <a:gd name="T17" fmla="*/ 0 h 1848"/>
                  <a:gd name="T18" fmla="*/ 0 w 2124"/>
                  <a:gd name="T19" fmla="*/ 0 h 1848"/>
                  <a:gd name="T20" fmla="*/ 0 w 2124"/>
                  <a:gd name="T21" fmla="*/ 0 h 1848"/>
                  <a:gd name="T22" fmla="*/ 0 w 2124"/>
                  <a:gd name="T23" fmla="*/ 0 h 1848"/>
                  <a:gd name="T24" fmla="*/ 0 w 2124"/>
                  <a:gd name="T25" fmla="*/ 0 h 1848"/>
                  <a:gd name="T26" fmla="*/ 0 w 2124"/>
                  <a:gd name="T27" fmla="*/ 0 h 1848"/>
                  <a:gd name="T28" fmla="*/ 0 w 2124"/>
                  <a:gd name="T29" fmla="*/ 0 h 1848"/>
                  <a:gd name="T30" fmla="*/ 0 w 2124"/>
                  <a:gd name="T31" fmla="*/ 0 h 1848"/>
                  <a:gd name="T32" fmla="*/ 0 w 2124"/>
                  <a:gd name="T33" fmla="*/ 0 h 1848"/>
                  <a:gd name="T34" fmla="*/ 0 w 2124"/>
                  <a:gd name="T35" fmla="*/ 0 h 1848"/>
                  <a:gd name="T36" fmla="*/ 0 w 2124"/>
                  <a:gd name="T37" fmla="*/ 0 h 1848"/>
                  <a:gd name="T38" fmla="*/ 0 w 2124"/>
                  <a:gd name="T39" fmla="*/ 0 h 1848"/>
                  <a:gd name="T40" fmla="*/ 0 w 2124"/>
                  <a:gd name="T41" fmla="*/ 0 h 1848"/>
                  <a:gd name="T42" fmla="*/ 0 w 2124"/>
                  <a:gd name="T43" fmla="*/ 0 h 1848"/>
                  <a:gd name="T44" fmla="*/ 0 w 2124"/>
                  <a:gd name="T45" fmla="*/ 0 h 1848"/>
                  <a:gd name="T46" fmla="*/ 0 w 2124"/>
                  <a:gd name="T47" fmla="*/ 0 h 1848"/>
                  <a:gd name="T48" fmla="*/ 0 w 2124"/>
                  <a:gd name="T49" fmla="*/ 0 h 1848"/>
                  <a:gd name="T50" fmla="*/ 0 w 2124"/>
                  <a:gd name="T51" fmla="*/ 0 h 1848"/>
                  <a:gd name="T52" fmla="*/ 0 w 2124"/>
                  <a:gd name="T53" fmla="*/ 0 h 1848"/>
                  <a:gd name="T54" fmla="*/ 0 w 2124"/>
                  <a:gd name="T55" fmla="*/ 0 h 1848"/>
                  <a:gd name="T56" fmla="*/ 0 w 2124"/>
                  <a:gd name="T57" fmla="*/ 0 h 1848"/>
                  <a:gd name="T58" fmla="*/ 0 w 2124"/>
                  <a:gd name="T59" fmla="*/ 0 h 1848"/>
                  <a:gd name="T60" fmla="*/ 0 w 2124"/>
                  <a:gd name="T61" fmla="*/ 0 h 18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24"/>
                  <a:gd name="T94" fmla="*/ 0 h 1848"/>
                  <a:gd name="T95" fmla="*/ 2124 w 2124"/>
                  <a:gd name="T96" fmla="*/ 1848 h 18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24" h="1848">
                    <a:moveTo>
                      <a:pt x="0" y="1848"/>
                    </a:moveTo>
                    <a:cubicBezTo>
                      <a:pt x="76" y="1823"/>
                      <a:pt x="160" y="1826"/>
                      <a:pt x="237" y="1803"/>
                    </a:cubicBezTo>
                    <a:cubicBezTo>
                      <a:pt x="278" y="1791"/>
                      <a:pt x="307" y="1761"/>
                      <a:pt x="347" y="1748"/>
                    </a:cubicBezTo>
                    <a:cubicBezTo>
                      <a:pt x="377" y="1716"/>
                      <a:pt x="420" y="1697"/>
                      <a:pt x="448" y="1665"/>
                    </a:cubicBezTo>
                    <a:cubicBezTo>
                      <a:pt x="462" y="1649"/>
                      <a:pt x="484" y="1611"/>
                      <a:pt x="484" y="1611"/>
                    </a:cubicBezTo>
                    <a:cubicBezTo>
                      <a:pt x="510" y="1531"/>
                      <a:pt x="474" y="1628"/>
                      <a:pt x="512" y="1565"/>
                    </a:cubicBezTo>
                    <a:cubicBezTo>
                      <a:pt x="517" y="1557"/>
                      <a:pt x="517" y="1546"/>
                      <a:pt x="521" y="1537"/>
                    </a:cubicBezTo>
                    <a:cubicBezTo>
                      <a:pt x="526" y="1527"/>
                      <a:pt x="533" y="1519"/>
                      <a:pt x="539" y="1510"/>
                    </a:cubicBezTo>
                    <a:cubicBezTo>
                      <a:pt x="605" y="1238"/>
                      <a:pt x="728" y="984"/>
                      <a:pt x="804" y="715"/>
                    </a:cubicBezTo>
                    <a:cubicBezTo>
                      <a:pt x="838" y="593"/>
                      <a:pt x="832" y="429"/>
                      <a:pt x="905" y="321"/>
                    </a:cubicBezTo>
                    <a:cubicBezTo>
                      <a:pt x="919" y="266"/>
                      <a:pt x="935" y="211"/>
                      <a:pt x="950" y="157"/>
                    </a:cubicBezTo>
                    <a:cubicBezTo>
                      <a:pt x="955" y="138"/>
                      <a:pt x="955" y="116"/>
                      <a:pt x="969" y="102"/>
                    </a:cubicBezTo>
                    <a:cubicBezTo>
                      <a:pt x="990" y="80"/>
                      <a:pt x="1014" y="61"/>
                      <a:pt x="1033" y="38"/>
                    </a:cubicBezTo>
                    <a:cubicBezTo>
                      <a:pt x="1064" y="0"/>
                      <a:pt x="1034" y="17"/>
                      <a:pt x="1078" y="1"/>
                    </a:cubicBezTo>
                    <a:cubicBezTo>
                      <a:pt x="1095" y="5"/>
                      <a:pt x="1139" y="9"/>
                      <a:pt x="1152" y="29"/>
                    </a:cubicBezTo>
                    <a:cubicBezTo>
                      <a:pt x="1162" y="45"/>
                      <a:pt x="1159" y="68"/>
                      <a:pt x="1170" y="84"/>
                    </a:cubicBezTo>
                    <a:cubicBezTo>
                      <a:pt x="1176" y="93"/>
                      <a:pt x="1182" y="102"/>
                      <a:pt x="1188" y="111"/>
                    </a:cubicBezTo>
                    <a:cubicBezTo>
                      <a:pt x="1191" y="120"/>
                      <a:pt x="1192" y="131"/>
                      <a:pt x="1197" y="139"/>
                    </a:cubicBezTo>
                    <a:cubicBezTo>
                      <a:pt x="1202" y="146"/>
                      <a:pt x="1212" y="149"/>
                      <a:pt x="1216" y="157"/>
                    </a:cubicBezTo>
                    <a:cubicBezTo>
                      <a:pt x="1249" y="222"/>
                      <a:pt x="1246" y="297"/>
                      <a:pt x="1289" y="358"/>
                    </a:cubicBezTo>
                    <a:cubicBezTo>
                      <a:pt x="1319" y="447"/>
                      <a:pt x="1335" y="541"/>
                      <a:pt x="1362" y="632"/>
                    </a:cubicBezTo>
                    <a:cubicBezTo>
                      <a:pt x="1378" y="686"/>
                      <a:pt x="1406" y="741"/>
                      <a:pt x="1417" y="797"/>
                    </a:cubicBezTo>
                    <a:cubicBezTo>
                      <a:pt x="1436" y="894"/>
                      <a:pt x="1446" y="1073"/>
                      <a:pt x="1499" y="1153"/>
                    </a:cubicBezTo>
                    <a:cubicBezTo>
                      <a:pt x="1518" y="1231"/>
                      <a:pt x="1538" y="1306"/>
                      <a:pt x="1563" y="1382"/>
                    </a:cubicBezTo>
                    <a:cubicBezTo>
                      <a:pt x="1575" y="1419"/>
                      <a:pt x="1577" y="1441"/>
                      <a:pt x="1600" y="1473"/>
                    </a:cubicBezTo>
                    <a:cubicBezTo>
                      <a:pt x="1616" y="1522"/>
                      <a:pt x="1604" y="1493"/>
                      <a:pt x="1645" y="1556"/>
                    </a:cubicBezTo>
                    <a:cubicBezTo>
                      <a:pt x="1664" y="1585"/>
                      <a:pt x="1673" y="1634"/>
                      <a:pt x="1691" y="1665"/>
                    </a:cubicBezTo>
                    <a:cubicBezTo>
                      <a:pt x="1720" y="1714"/>
                      <a:pt x="1784" y="1757"/>
                      <a:pt x="1837" y="1775"/>
                    </a:cubicBezTo>
                    <a:cubicBezTo>
                      <a:pt x="1914" y="1848"/>
                      <a:pt x="2023" y="1793"/>
                      <a:pt x="2121" y="1817"/>
                    </a:cubicBezTo>
                    <a:cubicBezTo>
                      <a:pt x="2124" y="1808"/>
                      <a:pt x="2123" y="1815"/>
                      <a:pt x="2123" y="1812"/>
                    </a:cubicBezTo>
                    <a:lnTo>
                      <a:pt x="2123" y="1798"/>
                    </a:lnTo>
                  </a:path>
                </a:pathLst>
              </a:custGeom>
              <a:solidFill>
                <a:srgbClr val="FFC000"/>
              </a:solidFill>
              <a:ln w="9525">
                <a:solidFill>
                  <a:srgbClr val="FFC000"/>
                </a:solidFill>
                <a:round/>
                <a:headEnd/>
                <a:tailEnd/>
              </a:ln>
            </p:spPr>
            <p:txBody>
              <a:bodyPr/>
              <a:lstStyle/>
              <a:p>
                <a:endParaRPr lang="en-US"/>
              </a:p>
            </p:txBody>
          </p:sp>
          <p:sp>
            <p:nvSpPr>
              <p:cNvPr id="65" name="Rectangle 30"/>
              <p:cNvSpPr>
                <a:spLocks noChangeArrowheads="1"/>
              </p:cNvSpPr>
              <p:nvPr/>
            </p:nvSpPr>
            <p:spPr bwMode="auto">
              <a:xfrm>
                <a:off x="768" y="1920"/>
                <a:ext cx="624" cy="384"/>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6" name="Freeform 31"/>
              <p:cNvSpPr>
                <a:spLocks/>
              </p:cNvSpPr>
              <p:nvPr/>
            </p:nvSpPr>
            <p:spPr bwMode="auto">
              <a:xfrm rot="5400000">
                <a:off x="921" y="2067"/>
                <a:ext cx="366" cy="480"/>
              </a:xfrm>
              <a:custGeom>
                <a:avLst/>
                <a:gdLst>
                  <a:gd name="T0" fmla="*/ 0 w 2124"/>
                  <a:gd name="T1" fmla="*/ 0 h 1848"/>
                  <a:gd name="T2" fmla="*/ 0 w 2124"/>
                  <a:gd name="T3" fmla="*/ 0 h 1848"/>
                  <a:gd name="T4" fmla="*/ 0 w 2124"/>
                  <a:gd name="T5" fmla="*/ 0 h 1848"/>
                  <a:gd name="T6" fmla="*/ 0 w 2124"/>
                  <a:gd name="T7" fmla="*/ 0 h 1848"/>
                  <a:gd name="T8" fmla="*/ 0 w 2124"/>
                  <a:gd name="T9" fmla="*/ 0 h 1848"/>
                  <a:gd name="T10" fmla="*/ 0 w 2124"/>
                  <a:gd name="T11" fmla="*/ 0 h 1848"/>
                  <a:gd name="T12" fmla="*/ 0 w 2124"/>
                  <a:gd name="T13" fmla="*/ 0 h 1848"/>
                  <a:gd name="T14" fmla="*/ 0 w 2124"/>
                  <a:gd name="T15" fmla="*/ 0 h 1848"/>
                  <a:gd name="T16" fmla="*/ 0 w 2124"/>
                  <a:gd name="T17" fmla="*/ 0 h 1848"/>
                  <a:gd name="T18" fmla="*/ 0 w 2124"/>
                  <a:gd name="T19" fmla="*/ 0 h 1848"/>
                  <a:gd name="T20" fmla="*/ 0 w 2124"/>
                  <a:gd name="T21" fmla="*/ 0 h 1848"/>
                  <a:gd name="T22" fmla="*/ 0 w 2124"/>
                  <a:gd name="T23" fmla="*/ 0 h 1848"/>
                  <a:gd name="T24" fmla="*/ 0 w 2124"/>
                  <a:gd name="T25" fmla="*/ 0 h 1848"/>
                  <a:gd name="T26" fmla="*/ 0 w 2124"/>
                  <a:gd name="T27" fmla="*/ 0 h 1848"/>
                  <a:gd name="T28" fmla="*/ 0 w 2124"/>
                  <a:gd name="T29" fmla="*/ 0 h 1848"/>
                  <a:gd name="T30" fmla="*/ 0 w 2124"/>
                  <a:gd name="T31" fmla="*/ 0 h 1848"/>
                  <a:gd name="T32" fmla="*/ 0 w 2124"/>
                  <a:gd name="T33" fmla="*/ 0 h 1848"/>
                  <a:gd name="T34" fmla="*/ 0 w 2124"/>
                  <a:gd name="T35" fmla="*/ 0 h 1848"/>
                  <a:gd name="T36" fmla="*/ 0 w 2124"/>
                  <a:gd name="T37" fmla="*/ 0 h 1848"/>
                  <a:gd name="T38" fmla="*/ 0 w 2124"/>
                  <a:gd name="T39" fmla="*/ 0 h 1848"/>
                  <a:gd name="T40" fmla="*/ 0 w 2124"/>
                  <a:gd name="T41" fmla="*/ 0 h 1848"/>
                  <a:gd name="T42" fmla="*/ 0 w 2124"/>
                  <a:gd name="T43" fmla="*/ 0 h 1848"/>
                  <a:gd name="T44" fmla="*/ 0 w 2124"/>
                  <a:gd name="T45" fmla="*/ 0 h 1848"/>
                  <a:gd name="T46" fmla="*/ 0 w 2124"/>
                  <a:gd name="T47" fmla="*/ 0 h 1848"/>
                  <a:gd name="T48" fmla="*/ 0 w 2124"/>
                  <a:gd name="T49" fmla="*/ 0 h 1848"/>
                  <a:gd name="T50" fmla="*/ 0 w 2124"/>
                  <a:gd name="T51" fmla="*/ 0 h 1848"/>
                  <a:gd name="T52" fmla="*/ 0 w 2124"/>
                  <a:gd name="T53" fmla="*/ 0 h 1848"/>
                  <a:gd name="T54" fmla="*/ 0 w 2124"/>
                  <a:gd name="T55" fmla="*/ 0 h 1848"/>
                  <a:gd name="T56" fmla="*/ 0 w 2124"/>
                  <a:gd name="T57" fmla="*/ 0 h 1848"/>
                  <a:gd name="T58" fmla="*/ 0 w 2124"/>
                  <a:gd name="T59" fmla="*/ 0 h 1848"/>
                  <a:gd name="T60" fmla="*/ 0 w 2124"/>
                  <a:gd name="T61" fmla="*/ 0 h 18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24"/>
                  <a:gd name="T94" fmla="*/ 0 h 1848"/>
                  <a:gd name="T95" fmla="*/ 2124 w 2124"/>
                  <a:gd name="T96" fmla="*/ 1848 h 18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24" h="1848">
                    <a:moveTo>
                      <a:pt x="0" y="1848"/>
                    </a:moveTo>
                    <a:cubicBezTo>
                      <a:pt x="76" y="1823"/>
                      <a:pt x="160" y="1826"/>
                      <a:pt x="237" y="1803"/>
                    </a:cubicBezTo>
                    <a:cubicBezTo>
                      <a:pt x="278" y="1791"/>
                      <a:pt x="307" y="1761"/>
                      <a:pt x="347" y="1748"/>
                    </a:cubicBezTo>
                    <a:cubicBezTo>
                      <a:pt x="377" y="1716"/>
                      <a:pt x="420" y="1697"/>
                      <a:pt x="448" y="1665"/>
                    </a:cubicBezTo>
                    <a:cubicBezTo>
                      <a:pt x="462" y="1649"/>
                      <a:pt x="484" y="1611"/>
                      <a:pt x="484" y="1611"/>
                    </a:cubicBezTo>
                    <a:cubicBezTo>
                      <a:pt x="510" y="1531"/>
                      <a:pt x="474" y="1628"/>
                      <a:pt x="512" y="1565"/>
                    </a:cubicBezTo>
                    <a:cubicBezTo>
                      <a:pt x="517" y="1557"/>
                      <a:pt x="517" y="1546"/>
                      <a:pt x="521" y="1537"/>
                    </a:cubicBezTo>
                    <a:cubicBezTo>
                      <a:pt x="526" y="1527"/>
                      <a:pt x="533" y="1519"/>
                      <a:pt x="539" y="1510"/>
                    </a:cubicBezTo>
                    <a:cubicBezTo>
                      <a:pt x="605" y="1238"/>
                      <a:pt x="728" y="984"/>
                      <a:pt x="804" y="715"/>
                    </a:cubicBezTo>
                    <a:cubicBezTo>
                      <a:pt x="838" y="593"/>
                      <a:pt x="832" y="429"/>
                      <a:pt x="905" y="321"/>
                    </a:cubicBezTo>
                    <a:cubicBezTo>
                      <a:pt x="919" y="266"/>
                      <a:pt x="935" y="211"/>
                      <a:pt x="950" y="157"/>
                    </a:cubicBezTo>
                    <a:cubicBezTo>
                      <a:pt x="955" y="138"/>
                      <a:pt x="955" y="116"/>
                      <a:pt x="969" y="102"/>
                    </a:cubicBezTo>
                    <a:cubicBezTo>
                      <a:pt x="990" y="80"/>
                      <a:pt x="1014" y="61"/>
                      <a:pt x="1033" y="38"/>
                    </a:cubicBezTo>
                    <a:cubicBezTo>
                      <a:pt x="1064" y="0"/>
                      <a:pt x="1034" y="17"/>
                      <a:pt x="1078" y="1"/>
                    </a:cubicBezTo>
                    <a:cubicBezTo>
                      <a:pt x="1095" y="5"/>
                      <a:pt x="1139" y="9"/>
                      <a:pt x="1152" y="29"/>
                    </a:cubicBezTo>
                    <a:cubicBezTo>
                      <a:pt x="1162" y="45"/>
                      <a:pt x="1159" y="68"/>
                      <a:pt x="1170" y="84"/>
                    </a:cubicBezTo>
                    <a:cubicBezTo>
                      <a:pt x="1176" y="93"/>
                      <a:pt x="1182" y="102"/>
                      <a:pt x="1188" y="111"/>
                    </a:cubicBezTo>
                    <a:cubicBezTo>
                      <a:pt x="1191" y="120"/>
                      <a:pt x="1192" y="131"/>
                      <a:pt x="1197" y="139"/>
                    </a:cubicBezTo>
                    <a:cubicBezTo>
                      <a:pt x="1202" y="146"/>
                      <a:pt x="1212" y="149"/>
                      <a:pt x="1216" y="157"/>
                    </a:cubicBezTo>
                    <a:cubicBezTo>
                      <a:pt x="1249" y="222"/>
                      <a:pt x="1246" y="297"/>
                      <a:pt x="1289" y="358"/>
                    </a:cubicBezTo>
                    <a:cubicBezTo>
                      <a:pt x="1319" y="447"/>
                      <a:pt x="1335" y="541"/>
                      <a:pt x="1362" y="632"/>
                    </a:cubicBezTo>
                    <a:cubicBezTo>
                      <a:pt x="1378" y="686"/>
                      <a:pt x="1406" y="741"/>
                      <a:pt x="1417" y="797"/>
                    </a:cubicBezTo>
                    <a:cubicBezTo>
                      <a:pt x="1436" y="894"/>
                      <a:pt x="1446" y="1073"/>
                      <a:pt x="1499" y="1153"/>
                    </a:cubicBezTo>
                    <a:cubicBezTo>
                      <a:pt x="1518" y="1231"/>
                      <a:pt x="1538" y="1306"/>
                      <a:pt x="1563" y="1382"/>
                    </a:cubicBezTo>
                    <a:cubicBezTo>
                      <a:pt x="1575" y="1419"/>
                      <a:pt x="1577" y="1441"/>
                      <a:pt x="1600" y="1473"/>
                    </a:cubicBezTo>
                    <a:cubicBezTo>
                      <a:pt x="1616" y="1522"/>
                      <a:pt x="1604" y="1493"/>
                      <a:pt x="1645" y="1556"/>
                    </a:cubicBezTo>
                    <a:cubicBezTo>
                      <a:pt x="1664" y="1585"/>
                      <a:pt x="1673" y="1634"/>
                      <a:pt x="1691" y="1665"/>
                    </a:cubicBezTo>
                    <a:cubicBezTo>
                      <a:pt x="1720" y="1714"/>
                      <a:pt x="1784" y="1757"/>
                      <a:pt x="1837" y="1775"/>
                    </a:cubicBezTo>
                    <a:cubicBezTo>
                      <a:pt x="1914" y="1848"/>
                      <a:pt x="2023" y="1793"/>
                      <a:pt x="2121" y="1817"/>
                    </a:cubicBezTo>
                    <a:cubicBezTo>
                      <a:pt x="2124" y="1808"/>
                      <a:pt x="2123" y="1815"/>
                      <a:pt x="2123" y="1812"/>
                    </a:cubicBezTo>
                    <a:lnTo>
                      <a:pt x="2123" y="1798"/>
                    </a:lnTo>
                  </a:path>
                </a:pathLst>
              </a:custGeom>
              <a:solidFill>
                <a:srgbClr val="FFC000"/>
              </a:solidFill>
              <a:ln w="9525">
                <a:solidFill>
                  <a:srgbClr val="FFC000"/>
                </a:solidFill>
                <a:round/>
                <a:headEnd/>
                <a:tailEnd/>
              </a:ln>
            </p:spPr>
            <p:txBody>
              <a:bodyPr/>
              <a:lstStyle/>
              <a:p>
                <a:endParaRPr lang="en-US"/>
              </a:p>
            </p:txBody>
          </p:sp>
          <p:sp>
            <p:nvSpPr>
              <p:cNvPr id="67" name="Rectangle 32"/>
              <p:cNvSpPr>
                <a:spLocks noChangeArrowheads="1"/>
              </p:cNvSpPr>
              <p:nvPr/>
            </p:nvSpPr>
            <p:spPr bwMode="auto">
              <a:xfrm>
                <a:off x="624" y="1728"/>
                <a:ext cx="288" cy="240"/>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32" name="Group 12"/>
            <p:cNvGrpSpPr>
              <a:grpSpLocks/>
            </p:cNvGrpSpPr>
            <p:nvPr/>
          </p:nvGrpSpPr>
          <p:grpSpPr bwMode="auto">
            <a:xfrm>
              <a:off x="3275757" y="4291707"/>
              <a:ext cx="2220912" cy="2260600"/>
              <a:chOff x="859" y="1003"/>
              <a:chExt cx="1399" cy="1424"/>
            </a:xfrm>
          </p:grpSpPr>
          <p:sp>
            <p:nvSpPr>
              <p:cNvPr id="33" name="Freeform 8"/>
              <p:cNvSpPr>
                <a:spLocks/>
              </p:cNvSpPr>
              <p:nvPr/>
            </p:nvSpPr>
            <p:spPr bwMode="auto">
              <a:xfrm>
                <a:off x="859" y="1003"/>
                <a:ext cx="702" cy="364"/>
              </a:xfrm>
              <a:custGeom>
                <a:avLst/>
                <a:gdLst>
                  <a:gd name="T0" fmla="*/ 51 w 702"/>
                  <a:gd name="T1" fmla="*/ 0 h 364"/>
                  <a:gd name="T2" fmla="*/ 702 w 702"/>
                  <a:gd name="T3" fmla="*/ 364 h 364"/>
                  <a:gd name="T4" fmla="*/ 0 60000 65536"/>
                  <a:gd name="T5" fmla="*/ 0 60000 65536"/>
                  <a:gd name="T6" fmla="*/ 0 w 702"/>
                  <a:gd name="T7" fmla="*/ 0 h 364"/>
                  <a:gd name="T8" fmla="*/ 702 w 702"/>
                  <a:gd name="T9" fmla="*/ 364 h 364"/>
                </a:gdLst>
                <a:ahLst/>
                <a:cxnLst>
                  <a:cxn ang="T4">
                    <a:pos x="T0" y="T1"/>
                  </a:cxn>
                  <a:cxn ang="T5">
                    <a:pos x="T2" y="T3"/>
                  </a:cxn>
                </a:cxnLst>
                <a:rect l="T6" t="T7" r="T8" b="T9"/>
                <a:pathLst>
                  <a:path w="702" h="364">
                    <a:moveTo>
                      <a:pt x="51" y="0"/>
                    </a:moveTo>
                    <a:cubicBezTo>
                      <a:pt x="0" y="134"/>
                      <a:pt x="292" y="296"/>
                      <a:pt x="702" y="364"/>
                    </a:cubicBezTo>
                  </a:path>
                </a:pathLst>
              </a:custGeom>
              <a:noFill/>
              <a:ln w="1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Freeform 9"/>
              <p:cNvSpPr>
                <a:spLocks/>
              </p:cNvSpPr>
              <p:nvPr/>
            </p:nvSpPr>
            <p:spPr bwMode="auto">
              <a:xfrm>
                <a:off x="1556" y="1367"/>
                <a:ext cx="702" cy="361"/>
              </a:xfrm>
              <a:custGeom>
                <a:avLst/>
                <a:gdLst>
                  <a:gd name="T0" fmla="*/ 646 w 702"/>
                  <a:gd name="T1" fmla="*/ 361 h 361"/>
                  <a:gd name="T2" fmla="*/ 0 w 702"/>
                  <a:gd name="T3" fmla="*/ 0 h 361"/>
                  <a:gd name="T4" fmla="*/ 0 60000 65536"/>
                  <a:gd name="T5" fmla="*/ 0 60000 65536"/>
                  <a:gd name="T6" fmla="*/ 0 w 702"/>
                  <a:gd name="T7" fmla="*/ 0 h 361"/>
                  <a:gd name="T8" fmla="*/ 702 w 702"/>
                  <a:gd name="T9" fmla="*/ 361 h 361"/>
                </a:gdLst>
                <a:ahLst/>
                <a:cxnLst>
                  <a:cxn ang="T4">
                    <a:pos x="T0" y="T1"/>
                  </a:cxn>
                  <a:cxn ang="T5">
                    <a:pos x="T2" y="T3"/>
                  </a:cxn>
                </a:cxnLst>
                <a:rect l="T6" t="T7" r="T8" b="T9"/>
                <a:pathLst>
                  <a:path w="702" h="361">
                    <a:moveTo>
                      <a:pt x="646" y="361"/>
                    </a:moveTo>
                    <a:cubicBezTo>
                      <a:pt x="702" y="228"/>
                      <a:pt x="410" y="65"/>
                      <a:pt x="0" y="0"/>
                    </a:cubicBezTo>
                  </a:path>
                </a:pathLst>
              </a:custGeom>
              <a:noFill/>
              <a:ln w="1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10"/>
              <p:cNvSpPr>
                <a:spLocks/>
              </p:cNvSpPr>
              <p:nvPr/>
            </p:nvSpPr>
            <p:spPr bwMode="auto">
              <a:xfrm>
                <a:off x="859" y="2063"/>
                <a:ext cx="702" cy="364"/>
              </a:xfrm>
              <a:custGeom>
                <a:avLst/>
                <a:gdLst>
                  <a:gd name="T0" fmla="*/ 56 w 702"/>
                  <a:gd name="T1" fmla="*/ 364 h 364"/>
                  <a:gd name="T2" fmla="*/ 702 w 702"/>
                  <a:gd name="T3" fmla="*/ 0 h 364"/>
                  <a:gd name="T4" fmla="*/ 0 60000 65536"/>
                  <a:gd name="T5" fmla="*/ 0 60000 65536"/>
                  <a:gd name="T6" fmla="*/ 0 w 702"/>
                  <a:gd name="T7" fmla="*/ 0 h 364"/>
                  <a:gd name="T8" fmla="*/ 702 w 702"/>
                  <a:gd name="T9" fmla="*/ 364 h 364"/>
                </a:gdLst>
                <a:ahLst/>
                <a:cxnLst>
                  <a:cxn ang="T4">
                    <a:pos x="T0" y="T1"/>
                  </a:cxn>
                  <a:cxn ang="T5">
                    <a:pos x="T2" y="T3"/>
                  </a:cxn>
                </a:cxnLst>
                <a:rect l="T6" t="T7" r="T8" b="T9"/>
                <a:pathLst>
                  <a:path w="702" h="364">
                    <a:moveTo>
                      <a:pt x="56" y="364"/>
                    </a:moveTo>
                    <a:cubicBezTo>
                      <a:pt x="0" y="231"/>
                      <a:pt x="292" y="68"/>
                      <a:pt x="702" y="0"/>
                    </a:cubicBezTo>
                  </a:path>
                </a:pathLst>
              </a:custGeom>
              <a:noFill/>
              <a:ln w="1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Freeform 11"/>
              <p:cNvSpPr>
                <a:spLocks/>
              </p:cNvSpPr>
              <p:nvPr/>
            </p:nvSpPr>
            <p:spPr bwMode="auto">
              <a:xfrm>
                <a:off x="1556" y="1702"/>
                <a:ext cx="702" cy="361"/>
              </a:xfrm>
              <a:custGeom>
                <a:avLst/>
                <a:gdLst>
                  <a:gd name="T0" fmla="*/ 651 w 702"/>
                  <a:gd name="T1" fmla="*/ 0 h 361"/>
                  <a:gd name="T2" fmla="*/ 0 w 702"/>
                  <a:gd name="T3" fmla="*/ 361 h 361"/>
                  <a:gd name="T4" fmla="*/ 0 60000 65536"/>
                  <a:gd name="T5" fmla="*/ 0 60000 65536"/>
                  <a:gd name="T6" fmla="*/ 0 w 702"/>
                  <a:gd name="T7" fmla="*/ 0 h 361"/>
                  <a:gd name="T8" fmla="*/ 702 w 702"/>
                  <a:gd name="T9" fmla="*/ 361 h 361"/>
                </a:gdLst>
                <a:ahLst/>
                <a:cxnLst>
                  <a:cxn ang="T4">
                    <a:pos x="T0" y="T1"/>
                  </a:cxn>
                  <a:cxn ang="T5">
                    <a:pos x="T2" y="T3"/>
                  </a:cxn>
                </a:cxnLst>
                <a:rect l="T6" t="T7" r="T8" b="T9"/>
                <a:pathLst>
                  <a:path w="702" h="361">
                    <a:moveTo>
                      <a:pt x="651" y="0"/>
                    </a:moveTo>
                    <a:cubicBezTo>
                      <a:pt x="702" y="134"/>
                      <a:pt x="410" y="296"/>
                      <a:pt x="0" y="361"/>
                    </a:cubicBezTo>
                  </a:path>
                </a:pathLst>
              </a:custGeom>
              <a:noFill/>
              <a:ln w="16">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7" name="Freeform 13"/>
            <p:cNvSpPr>
              <a:spLocks noEditPoints="1"/>
            </p:cNvSpPr>
            <p:nvPr/>
          </p:nvSpPr>
          <p:spPr bwMode="auto">
            <a:xfrm>
              <a:off x="3091607" y="3940869"/>
              <a:ext cx="163512" cy="2778125"/>
            </a:xfrm>
            <a:custGeom>
              <a:avLst/>
              <a:gdLst>
                <a:gd name="T0" fmla="*/ 2147483647 w 103"/>
                <a:gd name="T1" fmla="*/ 2147483647 h 1750"/>
                <a:gd name="T2" fmla="*/ 2147483647 w 103"/>
                <a:gd name="T3" fmla="*/ 2147483647 h 1750"/>
                <a:gd name="T4" fmla="*/ 2147483647 w 103"/>
                <a:gd name="T5" fmla="*/ 2147483647 h 1750"/>
                <a:gd name="T6" fmla="*/ 2147483647 w 103"/>
                <a:gd name="T7" fmla="*/ 2147483647 h 1750"/>
                <a:gd name="T8" fmla="*/ 2147483647 w 103"/>
                <a:gd name="T9" fmla="*/ 2147483647 h 1750"/>
                <a:gd name="T10" fmla="*/ 2147483647 w 103"/>
                <a:gd name="T11" fmla="*/ 2147483647 h 1750"/>
                <a:gd name="T12" fmla="*/ 0 w 103"/>
                <a:gd name="T13" fmla="*/ 2147483647 h 1750"/>
                <a:gd name="T14" fmla="*/ 2147483647 w 103"/>
                <a:gd name="T15" fmla="*/ 0 h 1750"/>
                <a:gd name="T16" fmla="*/ 2147483647 w 103"/>
                <a:gd name="T17" fmla="*/ 2147483647 h 1750"/>
                <a:gd name="T18" fmla="*/ 2147483647 w 103"/>
                <a:gd name="T19" fmla="*/ 2147483647 h 17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750"/>
                <a:gd name="T32" fmla="*/ 103 w 103"/>
                <a:gd name="T33" fmla="*/ 1750 h 17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750">
                  <a:moveTo>
                    <a:pt x="41" y="1750"/>
                  </a:moveTo>
                  <a:lnTo>
                    <a:pt x="41" y="62"/>
                  </a:lnTo>
                  <a:lnTo>
                    <a:pt x="62" y="62"/>
                  </a:lnTo>
                  <a:lnTo>
                    <a:pt x="62" y="1750"/>
                  </a:lnTo>
                  <a:lnTo>
                    <a:pt x="41" y="1750"/>
                  </a:lnTo>
                  <a:close/>
                  <a:moveTo>
                    <a:pt x="51" y="62"/>
                  </a:moveTo>
                  <a:lnTo>
                    <a:pt x="0" y="103"/>
                  </a:lnTo>
                  <a:lnTo>
                    <a:pt x="51" y="0"/>
                  </a:lnTo>
                  <a:lnTo>
                    <a:pt x="103" y="103"/>
                  </a:lnTo>
                  <a:lnTo>
                    <a:pt x="51" y="62"/>
                  </a:lnTo>
                  <a:close/>
                </a:path>
              </a:pathLst>
            </a:custGeom>
            <a:solidFill>
              <a:srgbClr val="000000"/>
            </a:solidFill>
            <a:ln w="1">
              <a:solidFill>
                <a:srgbClr val="000000"/>
              </a:solidFill>
              <a:round/>
              <a:headEnd/>
              <a:tailEnd/>
            </a:ln>
          </p:spPr>
          <p:txBody>
            <a:bodyPr/>
            <a:lstStyle/>
            <a:p>
              <a:endParaRPr lang="en-US"/>
            </a:p>
          </p:txBody>
        </p:sp>
        <p:sp>
          <p:nvSpPr>
            <p:cNvPr id="38" name="Rectangle 14"/>
            <p:cNvSpPr>
              <a:spLocks noChangeArrowheads="1"/>
            </p:cNvSpPr>
            <p:nvPr/>
          </p:nvSpPr>
          <p:spPr bwMode="auto">
            <a:xfrm>
              <a:off x="2762994" y="3717032"/>
              <a:ext cx="1571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a:solidFill>
                    <a:srgbClr val="000000"/>
                  </a:solidFill>
                  <a:latin typeface="Symbol" pitchFamily="18" charset="2"/>
                </a:rPr>
                <a:t>e</a:t>
              </a:r>
              <a:endParaRPr lang="en-US" sz="2800">
                <a:latin typeface="Symbol" pitchFamily="18" charset="2"/>
              </a:endParaRPr>
            </a:p>
          </p:txBody>
        </p:sp>
        <p:cxnSp>
          <p:nvCxnSpPr>
            <p:cNvPr id="62" name="Straight Arrow Connector 61"/>
            <p:cNvCxnSpPr/>
            <p:nvPr/>
          </p:nvCxnSpPr>
          <p:spPr>
            <a:xfrm>
              <a:off x="3161457" y="6714232"/>
              <a:ext cx="24384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flipH="1">
            <a:off x="3209294" y="5301208"/>
            <a:ext cx="273835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Title 3"/>
          <p:cNvSpPr txBox="1">
            <a:spLocks/>
          </p:cNvSpPr>
          <p:nvPr/>
        </p:nvSpPr>
        <p:spPr bwMode="auto">
          <a:xfrm>
            <a:off x="1552538" y="-243407"/>
            <a:ext cx="733994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Mott’s </a:t>
            </a:r>
            <a:r>
              <a:rPr lang="en-US" sz="4000" dirty="0" smtClean="0">
                <a:solidFill>
                  <a:srgbClr val="FF0000"/>
                </a:solidFill>
              </a:rPr>
              <a:t>V</a:t>
            </a:r>
            <a:r>
              <a:rPr lang="en-US" sz="4000" dirty="0" smtClean="0"/>
              <a:t>ariable </a:t>
            </a:r>
            <a:r>
              <a:rPr lang="en-US" sz="4000" dirty="0" smtClean="0">
                <a:solidFill>
                  <a:srgbClr val="FF0000"/>
                </a:solidFill>
              </a:rPr>
              <a:t>R</a:t>
            </a:r>
            <a:r>
              <a:rPr lang="en-US" sz="4000" dirty="0" smtClean="0"/>
              <a:t>ange </a:t>
            </a:r>
            <a:r>
              <a:rPr lang="en-US" sz="4000" dirty="0" smtClean="0">
                <a:solidFill>
                  <a:srgbClr val="FF0000"/>
                </a:solidFill>
              </a:rPr>
              <a:t>H</a:t>
            </a:r>
            <a:r>
              <a:rPr lang="en-US" sz="4000" dirty="0" smtClean="0"/>
              <a:t>opping</a:t>
            </a:r>
            <a:endParaRPr lang="en-GB" sz="4000" dirty="0"/>
          </a:p>
        </p:txBody>
      </p:sp>
      <p:sp>
        <p:nvSpPr>
          <p:cNvPr id="48" name="Freeform 25"/>
          <p:cNvSpPr>
            <a:spLocks noEditPoints="1"/>
          </p:cNvSpPr>
          <p:nvPr/>
        </p:nvSpPr>
        <p:spPr bwMode="auto">
          <a:xfrm>
            <a:off x="4102844" y="5229200"/>
            <a:ext cx="288925" cy="180975"/>
          </a:xfrm>
          <a:custGeom>
            <a:avLst/>
            <a:gdLst>
              <a:gd name="T0" fmla="*/ 2147483647 w 689"/>
              <a:gd name="T1" fmla="*/ 2147483647 h 431"/>
              <a:gd name="T2" fmla="*/ 2147483647 w 689"/>
              <a:gd name="T3" fmla="*/ 2147483647 h 431"/>
              <a:gd name="T4" fmla="*/ 2147483647 w 689"/>
              <a:gd name="T5" fmla="*/ 2147483647 h 431"/>
              <a:gd name="T6" fmla="*/ 2147483647 w 689"/>
              <a:gd name="T7" fmla="*/ 2147483647 h 431"/>
              <a:gd name="T8" fmla="*/ 2147483647 w 689"/>
              <a:gd name="T9" fmla="*/ 2147483647 h 431"/>
              <a:gd name="T10" fmla="*/ 2147483647 w 689"/>
              <a:gd name="T11" fmla="*/ 2147483647 h 431"/>
              <a:gd name="T12" fmla="*/ 2147483647 w 689"/>
              <a:gd name="T13" fmla="*/ 0 h 431"/>
              <a:gd name="T14" fmla="*/ 2147483647 w 689"/>
              <a:gd name="T15" fmla="*/ 2147483647 h 431"/>
              <a:gd name="T16" fmla="*/ 2147483647 w 689"/>
              <a:gd name="T17" fmla="*/ 2147483647 h 431"/>
              <a:gd name="T18" fmla="*/ 2147483647 w 689"/>
              <a:gd name="T19" fmla="*/ 2147483647 h 431"/>
              <a:gd name="T20" fmla="*/ 2147483647 w 689"/>
              <a:gd name="T21" fmla="*/ 2147483647 h 431"/>
              <a:gd name="T22" fmla="*/ 2147483647 w 689"/>
              <a:gd name="T23" fmla="*/ 2147483647 h 431"/>
              <a:gd name="T24" fmla="*/ 2147483647 w 689"/>
              <a:gd name="T25" fmla="*/ 2147483647 h 431"/>
              <a:gd name="T26" fmla="*/ 2147483647 w 689"/>
              <a:gd name="T27" fmla="*/ 2147483647 h 431"/>
              <a:gd name="T28" fmla="*/ 2147483647 w 689"/>
              <a:gd name="T29" fmla="*/ 2147483647 h 431"/>
              <a:gd name="T30" fmla="*/ 2147483647 w 689"/>
              <a:gd name="T31" fmla="*/ 2147483647 h 431"/>
              <a:gd name="T32" fmla="*/ 2147483647 w 689"/>
              <a:gd name="T33" fmla="*/ 2147483647 h 431"/>
              <a:gd name="T34" fmla="*/ 2147483647 w 689"/>
              <a:gd name="T35" fmla="*/ 2147483647 h 431"/>
              <a:gd name="T36" fmla="*/ 2147483647 w 689"/>
              <a:gd name="T37" fmla="*/ 2147483647 h 431"/>
              <a:gd name="T38" fmla="*/ 2147483647 w 689"/>
              <a:gd name="T39" fmla="*/ 2147483647 h 431"/>
              <a:gd name="T40" fmla="*/ 2147483647 w 689"/>
              <a:gd name="T41" fmla="*/ 2147483647 h 431"/>
              <a:gd name="T42" fmla="*/ 2147483647 w 689"/>
              <a:gd name="T43" fmla="*/ 2147483647 h 431"/>
              <a:gd name="T44" fmla="*/ 2147483647 w 689"/>
              <a:gd name="T45" fmla="*/ 2147483647 h 431"/>
              <a:gd name="T46" fmla="*/ 2147483647 w 689"/>
              <a:gd name="T47" fmla="*/ 2147483647 h 431"/>
              <a:gd name="T48" fmla="*/ 2147483647 w 689"/>
              <a:gd name="T49" fmla="*/ 2147483647 h 431"/>
              <a:gd name="T50" fmla="*/ 2147483647 w 689"/>
              <a:gd name="T51" fmla="*/ 2147483647 h 431"/>
              <a:gd name="T52" fmla="*/ 2147483647 w 689"/>
              <a:gd name="T53" fmla="*/ 2147483647 h 431"/>
              <a:gd name="T54" fmla="*/ 2147483647 w 689"/>
              <a:gd name="T55" fmla="*/ 2147483647 h 431"/>
              <a:gd name="T56" fmla="*/ 2147483647 w 689"/>
              <a:gd name="T57" fmla="*/ 2147483647 h 431"/>
              <a:gd name="T58" fmla="*/ 2147483647 w 689"/>
              <a:gd name="T59" fmla="*/ 2147483647 h 431"/>
              <a:gd name="T60" fmla="*/ 2147483647 w 689"/>
              <a:gd name="T61" fmla="*/ 2147483647 h 431"/>
              <a:gd name="T62" fmla="*/ 2147483647 w 689"/>
              <a:gd name="T63" fmla="*/ 2147483647 h 431"/>
              <a:gd name="T64" fmla="*/ 2147483647 w 689"/>
              <a:gd name="T65" fmla="*/ 2147483647 h 431"/>
              <a:gd name="T66" fmla="*/ 2147483647 w 689"/>
              <a:gd name="T67" fmla="*/ 2147483647 h 431"/>
              <a:gd name="T68" fmla="*/ 2147483647 w 689"/>
              <a:gd name="T69" fmla="*/ 2147483647 h 431"/>
              <a:gd name="T70" fmla="*/ 2147483647 w 689"/>
              <a:gd name="T71" fmla="*/ 2147483647 h 431"/>
              <a:gd name="T72" fmla="*/ 2147483647 w 689"/>
              <a:gd name="T73" fmla="*/ 2147483647 h 431"/>
              <a:gd name="T74" fmla="*/ 2147483647 w 689"/>
              <a:gd name="T75" fmla="*/ 2147483647 h 431"/>
              <a:gd name="T76" fmla="*/ 2147483647 w 689"/>
              <a:gd name="T77" fmla="*/ 2147483647 h 431"/>
              <a:gd name="T78" fmla="*/ 2147483647 w 689"/>
              <a:gd name="T79" fmla="*/ 2147483647 h 431"/>
              <a:gd name="T80" fmla="*/ 2147483647 w 689"/>
              <a:gd name="T81" fmla="*/ 2147483647 h 431"/>
              <a:gd name="T82" fmla="*/ 2147483647 w 689"/>
              <a:gd name="T83" fmla="*/ 2147483647 h 431"/>
              <a:gd name="T84" fmla="*/ 2147483647 w 689"/>
              <a:gd name="T85" fmla="*/ 2147483647 h 431"/>
              <a:gd name="T86" fmla="*/ 2147483647 w 689"/>
              <a:gd name="T87" fmla="*/ 2147483647 h 431"/>
              <a:gd name="T88" fmla="*/ 2147483647 w 689"/>
              <a:gd name="T89" fmla="*/ 2147483647 h 431"/>
              <a:gd name="T90" fmla="*/ 2147483647 w 689"/>
              <a:gd name="T91" fmla="*/ 2147483647 h 431"/>
              <a:gd name="T92" fmla="*/ 2147483647 w 689"/>
              <a:gd name="T93" fmla="*/ 2147483647 h 431"/>
              <a:gd name="T94" fmla="*/ 2147483647 w 689"/>
              <a:gd name="T95" fmla="*/ 2147483647 h 431"/>
              <a:gd name="T96" fmla="*/ 2147483647 w 689"/>
              <a:gd name="T97" fmla="*/ 2147483647 h 431"/>
              <a:gd name="T98" fmla="*/ 2147483647 w 689"/>
              <a:gd name="T99" fmla="*/ 2147483647 h 431"/>
              <a:gd name="T100" fmla="*/ 2147483647 w 689"/>
              <a:gd name="T101" fmla="*/ 2147483647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9"/>
              <a:gd name="T154" fmla="*/ 0 h 431"/>
              <a:gd name="T155" fmla="*/ 689 w 689"/>
              <a:gd name="T156" fmla="*/ 431 h 4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9" h="431">
                <a:moveTo>
                  <a:pt x="1" y="220"/>
                </a:moveTo>
                <a:cubicBezTo>
                  <a:pt x="0" y="217"/>
                  <a:pt x="0" y="214"/>
                  <a:pt x="1" y="211"/>
                </a:cubicBezTo>
                <a:lnTo>
                  <a:pt x="8" y="172"/>
                </a:lnTo>
                <a:cubicBezTo>
                  <a:pt x="8" y="170"/>
                  <a:pt x="9" y="168"/>
                  <a:pt x="10" y="166"/>
                </a:cubicBezTo>
                <a:lnTo>
                  <a:pt x="28" y="130"/>
                </a:lnTo>
                <a:cubicBezTo>
                  <a:pt x="29" y="128"/>
                  <a:pt x="30" y="126"/>
                  <a:pt x="32" y="124"/>
                </a:cubicBezTo>
                <a:lnTo>
                  <a:pt x="62" y="92"/>
                </a:lnTo>
                <a:cubicBezTo>
                  <a:pt x="63" y="91"/>
                  <a:pt x="64" y="90"/>
                  <a:pt x="65" y="89"/>
                </a:cubicBezTo>
                <a:lnTo>
                  <a:pt x="104" y="60"/>
                </a:lnTo>
                <a:cubicBezTo>
                  <a:pt x="105" y="59"/>
                  <a:pt x="107" y="59"/>
                  <a:pt x="108" y="58"/>
                </a:cubicBezTo>
                <a:lnTo>
                  <a:pt x="155" y="35"/>
                </a:lnTo>
                <a:lnTo>
                  <a:pt x="213" y="16"/>
                </a:lnTo>
                <a:lnTo>
                  <a:pt x="276" y="4"/>
                </a:lnTo>
                <a:lnTo>
                  <a:pt x="343" y="0"/>
                </a:lnTo>
                <a:lnTo>
                  <a:pt x="411" y="4"/>
                </a:lnTo>
                <a:lnTo>
                  <a:pt x="474" y="15"/>
                </a:lnTo>
                <a:lnTo>
                  <a:pt x="531" y="34"/>
                </a:lnTo>
                <a:lnTo>
                  <a:pt x="581" y="58"/>
                </a:lnTo>
                <a:cubicBezTo>
                  <a:pt x="582" y="59"/>
                  <a:pt x="584" y="59"/>
                  <a:pt x="585" y="60"/>
                </a:cubicBezTo>
                <a:lnTo>
                  <a:pt x="624" y="89"/>
                </a:lnTo>
                <a:cubicBezTo>
                  <a:pt x="625" y="90"/>
                  <a:pt x="626" y="91"/>
                  <a:pt x="627" y="92"/>
                </a:cubicBezTo>
                <a:lnTo>
                  <a:pt x="657" y="124"/>
                </a:lnTo>
                <a:cubicBezTo>
                  <a:pt x="658" y="126"/>
                  <a:pt x="660" y="127"/>
                  <a:pt x="661" y="129"/>
                </a:cubicBezTo>
                <a:lnTo>
                  <a:pt x="680" y="165"/>
                </a:lnTo>
                <a:cubicBezTo>
                  <a:pt x="681" y="168"/>
                  <a:pt x="682" y="170"/>
                  <a:pt x="682" y="173"/>
                </a:cubicBezTo>
                <a:lnTo>
                  <a:pt x="688" y="212"/>
                </a:lnTo>
                <a:cubicBezTo>
                  <a:pt x="689" y="214"/>
                  <a:pt x="689" y="217"/>
                  <a:pt x="688" y="219"/>
                </a:cubicBezTo>
                <a:lnTo>
                  <a:pt x="682" y="258"/>
                </a:lnTo>
                <a:cubicBezTo>
                  <a:pt x="682" y="261"/>
                  <a:pt x="681" y="263"/>
                  <a:pt x="680" y="266"/>
                </a:cubicBezTo>
                <a:lnTo>
                  <a:pt x="661" y="302"/>
                </a:lnTo>
                <a:cubicBezTo>
                  <a:pt x="660" y="303"/>
                  <a:pt x="659" y="305"/>
                  <a:pt x="657" y="307"/>
                </a:cubicBezTo>
                <a:lnTo>
                  <a:pt x="627" y="340"/>
                </a:lnTo>
                <a:cubicBezTo>
                  <a:pt x="626" y="341"/>
                  <a:pt x="625" y="342"/>
                  <a:pt x="623" y="343"/>
                </a:cubicBezTo>
                <a:lnTo>
                  <a:pt x="584" y="371"/>
                </a:lnTo>
                <a:cubicBezTo>
                  <a:pt x="583" y="372"/>
                  <a:pt x="582" y="372"/>
                  <a:pt x="581" y="373"/>
                </a:cubicBezTo>
                <a:lnTo>
                  <a:pt x="534" y="396"/>
                </a:lnTo>
                <a:lnTo>
                  <a:pt x="477" y="415"/>
                </a:lnTo>
                <a:lnTo>
                  <a:pt x="414" y="427"/>
                </a:lnTo>
                <a:lnTo>
                  <a:pt x="346" y="431"/>
                </a:lnTo>
                <a:lnTo>
                  <a:pt x="279" y="427"/>
                </a:lnTo>
                <a:lnTo>
                  <a:pt x="216" y="416"/>
                </a:lnTo>
                <a:lnTo>
                  <a:pt x="158" y="397"/>
                </a:lnTo>
                <a:lnTo>
                  <a:pt x="108" y="373"/>
                </a:lnTo>
                <a:cubicBezTo>
                  <a:pt x="107" y="372"/>
                  <a:pt x="106" y="372"/>
                  <a:pt x="104" y="371"/>
                </a:cubicBezTo>
                <a:lnTo>
                  <a:pt x="65" y="343"/>
                </a:lnTo>
                <a:cubicBezTo>
                  <a:pt x="64" y="342"/>
                  <a:pt x="63" y="341"/>
                  <a:pt x="62" y="340"/>
                </a:cubicBezTo>
                <a:lnTo>
                  <a:pt x="32" y="307"/>
                </a:lnTo>
                <a:cubicBezTo>
                  <a:pt x="30" y="305"/>
                  <a:pt x="29" y="303"/>
                  <a:pt x="28" y="301"/>
                </a:cubicBezTo>
                <a:lnTo>
                  <a:pt x="10" y="265"/>
                </a:lnTo>
                <a:cubicBezTo>
                  <a:pt x="9" y="263"/>
                  <a:pt x="8" y="261"/>
                  <a:pt x="8" y="259"/>
                </a:cubicBezTo>
                <a:lnTo>
                  <a:pt x="1" y="220"/>
                </a:lnTo>
                <a:close/>
                <a:moveTo>
                  <a:pt x="55" y="250"/>
                </a:moveTo>
                <a:lnTo>
                  <a:pt x="53" y="244"/>
                </a:lnTo>
                <a:lnTo>
                  <a:pt x="71" y="280"/>
                </a:lnTo>
                <a:lnTo>
                  <a:pt x="67" y="274"/>
                </a:lnTo>
                <a:lnTo>
                  <a:pt x="97" y="307"/>
                </a:lnTo>
                <a:lnTo>
                  <a:pt x="93" y="304"/>
                </a:lnTo>
                <a:lnTo>
                  <a:pt x="132" y="332"/>
                </a:lnTo>
                <a:lnTo>
                  <a:pt x="129" y="330"/>
                </a:lnTo>
                <a:lnTo>
                  <a:pt x="173" y="352"/>
                </a:lnTo>
                <a:lnTo>
                  <a:pt x="225" y="369"/>
                </a:lnTo>
                <a:lnTo>
                  <a:pt x="282" y="380"/>
                </a:lnTo>
                <a:lnTo>
                  <a:pt x="343" y="384"/>
                </a:lnTo>
                <a:lnTo>
                  <a:pt x="405" y="380"/>
                </a:lnTo>
                <a:lnTo>
                  <a:pt x="462" y="370"/>
                </a:lnTo>
                <a:lnTo>
                  <a:pt x="513" y="353"/>
                </a:lnTo>
                <a:lnTo>
                  <a:pt x="560" y="330"/>
                </a:lnTo>
                <a:lnTo>
                  <a:pt x="556" y="332"/>
                </a:lnTo>
                <a:lnTo>
                  <a:pt x="595" y="304"/>
                </a:lnTo>
                <a:lnTo>
                  <a:pt x="592" y="307"/>
                </a:lnTo>
                <a:lnTo>
                  <a:pt x="622" y="274"/>
                </a:lnTo>
                <a:lnTo>
                  <a:pt x="618" y="279"/>
                </a:lnTo>
                <a:lnTo>
                  <a:pt x="637" y="243"/>
                </a:lnTo>
                <a:lnTo>
                  <a:pt x="635" y="251"/>
                </a:lnTo>
                <a:lnTo>
                  <a:pt x="641" y="212"/>
                </a:lnTo>
                <a:lnTo>
                  <a:pt x="641" y="219"/>
                </a:lnTo>
                <a:lnTo>
                  <a:pt x="635" y="180"/>
                </a:lnTo>
                <a:lnTo>
                  <a:pt x="637" y="188"/>
                </a:lnTo>
                <a:lnTo>
                  <a:pt x="618" y="152"/>
                </a:lnTo>
                <a:lnTo>
                  <a:pt x="622" y="157"/>
                </a:lnTo>
                <a:lnTo>
                  <a:pt x="592" y="125"/>
                </a:lnTo>
                <a:lnTo>
                  <a:pt x="595" y="128"/>
                </a:lnTo>
                <a:lnTo>
                  <a:pt x="556" y="99"/>
                </a:lnTo>
                <a:lnTo>
                  <a:pt x="560" y="101"/>
                </a:lnTo>
                <a:lnTo>
                  <a:pt x="516" y="79"/>
                </a:lnTo>
                <a:lnTo>
                  <a:pt x="465" y="62"/>
                </a:lnTo>
                <a:lnTo>
                  <a:pt x="408" y="51"/>
                </a:lnTo>
                <a:lnTo>
                  <a:pt x="346" y="47"/>
                </a:lnTo>
                <a:lnTo>
                  <a:pt x="285" y="51"/>
                </a:lnTo>
                <a:lnTo>
                  <a:pt x="228" y="61"/>
                </a:lnTo>
                <a:lnTo>
                  <a:pt x="176" y="78"/>
                </a:lnTo>
                <a:lnTo>
                  <a:pt x="129" y="101"/>
                </a:lnTo>
                <a:lnTo>
                  <a:pt x="133" y="99"/>
                </a:lnTo>
                <a:lnTo>
                  <a:pt x="94" y="128"/>
                </a:lnTo>
                <a:lnTo>
                  <a:pt x="97" y="125"/>
                </a:lnTo>
                <a:lnTo>
                  <a:pt x="67" y="157"/>
                </a:lnTo>
                <a:lnTo>
                  <a:pt x="71" y="151"/>
                </a:lnTo>
                <a:lnTo>
                  <a:pt x="53" y="187"/>
                </a:lnTo>
                <a:lnTo>
                  <a:pt x="55" y="181"/>
                </a:lnTo>
                <a:lnTo>
                  <a:pt x="48" y="220"/>
                </a:lnTo>
                <a:lnTo>
                  <a:pt x="48" y="211"/>
                </a:lnTo>
                <a:lnTo>
                  <a:pt x="55" y="250"/>
                </a:lnTo>
                <a:close/>
              </a:path>
            </a:pathLst>
          </a:custGeom>
          <a:solidFill>
            <a:srgbClr val="FF0000"/>
          </a:solidFill>
          <a:ln w="0">
            <a:solidFill>
              <a:srgbClr val="FF0000"/>
            </a:solidFill>
            <a:round/>
            <a:headEnd/>
            <a:tailEnd/>
          </a:ln>
        </p:spPr>
        <p:txBody>
          <a:bodyPr/>
          <a:lstStyle/>
          <a:p>
            <a:endParaRPr lang="en-US"/>
          </a:p>
        </p:txBody>
      </p:sp>
      <p:sp>
        <p:nvSpPr>
          <p:cNvPr id="50" name="Freeform 27"/>
          <p:cNvSpPr>
            <a:spLocks noEditPoints="1"/>
          </p:cNvSpPr>
          <p:nvPr/>
        </p:nvSpPr>
        <p:spPr bwMode="auto">
          <a:xfrm>
            <a:off x="3587502" y="5331519"/>
            <a:ext cx="552450" cy="428683"/>
          </a:xfrm>
          <a:custGeom>
            <a:avLst/>
            <a:gdLst>
              <a:gd name="T0" fmla="*/ 2147483647 w 1311"/>
              <a:gd name="T1" fmla="*/ 2147483647 h 668"/>
              <a:gd name="T2" fmla="*/ 2147483647 w 1311"/>
              <a:gd name="T3" fmla="*/ 2147483647 h 668"/>
              <a:gd name="T4" fmla="*/ 2147483647 w 1311"/>
              <a:gd name="T5" fmla="*/ 2147483647 h 668"/>
              <a:gd name="T6" fmla="*/ 2147483647 w 1311"/>
              <a:gd name="T7" fmla="*/ 2147483647 h 668"/>
              <a:gd name="T8" fmla="*/ 2147483647 w 1311"/>
              <a:gd name="T9" fmla="*/ 2147483647 h 668"/>
              <a:gd name="T10" fmla="*/ 2147483647 w 1311"/>
              <a:gd name="T11" fmla="*/ 2147483647 h 668"/>
              <a:gd name="T12" fmla="*/ 2147483647 w 1311"/>
              <a:gd name="T13" fmla="*/ 2147483647 h 668"/>
              <a:gd name="T14" fmla="*/ 2147483647 w 1311"/>
              <a:gd name="T15" fmla="*/ 2147483647 h 668"/>
              <a:gd name="T16" fmla="*/ 2147483647 w 1311"/>
              <a:gd name="T17" fmla="*/ 2147483647 h 668"/>
              <a:gd name="T18" fmla="*/ 2147483647 w 1311"/>
              <a:gd name="T19" fmla="*/ 2147483647 h 668"/>
              <a:gd name="T20" fmla="*/ 2147483647 w 1311"/>
              <a:gd name="T21" fmla="*/ 2147483647 h 668"/>
              <a:gd name="T22" fmla="*/ 2147483647 w 1311"/>
              <a:gd name="T23" fmla="*/ 2147483647 h 668"/>
              <a:gd name="T24" fmla="*/ 2147483647 w 1311"/>
              <a:gd name="T25" fmla="*/ 2147483647 h 668"/>
              <a:gd name="T26" fmla="*/ 2147483647 w 1311"/>
              <a:gd name="T27" fmla="*/ 2147483647 h 668"/>
              <a:gd name="T28" fmla="*/ 2147483647 w 1311"/>
              <a:gd name="T29" fmla="*/ 2147483647 h 668"/>
              <a:gd name="T30" fmla="*/ 2147483647 w 1311"/>
              <a:gd name="T31" fmla="*/ 2147483647 h 668"/>
              <a:gd name="T32" fmla="*/ 2147483647 w 1311"/>
              <a:gd name="T33" fmla="*/ 2147483647 h 668"/>
              <a:gd name="T34" fmla="*/ 2147483647 w 1311"/>
              <a:gd name="T35" fmla="*/ 2147483647 h 668"/>
              <a:gd name="T36" fmla="*/ 0 w 1311"/>
              <a:gd name="T37" fmla="*/ 2147483647 h 668"/>
              <a:gd name="T38" fmla="*/ 2147483647 w 1311"/>
              <a:gd name="T39" fmla="*/ 2147483647 h 668"/>
              <a:gd name="T40" fmla="*/ 2147483647 w 1311"/>
              <a:gd name="T41" fmla="*/ 2147483647 h 668"/>
              <a:gd name="T42" fmla="*/ 2147483647 w 1311"/>
              <a:gd name="T43" fmla="*/ 2147483647 h 668"/>
              <a:gd name="T44" fmla="*/ 2147483647 w 1311"/>
              <a:gd name="T45" fmla="*/ 2147483647 h 668"/>
              <a:gd name="T46" fmla="*/ 2147483647 w 1311"/>
              <a:gd name="T47" fmla="*/ 2147483647 h 668"/>
              <a:gd name="T48" fmla="*/ 2147483647 w 1311"/>
              <a:gd name="T49" fmla="*/ 2147483647 h 668"/>
              <a:gd name="T50" fmla="*/ 2147483647 w 1311"/>
              <a:gd name="T51" fmla="*/ 2147483647 h 668"/>
              <a:gd name="T52" fmla="*/ 2147483647 w 1311"/>
              <a:gd name="T53" fmla="*/ 2147483647 h 668"/>
              <a:gd name="T54" fmla="*/ 2147483647 w 1311"/>
              <a:gd name="T55" fmla="*/ 2147483647 h 668"/>
              <a:gd name="T56" fmla="*/ 2147483647 w 1311"/>
              <a:gd name="T57" fmla="*/ 2147483647 h 668"/>
              <a:gd name="T58" fmla="*/ 2147483647 w 1311"/>
              <a:gd name="T59" fmla="*/ 2147483647 h 668"/>
              <a:gd name="T60" fmla="*/ 2147483647 w 1311"/>
              <a:gd name="T61" fmla="*/ 2147483647 h 668"/>
              <a:gd name="T62" fmla="*/ 2147483647 w 1311"/>
              <a:gd name="T63" fmla="*/ 2147483647 h 668"/>
              <a:gd name="T64" fmla="*/ 2147483647 w 1311"/>
              <a:gd name="T65" fmla="*/ 2147483647 h 668"/>
              <a:gd name="T66" fmla="*/ 2147483647 w 1311"/>
              <a:gd name="T67" fmla="*/ 2147483647 h 668"/>
              <a:gd name="T68" fmla="*/ 2147483647 w 1311"/>
              <a:gd name="T69" fmla="*/ 2147483647 h 668"/>
              <a:gd name="T70" fmla="*/ 2147483647 w 1311"/>
              <a:gd name="T71" fmla="*/ 2147483647 h 668"/>
              <a:gd name="T72" fmla="*/ 2147483647 w 1311"/>
              <a:gd name="T73" fmla="*/ 2147483647 h 668"/>
              <a:gd name="T74" fmla="*/ 2147483647 w 1311"/>
              <a:gd name="T75" fmla="*/ 0 h 668"/>
              <a:gd name="T76" fmla="*/ 2147483647 w 1311"/>
              <a:gd name="T77" fmla="*/ 2147483647 h 668"/>
              <a:gd name="T78" fmla="*/ 2147483647 w 1311"/>
              <a:gd name="T79" fmla="*/ 2147483647 h 668"/>
              <a:gd name="T80" fmla="*/ 2147483647 w 1311"/>
              <a:gd name="T81" fmla="*/ 0 h 6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1"/>
              <a:gd name="T124" fmla="*/ 0 h 668"/>
              <a:gd name="T125" fmla="*/ 1311 w 1311"/>
              <a:gd name="T126" fmla="*/ 668 h 6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1" h="668">
                <a:moveTo>
                  <a:pt x="1154" y="127"/>
                </a:moveTo>
                <a:lnTo>
                  <a:pt x="1055" y="132"/>
                </a:lnTo>
                <a:lnTo>
                  <a:pt x="818" y="165"/>
                </a:lnTo>
                <a:lnTo>
                  <a:pt x="708" y="190"/>
                </a:lnTo>
                <a:lnTo>
                  <a:pt x="605" y="217"/>
                </a:lnTo>
                <a:lnTo>
                  <a:pt x="508" y="251"/>
                </a:lnTo>
                <a:lnTo>
                  <a:pt x="419" y="287"/>
                </a:lnTo>
                <a:lnTo>
                  <a:pt x="339" y="327"/>
                </a:lnTo>
                <a:lnTo>
                  <a:pt x="267" y="370"/>
                </a:lnTo>
                <a:lnTo>
                  <a:pt x="205" y="415"/>
                </a:lnTo>
                <a:lnTo>
                  <a:pt x="154" y="464"/>
                </a:lnTo>
                <a:lnTo>
                  <a:pt x="114" y="514"/>
                </a:lnTo>
                <a:lnTo>
                  <a:pt x="117" y="510"/>
                </a:lnTo>
                <a:lnTo>
                  <a:pt x="85" y="565"/>
                </a:lnTo>
                <a:lnTo>
                  <a:pt x="88" y="559"/>
                </a:lnTo>
                <a:lnTo>
                  <a:pt x="69" y="616"/>
                </a:lnTo>
                <a:lnTo>
                  <a:pt x="70" y="609"/>
                </a:lnTo>
                <a:lnTo>
                  <a:pt x="63" y="668"/>
                </a:lnTo>
                <a:lnTo>
                  <a:pt x="0" y="661"/>
                </a:lnTo>
                <a:lnTo>
                  <a:pt x="7" y="602"/>
                </a:lnTo>
                <a:cubicBezTo>
                  <a:pt x="7" y="600"/>
                  <a:pt x="7" y="597"/>
                  <a:pt x="8" y="595"/>
                </a:cubicBezTo>
                <a:lnTo>
                  <a:pt x="27" y="538"/>
                </a:lnTo>
                <a:cubicBezTo>
                  <a:pt x="28" y="536"/>
                  <a:pt x="29" y="534"/>
                  <a:pt x="30" y="532"/>
                </a:cubicBezTo>
                <a:lnTo>
                  <a:pt x="62" y="477"/>
                </a:lnTo>
                <a:cubicBezTo>
                  <a:pt x="63" y="476"/>
                  <a:pt x="64" y="475"/>
                  <a:pt x="65" y="473"/>
                </a:cubicBezTo>
                <a:lnTo>
                  <a:pt x="110" y="417"/>
                </a:lnTo>
                <a:lnTo>
                  <a:pt x="168" y="364"/>
                </a:lnTo>
                <a:lnTo>
                  <a:pt x="234" y="315"/>
                </a:lnTo>
                <a:lnTo>
                  <a:pt x="310" y="270"/>
                </a:lnTo>
                <a:lnTo>
                  <a:pt x="394" y="228"/>
                </a:lnTo>
                <a:lnTo>
                  <a:pt x="487" y="190"/>
                </a:lnTo>
                <a:lnTo>
                  <a:pt x="588" y="156"/>
                </a:lnTo>
                <a:lnTo>
                  <a:pt x="694" y="127"/>
                </a:lnTo>
                <a:lnTo>
                  <a:pt x="809" y="102"/>
                </a:lnTo>
                <a:lnTo>
                  <a:pt x="1052" y="69"/>
                </a:lnTo>
                <a:lnTo>
                  <a:pt x="1150" y="63"/>
                </a:lnTo>
                <a:lnTo>
                  <a:pt x="1154" y="127"/>
                </a:lnTo>
                <a:close/>
                <a:moveTo>
                  <a:pt x="1116" y="0"/>
                </a:moveTo>
                <a:lnTo>
                  <a:pt x="1311" y="88"/>
                </a:lnTo>
                <a:lnTo>
                  <a:pt x="1123" y="192"/>
                </a:lnTo>
                <a:lnTo>
                  <a:pt x="1116" y="0"/>
                </a:lnTo>
                <a:close/>
              </a:path>
            </a:pathLst>
          </a:custGeom>
          <a:solidFill>
            <a:srgbClr val="000000"/>
          </a:solidFill>
          <a:ln w="0">
            <a:solidFill>
              <a:srgbClr val="000000"/>
            </a:solidFill>
            <a:round/>
            <a:headEnd/>
            <a:tailEnd/>
          </a:ln>
        </p:spPr>
        <p:txBody>
          <a:bodyPr/>
          <a:lstStyle/>
          <a:p>
            <a:endParaRPr lang="en-US"/>
          </a:p>
        </p:txBody>
      </p:sp>
      <p:sp>
        <p:nvSpPr>
          <p:cNvPr id="4100" name="TextBox 4099"/>
          <p:cNvSpPr txBox="1"/>
          <p:nvPr/>
        </p:nvSpPr>
        <p:spPr>
          <a:xfrm>
            <a:off x="5919667" y="5651956"/>
            <a:ext cx="2252733" cy="369332"/>
          </a:xfrm>
          <a:prstGeom prst="rect">
            <a:avLst/>
          </a:prstGeom>
          <a:noFill/>
        </p:spPr>
        <p:txBody>
          <a:bodyPr wrap="none" rtlCol="0">
            <a:spAutoFit/>
          </a:bodyPr>
          <a:lstStyle/>
          <a:p>
            <a:r>
              <a:rPr lang="en-US" dirty="0" smtClean="0"/>
              <a:t>Effective initial energy</a:t>
            </a:r>
            <a:endParaRPr lang="en-GB" dirty="0"/>
          </a:p>
        </p:txBody>
      </p:sp>
      <p:cxnSp>
        <p:nvCxnSpPr>
          <p:cNvPr id="4099" name="Straight Arrow Connector 4098"/>
          <p:cNvCxnSpPr/>
          <p:nvPr/>
        </p:nvCxnSpPr>
        <p:spPr>
          <a:xfrm flipH="1">
            <a:off x="3173363" y="5839883"/>
            <a:ext cx="273835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945263" y="5085184"/>
            <a:ext cx="2947217" cy="369332"/>
          </a:xfrm>
          <a:prstGeom prst="rect">
            <a:avLst/>
          </a:prstGeom>
          <a:noFill/>
        </p:spPr>
        <p:txBody>
          <a:bodyPr wrap="none" rtlCol="0">
            <a:spAutoFit/>
          </a:bodyPr>
          <a:lstStyle/>
          <a:p>
            <a:r>
              <a:rPr lang="en-US" dirty="0" smtClean="0"/>
              <a:t>Effective intermediate energy</a:t>
            </a:r>
            <a:endParaRPr lang="en-GB" dirty="0"/>
          </a:p>
        </p:txBody>
      </p:sp>
      <p:sp>
        <p:nvSpPr>
          <p:cNvPr id="77" name="Freeform 27"/>
          <p:cNvSpPr>
            <a:spLocks noEditPoints="1"/>
          </p:cNvSpPr>
          <p:nvPr/>
        </p:nvSpPr>
        <p:spPr bwMode="auto">
          <a:xfrm rot="4296962">
            <a:off x="4313271" y="5333203"/>
            <a:ext cx="552450" cy="428683"/>
          </a:xfrm>
          <a:custGeom>
            <a:avLst/>
            <a:gdLst>
              <a:gd name="T0" fmla="*/ 2147483647 w 1311"/>
              <a:gd name="T1" fmla="*/ 2147483647 h 668"/>
              <a:gd name="T2" fmla="*/ 2147483647 w 1311"/>
              <a:gd name="T3" fmla="*/ 2147483647 h 668"/>
              <a:gd name="T4" fmla="*/ 2147483647 w 1311"/>
              <a:gd name="T5" fmla="*/ 2147483647 h 668"/>
              <a:gd name="T6" fmla="*/ 2147483647 w 1311"/>
              <a:gd name="T7" fmla="*/ 2147483647 h 668"/>
              <a:gd name="T8" fmla="*/ 2147483647 w 1311"/>
              <a:gd name="T9" fmla="*/ 2147483647 h 668"/>
              <a:gd name="T10" fmla="*/ 2147483647 w 1311"/>
              <a:gd name="T11" fmla="*/ 2147483647 h 668"/>
              <a:gd name="T12" fmla="*/ 2147483647 w 1311"/>
              <a:gd name="T13" fmla="*/ 2147483647 h 668"/>
              <a:gd name="T14" fmla="*/ 2147483647 w 1311"/>
              <a:gd name="T15" fmla="*/ 2147483647 h 668"/>
              <a:gd name="T16" fmla="*/ 2147483647 w 1311"/>
              <a:gd name="T17" fmla="*/ 2147483647 h 668"/>
              <a:gd name="T18" fmla="*/ 2147483647 w 1311"/>
              <a:gd name="T19" fmla="*/ 2147483647 h 668"/>
              <a:gd name="T20" fmla="*/ 2147483647 w 1311"/>
              <a:gd name="T21" fmla="*/ 2147483647 h 668"/>
              <a:gd name="T22" fmla="*/ 2147483647 w 1311"/>
              <a:gd name="T23" fmla="*/ 2147483647 h 668"/>
              <a:gd name="T24" fmla="*/ 2147483647 w 1311"/>
              <a:gd name="T25" fmla="*/ 2147483647 h 668"/>
              <a:gd name="T26" fmla="*/ 2147483647 w 1311"/>
              <a:gd name="T27" fmla="*/ 2147483647 h 668"/>
              <a:gd name="T28" fmla="*/ 2147483647 w 1311"/>
              <a:gd name="T29" fmla="*/ 2147483647 h 668"/>
              <a:gd name="T30" fmla="*/ 2147483647 w 1311"/>
              <a:gd name="T31" fmla="*/ 2147483647 h 668"/>
              <a:gd name="T32" fmla="*/ 2147483647 w 1311"/>
              <a:gd name="T33" fmla="*/ 2147483647 h 668"/>
              <a:gd name="T34" fmla="*/ 2147483647 w 1311"/>
              <a:gd name="T35" fmla="*/ 2147483647 h 668"/>
              <a:gd name="T36" fmla="*/ 0 w 1311"/>
              <a:gd name="T37" fmla="*/ 2147483647 h 668"/>
              <a:gd name="T38" fmla="*/ 2147483647 w 1311"/>
              <a:gd name="T39" fmla="*/ 2147483647 h 668"/>
              <a:gd name="T40" fmla="*/ 2147483647 w 1311"/>
              <a:gd name="T41" fmla="*/ 2147483647 h 668"/>
              <a:gd name="T42" fmla="*/ 2147483647 w 1311"/>
              <a:gd name="T43" fmla="*/ 2147483647 h 668"/>
              <a:gd name="T44" fmla="*/ 2147483647 w 1311"/>
              <a:gd name="T45" fmla="*/ 2147483647 h 668"/>
              <a:gd name="T46" fmla="*/ 2147483647 w 1311"/>
              <a:gd name="T47" fmla="*/ 2147483647 h 668"/>
              <a:gd name="T48" fmla="*/ 2147483647 w 1311"/>
              <a:gd name="T49" fmla="*/ 2147483647 h 668"/>
              <a:gd name="T50" fmla="*/ 2147483647 w 1311"/>
              <a:gd name="T51" fmla="*/ 2147483647 h 668"/>
              <a:gd name="T52" fmla="*/ 2147483647 w 1311"/>
              <a:gd name="T53" fmla="*/ 2147483647 h 668"/>
              <a:gd name="T54" fmla="*/ 2147483647 w 1311"/>
              <a:gd name="T55" fmla="*/ 2147483647 h 668"/>
              <a:gd name="T56" fmla="*/ 2147483647 w 1311"/>
              <a:gd name="T57" fmla="*/ 2147483647 h 668"/>
              <a:gd name="T58" fmla="*/ 2147483647 w 1311"/>
              <a:gd name="T59" fmla="*/ 2147483647 h 668"/>
              <a:gd name="T60" fmla="*/ 2147483647 w 1311"/>
              <a:gd name="T61" fmla="*/ 2147483647 h 668"/>
              <a:gd name="T62" fmla="*/ 2147483647 w 1311"/>
              <a:gd name="T63" fmla="*/ 2147483647 h 668"/>
              <a:gd name="T64" fmla="*/ 2147483647 w 1311"/>
              <a:gd name="T65" fmla="*/ 2147483647 h 668"/>
              <a:gd name="T66" fmla="*/ 2147483647 w 1311"/>
              <a:gd name="T67" fmla="*/ 2147483647 h 668"/>
              <a:gd name="T68" fmla="*/ 2147483647 w 1311"/>
              <a:gd name="T69" fmla="*/ 2147483647 h 668"/>
              <a:gd name="T70" fmla="*/ 2147483647 w 1311"/>
              <a:gd name="T71" fmla="*/ 2147483647 h 668"/>
              <a:gd name="T72" fmla="*/ 2147483647 w 1311"/>
              <a:gd name="T73" fmla="*/ 2147483647 h 668"/>
              <a:gd name="T74" fmla="*/ 2147483647 w 1311"/>
              <a:gd name="T75" fmla="*/ 0 h 668"/>
              <a:gd name="T76" fmla="*/ 2147483647 w 1311"/>
              <a:gd name="T77" fmla="*/ 2147483647 h 668"/>
              <a:gd name="T78" fmla="*/ 2147483647 w 1311"/>
              <a:gd name="T79" fmla="*/ 2147483647 h 668"/>
              <a:gd name="T80" fmla="*/ 2147483647 w 1311"/>
              <a:gd name="T81" fmla="*/ 0 h 6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1"/>
              <a:gd name="T124" fmla="*/ 0 h 668"/>
              <a:gd name="T125" fmla="*/ 1311 w 1311"/>
              <a:gd name="T126" fmla="*/ 668 h 6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1" h="668">
                <a:moveTo>
                  <a:pt x="1154" y="127"/>
                </a:moveTo>
                <a:lnTo>
                  <a:pt x="1055" y="132"/>
                </a:lnTo>
                <a:lnTo>
                  <a:pt x="818" y="165"/>
                </a:lnTo>
                <a:lnTo>
                  <a:pt x="708" y="190"/>
                </a:lnTo>
                <a:lnTo>
                  <a:pt x="605" y="217"/>
                </a:lnTo>
                <a:lnTo>
                  <a:pt x="508" y="251"/>
                </a:lnTo>
                <a:lnTo>
                  <a:pt x="419" y="287"/>
                </a:lnTo>
                <a:lnTo>
                  <a:pt x="339" y="327"/>
                </a:lnTo>
                <a:lnTo>
                  <a:pt x="267" y="370"/>
                </a:lnTo>
                <a:lnTo>
                  <a:pt x="205" y="415"/>
                </a:lnTo>
                <a:lnTo>
                  <a:pt x="154" y="464"/>
                </a:lnTo>
                <a:lnTo>
                  <a:pt x="114" y="514"/>
                </a:lnTo>
                <a:lnTo>
                  <a:pt x="117" y="510"/>
                </a:lnTo>
                <a:lnTo>
                  <a:pt x="85" y="565"/>
                </a:lnTo>
                <a:lnTo>
                  <a:pt x="88" y="559"/>
                </a:lnTo>
                <a:lnTo>
                  <a:pt x="69" y="616"/>
                </a:lnTo>
                <a:lnTo>
                  <a:pt x="70" y="609"/>
                </a:lnTo>
                <a:lnTo>
                  <a:pt x="63" y="668"/>
                </a:lnTo>
                <a:lnTo>
                  <a:pt x="0" y="661"/>
                </a:lnTo>
                <a:lnTo>
                  <a:pt x="7" y="602"/>
                </a:lnTo>
                <a:cubicBezTo>
                  <a:pt x="7" y="600"/>
                  <a:pt x="7" y="597"/>
                  <a:pt x="8" y="595"/>
                </a:cubicBezTo>
                <a:lnTo>
                  <a:pt x="27" y="538"/>
                </a:lnTo>
                <a:cubicBezTo>
                  <a:pt x="28" y="536"/>
                  <a:pt x="29" y="534"/>
                  <a:pt x="30" y="532"/>
                </a:cubicBezTo>
                <a:lnTo>
                  <a:pt x="62" y="477"/>
                </a:lnTo>
                <a:cubicBezTo>
                  <a:pt x="63" y="476"/>
                  <a:pt x="64" y="475"/>
                  <a:pt x="65" y="473"/>
                </a:cubicBezTo>
                <a:lnTo>
                  <a:pt x="110" y="417"/>
                </a:lnTo>
                <a:lnTo>
                  <a:pt x="168" y="364"/>
                </a:lnTo>
                <a:lnTo>
                  <a:pt x="234" y="315"/>
                </a:lnTo>
                <a:lnTo>
                  <a:pt x="310" y="270"/>
                </a:lnTo>
                <a:lnTo>
                  <a:pt x="394" y="228"/>
                </a:lnTo>
                <a:lnTo>
                  <a:pt x="487" y="190"/>
                </a:lnTo>
                <a:lnTo>
                  <a:pt x="588" y="156"/>
                </a:lnTo>
                <a:lnTo>
                  <a:pt x="694" y="127"/>
                </a:lnTo>
                <a:lnTo>
                  <a:pt x="809" y="102"/>
                </a:lnTo>
                <a:lnTo>
                  <a:pt x="1052" y="69"/>
                </a:lnTo>
                <a:lnTo>
                  <a:pt x="1150" y="63"/>
                </a:lnTo>
                <a:lnTo>
                  <a:pt x="1154" y="127"/>
                </a:lnTo>
                <a:close/>
                <a:moveTo>
                  <a:pt x="1116" y="0"/>
                </a:moveTo>
                <a:lnTo>
                  <a:pt x="1311" y="88"/>
                </a:lnTo>
                <a:lnTo>
                  <a:pt x="1123" y="192"/>
                </a:lnTo>
                <a:lnTo>
                  <a:pt x="1116" y="0"/>
                </a:lnTo>
                <a:close/>
              </a:path>
            </a:pathLst>
          </a:custGeom>
          <a:solidFill>
            <a:srgbClr val="000000"/>
          </a:solidFill>
          <a:ln w="0">
            <a:solidFill>
              <a:srgbClr val="000000"/>
            </a:solidFill>
            <a:round/>
            <a:headEnd/>
            <a:tailEnd/>
          </a:ln>
        </p:spPr>
        <p:txBody>
          <a:bodyPr/>
          <a:lstStyle/>
          <a:p>
            <a:endParaRPr lang="en-US"/>
          </a:p>
        </p:txBody>
      </p:sp>
      <p:grpSp>
        <p:nvGrpSpPr>
          <p:cNvPr id="4097" name="Group 4096"/>
          <p:cNvGrpSpPr/>
          <p:nvPr/>
        </p:nvGrpSpPr>
        <p:grpSpPr>
          <a:xfrm>
            <a:off x="3491880" y="5756764"/>
            <a:ext cx="268287" cy="161925"/>
            <a:chOff x="3491880" y="5766961"/>
            <a:chExt cx="268287" cy="161925"/>
          </a:xfrm>
        </p:grpSpPr>
        <p:sp>
          <p:nvSpPr>
            <p:cNvPr id="44" name="Freeform 21"/>
            <p:cNvSpPr>
              <a:spLocks/>
            </p:cNvSpPr>
            <p:nvPr/>
          </p:nvSpPr>
          <p:spPr bwMode="auto">
            <a:xfrm>
              <a:off x="3491880" y="5766961"/>
              <a:ext cx="268287" cy="161925"/>
            </a:xfrm>
            <a:custGeom>
              <a:avLst/>
              <a:gdLst>
                <a:gd name="T0" fmla="*/ 0 w 640"/>
                <a:gd name="T1" fmla="*/ 2147483647 h 384"/>
                <a:gd name="T2" fmla="*/ 2147483647 w 640"/>
                <a:gd name="T3" fmla="*/ 0 h 384"/>
                <a:gd name="T4" fmla="*/ 2147483647 w 640"/>
                <a:gd name="T5" fmla="*/ 0 h 384"/>
                <a:gd name="T6" fmla="*/ 2147483647 w 640"/>
                <a:gd name="T7" fmla="*/ 2147483647 h 384"/>
                <a:gd name="T8" fmla="*/ 2147483647 w 640"/>
                <a:gd name="T9" fmla="*/ 2147483647 h 384"/>
                <a:gd name="T10" fmla="*/ 2147483647 w 640"/>
                <a:gd name="T11" fmla="*/ 2147483647 h 384"/>
                <a:gd name="T12" fmla="*/ 2147483647 w 640"/>
                <a:gd name="T13" fmla="*/ 2147483647 h 384"/>
                <a:gd name="T14" fmla="*/ 2147483647 w 640"/>
                <a:gd name="T15" fmla="*/ 2147483647 h 384"/>
                <a:gd name="T16" fmla="*/ 2147483647 w 640"/>
                <a:gd name="T17" fmla="*/ 2147483647 h 384"/>
                <a:gd name="T18" fmla="*/ 0 w 640"/>
                <a:gd name="T19" fmla="*/ 2147483647 h 384"/>
                <a:gd name="T20" fmla="*/ 0 w 640"/>
                <a:gd name="T21" fmla="*/ 2147483647 h 3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0"/>
                <a:gd name="T34" fmla="*/ 0 h 384"/>
                <a:gd name="T35" fmla="*/ 640 w 640"/>
                <a:gd name="T36" fmla="*/ 384 h 3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0" h="384">
                  <a:moveTo>
                    <a:pt x="0" y="192"/>
                  </a:moveTo>
                  <a:cubicBezTo>
                    <a:pt x="0" y="86"/>
                    <a:pt x="144" y="0"/>
                    <a:pt x="320" y="0"/>
                  </a:cubicBezTo>
                  <a:cubicBezTo>
                    <a:pt x="497" y="0"/>
                    <a:pt x="640" y="86"/>
                    <a:pt x="640" y="192"/>
                  </a:cubicBezTo>
                  <a:cubicBezTo>
                    <a:pt x="640" y="192"/>
                    <a:pt x="640" y="192"/>
                    <a:pt x="640" y="192"/>
                  </a:cubicBezTo>
                  <a:cubicBezTo>
                    <a:pt x="640" y="299"/>
                    <a:pt x="497" y="384"/>
                    <a:pt x="320" y="384"/>
                  </a:cubicBezTo>
                  <a:cubicBezTo>
                    <a:pt x="320" y="384"/>
                    <a:pt x="320" y="384"/>
                    <a:pt x="320" y="384"/>
                  </a:cubicBezTo>
                  <a:cubicBezTo>
                    <a:pt x="144" y="384"/>
                    <a:pt x="0" y="299"/>
                    <a:pt x="0" y="192"/>
                  </a:cubicBezTo>
                  <a:cubicBezTo>
                    <a:pt x="0" y="192"/>
                    <a:pt x="0" y="192"/>
                    <a:pt x="0" y="192"/>
                  </a:cubicBezTo>
                  <a:close/>
                </a:path>
              </a:pathLst>
            </a:custGeom>
            <a:solidFill>
              <a:srgbClr val="4F81BD"/>
            </a:solidFill>
            <a:ln w="0">
              <a:solidFill>
                <a:srgbClr val="000000"/>
              </a:solidFill>
              <a:round/>
              <a:headEnd/>
              <a:tailEnd/>
            </a:ln>
          </p:spPr>
          <p:txBody>
            <a:bodyPr/>
            <a:lstStyle/>
            <a:p>
              <a:endParaRPr lang="en-US"/>
            </a:p>
          </p:txBody>
        </p:sp>
        <p:cxnSp>
          <p:nvCxnSpPr>
            <p:cNvPr id="4096" name="Straight Connector 4095"/>
            <p:cNvCxnSpPr/>
            <p:nvPr/>
          </p:nvCxnSpPr>
          <p:spPr>
            <a:xfrm>
              <a:off x="3556531" y="5850080"/>
              <a:ext cx="1235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508104" y="5329931"/>
            <a:ext cx="439544" cy="506691"/>
            <a:chOff x="5508104" y="5329931"/>
            <a:chExt cx="439544" cy="506691"/>
          </a:xfrm>
        </p:grpSpPr>
        <p:sp>
          <p:nvSpPr>
            <p:cNvPr id="78" name="TextBox 77"/>
            <p:cNvSpPr txBox="1"/>
            <p:nvPr/>
          </p:nvSpPr>
          <p:spPr>
            <a:xfrm>
              <a:off x="5508104" y="5363924"/>
              <a:ext cx="439544" cy="369332"/>
            </a:xfrm>
            <a:prstGeom prst="rect">
              <a:avLst/>
            </a:prstGeom>
            <a:noFill/>
          </p:spPr>
          <p:txBody>
            <a:bodyPr wrap="none" rtlCol="0">
              <a:spAutoFit/>
            </a:bodyPr>
            <a:lstStyle/>
            <a:p>
              <a:r>
                <a:rPr lang="en-US" b="1" dirty="0" smtClean="0">
                  <a:solidFill>
                    <a:srgbClr val="00B050"/>
                  </a:solidFill>
                  <a:latin typeface="Symbol" pitchFamily="18" charset="2"/>
                </a:rPr>
                <a:t>D</a:t>
              </a:r>
              <a:r>
                <a:rPr lang="en-US" b="1" dirty="0" smtClean="0">
                  <a:solidFill>
                    <a:srgbClr val="00B050"/>
                  </a:solidFill>
                </a:rPr>
                <a:t>E</a:t>
              </a:r>
              <a:endParaRPr lang="en-GB" b="1" dirty="0">
                <a:solidFill>
                  <a:srgbClr val="00B050"/>
                </a:solidFill>
              </a:endParaRPr>
            </a:p>
          </p:txBody>
        </p:sp>
        <p:cxnSp>
          <p:nvCxnSpPr>
            <p:cNvPr id="4105" name="Straight Arrow Connector 4104"/>
            <p:cNvCxnSpPr/>
            <p:nvPr/>
          </p:nvCxnSpPr>
          <p:spPr>
            <a:xfrm flipV="1">
              <a:off x="5565567" y="5329931"/>
              <a:ext cx="0" cy="506691"/>
            </a:xfrm>
            <a:prstGeom prst="straightConnector1">
              <a:avLst/>
            </a:prstGeom>
            <a:ln w="2857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576580" y="2822451"/>
            <a:ext cx="5099876" cy="750565"/>
            <a:chOff x="179512" y="2276872"/>
            <a:chExt cx="5099876" cy="750565"/>
          </a:xfrm>
        </p:grpSpPr>
        <p:graphicFrame>
          <p:nvGraphicFramePr>
            <p:cNvPr id="26" name="Object 25"/>
            <p:cNvGraphicFramePr>
              <a:graphicFrameLocks noChangeAspect="1"/>
            </p:cNvGraphicFramePr>
            <p:nvPr>
              <p:extLst>
                <p:ext uri="{D42A27DB-BD31-4B8C-83A1-F6EECF244321}">
                  <p14:modId xmlns:p14="http://schemas.microsoft.com/office/powerpoint/2010/main" val="153640058"/>
                </p:ext>
              </p:extLst>
            </p:nvPr>
          </p:nvGraphicFramePr>
          <p:xfrm>
            <a:off x="3632987" y="2276872"/>
            <a:ext cx="1646401" cy="750565"/>
          </p:xfrm>
          <a:graphic>
            <a:graphicData uri="http://schemas.openxmlformats.org/presentationml/2006/ole">
              <mc:AlternateContent xmlns:mc="http://schemas.openxmlformats.org/markup-compatibility/2006">
                <mc:Choice xmlns:v="urn:schemas-microsoft-com:vml" Requires="v">
                  <p:oleObj spid="_x0000_s6302" name="Equation" r:id="rId3" imgW="863280" imgH="393480" progId="Equation.DSMT4">
                    <p:embed/>
                  </p:oleObj>
                </mc:Choice>
                <mc:Fallback>
                  <p:oleObj name="Equation" r:id="rId3" imgW="863280" imgH="393480" progId="Equation.DSMT4">
                    <p:embed/>
                    <p:pic>
                      <p:nvPicPr>
                        <p:cNvPr id="0" name=""/>
                        <p:cNvPicPr/>
                        <p:nvPr/>
                      </p:nvPicPr>
                      <p:blipFill>
                        <a:blip r:embed="rId4"/>
                        <a:stretch>
                          <a:fillRect/>
                        </a:stretch>
                      </p:blipFill>
                      <p:spPr>
                        <a:xfrm>
                          <a:off x="3632987" y="2276872"/>
                          <a:ext cx="1646401" cy="750565"/>
                        </a:xfrm>
                        <a:prstGeom prst="rect">
                          <a:avLst/>
                        </a:prstGeom>
                      </p:spPr>
                    </p:pic>
                  </p:oleObj>
                </mc:Fallback>
              </mc:AlternateContent>
            </a:graphicData>
          </a:graphic>
        </p:graphicFrame>
        <p:sp>
          <p:nvSpPr>
            <p:cNvPr id="4" name="TextBox 3"/>
            <p:cNvSpPr txBox="1"/>
            <p:nvPr/>
          </p:nvSpPr>
          <p:spPr>
            <a:xfrm>
              <a:off x="179512" y="2452400"/>
              <a:ext cx="3493713" cy="400110"/>
            </a:xfrm>
            <a:prstGeom prst="rect">
              <a:avLst/>
            </a:prstGeom>
            <a:noFill/>
          </p:spPr>
          <p:txBody>
            <a:bodyPr wrap="none" rtlCol="0">
              <a:spAutoFit/>
            </a:bodyPr>
            <a:lstStyle/>
            <a:p>
              <a:r>
                <a:rPr lang="en-US" sz="2000" dirty="0" smtClean="0"/>
                <a:t>For a constant density of states:</a:t>
              </a:r>
              <a:endParaRPr lang="en-GB" sz="2000" dirty="0"/>
            </a:p>
          </p:txBody>
        </p:sp>
      </p:grpSp>
      <p:sp>
        <p:nvSpPr>
          <p:cNvPr id="60" name="TextBox 59"/>
          <p:cNvSpPr txBox="1"/>
          <p:nvPr/>
        </p:nvSpPr>
        <p:spPr>
          <a:xfrm>
            <a:off x="179512" y="3388930"/>
            <a:ext cx="3413499" cy="400110"/>
          </a:xfrm>
          <a:prstGeom prst="rect">
            <a:avLst/>
          </a:prstGeom>
          <a:noFill/>
        </p:spPr>
        <p:txBody>
          <a:bodyPr wrap="none" rtlCol="0">
            <a:spAutoFit/>
          </a:bodyPr>
          <a:lstStyle/>
          <a:p>
            <a:r>
              <a:rPr lang="en-US" sz="2000" b="1" u="sng" dirty="0" smtClean="0"/>
              <a:t>For a shaped density of states:</a:t>
            </a:r>
            <a:endParaRPr lang="en-GB" sz="2000" b="1" u="sng" dirty="0"/>
          </a:p>
        </p:txBody>
      </p:sp>
      <p:sp>
        <p:nvSpPr>
          <p:cNvPr id="15" name="TextBox 14"/>
          <p:cNvSpPr txBox="1"/>
          <p:nvPr/>
        </p:nvSpPr>
        <p:spPr>
          <a:xfrm>
            <a:off x="755576" y="5085184"/>
            <a:ext cx="2410660" cy="369332"/>
          </a:xfrm>
          <a:prstGeom prst="rect">
            <a:avLst/>
          </a:prstGeom>
          <a:noFill/>
        </p:spPr>
        <p:txBody>
          <a:bodyPr wrap="none" rtlCol="0">
            <a:spAutoFit/>
          </a:bodyPr>
          <a:lstStyle/>
          <a:p>
            <a:r>
              <a:rPr lang="en-US" b="1" dirty="0" smtClean="0">
                <a:solidFill>
                  <a:srgbClr val="FF0000"/>
                </a:solidFill>
              </a:rPr>
              <a:t>Transport Energy (E</a:t>
            </a:r>
            <a:r>
              <a:rPr lang="en-US" b="1" baseline="-25000" dirty="0" smtClean="0">
                <a:solidFill>
                  <a:srgbClr val="FF0000"/>
                </a:solidFill>
              </a:rPr>
              <a:t>t</a:t>
            </a:r>
            <a:r>
              <a:rPr lang="en-US" b="1" dirty="0" smtClean="0">
                <a:solidFill>
                  <a:srgbClr val="FF0000"/>
                </a:solidFill>
              </a:rPr>
              <a:t>=?)</a:t>
            </a:r>
            <a:endParaRPr lang="en-GB" b="1" dirty="0">
              <a:solidFill>
                <a:srgbClr val="FF0000"/>
              </a:solidFill>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983380601"/>
              </p:ext>
            </p:extLst>
          </p:nvPr>
        </p:nvGraphicFramePr>
        <p:xfrm>
          <a:off x="2413699" y="5651956"/>
          <a:ext cx="654775" cy="361255"/>
        </p:xfrm>
        <a:graphic>
          <a:graphicData uri="http://schemas.openxmlformats.org/presentationml/2006/ole">
            <mc:AlternateContent xmlns:mc="http://schemas.openxmlformats.org/markup-compatibility/2006">
              <mc:Choice xmlns:v="urn:schemas-microsoft-com:vml" Requires="v">
                <p:oleObj spid="_x0000_s6303" name="Equation" r:id="rId5" imgW="368280" imgH="203040" progId="Equation.DSMT4">
                  <p:embed/>
                </p:oleObj>
              </mc:Choice>
              <mc:Fallback>
                <p:oleObj name="Equation" r:id="rId5" imgW="368280" imgH="203040" progId="Equation.DSMT4">
                  <p:embed/>
                  <p:pic>
                    <p:nvPicPr>
                      <p:cNvPr id="0" name=""/>
                      <p:cNvPicPr/>
                      <p:nvPr/>
                    </p:nvPicPr>
                    <p:blipFill>
                      <a:blip r:embed="rId6"/>
                      <a:stretch>
                        <a:fillRect/>
                      </a:stretch>
                    </p:blipFill>
                    <p:spPr>
                      <a:xfrm>
                        <a:off x="2413699" y="5651956"/>
                        <a:ext cx="654775" cy="361255"/>
                      </a:xfrm>
                      <a:prstGeom prst="rect">
                        <a:avLst/>
                      </a:prstGeom>
                    </p:spPr>
                  </p:pic>
                </p:oleObj>
              </mc:Fallback>
            </mc:AlternateContent>
          </a:graphicData>
        </a:graphic>
      </p:graphicFrame>
      <p:pic>
        <p:nvPicPr>
          <p:cNvPr id="6179" name="Picture 3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02" y="895341"/>
            <a:ext cx="2799506" cy="130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p:nvSpPr>
        <p:spPr>
          <a:xfrm>
            <a:off x="3203848" y="620688"/>
            <a:ext cx="5868144" cy="2239844"/>
          </a:xfrm>
          <a:prstGeom prst="roundRect">
            <a:avLst/>
          </a:prstGeom>
          <a:solidFill>
            <a:srgbClr val="FFDE75">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3275856" y="2348880"/>
            <a:ext cx="5779659" cy="369332"/>
          </a:xfrm>
          <a:prstGeom prst="rect">
            <a:avLst/>
          </a:prstGeom>
          <a:noFill/>
        </p:spPr>
        <p:txBody>
          <a:bodyPr wrap="none" rtlCol="0">
            <a:spAutoFit/>
          </a:bodyPr>
          <a:lstStyle/>
          <a:p>
            <a:r>
              <a:rPr lang="en-US" dirty="0" smtClean="0"/>
              <a:t>r and </a:t>
            </a:r>
            <a:r>
              <a:rPr lang="en-US" dirty="0" smtClean="0">
                <a:latin typeface="Symbol" pitchFamily="18" charset="2"/>
              </a:rPr>
              <a:t>D</a:t>
            </a:r>
            <a:r>
              <a:rPr lang="en-US" dirty="0" smtClean="0"/>
              <a:t>E are determined so as to maximize the hopping rate</a:t>
            </a:r>
            <a:endParaRPr lang="en-GB" dirty="0"/>
          </a:p>
        </p:txBody>
      </p:sp>
      <p:graphicFrame>
        <p:nvGraphicFramePr>
          <p:cNvPr id="39" name="Object 38"/>
          <p:cNvGraphicFramePr>
            <a:graphicFrameLocks noChangeAspect="1"/>
          </p:cNvGraphicFramePr>
          <p:nvPr>
            <p:extLst>
              <p:ext uri="{D42A27DB-BD31-4B8C-83A1-F6EECF244321}">
                <p14:modId xmlns:p14="http://schemas.microsoft.com/office/powerpoint/2010/main" val="1751837383"/>
              </p:ext>
            </p:extLst>
          </p:nvPr>
        </p:nvGraphicFramePr>
        <p:xfrm>
          <a:off x="6660232" y="1020706"/>
          <a:ext cx="2394739" cy="836716"/>
        </p:xfrm>
        <a:graphic>
          <a:graphicData uri="http://schemas.openxmlformats.org/presentationml/2006/ole">
            <mc:AlternateContent xmlns:mc="http://schemas.openxmlformats.org/markup-compatibility/2006">
              <mc:Choice xmlns:v="urn:schemas-microsoft-com:vml" Requires="v">
                <p:oleObj spid="_x0000_s6304" name="Equation" r:id="rId8" imgW="1054080" imgH="368280" progId="Equation.DSMT4">
                  <p:embed/>
                </p:oleObj>
              </mc:Choice>
              <mc:Fallback>
                <p:oleObj name="Equation" r:id="rId8" imgW="1054080" imgH="368280" progId="Equation.DSMT4">
                  <p:embed/>
                  <p:pic>
                    <p:nvPicPr>
                      <p:cNvPr id="0" name=""/>
                      <p:cNvPicPr/>
                      <p:nvPr/>
                    </p:nvPicPr>
                    <p:blipFill>
                      <a:blip r:embed="rId9"/>
                      <a:stretch>
                        <a:fillRect/>
                      </a:stretch>
                    </p:blipFill>
                    <p:spPr>
                      <a:xfrm>
                        <a:off x="6660232" y="1020706"/>
                        <a:ext cx="2394739" cy="836716"/>
                      </a:xfrm>
                      <a:prstGeom prst="rect">
                        <a:avLst/>
                      </a:prstGeom>
                    </p:spPr>
                  </p:pic>
                </p:oleObj>
              </mc:Fallback>
            </mc:AlternateContent>
          </a:graphicData>
        </a:graphic>
      </p:graphicFrame>
      <p:grpSp>
        <p:nvGrpSpPr>
          <p:cNvPr id="71" name="Group 70"/>
          <p:cNvGrpSpPr/>
          <p:nvPr/>
        </p:nvGrpSpPr>
        <p:grpSpPr>
          <a:xfrm>
            <a:off x="3229294" y="764704"/>
            <a:ext cx="3574954" cy="1665477"/>
            <a:chOff x="413186" y="5003883"/>
            <a:chExt cx="3574954" cy="1665477"/>
          </a:xfrm>
        </p:grpSpPr>
        <p:grpSp>
          <p:nvGrpSpPr>
            <p:cNvPr id="72" name="Group 71"/>
            <p:cNvGrpSpPr/>
            <p:nvPr/>
          </p:nvGrpSpPr>
          <p:grpSpPr>
            <a:xfrm>
              <a:off x="963804" y="5085240"/>
              <a:ext cx="2867496" cy="655060"/>
              <a:chOff x="971600" y="3573016"/>
              <a:chExt cx="2736304" cy="93274"/>
            </a:xfrm>
          </p:grpSpPr>
          <p:cxnSp>
            <p:nvCxnSpPr>
              <p:cNvPr id="82" name="Straight Connector 81"/>
              <p:cNvCxnSpPr/>
              <p:nvPr/>
            </p:nvCxnSpPr>
            <p:spPr>
              <a:xfrm>
                <a:off x="971600" y="364502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331640" y="3573016"/>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691680" y="3622959"/>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051720" y="360244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411760" y="3666290"/>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771800" y="364502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131840" y="360249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491880" y="364502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73" name="Straight Arrow Connector 72"/>
            <p:cNvCxnSpPr/>
            <p:nvPr/>
          </p:nvCxnSpPr>
          <p:spPr>
            <a:xfrm flipV="1">
              <a:off x="675772" y="5229200"/>
              <a:ext cx="0"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75772" y="6309320"/>
              <a:ext cx="33123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13186" y="5003883"/>
              <a:ext cx="325730" cy="369332"/>
            </a:xfrm>
            <a:prstGeom prst="rect">
              <a:avLst/>
            </a:prstGeom>
            <a:noFill/>
          </p:spPr>
          <p:txBody>
            <a:bodyPr wrap="none" rtlCol="0">
              <a:spAutoFit/>
            </a:bodyPr>
            <a:lstStyle/>
            <a:p>
              <a:r>
                <a:rPr lang="en-US" dirty="0" smtClean="0">
                  <a:latin typeface="Times New Roman" pitchFamily="18" charset="0"/>
                  <a:cs typeface="Times New Roman" pitchFamily="18" charset="0"/>
                </a:rPr>
                <a:t>E</a:t>
              </a:r>
              <a:endParaRPr lang="en-GB" dirty="0">
                <a:latin typeface="Times New Roman" pitchFamily="18" charset="0"/>
                <a:cs typeface="Times New Roman" pitchFamily="18" charset="0"/>
              </a:endParaRPr>
            </a:p>
          </p:txBody>
        </p:sp>
        <p:sp>
          <p:nvSpPr>
            <p:cNvPr id="80" name="TextBox 79"/>
            <p:cNvSpPr txBox="1"/>
            <p:nvPr/>
          </p:nvSpPr>
          <p:spPr>
            <a:xfrm>
              <a:off x="3547248" y="6300028"/>
              <a:ext cx="264816" cy="369332"/>
            </a:xfrm>
            <a:prstGeom prst="rect">
              <a:avLst/>
            </a:prstGeom>
            <a:noFill/>
          </p:spPr>
          <p:txBody>
            <a:bodyPr wrap="none" rtlCol="0">
              <a:spAutoFit/>
            </a:bodyPr>
            <a:lstStyle/>
            <a:p>
              <a:r>
                <a:rPr lang="en-US" dirty="0" smtClean="0"/>
                <a:t>r</a:t>
              </a:r>
              <a:endParaRPr lang="en-GB" dirty="0"/>
            </a:p>
          </p:txBody>
        </p:sp>
      </p:grpSp>
      <p:sp>
        <p:nvSpPr>
          <p:cNvPr id="90" name="Freeform 27"/>
          <p:cNvSpPr>
            <a:spLocks noEditPoints="1"/>
          </p:cNvSpPr>
          <p:nvPr/>
        </p:nvSpPr>
        <p:spPr bwMode="auto">
          <a:xfrm rot="21172737">
            <a:off x="3773775" y="787490"/>
            <a:ext cx="400508" cy="528954"/>
          </a:xfrm>
          <a:custGeom>
            <a:avLst/>
            <a:gdLst>
              <a:gd name="T0" fmla="*/ 2147483647 w 1311"/>
              <a:gd name="T1" fmla="*/ 2147483647 h 668"/>
              <a:gd name="T2" fmla="*/ 2147483647 w 1311"/>
              <a:gd name="T3" fmla="*/ 2147483647 h 668"/>
              <a:gd name="T4" fmla="*/ 2147483647 w 1311"/>
              <a:gd name="T5" fmla="*/ 2147483647 h 668"/>
              <a:gd name="T6" fmla="*/ 2147483647 w 1311"/>
              <a:gd name="T7" fmla="*/ 2147483647 h 668"/>
              <a:gd name="T8" fmla="*/ 2147483647 w 1311"/>
              <a:gd name="T9" fmla="*/ 2147483647 h 668"/>
              <a:gd name="T10" fmla="*/ 2147483647 w 1311"/>
              <a:gd name="T11" fmla="*/ 2147483647 h 668"/>
              <a:gd name="T12" fmla="*/ 2147483647 w 1311"/>
              <a:gd name="T13" fmla="*/ 2147483647 h 668"/>
              <a:gd name="T14" fmla="*/ 2147483647 w 1311"/>
              <a:gd name="T15" fmla="*/ 2147483647 h 668"/>
              <a:gd name="T16" fmla="*/ 2147483647 w 1311"/>
              <a:gd name="T17" fmla="*/ 2147483647 h 668"/>
              <a:gd name="T18" fmla="*/ 2147483647 w 1311"/>
              <a:gd name="T19" fmla="*/ 2147483647 h 668"/>
              <a:gd name="T20" fmla="*/ 2147483647 w 1311"/>
              <a:gd name="T21" fmla="*/ 2147483647 h 668"/>
              <a:gd name="T22" fmla="*/ 2147483647 w 1311"/>
              <a:gd name="T23" fmla="*/ 2147483647 h 668"/>
              <a:gd name="T24" fmla="*/ 2147483647 w 1311"/>
              <a:gd name="T25" fmla="*/ 2147483647 h 668"/>
              <a:gd name="T26" fmla="*/ 2147483647 w 1311"/>
              <a:gd name="T27" fmla="*/ 2147483647 h 668"/>
              <a:gd name="T28" fmla="*/ 2147483647 w 1311"/>
              <a:gd name="T29" fmla="*/ 2147483647 h 668"/>
              <a:gd name="T30" fmla="*/ 2147483647 w 1311"/>
              <a:gd name="T31" fmla="*/ 2147483647 h 668"/>
              <a:gd name="T32" fmla="*/ 2147483647 w 1311"/>
              <a:gd name="T33" fmla="*/ 2147483647 h 668"/>
              <a:gd name="T34" fmla="*/ 2147483647 w 1311"/>
              <a:gd name="T35" fmla="*/ 2147483647 h 668"/>
              <a:gd name="T36" fmla="*/ 0 w 1311"/>
              <a:gd name="T37" fmla="*/ 2147483647 h 668"/>
              <a:gd name="T38" fmla="*/ 2147483647 w 1311"/>
              <a:gd name="T39" fmla="*/ 2147483647 h 668"/>
              <a:gd name="T40" fmla="*/ 2147483647 w 1311"/>
              <a:gd name="T41" fmla="*/ 2147483647 h 668"/>
              <a:gd name="T42" fmla="*/ 2147483647 w 1311"/>
              <a:gd name="T43" fmla="*/ 2147483647 h 668"/>
              <a:gd name="T44" fmla="*/ 2147483647 w 1311"/>
              <a:gd name="T45" fmla="*/ 2147483647 h 668"/>
              <a:gd name="T46" fmla="*/ 2147483647 w 1311"/>
              <a:gd name="T47" fmla="*/ 2147483647 h 668"/>
              <a:gd name="T48" fmla="*/ 2147483647 w 1311"/>
              <a:gd name="T49" fmla="*/ 2147483647 h 668"/>
              <a:gd name="T50" fmla="*/ 2147483647 w 1311"/>
              <a:gd name="T51" fmla="*/ 2147483647 h 668"/>
              <a:gd name="T52" fmla="*/ 2147483647 w 1311"/>
              <a:gd name="T53" fmla="*/ 2147483647 h 668"/>
              <a:gd name="T54" fmla="*/ 2147483647 w 1311"/>
              <a:gd name="T55" fmla="*/ 2147483647 h 668"/>
              <a:gd name="T56" fmla="*/ 2147483647 w 1311"/>
              <a:gd name="T57" fmla="*/ 2147483647 h 668"/>
              <a:gd name="T58" fmla="*/ 2147483647 w 1311"/>
              <a:gd name="T59" fmla="*/ 2147483647 h 668"/>
              <a:gd name="T60" fmla="*/ 2147483647 w 1311"/>
              <a:gd name="T61" fmla="*/ 2147483647 h 668"/>
              <a:gd name="T62" fmla="*/ 2147483647 w 1311"/>
              <a:gd name="T63" fmla="*/ 2147483647 h 668"/>
              <a:gd name="T64" fmla="*/ 2147483647 w 1311"/>
              <a:gd name="T65" fmla="*/ 2147483647 h 668"/>
              <a:gd name="T66" fmla="*/ 2147483647 w 1311"/>
              <a:gd name="T67" fmla="*/ 2147483647 h 668"/>
              <a:gd name="T68" fmla="*/ 2147483647 w 1311"/>
              <a:gd name="T69" fmla="*/ 2147483647 h 668"/>
              <a:gd name="T70" fmla="*/ 2147483647 w 1311"/>
              <a:gd name="T71" fmla="*/ 2147483647 h 668"/>
              <a:gd name="T72" fmla="*/ 2147483647 w 1311"/>
              <a:gd name="T73" fmla="*/ 2147483647 h 668"/>
              <a:gd name="T74" fmla="*/ 2147483647 w 1311"/>
              <a:gd name="T75" fmla="*/ 0 h 668"/>
              <a:gd name="T76" fmla="*/ 2147483647 w 1311"/>
              <a:gd name="T77" fmla="*/ 2147483647 h 668"/>
              <a:gd name="T78" fmla="*/ 2147483647 w 1311"/>
              <a:gd name="T79" fmla="*/ 2147483647 h 668"/>
              <a:gd name="T80" fmla="*/ 2147483647 w 1311"/>
              <a:gd name="T81" fmla="*/ 0 h 6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1"/>
              <a:gd name="T124" fmla="*/ 0 h 668"/>
              <a:gd name="T125" fmla="*/ 1311 w 1311"/>
              <a:gd name="T126" fmla="*/ 668 h 6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1" h="668">
                <a:moveTo>
                  <a:pt x="1154" y="127"/>
                </a:moveTo>
                <a:lnTo>
                  <a:pt x="1055" y="132"/>
                </a:lnTo>
                <a:lnTo>
                  <a:pt x="818" y="165"/>
                </a:lnTo>
                <a:lnTo>
                  <a:pt x="708" y="190"/>
                </a:lnTo>
                <a:lnTo>
                  <a:pt x="605" y="217"/>
                </a:lnTo>
                <a:lnTo>
                  <a:pt x="508" y="251"/>
                </a:lnTo>
                <a:lnTo>
                  <a:pt x="419" y="287"/>
                </a:lnTo>
                <a:lnTo>
                  <a:pt x="339" y="327"/>
                </a:lnTo>
                <a:lnTo>
                  <a:pt x="267" y="370"/>
                </a:lnTo>
                <a:lnTo>
                  <a:pt x="205" y="415"/>
                </a:lnTo>
                <a:lnTo>
                  <a:pt x="154" y="464"/>
                </a:lnTo>
                <a:lnTo>
                  <a:pt x="114" y="514"/>
                </a:lnTo>
                <a:lnTo>
                  <a:pt x="117" y="510"/>
                </a:lnTo>
                <a:lnTo>
                  <a:pt x="85" y="565"/>
                </a:lnTo>
                <a:lnTo>
                  <a:pt x="88" y="559"/>
                </a:lnTo>
                <a:lnTo>
                  <a:pt x="69" y="616"/>
                </a:lnTo>
                <a:lnTo>
                  <a:pt x="70" y="609"/>
                </a:lnTo>
                <a:lnTo>
                  <a:pt x="63" y="668"/>
                </a:lnTo>
                <a:lnTo>
                  <a:pt x="0" y="661"/>
                </a:lnTo>
                <a:lnTo>
                  <a:pt x="7" y="602"/>
                </a:lnTo>
                <a:cubicBezTo>
                  <a:pt x="7" y="600"/>
                  <a:pt x="7" y="597"/>
                  <a:pt x="8" y="595"/>
                </a:cubicBezTo>
                <a:lnTo>
                  <a:pt x="27" y="538"/>
                </a:lnTo>
                <a:cubicBezTo>
                  <a:pt x="28" y="536"/>
                  <a:pt x="29" y="534"/>
                  <a:pt x="30" y="532"/>
                </a:cubicBezTo>
                <a:lnTo>
                  <a:pt x="62" y="477"/>
                </a:lnTo>
                <a:cubicBezTo>
                  <a:pt x="63" y="476"/>
                  <a:pt x="64" y="475"/>
                  <a:pt x="65" y="473"/>
                </a:cubicBezTo>
                <a:lnTo>
                  <a:pt x="110" y="417"/>
                </a:lnTo>
                <a:lnTo>
                  <a:pt x="168" y="364"/>
                </a:lnTo>
                <a:lnTo>
                  <a:pt x="234" y="315"/>
                </a:lnTo>
                <a:lnTo>
                  <a:pt x="310" y="270"/>
                </a:lnTo>
                <a:lnTo>
                  <a:pt x="394" y="228"/>
                </a:lnTo>
                <a:lnTo>
                  <a:pt x="487" y="190"/>
                </a:lnTo>
                <a:lnTo>
                  <a:pt x="588" y="156"/>
                </a:lnTo>
                <a:lnTo>
                  <a:pt x="694" y="127"/>
                </a:lnTo>
                <a:lnTo>
                  <a:pt x="809" y="102"/>
                </a:lnTo>
                <a:lnTo>
                  <a:pt x="1052" y="69"/>
                </a:lnTo>
                <a:lnTo>
                  <a:pt x="1150" y="63"/>
                </a:lnTo>
                <a:lnTo>
                  <a:pt x="1154" y="127"/>
                </a:lnTo>
                <a:close/>
                <a:moveTo>
                  <a:pt x="1116" y="0"/>
                </a:moveTo>
                <a:lnTo>
                  <a:pt x="1311" y="88"/>
                </a:lnTo>
                <a:lnTo>
                  <a:pt x="1123" y="192"/>
                </a:lnTo>
                <a:lnTo>
                  <a:pt x="1116" y="0"/>
                </a:lnTo>
                <a:close/>
              </a:path>
            </a:pathLst>
          </a:custGeom>
          <a:solidFill>
            <a:srgbClr val="FF0000"/>
          </a:solidFill>
          <a:ln w="0">
            <a:solidFill>
              <a:srgbClr val="FF0000"/>
            </a:solidFill>
            <a:round/>
            <a:headEnd/>
            <a:tailEnd/>
          </a:ln>
        </p:spPr>
        <p:txBody>
          <a:bodyPr/>
          <a:lstStyle/>
          <a:p>
            <a:endParaRPr lang="en-US"/>
          </a:p>
        </p:txBody>
      </p:sp>
      <p:sp>
        <p:nvSpPr>
          <p:cNvPr id="41" name="Arc 40"/>
          <p:cNvSpPr/>
          <p:nvPr/>
        </p:nvSpPr>
        <p:spPr>
          <a:xfrm rot="19945342">
            <a:off x="3979058" y="1110637"/>
            <a:ext cx="602608" cy="332218"/>
          </a:xfrm>
          <a:prstGeom prst="arc">
            <a:avLst>
              <a:gd name="adj1" fmla="val 11887604"/>
              <a:gd name="adj2" fmla="val 0"/>
            </a:avLst>
          </a:prstGeom>
          <a:ln w="3810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78894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repeatCount="2000"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wipe(down)">
                                      <p:cBhvr>
                                        <p:cTn id="13" dur="1000"/>
                                        <p:tgtEl>
                                          <p:spTgt spid="90"/>
                                        </p:tgtEl>
                                      </p:cBhvr>
                                    </p:animEffect>
                                  </p:childTnLst>
                                </p:cTn>
                              </p:par>
                              <p:par>
                                <p:cTn id="14" presetID="22" presetClass="entr" presetSubtype="8" repeatCount="200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10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1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0-#ppt_w/2"/>
                                          </p:val>
                                        </p:tav>
                                        <p:tav tm="100000">
                                          <p:val>
                                            <p:strVal val="#ppt_x"/>
                                          </p:val>
                                        </p:tav>
                                      </p:tavLst>
                                    </p:anim>
                                    <p:anim calcmode="lin" valueType="num">
                                      <p:cBhvr additive="base">
                                        <p:cTn id="27" dur="1000" fill="hold"/>
                                        <p:tgtEl>
                                          <p:spTgt spid="5"/>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097"/>
                                        </p:tgtEl>
                                        <p:attrNameLst>
                                          <p:attrName>style.visibility</p:attrName>
                                        </p:attrNameLst>
                                      </p:cBhvr>
                                      <p:to>
                                        <p:strVal val="visible"/>
                                      </p:to>
                                    </p:set>
                                    <p:animEffect transition="in" filter="fade">
                                      <p:cBhvr>
                                        <p:cTn id="45" dur="500"/>
                                        <p:tgtEl>
                                          <p:spTgt spid="409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left)">
                                      <p:cBhvr>
                                        <p:cTn id="60" dur="500"/>
                                        <p:tgtEl>
                                          <p:spTgt spid="7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4099"/>
                                        </p:tgtEl>
                                        <p:attrNameLst>
                                          <p:attrName>style.visibility</p:attrName>
                                        </p:attrNameLst>
                                      </p:cBhvr>
                                      <p:to>
                                        <p:strVal val="visible"/>
                                      </p:to>
                                    </p:set>
                                    <p:anim calcmode="lin" valueType="num">
                                      <p:cBhvr additive="base">
                                        <p:cTn id="65" dur="500" fill="hold"/>
                                        <p:tgtEl>
                                          <p:spTgt spid="4099"/>
                                        </p:tgtEl>
                                        <p:attrNameLst>
                                          <p:attrName>ppt_x</p:attrName>
                                        </p:attrNameLst>
                                      </p:cBhvr>
                                      <p:tavLst>
                                        <p:tav tm="0">
                                          <p:val>
                                            <p:strVal val="1+#ppt_w/2"/>
                                          </p:val>
                                        </p:tav>
                                        <p:tav tm="100000">
                                          <p:val>
                                            <p:strVal val="#ppt_x"/>
                                          </p:val>
                                        </p:tav>
                                      </p:tavLst>
                                    </p:anim>
                                    <p:anim calcmode="lin" valueType="num">
                                      <p:cBhvr additive="base">
                                        <p:cTn id="66"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additive="base">
                                        <p:cTn id="71" dur="500" fill="hold"/>
                                        <p:tgtEl>
                                          <p:spTgt spid="75"/>
                                        </p:tgtEl>
                                        <p:attrNameLst>
                                          <p:attrName>ppt_x</p:attrName>
                                        </p:attrNameLst>
                                      </p:cBhvr>
                                      <p:tavLst>
                                        <p:tav tm="0">
                                          <p:val>
                                            <p:strVal val="1+#ppt_w/2"/>
                                          </p:val>
                                        </p:tav>
                                        <p:tav tm="100000">
                                          <p:val>
                                            <p:strVal val="#ppt_x"/>
                                          </p:val>
                                        </p:tav>
                                      </p:tavLst>
                                    </p:anim>
                                    <p:anim calcmode="lin" valueType="num">
                                      <p:cBhvr additive="base">
                                        <p:cTn id="72"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1+#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100"/>
                                        </p:tgtEl>
                                        <p:attrNameLst>
                                          <p:attrName>style.visibility</p:attrName>
                                        </p:attrNameLst>
                                      </p:cBhvr>
                                      <p:to>
                                        <p:strVal val="visible"/>
                                      </p:to>
                                    </p:set>
                                    <p:animEffect transition="in" filter="wipe(left)">
                                      <p:cBhvr>
                                        <p:cTn id="83" dur="500"/>
                                        <p:tgtEl>
                                          <p:spTgt spid="410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ipe(left)">
                                      <p:cBhvr>
                                        <p:cTn id="88" dur="500"/>
                                        <p:tgtEl>
                                          <p:spTgt spid="76"/>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500" fill="hold"/>
                                        <p:tgtEl>
                                          <p:spTgt spid="28"/>
                                        </p:tgtEl>
                                        <p:attrNameLst>
                                          <p:attrName>ppt_x</p:attrName>
                                        </p:attrNameLst>
                                      </p:cBhvr>
                                      <p:tavLst>
                                        <p:tav tm="0">
                                          <p:val>
                                            <p:strVal val="0-#ppt_w/2"/>
                                          </p:val>
                                        </p:tav>
                                        <p:tav tm="100000">
                                          <p:val>
                                            <p:strVal val="#ppt_x"/>
                                          </p:val>
                                        </p:tav>
                                      </p:tavLst>
                                    </p:anim>
                                    <p:anim calcmode="lin" valueType="num">
                                      <p:cBhvr additive="base">
                                        <p:cTn id="9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additive="base">
                                        <p:cTn id="99" dur="500" fill="hold"/>
                                        <p:tgtEl>
                                          <p:spTgt spid="15"/>
                                        </p:tgtEl>
                                        <p:attrNameLst>
                                          <p:attrName>ppt_x</p:attrName>
                                        </p:attrNameLst>
                                      </p:cBhvr>
                                      <p:tavLst>
                                        <p:tav tm="0">
                                          <p:val>
                                            <p:strVal val="0-#ppt_w/2"/>
                                          </p:val>
                                        </p:tav>
                                        <p:tav tm="100000">
                                          <p:val>
                                            <p:strVal val="#ppt_x"/>
                                          </p:val>
                                        </p:tav>
                                      </p:tavLst>
                                    </p:anim>
                                    <p:anim calcmode="lin" valueType="num">
                                      <p:cBhvr additive="base">
                                        <p:cTn id="10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8" grpId="0" animBg="1"/>
      <p:bldP spid="50" grpId="0" animBg="1"/>
      <p:bldP spid="4100" grpId="0"/>
      <p:bldP spid="76" grpId="0"/>
      <p:bldP spid="77" grpId="0" animBg="1"/>
      <p:bldP spid="60" grpId="0"/>
      <p:bldP spid="15" grpId="0"/>
      <p:bldP spid="31" grpId="0"/>
      <p:bldP spid="9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noChangeAspect="1"/>
          </p:cNvGrpSpPr>
          <p:nvPr/>
        </p:nvGrpSpPr>
        <p:grpSpPr>
          <a:xfrm>
            <a:off x="107504" y="3718051"/>
            <a:ext cx="3818452" cy="2526565"/>
            <a:chOff x="107504" y="3502026"/>
            <a:chExt cx="4242724" cy="2807294"/>
          </a:xfrm>
        </p:grpSpPr>
        <p:cxnSp>
          <p:nvCxnSpPr>
            <p:cNvPr id="4" name="Straight Arrow Connector 3"/>
            <p:cNvCxnSpPr/>
            <p:nvPr/>
          </p:nvCxnSpPr>
          <p:spPr>
            <a:xfrm flipH="1">
              <a:off x="1071041" y="5430707"/>
              <a:ext cx="1366328" cy="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3162752643"/>
                </p:ext>
              </p:extLst>
            </p:nvPr>
          </p:nvGraphicFramePr>
          <p:xfrm>
            <a:off x="2505685" y="5095555"/>
            <a:ext cx="478215" cy="555836"/>
          </p:xfrm>
          <a:graphic>
            <a:graphicData uri="http://schemas.openxmlformats.org/presentationml/2006/ole">
              <mc:AlternateContent xmlns:mc="http://schemas.openxmlformats.org/markup-compatibility/2006">
                <mc:Choice xmlns:v="urn:schemas-microsoft-com:vml" Requires="v">
                  <p:oleObj spid="_x0000_s30746" name="Equation" r:id="rId3" imgW="342720" imgH="419040" progId="Equation.DSMT4">
                    <p:embed/>
                  </p:oleObj>
                </mc:Choice>
                <mc:Fallback>
                  <p:oleObj name="Equation" r:id="rId3" imgW="342720" imgH="419040" progId="Equation.DSMT4">
                    <p:embed/>
                    <p:pic>
                      <p:nvPicPr>
                        <p:cNvPr id="0" name=""/>
                        <p:cNvPicPr/>
                        <p:nvPr/>
                      </p:nvPicPr>
                      <p:blipFill>
                        <a:blip r:embed="rId4"/>
                        <a:stretch>
                          <a:fillRect/>
                        </a:stretch>
                      </p:blipFill>
                      <p:spPr>
                        <a:xfrm>
                          <a:off x="2505685" y="5095555"/>
                          <a:ext cx="478215" cy="55583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9974821"/>
                </p:ext>
              </p:extLst>
            </p:nvPr>
          </p:nvGraphicFramePr>
          <p:xfrm>
            <a:off x="107504" y="3502026"/>
            <a:ext cx="4242724" cy="2807294"/>
          </p:xfrm>
          <a:graphic>
            <a:graphicData uri="http://schemas.openxmlformats.org/presentationml/2006/ole">
              <mc:AlternateContent xmlns:mc="http://schemas.openxmlformats.org/markup-compatibility/2006">
                <mc:Choice xmlns:v="urn:schemas-microsoft-com:vml" Requires="v">
                  <p:oleObj spid="_x0000_s30747" name="KGPlot" r:id="rId5" imgW="6387840" imgH="4444920" progId="KGraph_Plot">
                    <p:embed/>
                  </p:oleObj>
                </mc:Choice>
                <mc:Fallback>
                  <p:oleObj name="KGPlot" r:id="rId5" imgW="6387840" imgH="4444920" progId="KGraph_Plot">
                    <p:embed/>
                    <p:pic>
                      <p:nvPicPr>
                        <p:cNvPr id="0" name=""/>
                        <p:cNvPicPr/>
                        <p:nvPr/>
                      </p:nvPicPr>
                      <p:blipFill>
                        <a:blip r:embed="rId6"/>
                        <a:stretch>
                          <a:fillRect/>
                        </a:stretch>
                      </p:blipFill>
                      <p:spPr>
                        <a:xfrm>
                          <a:off x="107504" y="3502026"/>
                          <a:ext cx="4242724" cy="2807294"/>
                        </a:xfrm>
                        <a:prstGeom prst="rect">
                          <a:avLst/>
                        </a:prstGeom>
                      </p:spPr>
                    </p:pic>
                  </p:oleObj>
                </mc:Fallback>
              </mc:AlternateContent>
            </a:graphicData>
          </a:graphic>
        </p:graphicFrame>
      </p:grpSp>
      <p:graphicFrame>
        <p:nvGraphicFramePr>
          <p:cNvPr id="7" name="Object 6"/>
          <p:cNvGraphicFramePr>
            <a:graphicFrameLocks noChangeAspect="1"/>
          </p:cNvGraphicFramePr>
          <p:nvPr>
            <p:extLst>
              <p:ext uri="{D42A27DB-BD31-4B8C-83A1-F6EECF244321}">
                <p14:modId xmlns:p14="http://schemas.microsoft.com/office/powerpoint/2010/main" val="3571158752"/>
              </p:ext>
            </p:extLst>
          </p:nvPr>
        </p:nvGraphicFramePr>
        <p:xfrm>
          <a:off x="4716016" y="3717033"/>
          <a:ext cx="3757346" cy="2519357"/>
        </p:xfrm>
        <a:graphic>
          <a:graphicData uri="http://schemas.openxmlformats.org/presentationml/2006/ole">
            <mc:AlternateContent xmlns:mc="http://schemas.openxmlformats.org/markup-compatibility/2006">
              <mc:Choice xmlns:v="urn:schemas-microsoft-com:vml" Requires="v">
                <p:oleObj spid="_x0000_s30748" name="KGPlot" r:id="rId7" imgW="6286320" imgH="4432320" progId="KGraph_Plot">
                  <p:embed/>
                </p:oleObj>
              </mc:Choice>
              <mc:Fallback>
                <p:oleObj name="KGPlot" r:id="rId7" imgW="6286320" imgH="4432320" progId="KGraph_Plot">
                  <p:embed/>
                  <p:pic>
                    <p:nvPicPr>
                      <p:cNvPr id="0" name=""/>
                      <p:cNvPicPr/>
                      <p:nvPr/>
                    </p:nvPicPr>
                    <p:blipFill>
                      <a:blip r:embed="rId8"/>
                      <a:stretch>
                        <a:fillRect/>
                      </a:stretch>
                    </p:blipFill>
                    <p:spPr>
                      <a:xfrm>
                        <a:off x="4716016" y="3717033"/>
                        <a:ext cx="3757346" cy="2519357"/>
                      </a:xfrm>
                      <a:prstGeom prst="rect">
                        <a:avLst/>
                      </a:prstGeom>
                    </p:spPr>
                  </p:pic>
                </p:oleObj>
              </mc:Fallback>
            </mc:AlternateContent>
          </a:graphicData>
        </a:graphic>
      </p:graphicFrame>
      <p:pic>
        <p:nvPicPr>
          <p:cNvPr id="717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205" y="519738"/>
            <a:ext cx="4683819" cy="197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824699891"/>
              </p:ext>
            </p:extLst>
          </p:nvPr>
        </p:nvGraphicFramePr>
        <p:xfrm>
          <a:off x="4976793" y="495752"/>
          <a:ext cx="3098800" cy="2252662"/>
        </p:xfrm>
        <a:graphic>
          <a:graphicData uri="http://schemas.openxmlformats.org/presentationml/2006/ole">
            <mc:AlternateContent xmlns:mc="http://schemas.openxmlformats.org/markup-compatibility/2006">
              <mc:Choice xmlns:v="urn:schemas-microsoft-com:vml" Requires="v">
                <p:oleObj spid="_x0000_s30749" name="KGPlot" r:id="rId10" imgW="6511680" imgH="4736880" progId="KGraph_Plot">
                  <p:embed/>
                </p:oleObj>
              </mc:Choice>
              <mc:Fallback>
                <p:oleObj name="KGPlot" r:id="rId10" imgW="6511680" imgH="4736880" progId="KGraph_Plot">
                  <p:embed/>
                  <p:pic>
                    <p:nvPicPr>
                      <p:cNvPr id="0" name=""/>
                      <p:cNvPicPr>
                        <a:picLocks noChangeAspect="1" noChangeArrowheads="1"/>
                      </p:cNvPicPr>
                      <p:nvPr/>
                    </p:nvPicPr>
                    <p:blipFill>
                      <a:blip r:embed="rId11"/>
                      <a:srcRect/>
                      <a:stretch>
                        <a:fillRect/>
                      </a:stretch>
                    </p:blipFill>
                    <p:spPr bwMode="auto">
                      <a:xfrm>
                        <a:off x="4976793" y="495752"/>
                        <a:ext cx="3098800" cy="2252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5509294" y="-27384"/>
            <a:ext cx="2303066" cy="461665"/>
          </a:xfrm>
          <a:prstGeom prst="rect">
            <a:avLst/>
          </a:prstGeom>
          <a:noFill/>
        </p:spPr>
        <p:txBody>
          <a:bodyPr wrap="none" rtlCol="0">
            <a:spAutoFit/>
          </a:bodyPr>
          <a:lstStyle/>
          <a:p>
            <a:r>
              <a:rPr lang="en-US" sz="2400" u="sng" dirty="0" smtClean="0">
                <a:solidFill>
                  <a:srgbClr val="FF0000"/>
                </a:solidFill>
              </a:rPr>
              <a:t>Transport Energy</a:t>
            </a:r>
            <a:endParaRPr lang="en-GB" sz="2400" u="sng" dirty="0">
              <a:solidFill>
                <a:srgbClr val="FF0000"/>
              </a:solidFill>
            </a:endParaRPr>
          </a:p>
        </p:txBody>
      </p:sp>
      <p:grpSp>
        <p:nvGrpSpPr>
          <p:cNvPr id="19" name="Group 18"/>
          <p:cNvGrpSpPr/>
          <p:nvPr/>
        </p:nvGrpSpPr>
        <p:grpSpPr>
          <a:xfrm>
            <a:off x="2087627" y="3255367"/>
            <a:ext cx="4140557" cy="461665"/>
            <a:chOff x="1619672" y="2823319"/>
            <a:chExt cx="4140557" cy="461665"/>
          </a:xfrm>
        </p:grpSpPr>
        <p:sp>
          <p:nvSpPr>
            <p:cNvPr id="11" name="TextBox 10"/>
            <p:cNvSpPr txBox="1"/>
            <p:nvPr/>
          </p:nvSpPr>
          <p:spPr>
            <a:xfrm>
              <a:off x="1619672" y="2823319"/>
              <a:ext cx="4140557" cy="461665"/>
            </a:xfrm>
            <a:prstGeom prst="rect">
              <a:avLst/>
            </a:prstGeom>
            <a:noFill/>
          </p:spPr>
          <p:txBody>
            <a:bodyPr wrap="none" rtlCol="0">
              <a:spAutoFit/>
            </a:bodyPr>
            <a:lstStyle/>
            <a:p>
              <a:r>
                <a:rPr lang="en-US" sz="2400" u="sng" dirty="0" smtClean="0">
                  <a:solidFill>
                    <a:srgbClr val="FF0000"/>
                  </a:solidFill>
                </a:rPr>
                <a:t>Effective Initial Energy       (QCP)</a:t>
              </a:r>
              <a:endParaRPr lang="en-GB" sz="2400" u="sng" dirty="0">
                <a:solidFill>
                  <a:srgbClr val="FF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247655"/>
                </p:ext>
              </p:extLst>
            </p:nvPr>
          </p:nvGraphicFramePr>
          <p:xfrm>
            <a:off x="4572000" y="2884488"/>
            <a:ext cx="271462" cy="339725"/>
          </p:xfrm>
          <a:graphic>
            <a:graphicData uri="http://schemas.openxmlformats.org/presentationml/2006/ole">
              <mc:AlternateContent xmlns:mc="http://schemas.openxmlformats.org/markup-compatibility/2006">
                <mc:Choice xmlns:v="urn:schemas-microsoft-com:vml" Requires="v">
                  <p:oleObj spid="_x0000_s30750" name="Equation" r:id="rId12" imgW="152280" imgH="190440" progId="Equation.DSMT4">
                    <p:embed/>
                  </p:oleObj>
                </mc:Choice>
                <mc:Fallback>
                  <p:oleObj name="Equation" r:id="rId12" imgW="152280" imgH="190440" progId="Equation.DSMT4">
                    <p:embed/>
                    <p:pic>
                      <p:nvPicPr>
                        <p:cNvPr id="0" name=""/>
                        <p:cNvPicPr>
                          <a:picLocks noChangeAspect="1" noChangeArrowheads="1"/>
                        </p:cNvPicPr>
                        <p:nvPr/>
                      </p:nvPicPr>
                      <p:blipFill>
                        <a:blip r:embed="rId13"/>
                        <a:srcRect/>
                        <a:stretch>
                          <a:fillRect/>
                        </a:stretch>
                      </p:blipFill>
                      <p:spPr bwMode="auto">
                        <a:xfrm>
                          <a:off x="4572000" y="2884488"/>
                          <a:ext cx="2714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3" name="Object 12"/>
          <p:cNvGraphicFramePr>
            <a:graphicFrameLocks noChangeAspect="1"/>
          </p:cNvGraphicFramePr>
          <p:nvPr>
            <p:extLst>
              <p:ext uri="{D42A27DB-BD31-4B8C-83A1-F6EECF244321}">
                <p14:modId xmlns:p14="http://schemas.microsoft.com/office/powerpoint/2010/main" val="866534914"/>
              </p:ext>
            </p:extLst>
          </p:nvPr>
        </p:nvGraphicFramePr>
        <p:xfrm>
          <a:off x="5216526" y="4149849"/>
          <a:ext cx="1033619" cy="517766"/>
        </p:xfrm>
        <a:graphic>
          <a:graphicData uri="http://schemas.openxmlformats.org/presentationml/2006/ole">
            <mc:AlternateContent xmlns:mc="http://schemas.openxmlformats.org/markup-compatibility/2006">
              <mc:Choice xmlns:v="urn:schemas-microsoft-com:vml" Requires="v">
                <p:oleObj spid="_x0000_s30751" name="Equation" r:id="rId14" imgW="482400" imgH="241200" progId="Equation.DSMT4">
                  <p:embed/>
                </p:oleObj>
              </mc:Choice>
              <mc:Fallback>
                <p:oleObj name="Equation" r:id="rId14" imgW="482400" imgH="241200" progId="Equation.DSMT4">
                  <p:embed/>
                  <p:pic>
                    <p:nvPicPr>
                      <p:cNvPr id="0" name=""/>
                      <p:cNvPicPr>
                        <a:picLocks noChangeAspect="1" noChangeArrowheads="1"/>
                      </p:cNvPicPr>
                      <p:nvPr/>
                    </p:nvPicPr>
                    <p:blipFill>
                      <a:blip r:embed="rId15"/>
                      <a:srcRect/>
                      <a:stretch>
                        <a:fillRect/>
                      </a:stretch>
                    </p:blipFill>
                    <p:spPr bwMode="auto">
                      <a:xfrm>
                        <a:off x="5216526" y="4149849"/>
                        <a:ext cx="1033619" cy="517766"/>
                      </a:xfrm>
                      <a:prstGeom prst="rect">
                        <a:avLst/>
                      </a:prstGeom>
                      <a:solidFill>
                        <a:srgbClr val="FFFF00"/>
                      </a:solidFill>
                      <a:ln>
                        <a:noFill/>
                      </a:ln>
                    </p:spPr>
                  </p:pic>
                </p:oleObj>
              </mc:Fallback>
            </mc:AlternateContent>
          </a:graphicData>
        </a:graphic>
      </p:graphicFrame>
      <p:grpSp>
        <p:nvGrpSpPr>
          <p:cNvPr id="18" name="Group 17"/>
          <p:cNvGrpSpPr/>
          <p:nvPr/>
        </p:nvGrpSpPr>
        <p:grpSpPr>
          <a:xfrm>
            <a:off x="8172400" y="1052736"/>
            <a:ext cx="496867" cy="1152128"/>
            <a:chOff x="8172400" y="1052736"/>
            <a:chExt cx="496867" cy="1152128"/>
          </a:xfrm>
        </p:grpSpPr>
        <p:cxnSp>
          <p:nvCxnSpPr>
            <p:cNvPr id="16" name="Straight Arrow Connector 15"/>
            <p:cNvCxnSpPr/>
            <p:nvPr/>
          </p:nvCxnSpPr>
          <p:spPr>
            <a:xfrm>
              <a:off x="8172400" y="1052736"/>
              <a:ext cx="0" cy="1152128"/>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72400" y="1412776"/>
              <a:ext cx="496867" cy="369332"/>
            </a:xfrm>
            <a:prstGeom prst="rect">
              <a:avLst/>
            </a:prstGeom>
            <a:noFill/>
          </p:spPr>
          <p:txBody>
            <a:bodyPr wrap="none" rtlCol="0">
              <a:spAutoFit/>
            </a:bodyPr>
            <a:lstStyle/>
            <a:p>
              <a:r>
                <a:rPr lang="en-US" dirty="0" smtClean="0"/>
                <a:t>K</a:t>
              </a:r>
              <a:r>
                <a:rPr lang="en-US" baseline="-25000" dirty="0" smtClean="0"/>
                <a:t>B</a:t>
              </a:r>
              <a:r>
                <a:rPr lang="en-US" dirty="0" smtClean="0"/>
                <a:t>T</a:t>
              </a:r>
              <a:endParaRPr lang="en-GB" dirty="0"/>
            </a:p>
          </p:txBody>
        </p:sp>
      </p:grpSp>
      <p:sp>
        <p:nvSpPr>
          <p:cNvPr id="21" name="Rectangle 20"/>
          <p:cNvSpPr/>
          <p:nvPr/>
        </p:nvSpPr>
        <p:spPr>
          <a:xfrm>
            <a:off x="5328592" y="2780928"/>
            <a:ext cx="3779912" cy="338554"/>
          </a:xfrm>
          <a:prstGeom prst="rect">
            <a:avLst/>
          </a:prstGeom>
        </p:spPr>
        <p:txBody>
          <a:bodyPr wrap="square">
            <a:spAutoFit/>
          </a:bodyPr>
          <a:lstStyle/>
          <a:p>
            <a:r>
              <a:rPr lang="en-US" sz="1600" dirty="0"/>
              <a:t>J. O. </a:t>
            </a:r>
            <a:r>
              <a:rPr lang="en-US" sz="1600" dirty="0" err="1" smtClean="0"/>
              <a:t>Oelerich</a:t>
            </a:r>
            <a:r>
              <a:rPr lang="en-US" sz="1600" dirty="0" smtClean="0"/>
              <a:t> et. al. </a:t>
            </a:r>
            <a:r>
              <a:rPr lang="en-US" sz="1600" i="1" dirty="0" smtClean="0"/>
              <a:t>APL, </a:t>
            </a:r>
            <a:r>
              <a:rPr lang="en-US" sz="1600" dirty="0" smtClean="0"/>
              <a:t>97, 143302</a:t>
            </a:r>
            <a:r>
              <a:rPr lang="en-US" sz="1600" dirty="0"/>
              <a:t>, 2010.</a:t>
            </a:r>
          </a:p>
        </p:txBody>
      </p:sp>
      <p:sp>
        <p:nvSpPr>
          <p:cNvPr id="22" name="TextBox 21"/>
          <p:cNvSpPr txBox="1"/>
          <p:nvPr/>
        </p:nvSpPr>
        <p:spPr>
          <a:xfrm>
            <a:off x="179512" y="6381328"/>
            <a:ext cx="3525132" cy="369332"/>
          </a:xfrm>
          <a:prstGeom prst="rect">
            <a:avLst/>
          </a:prstGeom>
          <a:noFill/>
        </p:spPr>
        <p:txBody>
          <a:bodyPr wrap="none" rtlCol="0">
            <a:spAutoFit/>
          </a:bodyPr>
          <a:lstStyle/>
          <a:p>
            <a:r>
              <a:rPr lang="en-US" dirty="0" smtClean="0"/>
              <a:t>D. Mendels &amp; N. Tessler, Submitted.</a:t>
            </a:r>
            <a:endParaRPr lang="en-GB" dirty="0"/>
          </a:p>
        </p:txBody>
      </p:sp>
    </p:spTree>
    <p:extLst>
      <p:ext uri="{BB962C8B-B14F-4D97-AF65-F5344CB8AC3E}">
        <p14:creationId xmlns:p14="http://schemas.microsoft.com/office/powerpoint/2010/main" val="70305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7080557" y="5468670"/>
            <a:ext cx="576064" cy="864096"/>
          </a:xfrm>
          <a:prstGeom prst="roundRect">
            <a:avLst/>
          </a:prstGeom>
          <a:solidFill>
            <a:srgbClr val="FFDE75"/>
          </a:solidFill>
          <a:ln>
            <a:solidFill>
              <a:srgbClr val="FFDE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91"/>
          <a:stretch/>
        </p:blipFill>
        <p:spPr bwMode="auto">
          <a:xfrm>
            <a:off x="0" y="303714"/>
            <a:ext cx="4431283" cy="197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4032370636"/>
              </p:ext>
            </p:extLst>
          </p:nvPr>
        </p:nvGraphicFramePr>
        <p:xfrm>
          <a:off x="395288" y="2655813"/>
          <a:ext cx="2633662" cy="1565275"/>
        </p:xfrm>
        <a:graphic>
          <a:graphicData uri="http://schemas.openxmlformats.org/presentationml/2006/ole">
            <mc:AlternateContent xmlns:mc="http://schemas.openxmlformats.org/markup-compatibility/2006">
              <mc:Choice xmlns:v="urn:schemas-microsoft-com:vml" Requires="v">
                <p:oleObj spid="_x0000_s31786" name="KGPlot" r:id="rId4" imgW="6511680" imgH="3873240" progId="KGraph_Plot">
                  <p:embed/>
                </p:oleObj>
              </mc:Choice>
              <mc:Fallback>
                <p:oleObj name="KGPlot" r:id="rId4" imgW="6511680" imgH="3873240" progId="KGraph_Plot">
                  <p:embed/>
                  <p:pic>
                    <p:nvPicPr>
                      <p:cNvPr id="0" name=""/>
                      <p:cNvPicPr>
                        <a:picLocks noChangeAspect="1" noChangeArrowheads="1"/>
                      </p:cNvPicPr>
                      <p:nvPr/>
                    </p:nvPicPr>
                    <p:blipFill>
                      <a:blip r:embed="rId5"/>
                      <a:srcRect/>
                      <a:stretch>
                        <a:fillRect/>
                      </a:stretch>
                    </p:blipFill>
                    <p:spPr bwMode="auto">
                      <a:xfrm>
                        <a:off x="395288" y="2655813"/>
                        <a:ext cx="2633662" cy="156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a:spLocks noChangeAspect="1"/>
          </p:cNvSpPr>
          <p:nvPr/>
        </p:nvSpPr>
        <p:spPr>
          <a:xfrm>
            <a:off x="928038" y="2276872"/>
            <a:ext cx="1950534" cy="400110"/>
          </a:xfrm>
          <a:prstGeom prst="rect">
            <a:avLst/>
          </a:prstGeom>
          <a:noFill/>
        </p:spPr>
        <p:txBody>
          <a:bodyPr wrap="none" rtlCol="0">
            <a:spAutoFit/>
          </a:bodyPr>
          <a:lstStyle/>
          <a:p>
            <a:r>
              <a:rPr lang="en-US" sz="2000" u="sng" dirty="0" smtClean="0">
                <a:solidFill>
                  <a:srgbClr val="FF0000"/>
                </a:solidFill>
              </a:rPr>
              <a:t>Transport Energy</a:t>
            </a:r>
            <a:endParaRPr lang="en-GB" sz="2000" u="sng" dirty="0">
              <a:solidFill>
                <a:srgbClr val="FF0000"/>
              </a:solidFill>
            </a:endParaRPr>
          </a:p>
        </p:txBody>
      </p:sp>
      <p:grpSp>
        <p:nvGrpSpPr>
          <p:cNvPr id="19" name="Group 18"/>
          <p:cNvGrpSpPr>
            <a:grpSpLocks noChangeAspect="1"/>
          </p:cNvGrpSpPr>
          <p:nvPr/>
        </p:nvGrpSpPr>
        <p:grpSpPr>
          <a:xfrm>
            <a:off x="1005198" y="4221088"/>
            <a:ext cx="2702706" cy="400110"/>
            <a:chOff x="1663806" y="2823320"/>
            <a:chExt cx="3179656" cy="470717"/>
          </a:xfrm>
        </p:grpSpPr>
        <p:sp>
          <p:nvSpPr>
            <p:cNvPr id="11" name="TextBox 10"/>
            <p:cNvSpPr txBox="1"/>
            <p:nvPr/>
          </p:nvSpPr>
          <p:spPr>
            <a:xfrm>
              <a:off x="1663806" y="2823320"/>
              <a:ext cx="2924784" cy="470717"/>
            </a:xfrm>
            <a:prstGeom prst="rect">
              <a:avLst/>
            </a:prstGeom>
            <a:noFill/>
          </p:spPr>
          <p:txBody>
            <a:bodyPr wrap="none" rtlCol="0">
              <a:spAutoFit/>
            </a:bodyPr>
            <a:lstStyle/>
            <a:p>
              <a:r>
                <a:rPr lang="en-US" sz="2000" u="sng" dirty="0" smtClean="0">
                  <a:solidFill>
                    <a:srgbClr val="FF0000"/>
                  </a:solidFill>
                </a:rPr>
                <a:t>Effective Initial Energy</a:t>
              </a:r>
              <a:endParaRPr lang="en-GB" sz="2000" u="sng" dirty="0">
                <a:solidFill>
                  <a:srgbClr val="FF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139788071"/>
                </p:ext>
              </p:extLst>
            </p:nvPr>
          </p:nvGraphicFramePr>
          <p:xfrm>
            <a:off x="4572000" y="2844147"/>
            <a:ext cx="271462" cy="339725"/>
          </p:xfrm>
          <a:graphic>
            <a:graphicData uri="http://schemas.openxmlformats.org/presentationml/2006/ole">
              <mc:AlternateContent xmlns:mc="http://schemas.openxmlformats.org/markup-compatibility/2006">
                <mc:Choice xmlns:v="urn:schemas-microsoft-com:vml" Requires="v">
                  <p:oleObj spid="_x0000_s31787" name="Equation" r:id="rId6" imgW="152280" imgH="190440" progId="Equation.DSMT4">
                    <p:embed/>
                  </p:oleObj>
                </mc:Choice>
                <mc:Fallback>
                  <p:oleObj name="Equation" r:id="rId6" imgW="152280" imgH="190440" progId="Equation.DSMT4">
                    <p:embed/>
                    <p:pic>
                      <p:nvPicPr>
                        <p:cNvPr id="0" name=""/>
                        <p:cNvPicPr>
                          <a:picLocks noChangeAspect="1" noChangeArrowheads="1"/>
                        </p:cNvPicPr>
                        <p:nvPr/>
                      </p:nvPicPr>
                      <p:blipFill>
                        <a:blip r:embed="rId7"/>
                        <a:srcRect/>
                        <a:stretch>
                          <a:fillRect/>
                        </a:stretch>
                      </p:blipFill>
                      <p:spPr bwMode="auto">
                        <a:xfrm>
                          <a:off x="4572000" y="2844147"/>
                          <a:ext cx="2714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3" name="Object 12"/>
          <p:cNvGraphicFramePr>
            <a:graphicFrameLocks noChangeAspect="1"/>
          </p:cNvGraphicFramePr>
          <p:nvPr>
            <p:extLst>
              <p:ext uri="{D42A27DB-BD31-4B8C-83A1-F6EECF244321}">
                <p14:modId xmlns:p14="http://schemas.microsoft.com/office/powerpoint/2010/main" val="838048631"/>
              </p:ext>
            </p:extLst>
          </p:nvPr>
        </p:nvGraphicFramePr>
        <p:xfrm>
          <a:off x="126622" y="5072665"/>
          <a:ext cx="878576" cy="440101"/>
        </p:xfrm>
        <a:graphic>
          <a:graphicData uri="http://schemas.openxmlformats.org/presentationml/2006/ole">
            <mc:AlternateContent xmlns:mc="http://schemas.openxmlformats.org/markup-compatibility/2006">
              <mc:Choice xmlns:v="urn:schemas-microsoft-com:vml" Requires="v">
                <p:oleObj spid="_x0000_s31788" name="Equation" r:id="rId8" imgW="482400" imgH="241200" progId="Equation.DSMT4">
                  <p:embed/>
                </p:oleObj>
              </mc:Choice>
              <mc:Fallback>
                <p:oleObj name="Equation" r:id="rId8" imgW="482400" imgH="241200" progId="Equation.DSMT4">
                  <p:embed/>
                  <p:pic>
                    <p:nvPicPr>
                      <p:cNvPr id="0" name=""/>
                      <p:cNvPicPr>
                        <a:picLocks noChangeAspect="1" noChangeArrowheads="1"/>
                      </p:cNvPicPr>
                      <p:nvPr/>
                    </p:nvPicPr>
                    <p:blipFill>
                      <a:blip r:embed="rId9"/>
                      <a:srcRect/>
                      <a:stretch>
                        <a:fillRect/>
                      </a:stretch>
                    </p:blipFill>
                    <p:spPr bwMode="auto">
                      <a:xfrm>
                        <a:off x="126622" y="5072665"/>
                        <a:ext cx="878576" cy="440101"/>
                      </a:xfrm>
                      <a:prstGeom prst="rect">
                        <a:avLst/>
                      </a:prstGeom>
                      <a:solidFill>
                        <a:srgbClr val="FFFF00"/>
                      </a:solidFill>
                      <a:ln>
                        <a:noFill/>
                      </a:ln>
                    </p:spPr>
                  </p:pic>
                </p:oleObj>
              </mc:Fallback>
            </mc:AlternateContent>
          </a:graphicData>
        </a:graphic>
      </p:graphicFrame>
      <p:grpSp>
        <p:nvGrpSpPr>
          <p:cNvPr id="18" name="Group 17"/>
          <p:cNvGrpSpPr>
            <a:grpSpLocks noChangeAspect="1"/>
          </p:cNvGrpSpPr>
          <p:nvPr/>
        </p:nvGrpSpPr>
        <p:grpSpPr>
          <a:xfrm>
            <a:off x="3131840" y="2780928"/>
            <a:ext cx="422337" cy="979308"/>
            <a:chOff x="8172400" y="1052736"/>
            <a:chExt cx="496867" cy="1152128"/>
          </a:xfrm>
        </p:grpSpPr>
        <p:cxnSp>
          <p:nvCxnSpPr>
            <p:cNvPr id="16" name="Straight Arrow Connector 15"/>
            <p:cNvCxnSpPr/>
            <p:nvPr/>
          </p:nvCxnSpPr>
          <p:spPr>
            <a:xfrm>
              <a:off x="8172400" y="1052736"/>
              <a:ext cx="0" cy="1152128"/>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172400" y="1412776"/>
              <a:ext cx="496867" cy="369332"/>
            </a:xfrm>
            <a:prstGeom prst="rect">
              <a:avLst/>
            </a:prstGeom>
            <a:noFill/>
          </p:spPr>
          <p:txBody>
            <a:bodyPr wrap="none" rtlCol="0">
              <a:spAutoFit/>
            </a:bodyPr>
            <a:lstStyle/>
            <a:p>
              <a:r>
                <a:rPr lang="en-US" dirty="0" smtClean="0"/>
                <a:t>K</a:t>
              </a:r>
              <a:r>
                <a:rPr lang="en-US" baseline="-25000" dirty="0" smtClean="0"/>
                <a:t>B</a:t>
              </a:r>
              <a:r>
                <a:rPr lang="en-US" dirty="0" smtClean="0"/>
                <a:t>T</a:t>
              </a:r>
              <a:endParaRPr lang="en-GB" dirty="0"/>
            </a:p>
          </p:txBody>
        </p:sp>
      </p:grpSp>
      <p:sp>
        <p:nvSpPr>
          <p:cNvPr id="2" name="Right Brace 1"/>
          <p:cNvSpPr/>
          <p:nvPr/>
        </p:nvSpPr>
        <p:spPr>
          <a:xfrm>
            <a:off x="4139952" y="44624"/>
            <a:ext cx="572765" cy="674136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6" name="Group 35"/>
          <p:cNvGrpSpPr/>
          <p:nvPr/>
        </p:nvGrpSpPr>
        <p:grpSpPr>
          <a:xfrm>
            <a:off x="5076056" y="404664"/>
            <a:ext cx="3890039" cy="1152128"/>
            <a:chOff x="5076056" y="404664"/>
            <a:chExt cx="3890039" cy="1152128"/>
          </a:xfrm>
        </p:grpSpPr>
        <p:graphicFrame>
          <p:nvGraphicFramePr>
            <p:cNvPr id="3" name="Object 2"/>
            <p:cNvGraphicFramePr>
              <a:graphicFrameLocks noChangeAspect="1"/>
            </p:cNvGraphicFramePr>
            <p:nvPr>
              <p:extLst>
                <p:ext uri="{D42A27DB-BD31-4B8C-83A1-F6EECF244321}">
                  <p14:modId xmlns:p14="http://schemas.microsoft.com/office/powerpoint/2010/main" val="726789220"/>
                </p:ext>
              </p:extLst>
            </p:nvPr>
          </p:nvGraphicFramePr>
          <p:xfrm>
            <a:off x="6084168" y="777329"/>
            <a:ext cx="1616075" cy="779463"/>
          </p:xfrm>
          <a:graphic>
            <a:graphicData uri="http://schemas.openxmlformats.org/presentationml/2006/ole">
              <mc:AlternateContent xmlns:mc="http://schemas.openxmlformats.org/markup-compatibility/2006">
                <mc:Choice xmlns:v="urn:schemas-microsoft-com:vml" Requires="v">
                  <p:oleObj spid="_x0000_s31789" name="Equation" r:id="rId10" imgW="711000" imgH="342720" progId="Equation.DSMT4">
                    <p:embed/>
                  </p:oleObj>
                </mc:Choice>
                <mc:Fallback>
                  <p:oleObj name="Equation" r:id="rId10" imgW="711000" imgH="342720" progId="Equation.DSMT4">
                    <p:embed/>
                    <p:pic>
                      <p:nvPicPr>
                        <p:cNvPr id="0" name=""/>
                        <p:cNvPicPr>
                          <a:picLocks noChangeAspect="1" noChangeArrowheads="1"/>
                        </p:cNvPicPr>
                        <p:nvPr/>
                      </p:nvPicPr>
                      <p:blipFill>
                        <a:blip r:embed="rId11"/>
                        <a:srcRect/>
                        <a:stretch>
                          <a:fillRect/>
                        </a:stretch>
                      </p:blipFill>
                      <p:spPr bwMode="auto">
                        <a:xfrm>
                          <a:off x="6084168" y="777329"/>
                          <a:ext cx="16160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5076056" y="404664"/>
              <a:ext cx="3890039" cy="369332"/>
            </a:xfrm>
            <a:prstGeom prst="rect">
              <a:avLst/>
            </a:prstGeom>
            <a:noFill/>
          </p:spPr>
          <p:txBody>
            <a:bodyPr wrap="none" rtlCol="0">
              <a:spAutoFit/>
            </a:bodyPr>
            <a:lstStyle/>
            <a:p>
              <a:r>
                <a:rPr lang="en-US" dirty="0" smtClean="0"/>
                <a:t>1. Mobility is charge density dependent</a:t>
              </a:r>
              <a:endParaRPr lang="en-GB" dirty="0"/>
            </a:p>
          </p:txBody>
        </p:sp>
      </p:grpSp>
      <p:grpSp>
        <p:nvGrpSpPr>
          <p:cNvPr id="37" name="Group 36"/>
          <p:cNvGrpSpPr/>
          <p:nvPr/>
        </p:nvGrpSpPr>
        <p:grpSpPr>
          <a:xfrm>
            <a:off x="5076056" y="1865218"/>
            <a:ext cx="1311523" cy="439737"/>
            <a:chOff x="5076056" y="1865218"/>
            <a:chExt cx="1311523" cy="439737"/>
          </a:xfrm>
        </p:grpSpPr>
        <p:sp>
          <p:nvSpPr>
            <p:cNvPr id="23" name="TextBox 22"/>
            <p:cNvSpPr txBox="1"/>
            <p:nvPr/>
          </p:nvSpPr>
          <p:spPr>
            <a:xfrm>
              <a:off x="5076056" y="1907540"/>
              <a:ext cx="412292" cy="369332"/>
            </a:xfrm>
            <a:prstGeom prst="rect">
              <a:avLst/>
            </a:prstGeom>
            <a:noFill/>
          </p:spPr>
          <p:txBody>
            <a:bodyPr wrap="none" rtlCol="0">
              <a:spAutoFit/>
            </a:bodyPr>
            <a:lstStyle/>
            <a:p>
              <a:r>
                <a:rPr lang="en-US" dirty="0" smtClean="0"/>
                <a:t>2. </a:t>
              </a:r>
              <a:endParaRPr lang="en-GB" dirty="0"/>
            </a:p>
          </p:txBody>
        </p:sp>
        <p:graphicFrame>
          <p:nvGraphicFramePr>
            <p:cNvPr id="14" name="Object 13"/>
            <p:cNvGraphicFramePr>
              <a:graphicFrameLocks noChangeAspect="1"/>
            </p:cNvGraphicFramePr>
            <p:nvPr>
              <p:extLst>
                <p:ext uri="{D42A27DB-BD31-4B8C-83A1-F6EECF244321}">
                  <p14:modId xmlns:p14="http://schemas.microsoft.com/office/powerpoint/2010/main" val="1577391772"/>
                </p:ext>
              </p:extLst>
            </p:nvPr>
          </p:nvGraphicFramePr>
          <p:xfrm>
            <a:off x="5508104" y="1865218"/>
            <a:ext cx="879475" cy="439737"/>
          </p:xfrm>
          <a:graphic>
            <a:graphicData uri="http://schemas.openxmlformats.org/presentationml/2006/ole">
              <mc:AlternateContent xmlns:mc="http://schemas.openxmlformats.org/markup-compatibility/2006">
                <mc:Choice xmlns:v="urn:schemas-microsoft-com:vml" Requires="v">
                  <p:oleObj spid="_x0000_s31790" name="Equation" r:id="rId12" imgW="482400" imgH="241200" progId="Equation.DSMT4">
                    <p:embed/>
                  </p:oleObj>
                </mc:Choice>
                <mc:Fallback>
                  <p:oleObj name="Equation" r:id="rId12" imgW="482400" imgH="241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8104" y="1865218"/>
                          <a:ext cx="879475" cy="439737"/>
                        </a:xfrm>
                        <a:prstGeom prst="rect">
                          <a:avLst/>
                        </a:prstGeom>
                        <a:noFill/>
                        <a:ln>
                          <a:noFill/>
                        </a:ln>
                      </p:spPr>
                    </p:pic>
                  </p:oleObj>
                </mc:Fallback>
              </mc:AlternateContent>
            </a:graphicData>
          </a:graphic>
        </p:graphicFrame>
      </p:grpSp>
      <p:grpSp>
        <p:nvGrpSpPr>
          <p:cNvPr id="38" name="Group 37"/>
          <p:cNvGrpSpPr/>
          <p:nvPr/>
        </p:nvGrpSpPr>
        <p:grpSpPr>
          <a:xfrm>
            <a:off x="5095468" y="2651125"/>
            <a:ext cx="2424073" cy="417835"/>
            <a:chOff x="5095468" y="2651125"/>
            <a:chExt cx="2424073" cy="417835"/>
          </a:xfrm>
        </p:grpSpPr>
        <p:sp>
          <p:nvSpPr>
            <p:cNvPr id="24" name="TextBox 23"/>
            <p:cNvSpPr txBox="1"/>
            <p:nvPr/>
          </p:nvSpPr>
          <p:spPr>
            <a:xfrm>
              <a:off x="5095468" y="2699628"/>
              <a:ext cx="1242648" cy="369332"/>
            </a:xfrm>
            <a:prstGeom prst="rect">
              <a:avLst/>
            </a:prstGeom>
            <a:noFill/>
          </p:spPr>
          <p:txBody>
            <a:bodyPr wrap="none" rtlCol="0">
              <a:spAutoFit/>
            </a:bodyPr>
            <a:lstStyle/>
            <a:p>
              <a:r>
                <a:rPr lang="en-US" dirty="0" smtClean="0"/>
                <a:t>3.             is </a:t>
              </a:r>
              <a:endParaRPr lang="en-GB" dirty="0"/>
            </a:p>
          </p:txBody>
        </p:sp>
        <p:graphicFrame>
          <p:nvGraphicFramePr>
            <p:cNvPr id="15" name="Object 14"/>
            <p:cNvGraphicFramePr>
              <a:graphicFrameLocks noChangeAspect="1"/>
            </p:cNvGraphicFramePr>
            <p:nvPr>
              <p:extLst>
                <p:ext uri="{D42A27DB-BD31-4B8C-83A1-F6EECF244321}">
                  <p14:modId xmlns:p14="http://schemas.microsoft.com/office/powerpoint/2010/main" val="1037183644"/>
                </p:ext>
              </p:extLst>
            </p:nvPr>
          </p:nvGraphicFramePr>
          <p:xfrm>
            <a:off x="5424666" y="2652717"/>
            <a:ext cx="277812" cy="347663"/>
          </p:xfrm>
          <a:graphic>
            <a:graphicData uri="http://schemas.openxmlformats.org/presentationml/2006/ole">
              <mc:AlternateContent xmlns:mc="http://schemas.openxmlformats.org/markup-compatibility/2006">
                <mc:Choice xmlns:v="urn:schemas-microsoft-com:vml" Requires="v">
                  <p:oleObj spid="_x0000_s31791" name="Equation" r:id="rId14" imgW="152280" imgH="190440" progId="Equation.DSMT4">
                    <p:embed/>
                  </p:oleObj>
                </mc:Choice>
                <mc:Fallback>
                  <p:oleObj name="Equation" r:id="rId14" imgW="152280" imgH="190440" progId="Equation.DSMT4">
                    <p:embed/>
                    <p:pic>
                      <p:nvPicPr>
                        <p:cNvPr id="0" name=""/>
                        <p:cNvPicPr>
                          <a:picLocks noChangeAspect="1" noChangeArrowheads="1"/>
                        </p:cNvPicPr>
                        <p:nvPr/>
                      </p:nvPicPr>
                      <p:blipFill>
                        <a:blip r:embed="rId15"/>
                        <a:srcRect/>
                        <a:stretch>
                          <a:fillRect/>
                        </a:stretch>
                      </p:blipFill>
                      <p:spPr bwMode="auto">
                        <a:xfrm>
                          <a:off x="5424666" y="2652717"/>
                          <a:ext cx="2778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216780521"/>
                </p:ext>
              </p:extLst>
            </p:nvPr>
          </p:nvGraphicFramePr>
          <p:xfrm>
            <a:off x="6617841" y="2651125"/>
            <a:ext cx="901700" cy="417513"/>
          </p:xfrm>
          <a:graphic>
            <a:graphicData uri="http://schemas.openxmlformats.org/presentationml/2006/ole">
              <mc:AlternateContent xmlns:mc="http://schemas.openxmlformats.org/markup-compatibility/2006">
                <mc:Choice xmlns:v="urn:schemas-microsoft-com:vml" Requires="v">
                  <p:oleObj spid="_x0000_s31792" name="Equation" r:id="rId16" imgW="495000" imgH="228600" progId="Equation.DSMT4">
                    <p:embed/>
                  </p:oleObj>
                </mc:Choice>
                <mc:Fallback>
                  <p:oleObj name="Equation" r:id="rId16" imgW="495000" imgH="228600" progId="Equation.DSMT4">
                    <p:embed/>
                    <p:pic>
                      <p:nvPicPr>
                        <p:cNvPr id="0" name=""/>
                        <p:cNvPicPr>
                          <a:picLocks noChangeAspect="1" noChangeArrowheads="1"/>
                        </p:cNvPicPr>
                        <p:nvPr/>
                      </p:nvPicPr>
                      <p:blipFill>
                        <a:blip r:embed="rId17"/>
                        <a:srcRect/>
                        <a:stretch>
                          <a:fillRect/>
                        </a:stretch>
                      </p:blipFill>
                      <p:spPr bwMode="auto">
                        <a:xfrm>
                          <a:off x="6617841" y="2651125"/>
                          <a:ext cx="9017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6" name="TextBox 25"/>
          <p:cNvSpPr txBox="1"/>
          <p:nvPr/>
        </p:nvSpPr>
        <p:spPr>
          <a:xfrm>
            <a:off x="5095468" y="3430741"/>
            <a:ext cx="4013036" cy="646331"/>
          </a:xfrm>
          <a:prstGeom prst="rect">
            <a:avLst/>
          </a:prstGeom>
          <a:solidFill>
            <a:srgbClr val="FFFF00"/>
          </a:solidFill>
        </p:spPr>
        <p:txBody>
          <a:bodyPr wrap="square" rtlCol="0">
            <a:spAutoFit/>
          </a:bodyPr>
          <a:lstStyle/>
          <a:p>
            <a:r>
              <a:rPr lang="en-US" dirty="0" smtClean="0"/>
              <a:t>There is transport of energy even in the absence of Temperature gradients</a:t>
            </a:r>
            <a:endParaRPr lang="en-GB" dirty="0"/>
          </a:p>
        </p:txBody>
      </p:sp>
      <p:sp>
        <p:nvSpPr>
          <p:cNvPr id="28"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39" name="Group 38"/>
          <p:cNvGrpSpPr/>
          <p:nvPr/>
        </p:nvGrpSpPr>
        <p:grpSpPr>
          <a:xfrm>
            <a:off x="4932040" y="4452938"/>
            <a:ext cx="3346252" cy="631825"/>
            <a:chOff x="4932040" y="4452938"/>
            <a:chExt cx="3346252" cy="631825"/>
          </a:xfrm>
        </p:grpSpPr>
        <p:sp>
          <p:nvSpPr>
            <p:cNvPr id="27" name="Right Arrow 26"/>
            <p:cNvSpPr/>
            <p:nvPr/>
          </p:nvSpPr>
          <p:spPr>
            <a:xfrm>
              <a:off x="4932040" y="4597097"/>
              <a:ext cx="432048" cy="344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 name="Object 28"/>
            <p:cNvGraphicFramePr>
              <a:graphicFrameLocks noChangeAspect="1"/>
            </p:cNvGraphicFramePr>
            <p:nvPr>
              <p:extLst>
                <p:ext uri="{D42A27DB-BD31-4B8C-83A1-F6EECF244321}">
                  <p14:modId xmlns:p14="http://schemas.microsoft.com/office/powerpoint/2010/main" val="1672317856"/>
                </p:ext>
              </p:extLst>
            </p:nvPr>
          </p:nvGraphicFramePr>
          <p:xfrm>
            <a:off x="5508104" y="4452938"/>
            <a:ext cx="2770188" cy="631825"/>
          </p:xfrm>
          <a:graphic>
            <a:graphicData uri="http://schemas.openxmlformats.org/presentationml/2006/ole">
              <mc:AlternateContent xmlns:mc="http://schemas.openxmlformats.org/markup-compatibility/2006">
                <mc:Choice xmlns:v="urn:schemas-microsoft-com:vml" Requires="v">
                  <p:oleObj spid="_x0000_s31793" name="Equation" r:id="rId18" imgW="1752480" imgH="393480" progId="Equation.DSMT4">
                    <p:embed/>
                  </p:oleObj>
                </mc:Choice>
                <mc:Fallback>
                  <p:oleObj name="Equation" r:id="rId18" imgW="1752480" imgH="393480" progId="Equation.DSMT4">
                    <p:embed/>
                    <p:pic>
                      <p:nvPicPr>
                        <p:cNvPr id="0" name=""/>
                        <p:cNvPicPr>
                          <a:picLocks noChangeAspect="1" noChangeArrowheads="1"/>
                        </p:cNvPicPr>
                        <p:nvPr/>
                      </p:nvPicPr>
                      <p:blipFill>
                        <a:blip r:embed="rId19"/>
                        <a:srcRect/>
                        <a:stretch>
                          <a:fillRect/>
                        </a:stretch>
                      </p:blipFill>
                      <p:spPr bwMode="auto">
                        <a:xfrm>
                          <a:off x="5508104" y="4452938"/>
                          <a:ext cx="2770188" cy="631825"/>
                        </a:xfrm>
                        <a:prstGeom prst="rect">
                          <a:avLst/>
                        </a:prstGeom>
                        <a:noFill/>
                      </p:spPr>
                    </p:pic>
                  </p:oleObj>
                </mc:Fallback>
              </mc:AlternateContent>
            </a:graphicData>
          </a:graphic>
        </p:graphicFrame>
      </p:grpSp>
      <p:sp>
        <p:nvSpPr>
          <p:cNvPr id="30"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1" name="Object 30"/>
          <p:cNvGraphicFramePr>
            <a:graphicFrameLocks noChangeAspect="1"/>
          </p:cNvGraphicFramePr>
          <p:nvPr>
            <p:extLst>
              <p:ext uri="{D42A27DB-BD31-4B8C-83A1-F6EECF244321}">
                <p14:modId xmlns:p14="http://schemas.microsoft.com/office/powerpoint/2010/main" val="3197949244"/>
              </p:ext>
            </p:extLst>
          </p:nvPr>
        </p:nvGraphicFramePr>
        <p:xfrm>
          <a:off x="4714903" y="5546093"/>
          <a:ext cx="4324953" cy="763227"/>
        </p:xfrm>
        <a:graphic>
          <a:graphicData uri="http://schemas.openxmlformats.org/presentationml/2006/ole">
            <mc:AlternateContent xmlns:mc="http://schemas.openxmlformats.org/markup-compatibility/2006">
              <mc:Choice xmlns:v="urn:schemas-microsoft-com:vml" Requires="v">
                <p:oleObj spid="_x0000_s31794" name="Equation" r:id="rId20" imgW="2590560" imgH="457200" progId="Equation.DSMT4">
                  <p:embed/>
                </p:oleObj>
              </mc:Choice>
              <mc:Fallback>
                <p:oleObj name="Equation" r:id="rId20" imgW="2590560" imgH="457200" progId="Equation.DSMT4">
                  <p:embed/>
                  <p:pic>
                    <p:nvPicPr>
                      <p:cNvPr id="0" name=""/>
                      <p:cNvPicPr>
                        <a:picLocks noChangeAspect="1" noChangeArrowheads="1"/>
                      </p:cNvPicPr>
                      <p:nvPr/>
                    </p:nvPicPr>
                    <p:blipFill>
                      <a:blip r:embed="rId21"/>
                      <a:srcRect/>
                      <a:stretch>
                        <a:fillRect/>
                      </a:stretch>
                    </p:blipFill>
                    <p:spPr bwMode="auto">
                      <a:xfrm>
                        <a:off x="4714903" y="5546093"/>
                        <a:ext cx="4324953" cy="763227"/>
                      </a:xfrm>
                      <a:prstGeom prst="rect">
                        <a:avLst/>
                      </a:prstGeom>
                      <a:noFill/>
                    </p:spPr>
                  </p:pic>
                </p:oleObj>
              </mc:Fallback>
            </mc:AlternateContent>
          </a:graphicData>
        </a:graphic>
      </p:graphicFrame>
      <p:cxnSp>
        <p:nvCxnSpPr>
          <p:cNvPr id="33" name="Straight Connector 32"/>
          <p:cNvCxnSpPr/>
          <p:nvPr/>
        </p:nvCxnSpPr>
        <p:spPr>
          <a:xfrm>
            <a:off x="6156176" y="4397042"/>
            <a:ext cx="1656184" cy="760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228184" y="4293096"/>
            <a:ext cx="1656184" cy="7601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30110" y="4708982"/>
            <a:ext cx="466794" cy="369332"/>
          </a:xfrm>
          <a:prstGeom prst="rect">
            <a:avLst/>
          </a:prstGeom>
          <a:noFill/>
        </p:spPr>
        <p:txBody>
          <a:bodyPr wrap="none" rtlCol="0">
            <a:spAutoFit/>
          </a:bodyPr>
          <a:lstStyle/>
          <a:p>
            <a:r>
              <a:rPr lang="en-US" dirty="0" smtClean="0"/>
              <a:t>(a)</a:t>
            </a:r>
            <a:endParaRPr lang="en-GB" dirty="0"/>
          </a:p>
        </p:txBody>
      </p:sp>
      <p:graphicFrame>
        <p:nvGraphicFramePr>
          <p:cNvPr id="41" name="Object 40"/>
          <p:cNvGraphicFramePr>
            <a:graphicFrameLocks noChangeAspect="1"/>
          </p:cNvGraphicFramePr>
          <p:nvPr>
            <p:extLst>
              <p:ext uri="{D42A27DB-BD31-4B8C-83A1-F6EECF244321}">
                <p14:modId xmlns:p14="http://schemas.microsoft.com/office/powerpoint/2010/main" val="1470662667"/>
              </p:ext>
            </p:extLst>
          </p:nvPr>
        </p:nvGraphicFramePr>
        <p:xfrm>
          <a:off x="1218580" y="4549190"/>
          <a:ext cx="2502422" cy="2236802"/>
        </p:xfrm>
        <a:graphic>
          <a:graphicData uri="http://schemas.openxmlformats.org/presentationml/2006/ole">
            <mc:AlternateContent xmlns:mc="http://schemas.openxmlformats.org/markup-compatibility/2006">
              <mc:Choice xmlns:v="urn:schemas-microsoft-com:vml" Requires="v">
                <p:oleObj spid="_x0000_s31795" name="KGPlot" r:id="rId22" imgW="6045120" imgH="5410080" progId="KGraph_Plot">
                  <p:embed/>
                </p:oleObj>
              </mc:Choice>
              <mc:Fallback>
                <p:oleObj name="KGPlot" r:id="rId22" imgW="6045120" imgH="5410080" progId="KGraph_Plot">
                  <p:embed/>
                  <p:pic>
                    <p:nvPicPr>
                      <p:cNvPr id="0" name=""/>
                      <p:cNvPicPr/>
                      <p:nvPr/>
                    </p:nvPicPr>
                    <p:blipFill>
                      <a:blip r:embed="rId23"/>
                      <a:stretch>
                        <a:fillRect/>
                      </a:stretch>
                    </p:blipFill>
                    <p:spPr>
                      <a:xfrm>
                        <a:off x="1218580" y="4549190"/>
                        <a:ext cx="2502422" cy="2236802"/>
                      </a:xfrm>
                      <a:prstGeom prst="rect">
                        <a:avLst/>
                      </a:prstGeom>
                    </p:spPr>
                  </p:pic>
                </p:oleObj>
              </mc:Fallback>
            </mc:AlternateContent>
          </a:graphicData>
        </a:graphic>
      </p:graphicFrame>
    </p:spTree>
    <p:extLst>
      <p:ext uri="{BB962C8B-B14F-4D97-AF65-F5344CB8AC3E}">
        <p14:creationId xmlns:p14="http://schemas.microsoft.com/office/powerpoint/2010/main" val="27406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right)">
                                      <p:cBhvr>
                                        <p:cTn id="45" dur="500"/>
                                        <p:tgtEl>
                                          <p:spTgt spid="35"/>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419872" y="2432318"/>
            <a:ext cx="4536504" cy="4365104"/>
          </a:xfrm>
          <a:prstGeom prst="round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p:cNvGraphicFramePr>
            <a:graphicFrameLocks noChangeAspect="1"/>
          </p:cNvGraphicFramePr>
          <p:nvPr>
            <p:extLst>
              <p:ext uri="{D42A27DB-BD31-4B8C-83A1-F6EECF244321}">
                <p14:modId xmlns:p14="http://schemas.microsoft.com/office/powerpoint/2010/main" val="3322107460"/>
              </p:ext>
            </p:extLst>
          </p:nvPr>
        </p:nvGraphicFramePr>
        <p:xfrm>
          <a:off x="3563888" y="2544667"/>
          <a:ext cx="4032796" cy="4148357"/>
        </p:xfrm>
        <a:graphic>
          <a:graphicData uri="http://schemas.openxmlformats.org/presentationml/2006/ole">
            <mc:AlternateContent xmlns:mc="http://schemas.openxmlformats.org/markup-compatibility/2006">
              <mc:Choice xmlns:v="urn:schemas-microsoft-com:vml" Requires="v">
                <p:oleObj spid="_x0000_s13482" name="KGPlot" r:id="rId3" imgW="6172200" imgH="6350040" progId="KGraph_Plot">
                  <p:embed/>
                </p:oleObj>
              </mc:Choice>
              <mc:Fallback>
                <p:oleObj name="KGPlot" r:id="rId3" imgW="6172200" imgH="6350040" progId="KGraph_Plot">
                  <p:embed/>
                  <p:pic>
                    <p:nvPicPr>
                      <p:cNvPr id="0" name="Object 5"/>
                      <p:cNvPicPr>
                        <a:picLocks noChangeAspect="1" noChangeArrowheads="1"/>
                      </p:cNvPicPr>
                      <p:nvPr/>
                    </p:nvPicPr>
                    <p:blipFill>
                      <a:blip r:embed="rId4"/>
                      <a:srcRect/>
                      <a:stretch>
                        <a:fillRect/>
                      </a:stretch>
                    </p:blipFill>
                    <p:spPr bwMode="auto">
                      <a:xfrm>
                        <a:off x="3563888" y="2544667"/>
                        <a:ext cx="4032796" cy="4148357"/>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59953424"/>
              </p:ext>
            </p:extLst>
          </p:nvPr>
        </p:nvGraphicFramePr>
        <p:xfrm>
          <a:off x="2195736" y="116632"/>
          <a:ext cx="4324350" cy="762000"/>
        </p:xfrm>
        <a:graphic>
          <a:graphicData uri="http://schemas.openxmlformats.org/presentationml/2006/ole">
            <mc:AlternateContent xmlns:mc="http://schemas.openxmlformats.org/markup-compatibility/2006">
              <mc:Choice xmlns:v="urn:schemas-microsoft-com:vml" Requires="v">
                <p:oleObj spid="_x0000_s13483" name="Equation" r:id="rId5" imgW="2590560" imgH="457200" progId="Equation.DSMT4">
                  <p:embed/>
                </p:oleObj>
              </mc:Choice>
              <mc:Fallback>
                <p:oleObj name="Equation" r:id="rId5" imgW="2590560" imgH="457200" progId="Equation.DSMT4">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116632"/>
                        <a:ext cx="4324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154707" y="2391098"/>
            <a:ext cx="2905125" cy="3467393"/>
            <a:chOff x="2143537" y="1382986"/>
            <a:chExt cx="2905125" cy="3467393"/>
          </a:xfrm>
        </p:grpSpPr>
        <p:graphicFrame>
          <p:nvGraphicFramePr>
            <p:cNvPr id="4" name="Object 3"/>
            <p:cNvGraphicFramePr>
              <a:graphicFrameLocks noChangeAspect="1"/>
            </p:cNvGraphicFramePr>
            <p:nvPr>
              <p:extLst>
                <p:ext uri="{D42A27DB-BD31-4B8C-83A1-F6EECF244321}">
                  <p14:modId xmlns:p14="http://schemas.microsoft.com/office/powerpoint/2010/main" val="1531688232"/>
                </p:ext>
              </p:extLst>
            </p:nvPr>
          </p:nvGraphicFramePr>
          <p:xfrm>
            <a:off x="2143537" y="1382986"/>
            <a:ext cx="2905125" cy="677862"/>
          </p:xfrm>
          <a:graphic>
            <a:graphicData uri="http://schemas.openxmlformats.org/presentationml/2006/ole">
              <mc:AlternateContent xmlns:mc="http://schemas.openxmlformats.org/markup-compatibility/2006">
                <mc:Choice xmlns:v="urn:schemas-microsoft-com:vml" Requires="v">
                  <p:oleObj spid="_x0000_s13484" name="Equation" r:id="rId7" imgW="1739880" imgH="406080" progId="Equation.DSMT4">
                    <p:embed/>
                  </p:oleObj>
                </mc:Choice>
                <mc:Fallback>
                  <p:oleObj name="Equation" r:id="rId7" imgW="1739880" imgH="406080" progId="Equation.DSMT4">
                    <p:embed/>
                    <p:pic>
                      <p:nvPicPr>
                        <p:cNvPr id="0" name="Object 2"/>
                        <p:cNvPicPr>
                          <a:picLocks noChangeAspect="1" noChangeArrowheads="1"/>
                        </p:cNvPicPr>
                        <p:nvPr/>
                      </p:nvPicPr>
                      <p:blipFill>
                        <a:blip r:embed="rId8"/>
                        <a:srcRect/>
                        <a:stretch>
                          <a:fillRect/>
                        </a:stretch>
                      </p:blipFill>
                      <p:spPr bwMode="auto">
                        <a:xfrm>
                          <a:off x="2143537" y="1382986"/>
                          <a:ext cx="29051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2168342" y="2265056"/>
              <a:ext cx="2448272" cy="2585323"/>
            </a:xfrm>
            <a:prstGeom prst="rect">
              <a:avLst/>
            </a:prstGeom>
            <a:noFill/>
          </p:spPr>
          <p:txBody>
            <a:bodyPr wrap="square" rtlCol="0">
              <a:spAutoFit/>
            </a:bodyPr>
            <a:lstStyle/>
            <a:p>
              <a:r>
                <a:rPr lang="en-US" dirty="0" smtClean="0"/>
                <a:t>The effect is linked to charge density gradients.</a:t>
              </a:r>
            </a:p>
            <a:p>
              <a:endParaRPr lang="en-US" dirty="0"/>
            </a:p>
            <a:p>
              <a:r>
                <a:rPr lang="en-US" dirty="0" smtClean="0"/>
                <a:t>Let’s examine a case where current flows and there is </a:t>
              </a:r>
            </a:p>
            <a:p>
              <a:r>
                <a:rPr lang="en-US" b="1" dirty="0" smtClean="0">
                  <a:solidFill>
                    <a:srgbClr val="FF0000"/>
                  </a:solidFill>
                </a:rPr>
                <a:t>no charge gradient</a:t>
              </a:r>
            </a:p>
            <a:p>
              <a:r>
                <a:rPr lang="en-US" b="1" dirty="0" smtClean="0">
                  <a:solidFill>
                    <a:srgbClr val="00B050"/>
                  </a:solidFill>
                </a:rPr>
                <a:t>D/</a:t>
              </a:r>
              <a:r>
                <a:rPr lang="en-US" b="1" dirty="0" smtClean="0">
                  <a:solidFill>
                    <a:srgbClr val="00B050"/>
                  </a:solidFill>
                  <a:latin typeface="Symbol" pitchFamily="18" charset="2"/>
                </a:rPr>
                <a:t>m</a:t>
              </a:r>
              <a:r>
                <a:rPr lang="en-US" b="1" dirty="0" smtClean="0">
                  <a:solidFill>
                    <a:srgbClr val="00B050"/>
                  </a:solidFill>
                </a:rPr>
                <a:t> = Einstein relation</a:t>
              </a:r>
              <a:endParaRPr lang="en-GB" b="1" dirty="0">
                <a:solidFill>
                  <a:srgbClr val="00B050"/>
                </a:solidFill>
              </a:endParaRPr>
            </a:p>
          </p:txBody>
        </p:sp>
      </p:grpSp>
      <p:sp>
        <p:nvSpPr>
          <p:cNvPr id="7" name="TextBox 6"/>
          <p:cNvSpPr txBox="1"/>
          <p:nvPr/>
        </p:nvSpPr>
        <p:spPr>
          <a:xfrm>
            <a:off x="6566241" y="3131676"/>
            <a:ext cx="742063" cy="369332"/>
          </a:xfrm>
          <a:prstGeom prst="rect">
            <a:avLst/>
          </a:prstGeom>
          <a:noFill/>
        </p:spPr>
        <p:txBody>
          <a:bodyPr wrap="none" rtlCol="0">
            <a:spAutoFit/>
          </a:bodyPr>
          <a:lstStyle/>
          <a:p>
            <a:r>
              <a:rPr lang="en-US" dirty="0" smtClean="0"/>
              <a:t>G.E.R.</a:t>
            </a:r>
            <a:endParaRPr lang="en-GB" dirty="0"/>
          </a:p>
        </p:txBody>
      </p:sp>
      <p:graphicFrame>
        <p:nvGraphicFramePr>
          <p:cNvPr id="15" name="Object 14"/>
          <p:cNvGraphicFramePr>
            <a:graphicFrameLocks noChangeAspect="1"/>
          </p:cNvGraphicFramePr>
          <p:nvPr>
            <p:extLst>
              <p:ext uri="{D42A27DB-BD31-4B8C-83A1-F6EECF244321}">
                <p14:modId xmlns:p14="http://schemas.microsoft.com/office/powerpoint/2010/main" val="1949580965"/>
              </p:ext>
            </p:extLst>
          </p:nvPr>
        </p:nvGraphicFramePr>
        <p:xfrm>
          <a:off x="3327400" y="1125538"/>
          <a:ext cx="4516438" cy="720725"/>
        </p:xfrm>
        <a:graphic>
          <a:graphicData uri="http://schemas.openxmlformats.org/presentationml/2006/ole">
            <mc:AlternateContent xmlns:mc="http://schemas.openxmlformats.org/markup-compatibility/2006">
              <mc:Choice xmlns:v="urn:schemas-microsoft-com:vml" Requires="v">
                <p:oleObj spid="_x0000_s13485" name="Equation" r:id="rId9" imgW="2705040" imgH="431640" progId="Equation.DSMT4">
                  <p:embed/>
                </p:oleObj>
              </mc:Choice>
              <mc:Fallback>
                <p:oleObj name="Equation" r:id="rId9" imgW="2705040" imgH="431640" progId="Equation.DSMT4">
                  <p:embed/>
                  <p:pic>
                    <p:nvPicPr>
                      <p:cNvPr id="0" name="Object 2"/>
                      <p:cNvPicPr>
                        <a:picLocks noChangeAspect="1" noChangeArrowheads="1"/>
                      </p:cNvPicPr>
                      <p:nvPr/>
                    </p:nvPicPr>
                    <p:blipFill>
                      <a:blip r:embed="rId10"/>
                      <a:srcRect/>
                      <a:stretch>
                        <a:fillRect/>
                      </a:stretch>
                    </p:blipFill>
                    <p:spPr bwMode="auto">
                      <a:xfrm>
                        <a:off x="3327400" y="1125538"/>
                        <a:ext cx="45164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1" name="Group 20"/>
          <p:cNvGrpSpPr/>
          <p:nvPr/>
        </p:nvGrpSpPr>
        <p:grpSpPr>
          <a:xfrm>
            <a:off x="611560" y="1285051"/>
            <a:ext cx="2520280" cy="400110"/>
            <a:chOff x="611560" y="1285051"/>
            <a:chExt cx="2520280" cy="400110"/>
          </a:xfrm>
        </p:grpSpPr>
        <p:graphicFrame>
          <p:nvGraphicFramePr>
            <p:cNvPr id="16" name="Object 15"/>
            <p:cNvGraphicFramePr>
              <a:graphicFrameLocks noChangeAspect="1"/>
            </p:cNvGraphicFramePr>
            <p:nvPr>
              <p:extLst>
                <p:ext uri="{D42A27DB-BD31-4B8C-83A1-F6EECF244321}">
                  <p14:modId xmlns:p14="http://schemas.microsoft.com/office/powerpoint/2010/main" val="3761639823"/>
                </p:ext>
              </p:extLst>
            </p:nvPr>
          </p:nvGraphicFramePr>
          <p:xfrm>
            <a:off x="1020041" y="1305086"/>
            <a:ext cx="1500167" cy="360040"/>
          </p:xfrm>
          <a:graphic>
            <a:graphicData uri="http://schemas.openxmlformats.org/presentationml/2006/ole">
              <mc:AlternateContent xmlns:mc="http://schemas.openxmlformats.org/markup-compatibility/2006">
                <mc:Choice xmlns:v="urn:schemas-microsoft-com:vml" Requires="v">
                  <p:oleObj spid="_x0000_s13486" name="Equation" r:id="rId11" imgW="952200" imgH="228600" progId="Equation.DSMT4">
                    <p:embed/>
                  </p:oleObj>
                </mc:Choice>
                <mc:Fallback>
                  <p:oleObj name="Equation" r:id="rId11" imgW="952200" imgH="228600" progId="Equation.DSMT4">
                    <p:embed/>
                    <p:pic>
                      <p:nvPicPr>
                        <p:cNvPr id="0" name=""/>
                        <p:cNvPicPr/>
                        <p:nvPr/>
                      </p:nvPicPr>
                      <p:blipFill>
                        <a:blip r:embed="rId12"/>
                        <a:stretch>
                          <a:fillRect/>
                        </a:stretch>
                      </p:blipFill>
                      <p:spPr>
                        <a:xfrm>
                          <a:off x="1020041" y="1305086"/>
                          <a:ext cx="1500167" cy="360040"/>
                        </a:xfrm>
                        <a:prstGeom prst="rect">
                          <a:avLst/>
                        </a:prstGeom>
                      </p:spPr>
                    </p:pic>
                  </p:oleObj>
                </mc:Fallback>
              </mc:AlternateContent>
            </a:graphicData>
          </a:graphic>
        </p:graphicFrame>
        <p:sp>
          <p:nvSpPr>
            <p:cNvPr id="17" name="TextBox 16"/>
            <p:cNvSpPr txBox="1"/>
            <p:nvPr/>
          </p:nvSpPr>
          <p:spPr>
            <a:xfrm>
              <a:off x="611560" y="1285051"/>
              <a:ext cx="340158" cy="400110"/>
            </a:xfrm>
            <a:prstGeom prst="rect">
              <a:avLst/>
            </a:prstGeom>
            <a:noFill/>
          </p:spPr>
          <p:txBody>
            <a:bodyPr wrap="none" rtlCol="0">
              <a:spAutoFit/>
            </a:bodyPr>
            <a:lstStyle/>
            <a:p>
              <a:r>
                <a:rPr lang="en-US" sz="2000" i="1" dirty="0" smtClean="0">
                  <a:latin typeface="Times New Roman" pitchFamily="18" charset="0"/>
                  <a:cs typeface="Times New Roman" pitchFamily="18" charset="0"/>
                </a:rPr>
                <a:t>If</a:t>
              </a:r>
              <a:endParaRPr lang="en-GB" sz="2000" i="1" dirty="0">
                <a:latin typeface="Times New Roman" pitchFamily="18" charset="0"/>
                <a:cs typeface="Times New Roman" pitchFamily="18" charset="0"/>
              </a:endParaRPr>
            </a:p>
          </p:txBody>
        </p:sp>
        <p:sp>
          <p:nvSpPr>
            <p:cNvPr id="18" name="Right Arrow 17"/>
            <p:cNvSpPr/>
            <p:nvPr/>
          </p:nvSpPr>
          <p:spPr>
            <a:xfrm>
              <a:off x="2771800" y="1412454"/>
              <a:ext cx="360040" cy="144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Left Brace 18"/>
          <p:cNvSpPr/>
          <p:nvPr/>
        </p:nvSpPr>
        <p:spPr>
          <a:xfrm rot="16200000">
            <a:off x="5934656" y="1490280"/>
            <a:ext cx="371032" cy="64807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5364088" y="1988840"/>
            <a:ext cx="1571969" cy="369332"/>
          </a:xfrm>
          <a:prstGeom prst="rect">
            <a:avLst/>
          </a:prstGeom>
          <a:noFill/>
        </p:spPr>
        <p:txBody>
          <a:bodyPr wrap="none" rtlCol="0">
            <a:spAutoFit/>
          </a:bodyPr>
          <a:lstStyle/>
          <a:p>
            <a:r>
              <a:rPr lang="en-US" b="1" dirty="0" smtClean="0">
                <a:solidFill>
                  <a:srgbClr val="FF0000"/>
                </a:solidFill>
              </a:rPr>
              <a:t>Seebeck effect</a:t>
            </a:r>
            <a:endParaRPr lang="en-GB" b="1" dirty="0">
              <a:solidFill>
                <a:srgbClr val="FF0000"/>
              </a:solidFill>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842620961"/>
              </p:ext>
            </p:extLst>
          </p:nvPr>
        </p:nvGraphicFramePr>
        <p:xfrm>
          <a:off x="4378920" y="3087226"/>
          <a:ext cx="3054350" cy="3052762"/>
        </p:xfrm>
        <a:graphic>
          <a:graphicData uri="http://schemas.openxmlformats.org/presentationml/2006/ole">
            <mc:AlternateContent xmlns:mc="http://schemas.openxmlformats.org/markup-compatibility/2006">
              <mc:Choice xmlns:v="urn:schemas-microsoft-com:vml" Requires="v">
                <p:oleObj spid="_x0000_s13487" name="KGPlot" r:id="rId13" imgW="4673520" imgH="4673520" progId="KGraph_Plot">
                  <p:embed/>
                </p:oleObj>
              </mc:Choice>
              <mc:Fallback>
                <p:oleObj name="KGPlot" r:id="rId13" imgW="4673520" imgH="4673520" progId="KGraph_Plot">
                  <p:embed/>
                  <p:pic>
                    <p:nvPicPr>
                      <p:cNvPr id="0" name="Object 1"/>
                      <p:cNvPicPr>
                        <a:picLocks noChangeAspect="1" noChangeArrowheads="1"/>
                      </p:cNvPicPr>
                      <p:nvPr/>
                    </p:nvPicPr>
                    <p:blipFill>
                      <a:blip r:embed="rId14"/>
                      <a:srcRect/>
                      <a:stretch>
                        <a:fillRect/>
                      </a:stretch>
                    </p:blipFill>
                    <p:spPr bwMode="auto">
                      <a:xfrm>
                        <a:off x="4378920" y="3087226"/>
                        <a:ext cx="305435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674571325"/>
              </p:ext>
            </p:extLst>
          </p:nvPr>
        </p:nvGraphicFramePr>
        <p:xfrm>
          <a:off x="4378920" y="3088010"/>
          <a:ext cx="3054350" cy="3054350"/>
        </p:xfrm>
        <a:graphic>
          <a:graphicData uri="http://schemas.openxmlformats.org/presentationml/2006/ole">
            <mc:AlternateContent xmlns:mc="http://schemas.openxmlformats.org/markup-compatibility/2006">
              <mc:Choice xmlns:v="urn:schemas-microsoft-com:vml" Requires="v">
                <p:oleObj spid="_x0000_s13488" name="KGPlot" r:id="rId15" imgW="4673520" imgH="4673520" progId="KGraph_Plot">
                  <p:embed/>
                </p:oleObj>
              </mc:Choice>
              <mc:Fallback>
                <p:oleObj name="KGPlot" r:id="rId15" imgW="4673520" imgH="4673520" progId="KGraph_Plot">
                  <p:embed/>
                  <p:pic>
                    <p:nvPicPr>
                      <p:cNvPr id="0" name="Object 21"/>
                      <p:cNvPicPr>
                        <a:picLocks noChangeAspect="1" noChangeArrowheads="1"/>
                      </p:cNvPicPr>
                      <p:nvPr/>
                    </p:nvPicPr>
                    <p:blipFill>
                      <a:blip r:embed="rId16"/>
                      <a:srcRect/>
                      <a:stretch>
                        <a:fillRect/>
                      </a:stretch>
                    </p:blipFill>
                    <p:spPr bwMode="auto">
                      <a:xfrm>
                        <a:off x="4378920" y="3088010"/>
                        <a:ext cx="305435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5" name="Group 24"/>
          <p:cNvGrpSpPr/>
          <p:nvPr/>
        </p:nvGrpSpPr>
        <p:grpSpPr>
          <a:xfrm>
            <a:off x="4603750" y="4443462"/>
            <a:ext cx="1372683" cy="873388"/>
            <a:chOff x="4572000" y="4499828"/>
            <a:chExt cx="1372683" cy="873388"/>
          </a:xfrm>
        </p:grpSpPr>
        <p:sp>
          <p:nvSpPr>
            <p:cNvPr id="24" name="Rectangle 23"/>
            <p:cNvSpPr/>
            <p:nvPr/>
          </p:nvSpPr>
          <p:spPr>
            <a:xfrm>
              <a:off x="4572000" y="5003884"/>
              <a:ext cx="1372683" cy="369332"/>
            </a:xfrm>
            <a:prstGeom prst="rect">
              <a:avLst/>
            </a:prstGeom>
          </p:spPr>
          <p:txBody>
            <a:bodyPr wrap="none">
              <a:spAutoFit/>
            </a:bodyPr>
            <a:lstStyle/>
            <a:p>
              <a:r>
                <a:rPr lang="en-US" dirty="0">
                  <a:solidFill>
                    <a:srgbClr val="0000FF"/>
                  </a:solidFill>
                </a:rPr>
                <a:t>Monte-Carlo</a:t>
              </a:r>
              <a:endParaRPr lang="en-GB" dirty="0">
                <a:solidFill>
                  <a:srgbClr val="0000FF"/>
                </a:solidFill>
              </a:endParaRPr>
            </a:p>
          </p:txBody>
        </p:sp>
        <p:cxnSp>
          <p:nvCxnSpPr>
            <p:cNvPr id="10" name="Straight Arrow Connector 9"/>
            <p:cNvCxnSpPr/>
            <p:nvPr/>
          </p:nvCxnSpPr>
          <p:spPr>
            <a:xfrm flipV="1">
              <a:off x="5065683" y="4499828"/>
              <a:ext cx="216024" cy="57606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745169" y="4556988"/>
            <a:ext cx="1581267" cy="1072902"/>
            <a:chOff x="5745169" y="4556988"/>
            <a:chExt cx="1581267" cy="1072902"/>
          </a:xfrm>
        </p:grpSpPr>
        <p:sp>
          <p:nvSpPr>
            <p:cNvPr id="26" name="Rectangle 25"/>
            <p:cNvSpPr/>
            <p:nvPr/>
          </p:nvSpPr>
          <p:spPr>
            <a:xfrm>
              <a:off x="5745169" y="5260558"/>
              <a:ext cx="1581267" cy="369332"/>
            </a:xfrm>
            <a:prstGeom prst="rect">
              <a:avLst/>
            </a:prstGeom>
          </p:spPr>
          <p:txBody>
            <a:bodyPr wrap="none">
              <a:spAutoFit/>
            </a:bodyPr>
            <a:lstStyle/>
            <a:p>
              <a:r>
                <a:rPr lang="en-US" dirty="0">
                  <a:solidFill>
                    <a:srgbClr val="FF0000"/>
                  </a:solidFill>
                </a:rPr>
                <a:t>new formalism</a:t>
              </a:r>
              <a:endParaRPr lang="en-GB" dirty="0">
                <a:solidFill>
                  <a:srgbClr val="FF0000"/>
                </a:solidFill>
              </a:endParaRPr>
            </a:p>
          </p:txBody>
        </p:sp>
        <p:cxnSp>
          <p:nvCxnSpPr>
            <p:cNvPr id="27" name="Straight Arrow Connector 26"/>
            <p:cNvCxnSpPr/>
            <p:nvPr/>
          </p:nvCxnSpPr>
          <p:spPr>
            <a:xfrm flipV="1">
              <a:off x="6516216" y="4556988"/>
              <a:ext cx="216024" cy="8162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6804248" y="116632"/>
            <a:ext cx="2016224" cy="663898"/>
            <a:chOff x="7884368" y="316830"/>
            <a:chExt cx="2770188" cy="864096"/>
          </a:xfrm>
        </p:grpSpPr>
        <p:graphicFrame>
          <p:nvGraphicFramePr>
            <p:cNvPr id="33" name="Object 32"/>
            <p:cNvGraphicFramePr>
              <a:graphicFrameLocks noChangeAspect="1"/>
            </p:cNvGraphicFramePr>
            <p:nvPr>
              <p:extLst>
                <p:ext uri="{D42A27DB-BD31-4B8C-83A1-F6EECF244321}">
                  <p14:modId xmlns:p14="http://schemas.microsoft.com/office/powerpoint/2010/main" val="2096161555"/>
                </p:ext>
              </p:extLst>
            </p:nvPr>
          </p:nvGraphicFramePr>
          <p:xfrm>
            <a:off x="7884368" y="476672"/>
            <a:ext cx="2770188" cy="631825"/>
          </p:xfrm>
          <a:graphic>
            <a:graphicData uri="http://schemas.openxmlformats.org/presentationml/2006/ole">
              <mc:AlternateContent xmlns:mc="http://schemas.openxmlformats.org/markup-compatibility/2006">
                <mc:Choice xmlns:v="urn:schemas-microsoft-com:vml" Requires="v">
                  <p:oleObj spid="_x0000_s13489" name="Equation" r:id="rId17" imgW="1752480" imgH="393480" progId="Equation.DSMT4">
                    <p:embed/>
                  </p:oleObj>
                </mc:Choice>
                <mc:Fallback>
                  <p:oleObj name="Equation" r:id="rId17" imgW="1752480" imgH="393480" progId="Equation.DSMT4">
                    <p:embed/>
                    <p:pic>
                      <p:nvPicPr>
                        <p:cNvPr id="0" name=""/>
                        <p:cNvPicPr>
                          <a:picLocks noChangeAspect="1" noChangeArrowheads="1"/>
                        </p:cNvPicPr>
                        <p:nvPr/>
                      </p:nvPicPr>
                      <p:blipFill>
                        <a:blip r:embed="rId18"/>
                        <a:srcRect/>
                        <a:stretch>
                          <a:fillRect/>
                        </a:stretch>
                      </p:blipFill>
                      <p:spPr bwMode="auto">
                        <a:xfrm>
                          <a:off x="7884368" y="476672"/>
                          <a:ext cx="2770188" cy="631825"/>
                        </a:xfrm>
                        <a:prstGeom prst="rect">
                          <a:avLst/>
                        </a:prstGeom>
                        <a:noFill/>
                      </p:spPr>
                    </p:pic>
                  </p:oleObj>
                </mc:Fallback>
              </mc:AlternateContent>
            </a:graphicData>
          </a:graphic>
        </p:graphicFrame>
        <p:cxnSp>
          <p:nvCxnSpPr>
            <p:cNvPr id="34" name="Straight Connector 33"/>
            <p:cNvCxnSpPr/>
            <p:nvPr/>
          </p:nvCxnSpPr>
          <p:spPr>
            <a:xfrm>
              <a:off x="8532440" y="420776"/>
              <a:ext cx="1656184" cy="7601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604448" y="316830"/>
              <a:ext cx="1656184" cy="76015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 name="Rounded Rectangle 7"/>
          <p:cNvSpPr/>
          <p:nvPr/>
        </p:nvSpPr>
        <p:spPr>
          <a:xfrm>
            <a:off x="3131840" y="2896917"/>
            <a:ext cx="3240360" cy="1064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BUT</a:t>
            </a:r>
          </a:p>
          <a:p>
            <a:pPr algn="ctr"/>
            <a:r>
              <a:rPr lang="en-US" dirty="0" smtClean="0"/>
              <a:t>For most practical scenarios the GER is a very good approximation</a:t>
            </a:r>
            <a:endParaRPr lang="en-GB" dirty="0"/>
          </a:p>
        </p:txBody>
      </p:sp>
    </p:spTree>
    <p:extLst>
      <p:ext uri="{BB962C8B-B14F-4D97-AF65-F5344CB8AC3E}">
        <p14:creationId xmlns:p14="http://schemas.microsoft.com/office/powerpoint/2010/main" val="255731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2000"/>
                                        <p:tgtEl>
                                          <p:spTgt spid="22"/>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2000"/>
                                        <p:tgtEl>
                                          <p:spTgt spid="23"/>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circle(in)">
                                      <p:cBhvr>
                                        <p:cTn id="6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p:bldP spid="19" grpId="0" animBg="1"/>
      <p:bldP spid="20"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229600" cy="1143000"/>
          </a:xfrm>
        </p:spPr>
        <p:txBody>
          <a:bodyPr/>
          <a:lstStyle/>
          <a:p>
            <a:r>
              <a:rPr lang="en-US" dirty="0" smtClean="0"/>
              <a:t>Engineers’ </a:t>
            </a:r>
            <a:br>
              <a:rPr lang="en-US" dirty="0" smtClean="0"/>
            </a:br>
            <a:r>
              <a:rPr lang="en-US" dirty="0" smtClean="0"/>
              <a:t>Engineering of Materials</a:t>
            </a:r>
            <a:endParaRPr lang="en-GB" dirty="0"/>
          </a:p>
        </p:txBody>
      </p:sp>
      <p:sp>
        <p:nvSpPr>
          <p:cNvPr id="3" name="Title 1"/>
          <p:cNvSpPr txBox="1">
            <a:spLocks/>
          </p:cNvSpPr>
          <p:nvPr/>
        </p:nvSpPr>
        <p:spPr bwMode="auto">
          <a:xfrm>
            <a:off x="674792" y="30780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Creating building blocks</a:t>
            </a:r>
            <a:br>
              <a:rPr lang="en-US" dirty="0" smtClean="0"/>
            </a:br>
            <a:r>
              <a:rPr lang="en-US" dirty="0" smtClean="0"/>
              <a:t>to allow for device engineering</a:t>
            </a:r>
            <a:endParaRPr lang="en-GB" dirty="0"/>
          </a:p>
        </p:txBody>
      </p:sp>
    </p:spTree>
    <p:extLst>
      <p:ext uri="{BB962C8B-B14F-4D97-AF65-F5344CB8AC3E}">
        <p14:creationId xmlns:p14="http://schemas.microsoft.com/office/powerpoint/2010/main" val="22300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4" name="Group 4"/>
          <p:cNvGrpSpPr>
            <a:grpSpLocks/>
          </p:cNvGrpSpPr>
          <p:nvPr/>
        </p:nvGrpSpPr>
        <p:grpSpPr bwMode="auto">
          <a:xfrm>
            <a:off x="2614613" y="3141663"/>
            <a:ext cx="1223962" cy="576262"/>
            <a:chOff x="2018" y="2115"/>
            <a:chExt cx="771" cy="363"/>
          </a:xfrm>
        </p:grpSpPr>
        <p:sp>
          <p:nvSpPr>
            <p:cNvPr id="76805" name="Rectangle 5"/>
            <p:cNvSpPr>
              <a:spLocks noChangeArrowheads="1"/>
            </p:cNvSpPr>
            <p:nvPr/>
          </p:nvSpPr>
          <p:spPr bwMode="auto">
            <a:xfrm>
              <a:off x="2018" y="2115"/>
              <a:ext cx="680" cy="36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06" name="Rectangle 6"/>
            <p:cNvSpPr>
              <a:spLocks noChangeArrowheads="1"/>
            </p:cNvSpPr>
            <p:nvPr/>
          </p:nvSpPr>
          <p:spPr bwMode="auto">
            <a:xfrm>
              <a:off x="2698" y="2205"/>
              <a:ext cx="91" cy="46"/>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07" name="Rectangle 7"/>
            <p:cNvSpPr>
              <a:spLocks noChangeArrowheads="1"/>
            </p:cNvSpPr>
            <p:nvPr/>
          </p:nvSpPr>
          <p:spPr bwMode="auto">
            <a:xfrm>
              <a:off x="2698" y="2341"/>
              <a:ext cx="91" cy="46"/>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6808" name="Group 8"/>
          <p:cNvGrpSpPr>
            <a:grpSpLocks/>
          </p:cNvGrpSpPr>
          <p:nvPr/>
        </p:nvGrpSpPr>
        <p:grpSpPr bwMode="auto">
          <a:xfrm>
            <a:off x="3695700" y="3141663"/>
            <a:ext cx="1295400" cy="576262"/>
            <a:chOff x="2699" y="2115"/>
            <a:chExt cx="816" cy="363"/>
          </a:xfrm>
        </p:grpSpPr>
        <p:sp>
          <p:nvSpPr>
            <p:cNvPr id="76809" name="Rectangle 9"/>
            <p:cNvSpPr>
              <a:spLocks noChangeArrowheads="1"/>
            </p:cNvSpPr>
            <p:nvPr/>
          </p:nvSpPr>
          <p:spPr bwMode="auto">
            <a:xfrm>
              <a:off x="2789" y="2115"/>
              <a:ext cx="635" cy="363"/>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6810" name="Group 10"/>
            <p:cNvGrpSpPr>
              <a:grpSpLocks/>
            </p:cNvGrpSpPr>
            <p:nvPr/>
          </p:nvGrpSpPr>
          <p:grpSpPr bwMode="auto">
            <a:xfrm>
              <a:off x="2699" y="2115"/>
              <a:ext cx="816" cy="362"/>
              <a:chOff x="2699" y="2115"/>
              <a:chExt cx="816" cy="362"/>
            </a:xfrm>
          </p:grpSpPr>
          <p:sp>
            <p:nvSpPr>
              <p:cNvPr id="76811" name="Rectangle 11"/>
              <p:cNvSpPr>
                <a:spLocks noChangeArrowheads="1"/>
              </p:cNvSpPr>
              <p:nvPr/>
            </p:nvSpPr>
            <p:spPr bwMode="auto">
              <a:xfrm>
                <a:off x="2699" y="2115"/>
                <a:ext cx="90" cy="9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12" name="Rectangle 12"/>
              <p:cNvSpPr>
                <a:spLocks noChangeArrowheads="1"/>
              </p:cNvSpPr>
              <p:nvPr/>
            </p:nvSpPr>
            <p:spPr bwMode="auto">
              <a:xfrm>
                <a:off x="2699" y="2251"/>
                <a:ext cx="90" cy="9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13" name="Rectangle 13"/>
              <p:cNvSpPr>
                <a:spLocks noChangeArrowheads="1"/>
              </p:cNvSpPr>
              <p:nvPr/>
            </p:nvSpPr>
            <p:spPr bwMode="auto">
              <a:xfrm>
                <a:off x="2699" y="2387"/>
                <a:ext cx="90" cy="9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14" name="Rectangle 14"/>
              <p:cNvSpPr>
                <a:spLocks noChangeArrowheads="1"/>
              </p:cNvSpPr>
              <p:nvPr/>
            </p:nvSpPr>
            <p:spPr bwMode="auto">
              <a:xfrm>
                <a:off x="3424" y="2341"/>
                <a:ext cx="91" cy="46"/>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15" name="Rectangle 15"/>
              <p:cNvSpPr>
                <a:spLocks noChangeArrowheads="1"/>
              </p:cNvSpPr>
              <p:nvPr/>
            </p:nvSpPr>
            <p:spPr bwMode="auto">
              <a:xfrm>
                <a:off x="3424" y="2205"/>
                <a:ext cx="91" cy="46"/>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76816" name="Rectangle 16"/>
          <p:cNvSpPr>
            <a:spLocks noChangeArrowheads="1"/>
          </p:cNvSpPr>
          <p:nvPr/>
        </p:nvSpPr>
        <p:spPr bwMode="auto">
          <a:xfrm>
            <a:off x="3695700" y="3141663"/>
            <a:ext cx="142875" cy="57626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6817" name="Group 17"/>
          <p:cNvGrpSpPr>
            <a:grpSpLocks/>
          </p:cNvGrpSpPr>
          <p:nvPr/>
        </p:nvGrpSpPr>
        <p:grpSpPr bwMode="auto">
          <a:xfrm>
            <a:off x="4846638" y="3141663"/>
            <a:ext cx="1295400" cy="576262"/>
            <a:chOff x="2699" y="2115"/>
            <a:chExt cx="816" cy="363"/>
          </a:xfrm>
        </p:grpSpPr>
        <p:sp>
          <p:nvSpPr>
            <p:cNvPr id="76818" name="Rectangle 18"/>
            <p:cNvSpPr>
              <a:spLocks noChangeArrowheads="1"/>
            </p:cNvSpPr>
            <p:nvPr/>
          </p:nvSpPr>
          <p:spPr bwMode="auto">
            <a:xfrm>
              <a:off x="2789" y="2115"/>
              <a:ext cx="635" cy="36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6819" name="Group 19"/>
            <p:cNvGrpSpPr>
              <a:grpSpLocks/>
            </p:cNvGrpSpPr>
            <p:nvPr/>
          </p:nvGrpSpPr>
          <p:grpSpPr bwMode="auto">
            <a:xfrm>
              <a:off x="2699" y="2115"/>
              <a:ext cx="816" cy="362"/>
              <a:chOff x="2699" y="2115"/>
              <a:chExt cx="816" cy="362"/>
            </a:xfrm>
          </p:grpSpPr>
          <p:sp>
            <p:nvSpPr>
              <p:cNvPr id="76820" name="Rectangle 20"/>
              <p:cNvSpPr>
                <a:spLocks noChangeArrowheads="1"/>
              </p:cNvSpPr>
              <p:nvPr/>
            </p:nvSpPr>
            <p:spPr bwMode="auto">
              <a:xfrm>
                <a:off x="2699" y="2115"/>
                <a:ext cx="90" cy="9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1" name="Rectangle 21"/>
              <p:cNvSpPr>
                <a:spLocks noChangeArrowheads="1"/>
              </p:cNvSpPr>
              <p:nvPr/>
            </p:nvSpPr>
            <p:spPr bwMode="auto">
              <a:xfrm>
                <a:off x="2699" y="2251"/>
                <a:ext cx="90" cy="9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2" name="Rectangle 22"/>
              <p:cNvSpPr>
                <a:spLocks noChangeArrowheads="1"/>
              </p:cNvSpPr>
              <p:nvPr/>
            </p:nvSpPr>
            <p:spPr bwMode="auto">
              <a:xfrm>
                <a:off x="2699" y="2387"/>
                <a:ext cx="90" cy="9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3" name="Rectangle 23"/>
              <p:cNvSpPr>
                <a:spLocks noChangeArrowheads="1"/>
              </p:cNvSpPr>
              <p:nvPr/>
            </p:nvSpPr>
            <p:spPr bwMode="auto">
              <a:xfrm>
                <a:off x="3424" y="2341"/>
                <a:ext cx="91" cy="4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4" name="Rectangle 24"/>
              <p:cNvSpPr>
                <a:spLocks noChangeArrowheads="1"/>
              </p:cNvSpPr>
              <p:nvPr/>
            </p:nvSpPr>
            <p:spPr bwMode="auto">
              <a:xfrm>
                <a:off x="3424" y="2205"/>
                <a:ext cx="91" cy="4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76825" name="Rectangle 25"/>
          <p:cNvSpPr>
            <a:spLocks noChangeArrowheads="1"/>
          </p:cNvSpPr>
          <p:nvPr/>
        </p:nvSpPr>
        <p:spPr bwMode="auto">
          <a:xfrm>
            <a:off x="6013450" y="3141663"/>
            <a:ext cx="142875" cy="57626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6" name="Rectangle 26"/>
          <p:cNvSpPr>
            <a:spLocks noChangeArrowheads="1"/>
          </p:cNvSpPr>
          <p:nvPr/>
        </p:nvSpPr>
        <p:spPr bwMode="auto">
          <a:xfrm>
            <a:off x="4846638" y="3141663"/>
            <a:ext cx="142875" cy="57626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6827" name="Group 27"/>
          <p:cNvGrpSpPr>
            <a:grpSpLocks/>
          </p:cNvGrpSpPr>
          <p:nvPr/>
        </p:nvGrpSpPr>
        <p:grpSpPr bwMode="auto">
          <a:xfrm>
            <a:off x="2616200" y="3871913"/>
            <a:ext cx="1223963" cy="576262"/>
            <a:chOff x="2018" y="2115"/>
            <a:chExt cx="771" cy="363"/>
          </a:xfrm>
        </p:grpSpPr>
        <p:sp>
          <p:nvSpPr>
            <p:cNvPr id="76828" name="Rectangle 28"/>
            <p:cNvSpPr>
              <a:spLocks noChangeArrowheads="1"/>
            </p:cNvSpPr>
            <p:nvPr/>
          </p:nvSpPr>
          <p:spPr bwMode="auto">
            <a:xfrm>
              <a:off x="2018" y="2115"/>
              <a:ext cx="680" cy="36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29" name="Rectangle 29"/>
            <p:cNvSpPr>
              <a:spLocks noChangeArrowheads="1"/>
            </p:cNvSpPr>
            <p:nvPr/>
          </p:nvSpPr>
          <p:spPr bwMode="auto">
            <a:xfrm>
              <a:off x="2698" y="2205"/>
              <a:ext cx="91" cy="4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0" name="Rectangle 30"/>
            <p:cNvSpPr>
              <a:spLocks noChangeArrowheads="1"/>
            </p:cNvSpPr>
            <p:nvPr/>
          </p:nvSpPr>
          <p:spPr bwMode="auto">
            <a:xfrm>
              <a:off x="2698" y="2341"/>
              <a:ext cx="91" cy="4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6831" name="Group 31"/>
          <p:cNvGrpSpPr>
            <a:grpSpLocks/>
          </p:cNvGrpSpPr>
          <p:nvPr/>
        </p:nvGrpSpPr>
        <p:grpSpPr bwMode="auto">
          <a:xfrm>
            <a:off x="3697288" y="3871913"/>
            <a:ext cx="1295400" cy="576262"/>
            <a:chOff x="2699" y="2115"/>
            <a:chExt cx="816" cy="363"/>
          </a:xfrm>
        </p:grpSpPr>
        <p:sp>
          <p:nvSpPr>
            <p:cNvPr id="76832" name="Rectangle 32"/>
            <p:cNvSpPr>
              <a:spLocks noChangeArrowheads="1"/>
            </p:cNvSpPr>
            <p:nvPr/>
          </p:nvSpPr>
          <p:spPr bwMode="auto">
            <a:xfrm>
              <a:off x="2789" y="2115"/>
              <a:ext cx="635" cy="36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6833" name="Group 33"/>
            <p:cNvGrpSpPr>
              <a:grpSpLocks/>
            </p:cNvGrpSpPr>
            <p:nvPr/>
          </p:nvGrpSpPr>
          <p:grpSpPr bwMode="auto">
            <a:xfrm>
              <a:off x="2699" y="2115"/>
              <a:ext cx="816" cy="362"/>
              <a:chOff x="2699" y="2115"/>
              <a:chExt cx="816" cy="362"/>
            </a:xfrm>
          </p:grpSpPr>
          <p:sp>
            <p:nvSpPr>
              <p:cNvPr id="76834" name="Rectangle 34"/>
              <p:cNvSpPr>
                <a:spLocks noChangeArrowheads="1"/>
              </p:cNvSpPr>
              <p:nvPr/>
            </p:nvSpPr>
            <p:spPr bwMode="auto">
              <a:xfrm>
                <a:off x="2699" y="2115"/>
                <a:ext cx="90" cy="9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5" name="Rectangle 35"/>
              <p:cNvSpPr>
                <a:spLocks noChangeArrowheads="1"/>
              </p:cNvSpPr>
              <p:nvPr/>
            </p:nvSpPr>
            <p:spPr bwMode="auto">
              <a:xfrm>
                <a:off x="2699" y="2251"/>
                <a:ext cx="90" cy="9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6" name="Rectangle 36"/>
              <p:cNvSpPr>
                <a:spLocks noChangeArrowheads="1"/>
              </p:cNvSpPr>
              <p:nvPr/>
            </p:nvSpPr>
            <p:spPr bwMode="auto">
              <a:xfrm>
                <a:off x="2699" y="2387"/>
                <a:ext cx="90" cy="9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7" name="Rectangle 37"/>
              <p:cNvSpPr>
                <a:spLocks noChangeArrowheads="1"/>
              </p:cNvSpPr>
              <p:nvPr/>
            </p:nvSpPr>
            <p:spPr bwMode="auto">
              <a:xfrm>
                <a:off x="3424" y="2341"/>
                <a:ext cx="91" cy="46"/>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38" name="Rectangle 38"/>
              <p:cNvSpPr>
                <a:spLocks noChangeArrowheads="1"/>
              </p:cNvSpPr>
              <p:nvPr/>
            </p:nvSpPr>
            <p:spPr bwMode="auto">
              <a:xfrm>
                <a:off x="3424" y="2205"/>
                <a:ext cx="91" cy="46"/>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76839" name="Rectangle 39"/>
          <p:cNvSpPr>
            <a:spLocks noChangeArrowheads="1"/>
          </p:cNvSpPr>
          <p:nvPr/>
        </p:nvSpPr>
        <p:spPr bwMode="auto">
          <a:xfrm>
            <a:off x="3697288" y="3871913"/>
            <a:ext cx="142875" cy="57626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6840" name="Group 40"/>
          <p:cNvGrpSpPr>
            <a:grpSpLocks/>
          </p:cNvGrpSpPr>
          <p:nvPr/>
        </p:nvGrpSpPr>
        <p:grpSpPr bwMode="auto">
          <a:xfrm>
            <a:off x="4848225" y="3871913"/>
            <a:ext cx="1295400" cy="576262"/>
            <a:chOff x="2699" y="2115"/>
            <a:chExt cx="816" cy="363"/>
          </a:xfrm>
        </p:grpSpPr>
        <p:sp>
          <p:nvSpPr>
            <p:cNvPr id="76841" name="Rectangle 41"/>
            <p:cNvSpPr>
              <a:spLocks noChangeArrowheads="1"/>
            </p:cNvSpPr>
            <p:nvPr/>
          </p:nvSpPr>
          <p:spPr bwMode="auto">
            <a:xfrm>
              <a:off x="2789" y="2115"/>
              <a:ext cx="635" cy="363"/>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6842" name="Group 42"/>
            <p:cNvGrpSpPr>
              <a:grpSpLocks/>
            </p:cNvGrpSpPr>
            <p:nvPr/>
          </p:nvGrpSpPr>
          <p:grpSpPr bwMode="auto">
            <a:xfrm>
              <a:off x="2699" y="2115"/>
              <a:ext cx="816" cy="362"/>
              <a:chOff x="2699" y="2115"/>
              <a:chExt cx="816" cy="362"/>
            </a:xfrm>
          </p:grpSpPr>
          <p:sp>
            <p:nvSpPr>
              <p:cNvPr id="76843" name="Rectangle 43"/>
              <p:cNvSpPr>
                <a:spLocks noChangeArrowheads="1"/>
              </p:cNvSpPr>
              <p:nvPr/>
            </p:nvSpPr>
            <p:spPr bwMode="auto">
              <a:xfrm>
                <a:off x="2699" y="2115"/>
                <a:ext cx="90" cy="9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44" name="Rectangle 44"/>
              <p:cNvSpPr>
                <a:spLocks noChangeArrowheads="1"/>
              </p:cNvSpPr>
              <p:nvPr/>
            </p:nvSpPr>
            <p:spPr bwMode="auto">
              <a:xfrm>
                <a:off x="2699" y="2251"/>
                <a:ext cx="90" cy="9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45" name="Rectangle 45"/>
              <p:cNvSpPr>
                <a:spLocks noChangeArrowheads="1"/>
              </p:cNvSpPr>
              <p:nvPr/>
            </p:nvSpPr>
            <p:spPr bwMode="auto">
              <a:xfrm>
                <a:off x="2699" y="2387"/>
                <a:ext cx="90" cy="9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46" name="Rectangle 46"/>
              <p:cNvSpPr>
                <a:spLocks noChangeArrowheads="1"/>
              </p:cNvSpPr>
              <p:nvPr/>
            </p:nvSpPr>
            <p:spPr bwMode="auto">
              <a:xfrm>
                <a:off x="3424" y="2341"/>
                <a:ext cx="91" cy="4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47" name="Rectangle 47"/>
              <p:cNvSpPr>
                <a:spLocks noChangeArrowheads="1"/>
              </p:cNvSpPr>
              <p:nvPr/>
            </p:nvSpPr>
            <p:spPr bwMode="auto">
              <a:xfrm>
                <a:off x="3424" y="2205"/>
                <a:ext cx="91" cy="4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76848" name="Rectangle 48"/>
          <p:cNvSpPr>
            <a:spLocks noChangeArrowheads="1"/>
          </p:cNvSpPr>
          <p:nvPr/>
        </p:nvSpPr>
        <p:spPr bwMode="auto">
          <a:xfrm>
            <a:off x="6013450" y="3871913"/>
            <a:ext cx="142875" cy="57626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49" name="Rectangle 49"/>
          <p:cNvSpPr>
            <a:spLocks noChangeArrowheads="1"/>
          </p:cNvSpPr>
          <p:nvPr/>
        </p:nvSpPr>
        <p:spPr bwMode="auto">
          <a:xfrm>
            <a:off x="4848225" y="3871913"/>
            <a:ext cx="142875" cy="576262"/>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6850" name="Group 50"/>
          <p:cNvGrpSpPr>
            <a:grpSpLocks/>
          </p:cNvGrpSpPr>
          <p:nvPr/>
        </p:nvGrpSpPr>
        <p:grpSpPr bwMode="auto">
          <a:xfrm>
            <a:off x="2620963" y="4613275"/>
            <a:ext cx="1223962" cy="576263"/>
            <a:chOff x="2018" y="2115"/>
            <a:chExt cx="771" cy="363"/>
          </a:xfrm>
        </p:grpSpPr>
        <p:sp>
          <p:nvSpPr>
            <p:cNvPr id="76851" name="Rectangle 51"/>
            <p:cNvSpPr>
              <a:spLocks noChangeArrowheads="1"/>
            </p:cNvSpPr>
            <p:nvPr/>
          </p:nvSpPr>
          <p:spPr bwMode="auto">
            <a:xfrm>
              <a:off x="2018" y="2115"/>
              <a:ext cx="680" cy="36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52" name="Rectangle 52"/>
            <p:cNvSpPr>
              <a:spLocks noChangeArrowheads="1"/>
            </p:cNvSpPr>
            <p:nvPr/>
          </p:nvSpPr>
          <p:spPr bwMode="auto">
            <a:xfrm>
              <a:off x="2698" y="2205"/>
              <a:ext cx="91" cy="46"/>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53" name="Rectangle 53"/>
            <p:cNvSpPr>
              <a:spLocks noChangeArrowheads="1"/>
            </p:cNvSpPr>
            <p:nvPr/>
          </p:nvSpPr>
          <p:spPr bwMode="auto">
            <a:xfrm>
              <a:off x="2698" y="2341"/>
              <a:ext cx="91" cy="46"/>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6854" name="Group 54"/>
          <p:cNvGrpSpPr>
            <a:grpSpLocks/>
          </p:cNvGrpSpPr>
          <p:nvPr/>
        </p:nvGrpSpPr>
        <p:grpSpPr bwMode="auto">
          <a:xfrm>
            <a:off x="3702050" y="4613275"/>
            <a:ext cx="1295400" cy="576263"/>
            <a:chOff x="2699" y="2115"/>
            <a:chExt cx="816" cy="363"/>
          </a:xfrm>
        </p:grpSpPr>
        <p:sp>
          <p:nvSpPr>
            <p:cNvPr id="76855" name="Rectangle 55"/>
            <p:cNvSpPr>
              <a:spLocks noChangeArrowheads="1"/>
            </p:cNvSpPr>
            <p:nvPr/>
          </p:nvSpPr>
          <p:spPr bwMode="auto">
            <a:xfrm>
              <a:off x="2789" y="2115"/>
              <a:ext cx="635" cy="363"/>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6856" name="Group 56"/>
            <p:cNvGrpSpPr>
              <a:grpSpLocks/>
            </p:cNvGrpSpPr>
            <p:nvPr/>
          </p:nvGrpSpPr>
          <p:grpSpPr bwMode="auto">
            <a:xfrm>
              <a:off x="2699" y="2115"/>
              <a:ext cx="816" cy="362"/>
              <a:chOff x="2699" y="2115"/>
              <a:chExt cx="816" cy="362"/>
            </a:xfrm>
          </p:grpSpPr>
          <p:sp>
            <p:nvSpPr>
              <p:cNvPr id="76857" name="Rectangle 57"/>
              <p:cNvSpPr>
                <a:spLocks noChangeArrowheads="1"/>
              </p:cNvSpPr>
              <p:nvPr/>
            </p:nvSpPr>
            <p:spPr bwMode="auto">
              <a:xfrm>
                <a:off x="2699" y="2115"/>
                <a:ext cx="90" cy="9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58" name="Rectangle 58"/>
              <p:cNvSpPr>
                <a:spLocks noChangeArrowheads="1"/>
              </p:cNvSpPr>
              <p:nvPr/>
            </p:nvSpPr>
            <p:spPr bwMode="auto">
              <a:xfrm>
                <a:off x="2699" y="2251"/>
                <a:ext cx="90" cy="9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59" name="Rectangle 59"/>
              <p:cNvSpPr>
                <a:spLocks noChangeArrowheads="1"/>
              </p:cNvSpPr>
              <p:nvPr/>
            </p:nvSpPr>
            <p:spPr bwMode="auto">
              <a:xfrm>
                <a:off x="2699" y="2387"/>
                <a:ext cx="90" cy="9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60" name="Rectangle 60"/>
              <p:cNvSpPr>
                <a:spLocks noChangeArrowheads="1"/>
              </p:cNvSpPr>
              <p:nvPr/>
            </p:nvSpPr>
            <p:spPr bwMode="auto">
              <a:xfrm>
                <a:off x="3424" y="2341"/>
                <a:ext cx="91" cy="46"/>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61" name="Rectangle 61"/>
              <p:cNvSpPr>
                <a:spLocks noChangeArrowheads="1"/>
              </p:cNvSpPr>
              <p:nvPr/>
            </p:nvSpPr>
            <p:spPr bwMode="auto">
              <a:xfrm>
                <a:off x="3424" y="2205"/>
                <a:ext cx="91" cy="46"/>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76862" name="Rectangle 62"/>
          <p:cNvSpPr>
            <a:spLocks noChangeArrowheads="1"/>
          </p:cNvSpPr>
          <p:nvPr/>
        </p:nvSpPr>
        <p:spPr bwMode="auto">
          <a:xfrm>
            <a:off x="3702050" y="4613275"/>
            <a:ext cx="142875" cy="57626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6863" name="Group 63"/>
          <p:cNvGrpSpPr>
            <a:grpSpLocks/>
          </p:cNvGrpSpPr>
          <p:nvPr/>
        </p:nvGrpSpPr>
        <p:grpSpPr bwMode="auto">
          <a:xfrm>
            <a:off x="4852988" y="4613275"/>
            <a:ext cx="1295400" cy="576263"/>
            <a:chOff x="2699" y="2115"/>
            <a:chExt cx="816" cy="363"/>
          </a:xfrm>
        </p:grpSpPr>
        <p:sp>
          <p:nvSpPr>
            <p:cNvPr id="76864" name="Rectangle 64"/>
            <p:cNvSpPr>
              <a:spLocks noChangeArrowheads="1"/>
            </p:cNvSpPr>
            <p:nvPr/>
          </p:nvSpPr>
          <p:spPr bwMode="auto">
            <a:xfrm>
              <a:off x="2789" y="2115"/>
              <a:ext cx="635" cy="363"/>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76865" name="Group 65"/>
            <p:cNvGrpSpPr>
              <a:grpSpLocks/>
            </p:cNvGrpSpPr>
            <p:nvPr/>
          </p:nvGrpSpPr>
          <p:grpSpPr bwMode="auto">
            <a:xfrm>
              <a:off x="2699" y="2115"/>
              <a:ext cx="816" cy="362"/>
              <a:chOff x="2699" y="2115"/>
              <a:chExt cx="816" cy="362"/>
            </a:xfrm>
          </p:grpSpPr>
          <p:sp>
            <p:nvSpPr>
              <p:cNvPr id="76866" name="Rectangle 66"/>
              <p:cNvSpPr>
                <a:spLocks noChangeArrowheads="1"/>
              </p:cNvSpPr>
              <p:nvPr/>
            </p:nvSpPr>
            <p:spPr bwMode="auto">
              <a:xfrm>
                <a:off x="2699" y="2115"/>
                <a:ext cx="90" cy="9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67" name="Rectangle 67"/>
              <p:cNvSpPr>
                <a:spLocks noChangeArrowheads="1"/>
              </p:cNvSpPr>
              <p:nvPr/>
            </p:nvSpPr>
            <p:spPr bwMode="auto">
              <a:xfrm>
                <a:off x="2699" y="2251"/>
                <a:ext cx="90" cy="9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68" name="Rectangle 68"/>
              <p:cNvSpPr>
                <a:spLocks noChangeArrowheads="1"/>
              </p:cNvSpPr>
              <p:nvPr/>
            </p:nvSpPr>
            <p:spPr bwMode="auto">
              <a:xfrm>
                <a:off x="2699" y="2387"/>
                <a:ext cx="90" cy="9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69" name="Rectangle 69"/>
              <p:cNvSpPr>
                <a:spLocks noChangeArrowheads="1"/>
              </p:cNvSpPr>
              <p:nvPr/>
            </p:nvSpPr>
            <p:spPr bwMode="auto">
              <a:xfrm>
                <a:off x="3424" y="2341"/>
                <a:ext cx="91" cy="46"/>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70" name="Rectangle 70"/>
              <p:cNvSpPr>
                <a:spLocks noChangeArrowheads="1"/>
              </p:cNvSpPr>
              <p:nvPr/>
            </p:nvSpPr>
            <p:spPr bwMode="auto">
              <a:xfrm>
                <a:off x="3424" y="2205"/>
                <a:ext cx="91" cy="46"/>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76871" name="Rectangle 71"/>
          <p:cNvSpPr>
            <a:spLocks noChangeArrowheads="1"/>
          </p:cNvSpPr>
          <p:nvPr/>
        </p:nvSpPr>
        <p:spPr bwMode="auto">
          <a:xfrm>
            <a:off x="6003925" y="4613275"/>
            <a:ext cx="152400" cy="57626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72" name="Rectangle 72"/>
          <p:cNvSpPr>
            <a:spLocks noChangeArrowheads="1"/>
          </p:cNvSpPr>
          <p:nvPr/>
        </p:nvSpPr>
        <p:spPr bwMode="auto">
          <a:xfrm>
            <a:off x="4851400" y="4613275"/>
            <a:ext cx="157163" cy="576263"/>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874" name="Rectangle 74"/>
          <p:cNvSpPr>
            <a:spLocks noChangeArrowheads="1"/>
          </p:cNvSpPr>
          <p:nvPr/>
        </p:nvSpPr>
        <p:spPr bwMode="auto">
          <a:xfrm>
            <a:off x="468313" y="620713"/>
            <a:ext cx="7991475" cy="119062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a:r>
              <a:rPr lang="en-US" sz="3600">
                <a:solidFill>
                  <a:srgbClr val="000000"/>
                </a:solidFill>
              </a:rPr>
              <a:t>Building Electronic Materials with </a:t>
            </a:r>
            <a:r>
              <a:rPr lang="en-US" sz="3600" b="1" i="1">
                <a:solidFill>
                  <a:srgbClr val="FF3300"/>
                </a:solidFill>
                <a:effectLst>
                  <a:outerShdw blurRad="38100" dist="38100" dir="2700000" algn="tl">
                    <a:srgbClr val="C0C0C0"/>
                  </a:outerShdw>
                </a:effectLst>
              </a:rPr>
              <a:t>L</a:t>
            </a:r>
            <a:r>
              <a:rPr lang="en-US" sz="3600" b="1" i="1">
                <a:solidFill>
                  <a:srgbClr val="33CC33"/>
                </a:solidFill>
                <a:effectLst>
                  <a:outerShdw blurRad="38100" dist="38100" dir="2700000" algn="tl">
                    <a:srgbClr val="C0C0C0"/>
                  </a:outerShdw>
                </a:effectLst>
              </a:rPr>
              <a:t>E</a:t>
            </a:r>
            <a:r>
              <a:rPr lang="en-US" sz="3600" b="1" i="1">
                <a:solidFill>
                  <a:srgbClr val="3333CC"/>
                </a:solidFill>
                <a:effectLst>
                  <a:outerShdw blurRad="38100" dist="38100" dir="2700000" algn="tl">
                    <a:srgbClr val="C0C0C0"/>
                  </a:outerShdw>
                </a:effectLst>
              </a:rPr>
              <a:t>G</a:t>
            </a:r>
            <a:r>
              <a:rPr lang="en-US" sz="3600" b="1" i="1">
                <a:solidFill>
                  <a:srgbClr val="FF9900"/>
                </a:solidFill>
                <a:effectLst>
                  <a:outerShdw blurRad="38100" dist="38100" dir="2700000" algn="tl">
                    <a:srgbClr val="C0C0C0"/>
                  </a:outerShdw>
                </a:effectLst>
              </a:rPr>
              <a:t>O</a:t>
            </a:r>
            <a:r>
              <a:rPr lang="en-US" sz="3600">
                <a:solidFill>
                  <a:srgbClr val="000000"/>
                </a:solidFill>
              </a:rPr>
              <a:t> bricks</a:t>
            </a:r>
          </a:p>
        </p:txBody>
      </p:sp>
    </p:spTree>
    <p:extLst>
      <p:ext uri="{BB962C8B-B14F-4D97-AF65-F5344CB8AC3E}">
        <p14:creationId xmlns:p14="http://schemas.microsoft.com/office/powerpoint/2010/main" val="1157398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dissolve">
                                      <p:cBhvr>
                                        <p:cTn id="7" dur="500"/>
                                        <p:tgtEl>
                                          <p:spTgt spid="7680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6816"/>
                                        </p:tgtEl>
                                        <p:attrNameLst>
                                          <p:attrName>style.visibility</p:attrName>
                                        </p:attrNameLst>
                                      </p:cBhvr>
                                      <p:to>
                                        <p:strVal val="visible"/>
                                      </p:to>
                                    </p:set>
                                    <p:animEffect transition="in" filter="dissolve">
                                      <p:cBhvr>
                                        <p:cTn id="10" dur="500"/>
                                        <p:tgtEl>
                                          <p:spTgt spid="768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grpId="1" nodeType="clickEffect">
                                  <p:stCondLst>
                                    <p:cond delay="0"/>
                                  </p:stCondLst>
                                  <p:childTnLst>
                                    <p:anim calcmode="lin" valueType="num">
                                      <p:cBhvr additive="base">
                                        <p:cTn id="14" dur="500"/>
                                        <p:tgtEl>
                                          <p:spTgt spid="76816"/>
                                        </p:tgtEl>
                                        <p:attrNameLst>
                                          <p:attrName>ppt_x</p:attrName>
                                        </p:attrNameLst>
                                      </p:cBhvr>
                                      <p:tavLst>
                                        <p:tav tm="0">
                                          <p:val>
                                            <p:strVal val="ppt_x"/>
                                          </p:val>
                                        </p:tav>
                                        <p:tav tm="100000">
                                          <p:val>
                                            <p:strVal val="ppt_x"/>
                                          </p:val>
                                        </p:tav>
                                      </p:tavLst>
                                    </p:anim>
                                    <p:anim calcmode="lin" valueType="num">
                                      <p:cBhvr additive="base">
                                        <p:cTn id="15" dur="500"/>
                                        <p:tgtEl>
                                          <p:spTgt spid="76816"/>
                                        </p:tgtEl>
                                        <p:attrNameLst>
                                          <p:attrName>ppt_y</p:attrName>
                                        </p:attrNameLst>
                                      </p:cBhvr>
                                      <p:tavLst>
                                        <p:tav tm="0">
                                          <p:val>
                                            <p:strVal val="ppt_y"/>
                                          </p:val>
                                        </p:tav>
                                        <p:tav tm="100000">
                                          <p:val>
                                            <p:strVal val="1+ppt_h/2"/>
                                          </p:val>
                                        </p:tav>
                                      </p:tavLst>
                                    </p:anim>
                                    <p:set>
                                      <p:cBhvr>
                                        <p:cTn id="16" dur="1" fill="hold">
                                          <p:stCondLst>
                                            <p:cond delay="499"/>
                                          </p:stCondLst>
                                        </p:cTn>
                                        <p:tgtEl>
                                          <p:spTgt spid="76816"/>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76808"/>
                                        </p:tgtEl>
                                        <p:attrNameLst>
                                          <p:attrName>style.visibility</p:attrName>
                                        </p:attrNameLst>
                                      </p:cBhvr>
                                      <p:to>
                                        <p:strVal val="visible"/>
                                      </p:to>
                                    </p:set>
                                    <p:animEffect transition="in" filter="dissolve">
                                      <p:cBhvr>
                                        <p:cTn id="21" dur="500"/>
                                        <p:tgtEl>
                                          <p:spTgt spid="7680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6826"/>
                                        </p:tgtEl>
                                        <p:attrNameLst>
                                          <p:attrName>style.visibility</p:attrName>
                                        </p:attrNameLst>
                                      </p:cBhvr>
                                      <p:to>
                                        <p:strVal val="visible"/>
                                      </p:to>
                                    </p:set>
                                    <p:animEffect transition="in" filter="dissolve">
                                      <p:cBhvr>
                                        <p:cTn id="24" dur="500"/>
                                        <p:tgtEl>
                                          <p:spTgt spid="768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grpId="1" nodeType="clickEffect">
                                  <p:stCondLst>
                                    <p:cond delay="0"/>
                                  </p:stCondLst>
                                  <p:childTnLst>
                                    <p:anim calcmode="lin" valueType="num">
                                      <p:cBhvr additive="base">
                                        <p:cTn id="28" dur="500"/>
                                        <p:tgtEl>
                                          <p:spTgt spid="76826"/>
                                        </p:tgtEl>
                                        <p:attrNameLst>
                                          <p:attrName>ppt_x</p:attrName>
                                        </p:attrNameLst>
                                      </p:cBhvr>
                                      <p:tavLst>
                                        <p:tav tm="0">
                                          <p:val>
                                            <p:strVal val="ppt_x"/>
                                          </p:val>
                                        </p:tav>
                                        <p:tav tm="100000">
                                          <p:val>
                                            <p:strVal val="ppt_x"/>
                                          </p:val>
                                        </p:tav>
                                      </p:tavLst>
                                    </p:anim>
                                    <p:anim calcmode="lin" valueType="num">
                                      <p:cBhvr additive="base">
                                        <p:cTn id="29" dur="500"/>
                                        <p:tgtEl>
                                          <p:spTgt spid="76826"/>
                                        </p:tgtEl>
                                        <p:attrNameLst>
                                          <p:attrName>ppt_y</p:attrName>
                                        </p:attrNameLst>
                                      </p:cBhvr>
                                      <p:tavLst>
                                        <p:tav tm="0">
                                          <p:val>
                                            <p:strVal val="ppt_y"/>
                                          </p:val>
                                        </p:tav>
                                        <p:tav tm="100000">
                                          <p:val>
                                            <p:strVal val="1+ppt_h/2"/>
                                          </p:val>
                                        </p:tav>
                                      </p:tavLst>
                                    </p:anim>
                                    <p:set>
                                      <p:cBhvr>
                                        <p:cTn id="30" dur="1" fill="hold">
                                          <p:stCondLst>
                                            <p:cond delay="499"/>
                                          </p:stCondLst>
                                        </p:cTn>
                                        <p:tgtEl>
                                          <p:spTgt spid="7682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76817"/>
                                        </p:tgtEl>
                                        <p:attrNameLst>
                                          <p:attrName>style.visibility</p:attrName>
                                        </p:attrNameLst>
                                      </p:cBhvr>
                                      <p:to>
                                        <p:strVal val="visible"/>
                                      </p:to>
                                    </p:set>
                                    <p:animEffect transition="in" filter="dissolve">
                                      <p:cBhvr>
                                        <p:cTn id="35" dur="500"/>
                                        <p:tgtEl>
                                          <p:spTgt spid="7681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6825"/>
                                        </p:tgtEl>
                                        <p:attrNameLst>
                                          <p:attrName>style.visibility</p:attrName>
                                        </p:attrNameLst>
                                      </p:cBhvr>
                                      <p:to>
                                        <p:strVal val="visible"/>
                                      </p:to>
                                    </p:set>
                                    <p:animEffect transition="in" filter="dissolve">
                                      <p:cBhvr>
                                        <p:cTn id="38" dur="500"/>
                                        <p:tgtEl>
                                          <p:spTgt spid="7682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1" nodeType="clickEffect">
                                  <p:stCondLst>
                                    <p:cond delay="0"/>
                                  </p:stCondLst>
                                  <p:childTnLst>
                                    <p:anim calcmode="lin" valueType="num">
                                      <p:cBhvr additive="base">
                                        <p:cTn id="42" dur="500"/>
                                        <p:tgtEl>
                                          <p:spTgt spid="76825"/>
                                        </p:tgtEl>
                                        <p:attrNameLst>
                                          <p:attrName>ppt_x</p:attrName>
                                        </p:attrNameLst>
                                      </p:cBhvr>
                                      <p:tavLst>
                                        <p:tav tm="0">
                                          <p:val>
                                            <p:strVal val="ppt_x"/>
                                          </p:val>
                                        </p:tav>
                                        <p:tav tm="100000">
                                          <p:val>
                                            <p:strVal val="ppt_x"/>
                                          </p:val>
                                        </p:tav>
                                      </p:tavLst>
                                    </p:anim>
                                    <p:anim calcmode="lin" valueType="num">
                                      <p:cBhvr additive="base">
                                        <p:cTn id="43" dur="500"/>
                                        <p:tgtEl>
                                          <p:spTgt spid="76825"/>
                                        </p:tgtEl>
                                        <p:attrNameLst>
                                          <p:attrName>ppt_y</p:attrName>
                                        </p:attrNameLst>
                                      </p:cBhvr>
                                      <p:tavLst>
                                        <p:tav tm="0">
                                          <p:val>
                                            <p:strVal val="ppt_y"/>
                                          </p:val>
                                        </p:tav>
                                        <p:tav tm="100000">
                                          <p:val>
                                            <p:strVal val="1+ppt_h/2"/>
                                          </p:val>
                                        </p:tav>
                                      </p:tavLst>
                                    </p:anim>
                                    <p:set>
                                      <p:cBhvr>
                                        <p:cTn id="44" dur="1" fill="hold">
                                          <p:stCondLst>
                                            <p:cond delay="499"/>
                                          </p:stCondLst>
                                        </p:cTn>
                                        <p:tgtEl>
                                          <p:spTgt spid="7682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76827"/>
                                        </p:tgtEl>
                                        <p:attrNameLst>
                                          <p:attrName>style.visibility</p:attrName>
                                        </p:attrNameLst>
                                      </p:cBhvr>
                                      <p:to>
                                        <p:strVal val="visible"/>
                                      </p:to>
                                    </p:set>
                                    <p:animEffect transition="in" filter="dissolve">
                                      <p:cBhvr>
                                        <p:cTn id="49" dur="500"/>
                                        <p:tgtEl>
                                          <p:spTgt spid="7682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76839"/>
                                        </p:tgtEl>
                                        <p:attrNameLst>
                                          <p:attrName>style.visibility</p:attrName>
                                        </p:attrNameLst>
                                      </p:cBhvr>
                                      <p:to>
                                        <p:strVal val="visible"/>
                                      </p:to>
                                    </p:set>
                                    <p:animEffect transition="in" filter="dissolve">
                                      <p:cBhvr>
                                        <p:cTn id="52" dur="500"/>
                                        <p:tgtEl>
                                          <p:spTgt spid="768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grpId="1" nodeType="clickEffect">
                                  <p:stCondLst>
                                    <p:cond delay="0"/>
                                  </p:stCondLst>
                                  <p:childTnLst>
                                    <p:anim calcmode="lin" valueType="num">
                                      <p:cBhvr additive="base">
                                        <p:cTn id="56" dur="500"/>
                                        <p:tgtEl>
                                          <p:spTgt spid="76839"/>
                                        </p:tgtEl>
                                        <p:attrNameLst>
                                          <p:attrName>ppt_x</p:attrName>
                                        </p:attrNameLst>
                                      </p:cBhvr>
                                      <p:tavLst>
                                        <p:tav tm="0">
                                          <p:val>
                                            <p:strVal val="ppt_x"/>
                                          </p:val>
                                        </p:tav>
                                        <p:tav tm="100000">
                                          <p:val>
                                            <p:strVal val="ppt_x"/>
                                          </p:val>
                                        </p:tav>
                                      </p:tavLst>
                                    </p:anim>
                                    <p:anim calcmode="lin" valueType="num">
                                      <p:cBhvr additive="base">
                                        <p:cTn id="57" dur="500"/>
                                        <p:tgtEl>
                                          <p:spTgt spid="76839"/>
                                        </p:tgtEl>
                                        <p:attrNameLst>
                                          <p:attrName>ppt_y</p:attrName>
                                        </p:attrNameLst>
                                      </p:cBhvr>
                                      <p:tavLst>
                                        <p:tav tm="0">
                                          <p:val>
                                            <p:strVal val="ppt_y"/>
                                          </p:val>
                                        </p:tav>
                                        <p:tav tm="100000">
                                          <p:val>
                                            <p:strVal val="1+ppt_h/2"/>
                                          </p:val>
                                        </p:tav>
                                      </p:tavLst>
                                    </p:anim>
                                    <p:set>
                                      <p:cBhvr>
                                        <p:cTn id="58" dur="1" fill="hold">
                                          <p:stCondLst>
                                            <p:cond delay="499"/>
                                          </p:stCondLst>
                                        </p:cTn>
                                        <p:tgtEl>
                                          <p:spTgt spid="76839"/>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76831"/>
                                        </p:tgtEl>
                                        <p:attrNameLst>
                                          <p:attrName>style.visibility</p:attrName>
                                        </p:attrNameLst>
                                      </p:cBhvr>
                                      <p:to>
                                        <p:strVal val="visible"/>
                                      </p:to>
                                    </p:set>
                                    <p:animEffect transition="in" filter="dissolve">
                                      <p:cBhvr>
                                        <p:cTn id="63" dur="500"/>
                                        <p:tgtEl>
                                          <p:spTgt spid="76831"/>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6849"/>
                                        </p:tgtEl>
                                        <p:attrNameLst>
                                          <p:attrName>style.visibility</p:attrName>
                                        </p:attrNameLst>
                                      </p:cBhvr>
                                      <p:to>
                                        <p:strVal val="visible"/>
                                      </p:to>
                                    </p:set>
                                    <p:animEffect transition="in" filter="dissolve">
                                      <p:cBhvr>
                                        <p:cTn id="66" dur="500"/>
                                        <p:tgtEl>
                                          <p:spTgt spid="7684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xit" presetSubtype="4" fill="hold" grpId="1" nodeType="clickEffect">
                                  <p:stCondLst>
                                    <p:cond delay="0"/>
                                  </p:stCondLst>
                                  <p:childTnLst>
                                    <p:anim calcmode="lin" valueType="num">
                                      <p:cBhvr additive="base">
                                        <p:cTn id="70" dur="500"/>
                                        <p:tgtEl>
                                          <p:spTgt spid="76849"/>
                                        </p:tgtEl>
                                        <p:attrNameLst>
                                          <p:attrName>ppt_x</p:attrName>
                                        </p:attrNameLst>
                                      </p:cBhvr>
                                      <p:tavLst>
                                        <p:tav tm="0">
                                          <p:val>
                                            <p:strVal val="ppt_x"/>
                                          </p:val>
                                        </p:tav>
                                        <p:tav tm="100000">
                                          <p:val>
                                            <p:strVal val="ppt_x"/>
                                          </p:val>
                                        </p:tav>
                                      </p:tavLst>
                                    </p:anim>
                                    <p:anim calcmode="lin" valueType="num">
                                      <p:cBhvr additive="base">
                                        <p:cTn id="71" dur="500"/>
                                        <p:tgtEl>
                                          <p:spTgt spid="76849"/>
                                        </p:tgtEl>
                                        <p:attrNameLst>
                                          <p:attrName>ppt_y</p:attrName>
                                        </p:attrNameLst>
                                      </p:cBhvr>
                                      <p:tavLst>
                                        <p:tav tm="0">
                                          <p:val>
                                            <p:strVal val="ppt_y"/>
                                          </p:val>
                                        </p:tav>
                                        <p:tav tm="100000">
                                          <p:val>
                                            <p:strVal val="1+ppt_h/2"/>
                                          </p:val>
                                        </p:tav>
                                      </p:tavLst>
                                    </p:anim>
                                    <p:set>
                                      <p:cBhvr>
                                        <p:cTn id="72" dur="1" fill="hold">
                                          <p:stCondLst>
                                            <p:cond delay="499"/>
                                          </p:stCondLst>
                                        </p:cTn>
                                        <p:tgtEl>
                                          <p:spTgt spid="76849"/>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nodeType="clickEffect">
                                  <p:stCondLst>
                                    <p:cond delay="0"/>
                                  </p:stCondLst>
                                  <p:childTnLst>
                                    <p:set>
                                      <p:cBhvr>
                                        <p:cTn id="76" dur="1" fill="hold">
                                          <p:stCondLst>
                                            <p:cond delay="0"/>
                                          </p:stCondLst>
                                        </p:cTn>
                                        <p:tgtEl>
                                          <p:spTgt spid="76840"/>
                                        </p:tgtEl>
                                        <p:attrNameLst>
                                          <p:attrName>style.visibility</p:attrName>
                                        </p:attrNameLst>
                                      </p:cBhvr>
                                      <p:to>
                                        <p:strVal val="visible"/>
                                      </p:to>
                                    </p:set>
                                    <p:animEffect transition="in" filter="dissolve">
                                      <p:cBhvr>
                                        <p:cTn id="77" dur="500"/>
                                        <p:tgtEl>
                                          <p:spTgt spid="76840"/>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76848"/>
                                        </p:tgtEl>
                                        <p:attrNameLst>
                                          <p:attrName>style.visibility</p:attrName>
                                        </p:attrNameLst>
                                      </p:cBhvr>
                                      <p:to>
                                        <p:strVal val="visible"/>
                                      </p:to>
                                    </p:set>
                                    <p:animEffect transition="in" filter="dissolve">
                                      <p:cBhvr>
                                        <p:cTn id="80" dur="500"/>
                                        <p:tgtEl>
                                          <p:spTgt spid="7684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xit" presetSubtype="4" fill="hold" grpId="1" nodeType="clickEffect">
                                  <p:stCondLst>
                                    <p:cond delay="0"/>
                                  </p:stCondLst>
                                  <p:childTnLst>
                                    <p:anim calcmode="lin" valueType="num">
                                      <p:cBhvr additive="base">
                                        <p:cTn id="84" dur="500"/>
                                        <p:tgtEl>
                                          <p:spTgt spid="76848"/>
                                        </p:tgtEl>
                                        <p:attrNameLst>
                                          <p:attrName>ppt_x</p:attrName>
                                        </p:attrNameLst>
                                      </p:cBhvr>
                                      <p:tavLst>
                                        <p:tav tm="0">
                                          <p:val>
                                            <p:strVal val="ppt_x"/>
                                          </p:val>
                                        </p:tav>
                                        <p:tav tm="100000">
                                          <p:val>
                                            <p:strVal val="ppt_x"/>
                                          </p:val>
                                        </p:tav>
                                      </p:tavLst>
                                    </p:anim>
                                    <p:anim calcmode="lin" valueType="num">
                                      <p:cBhvr additive="base">
                                        <p:cTn id="85" dur="500"/>
                                        <p:tgtEl>
                                          <p:spTgt spid="76848"/>
                                        </p:tgtEl>
                                        <p:attrNameLst>
                                          <p:attrName>ppt_y</p:attrName>
                                        </p:attrNameLst>
                                      </p:cBhvr>
                                      <p:tavLst>
                                        <p:tav tm="0">
                                          <p:val>
                                            <p:strVal val="ppt_y"/>
                                          </p:val>
                                        </p:tav>
                                        <p:tav tm="100000">
                                          <p:val>
                                            <p:strVal val="1+ppt_h/2"/>
                                          </p:val>
                                        </p:tav>
                                      </p:tavLst>
                                    </p:anim>
                                    <p:set>
                                      <p:cBhvr>
                                        <p:cTn id="86" dur="1" fill="hold">
                                          <p:stCondLst>
                                            <p:cond delay="499"/>
                                          </p:stCondLst>
                                        </p:cTn>
                                        <p:tgtEl>
                                          <p:spTgt spid="76848"/>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nodeType="clickEffect">
                                  <p:stCondLst>
                                    <p:cond delay="0"/>
                                  </p:stCondLst>
                                  <p:childTnLst>
                                    <p:set>
                                      <p:cBhvr>
                                        <p:cTn id="90" dur="1" fill="hold">
                                          <p:stCondLst>
                                            <p:cond delay="0"/>
                                          </p:stCondLst>
                                        </p:cTn>
                                        <p:tgtEl>
                                          <p:spTgt spid="76850"/>
                                        </p:tgtEl>
                                        <p:attrNameLst>
                                          <p:attrName>style.visibility</p:attrName>
                                        </p:attrNameLst>
                                      </p:cBhvr>
                                      <p:to>
                                        <p:strVal val="visible"/>
                                      </p:to>
                                    </p:set>
                                    <p:animEffect transition="in" filter="dissolve">
                                      <p:cBhvr>
                                        <p:cTn id="91" dur="500"/>
                                        <p:tgtEl>
                                          <p:spTgt spid="76850"/>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76862"/>
                                        </p:tgtEl>
                                        <p:attrNameLst>
                                          <p:attrName>style.visibility</p:attrName>
                                        </p:attrNameLst>
                                      </p:cBhvr>
                                      <p:to>
                                        <p:strVal val="visible"/>
                                      </p:to>
                                    </p:set>
                                    <p:animEffect transition="in" filter="dissolve">
                                      <p:cBhvr>
                                        <p:cTn id="94" dur="500"/>
                                        <p:tgtEl>
                                          <p:spTgt spid="7686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xit" presetSubtype="4" fill="hold" grpId="1" nodeType="clickEffect">
                                  <p:stCondLst>
                                    <p:cond delay="0"/>
                                  </p:stCondLst>
                                  <p:childTnLst>
                                    <p:anim calcmode="lin" valueType="num">
                                      <p:cBhvr additive="base">
                                        <p:cTn id="98" dur="500"/>
                                        <p:tgtEl>
                                          <p:spTgt spid="76862"/>
                                        </p:tgtEl>
                                        <p:attrNameLst>
                                          <p:attrName>ppt_x</p:attrName>
                                        </p:attrNameLst>
                                      </p:cBhvr>
                                      <p:tavLst>
                                        <p:tav tm="0">
                                          <p:val>
                                            <p:strVal val="ppt_x"/>
                                          </p:val>
                                        </p:tav>
                                        <p:tav tm="100000">
                                          <p:val>
                                            <p:strVal val="ppt_x"/>
                                          </p:val>
                                        </p:tav>
                                      </p:tavLst>
                                    </p:anim>
                                    <p:anim calcmode="lin" valueType="num">
                                      <p:cBhvr additive="base">
                                        <p:cTn id="99" dur="500"/>
                                        <p:tgtEl>
                                          <p:spTgt spid="76862"/>
                                        </p:tgtEl>
                                        <p:attrNameLst>
                                          <p:attrName>ppt_y</p:attrName>
                                        </p:attrNameLst>
                                      </p:cBhvr>
                                      <p:tavLst>
                                        <p:tav tm="0">
                                          <p:val>
                                            <p:strVal val="ppt_y"/>
                                          </p:val>
                                        </p:tav>
                                        <p:tav tm="100000">
                                          <p:val>
                                            <p:strVal val="1+ppt_h/2"/>
                                          </p:val>
                                        </p:tav>
                                      </p:tavLst>
                                    </p:anim>
                                    <p:set>
                                      <p:cBhvr>
                                        <p:cTn id="100" dur="1" fill="hold">
                                          <p:stCondLst>
                                            <p:cond delay="499"/>
                                          </p:stCondLst>
                                        </p:cTn>
                                        <p:tgtEl>
                                          <p:spTgt spid="76862"/>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nodeType="clickEffect">
                                  <p:stCondLst>
                                    <p:cond delay="0"/>
                                  </p:stCondLst>
                                  <p:childTnLst>
                                    <p:set>
                                      <p:cBhvr>
                                        <p:cTn id="104" dur="1" fill="hold">
                                          <p:stCondLst>
                                            <p:cond delay="0"/>
                                          </p:stCondLst>
                                        </p:cTn>
                                        <p:tgtEl>
                                          <p:spTgt spid="76854"/>
                                        </p:tgtEl>
                                        <p:attrNameLst>
                                          <p:attrName>style.visibility</p:attrName>
                                        </p:attrNameLst>
                                      </p:cBhvr>
                                      <p:to>
                                        <p:strVal val="visible"/>
                                      </p:to>
                                    </p:set>
                                    <p:animEffect transition="in" filter="dissolve">
                                      <p:cBhvr>
                                        <p:cTn id="105" dur="500"/>
                                        <p:tgtEl>
                                          <p:spTgt spid="76854"/>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76872"/>
                                        </p:tgtEl>
                                        <p:attrNameLst>
                                          <p:attrName>style.visibility</p:attrName>
                                        </p:attrNameLst>
                                      </p:cBhvr>
                                      <p:to>
                                        <p:strVal val="visible"/>
                                      </p:to>
                                    </p:set>
                                    <p:animEffect transition="in" filter="dissolve">
                                      <p:cBhvr>
                                        <p:cTn id="108" dur="500"/>
                                        <p:tgtEl>
                                          <p:spTgt spid="76872"/>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xit" presetSubtype="4" fill="hold" grpId="1" nodeType="clickEffect">
                                  <p:stCondLst>
                                    <p:cond delay="0"/>
                                  </p:stCondLst>
                                  <p:childTnLst>
                                    <p:anim calcmode="lin" valueType="num">
                                      <p:cBhvr additive="base">
                                        <p:cTn id="112" dur="500"/>
                                        <p:tgtEl>
                                          <p:spTgt spid="76872"/>
                                        </p:tgtEl>
                                        <p:attrNameLst>
                                          <p:attrName>ppt_x</p:attrName>
                                        </p:attrNameLst>
                                      </p:cBhvr>
                                      <p:tavLst>
                                        <p:tav tm="0">
                                          <p:val>
                                            <p:strVal val="ppt_x"/>
                                          </p:val>
                                        </p:tav>
                                        <p:tav tm="100000">
                                          <p:val>
                                            <p:strVal val="ppt_x"/>
                                          </p:val>
                                        </p:tav>
                                      </p:tavLst>
                                    </p:anim>
                                    <p:anim calcmode="lin" valueType="num">
                                      <p:cBhvr additive="base">
                                        <p:cTn id="113" dur="500"/>
                                        <p:tgtEl>
                                          <p:spTgt spid="76872"/>
                                        </p:tgtEl>
                                        <p:attrNameLst>
                                          <p:attrName>ppt_y</p:attrName>
                                        </p:attrNameLst>
                                      </p:cBhvr>
                                      <p:tavLst>
                                        <p:tav tm="0">
                                          <p:val>
                                            <p:strVal val="ppt_y"/>
                                          </p:val>
                                        </p:tav>
                                        <p:tav tm="100000">
                                          <p:val>
                                            <p:strVal val="1+ppt_h/2"/>
                                          </p:val>
                                        </p:tav>
                                      </p:tavLst>
                                    </p:anim>
                                    <p:set>
                                      <p:cBhvr>
                                        <p:cTn id="114" dur="1" fill="hold">
                                          <p:stCondLst>
                                            <p:cond delay="499"/>
                                          </p:stCondLst>
                                        </p:cTn>
                                        <p:tgtEl>
                                          <p:spTgt spid="76872"/>
                                        </p:tgtEl>
                                        <p:attrNameLst>
                                          <p:attrName>style.visibility</p:attrName>
                                        </p:attrNameLst>
                                      </p:cBhvr>
                                      <p:to>
                                        <p:strVal val="hidden"/>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9" presetClass="entr" presetSubtype="0" fill="hold" nodeType="clickEffect">
                                  <p:stCondLst>
                                    <p:cond delay="0"/>
                                  </p:stCondLst>
                                  <p:childTnLst>
                                    <p:set>
                                      <p:cBhvr>
                                        <p:cTn id="118" dur="1" fill="hold">
                                          <p:stCondLst>
                                            <p:cond delay="0"/>
                                          </p:stCondLst>
                                        </p:cTn>
                                        <p:tgtEl>
                                          <p:spTgt spid="76863"/>
                                        </p:tgtEl>
                                        <p:attrNameLst>
                                          <p:attrName>style.visibility</p:attrName>
                                        </p:attrNameLst>
                                      </p:cBhvr>
                                      <p:to>
                                        <p:strVal val="visible"/>
                                      </p:to>
                                    </p:set>
                                    <p:animEffect transition="in" filter="dissolve">
                                      <p:cBhvr>
                                        <p:cTn id="119" dur="500"/>
                                        <p:tgtEl>
                                          <p:spTgt spid="76863"/>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76871"/>
                                        </p:tgtEl>
                                        <p:attrNameLst>
                                          <p:attrName>style.visibility</p:attrName>
                                        </p:attrNameLst>
                                      </p:cBhvr>
                                      <p:to>
                                        <p:strVal val="visible"/>
                                      </p:to>
                                    </p:set>
                                    <p:animEffect transition="in" filter="dissolve">
                                      <p:cBhvr>
                                        <p:cTn id="122" dur="500"/>
                                        <p:tgtEl>
                                          <p:spTgt spid="76871"/>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xit" presetSubtype="4" fill="hold" grpId="1" nodeType="clickEffect">
                                  <p:stCondLst>
                                    <p:cond delay="0"/>
                                  </p:stCondLst>
                                  <p:childTnLst>
                                    <p:anim calcmode="lin" valueType="num">
                                      <p:cBhvr additive="base">
                                        <p:cTn id="126" dur="500"/>
                                        <p:tgtEl>
                                          <p:spTgt spid="76871"/>
                                        </p:tgtEl>
                                        <p:attrNameLst>
                                          <p:attrName>ppt_x</p:attrName>
                                        </p:attrNameLst>
                                      </p:cBhvr>
                                      <p:tavLst>
                                        <p:tav tm="0">
                                          <p:val>
                                            <p:strVal val="ppt_x"/>
                                          </p:val>
                                        </p:tav>
                                        <p:tav tm="100000">
                                          <p:val>
                                            <p:strVal val="ppt_x"/>
                                          </p:val>
                                        </p:tav>
                                      </p:tavLst>
                                    </p:anim>
                                    <p:anim calcmode="lin" valueType="num">
                                      <p:cBhvr additive="base">
                                        <p:cTn id="127" dur="500"/>
                                        <p:tgtEl>
                                          <p:spTgt spid="76871"/>
                                        </p:tgtEl>
                                        <p:attrNameLst>
                                          <p:attrName>ppt_y</p:attrName>
                                        </p:attrNameLst>
                                      </p:cBhvr>
                                      <p:tavLst>
                                        <p:tav tm="0">
                                          <p:val>
                                            <p:strVal val="ppt_y"/>
                                          </p:val>
                                        </p:tav>
                                        <p:tav tm="100000">
                                          <p:val>
                                            <p:strVal val="1+ppt_h/2"/>
                                          </p:val>
                                        </p:tav>
                                      </p:tavLst>
                                    </p:anim>
                                    <p:set>
                                      <p:cBhvr>
                                        <p:cTn id="128" dur="1" fill="hold">
                                          <p:stCondLst>
                                            <p:cond delay="499"/>
                                          </p:stCondLst>
                                        </p:cTn>
                                        <p:tgtEl>
                                          <p:spTgt spid="768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6" grpId="0" animBg="1"/>
      <p:bldP spid="76816" grpId="1" animBg="1"/>
      <p:bldP spid="76825" grpId="0" animBg="1"/>
      <p:bldP spid="76825" grpId="1" animBg="1"/>
      <p:bldP spid="76826" grpId="0" animBg="1"/>
      <p:bldP spid="76826" grpId="1" animBg="1"/>
      <p:bldP spid="76839" grpId="0" animBg="1"/>
      <p:bldP spid="76839" grpId="1" animBg="1"/>
      <p:bldP spid="76848" grpId="0" animBg="1"/>
      <p:bldP spid="76848" grpId="1" animBg="1"/>
      <p:bldP spid="76849" grpId="0" animBg="1"/>
      <p:bldP spid="76849" grpId="1" animBg="1"/>
      <p:bldP spid="76862" grpId="0" animBg="1"/>
      <p:bldP spid="76862" grpId="1" animBg="1"/>
      <p:bldP spid="76871" grpId="0" animBg="1"/>
      <p:bldP spid="76871" grpId="1" animBg="1"/>
      <p:bldP spid="76872" grpId="0" animBg="1"/>
      <p:bldP spid="7687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p:cNvGrpSpPr>
          <p:nvPr/>
        </p:nvGrpSpPr>
        <p:grpSpPr bwMode="auto">
          <a:xfrm>
            <a:off x="722313" y="4151313"/>
            <a:ext cx="5284787" cy="1879600"/>
            <a:chOff x="709" y="2557"/>
            <a:chExt cx="3329" cy="1184"/>
          </a:xfrm>
        </p:grpSpPr>
        <p:sp>
          <p:nvSpPr>
            <p:cNvPr id="83971" name="Rectangle 3"/>
            <p:cNvSpPr>
              <a:spLocks noChangeArrowheads="1"/>
            </p:cNvSpPr>
            <p:nvPr/>
          </p:nvSpPr>
          <p:spPr bwMode="auto">
            <a:xfrm>
              <a:off x="709" y="2557"/>
              <a:ext cx="3329" cy="1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83972" name="Object 4"/>
            <p:cNvGraphicFramePr>
              <a:graphicFrameLocks noChangeAspect="1"/>
            </p:cNvGraphicFramePr>
            <p:nvPr/>
          </p:nvGraphicFramePr>
          <p:xfrm>
            <a:off x="718" y="2720"/>
            <a:ext cx="3318" cy="1020"/>
          </p:xfrm>
          <a:graphic>
            <a:graphicData uri="http://schemas.openxmlformats.org/presentationml/2006/ole">
              <mc:AlternateContent xmlns:mc="http://schemas.openxmlformats.org/markup-compatibility/2006">
                <mc:Choice xmlns:v="urn:schemas-microsoft-com:vml" Requires="v">
                  <p:oleObj spid="_x0000_s12354" r:id="rId3" imgW="5267160" imgH="1618920" progId="">
                    <p:embed/>
                  </p:oleObj>
                </mc:Choice>
                <mc:Fallback>
                  <p:oleObj r:id="rId3" imgW="5267160" imgH="16189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 y="2720"/>
                          <a:ext cx="3318" cy="1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83973" name="Object 5"/>
          <p:cNvGraphicFramePr>
            <a:graphicFrameLocks noChangeAspect="1"/>
          </p:cNvGraphicFramePr>
          <p:nvPr/>
        </p:nvGraphicFramePr>
        <p:xfrm>
          <a:off x="614363" y="1897063"/>
          <a:ext cx="5324475" cy="1790700"/>
        </p:xfrm>
        <a:graphic>
          <a:graphicData uri="http://schemas.openxmlformats.org/presentationml/2006/ole">
            <mc:AlternateContent xmlns:mc="http://schemas.openxmlformats.org/markup-compatibility/2006">
              <mc:Choice xmlns:v="urn:schemas-microsoft-com:vml" Requires="v">
                <p:oleObj spid="_x0000_s12355" r:id="rId5" imgW="5324400" imgH="1790640" progId="">
                  <p:embed/>
                </p:oleObj>
              </mc:Choice>
              <mc:Fallback>
                <p:oleObj r:id="rId5" imgW="5324400" imgH="1790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 y="1897063"/>
                        <a:ext cx="5324475" cy="179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3974" name="Group 6"/>
          <p:cNvGrpSpPr>
            <a:grpSpLocks/>
          </p:cNvGrpSpPr>
          <p:nvPr/>
        </p:nvGrpSpPr>
        <p:grpSpPr bwMode="auto">
          <a:xfrm>
            <a:off x="3641725" y="1851025"/>
            <a:ext cx="1363663" cy="1162050"/>
            <a:chOff x="2540" y="1416"/>
            <a:chExt cx="859" cy="732"/>
          </a:xfrm>
        </p:grpSpPr>
        <p:sp>
          <p:nvSpPr>
            <p:cNvPr id="83975" name="Rectangle 7"/>
            <p:cNvSpPr>
              <a:spLocks noChangeArrowheads="1"/>
            </p:cNvSpPr>
            <p:nvPr/>
          </p:nvSpPr>
          <p:spPr bwMode="auto">
            <a:xfrm>
              <a:off x="3089" y="1424"/>
              <a:ext cx="310" cy="1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3976" name="Group 8"/>
            <p:cNvGrpSpPr>
              <a:grpSpLocks/>
            </p:cNvGrpSpPr>
            <p:nvPr/>
          </p:nvGrpSpPr>
          <p:grpSpPr bwMode="auto">
            <a:xfrm>
              <a:off x="2540" y="1416"/>
              <a:ext cx="828" cy="732"/>
              <a:chOff x="3022" y="437"/>
              <a:chExt cx="828" cy="732"/>
            </a:xfrm>
          </p:grpSpPr>
          <p:sp>
            <p:nvSpPr>
              <p:cNvPr id="83977" name="Rectangle 9"/>
              <p:cNvSpPr>
                <a:spLocks noChangeArrowheads="1"/>
              </p:cNvSpPr>
              <p:nvPr/>
            </p:nvSpPr>
            <p:spPr bwMode="auto">
              <a:xfrm>
                <a:off x="3234" y="437"/>
                <a:ext cx="425" cy="7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3978" name="Group 10"/>
              <p:cNvGrpSpPr>
                <a:grpSpLocks/>
              </p:cNvGrpSpPr>
              <p:nvPr/>
            </p:nvGrpSpPr>
            <p:grpSpPr bwMode="auto">
              <a:xfrm>
                <a:off x="3022" y="477"/>
                <a:ext cx="828" cy="692"/>
                <a:chOff x="3174" y="1269"/>
                <a:chExt cx="828" cy="692"/>
              </a:xfrm>
            </p:grpSpPr>
            <p:sp>
              <p:nvSpPr>
                <p:cNvPr id="83979" name="Line 11"/>
                <p:cNvSpPr>
                  <a:spLocks noChangeShapeType="1"/>
                </p:cNvSpPr>
                <p:nvPr/>
              </p:nvSpPr>
              <p:spPr bwMode="auto">
                <a:xfrm>
                  <a:off x="3461" y="1611"/>
                  <a:ext cx="83" cy="135"/>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0" name="Line 12"/>
                <p:cNvSpPr>
                  <a:spLocks noChangeShapeType="1"/>
                </p:cNvSpPr>
                <p:nvPr/>
              </p:nvSpPr>
              <p:spPr bwMode="auto">
                <a:xfrm>
                  <a:off x="3495" y="1613"/>
                  <a:ext cx="63" cy="102"/>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1" name="Line 13"/>
                <p:cNvSpPr>
                  <a:spLocks noChangeShapeType="1"/>
                </p:cNvSpPr>
                <p:nvPr/>
              </p:nvSpPr>
              <p:spPr bwMode="auto">
                <a:xfrm>
                  <a:off x="3544" y="1746"/>
                  <a:ext cx="156"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2" name="Line 14"/>
                <p:cNvSpPr>
                  <a:spLocks noChangeShapeType="1"/>
                </p:cNvSpPr>
                <p:nvPr/>
              </p:nvSpPr>
              <p:spPr bwMode="auto">
                <a:xfrm flipV="1">
                  <a:off x="3700" y="1601"/>
                  <a:ext cx="75" cy="145"/>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3" name="Line 15"/>
                <p:cNvSpPr>
                  <a:spLocks noChangeShapeType="1"/>
                </p:cNvSpPr>
                <p:nvPr/>
              </p:nvSpPr>
              <p:spPr bwMode="auto">
                <a:xfrm flipV="1">
                  <a:off x="3684" y="1605"/>
                  <a:ext cx="57" cy="112"/>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4" name="Line 16"/>
                <p:cNvSpPr>
                  <a:spLocks noChangeShapeType="1"/>
                </p:cNvSpPr>
                <p:nvPr/>
              </p:nvSpPr>
              <p:spPr bwMode="auto">
                <a:xfrm flipH="1" flipV="1">
                  <a:off x="3691" y="1467"/>
                  <a:ext cx="84" cy="134"/>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5" name="Line 17"/>
                <p:cNvSpPr>
                  <a:spLocks noChangeShapeType="1"/>
                </p:cNvSpPr>
                <p:nvPr/>
              </p:nvSpPr>
              <p:spPr bwMode="auto">
                <a:xfrm flipH="1">
                  <a:off x="3534" y="1467"/>
                  <a:ext cx="157"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6" name="Line 18"/>
                <p:cNvSpPr>
                  <a:spLocks noChangeShapeType="1"/>
                </p:cNvSpPr>
                <p:nvPr/>
              </p:nvSpPr>
              <p:spPr bwMode="auto">
                <a:xfrm flipH="1">
                  <a:off x="3552" y="1495"/>
                  <a:ext cx="120"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7" name="Line 19"/>
                <p:cNvSpPr>
                  <a:spLocks noChangeShapeType="1"/>
                </p:cNvSpPr>
                <p:nvPr/>
              </p:nvSpPr>
              <p:spPr bwMode="auto">
                <a:xfrm flipH="1">
                  <a:off x="3461" y="1467"/>
                  <a:ext cx="73" cy="144"/>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88" name="Rectangle 20"/>
                <p:cNvSpPr>
                  <a:spLocks noChangeArrowheads="1"/>
                </p:cNvSpPr>
                <p:nvPr/>
              </p:nvSpPr>
              <p:spPr bwMode="auto">
                <a:xfrm>
                  <a:off x="3695" y="1269"/>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r>
                    <a:rPr lang="en-US" sz="1400" b="1">
                      <a:solidFill>
                        <a:srgbClr val="008000"/>
                      </a:solidFill>
                      <a:cs typeface="Times New Roman" pitchFamily="18" charset="0"/>
                    </a:rPr>
                    <a:t>O</a:t>
                  </a:r>
                  <a:endParaRPr lang="en-US" sz="2400">
                    <a:latin typeface="Times New Roman" pitchFamily="18" charset="0"/>
                    <a:cs typeface="Times New Roman" pitchFamily="18" charset="0"/>
                  </a:endParaRPr>
                </a:p>
              </p:txBody>
            </p:sp>
            <p:sp>
              <p:nvSpPr>
                <p:cNvPr id="83989" name="Line 21"/>
                <p:cNvSpPr>
                  <a:spLocks noChangeShapeType="1"/>
                </p:cNvSpPr>
                <p:nvPr/>
              </p:nvSpPr>
              <p:spPr bwMode="auto">
                <a:xfrm flipV="1">
                  <a:off x="3691" y="1383"/>
                  <a:ext cx="43" cy="84"/>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90" name="Rectangle 22"/>
                <p:cNvSpPr>
                  <a:spLocks noChangeArrowheads="1"/>
                </p:cNvSpPr>
                <p:nvPr/>
              </p:nvSpPr>
              <p:spPr bwMode="auto">
                <a:xfrm>
                  <a:off x="3398" y="182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r>
                    <a:rPr lang="en-US" sz="1400" b="1">
                      <a:solidFill>
                        <a:srgbClr val="008000"/>
                      </a:solidFill>
                      <a:cs typeface="Times New Roman" pitchFamily="18" charset="0"/>
                    </a:rPr>
                    <a:t>O</a:t>
                  </a:r>
                  <a:endParaRPr lang="en-US" sz="2400">
                    <a:latin typeface="Times New Roman" pitchFamily="18" charset="0"/>
                    <a:cs typeface="Times New Roman" pitchFamily="18" charset="0"/>
                  </a:endParaRPr>
                </a:p>
              </p:txBody>
            </p:sp>
            <p:sp>
              <p:nvSpPr>
                <p:cNvPr id="83991" name="Line 23"/>
                <p:cNvSpPr>
                  <a:spLocks noChangeShapeType="1"/>
                </p:cNvSpPr>
                <p:nvPr/>
              </p:nvSpPr>
              <p:spPr bwMode="auto">
                <a:xfrm flipH="1">
                  <a:off x="3497" y="1746"/>
                  <a:ext cx="47" cy="84"/>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92" name="Rectangle 24"/>
                <p:cNvSpPr>
                  <a:spLocks noChangeArrowheads="1"/>
                </p:cNvSpPr>
                <p:nvPr/>
              </p:nvSpPr>
              <p:spPr bwMode="auto">
                <a:xfrm>
                  <a:off x="3859" y="1269"/>
                  <a:ext cx="14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r>
                    <a:rPr lang="en-US" sz="1400" b="1">
                      <a:solidFill>
                        <a:srgbClr val="008000"/>
                      </a:solidFill>
                      <a:cs typeface="Times New Roman" pitchFamily="18" charset="0"/>
                    </a:rPr>
                    <a:t>R1</a:t>
                  </a:r>
                  <a:endParaRPr lang="en-US" sz="2400">
                    <a:latin typeface="Times New Roman" pitchFamily="18" charset="0"/>
                    <a:cs typeface="Times New Roman" pitchFamily="18" charset="0"/>
                  </a:endParaRPr>
                </a:p>
              </p:txBody>
            </p:sp>
            <p:sp>
              <p:nvSpPr>
                <p:cNvPr id="83993" name="Line 25"/>
                <p:cNvSpPr>
                  <a:spLocks noChangeShapeType="1"/>
                </p:cNvSpPr>
                <p:nvPr/>
              </p:nvSpPr>
              <p:spPr bwMode="auto">
                <a:xfrm>
                  <a:off x="3821" y="1327"/>
                  <a:ext cx="55"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94" name="Rectangle 26"/>
                <p:cNvSpPr>
                  <a:spLocks noChangeArrowheads="1"/>
                </p:cNvSpPr>
                <p:nvPr/>
              </p:nvSpPr>
              <p:spPr bwMode="auto">
                <a:xfrm>
                  <a:off x="3174" y="1827"/>
                  <a:ext cx="14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rtl="0"/>
                  <a:r>
                    <a:rPr lang="en-US" sz="1400" b="1">
                      <a:solidFill>
                        <a:srgbClr val="008000"/>
                      </a:solidFill>
                      <a:cs typeface="Times New Roman" pitchFamily="18" charset="0"/>
                    </a:rPr>
                    <a:t>R2</a:t>
                  </a:r>
                  <a:endParaRPr lang="en-US" sz="2400">
                    <a:latin typeface="Times New Roman" pitchFamily="18" charset="0"/>
                    <a:cs typeface="Times New Roman" pitchFamily="18" charset="0"/>
                  </a:endParaRPr>
                </a:p>
              </p:txBody>
            </p:sp>
            <p:sp>
              <p:nvSpPr>
                <p:cNvPr id="83995" name="Line 27"/>
                <p:cNvSpPr>
                  <a:spLocks noChangeShapeType="1"/>
                </p:cNvSpPr>
                <p:nvPr/>
              </p:nvSpPr>
              <p:spPr bwMode="auto">
                <a:xfrm flipH="1">
                  <a:off x="3354" y="1885"/>
                  <a:ext cx="59"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96" name="Line 28"/>
                <p:cNvSpPr>
                  <a:spLocks noChangeShapeType="1"/>
                </p:cNvSpPr>
                <p:nvPr/>
              </p:nvSpPr>
              <p:spPr bwMode="auto">
                <a:xfrm>
                  <a:off x="3775" y="1601"/>
                  <a:ext cx="158"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3997" name="Line 29"/>
                <p:cNvSpPr>
                  <a:spLocks noChangeShapeType="1"/>
                </p:cNvSpPr>
                <p:nvPr/>
              </p:nvSpPr>
              <p:spPr bwMode="auto">
                <a:xfrm flipH="1">
                  <a:off x="3303" y="1611"/>
                  <a:ext cx="158"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sp>
        <p:nvSpPr>
          <p:cNvPr id="83998" name="Rectangle 30"/>
          <p:cNvSpPr>
            <a:spLocks noChangeArrowheads="1"/>
          </p:cNvSpPr>
          <p:nvPr/>
        </p:nvSpPr>
        <p:spPr bwMode="auto">
          <a:xfrm>
            <a:off x="2390775" y="5416550"/>
            <a:ext cx="3586163" cy="62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0"/>
            <a:r>
              <a:rPr lang="en-US" sz="2400">
                <a:solidFill>
                  <a:schemeClr val="tx2"/>
                </a:solidFill>
                <a:latin typeface="Times New Roman" pitchFamily="18" charset="0"/>
                <a:cs typeface="Times New Roman" pitchFamily="18" charset="0"/>
              </a:rPr>
              <a:t>Electronic Peptide</a:t>
            </a:r>
          </a:p>
        </p:txBody>
      </p:sp>
      <p:sp>
        <p:nvSpPr>
          <p:cNvPr id="83999" name="Rectangle 31"/>
          <p:cNvSpPr>
            <a:spLocks noChangeArrowheads="1"/>
          </p:cNvSpPr>
          <p:nvPr/>
        </p:nvSpPr>
        <p:spPr bwMode="auto">
          <a:xfrm>
            <a:off x="2490788" y="4151313"/>
            <a:ext cx="3276600" cy="1889125"/>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84000" name="Group 32"/>
          <p:cNvGrpSpPr>
            <a:grpSpLocks/>
          </p:cNvGrpSpPr>
          <p:nvPr/>
        </p:nvGrpSpPr>
        <p:grpSpPr bwMode="auto">
          <a:xfrm>
            <a:off x="6078538" y="1484313"/>
            <a:ext cx="2933700" cy="2241550"/>
            <a:chOff x="3835" y="1209"/>
            <a:chExt cx="1949" cy="1482"/>
          </a:xfrm>
        </p:grpSpPr>
        <p:pic>
          <p:nvPicPr>
            <p:cNvPr id="84001" name="Picture 33" descr="pepsy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 y="1438"/>
              <a:ext cx="1899"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2" name="Text Box 34"/>
            <p:cNvSpPr txBox="1">
              <a:spLocks noChangeArrowheads="1"/>
            </p:cNvSpPr>
            <p:nvPr/>
          </p:nvSpPr>
          <p:spPr bwMode="auto">
            <a:xfrm>
              <a:off x="3835" y="1209"/>
              <a:ext cx="1949"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r>
                <a:rPr lang="en-US" sz="1600" b="1">
                  <a:solidFill>
                    <a:srgbClr val="044C8E"/>
                  </a:solidFill>
                  <a:latin typeface="Times New Roman" pitchFamily="18" charset="0"/>
                  <a:cs typeface="Times New Roman" pitchFamily="18" charset="0"/>
                </a:rPr>
                <a:t>Of the shelf peptide synthesizer</a:t>
              </a:r>
            </a:p>
          </p:txBody>
        </p:sp>
      </p:grpSp>
      <p:sp>
        <p:nvSpPr>
          <p:cNvPr id="84003" name="AutoShape 35"/>
          <p:cNvSpPr>
            <a:spLocks noChangeArrowheads="1"/>
          </p:cNvSpPr>
          <p:nvPr/>
        </p:nvSpPr>
        <p:spPr bwMode="auto">
          <a:xfrm rot="5400000" flipH="1">
            <a:off x="6423025" y="3375025"/>
            <a:ext cx="1465263" cy="2151063"/>
          </a:xfrm>
          <a:custGeom>
            <a:avLst/>
            <a:gdLst>
              <a:gd name="G0" fmla="+- 14233 0 0"/>
              <a:gd name="G1" fmla="+- 4105 0 0"/>
              <a:gd name="G2" fmla="+- 12158 0 4105"/>
              <a:gd name="G3" fmla="+- G2 0 4105"/>
              <a:gd name="G4" fmla="*/ G3 32768 32059"/>
              <a:gd name="G5" fmla="*/ G4 1 2"/>
              <a:gd name="G6" fmla="+- 21600 0 14233"/>
              <a:gd name="G7" fmla="*/ G6 4105 6079"/>
              <a:gd name="G8" fmla="+- G7 14233 0"/>
              <a:gd name="T0" fmla="*/ 14233 w 21600"/>
              <a:gd name="T1" fmla="*/ 0 h 21600"/>
              <a:gd name="T2" fmla="*/ 14233 w 21600"/>
              <a:gd name="T3" fmla="*/ 12158 h 21600"/>
              <a:gd name="T4" fmla="*/ 201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233" y="0"/>
                </a:lnTo>
                <a:lnTo>
                  <a:pt x="14233" y="4105"/>
                </a:lnTo>
                <a:lnTo>
                  <a:pt x="12427" y="4105"/>
                </a:lnTo>
                <a:cubicBezTo>
                  <a:pt x="5564" y="4105"/>
                  <a:pt x="0" y="7710"/>
                  <a:pt x="0" y="12158"/>
                </a:cubicBezTo>
                <a:lnTo>
                  <a:pt x="0" y="21600"/>
                </a:lnTo>
                <a:lnTo>
                  <a:pt x="4035" y="21600"/>
                </a:lnTo>
                <a:lnTo>
                  <a:pt x="4035" y="12158"/>
                </a:lnTo>
                <a:cubicBezTo>
                  <a:pt x="4035" y="9891"/>
                  <a:pt x="7792" y="8053"/>
                  <a:pt x="12427" y="8053"/>
                </a:cubicBezTo>
                <a:lnTo>
                  <a:pt x="14233" y="8053"/>
                </a:lnTo>
                <a:lnTo>
                  <a:pt x="14233" y="12158"/>
                </a:lnTo>
                <a:close/>
              </a:path>
            </a:pathLst>
          </a:cu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GB"/>
          </a:p>
        </p:txBody>
      </p:sp>
      <p:sp>
        <p:nvSpPr>
          <p:cNvPr id="84004" name="Rectangle 36"/>
          <p:cNvSpPr>
            <a:spLocks noChangeArrowheads="1"/>
          </p:cNvSpPr>
          <p:nvPr/>
        </p:nvSpPr>
        <p:spPr bwMode="auto">
          <a:xfrm>
            <a:off x="574675" y="-315913"/>
            <a:ext cx="8070850" cy="169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a:r>
              <a:rPr lang="en-US" sz="4400" dirty="0">
                <a:solidFill>
                  <a:srgbClr val="CC3300"/>
                </a:solidFill>
              </a:rPr>
              <a:t>Electronic Peptides </a:t>
            </a:r>
            <a:endParaRPr lang="en-US" sz="4400" dirty="0" smtClean="0">
              <a:solidFill>
                <a:srgbClr val="CC3300"/>
              </a:solidFill>
            </a:endParaRPr>
          </a:p>
          <a:p>
            <a:pPr algn="ctr"/>
            <a:r>
              <a:rPr lang="en-US" sz="4400" dirty="0" smtClean="0">
                <a:solidFill>
                  <a:srgbClr val="CC3300"/>
                </a:solidFill>
              </a:rPr>
              <a:t>The </a:t>
            </a:r>
            <a:r>
              <a:rPr lang="en-US" sz="4400" dirty="0">
                <a:solidFill>
                  <a:srgbClr val="CC3300"/>
                </a:solidFill>
              </a:rPr>
              <a:t>basic idea</a:t>
            </a:r>
            <a:endParaRPr lang="en-US" sz="4000" dirty="0">
              <a:solidFill>
                <a:srgbClr val="CC3300"/>
              </a:solidFill>
            </a:endParaRPr>
          </a:p>
        </p:txBody>
      </p:sp>
      <p:sp>
        <p:nvSpPr>
          <p:cNvPr id="84005" name="Text Box 37"/>
          <p:cNvSpPr txBox="1">
            <a:spLocks noChangeArrowheads="1"/>
          </p:cNvSpPr>
          <p:nvPr/>
        </p:nvSpPr>
        <p:spPr bwMode="auto">
          <a:xfrm>
            <a:off x="528638" y="1490663"/>
            <a:ext cx="424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sz="2400">
                <a:latin typeface="Times New Roman" pitchFamily="18" charset="0"/>
                <a:cs typeface="Times New Roman" pitchFamily="18" charset="0"/>
              </a:rPr>
              <a:t>The materials of organic displays</a:t>
            </a:r>
          </a:p>
        </p:txBody>
      </p:sp>
      <p:sp>
        <p:nvSpPr>
          <p:cNvPr id="84006" name="Text Box 38"/>
          <p:cNvSpPr txBox="1">
            <a:spLocks noChangeArrowheads="1"/>
          </p:cNvSpPr>
          <p:nvPr/>
        </p:nvSpPr>
        <p:spPr bwMode="auto">
          <a:xfrm>
            <a:off x="544513" y="3763963"/>
            <a:ext cx="3082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sz="2400">
                <a:latin typeface="Times New Roman" pitchFamily="18" charset="0"/>
                <a:cs typeface="Times New Roman" pitchFamily="18" charset="0"/>
              </a:rPr>
              <a:t>The materials of Nature</a:t>
            </a:r>
          </a:p>
        </p:txBody>
      </p:sp>
      <p:grpSp>
        <p:nvGrpSpPr>
          <p:cNvPr id="84007" name="Group 39"/>
          <p:cNvGrpSpPr>
            <a:grpSpLocks/>
          </p:cNvGrpSpPr>
          <p:nvPr/>
        </p:nvGrpSpPr>
        <p:grpSpPr bwMode="auto">
          <a:xfrm>
            <a:off x="6831013" y="3657600"/>
            <a:ext cx="2441575" cy="2578100"/>
            <a:chOff x="4303" y="2304"/>
            <a:chExt cx="1538" cy="1624"/>
          </a:xfrm>
        </p:grpSpPr>
        <p:sp>
          <p:nvSpPr>
            <p:cNvPr id="84008" name="Rectangle 40"/>
            <p:cNvSpPr>
              <a:spLocks noChangeArrowheads="1"/>
            </p:cNvSpPr>
            <p:nvPr/>
          </p:nvSpPr>
          <p:spPr bwMode="auto">
            <a:xfrm>
              <a:off x="4303" y="3410"/>
              <a:ext cx="153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sz="2400" b="1">
                  <a:solidFill>
                    <a:srgbClr val="CC3300"/>
                  </a:solidFill>
                  <a:latin typeface="Times New Roman" pitchFamily="18" charset="0"/>
                  <a:cs typeface="Times New Roman" pitchFamily="18" charset="0"/>
                </a:rPr>
                <a:t>Electronic-grade </a:t>
              </a:r>
            </a:p>
            <a:p>
              <a:pPr algn="l" rtl="0"/>
              <a:r>
                <a:rPr lang="en-US" sz="2400" b="1">
                  <a:solidFill>
                    <a:srgbClr val="CC3300"/>
                  </a:solidFill>
                  <a:latin typeface="Times New Roman" pitchFamily="18" charset="0"/>
                  <a:cs typeface="Times New Roman" pitchFamily="18" charset="0"/>
                </a:rPr>
                <a:t>Tailor-made</a:t>
              </a:r>
            </a:p>
          </p:txBody>
        </p:sp>
        <p:sp>
          <p:nvSpPr>
            <p:cNvPr id="84009" name="AutoShape 41"/>
            <p:cNvSpPr>
              <a:spLocks noChangeArrowheads="1"/>
            </p:cNvSpPr>
            <p:nvPr/>
          </p:nvSpPr>
          <p:spPr bwMode="auto">
            <a:xfrm>
              <a:off x="5398" y="2304"/>
              <a:ext cx="232" cy="1133"/>
            </a:xfrm>
            <a:prstGeom prst="downArrow">
              <a:avLst>
                <a:gd name="adj1" fmla="val 50000"/>
                <a:gd name="adj2" fmla="val 12209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a:p>
          </p:txBody>
        </p:sp>
      </p:grpSp>
      <p:sp>
        <p:nvSpPr>
          <p:cNvPr id="2" name="TextBox 1"/>
          <p:cNvSpPr txBox="1"/>
          <p:nvPr/>
        </p:nvSpPr>
        <p:spPr>
          <a:xfrm>
            <a:off x="251520" y="6309320"/>
            <a:ext cx="3284682" cy="369332"/>
          </a:xfrm>
          <a:prstGeom prst="rect">
            <a:avLst/>
          </a:prstGeom>
          <a:noFill/>
        </p:spPr>
        <p:txBody>
          <a:bodyPr wrap="none" rtlCol="0">
            <a:spAutoFit/>
          </a:bodyPr>
          <a:lstStyle/>
          <a:p>
            <a:r>
              <a:rPr lang="en-US" dirty="0" err="1" smtClean="0"/>
              <a:t>Yoav</a:t>
            </a:r>
            <a:r>
              <a:rPr lang="en-US" dirty="0" smtClean="0"/>
              <a:t> </a:t>
            </a:r>
            <a:r>
              <a:rPr lang="en-US" dirty="0" err="1" smtClean="0"/>
              <a:t>Eichen</a:t>
            </a:r>
            <a:r>
              <a:rPr lang="en-US" dirty="0" smtClean="0"/>
              <a:t>, Chemistry, Technion</a:t>
            </a:r>
            <a:endParaRPr lang="en-GB" dirty="0"/>
          </a:p>
        </p:txBody>
      </p:sp>
    </p:spTree>
    <p:extLst>
      <p:ext uri="{BB962C8B-B14F-4D97-AF65-F5344CB8AC3E}">
        <p14:creationId xmlns:p14="http://schemas.microsoft.com/office/powerpoint/2010/main" val="2387937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dissolve">
                                      <p:cBhvr>
                                        <p:cTn id="7" dur="500"/>
                                        <p:tgtEl>
                                          <p:spTgt spid="8397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4006"/>
                                        </p:tgtEl>
                                        <p:attrNameLst>
                                          <p:attrName>style.visibility</p:attrName>
                                        </p:attrNameLst>
                                      </p:cBhvr>
                                      <p:to>
                                        <p:strVal val="visible"/>
                                      </p:to>
                                    </p:set>
                                    <p:animEffect transition="in" filter="dissolve">
                                      <p:cBhvr>
                                        <p:cTn id="10" dur="500"/>
                                        <p:tgtEl>
                                          <p:spTgt spid="840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83974"/>
                                        </p:tgtEl>
                                        <p:attrNameLst>
                                          <p:attrName>style.visibility</p:attrName>
                                        </p:attrNameLst>
                                      </p:cBhvr>
                                      <p:to>
                                        <p:strVal val="visible"/>
                                      </p:to>
                                    </p:set>
                                    <p:animEffect transition="in" filter="dissolve">
                                      <p:cBhvr>
                                        <p:cTn id="15" dur="500"/>
                                        <p:tgtEl>
                                          <p:spTgt spid="83974"/>
                                        </p:tgtEl>
                                      </p:cBhvr>
                                    </p:animEffect>
                                  </p:childTnLst>
                                </p:cTn>
                              </p:par>
                            </p:childTnLst>
                          </p:cTn>
                        </p:par>
                        <p:par>
                          <p:cTn id="16" fill="hold" nodeType="afterGroup">
                            <p:stCondLst>
                              <p:cond delay="500"/>
                            </p:stCondLst>
                            <p:childTnLst>
                              <p:par>
                                <p:cTn id="17" presetID="35" presetClass="emph" presetSubtype="0" repeatCount="5000" fill="hold" nodeType="afterEffect">
                                  <p:stCondLst>
                                    <p:cond delay="0"/>
                                  </p:stCondLst>
                                  <p:childTnLst>
                                    <p:anim calcmode="discrete" valueType="str">
                                      <p:cBhvr>
                                        <p:cTn id="18" dur="1000" fill="hold"/>
                                        <p:tgtEl>
                                          <p:spTgt spid="83974"/>
                                        </p:tgtEl>
                                        <p:attrNameLst>
                                          <p:attrName>style.visibility</p:attrName>
                                        </p:attrNameLst>
                                      </p:cBhvr>
                                      <p:tavLst>
                                        <p:tav tm="0">
                                          <p:val>
                                            <p:strVal val="hidden"/>
                                          </p:val>
                                        </p:tav>
                                        <p:tav tm="50000">
                                          <p:val>
                                            <p:strVal val="visible"/>
                                          </p:val>
                                        </p:tav>
                                      </p:tavLst>
                                    </p:anim>
                                  </p:childTnLst>
                                </p:cTn>
                              </p:par>
                            </p:childTnLst>
                          </p:cTn>
                        </p:par>
                        <p:par>
                          <p:cTn id="19" fill="hold" nodeType="afterGroup">
                            <p:stCondLst>
                              <p:cond delay="5500"/>
                            </p:stCondLst>
                            <p:childTnLst>
                              <p:par>
                                <p:cTn id="20" presetID="42" presetClass="path" presetSubtype="0" accel="50000" decel="50000" fill="hold" nodeType="afterEffect">
                                  <p:stCondLst>
                                    <p:cond delay="0"/>
                                  </p:stCondLst>
                                  <p:childTnLst>
                                    <p:animMotion origin="layout" path="M -3.05556E-6 -3.52996E-6 L -0.01649 0.33634 " pathEditMode="relative" rAng="0" ptsTypes="AA">
                                      <p:cBhvr>
                                        <p:cTn id="21" dur="2000" fill="hold"/>
                                        <p:tgtEl>
                                          <p:spTgt spid="83974"/>
                                        </p:tgtEl>
                                        <p:attrNameLst>
                                          <p:attrName>ppt_x</p:attrName>
                                          <p:attrName>ppt_y</p:attrName>
                                        </p:attrNameLst>
                                      </p:cBhvr>
                                      <p:rCtr x="-833" y="16817"/>
                                    </p:animMotion>
                                  </p:childTnLst>
                                </p:cTn>
                              </p:par>
                            </p:childTnLst>
                          </p:cTn>
                        </p:par>
                        <p:par>
                          <p:cTn id="22" fill="hold" nodeType="afterGroup">
                            <p:stCondLst>
                              <p:cond delay="7500"/>
                            </p:stCondLst>
                            <p:childTnLst>
                              <p:par>
                                <p:cTn id="23" presetID="22" presetClass="entr" presetSubtype="8" fill="hold" grpId="0" nodeType="afterEffect">
                                  <p:stCondLst>
                                    <p:cond delay="0"/>
                                  </p:stCondLst>
                                  <p:childTnLst>
                                    <p:set>
                                      <p:cBhvr>
                                        <p:cTn id="24" dur="1" fill="hold">
                                          <p:stCondLst>
                                            <p:cond delay="0"/>
                                          </p:stCondLst>
                                        </p:cTn>
                                        <p:tgtEl>
                                          <p:spTgt spid="83998"/>
                                        </p:tgtEl>
                                        <p:attrNameLst>
                                          <p:attrName>style.visibility</p:attrName>
                                        </p:attrNameLst>
                                      </p:cBhvr>
                                      <p:to>
                                        <p:strVal val="visible"/>
                                      </p:to>
                                    </p:set>
                                    <p:animEffect transition="in" filter="wipe(left)">
                                      <p:cBhvr>
                                        <p:cTn id="25" dur="1000"/>
                                        <p:tgtEl>
                                          <p:spTgt spid="83998"/>
                                        </p:tgtEl>
                                      </p:cBhvr>
                                    </p:animEffect>
                                  </p:childTnLst>
                                </p:cTn>
                              </p:par>
                            </p:childTnLst>
                          </p:cTn>
                        </p:par>
                        <p:par>
                          <p:cTn id="26" fill="hold" nodeType="afterGroup">
                            <p:stCondLst>
                              <p:cond delay="8500"/>
                            </p:stCondLst>
                            <p:childTnLst>
                              <p:par>
                                <p:cTn id="27" presetID="22" presetClass="entr" presetSubtype="4" fill="hold" grpId="0" nodeType="afterEffect">
                                  <p:stCondLst>
                                    <p:cond delay="0"/>
                                  </p:stCondLst>
                                  <p:childTnLst>
                                    <p:set>
                                      <p:cBhvr>
                                        <p:cTn id="28" dur="1" fill="hold">
                                          <p:stCondLst>
                                            <p:cond delay="0"/>
                                          </p:stCondLst>
                                        </p:cTn>
                                        <p:tgtEl>
                                          <p:spTgt spid="83999"/>
                                        </p:tgtEl>
                                        <p:attrNameLst>
                                          <p:attrName>style.visibility</p:attrName>
                                        </p:attrNameLst>
                                      </p:cBhvr>
                                      <p:to>
                                        <p:strVal val="visible"/>
                                      </p:to>
                                    </p:set>
                                    <p:animEffect transition="in" filter="wipe(down)">
                                      <p:cBhvr>
                                        <p:cTn id="29" dur="1000"/>
                                        <p:tgtEl>
                                          <p:spTgt spid="83999"/>
                                        </p:tgtEl>
                                      </p:cBhvr>
                                    </p:animEffect>
                                  </p:childTnLst>
                                </p:cTn>
                              </p:par>
                            </p:childTnLst>
                          </p:cTn>
                        </p:par>
                        <p:par>
                          <p:cTn id="30" fill="hold" nodeType="afterGroup">
                            <p:stCondLst>
                              <p:cond delay="9500"/>
                            </p:stCondLst>
                            <p:childTnLst>
                              <p:par>
                                <p:cTn id="31" presetID="22" presetClass="entr" presetSubtype="4" fill="hold" grpId="0" nodeType="afterEffect">
                                  <p:stCondLst>
                                    <p:cond delay="1000"/>
                                  </p:stCondLst>
                                  <p:childTnLst>
                                    <p:set>
                                      <p:cBhvr>
                                        <p:cTn id="32" dur="1" fill="hold">
                                          <p:stCondLst>
                                            <p:cond delay="0"/>
                                          </p:stCondLst>
                                        </p:cTn>
                                        <p:tgtEl>
                                          <p:spTgt spid="84003"/>
                                        </p:tgtEl>
                                        <p:attrNameLst>
                                          <p:attrName>style.visibility</p:attrName>
                                        </p:attrNameLst>
                                      </p:cBhvr>
                                      <p:to>
                                        <p:strVal val="visible"/>
                                      </p:to>
                                    </p:set>
                                    <p:animEffect transition="in" filter="wipe(down)">
                                      <p:cBhvr>
                                        <p:cTn id="33" dur="2000"/>
                                        <p:tgtEl>
                                          <p:spTgt spid="84003"/>
                                        </p:tgtEl>
                                      </p:cBhvr>
                                    </p:animEffect>
                                  </p:childTnLst>
                                </p:cTn>
                              </p:par>
                            </p:childTnLst>
                          </p:cTn>
                        </p:par>
                        <p:par>
                          <p:cTn id="34" fill="hold" nodeType="afterGroup">
                            <p:stCondLst>
                              <p:cond delay="12500"/>
                            </p:stCondLst>
                            <p:childTnLst>
                              <p:par>
                                <p:cTn id="35" presetID="22" presetClass="entr" presetSubtype="1" fill="hold" nodeType="afterEffect">
                                  <p:stCondLst>
                                    <p:cond delay="0"/>
                                  </p:stCondLst>
                                  <p:childTnLst>
                                    <p:set>
                                      <p:cBhvr>
                                        <p:cTn id="36" dur="1" fill="hold">
                                          <p:stCondLst>
                                            <p:cond delay="0"/>
                                          </p:stCondLst>
                                        </p:cTn>
                                        <p:tgtEl>
                                          <p:spTgt spid="84007"/>
                                        </p:tgtEl>
                                        <p:attrNameLst>
                                          <p:attrName>style.visibility</p:attrName>
                                        </p:attrNameLst>
                                      </p:cBhvr>
                                      <p:to>
                                        <p:strVal val="visible"/>
                                      </p:to>
                                    </p:set>
                                    <p:animEffect transition="in" filter="wipe(up)">
                                      <p:cBhvr>
                                        <p:cTn id="37" dur="1000"/>
                                        <p:tgtEl>
                                          <p:spTgt spid="84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8" grpId="0" animBg="1"/>
      <p:bldP spid="83999" grpId="0" animBg="1"/>
      <p:bldP spid="84003" grpId="0" animBg="1"/>
      <p:bldP spid="8400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924944"/>
            <a:ext cx="6552728" cy="2308324"/>
          </a:xfrm>
          <a:prstGeom prst="rect">
            <a:avLst/>
          </a:prstGeom>
          <a:noFill/>
        </p:spPr>
        <p:txBody>
          <a:bodyPr wrap="square" rtlCol="0">
            <a:spAutoFit/>
          </a:bodyPr>
          <a:lstStyle/>
          <a:p>
            <a:r>
              <a:rPr lang="en-US" sz="2400" dirty="0" smtClean="0"/>
              <a:t>Works like a charm but for:</a:t>
            </a:r>
          </a:p>
          <a:p>
            <a:endParaRPr lang="en-US" sz="2400" dirty="0"/>
          </a:p>
          <a:p>
            <a:r>
              <a:rPr lang="en-US" sz="2400" dirty="0" smtClean="0"/>
              <a:t>Amide bond is only slightly conjugated</a:t>
            </a:r>
          </a:p>
          <a:p>
            <a:endParaRPr lang="en-US" sz="2400" dirty="0"/>
          </a:p>
          <a:p>
            <a:r>
              <a:rPr lang="en-US" sz="2400" dirty="0" smtClean="0"/>
              <a:t>Film morphology is difficult to control</a:t>
            </a:r>
          </a:p>
          <a:p>
            <a:r>
              <a:rPr lang="en-US" sz="2400" dirty="0"/>
              <a:t> </a:t>
            </a:r>
            <a:r>
              <a:rPr lang="en-US" sz="2400" dirty="0" smtClean="0"/>
              <a:t>                                                    (probably H bonds) </a:t>
            </a:r>
            <a:endParaRPr lang="en-GB" sz="2400" dirty="0"/>
          </a:p>
        </p:txBody>
      </p:sp>
      <p:graphicFrame>
        <p:nvGraphicFramePr>
          <p:cNvPr id="3" name="Object 2"/>
          <p:cNvGraphicFramePr>
            <a:graphicFrameLocks noChangeAspect="1"/>
          </p:cNvGraphicFramePr>
          <p:nvPr>
            <p:extLst>
              <p:ext uri="{D42A27DB-BD31-4B8C-83A1-F6EECF244321}">
                <p14:modId xmlns:p14="http://schemas.microsoft.com/office/powerpoint/2010/main" val="3166029010"/>
              </p:ext>
            </p:extLst>
          </p:nvPr>
        </p:nvGraphicFramePr>
        <p:xfrm>
          <a:off x="1676400" y="188640"/>
          <a:ext cx="2895600" cy="1846262"/>
        </p:xfrm>
        <a:graphic>
          <a:graphicData uri="http://schemas.openxmlformats.org/presentationml/2006/ole">
            <mc:AlternateContent xmlns:mc="http://schemas.openxmlformats.org/markup-compatibility/2006">
              <mc:Choice xmlns:v="urn:schemas-microsoft-com:vml" Requires="v">
                <p:oleObj spid="_x0000_s20512" r:id="rId3" imgW="3295650" imgH="2105660" progId="">
                  <p:embed/>
                </p:oleObj>
              </mc:Choice>
              <mc:Fallback>
                <p:oleObj r:id="rId3" imgW="3295650" imgH="210566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8640"/>
                        <a:ext cx="28956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548680"/>
            <a:ext cx="37909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5536" y="5807005"/>
            <a:ext cx="8362950" cy="646331"/>
          </a:xfrm>
          <a:prstGeom prst="rect">
            <a:avLst/>
          </a:prstGeom>
        </p:spPr>
        <p:txBody>
          <a:bodyPr wrap="square">
            <a:spAutoFit/>
          </a:bodyPr>
          <a:lstStyle/>
          <a:p>
            <a:r>
              <a:rPr lang="en-GB" dirty="0"/>
              <a:t>N. </a:t>
            </a:r>
            <a:r>
              <a:rPr lang="en-GB" dirty="0" smtClean="0"/>
              <a:t>Tessler et. al., </a:t>
            </a:r>
            <a:r>
              <a:rPr lang="en-GB" dirty="0"/>
              <a:t>"Conjugated Polymer Electronics – Engineering Materials and Devices," in </a:t>
            </a:r>
            <a:r>
              <a:rPr lang="en-GB" i="1" dirty="0"/>
              <a:t>Handbook of Conducting </a:t>
            </a:r>
            <a:r>
              <a:rPr lang="en-GB" i="1" dirty="0" smtClean="0"/>
              <a:t>Polymers, CRC, 2006</a:t>
            </a:r>
            <a:endParaRPr lang="en-GB" dirty="0"/>
          </a:p>
        </p:txBody>
      </p:sp>
    </p:spTree>
    <p:extLst>
      <p:ext uri="{BB962C8B-B14F-4D97-AF65-F5344CB8AC3E}">
        <p14:creationId xmlns:p14="http://schemas.microsoft.com/office/powerpoint/2010/main" val="336839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Rectangle 7"/>
          <p:cNvSpPr>
            <a:spLocks noChangeArrowheads="1"/>
          </p:cNvSpPr>
          <p:nvPr/>
        </p:nvSpPr>
        <p:spPr bwMode="auto">
          <a:xfrm>
            <a:off x="0" y="69215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12788" lvl="1" indent="-349250" algn="ctr">
              <a:lnSpc>
                <a:spcPct val="150000"/>
              </a:lnSpc>
            </a:pPr>
            <a:r>
              <a:rPr lang="en-US" sz="4000">
                <a:latin typeface="Comic Sans MS" pitchFamily="66" charset="0"/>
              </a:rPr>
              <a:t>Colloidal nanocrystals (NCs)</a:t>
            </a:r>
          </a:p>
        </p:txBody>
      </p:sp>
      <p:sp>
        <p:nvSpPr>
          <p:cNvPr id="9" name="כותרת 1"/>
          <p:cNvSpPr txBox="1">
            <a:spLocks/>
          </p:cNvSpPr>
          <p:nvPr/>
        </p:nvSpPr>
        <p:spPr>
          <a:xfrm>
            <a:off x="457200" y="1331913"/>
            <a:ext cx="8229600" cy="1143000"/>
          </a:xfrm>
          <a:prstGeom prst="rect">
            <a:avLst/>
          </a:prstGeom>
        </p:spPr>
        <p:txBody>
          <a:bodyPr anchor="ctr">
            <a:normAutofit/>
          </a:bodyPr>
          <a:lstStyle/>
          <a:p>
            <a:pPr fontAlgn="auto">
              <a:spcAft>
                <a:spcPts val="0"/>
              </a:spcAft>
              <a:defRPr/>
            </a:pPr>
            <a:r>
              <a:rPr lang="en-US" sz="3200" dirty="0">
                <a:latin typeface="+mj-lt"/>
                <a:ea typeface="+mj-ea"/>
                <a:cs typeface="+mj-cs"/>
              </a:rPr>
              <a:t>Organic capping layer (Ligands)</a:t>
            </a:r>
          </a:p>
        </p:txBody>
      </p:sp>
      <p:sp>
        <p:nvSpPr>
          <p:cNvPr id="10" name="מציין מיקום תוכן 2"/>
          <p:cNvSpPr txBox="1">
            <a:spLocks/>
          </p:cNvSpPr>
          <p:nvPr/>
        </p:nvSpPr>
        <p:spPr>
          <a:xfrm>
            <a:off x="539750" y="3367088"/>
            <a:ext cx="5472113" cy="4525962"/>
          </a:xfrm>
          <a:prstGeom prst="rect">
            <a:avLst/>
          </a:prstGeom>
        </p:spPr>
        <p:txBody>
          <a:bodyPr/>
          <a:lstStyle/>
          <a:p>
            <a:pPr fontAlgn="auto">
              <a:spcBef>
                <a:spcPct val="20000"/>
              </a:spcBef>
              <a:spcAft>
                <a:spcPts val="0"/>
              </a:spcAft>
              <a:buFont typeface="Arial" pitchFamily="34" charset="0"/>
              <a:buChar char="•"/>
              <a:defRPr/>
            </a:pPr>
            <a:r>
              <a:rPr lang="en-US" sz="2400" dirty="0">
                <a:latin typeface="+mn-lt"/>
                <a:cs typeface="+mn-cs"/>
              </a:rPr>
              <a:t>8-18 aliphatic carbon chain</a:t>
            </a:r>
          </a:p>
          <a:p>
            <a:pPr fontAlgn="auto">
              <a:spcBef>
                <a:spcPct val="20000"/>
              </a:spcBef>
              <a:spcAft>
                <a:spcPts val="0"/>
              </a:spcAft>
              <a:buFont typeface="Arial" pitchFamily="34" charset="0"/>
              <a:buChar char="•"/>
              <a:defRPr/>
            </a:pPr>
            <a:endParaRPr lang="en-US" sz="2400" dirty="0">
              <a:latin typeface="+mn-lt"/>
              <a:cs typeface="+mn-cs"/>
            </a:endParaRPr>
          </a:p>
          <a:p>
            <a:pPr fontAlgn="auto">
              <a:spcBef>
                <a:spcPct val="20000"/>
              </a:spcBef>
              <a:spcAft>
                <a:spcPts val="0"/>
              </a:spcAft>
              <a:buFont typeface="Arial" pitchFamily="34" charset="0"/>
              <a:buChar char="•"/>
              <a:defRPr/>
            </a:pPr>
            <a:r>
              <a:rPr lang="en-US" sz="2400" dirty="0">
                <a:latin typeface="+mn-lt"/>
                <a:cs typeface="+mn-cs"/>
              </a:rPr>
              <a:t>Allows solubility</a:t>
            </a:r>
          </a:p>
          <a:p>
            <a:pPr fontAlgn="auto">
              <a:spcBef>
                <a:spcPct val="20000"/>
              </a:spcBef>
              <a:spcAft>
                <a:spcPts val="0"/>
              </a:spcAft>
              <a:defRPr/>
            </a:pPr>
            <a:endParaRPr lang="en-US" sz="2400" dirty="0">
              <a:latin typeface="+mn-lt"/>
              <a:cs typeface="+mn-cs"/>
            </a:endParaRPr>
          </a:p>
          <a:p>
            <a:pPr fontAlgn="auto">
              <a:spcBef>
                <a:spcPct val="20000"/>
              </a:spcBef>
              <a:spcAft>
                <a:spcPts val="0"/>
              </a:spcAft>
              <a:buFont typeface="Arial" pitchFamily="34" charset="0"/>
              <a:buChar char="•"/>
              <a:defRPr/>
            </a:pPr>
            <a:r>
              <a:rPr lang="en-US" sz="2400" dirty="0">
                <a:latin typeface="+mn-lt"/>
                <a:cs typeface="+mn-cs"/>
              </a:rPr>
              <a:t>Stabilizes the QDs</a:t>
            </a:r>
          </a:p>
          <a:p>
            <a:pPr fontAlgn="auto">
              <a:spcBef>
                <a:spcPct val="20000"/>
              </a:spcBef>
              <a:spcAft>
                <a:spcPts val="0"/>
              </a:spcAft>
              <a:buFont typeface="Arial" pitchFamily="34" charset="0"/>
              <a:buChar char="•"/>
              <a:defRPr/>
            </a:pPr>
            <a:endParaRPr lang="en-US" sz="2400" dirty="0">
              <a:latin typeface="+mn-lt"/>
              <a:cs typeface="+mn-cs"/>
            </a:endParaRPr>
          </a:p>
          <a:p>
            <a:pPr fontAlgn="auto">
              <a:spcBef>
                <a:spcPct val="20000"/>
              </a:spcBef>
              <a:spcAft>
                <a:spcPts val="0"/>
              </a:spcAft>
              <a:buFont typeface="Arial" pitchFamily="34" charset="0"/>
              <a:buChar char="•"/>
              <a:defRPr/>
            </a:pPr>
            <a:r>
              <a:rPr lang="en-US" sz="2400" dirty="0">
                <a:latin typeface="+mn-lt"/>
                <a:cs typeface="+mn-cs"/>
              </a:rPr>
              <a:t>Act as a barrier for charge transfer</a:t>
            </a:r>
          </a:p>
          <a:p>
            <a:pPr algn="ctr" fontAlgn="auto">
              <a:spcBef>
                <a:spcPct val="20000"/>
              </a:spcBef>
              <a:spcAft>
                <a:spcPts val="0"/>
              </a:spcAft>
              <a:buFont typeface="Arial" pitchFamily="34" charset="0"/>
              <a:buNone/>
              <a:defRPr/>
            </a:pPr>
            <a:endParaRPr lang="en-US" sz="2400" dirty="0">
              <a:solidFill>
                <a:schemeClr val="tx1">
                  <a:tint val="75000"/>
                </a:schemeClr>
              </a:solidFill>
              <a:latin typeface="+mn-lt"/>
              <a:cs typeface="+mn-cs"/>
            </a:endParaRPr>
          </a:p>
        </p:txBody>
      </p:sp>
      <p:graphicFrame>
        <p:nvGraphicFramePr>
          <p:cNvPr id="11" name="Object 1"/>
          <p:cNvGraphicFramePr>
            <a:graphicFrameLocks noChangeAspect="1"/>
          </p:cNvGraphicFramePr>
          <p:nvPr/>
        </p:nvGraphicFramePr>
        <p:xfrm>
          <a:off x="457200" y="2657475"/>
          <a:ext cx="2746375" cy="322263"/>
        </p:xfrm>
        <a:graphic>
          <a:graphicData uri="http://schemas.openxmlformats.org/presentationml/2006/ole">
            <mc:AlternateContent xmlns:mc="http://schemas.openxmlformats.org/markup-compatibility/2006">
              <mc:Choice xmlns:v="urn:schemas-microsoft-com:vml" Requires="v">
                <p:oleObj spid="_x0000_s15175" name="CS ChemDraw Drawing" r:id="rId4" imgW="1566348" imgH="179401" progId="">
                  <p:embed/>
                </p:oleObj>
              </mc:Choice>
              <mc:Fallback>
                <p:oleObj name="CS ChemDraw Drawing" r:id="rId4" imgW="1566348" imgH="17940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657475"/>
                        <a:ext cx="274637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nvGraphicFramePr>
        <p:xfrm>
          <a:off x="3429000" y="2581275"/>
          <a:ext cx="2590800" cy="533400"/>
        </p:xfrm>
        <a:graphic>
          <a:graphicData uri="http://schemas.openxmlformats.org/presentationml/2006/ole">
            <mc:AlternateContent xmlns:mc="http://schemas.openxmlformats.org/markup-compatibility/2006">
              <mc:Choice xmlns:v="urn:schemas-microsoft-com:vml" Requires="v">
                <p:oleObj spid="_x0000_s15176" name="CS ChemDraw Drawing" r:id="rId6" imgW="2568952" imgH="520642" progId="">
                  <p:embed/>
                </p:oleObj>
              </mc:Choice>
              <mc:Fallback>
                <p:oleObj name="CS ChemDraw Drawing" r:id="rId6" imgW="2568952" imgH="52064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581275"/>
                        <a:ext cx="2590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35"/>
          <p:cNvGrpSpPr>
            <a:grpSpLocks/>
          </p:cNvGrpSpPr>
          <p:nvPr/>
        </p:nvGrpSpPr>
        <p:grpSpPr bwMode="auto">
          <a:xfrm>
            <a:off x="6858000" y="4181475"/>
            <a:ext cx="1804988" cy="1698625"/>
            <a:chOff x="3311" y="2414"/>
            <a:chExt cx="1367" cy="1225"/>
          </a:xfrm>
        </p:grpSpPr>
        <p:sp>
          <p:nvSpPr>
            <p:cNvPr id="1063" name="Oval 5"/>
            <p:cNvSpPr>
              <a:spLocks noChangeArrowheads="1"/>
            </p:cNvSpPr>
            <p:nvPr/>
          </p:nvSpPr>
          <p:spPr bwMode="auto">
            <a:xfrm>
              <a:off x="3583" y="2608"/>
              <a:ext cx="798" cy="798"/>
            </a:xfrm>
            <a:prstGeom prst="ellipse">
              <a:avLst/>
            </a:prstGeom>
            <a:gradFill rotWithShape="1">
              <a:gsLst>
                <a:gs pos="0">
                  <a:srgbClr val="E9E9E9"/>
                </a:gs>
                <a:gs pos="100000">
                  <a:srgbClr val="2D2E3B">
                    <a:alpha val="81000"/>
                  </a:srgbClr>
                </a:gs>
              </a:gsLst>
              <a:path path="shape">
                <a:fillToRect l="50000" t="50000" r="50000" b="50000"/>
              </a:path>
            </a:gradFill>
            <a:ln w="9525" algn="ctr">
              <a:solidFill>
                <a:srgbClr val="D6D6D6"/>
              </a:solidFill>
              <a:round/>
              <a:headEnd/>
              <a:tailEnd/>
            </a:ln>
          </p:spPr>
          <p:txBody>
            <a:bodyPr wrap="none" anchor="ctr"/>
            <a:lstStyle/>
            <a:p>
              <a:endParaRPr lang="en-US" sz="2000">
                <a:latin typeface="Calibri" pitchFamily="34" charset="0"/>
              </a:endParaRPr>
            </a:p>
          </p:txBody>
        </p:sp>
        <p:sp>
          <p:nvSpPr>
            <p:cNvPr id="1064" name="Text Box 6"/>
            <p:cNvSpPr txBox="1">
              <a:spLocks noChangeArrowheads="1"/>
            </p:cNvSpPr>
            <p:nvPr/>
          </p:nvSpPr>
          <p:spPr bwMode="auto">
            <a:xfrm>
              <a:off x="3633" y="2802"/>
              <a:ext cx="738"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chemeClr val="tx2"/>
                  </a:solidFill>
                  <a:latin typeface="Calibri" pitchFamily="34" charset="0"/>
                </a:rPr>
                <a:t>core</a:t>
              </a:r>
            </a:p>
          </p:txBody>
        </p:sp>
        <p:graphicFrame>
          <p:nvGraphicFramePr>
            <p:cNvPr id="1029" name="Object 7"/>
            <p:cNvGraphicFramePr>
              <a:graphicFrameLocks noChangeAspect="1"/>
            </p:cNvGraphicFramePr>
            <p:nvPr/>
          </p:nvGraphicFramePr>
          <p:xfrm>
            <a:off x="4186" y="2465"/>
            <a:ext cx="190" cy="222"/>
          </p:xfrm>
          <a:graphic>
            <a:graphicData uri="http://schemas.openxmlformats.org/presentationml/2006/ole">
              <mc:AlternateContent xmlns:mc="http://schemas.openxmlformats.org/markup-compatibility/2006">
                <mc:Choice xmlns:v="urn:schemas-microsoft-com:vml" Requires="v">
                  <p:oleObj spid="_x0000_s15177" name="CS ChemDraw Drawing" r:id="rId8" imgW="434160" imgH="586440" progId="">
                    <p:embed/>
                  </p:oleObj>
                </mc:Choice>
                <mc:Fallback>
                  <p:oleObj name="CS ChemDraw Drawing" r:id="rId8" imgW="434160" imgH="5864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6" y="2465"/>
                          <a:ext cx="190"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8"/>
            <p:cNvGraphicFramePr>
              <a:graphicFrameLocks noChangeAspect="1"/>
            </p:cNvGraphicFramePr>
            <p:nvPr/>
          </p:nvGraphicFramePr>
          <p:xfrm>
            <a:off x="4272" y="2514"/>
            <a:ext cx="254" cy="240"/>
          </p:xfrm>
          <a:graphic>
            <a:graphicData uri="http://schemas.openxmlformats.org/presentationml/2006/ole">
              <mc:AlternateContent xmlns:mc="http://schemas.openxmlformats.org/markup-compatibility/2006">
                <mc:Choice xmlns:v="urn:schemas-microsoft-com:vml" Requires="v">
                  <p:oleObj spid="_x0000_s15178" name="CS ChemDraw Drawing" r:id="rId10" imgW="500400" imgH="561240" progId="">
                    <p:embed/>
                  </p:oleObj>
                </mc:Choice>
                <mc:Fallback>
                  <p:oleObj name="CS ChemDraw Drawing" r:id="rId10" imgW="500400" imgH="5612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2" y="2514"/>
                          <a:ext cx="25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9"/>
            <p:cNvGraphicFramePr>
              <a:graphicFrameLocks noChangeAspect="1"/>
            </p:cNvGraphicFramePr>
            <p:nvPr/>
          </p:nvGraphicFramePr>
          <p:xfrm>
            <a:off x="4371" y="2770"/>
            <a:ext cx="307" cy="227"/>
          </p:xfrm>
          <a:graphic>
            <a:graphicData uri="http://schemas.openxmlformats.org/presentationml/2006/ole">
              <mc:AlternateContent xmlns:mc="http://schemas.openxmlformats.org/markup-compatibility/2006">
                <mc:Choice xmlns:v="urn:schemas-microsoft-com:vml" Requires="v">
                  <p:oleObj spid="_x0000_s15179" name="CS ChemDraw Drawing" r:id="rId12" imgW="563760" imgH="489960" progId="">
                    <p:embed/>
                  </p:oleObj>
                </mc:Choice>
                <mc:Fallback>
                  <p:oleObj name="CS ChemDraw Drawing" r:id="rId12" imgW="563760" imgH="48996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1" y="2770"/>
                          <a:ext cx="307"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2" name="Object 10"/>
            <p:cNvGraphicFramePr>
              <a:graphicFrameLocks noChangeAspect="1"/>
            </p:cNvGraphicFramePr>
            <p:nvPr/>
          </p:nvGraphicFramePr>
          <p:xfrm>
            <a:off x="4365" y="3007"/>
            <a:ext cx="264" cy="136"/>
          </p:xfrm>
          <a:graphic>
            <a:graphicData uri="http://schemas.openxmlformats.org/presentationml/2006/ole">
              <mc:AlternateContent xmlns:mc="http://schemas.openxmlformats.org/markup-compatibility/2006">
                <mc:Choice xmlns:v="urn:schemas-microsoft-com:vml" Requires="v">
                  <p:oleObj spid="_x0000_s15180" name="CS ChemDraw Drawing" r:id="rId14" imgW="594360" imgH="357840" progId="">
                    <p:embed/>
                  </p:oleObj>
                </mc:Choice>
                <mc:Fallback>
                  <p:oleObj name="CS ChemDraw Drawing" r:id="rId14" imgW="594360" imgH="3578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5" y="3007"/>
                          <a:ext cx="264"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3" name="Object 11"/>
            <p:cNvGraphicFramePr>
              <a:graphicFrameLocks noChangeAspect="1"/>
            </p:cNvGraphicFramePr>
            <p:nvPr/>
          </p:nvGraphicFramePr>
          <p:xfrm>
            <a:off x="4330" y="3143"/>
            <a:ext cx="322" cy="187"/>
          </p:xfrm>
          <a:graphic>
            <a:graphicData uri="http://schemas.openxmlformats.org/presentationml/2006/ole">
              <mc:AlternateContent xmlns:mc="http://schemas.openxmlformats.org/markup-compatibility/2006">
                <mc:Choice xmlns:v="urn:schemas-microsoft-com:vml" Requires="v">
                  <p:oleObj spid="_x0000_s15181" name="CS ChemDraw Drawing" r:id="rId16" imgW="594360" imgH="398520" progId="">
                    <p:embed/>
                  </p:oleObj>
                </mc:Choice>
                <mc:Fallback>
                  <p:oleObj name="CS ChemDraw Drawing" r:id="rId16" imgW="594360" imgH="39852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30" y="3143"/>
                          <a:ext cx="322"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 name="Object 12"/>
            <p:cNvGraphicFramePr>
              <a:graphicFrameLocks noChangeAspect="1"/>
            </p:cNvGraphicFramePr>
            <p:nvPr/>
          </p:nvGraphicFramePr>
          <p:xfrm>
            <a:off x="4270" y="3240"/>
            <a:ext cx="308" cy="230"/>
          </p:xfrm>
          <a:graphic>
            <a:graphicData uri="http://schemas.openxmlformats.org/presentationml/2006/ole">
              <mc:AlternateContent xmlns:mc="http://schemas.openxmlformats.org/markup-compatibility/2006">
                <mc:Choice xmlns:v="urn:schemas-microsoft-com:vml" Requires="v">
                  <p:oleObj spid="_x0000_s15182" name="CS ChemDraw Drawing" r:id="rId18" imgW="561240" imgH="492480" progId="">
                    <p:embed/>
                  </p:oleObj>
                </mc:Choice>
                <mc:Fallback>
                  <p:oleObj name="CS ChemDraw Drawing" r:id="rId18" imgW="561240" imgH="49248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70" y="3240"/>
                          <a:ext cx="30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5" name="Object 13"/>
            <p:cNvGraphicFramePr>
              <a:graphicFrameLocks noChangeAspect="1"/>
            </p:cNvGraphicFramePr>
            <p:nvPr/>
          </p:nvGraphicFramePr>
          <p:xfrm>
            <a:off x="4129" y="3337"/>
            <a:ext cx="258" cy="269"/>
          </p:xfrm>
          <a:graphic>
            <a:graphicData uri="http://schemas.openxmlformats.org/presentationml/2006/ole">
              <mc:AlternateContent xmlns:mc="http://schemas.openxmlformats.org/markup-compatibility/2006">
                <mc:Choice xmlns:v="urn:schemas-microsoft-com:vml" Requires="v">
                  <p:oleObj spid="_x0000_s15183" name="CS ChemDraw Drawing" r:id="rId20" imgW="472320" imgH="576360" progId="">
                    <p:embed/>
                  </p:oleObj>
                </mc:Choice>
                <mc:Fallback>
                  <p:oleObj name="CS ChemDraw Drawing" r:id="rId20" imgW="472320" imgH="57636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29" y="3337"/>
                          <a:ext cx="258"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6" name="Object 14"/>
            <p:cNvGraphicFramePr>
              <a:graphicFrameLocks noChangeAspect="1"/>
            </p:cNvGraphicFramePr>
            <p:nvPr/>
          </p:nvGraphicFramePr>
          <p:xfrm>
            <a:off x="3980" y="3364"/>
            <a:ext cx="208" cy="275"/>
          </p:xfrm>
          <a:graphic>
            <a:graphicData uri="http://schemas.openxmlformats.org/presentationml/2006/ole">
              <mc:AlternateContent xmlns:mc="http://schemas.openxmlformats.org/markup-compatibility/2006">
                <mc:Choice xmlns:v="urn:schemas-microsoft-com:vml" Requires="v">
                  <p:oleObj spid="_x0000_s15184" name="CS ChemDraw Drawing" r:id="rId22" imgW="380880" imgH="591840" progId="">
                    <p:embed/>
                  </p:oleObj>
                </mc:Choice>
                <mc:Fallback>
                  <p:oleObj name="CS ChemDraw Drawing" r:id="rId22" imgW="380880" imgH="591840"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0" y="3364"/>
                          <a:ext cx="208"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7" name="Object 15"/>
            <p:cNvGraphicFramePr>
              <a:graphicFrameLocks noChangeAspect="1"/>
            </p:cNvGraphicFramePr>
            <p:nvPr/>
          </p:nvGraphicFramePr>
          <p:xfrm>
            <a:off x="3862" y="3367"/>
            <a:ext cx="203" cy="270"/>
          </p:xfrm>
          <a:graphic>
            <a:graphicData uri="http://schemas.openxmlformats.org/presentationml/2006/ole">
              <mc:AlternateContent xmlns:mc="http://schemas.openxmlformats.org/markup-compatibility/2006">
                <mc:Choice xmlns:v="urn:schemas-microsoft-com:vml" Requires="v">
                  <p:oleObj spid="_x0000_s15185" name="CS ChemDraw Drawing" r:id="rId24" imgW="368280" imgH="583920" progId="">
                    <p:embed/>
                  </p:oleObj>
                </mc:Choice>
                <mc:Fallback>
                  <p:oleObj name="CS ChemDraw Drawing" r:id="rId24" imgW="368280" imgH="583920" progId="">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62" y="3367"/>
                          <a:ext cx="203"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8" name="Object 16"/>
            <p:cNvGraphicFramePr>
              <a:graphicFrameLocks noChangeAspect="1"/>
            </p:cNvGraphicFramePr>
            <p:nvPr/>
          </p:nvGraphicFramePr>
          <p:xfrm>
            <a:off x="3583" y="3337"/>
            <a:ext cx="275" cy="260"/>
          </p:xfrm>
          <a:graphic>
            <a:graphicData uri="http://schemas.openxmlformats.org/presentationml/2006/ole">
              <mc:AlternateContent xmlns:mc="http://schemas.openxmlformats.org/markup-compatibility/2006">
                <mc:Choice xmlns:v="urn:schemas-microsoft-com:vml" Requires="v">
                  <p:oleObj spid="_x0000_s15186" name="CS ChemDraw Drawing" r:id="rId26" imgW="500400" imgH="558720" progId="">
                    <p:embed/>
                  </p:oleObj>
                </mc:Choice>
                <mc:Fallback>
                  <p:oleObj name="CS ChemDraw Drawing" r:id="rId26" imgW="500400" imgH="558720"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83" y="3337"/>
                          <a:ext cx="275"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9" name="Object 17"/>
            <p:cNvGraphicFramePr>
              <a:graphicFrameLocks noChangeAspect="1"/>
            </p:cNvGraphicFramePr>
            <p:nvPr/>
          </p:nvGraphicFramePr>
          <p:xfrm>
            <a:off x="3435" y="3249"/>
            <a:ext cx="254" cy="185"/>
          </p:xfrm>
          <a:graphic>
            <a:graphicData uri="http://schemas.openxmlformats.org/presentationml/2006/ole">
              <mc:AlternateContent xmlns:mc="http://schemas.openxmlformats.org/markup-compatibility/2006">
                <mc:Choice xmlns:v="urn:schemas-microsoft-com:vml" Requires="v">
                  <p:oleObj spid="_x0000_s15187" name="CS ChemDraw Drawing" r:id="rId28" imgW="571320" imgH="482400" progId="">
                    <p:embed/>
                  </p:oleObj>
                </mc:Choice>
                <mc:Fallback>
                  <p:oleObj name="CS ChemDraw Drawing" r:id="rId28" imgW="571320" imgH="482400" progId="">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35" y="3249"/>
                          <a:ext cx="254"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0" name="Object 18"/>
            <p:cNvGraphicFramePr>
              <a:graphicFrameLocks noChangeAspect="1"/>
            </p:cNvGraphicFramePr>
            <p:nvPr/>
          </p:nvGraphicFramePr>
          <p:xfrm>
            <a:off x="3335" y="3045"/>
            <a:ext cx="266" cy="165"/>
          </p:xfrm>
          <a:graphic>
            <a:graphicData uri="http://schemas.openxmlformats.org/presentationml/2006/ole">
              <mc:AlternateContent xmlns:mc="http://schemas.openxmlformats.org/markup-compatibility/2006">
                <mc:Choice xmlns:v="urn:schemas-microsoft-com:vml" Requires="v">
                  <p:oleObj spid="_x0000_s15188" name="CS ChemDraw Drawing" r:id="rId30" imgW="594360" imgH="429120" progId="">
                    <p:embed/>
                  </p:oleObj>
                </mc:Choice>
                <mc:Fallback>
                  <p:oleObj name="CS ChemDraw Drawing" r:id="rId30" imgW="594360" imgH="429120" progId="">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335" y="3045"/>
                          <a:ext cx="266"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1" name="Object 19"/>
            <p:cNvGraphicFramePr>
              <a:graphicFrameLocks noChangeAspect="1"/>
            </p:cNvGraphicFramePr>
            <p:nvPr/>
          </p:nvGraphicFramePr>
          <p:xfrm>
            <a:off x="3311" y="2868"/>
            <a:ext cx="324" cy="167"/>
          </p:xfrm>
          <a:graphic>
            <a:graphicData uri="http://schemas.openxmlformats.org/presentationml/2006/ole">
              <mc:AlternateContent xmlns:mc="http://schemas.openxmlformats.org/markup-compatibility/2006">
                <mc:Choice xmlns:v="urn:schemas-microsoft-com:vml" Requires="v">
                  <p:oleObj spid="_x0000_s15189" name="CS ChemDraw Drawing" r:id="rId32" imgW="594360" imgH="355320" progId="">
                    <p:embed/>
                  </p:oleObj>
                </mc:Choice>
                <mc:Fallback>
                  <p:oleObj name="CS ChemDraw Drawing" r:id="rId32" imgW="594360" imgH="355320" progId="">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11" y="2868"/>
                          <a:ext cx="324"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2" name="Object 20"/>
            <p:cNvGraphicFramePr>
              <a:graphicFrameLocks noChangeAspect="1"/>
            </p:cNvGraphicFramePr>
            <p:nvPr/>
          </p:nvGraphicFramePr>
          <p:xfrm>
            <a:off x="3394" y="2686"/>
            <a:ext cx="241" cy="182"/>
          </p:xfrm>
          <a:graphic>
            <a:graphicData uri="http://schemas.openxmlformats.org/presentationml/2006/ole">
              <mc:AlternateContent xmlns:mc="http://schemas.openxmlformats.org/markup-compatibility/2006">
                <mc:Choice xmlns:v="urn:schemas-microsoft-com:vml" Requires="v">
                  <p:oleObj spid="_x0000_s15190" name="CS ChemDraw Drawing" r:id="rId34" imgW="558720" imgH="505440" progId="">
                    <p:embed/>
                  </p:oleObj>
                </mc:Choice>
                <mc:Fallback>
                  <p:oleObj name="CS ChemDraw Drawing" r:id="rId34" imgW="558720" imgH="505440" progId="">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394" y="2686"/>
                          <a:ext cx="241"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3" name="Object 21"/>
            <p:cNvGraphicFramePr>
              <a:graphicFrameLocks noChangeAspect="1"/>
            </p:cNvGraphicFramePr>
            <p:nvPr/>
          </p:nvGraphicFramePr>
          <p:xfrm>
            <a:off x="3552" y="2487"/>
            <a:ext cx="229" cy="219"/>
          </p:xfrm>
          <a:graphic>
            <a:graphicData uri="http://schemas.openxmlformats.org/presentationml/2006/ole">
              <mc:AlternateContent xmlns:mc="http://schemas.openxmlformats.org/markup-compatibility/2006">
                <mc:Choice xmlns:v="urn:schemas-microsoft-com:vml" Requires="v">
                  <p:oleObj spid="_x0000_s15191" name="CS ChemDraw Drawing" r:id="rId36" imgW="505440" imgH="558720" progId="">
                    <p:embed/>
                  </p:oleObj>
                </mc:Choice>
                <mc:Fallback>
                  <p:oleObj name="CS ChemDraw Drawing" r:id="rId36" imgW="505440" imgH="558720" progId="">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552" y="2487"/>
                          <a:ext cx="229"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 name="Object 22"/>
            <p:cNvGraphicFramePr>
              <a:graphicFrameLocks noChangeAspect="1"/>
            </p:cNvGraphicFramePr>
            <p:nvPr/>
          </p:nvGraphicFramePr>
          <p:xfrm>
            <a:off x="3695" y="2439"/>
            <a:ext cx="186" cy="217"/>
          </p:xfrm>
          <a:graphic>
            <a:graphicData uri="http://schemas.openxmlformats.org/presentationml/2006/ole">
              <mc:AlternateContent xmlns:mc="http://schemas.openxmlformats.org/markup-compatibility/2006">
                <mc:Choice xmlns:v="urn:schemas-microsoft-com:vml" Requires="v">
                  <p:oleObj spid="_x0000_s15192" name="CS ChemDraw Drawing" r:id="rId38" imgW="434160" imgH="596880" progId="">
                    <p:embed/>
                  </p:oleObj>
                </mc:Choice>
                <mc:Fallback>
                  <p:oleObj name="CS ChemDraw Drawing" r:id="rId38" imgW="434160" imgH="596880" progId="">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695" y="2439"/>
                          <a:ext cx="18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5" name="Object 23"/>
            <p:cNvGraphicFramePr>
              <a:graphicFrameLocks noChangeAspect="1"/>
            </p:cNvGraphicFramePr>
            <p:nvPr/>
          </p:nvGraphicFramePr>
          <p:xfrm>
            <a:off x="3980" y="2414"/>
            <a:ext cx="168" cy="222"/>
          </p:xfrm>
          <a:graphic>
            <a:graphicData uri="http://schemas.openxmlformats.org/presentationml/2006/ole">
              <mc:AlternateContent xmlns:mc="http://schemas.openxmlformats.org/markup-compatibility/2006">
                <mc:Choice xmlns:v="urn:schemas-microsoft-com:vml" Requires="v">
                  <p:oleObj spid="_x0000_s15193" name="CS ChemDraw Drawing" r:id="rId40" imgW="378360" imgH="588960" progId="">
                    <p:embed/>
                  </p:oleObj>
                </mc:Choice>
                <mc:Fallback>
                  <p:oleObj name="CS ChemDraw Drawing" r:id="rId40" imgW="378360" imgH="588960" progId="">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80" y="2414"/>
                          <a:ext cx="168"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6" name="Object 24"/>
            <p:cNvGraphicFramePr>
              <a:graphicFrameLocks noChangeAspect="1"/>
            </p:cNvGraphicFramePr>
            <p:nvPr/>
          </p:nvGraphicFramePr>
          <p:xfrm>
            <a:off x="3335" y="3143"/>
            <a:ext cx="317" cy="222"/>
          </p:xfrm>
          <a:graphic>
            <a:graphicData uri="http://schemas.openxmlformats.org/presentationml/2006/ole">
              <mc:AlternateContent xmlns:mc="http://schemas.openxmlformats.org/markup-compatibility/2006">
                <mc:Choice xmlns:v="urn:schemas-microsoft-com:vml" Requires="v">
                  <p:oleObj spid="_x0000_s15194" name="CS ChemDraw Drawing" r:id="rId42" imgW="578880" imgH="477360" progId="">
                    <p:embed/>
                  </p:oleObj>
                </mc:Choice>
                <mc:Fallback>
                  <p:oleObj name="CS ChemDraw Drawing" r:id="rId42" imgW="578880" imgH="477360" progId="">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335" y="3143"/>
                          <a:ext cx="317"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7" name="Object 25"/>
            <p:cNvGraphicFramePr>
              <a:graphicFrameLocks noChangeAspect="1"/>
            </p:cNvGraphicFramePr>
            <p:nvPr/>
          </p:nvGraphicFramePr>
          <p:xfrm>
            <a:off x="3680" y="3369"/>
            <a:ext cx="244" cy="270"/>
          </p:xfrm>
          <a:graphic>
            <a:graphicData uri="http://schemas.openxmlformats.org/presentationml/2006/ole">
              <mc:AlternateContent xmlns:mc="http://schemas.openxmlformats.org/markup-compatibility/2006">
                <mc:Choice xmlns:v="urn:schemas-microsoft-com:vml" Requires="v">
                  <p:oleObj spid="_x0000_s15195" name="CS ChemDraw Drawing" r:id="rId44" imgW="444240" imgH="583920" progId="">
                    <p:embed/>
                  </p:oleObj>
                </mc:Choice>
                <mc:Fallback>
                  <p:oleObj name="CS ChemDraw Drawing" r:id="rId44" imgW="444240" imgH="583920" progId="">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680" y="3369"/>
                          <a:ext cx="244"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8" name="Object 26"/>
            <p:cNvGraphicFramePr>
              <a:graphicFrameLocks noChangeAspect="1"/>
            </p:cNvGraphicFramePr>
            <p:nvPr/>
          </p:nvGraphicFramePr>
          <p:xfrm>
            <a:off x="3435" y="2560"/>
            <a:ext cx="278" cy="203"/>
          </p:xfrm>
          <a:graphic>
            <a:graphicData uri="http://schemas.openxmlformats.org/presentationml/2006/ole">
              <mc:AlternateContent xmlns:mc="http://schemas.openxmlformats.org/markup-compatibility/2006">
                <mc:Choice xmlns:v="urn:schemas-microsoft-com:vml" Requires="v">
                  <p:oleObj spid="_x0000_s15196" name="CS ChemDraw Drawing" r:id="rId46" imgW="571320" imgH="482400" progId="">
                    <p:embed/>
                  </p:oleObj>
                </mc:Choice>
                <mc:Fallback>
                  <p:oleObj name="CS ChemDraw Drawing" r:id="rId46" imgW="571320" imgH="482400" progId="">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435" y="2560"/>
                          <a:ext cx="278"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9" name="Object 27"/>
            <p:cNvGraphicFramePr>
              <a:graphicFrameLocks noChangeAspect="1"/>
            </p:cNvGraphicFramePr>
            <p:nvPr/>
          </p:nvGraphicFramePr>
          <p:xfrm>
            <a:off x="4353" y="2656"/>
            <a:ext cx="276" cy="264"/>
          </p:xfrm>
          <a:graphic>
            <a:graphicData uri="http://schemas.openxmlformats.org/presentationml/2006/ole">
              <mc:AlternateContent xmlns:mc="http://schemas.openxmlformats.org/markup-compatibility/2006">
                <mc:Choice xmlns:v="urn:schemas-microsoft-com:vml" Requires="v">
                  <p:oleObj spid="_x0000_s15197" name="CS ChemDraw Drawing" r:id="rId48" imgW="500400" imgH="561240" progId="">
                    <p:embed/>
                  </p:oleObj>
                </mc:Choice>
                <mc:Fallback>
                  <p:oleObj name="CS ChemDraw Drawing" r:id="rId48" imgW="500400" imgH="5612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3" y="2656"/>
                          <a:ext cx="276"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0" name="Object 28"/>
            <p:cNvGraphicFramePr>
              <a:graphicFrameLocks noChangeAspect="1"/>
            </p:cNvGraphicFramePr>
            <p:nvPr/>
          </p:nvGraphicFramePr>
          <p:xfrm>
            <a:off x="4315" y="2560"/>
            <a:ext cx="275" cy="266"/>
          </p:xfrm>
          <a:graphic>
            <a:graphicData uri="http://schemas.openxmlformats.org/presentationml/2006/ole">
              <mc:AlternateContent xmlns:mc="http://schemas.openxmlformats.org/markup-compatibility/2006">
                <mc:Choice xmlns:v="urn:schemas-microsoft-com:vml" Requires="v">
                  <p:oleObj spid="_x0000_s15198" name="CS ChemDraw Drawing" r:id="rId49" imgW="500400" imgH="561240" progId="">
                    <p:embed/>
                  </p:oleObj>
                </mc:Choice>
                <mc:Fallback>
                  <p:oleObj name="CS ChemDraw Drawing" r:id="rId49" imgW="500400" imgH="5612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5" y="2560"/>
                          <a:ext cx="275"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1" name="Object 29"/>
            <p:cNvGraphicFramePr>
              <a:graphicFrameLocks noChangeAspect="1"/>
            </p:cNvGraphicFramePr>
            <p:nvPr/>
          </p:nvGraphicFramePr>
          <p:xfrm>
            <a:off x="4079" y="2434"/>
            <a:ext cx="167" cy="222"/>
          </p:xfrm>
          <a:graphic>
            <a:graphicData uri="http://schemas.openxmlformats.org/presentationml/2006/ole">
              <mc:AlternateContent xmlns:mc="http://schemas.openxmlformats.org/markup-compatibility/2006">
                <mc:Choice xmlns:v="urn:schemas-microsoft-com:vml" Requires="v">
                  <p:oleObj spid="_x0000_s15199" name="CS ChemDraw Drawing" r:id="rId50" imgW="378360" imgH="588960" progId="">
                    <p:embed/>
                  </p:oleObj>
                </mc:Choice>
                <mc:Fallback>
                  <p:oleObj name="CS ChemDraw Drawing" r:id="rId50" imgW="378360" imgH="588960" progId="">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079" y="2434"/>
                          <a:ext cx="167"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2" name="Object 30"/>
            <p:cNvGraphicFramePr>
              <a:graphicFrameLocks noChangeAspect="1"/>
            </p:cNvGraphicFramePr>
            <p:nvPr/>
          </p:nvGraphicFramePr>
          <p:xfrm>
            <a:off x="3830" y="2414"/>
            <a:ext cx="186" cy="218"/>
          </p:xfrm>
          <a:graphic>
            <a:graphicData uri="http://schemas.openxmlformats.org/presentationml/2006/ole">
              <mc:AlternateContent xmlns:mc="http://schemas.openxmlformats.org/markup-compatibility/2006">
                <mc:Choice xmlns:v="urn:schemas-microsoft-com:vml" Requires="v">
                  <p:oleObj spid="_x0000_s15200" name="CS ChemDraw Drawing" r:id="rId51" imgW="434160" imgH="596880" progId="">
                    <p:embed/>
                  </p:oleObj>
                </mc:Choice>
                <mc:Fallback>
                  <p:oleObj name="CS ChemDraw Drawing" r:id="rId51" imgW="434160" imgH="596880" progId="">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30" y="2414"/>
                          <a:ext cx="186"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3" name="Object 31"/>
            <p:cNvGraphicFramePr>
              <a:graphicFrameLocks noChangeAspect="1"/>
            </p:cNvGraphicFramePr>
            <p:nvPr/>
          </p:nvGraphicFramePr>
          <p:xfrm>
            <a:off x="3318" y="2777"/>
            <a:ext cx="323" cy="166"/>
          </p:xfrm>
          <a:graphic>
            <a:graphicData uri="http://schemas.openxmlformats.org/presentationml/2006/ole">
              <mc:AlternateContent xmlns:mc="http://schemas.openxmlformats.org/markup-compatibility/2006">
                <mc:Choice xmlns:v="urn:schemas-microsoft-com:vml" Requires="v">
                  <p:oleObj spid="_x0000_s15201" name="CS ChemDraw Drawing" r:id="rId52" imgW="594360" imgH="355320" progId="">
                    <p:embed/>
                  </p:oleObj>
                </mc:Choice>
                <mc:Fallback>
                  <p:oleObj name="CS ChemDraw Drawing" r:id="rId52" imgW="594360" imgH="355320" progId="">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18" y="2777"/>
                          <a:ext cx="323"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 name="Object 32"/>
            <p:cNvGraphicFramePr>
              <a:graphicFrameLocks noChangeAspect="1"/>
            </p:cNvGraphicFramePr>
            <p:nvPr/>
          </p:nvGraphicFramePr>
          <p:xfrm>
            <a:off x="3435" y="3308"/>
            <a:ext cx="312" cy="224"/>
          </p:xfrm>
          <a:graphic>
            <a:graphicData uri="http://schemas.openxmlformats.org/presentationml/2006/ole">
              <mc:AlternateContent xmlns:mc="http://schemas.openxmlformats.org/markup-compatibility/2006">
                <mc:Choice xmlns:v="urn:schemas-microsoft-com:vml" Requires="v">
                  <p:oleObj spid="_x0000_s15202" name="CS ChemDraw Drawing" r:id="rId53" imgW="571320" imgH="482400" progId="">
                    <p:embed/>
                  </p:oleObj>
                </mc:Choice>
                <mc:Fallback>
                  <p:oleObj name="CS ChemDraw Drawing" r:id="rId53" imgW="571320" imgH="482400" progId="">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35" y="3308"/>
                          <a:ext cx="312"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5" name="Object 33"/>
            <p:cNvGraphicFramePr>
              <a:graphicFrameLocks noChangeAspect="1"/>
            </p:cNvGraphicFramePr>
            <p:nvPr/>
          </p:nvGraphicFramePr>
          <p:xfrm>
            <a:off x="4215" y="3289"/>
            <a:ext cx="261" cy="267"/>
          </p:xfrm>
          <a:graphic>
            <a:graphicData uri="http://schemas.openxmlformats.org/presentationml/2006/ole">
              <mc:AlternateContent xmlns:mc="http://schemas.openxmlformats.org/markup-compatibility/2006">
                <mc:Choice xmlns:v="urn:schemas-microsoft-com:vml" Requires="v">
                  <p:oleObj spid="_x0000_s15203" name="CS ChemDraw Drawing" r:id="rId54" imgW="472320" imgH="576360" progId="">
                    <p:embed/>
                  </p:oleObj>
                </mc:Choice>
                <mc:Fallback>
                  <p:oleObj name="CS ChemDraw Drawing" r:id="rId54" imgW="472320" imgH="57636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15" y="3289"/>
                          <a:ext cx="261"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6" name="Object 34"/>
            <p:cNvGraphicFramePr>
              <a:graphicFrameLocks noChangeAspect="1"/>
            </p:cNvGraphicFramePr>
            <p:nvPr/>
          </p:nvGraphicFramePr>
          <p:xfrm>
            <a:off x="4350" y="3095"/>
            <a:ext cx="279" cy="144"/>
          </p:xfrm>
          <a:graphic>
            <a:graphicData uri="http://schemas.openxmlformats.org/presentationml/2006/ole">
              <mc:AlternateContent xmlns:mc="http://schemas.openxmlformats.org/markup-compatibility/2006">
                <mc:Choice xmlns:v="urn:schemas-microsoft-com:vml" Requires="v">
                  <p:oleObj spid="_x0000_s15204" name="CS ChemDraw Drawing" r:id="rId55" imgW="594360" imgH="357840" progId="">
                    <p:embed/>
                  </p:oleObj>
                </mc:Choice>
                <mc:Fallback>
                  <p:oleObj name="CS ChemDraw Drawing" r:id="rId55" imgW="594360" imgH="3578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0" y="3095"/>
                          <a:ext cx="279"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44" name="Object 31"/>
          <p:cNvGraphicFramePr>
            <a:graphicFrameLocks noChangeAspect="1"/>
          </p:cNvGraphicFramePr>
          <p:nvPr/>
        </p:nvGraphicFramePr>
        <p:xfrm>
          <a:off x="6858000" y="2484438"/>
          <a:ext cx="1371600" cy="881062"/>
        </p:xfrm>
        <a:graphic>
          <a:graphicData uri="http://schemas.openxmlformats.org/presentationml/2006/ole">
            <mc:AlternateContent xmlns:mc="http://schemas.openxmlformats.org/markup-compatibility/2006">
              <mc:Choice xmlns:v="urn:schemas-microsoft-com:vml" Requires="v">
                <p:oleObj spid="_x0000_s15205" name="CS ChemDraw Drawing" r:id="rId56" imgW="566442" imgH="362315" progId="">
                  <p:embed/>
                </p:oleObj>
              </mc:Choice>
              <mc:Fallback>
                <p:oleObj name="CS ChemDraw Drawing" r:id="rId56" imgW="566442" imgH="362315" progId="">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858000" y="2484438"/>
                        <a:ext cx="1371600"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5" name="מחבר מעוקל 43"/>
          <p:cNvCxnSpPr/>
          <p:nvPr/>
        </p:nvCxnSpPr>
        <p:spPr>
          <a:xfrm rot="5400000">
            <a:off x="7162800" y="3495675"/>
            <a:ext cx="1295400" cy="22860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46" name="מלבן 39"/>
          <p:cNvSpPr>
            <a:spLocks noChangeArrowheads="1"/>
          </p:cNvSpPr>
          <p:nvPr/>
        </p:nvSpPr>
        <p:spPr bwMode="auto">
          <a:xfrm>
            <a:off x="914400" y="6402388"/>
            <a:ext cx="5026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Greenham, N. et al. </a:t>
            </a:r>
            <a:r>
              <a:rPr lang="en-US" sz="1600" i="1"/>
              <a:t>Phys Rev B, </a:t>
            </a:r>
            <a:r>
              <a:rPr lang="en-US" sz="1600" b="1"/>
              <a:t>1996</a:t>
            </a:r>
            <a:r>
              <a:rPr lang="en-US" sz="1600"/>
              <a:t>, </a:t>
            </a:r>
            <a:r>
              <a:rPr lang="en-US" sz="1600" i="1"/>
              <a:t>54</a:t>
            </a:r>
            <a:r>
              <a:rPr lang="en-US" sz="1600"/>
              <a:t>, 17628</a:t>
            </a:r>
          </a:p>
        </p:txBody>
      </p:sp>
    </p:spTree>
    <p:extLst>
      <p:ext uri="{BB962C8B-B14F-4D97-AF65-F5344CB8AC3E}">
        <p14:creationId xmlns:p14="http://schemas.microsoft.com/office/powerpoint/2010/main" val="422865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100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nodeType="afterEffect">
                                  <p:stCondLst>
                                    <p:cond delay="1000"/>
                                  </p:stCondLst>
                                  <p:childTnLst>
                                    <p:set>
                                      <p:cBhvr>
                                        <p:cTn id="16" dur="1" fill="hold">
                                          <p:stCondLst>
                                            <p:cond delay="0"/>
                                          </p:stCondLst>
                                        </p:cTn>
                                        <p:tgtEl>
                                          <p:spTgt spid="44"/>
                                        </p:tgtEl>
                                        <p:attrNameLst>
                                          <p:attrName>style.visibility</p:attrName>
                                        </p:attrNameLst>
                                      </p:cBhvr>
                                      <p:to>
                                        <p:strVal val="visible"/>
                                      </p:to>
                                    </p:set>
                                  </p:childTnLst>
                                </p:cTn>
                              </p:par>
                            </p:childTnLst>
                          </p:cTn>
                        </p:par>
                        <p:par>
                          <p:cTn id="17" fill="hold" nodeType="afterGroup">
                            <p:stCondLst>
                              <p:cond delay="2500"/>
                            </p:stCondLst>
                            <p:childTnLst>
                              <p:par>
                                <p:cTn id="18" presetID="1" presetClass="entr" presetSubtype="0" fill="hold" nodeType="afterEffect">
                                  <p:stCondLst>
                                    <p:cond delay="100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 calcmode="lin" valueType="num">
                                      <p:cBhvr additive="base">
                                        <p:cTn id="2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 calcmode="lin" valueType="num">
                                      <p:cBhvr additive="base">
                                        <p:cTn id="32"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 calcmode="lin" valueType="num">
                                      <p:cBhvr additive="base">
                                        <p:cTn id="36"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8" presetID="9"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dissolv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02" name="Picture 1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29" y="591592"/>
            <a:ext cx="3405843" cy="965200"/>
          </a:xfrm>
          <a:prstGeom prst="rect">
            <a:avLst/>
          </a:prstGeom>
          <a:solidFill>
            <a:srgbClr val="FFFF00"/>
          </a:solidFill>
          <a:ln>
            <a:noFill/>
          </a:ln>
          <a:effectLst/>
        </p:spPr>
      </p:pic>
      <p:sp>
        <p:nvSpPr>
          <p:cNvPr id="4108" name="Rectangle 2"/>
          <p:cNvSpPr>
            <a:spLocks noChangeArrowheads="1"/>
          </p:cNvSpPr>
          <p:nvPr/>
        </p:nvSpPr>
        <p:spPr bwMode="auto">
          <a:xfrm>
            <a:off x="2949575" y="19045238"/>
            <a:ext cx="1619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00" tIns="39900" rIns="79800" bIns="39900" anchor="ctr">
            <a:spAutoFit/>
          </a:bodyPr>
          <a:lstStyle/>
          <a:p>
            <a:pPr defTabSz="798513" eaLnBrk="0" hangingPunct="0"/>
            <a:endParaRPr lang="ru-RU" sz="2100">
              <a:latin typeface="Times New Roman (Hebrew)" charset="0"/>
            </a:endParaRPr>
          </a:p>
        </p:txBody>
      </p:sp>
      <p:sp>
        <p:nvSpPr>
          <p:cNvPr id="4109" name="Oval 3"/>
          <p:cNvSpPr>
            <a:spLocks noChangeArrowheads="1"/>
          </p:cNvSpPr>
          <p:nvPr/>
        </p:nvSpPr>
        <p:spPr bwMode="auto">
          <a:xfrm>
            <a:off x="5724525" y="-2043113"/>
            <a:ext cx="4643438" cy="4608513"/>
          </a:xfrm>
          <a:prstGeom prst="ellipse">
            <a:avLst/>
          </a:prstGeom>
          <a:gradFill rotWithShape="1">
            <a:gsLst>
              <a:gs pos="0">
                <a:srgbClr val="E9E9E9"/>
              </a:gs>
              <a:gs pos="100000">
                <a:srgbClr val="2B194F">
                  <a:alpha val="70000"/>
                </a:srgbClr>
              </a:gs>
            </a:gsLst>
            <a:path path="shape">
              <a:fillToRect l="50000" t="50000" r="50000" b="50000"/>
            </a:path>
          </a:gradFill>
          <a:ln w="9525" algn="ctr">
            <a:solidFill>
              <a:srgbClr val="D6D6D6"/>
            </a:solidFill>
            <a:round/>
            <a:headEnd/>
            <a:tailEnd/>
          </a:ln>
        </p:spPr>
        <p:txBody>
          <a:bodyPr wrap="none" anchor="ctr"/>
          <a:lstStyle/>
          <a:p>
            <a:endParaRPr lang="en-US">
              <a:latin typeface="Calibri" pitchFamily="34" charset="0"/>
            </a:endParaRPr>
          </a:p>
        </p:txBody>
      </p:sp>
      <p:sp>
        <p:nvSpPr>
          <p:cNvPr id="4110" name="Text Box 4"/>
          <p:cNvSpPr txBox="1">
            <a:spLocks noChangeArrowheads="1"/>
          </p:cNvSpPr>
          <p:nvPr/>
        </p:nvSpPr>
        <p:spPr bwMode="auto">
          <a:xfrm>
            <a:off x="7216775" y="1412875"/>
            <a:ext cx="99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a:solidFill>
                  <a:srgbClr val="F7F7F7"/>
                </a:solidFill>
                <a:latin typeface="Calibri" pitchFamily="34" charset="0"/>
              </a:rPr>
              <a:t>InAs</a:t>
            </a:r>
          </a:p>
        </p:txBody>
      </p:sp>
      <p:sp>
        <p:nvSpPr>
          <p:cNvPr id="53" name="Rectangle 5"/>
          <p:cNvSpPr>
            <a:spLocks noChangeArrowheads="1"/>
          </p:cNvSpPr>
          <p:nvPr/>
        </p:nvSpPr>
        <p:spPr bwMode="auto">
          <a:xfrm>
            <a:off x="250825" y="-315416"/>
            <a:ext cx="7129463" cy="11430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dirty="0">
                <a:effectLst>
                  <a:outerShdw blurRad="50800" dist="38100" dir="16200000" rotWithShape="0">
                    <a:prstClr val="black">
                      <a:alpha val="40000"/>
                    </a:prstClr>
                  </a:outerShdw>
                </a:effectLst>
                <a:latin typeface="+mn-lt"/>
                <a:cs typeface="+mn-cs"/>
              </a:rPr>
              <a:t>Ligands Exchange</a:t>
            </a:r>
          </a:p>
        </p:txBody>
      </p:sp>
      <p:sp>
        <p:nvSpPr>
          <p:cNvPr id="4112" name="Rectangle 6"/>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graphicFrame>
        <p:nvGraphicFramePr>
          <p:cNvPr id="55" name="Object 11"/>
          <p:cNvGraphicFramePr>
            <a:graphicFrameLocks noChangeAspect="1"/>
          </p:cNvGraphicFramePr>
          <p:nvPr/>
        </p:nvGraphicFramePr>
        <p:xfrm>
          <a:off x="5219700" y="2241550"/>
          <a:ext cx="2447925" cy="1474788"/>
        </p:xfrm>
        <a:graphic>
          <a:graphicData uri="http://schemas.openxmlformats.org/presentationml/2006/ole">
            <mc:AlternateContent xmlns:mc="http://schemas.openxmlformats.org/markup-compatibility/2006">
              <mc:Choice xmlns:v="urn:schemas-microsoft-com:vml" Requires="v">
                <p:oleObj spid="_x0000_s15643" name="CS ChemDraw Drawing" r:id="rId5" imgW="3978854" imgH="2410571" progId="">
                  <p:embed/>
                </p:oleObj>
              </mc:Choice>
              <mc:Fallback>
                <p:oleObj name="CS ChemDraw Drawing" r:id="rId5" imgW="3978854" imgH="241057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2241550"/>
                        <a:ext cx="2447925"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 name="Object 12"/>
          <p:cNvGraphicFramePr>
            <a:graphicFrameLocks noChangeAspect="1"/>
          </p:cNvGraphicFramePr>
          <p:nvPr/>
        </p:nvGraphicFramePr>
        <p:xfrm>
          <a:off x="4221163" y="2166938"/>
          <a:ext cx="1341437" cy="349250"/>
        </p:xfrm>
        <a:graphic>
          <a:graphicData uri="http://schemas.openxmlformats.org/presentationml/2006/ole">
            <mc:AlternateContent xmlns:mc="http://schemas.openxmlformats.org/markup-compatibility/2006">
              <mc:Choice xmlns:v="urn:schemas-microsoft-com:vml" Requires="v">
                <p:oleObj spid="_x0000_s15644" name="CS ChemDraw Drawing" r:id="rId7" imgW="1381680" imgH="357840" progId="">
                  <p:embed/>
                </p:oleObj>
              </mc:Choice>
              <mc:Fallback>
                <p:oleObj name="CS ChemDraw Drawing" r:id="rId7" imgW="1381680" imgH="3578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1163" y="2166938"/>
                        <a:ext cx="1341437"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 name="Object 13"/>
          <p:cNvGraphicFramePr>
            <a:graphicFrameLocks noChangeAspect="1"/>
          </p:cNvGraphicFramePr>
          <p:nvPr/>
        </p:nvGraphicFramePr>
        <p:xfrm>
          <a:off x="7708900" y="2916238"/>
          <a:ext cx="1119188" cy="331787"/>
        </p:xfrm>
        <a:graphic>
          <a:graphicData uri="http://schemas.openxmlformats.org/presentationml/2006/ole">
            <mc:AlternateContent xmlns:mc="http://schemas.openxmlformats.org/markup-compatibility/2006">
              <mc:Choice xmlns:v="urn:schemas-microsoft-com:vml" Requires="v">
                <p:oleObj spid="_x0000_s15645" name="CS ChemDraw Drawing" r:id="rId9" imgW="1369712" imgH="402032" progId="">
                  <p:embed/>
                </p:oleObj>
              </mc:Choice>
              <mc:Fallback>
                <p:oleObj name="CS ChemDraw Drawing" r:id="rId9" imgW="1369712" imgH="402032"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08900" y="2916238"/>
                        <a:ext cx="11191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57"/>
          <p:cNvGrpSpPr>
            <a:grpSpLocks/>
          </p:cNvGrpSpPr>
          <p:nvPr/>
        </p:nvGrpSpPr>
        <p:grpSpPr bwMode="auto">
          <a:xfrm>
            <a:off x="250825" y="4148138"/>
            <a:ext cx="5967413" cy="2160587"/>
            <a:chOff x="27" y="2704"/>
            <a:chExt cx="3352" cy="1361"/>
          </a:xfrm>
        </p:grpSpPr>
        <p:sp>
          <p:nvSpPr>
            <p:cNvPr id="4137" name="AutoShape 14"/>
            <p:cNvSpPr>
              <a:spLocks noChangeArrowheads="1"/>
            </p:cNvSpPr>
            <p:nvPr/>
          </p:nvSpPr>
          <p:spPr bwMode="auto">
            <a:xfrm>
              <a:off x="385" y="2705"/>
              <a:ext cx="2994" cy="1360"/>
            </a:xfrm>
            <a:prstGeom prst="roundRect">
              <a:avLst>
                <a:gd name="adj" fmla="val 16667"/>
              </a:avLst>
            </a:pr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798513" eaLnBrk="0" hangingPunct="0"/>
              <a:endParaRPr lang="ru-RU" sz="3200">
                <a:latin typeface="Calibri" pitchFamily="34" charset="0"/>
              </a:endParaRPr>
            </a:p>
          </p:txBody>
        </p:sp>
        <p:sp>
          <p:nvSpPr>
            <p:cNvPr id="4138" name="Text Box 15"/>
            <p:cNvSpPr txBox="1">
              <a:spLocks noChangeArrowheads="1"/>
            </p:cNvSpPr>
            <p:nvPr/>
          </p:nvSpPr>
          <p:spPr bwMode="auto">
            <a:xfrm>
              <a:off x="2381" y="2751"/>
              <a:ext cx="370" cy="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2000" b="1" u="sng">
                  <a:solidFill>
                    <a:srgbClr val="FF0000"/>
                  </a:solidFill>
                  <a:latin typeface="Calibri" pitchFamily="34" charset="0"/>
                </a:rPr>
                <a:t>Y </a:t>
              </a:r>
            </a:p>
            <a:p>
              <a:pPr eaLnBrk="1" hangingPunct="1">
                <a:lnSpc>
                  <a:spcPct val="150000"/>
                </a:lnSpc>
              </a:pPr>
              <a:r>
                <a:rPr lang="en-US" sz="2000" b="1">
                  <a:solidFill>
                    <a:srgbClr val="FF0000"/>
                  </a:solidFill>
                  <a:latin typeface="Calibri" pitchFamily="34" charset="0"/>
                </a:rPr>
                <a:t>NH</a:t>
              </a:r>
              <a:r>
                <a:rPr lang="en-US" sz="2000" b="1" baseline="-25000">
                  <a:solidFill>
                    <a:srgbClr val="FF0000"/>
                  </a:solidFill>
                  <a:latin typeface="Calibri" pitchFamily="34" charset="0"/>
                </a:rPr>
                <a:t>2</a:t>
              </a:r>
              <a:r>
                <a:rPr lang="en-US" sz="2000" b="1">
                  <a:solidFill>
                    <a:srgbClr val="FF0000"/>
                  </a:solidFill>
                  <a:latin typeface="Calibri" pitchFamily="34" charset="0"/>
                </a:rPr>
                <a:t> </a:t>
              </a:r>
            </a:p>
            <a:p>
              <a:pPr eaLnBrk="1" hangingPunct="1">
                <a:lnSpc>
                  <a:spcPct val="150000"/>
                </a:lnSpc>
              </a:pPr>
              <a:r>
                <a:rPr lang="en-US" sz="2000" b="1">
                  <a:solidFill>
                    <a:srgbClr val="FF0000"/>
                  </a:solidFill>
                  <a:latin typeface="Calibri" pitchFamily="34" charset="0"/>
                </a:rPr>
                <a:t>SH</a:t>
              </a:r>
            </a:p>
          </p:txBody>
        </p:sp>
        <p:grpSp>
          <p:nvGrpSpPr>
            <p:cNvPr id="4139" name="Group 16"/>
            <p:cNvGrpSpPr>
              <a:grpSpLocks/>
            </p:cNvGrpSpPr>
            <p:nvPr/>
          </p:nvGrpSpPr>
          <p:grpSpPr bwMode="auto">
            <a:xfrm>
              <a:off x="527" y="2704"/>
              <a:ext cx="1536" cy="1312"/>
              <a:chOff x="527" y="2704"/>
              <a:chExt cx="1536" cy="1312"/>
            </a:xfrm>
          </p:grpSpPr>
          <p:sp>
            <p:nvSpPr>
              <p:cNvPr id="4141" name="Text Box 17"/>
              <p:cNvSpPr txBox="1">
                <a:spLocks noChangeArrowheads="1"/>
              </p:cNvSpPr>
              <p:nvPr/>
            </p:nvSpPr>
            <p:spPr bwMode="auto">
              <a:xfrm>
                <a:off x="527" y="2795"/>
                <a:ext cx="816"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pPr>
                <a:r>
                  <a:rPr lang="en-US" sz="2000" b="1">
                    <a:solidFill>
                      <a:srgbClr val="0000FF"/>
                    </a:solidFill>
                    <a:latin typeface="Calibri" pitchFamily="34" charset="0"/>
                  </a:rPr>
                  <a:t>  </a:t>
                </a:r>
                <a:r>
                  <a:rPr lang="en-US" sz="2000" b="1" u="sng">
                    <a:solidFill>
                      <a:srgbClr val="0000FF"/>
                    </a:solidFill>
                    <a:latin typeface="Calibri" pitchFamily="34" charset="0"/>
                  </a:rPr>
                  <a:t>X</a:t>
                </a:r>
              </a:p>
              <a:p>
                <a:pPr eaLnBrk="1" hangingPunct="1">
                  <a:lnSpc>
                    <a:spcPct val="150000"/>
                  </a:lnSpc>
                </a:pPr>
                <a:r>
                  <a:rPr lang="en-US" sz="2000" b="1">
                    <a:solidFill>
                      <a:srgbClr val="0000FF"/>
                    </a:solidFill>
                    <a:latin typeface="Calibri" pitchFamily="34" charset="0"/>
                  </a:rPr>
                  <a:t>OCH</a:t>
                </a:r>
                <a:r>
                  <a:rPr lang="en-US" sz="2000" b="1" baseline="-25000">
                    <a:solidFill>
                      <a:srgbClr val="0000FF"/>
                    </a:solidFill>
                    <a:latin typeface="Calibri" pitchFamily="34" charset="0"/>
                  </a:rPr>
                  <a:t>3</a:t>
                </a:r>
                <a:endParaRPr lang="en-US" sz="2000" b="1">
                  <a:solidFill>
                    <a:srgbClr val="0000FF"/>
                  </a:solidFill>
                  <a:latin typeface="Calibri" pitchFamily="34" charset="0"/>
                </a:endParaRPr>
              </a:p>
              <a:p>
                <a:pPr eaLnBrk="1" hangingPunct="1">
                  <a:lnSpc>
                    <a:spcPct val="150000"/>
                  </a:lnSpc>
                </a:pPr>
                <a:r>
                  <a:rPr lang="en-US" sz="2000" b="1">
                    <a:solidFill>
                      <a:srgbClr val="0000FF"/>
                    </a:solidFill>
                    <a:latin typeface="Calibri" pitchFamily="34" charset="0"/>
                  </a:rPr>
                  <a:t>CH</a:t>
                </a:r>
                <a:r>
                  <a:rPr lang="en-US" sz="2000" b="1" baseline="-25000">
                    <a:solidFill>
                      <a:srgbClr val="0000FF"/>
                    </a:solidFill>
                    <a:latin typeface="Calibri" pitchFamily="34" charset="0"/>
                  </a:rPr>
                  <a:t>3</a:t>
                </a:r>
                <a:r>
                  <a:rPr lang="en-US" sz="2000" b="1">
                    <a:solidFill>
                      <a:srgbClr val="0000FF"/>
                    </a:solidFill>
                    <a:latin typeface="Calibri" pitchFamily="34" charset="0"/>
                  </a:rPr>
                  <a:t> </a:t>
                </a:r>
              </a:p>
              <a:p>
                <a:pPr eaLnBrk="1" hangingPunct="1">
                  <a:lnSpc>
                    <a:spcPct val="150000"/>
                  </a:lnSpc>
                </a:pPr>
                <a:r>
                  <a:rPr lang="en-US" sz="2000" b="1">
                    <a:solidFill>
                      <a:srgbClr val="0000FF"/>
                    </a:solidFill>
                    <a:latin typeface="Calibri" pitchFamily="34" charset="0"/>
                  </a:rPr>
                  <a:t>NO</a:t>
                </a:r>
                <a:r>
                  <a:rPr lang="en-US" sz="2000" b="1" baseline="-25000">
                    <a:solidFill>
                      <a:srgbClr val="0000FF"/>
                    </a:solidFill>
                    <a:latin typeface="Calibri" pitchFamily="34" charset="0"/>
                  </a:rPr>
                  <a:t>2</a:t>
                </a:r>
              </a:p>
            </p:txBody>
          </p:sp>
          <p:pic>
            <p:nvPicPr>
              <p:cNvPr id="4142" name="Picture 549"/>
              <p:cNvPicPr preferRelativeResize="0">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1299" y="3793"/>
                <a:ext cx="32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3" name="Picture 547"/>
              <p:cNvPicPr preferRelativeResize="0">
                <a:picLocks noChangeAspect="1" noChangeArrowheads="1"/>
              </p:cNvPicPr>
              <p:nvPr/>
            </p:nvPicPr>
            <p:blipFill>
              <a:blip r:embed="rId12">
                <a:grayscl/>
                <a:extLst>
                  <a:ext uri="{28A0092B-C50C-407E-A947-70E740481C1C}">
                    <a14:useLocalDpi xmlns:a14="http://schemas.microsoft.com/office/drawing/2010/main" val="0"/>
                  </a:ext>
                </a:extLst>
              </a:blip>
              <a:srcRect/>
              <a:stretch>
                <a:fillRect/>
              </a:stretch>
            </p:blipFill>
            <p:spPr bwMode="auto">
              <a:xfrm rot="10800000">
                <a:off x="1293" y="3483"/>
                <a:ext cx="32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4" name="Picture 545"/>
              <p:cNvPicPr preferRelativeResize="0">
                <a:picLocks noChangeAspect="1" noChangeArrowheads="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1321" y="3233"/>
                <a:ext cx="32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5" name="Text Box 21"/>
              <p:cNvSpPr txBox="1">
                <a:spLocks noChangeArrowheads="1"/>
              </p:cNvSpPr>
              <p:nvPr/>
            </p:nvSpPr>
            <p:spPr bwMode="auto">
              <a:xfrm>
                <a:off x="1202" y="2704"/>
                <a:ext cx="86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latin typeface="Calibri" pitchFamily="34" charset="0"/>
                  </a:rPr>
                  <a:t>Free dipole </a:t>
                </a:r>
              </a:p>
            </p:txBody>
          </p:sp>
        </p:grpSp>
        <p:sp>
          <p:nvSpPr>
            <p:cNvPr id="4140" name="Text Box 22"/>
            <p:cNvSpPr txBox="1">
              <a:spLocks noChangeArrowheads="1"/>
            </p:cNvSpPr>
            <p:nvPr/>
          </p:nvSpPr>
          <p:spPr bwMode="auto">
            <a:xfrm>
              <a:off x="27" y="2944"/>
              <a:ext cx="1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atin typeface="Calibri" pitchFamily="34" charset="0"/>
              </a:endParaRPr>
            </a:p>
          </p:txBody>
        </p:sp>
      </p:grpSp>
      <p:grpSp>
        <p:nvGrpSpPr>
          <p:cNvPr id="4" name="קבוצה 29"/>
          <p:cNvGrpSpPr>
            <a:grpSpLocks/>
          </p:cNvGrpSpPr>
          <p:nvPr/>
        </p:nvGrpSpPr>
        <p:grpSpPr bwMode="auto">
          <a:xfrm>
            <a:off x="0" y="2057400"/>
            <a:ext cx="2016125" cy="1225550"/>
            <a:chOff x="574675" y="838200"/>
            <a:chExt cx="2016125" cy="1225968"/>
          </a:xfrm>
        </p:grpSpPr>
        <p:graphicFrame>
          <p:nvGraphicFramePr>
            <p:cNvPr id="4107" name="Object 14"/>
            <p:cNvGraphicFramePr>
              <a:graphicFrameLocks noChangeAspect="1"/>
            </p:cNvGraphicFramePr>
            <p:nvPr/>
          </p:nvGraphicFramePr>
          <p:xfrm>
            <a:off x="838200" y="990600"/>
            <a:ext cx="1568450" cy="877888"/>
          </p:xfrm>
          <a:graphic>
            <a:graphicData uri="http://schemas.openxmlformats.org/presentationml/2006/ole">
              <mc:AlternateContent xmlns:mc="http://schemas.openxmlformats.org/markup-compatibility/2006">
                <mc:Choice xmlns:v="urn:schemas-microsoft-com:vml" Requires="v">
                  <p:oleObj spid="_x0000_s15646" name="CS ChemDraw Drawing" r:id="rId14" imgW="1401840" imgH="845640" progId="">
                    <p:embed/>
                  </p:oleObj>
                </mc:Choice>
                <mc:Fallback>
                  <p:oleObj name="CS ChemDraw Drawing" r:id="rId14" imgW="1401840" imgH="8456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990600"/>
                          <a:ext cx="1568450" cy="87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5" name="Rectangle 11"/>
            <p:cNvSpPr>
              <a:spLocks noChangeArrowheads="1"/>
            </p:cNvSpPr>
            <p:nvPr/>
          </p:nvSpPr>
          <p:spPr bwMode="auto">
            <a:xfrm>
              <a:off x="2327275" y="838200"/>
              <a:ext cx="263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FF0000"/>
                  </a:solidFill>
                  <a:latin typeface="Calibri" pitchFamily="34" charset="0"/>
                </a:rPr>
                <a:t>Y</a:t>
              </a:r>
            </a:p>
          </p:txBody>
        </p:sp>
        <p:sp>
          <p:nvSpPr>
            <p:cNvPr id="4136" name="Rectangle 12"/>
            <p:cNvSpPr>
              <a:spLocks noChangeArrowheads="1"/>
            </p:cNvSpPr>
            <p:nvPr/>
          </p:nvSpPr>
          <p:spPr bwMode="auto">
            <a:xfrm>
              <a:off x="574675" y="1725614"/>
              <a:ext cx="2904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FF"/>
                  </a:solidFill>
                  <a:latin typeface="Calibri" pitchFamily="34" charset="0"/>
                </a:rPr>
                <a:t>X</a:t>
              </a:r>
            </a:p>
          </p:txBody>
        </p:sp>
      </p:grpSp>
      <p:grpSp>
        <p:nvGrpSpPr>
          <p:cNvPr id="5" name="קבוצה 33"/>
          <p:cNvGrpSpPr>
            <a:grpSpLocks/>
          </p:cNvGrpSpPr>
          <p:nvPr/>
        </p:nvGrpSpPr>
        <p:grpSpPr bwMode="auto">
          <a:xfrm>
            <a:off x="2286000" y="2432050"/>
            <a:ext cx="2016125" cy="1225550"/>
            <a:chOff x="574675" y="838200"/>
            <a:chExt cx="2016125" cy="1225968"/>
          </a:xfrm>
        </p:grpSpPr>
        <p:graphicFrame>
          <p:nvGraphicFramePr>
            <p:cNvPr id="4106" name="Object 15"/>
            <p:cNvGraphicFramePr>
              <a:graphicFrameLocks noChangeAspect="1"/>
            </p:cNvGraphicFramePr>
            <p:nvPr/>
          </p:nvGraphicFramePr>
          <p:xfrm>
            <a:off x="838200" y="990600"/>
            <a:ext cx="1568450" cy="877888"/>
          </p:xfrm>
          <a:graphic>
            <a:graphicData uri="http://schemas.openxmlformats.org/presentationml/2006/ole">
              <mc:AlternateContent xmlns:mc="http://schemas.openxmlformats.org/markup-compatibility/2006">
                <mc:Choice xmlns:v="urn:schemas-microsoft-com:vml" Requires="v">
                  <p:oleObj spid="_x0000_s15647" name="CS ChemDraw Drawing" r:id="rId16" imgW="1401840" imgH="845640" progId="">
                    <p:embed/>
                  </p:oleObj>
                </mc:Choice>
                <mc:Fallback>
                  <p:oleObj name="CS ChemDraw Drawing" r:id="rId16" imgW="1401840" imgH="8456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990600"/>
                          <a:ext cx="1568450" cy="87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3" name="Rectangle 11"/>
            <p:cNvSpPr>
              <a:spLocks noChangeArrowheads="1"/>
            </p:cNvSpPr>
            <p:nvPr/>
          </p:nvSpPr>
          <p:spPr bwMode="auto">
            <a:xfrm>
              <a:off x="2327275" y="838200"/>
              <a:ext cx="263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FF0000"/>
                  </a:solidFill>
                  <a:latin typeface="Calibri" pitchFamily="34" charset="0"/>
                </a:rPr>
                <a:t>Y</a:t>
              </a:r>
            </a:p>
          </p:txBody>
        </p:sp>
        <p:sp>
          <p:nvSpPr>
            <p:cNvPr id="4134" name="Rectangle 12"/>
            <p:cNvSpPr>
              <a:spLocks noChangeArrowheads="1"/>
            </p:cNvSpPr>
            <p:nvPr/>
          </p:nvSpPr>
          <p:spPr bwMode="auto">
            <a:xfrm>
              <a:off x="574675" y="1725614"/>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FF"/>
                  </a:solidFill>
                  <a:latin typeface="Calibri" pitchFamily="34" charset="0"/>
                </a:rPr>
                <a:t>X</a:t>
              </a:r>
            </a:p>
          </p:txBody>
        </p:sp>
      </p:grpSp>
      <p:grpSp>
        <p:nvGrpSpPr>
          <p:cNvPr id="6" name="קבוצה 37"/>
          <p:cNvGrpSpPr>
            <a:grpSpLocks/>
          </p:cNvGrpSpPr>
          <p:nvPr/>
        </p:nvGrpSpPr>
        <p:grpSpPr bwMode="auto">
          <a:xfrm>
            <a:off x="3048000" y="1371600"/>
            <a:ext cx="2016125" cy="1225550"/>
            <a:chOff x="574675" y="838200"/>
            <a:chExt cx="2016125" cy="1225968"/>
          </a:xfrm>
        </p:grpSpPr>
        <p:graphicFrame>
          <p:nvGraphicFramePr>
            <p:cNvPr id="4105" name="Object 16"/>
            <p:cNvGraphicFramePr>
              <a:graphicFrameLocks noChangeAspect="1"/>
            </p:cNvGraphicFramePr>
            <p:nvPr/>
          </p:nvGraphicFramePr>
          <p:xfrm>
            <a:off x="838200" y="990600"/>
            <a:ext cx="1568450" cy="877888"/>
          </p:xfrm>
          <a:graphic>
            <a:graphicData uri="http://schemas.openxmlformats.org/presentationml/2006/ole">
              <mc:AlternateContent xmlns:mc="http://schemas.openxmlformats.org/markup-compatibility/2006">
                <mc:Choice xmlns:v="urn:schemas-microsoft-com:vml" Requires="v">
                  <p:oleObj spid="_x0000_s15648" name="CS ChemDraw Drawing" r:id="rId17" imgW="1401840" imgH="845640" progId="">
                    <p:embed/>
                  </p:oleObj>
                </mc:Choice>
                <mc:Fallback>
                  <p:oleObj name="CS ChemDraw Drawing" r:id="rId17" imgW="1401840" imgH="8456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990600"/>
                          <a:ext cx="1568450" cy="87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1" name="Rectangle 11"/>
            <p:cNvSpPr>
              <a:spLocks noChangeArrowheads="1"/>
            </p:cNvSpPr>
            <p:nvPr/>
          </p:nvSpPr>
          <p:spPr bwMode="auto">
            <a:xfrm>
              <a:off x="2327275" y="838200"/>
              <a:ext cx="263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FF0000"/>
                  </a:solidFill>
                  <a:latin typeface="Calibri" pitchFamily="34" charset="0"/>
                </a:rPr>
                <a:t>Y</a:t>
              </a:r>
            </a:p>
          </p:txBody>
        </p:sp>
        <p:sp>
          <p:nvSpPr>
            <p:cNvPr id="4132" name="Rectangle 12"/>
            <p:cNvSpPr>
              <a:spLocks noChangeArrowheads="1"/>
            </p:cNvSpPr>
            <p:nvPr/>
          </p:nvSpPr>
          <p:spPr bwMode="auto">
            <a:xfrm>
              <a:off x="574675" y="1725614"/>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FF"/>
                  </a:solidFill>
                  <a:latin typeface="Calibri" pitchFamily="34" charset="0"/>
                </a:rPr>
                <a:t>X</a:t>
              </a:r>
            </a:p>
          </p:txBody>
        </p:sp>
      </p:grpSp>
      <p:grpSp>
        <p:nvGrpSpPr>
          <p:cNvPr id="7" name="קבוצה 41"/>
          <p:cNvGrpSpPr>
            <a:grpSpLocks/>
          </p:cNvGrpSpPr>
          <p:nvPr/>
        </p:nvGrpSpPr>
        <p:grpSpPr bwMode="auto">
          <a:xfrm>
            <a:off x="3429000" y="2743200"/>
            <a:ext cx="2016125" cy="1225550"/>
            <a:chOff x="574675" y="838200"/>
            <a:chExt cx="2016125" cy="1225968"/>
          </a:xfrm>
        </p:grpSpPr>
        <p:graphicFrame>
          <p:nvGraphicFramePr>
            <p:cNvPr id="4104" name="Object 17"/>
            <p:cNvGraphicFramePr>
              <a:graphicFrameLocks noChangeAspect="1"/>
            </p:cNvGraphicFramePr>
            <p:nvPr/>
          </p:nvGraphicFramePr>
          <p:xfrm>
            <a:off x="838200" y="990600"/>
            <a:ext cx="1568450" cy="877888"/>
          </p:xfrm>
          <a:graphic>
            <a:graphicData uri="http://schemas.openxmlformats.org/presentationml/2006/ole">
              <mc:AlternateContent xmlns:mc="http://schemas.openxmlformats.org/markup-compatibility/2006">
                <mc:Choice xmlns:v="urn:schemas-microsoft-com:vml" Requires="v">
                  <p:oleObj spid="_x0000_s15649" name="CS ChemDraw Drawing" r:id="rId18" imgW="1401840" imgH="845640" progId="">
                    <p:embed/>
                  </p:oleObj>
                </mc:Choice>
                <mc:Fallback>
                  <p:oleObj name="CS ChemDraw Drawing" r:id="rId18" imgW="1401840" imgH="8456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990600"/>
                          <a:ext cx="1568450" cy="87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9" name="Rectangle 11"/>
            <p:cNvSpPr>
              <a:spLocks noChangeArrowheads="1"/>
            </p:cNvSpPr>
            <p:nvPr/>
          </p:nvSpPr>
          <p:spPr bwMode="auto">
            <a:xfrm>
              <a:off x="2327275" y="838200"/>
              <a:ext cx="263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FF0000"/>
                  </a:solidFill>
                  <a:latin typeface="Calibri" pitchFamily="34" charset="0"/>
                </a:rPr>
                <a:t>Y</a:t>
              </a:r>
            </a:p>
          </p:txBody>
        </p:sp>
        <p:sp>
          <p:nvSpPr>
            <p:cNvPr id="4130" name="Rectangle 12"/>
            <p:cNvSpPr>
              <a:spLocks noChangeArrowheads="1"/>
            </p:cNvSpPr>
            <p:nvPr/>
          </p:nvSpPr>
          <p:spPr bwMode="auto">
            <a:xfrm>
              <a:off x="574675" y="1725614"/>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FF"/>
                  </a:solidFill>
                  <a:latin typeface="Calibri" pitchFamily="34" charset="0"/>
                </a:rPr>
                <a:t>X</a:t>
              </a:r>
            </a:p>
          </p:txBody>
        </p:sp>
      </p:grpSp>
      <p:grpSp>
        <p:nvGrpSpPr>
          <p:cNvPr id="8" name="קבוצה 49"/>
          <p:cNvGrpSpPr>
            <a:grpSpLocks/>
          </p:cNvGrpSpPr>
          <p:nvPr/>
        </p:nvGrpSpPr>
        <p:grpSpPr bwMode="auto">
          <a:xfrm>
            <a:off x="914400" y="2209800"/>
            <a:ext cx="2016125" cy="1225550"/>
            <a:chOff x="574675" y="838200"/>
            <a:chExt cx="2016125" cy="1225968"/>
          </a:xfrm>
        </p:grpSpPr>
        <p:graphicFrame>
          <p:nvGraphicFramePr>
            <p:cNvPr id="4103" name="Object 18"/>
            <p:cNvGraphicFramePr>
              <a:graphicFrameLocks noChangeAspect="1"/>
            </p:cNvGraphicFramePr>
            <p:nvPr/>
          </p:nvGraphicFramePr>
          <p:xfrm>
            <a:off x="838200" y="990600"/>
            <a:ext cx="1568450" cy="877888"/>
          </p:xfrm>
          <a:graphic>
            <a:graphicData uri="http://schemas.openxmlformats.org/presentationml/2006/ole">
              <mc:AlternateContent xmlns:mc="http://schemas.openxmlformats.org/markup-compatibility/2006">
                <mc:Choice xmlns:v="urn:schemas-microsoft-com:vml" Requires="v">
                  <p:oleObj spid="_x0000_s15650" name="CS ChemDraw Drawing" r:id="rId19" imgW="1401840" imgH="845640" progId="">
                    <p:embed/>
                  </p:oleObj>
                </mc:Choice>
                <mc:Fallback>
                  <p:oleObj name="CS ChemDraw Drawing" r:id="rId19" imgW="1401840" imgH="8456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990600"/>
                          <a:ext cx="1568450" cy="87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7" name="Rectangle 11"/>
            <p:cNvSpPr>
              <a:spLocks noChangeArrowheads="1"/>
            </p:cNvSpPr>
            <p:nvPr/>
          </p:nvSpPr>
          <p:spPr bwMode="auto">
            <a:xfrm>
              <a:off x="2327275" y="838200"/>
              <a:ext cx="263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FF0000"/>
                  </a:solidFill>
                  <a:latin typeface="Calibri" pitchFamily="34" charset="0"/>
                </a:rPr>
                <a:t>Y</a:t>
              </a:r>
            </a:p>
          </p:txBody>
        </p:sp>
        <p:sp>
          <p:nvSpPr>
            <p:cNvPr id="4128" name="Rectangle 12"/>
            <p:cNvSpPr>
              <a:spLocks noChangeArrowheads="1"/>
            </p:cNvSpPr>
            <p:nvPr/>
          </p:nvSpPr>
          <p:spPr bwMode="auto">
            <a:xfrm>
              <a:off x="574675" y="1725614"/>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FF"/>
                  </a:solidFill>
                  <a:latin typeface="Calibri" pitchFamily="34" charset="0"/>
                </a:rPr>
                <a:t>X</a:t>
              </a:r>
            </a:p>
          </p:txBody>
        </p:sp>
      </p:grpSp>
      <p:grpSp>
        <p:nvGrpSpPr>
          <p:cNvPr id="9" name="קבוצה 53"/>
          <p:cNvGrpSpPr>
            <a:grpSpLocks/>
          </p:cNvGrpSpPr>
          <p:nvPr/>
        </p:nvGrpSpPr>
        <p:grpSpPr bwMode="auto">
          <a:xfrm>
            <a:off x="2209800" y="914400"/>
            <a:ext cx="2016125" cy="1225550"/>
            <a:chOff x="574675" y="838200"/>
            <a:chExt cx="2016125" cy="1225968"/>
          </a:xfrm>
          <a:solidFill>
            <a:schemeClr val="bg1"/>
          </a:solidFill>
        </p:grpSpPr>
        <p:graphicFrame>
          <p:nvGraphicFramePr>
            <p:cNvPr id="4102" name="Object 19"/>
            <p:cNvGraphicFramePr>
              <a:graphicFrameLocks noChangeAspect="1"/>
            </p:cNvGraphicFramePr>
            <p:nvPr>
              <p:extLst>
                <p:ext uri="{D42A27DB-BD31-4B8C-83A1-F6EECF244321}">
                  <p14:modId xmlns:p14="http://schemas.microsoft.com/office/powerpoint/2010/main" val="1823524609"/>
                </p:ext>
              </p:extLst>
            </p:nvPr>
          </p:nvGraphicFramePr>
          <p:xfrm>
            <a:off x="838200" y="990600"/>
            <a:ext cx="1568450" cy="877888"/>
          </p:xfrm>
          <a:graphic>
            <a:graphicData uri="http://schemas.openxmlformats.org/presentationml/2006/ole">
              <mc:AlternateContent xmlns:mc="http://schemas.openxmlformats.org/markup-compatibility/2006">
                <mc:Choice xmlns:v="urn:schemas-microsoft-com:vml" Requires="v">
                  <p:oleObj spid="_x0000_s15651" name="CS ChemDraw Drawing" r:id="rId20" imgW="1401840" imgH="845640" progId="">
                    <p:embed/>
                  </p:oleObj>
                </mc:Choice>
                <mc:Fallback>
                  <p:oleObj name="CS ChemDraw Drawing" r:id="rId20" imgW="1401840" imgH="8456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990600"/>
                          <a:ext cx="1568450" cy="877888"/>
                        </a:xfrm>
                        <a:prstGeom prst="rect">
                          <a:avLst/>
                        </a:prstGeom>
                        <a:solidFill>
                          <a:schemeClr val="bg1"/>
                        </a:solidFill>
                      </p:spPr>
                    </p:pic>
                  </p:oleObj>
                </mc:Fallback>
              </mc:AlternateContent>
            </a:graphicData>
          </a:graphic>
        </p:graphicFrame>
        <p:sp>
          <p:nvSpPr>
            <p:cNvPr id="4125" name="Rectangle 11"/>
            <p:cNvSpPr>
              <a:spLocks noChangeArrowheads="1"/>
            </p:cNvSpPr>
            <p:nvPr/>
          </p:nvSpPr>
          <p:spPr bwMode="auto">
            <a:xfrm>
              <a:off x="2327275" y="838200"/>
              <a:ext cx="263525"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FF0000"/>
                  </a:solidFill>
                  <a:latin typeface="Calibri" pitchFamily="34" charset="0"/>
                </a:rPr>
                <a:t>Y</a:t>
              </a:r>
            </a:p>
          </p:txBody>
        </p:sp>
        <p:sp>
          <p:nvSpPr>
            <p:cNvPr id="4126" name="Rectangle 12"/>
            <p:cNvSpPr>
              <a:spLocks noChangeArrowheads="1"/>
            </p:cNvSpPr>
            <p:nvPr/>
          </p:nvSpPr>
          <p:spPr bwMode="auto">
            <a:xfrm>
              <a:off x="574675" y="1725614"/>
              <a:ext cx="298480" cy="3385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0000FF"/>
                  </a:solidFill>
                  <a:latin typeface="Calibri" pitchFamily="34" charset="0"/>
                </a:rPr>
                <a:t>X</a:t>
              </a:r>
            </a:p>
          </p:txBody>
        </p:sp>
      </p:grpSp>
      <p:grpSp>
        <p:nvGrpSpPr>
          <p:cNvPr id="10" name="קבוצה 70"/>
          <p:cNvGrpSpPr>
            <a:grpSpLocks/>
          </p:cNvGrpSpPr>
          <p:nvPr/>
        </p:nvGrpSpPr>
        <p:grpSpPr bwMode="auto">
          <a:xfrm>
            <a:off x="381000" y="3200400"/>
            <a:ext cx="2016125" cy="1225550"/>
            <a:chOff x="574675" y="838200"/>
            <a:chExt cx="2016125" cy="1225968"/>
          </a:xfrm>
        </p:grpSpPr>
        <p:graphicFrame>
          <p:nvGraphicFramePr>
            <p:cNvPr id="4101" name="Object 20"/>
            <p:cNvGraphicFramePr>
              <a:graphicFrameLocks noChangeAspect="1"/>
            </p:cNvGraphicFramePr>
            <p:nvPr/>
          </p:nvGraphicFramePr>
          <p:xfrm>
            <a:off x="838200" y="990600"/>
            <a:ext cx="1568450" cy="877888"/>
          </p:xfrm>
          <a:graphic>
            <a:graphicData uri="http://schemas.openxmlformats.org/presentationml/2006/ole">
              <mc:AlternateContent xmlns:mc="http://schemas.openxmlformats.org/markup-compatibility/2006">
                <mc:Choice xmlns:v="urn:schemas-microsoft-com:vml" Requires="v">
                  <p:oleObj spid="_x0000_s15652" name="CS ChemDraw Drawing" r:id="rId21" imgW="1401840" imgH="845640" progId="">
                    <p:embed/>
                  </p:oleObj>
                </mc:Choice>
                <mc:Fallback>
                  <p:oleObj name="CS ChemDraw Drawing" r:id="rId21" imgW="1401840" imgH="8456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990600"/>
                          <a:ext cx="1568450" cy="87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23" name="Rectangle 11"/>
            <p:cNvSpPr>
              <a:spLocks noChangeArrowheads="1"/>
            </p:cNvSpPr>
            <p:nvPr/>
          </p:nvSpPr>
          <p:spPr bwMode="auto">
            <a:xfrm>
              <a:off x="2327275" y="838200"/>
              <a:ext cx="263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FF0000"/>
                  </a:solidFill>
                  <a:latin typeface="Calibri" pitchFamily="34" charset="0"/>
                </a:rPr>
                <a:t>Y</a:t>
              </a:r>
            </a:p>
          </p:txBody>
        </p:sp>
        <p:sp>
          <p:nvSpPr>
            <p:cNvPr id="4124" name="Rectangle 12"/>
            <p:cNvSpPr>
              <a:spLocks noChangeArrowheads="1"/>
            </p:cNvSpPr>
            <p:nvPr/>
          </p:nvSpPr>
          <p:spPr bwMode="auto">
            <a:xfrm>
              <a:off x="574675" y="1725614"/>
              <a:ext cx="2904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0000FF"/>
                  </a:solidFill>
                  <a:latin typeface="Calibri" pitchFamily="34" charset="0"/>
                </a:rPr>
                <a:t>X</a:t>
              </a:r>
            </a:p>
          </p:txBody>
        </p:sp>
      </p:grpSp>
      <p:sp>
        <p:nvSpPr>
          <p:cNvPr id="96" name="TextBox 95"/>
          <p:cNvSpPr txBox="1">
            <a:spLocks noChangeArrowheads="1"/>
          </p:cNvSpPr>
          <p:nvPr/>
        </p:nvSpPr>
        <p:spPr bwMode="auto">
          <a:xfrm>
            <a:off x="7021513" y="3468688"/>
            <a:ext cx="1978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latin typeface="Calibri" pitchFamily="34" charset="0"/>
              </a:rPr>
              <a:t>TOP</a:t>
            </a:r>
          </a:p>
          <a:p>
            <a:pPr algn="ctr" eaLnBrk="1" hangingPunct="1"/>
            <a:r>
              <a:rPr lang="en-US">
                <a:latin typeface="Calibri" pitchFamily="34" charset="0"/>
              </a:rPr>
              <a:t>(trioctylphosphine)</a:t>
            </a:r>
            <a:endParaRPr lang="en-US" b="1">
              <a:latin typeface="Calibri" pitchFamily="34" charset="0"/>
            </a:endParaRPr>
          </a:p>
        </p:txBody>
      </p:sp>
      <p:sp>
        <p:nvSpPr>
          <p:cNvPr id="4122" name="Rectangle 57"/>
          <p:cNvSpPr>
            <a:spLocks noChangeArrowheads="1"/>
          </p:cNvSpPr>
          <p:nvPr/>
        </p:nvSpPr>
        <p:spPr bwMode="auto">
          <a:xfrm>
            <a:off x="71438" y="6381750"/>
            <a:ext cx="9253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Michal Soreni-Harari, et. al., </a:t>
            </a:r>
            <a:r>
              <a:rPr lang="it-IT" sz="1600" i="1"/>
              <a:t>Nano Lett. </a:t>
            </a:r>
            <a:r>
              <a:rPr lang="it-IT" sz="1600" b="1" i="1"/>
              <a:t>8, 678-684, (2008). </a:t>
            </a:r>
            <a:endParaRPr lang="he-IL" sz="1600"/>
          </a:p>
        </p:txBody>
      </p:sp>
    </p:spTree>
    <p:extLst>
      <p:ext uri="{BB962C8B-B14F-4D97-AF65-F5344CB8AC3E}">
        <p14:creationId xmlns:p14="http://schemas.microsoft.com/office/powerpoint/2010/main" val="42336846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7"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7"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7"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0-#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7"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7" presetClass="exit" presetSubtype="2" fill="hold" nodeType="clickEffect">
                                  <p:stCondLst>
                                    <p:cond delay="0"/>
                                  </p:stCondLst>
                                  <p:childTnLst>
                                    <p:anim calcmode="lin" valueType="num">
                                      <p:cBhvr additive="base">
                                        <p:cTn id="32" dur="1000"/>
                                        <p:tgtEl>
                                          <p:spTgt spid="55"/>
                                        </p:tgtEl>
                                        <p:attrNameLst>
                                          <p:attrName>ppt_x</p:attrName>
                                        </p:attrNameLst>
                                      </p:cBhvr>
                                      <p:tavLst>
                                        <p:tav tm="0">
                                          <p:val>
                                            <p:strVal val="ppt_x"/>
                                          </p:val>
                                        </p:tav>
                                        <p:tav tm="100000">
                                          <p:val>
                                            <p:strVal val="1+ppt_w/2"/>
                                          </p:val>
                                        </p:tav>
                                      </p:tavLst>
                                    </p:anim>
                                    <p:anim calcmode="lin" valueType="num">
                                      <p:cBhvr additive="base">
                                        <p:cTn id="33" dur="1000"/>
                                        <p:tgtEl>
                                          <p:spTgt spid="55"/>
                                        </p:tgtEl>
                                        <p:attrNameLst>
                                          <p:attrName>ppt_y</p:attrName>
                                        </p:attrNameLst>
                                      </p:cBhvr>
                                      <p:tavLst>
                                        <p:tav tm="0">
                                          <p:val>
                                            <p:strVal val="ppt_y"/>
                                          </p:val>
                                        </p:tav>
                                        <p:tav tm="100000">
                                          <p:val>
                                            <p:strVal val="ppt_y"/>
                                          </p:val>
                                        </p:tav>
                                      </p:tavLst>
                                    </p:anim>
                                    <p:set>
                                      <p:cBhvr>
                                        <p:cTn id="34" dur="1" fill="hold">
                                          <p:stCondLst>
                                            <p:cond delay="999"/>
                                          </p:stCondLst>
                                        </p:cTn>
                                        <p:tgtEl>
                                          <p:spTgt spid="55"/>
                                        </p:tgtEl>
                                        <p:attrNameLst>
                                          <p:attrName>style.visibility</p:attrName>
                                        </p:attrNameLst>
                                      </p:cBhvr>
                                      <p:to>
                                        <p:strVal val="hidden"/>
                                      </p:to>
                                    </p:set>
                                  </p:childTnLst>
                                </p:cTn>
                              </p:par>
                              <p:par>
                                <p:cTn id="35" presetID="7" presetClass="exit" presetSubtype="2" fill="hold" nodeType="withEffect">
                                  <p:stCondLst>
                                    <p:cond delay="0"/>
                                  </p:stCondLst>
                                  <p:childTnLst>
                                    <p:anim calcmode="lin" valueType="num">
                                      <p:cBhvr additive="base">
                                        <p:cTn id="36" dur="1000"/>
                                        <p:tgtEl>
                                          <p:spTgt spid="57"/>
                                        </p:tgtEl>
                                        <p:attrNameLst>
                                          <p:attrName>ppt_x</p:attrName>
                                        </p:attrNameLst>
                                      </p:cBhvr>
                                      <p:tavLst>
                                        <p:tav tm="0">
                                          <p:val>
                                            <p:strVal val="ppt_x"/>
                                          </p:val>
                                        </p:tav>
                                        <p:tav tm="100000">
                                          <p:val>
                                            <p:strVal val="1+ppt_w/2"/>
                                          </p:val>
                                        </p:tav>
                                      </p:tavLst>
                                    </p:anim>
                                    <p:anim calcmode="lin" valueType="num">
                                      <p:cBhvr additive="base">
                                        <p:cTn id="37" dur="1000"/>
                                        <p:tgtEl>
                                          <p:spTgt spid="57"/>
                                        </p:tgtEl>
                                        <p:attrNameLst>
                                          <p:attrName>ppt_y</p:attrName>
                                        </p:attrNameLst>
                                      </p:cBhvr>
                                      <p:tavLst>
                                        <p:tav tm="0">
                                          <p:val>
                                            <p:strVal val="ppt_y"/>
                                          </p:val>
                                        </p:tav>
                                        <p:tav tm="100000">
                                          <p:val>
                                            <p:strVal val="ppt_y"/>
                                          </p:val>
                                        </p:tav>
                                      </p:tavLst>
                                    </p:anim>
                                    <p:set>
                                      <p:cBhvr>
                                        <p:cTn id="38" dur="1" fill="hold">
                                          <p:stCondLst>
                                            <p:cond delay="999"/>
                                          </p:stCondLst>
                                        </p:cTn>
                                        <p:tgtEl>
                                          <p:spTgt spid="57"/>
                                        </p:tgtEl>
                                        <p:attrNameLst>
                                          <p:attrName>style.visibility</p:attrName>
                                        </p:attrNameLst>
                                      </p:cBhvr>
                                      <p:to>
                                        <p:strVal val="hidden"/>
                                      </p:to>
                                    </p:set>
                                  </p:childTnLst>
                                </p:cTn>
                              </p:par>
                              <p:par>
                                <p:cTn id="39" presetID="7" presetClass="exit" presetSubtype="2" fill="hold" nodeType="withEffect">
                                  <p:stCondLst>
                                    <p:cond delay="0"/>
                                  </p:stCondLst>
                                  <p:childTnLst>
                                    <p:anim calcmode="lin" valueType="num">
                                      <p:cBhvr additive="base">
                                        <p:cTn id="40" dur="1000"/>
                                        <p:tgtEl>
                                          <p:spTgt spid="56"/>
                                        </p:tgtEl>
                                        <p:attrNameLst>
                                          <p:attrName>ppt_x</p:attrName>
                                        </p:attrNameLst>
                                      </p:cBhvr>
                                      <p:tavLst>
                                        <p:tav tm="0">
                                          <p:val>
                                            <p:strVal val="ppt_x"/>
                                          </p:val>
                                        </p:tav>
                                        <p:tav tm="100000">
                                          <p:val>
                                            <p:strVal val="1+ppt_w/2"/>
                                          </p:val>
                                        </p:tav>
                                      </p:tavLst>
                                    </p:anim>
                                    <p:anim calcmode="lin" valueType="num">
                                      <p:cBhvr additive="base">
                                        <p:cTn id="41" dur="1000"/>
                                        <p:tgtEl>
                                          <p:spTgt spid="56"/>
                                        </p:tgtEl>
                                        <p:attrNameLst>
                                          <p:attrName>ppt_y</p:attrName>
                                        </p:attrNameLst>
                                      </p:cBhvr>
                                      <p:tavLst>
                                        <p:tav tm="0">
                                          <p:val>
                                            <p:strVal val="ppt_y"/>
                                          </p:val>
                                        </p:tav>
                                        <p:tav tm="100000">
                                          <p:val>
                                            <p:strVal val="ppt_y"/>
                                          </p:val>
                                        </p:tav>
                                      </p:tavLst>
                                    </p:anim>
                                    <p:set>
                                      <p:cBhvr>
                                        <p:cTn id="42" dur="1" fill="hold">
                                          <p:stCondLst>
                                            <p:cond delay="999"/>
                                          </p:stCondLst>
                                        </p:cTn>
                                        <p:tgtEl>
                                          <p:spTgt spid="56"/>
                                        </p:tgtEl>
                                        <p:attrNameLst>
                                          <p:attrName>style.visibility</p:attrName>
                                        </p:attrNameLst>
                                      </p:cBhvr>
                                      <p:to>
                                        <p:strVal val="hidden"/>
                                      </p:to>
                                    </p:set>
                                  </p:childTnLst>
                                </p:cTn>
                              </p:par>
                              <p:par>
                                <p:cTn id="43" presetID="56" presetClass="path" presetSubtype="0" accel="50000" decel="50000" fill="hold" nodeType="withEffect">
                                  <p:stCondLst>
                                    <p:cond delay="0"/>
                                  </p:stCondLst>
                                  <p:childTnLst>
                                    <p:animMotion origin="layout" path="M -3.05556E-6 -1.48148E-6 L 0.22309 -0.12176 " pathEditMode="relative" rAng="0" ptsTypes="AA">
                                      <p:cBhvr>
                                        <p:cTn id="44" dur="2000" fill="hold"/>
                                        <p:tgtEl>
                                          <p:spTgt spid="5"/>
                                        </p:tgtEl>
                                        <p:attrNameLst>
                                          <p:attrName>ppt_x</p:attrName>
                                          <p:attrName>ppt_y</p:attrName>
                                        </p:attrNameLst>
                                      </p:cBhvr>
                                      <p:rCtr x="11100" y="-610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xit" presetSubtype="4" fill="hold" nodeType="clickEffect">
                                  <p:stCondLst>
                                    <p:cond delay="0"/>
                                  </p:stCondLst>
                                  <p:childTnLst>
                                    <p:anim calcmode="lin" valueType="num">
                                      <p:cBhvr additive="base">
                                        <p:cTn id="48" dur="1000"/>
                                        <p:tgtEl>
                                          <p:spTgt spid="9"/>
                                        </p:tgtEl>
                                        <p:attrNameLst>
                                          <p:attrName>ppt_x</p:attrName>
                                        </p:attrNameLst>
                                      </p:cBhvr>
                                      <p:tavLst>
                                        <p:tav tm="0">
                                          <p:val>
                                            <p:strVal val="ppt_x"/>
                                          </p:val>
                                        </p:tav>
                                        <p:tav tm="100000">
                                          <p:val>
                                            <p:strVal val="ppt_x"/>
                                          </p:val>
                                        </p:tav>
                                      </p:tavLst>
                                    </p:anim>
                                    <p:anim calcmode="lin" valueType="num">
                                      <p:cBhvr additive="base">
                                        <p:cTn id="49" dur="1000"/>
                                        <p:tgtEl>
                                          <p:spTgt spid="9"/>
                                        </p:tgtEl>
                                        <p:attrNameLst>
                                          <p:attrName>ppt_y</p:attrName>
                                        </p:attrNameLst>
                                      </p:cBhvr>
                                      <p:tavLst>
                                        <p:tav tm="0">
                                          <p:val>
                                            <p:strVal val="ppt_y"/>
                                          </p:val>
                                        </p:tav>
                                        <p:tav tm="100000">
                                          <p:val>
                                            <p:strVal val="1+ppt_h/2"/>
                                          </p:val>
                                        </p:tav>
                                      </p:tavLst>
                                    </p:anim>
                                    <p:set>
                                      <p:cBhvr>
                                        <p:cTn id="50" dur="1" fill="hold">
                                          <p:stCondLst>
                                            <p:cond delay="999"/>
                                          </p:stCondLst>
                                        </p:cTn>
                                        <p:tgtEl>
                                          <p:spTgt spid="9"/>
                                        </p:tgtEl>
                                        <p:attrNameLst>
                                          <p:attrName>style.visibility</p:attrName>
                                        </p:attrNameLst>
                                      </p:cBhvr>
                                      <p:to>
                                        <p:strVal val="hidden"/>
                                      </p:to>
                                    </p:set>
                                  </p:childTnLst>
                                </p:cTn>
                              </p:par>
                              <p:par>
                                <p:cTn id="51" presetID="7" presetClass="exit" presetSubtype="4" fill="hold" nodeType="withEffect">
                                  <p:stCondLst>
                                    <p:cond delay="0"/>
                                  </p:stCondLst>
                                  <p:childTnLst>
                                    <p:anim calcmode="lin" valueType="num">
                                      <p:cBhvr additive="base">
                                        <p:cTn id="52" dur="1000"/>
                                        <p:tgtEl>
                                          <p:spTgt spid="8"/>
                                        </p:tgtEl>
                                        <p:attrNameLst>
                                          <p:attrName>ppt_x</p:attrName>
                                        </p:attrNameLst>
                                      </p:cBhvr>
                                      <p:tavLst>
                                        <p:tav tm="0">
                                          <p:val>
                                            <p:strVal val="ppt_x"/>
                                          </p:val>
                                        </p:tav>
                                        <p:tav tm="100000">
                                          <p:val>
                                            <p:strVal val="ppt_x"/>
                                          </p:val>
                                        </p:tav>
                                      </p:tavLst>
                                    </p:anim>
                                    <p:anim calcmode="lin" valueType="num">
                                      <p:cBhvr additive="base">
                                        <p:cTn id="53" dur="1000"/>
                                        <p:tgtEl>
                                          <p:spTgt spid="8"/>
                                        </p:tgtEl>
                                        <p:attrNameLst>
                                          <p:attrName>ppt_y</p:attrName>
                                        </p:attrNameLst>
                                      </p:cBhvr>
                                      <p:tavLst>
                                        <p:tav tm="0">
                                          <p:val>
                                            <p:strVal val="ppt_y"/>
                                          </p:val>
                                        </p:tav>
                                        <p:tav tm="100000">
                                          <p:val>
                                            <p:strVal val="1+ppt_h/2"/>
                                          </p:val>
                                        </p:tav>
                                      </p:tavLst>
                                    </p:anim>
                                    <p:set>
                                      <p:cBhvr>
                                        <p:cTn id="54" dur="1" fill="hold">
                                          <p:stCondLst>
                                            <p:cond delay="999"/>
                                          </p:stCondLst>
                                        </p:cTn>
                                        <p:tgtEl>
                                          <p:spTgt spid="8"/>
                                        </p:tgtEl>
                                        <p:attrNameLst>
                                          <p:attrName>style.visibility</p:attrName>
                                        </p:attrNameLst>
                                      </p:cBhvr>
                                      <p:to>
                                        <p:strVal val="hidden"/>
                                      </p:to>
                                    </p:set>
                                  </p:childTnLst>
                                </p:cTn>
                              </p:par>
                              <p:par>
                                <p:cTn id="55" presetID="7" presetClass="exit" presetSubtype="4" fill="hold" nodeType="withEffect">
                                  <p:stCondLst>
                                    <p:cond delay="0"/>
                                  </p:stCondLst>
                                  <p:childTnLst>
                                    <p:anim calcmode="lin" valueType="num">
                                      <p:cBhvr additive="base">
                                        <p:cTn id="56" dur="1000"/>
                                        <p:tgtEl>
                                          <p:spTgt spid="7"/>
                                        </p:tgtEl>
                                        <p:attrNameLst>
                                          <p:attrName>ppt_x</p:attrName>
                                        </p:attrNameLst>
                                      </p:cBhvr>
                                      <p:tavLst>
                                        <p:tav tm="0">
                                          <p:val>
                                            <p:strVal val="ppt_x"/>
                                          </p:val>
                                        </p:tav>
                                        <p:tav tm="100000">
                                          <p:val>
                                            <p:strVal val="ppt_x"/>
                                          </p:val>
                                        </p:tav>
                                      </p:tavLst>
                                    </p:anim>
                                    <p:anim calcmode="lin" valueType="num">
                                      <p:cBhvr additive="base">
                                        <p:cTn id="57" dur="1000"/>
                                        <p:tgtEl>
                                          <p:spTgt spid="7"/>
                                        </p:tgtEl>
                                        <p:attrNameLst>
                                          <p:attrName>ppt_y</p:attrName>
                                        </p:attrNameLst>
                                      </p:cBhvr>
                                      <p:tavLst>
                                        <p:tav tm="0">
                                          <p:val>
                                            <p:strVal val="ppt_y"/>
                                          </p:val>
                                        </p:tav>
                                        <p:tav tm="100000">
                                          <p:val>
                                            <p:strVal val="1+ppt_h/2"/>
                                          </p:val>
                                        </p:tav>
                                      </p:tavLst>
                                    </p:anim>
                                    <p:set>
                                      <p:cBhvr>
                                        <p:cTn id="58" dur="1" fill="hold">
                                          <p:stCondLst>
                                            <p:cond delay="999"/>
                                          </p:stCondLst>
                                        </p:cTn>
                                        <p:tgtEl>
                                          <p:spTgt spid="7"/>
                                        </p:tgtEl>
                                        <p:attrNameLst>
                                          <p:attrName>style.visibility</p:attrName>
                                        </p:attrNameLst>
                                      </p:cBhvr>
                                      <p:to>
                                        <p:strVal val="hidden"/>
                                      </p:to>
                                    </p:set>
                                  </p:childTnLst>
                                </p:cTn>
                              </p:par>
                            </p:childTnLst>
                          </p:cTn>
                        </p:par>
                        <p:par>
                          <p:cTn id="59" fill="hold" nodeType="afterGroup">
                            <p:stCondLst>
                              <p:cond delay="1000"/>
                            </p:stCondLst>
                            <p:childTnLst>
                              <p:par>
                                <p:cTn id="60" presetID="7" presetClass="exit" presetSubtype="4" fill="hold" nodeType="afterEffect">
                                  <p:stCondLst>
                                    <p:cond delay="500"/>
                                  </p:stCondLst>
                                  <p:childTnLst>
                                    <p:anim calcmode="lin" valueType="num">
                                      <p:cBhvr additive="base">
                                        <p:cTn id="61" dur="1000"/>
                                        <p:tgtEl>
                                          <p:spTgt spid="6"/>
                                        </p:tgtEl>
                                        <p:attrNameLst>
                                          <p:attrName>ppt_x</p:attrName>
                                        </p:attrNameLst>
                                      </p:cBhvr>
                                      <p:tavLst>
                                        <p:tav tm="0">
                                          <p:val>
                                            <p:strVal val="ppt_x"/>
                                          </p:val>
                                        </p:tav>
                                        <p:tav tm="100000">
                                          <p:val>
                                            <p:strVal val="ppt_x"/>
                                          </p:val>
                                        </p:tav>
                                      </p:tavLst>
                                    </p:anim>
                                    <p:anim calcmode="lin" valueType="num">
                                      <p:cBhvr additive="base">
                                        <p:cTn id="62" dur="1000"/>
                                        <p:tgtEl>
                                          <p:spTgt spid="6"/>
                                        </p:tgtEl>
                                        <p:attrNameLst>
                                          <p:attrName>ppt_y</p:attrName>
                                        </p:attrNameLst>
                                      </p:cBhvr>
                                      <p:tavLst>
                                        <p:tav tm="0">
                                          <p:val>
                                            <p:strVal val="ppt_y"/>
                                          </p:val>
                                        </p:tav>
                                        <p:tav tm="100000">
                                          <p:val>
                                            <p:strVal val="1+ppt_h/2"/>
                                          </p:val>
                                        </p:tav>
                                      </p:tavLst>
                                    </p:anim>
                                    <p:set>
                                      <p:cBhvr>
                                        <p:cTn id="63" dur="1" fill="hold">
                                          <p:stCondLst>
                                            <p:cond delay="999"/>
                                          </p:stCondLst>
                                        </p:cTn>
                                        <p:tgtEl>
                                          <p:spTgt spid="6"/>
                                        </p:tgtEl>
                                        <p:attrNameLst>
                                          <p:attrName>style.visibility</p:attrName>
                                        </p:attrNameLst>
                                      </p:cBhvr>
                                      <p:to>
                                        <p:strVal val="hidden"/>
                                      </p:to>
                                    </p:set>
                                  </p:childTnLst>
                                </p:cTn>
                              </p:par>
                              <p:par>
                                <p:cTn id="64" presetID="7" presetClass="exit" presetSubtype="4" fill="hold" nodeType="withEffect">
                                  <p:stCondLst>
                                    <p:cond delay="500"/>
                                  </p:stCondLst>
                                  <p:childTnLst>
                                    <p:anim calcmode="lin" valueType="num">
                                      <p:cBhvr additive="base">
                                        <p:cTn id="65" dur="1000"/>
                                        <p:tgtEl>
                                          <p:spTgt spid="10"/>
                                        </p:tgtEl>
                                        <p:attrNameLst>
                                          <p:attrName>ppt_x</p:attrName>
                                        </p:attrNameLst>
                                      </p:cBhvr>
                                      <p:tavLst>
                                        <p:tav tm="0">
                                          <p:val>
                                            <p:strVal val="ppt_x"/>
                                          </p:val>
                                        </p:tav>
                                        <p:tav tm="100000">
                                          <p:val>
                                            <p:strVal val="ppt_x"/>
                                          </p:val>
                                        </p:tav>
                                      </p:tavLst>
                                    </p:anim>
                                    <p:anim calcmode="lin" valueType="num">
                                      <p:cBhvr additive="base">
                                        <p:cTn id="66" dur="1000"/>
                                        <p:tgtEl>
                                          <p:spTgt spid="10"/>
                                        </p:tgtEl>
                                        <p:attrNameLst>
                                          <p:attrName>ppt_y</p:attrName>
                                        </p:attrNameLst>
                                      </p:cBhvr>
                                      <p:tavLst>
                                        <p:tav tm="0">
                                          <p:val>
                                            <p:strVal val="ppt_y"/>
                                          </p:val>
                                        </p:tav>
                                        <p:tav tm="100000">
                                          <p:val>
                                            <p:strVal val="1+ppt_h/2"/>
                                          </p:val>
                                        </p:tav>
                                      </p:tavLst>
                                    </p:anim>
                                    <p:set>
                                      <p:cBhvr>
                                        <p:cTn id="67" dur="1" fill="hold">
                                          <p:stCondLst>
                                            <p:cond delay="999"/>
                                          </p:stCondLst>
                                        </p:cTn>
                                        <p:tgtEl>
                                          <p:spTgt spid="10"/>
                                        </p:tgtEl>
                                        <p:attrNameLst>
                                          <p:attrName>style.visibility</p:attrName>
                                        </p:attrNameLst>
                                      </p:cBhvr>
                                      <p:to>
                                        <p:strVal val="hidden"/>
                                      </p:to>
                                    </p:set>
                                  </p:childTnLst>
                                </p:cTn>
                              </p:par>
                              <p:par>
                                <p:cTn id="68" presetID="7" presetClass="exit" presetSubtype="4" fill="hold" nodeType="withEffect">
                                  <p:stCondLst>
                                    <p:cond delay="500"/>
                                  </p:stCondLst>
                                  <p:childTnLst>
                                    <p:anim calcmode="lin" valueType="num">
                                      <p:cBhvr additive="base">
                                        <p:cTn id="69" dur="1000"/>
                                        <p:tgtEl>
                                          <p:spTgt spid="4"/>
                                        </p:tgtEl>
                                        <p:attrNameLst>
                                          <p:attrName>ppt_x</p:attrName>
                                        </p:attrNameLst>
                                      </p:cBhvr>
                                      <p:tavLst>
                                        <p:tav tm="0">
                                          <p:val>
                                            <p:strVal val="ppt_x"/>
                                          </p:val>
                                        </p:tav>
                                        <p:tav tm="100000">
                                          <p:val>
                                            <p:strVal val="ppt_x"/>
                                          </p:val>
                                        </p:tav>
                                      </p:tavLst>
                                    </p:anim>
                                    <p:anim calcmode="lin" valueType="num">
                                      <p:cBhvr additive="base">
                                        <p:cTn id="70" dur="1000"/>
                                        <p:tgtEl>
                                          <p:spTgt spid="4"/>
                                        </p:tgtEl>
                                        <p:attrNameLst>
                                          <p:attrName>ppt_y</p:attrName>
                                        </p:attrNameLst>
                                      </p:cBhvr>
                                      <p:tavLst>
                                        <p:tav tm="0">
                                          <p:val>
                                            <p:strVal val="ppt_y"/>
                                          </p:val>
                                        </p:tav>
                                        <p:tav tm="100000">
                                          <p:val>
                                            <p:strVal val="1+ppt_h/2"/>
                                          </p:val>
                                        </p:tav>
                                      </p:tavLst>
                                    </p:anim>
                                    <p:set>
                                      <p:cBhvr>
                                        <p:cTn id="71" dur="1" fill="hold">
                                          <p:stCondLst>
                                            <p:cond delay="999"/>
                                          </p:stCondLst>
                                        </p:cTn>
                                        <p:tgtEl>
                                          <p:spTgt spid="4"/>
                                        </p:tgtEl>
                                        <p:attrNameLst>
                                          <p:attrName>style.visibility</p:attrName>
                                        </p:attrNameLst>
                                      </p:cBhvr>
                                      <p:to>
                                        <p:strVal val="hidden"/>
                                      </p:to>
                                    </p:set>
                                  </p:childTnLst>
                                </p:cTn>
                              </p:par>
                              <p:par>
                                <p:cTn id="72" presetID="1" presetClass="exit" presetSubtype="0" fill="hold" grpId="0" nodeType="withEffect">
                                  <p:stCondLst>
                                    <p:cond delay="500"/>
                                  </p:stCondLst>
                                  <p:childTnLst>
                                    <p:set>
                                      <p:cBhvr>
                                        <p:cTn id="73" dur="1" fill="hold">
                                          <p:stCondLst>
                                            <p:cond delay="0"/>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dirty="0"/>
          </a:p>
        </p:txBody>
      </p:sp>
      <p:sp>
        <p:nvSpPr>
          <p:cNvPr id="3" name="Content Placeholder 2"/>
          <p:cNvSpPr>
            <a:spLocks noGrp="1"/>
          </p:cNvSpPr>
          <p:nvPr>
            <p:ph idx="1"/>
          </p:nvPr>
        </p:nvSpPr>
        <p:spPr>
          <a:xfrm>
            <a:off x="457200" y="2132856"/>
            <a:ext cx="8229600" cy="3561259"/>
          </a:xfrm>
        </p:spPr>
        <p:txBody>
          <a:bodyPr/>
          <a:lstStyle/>
          <a:p>
            <a:r>
              <a:rPr lang="en-US" dirty="0" smtClean="0"/>
              <a:t>Transport (do we know it all?)</a:t>
            </a:r>
          </a:p>
          <a:p>
            <a:r>
              <a:rPr lang="en-US" dirty="0" smtClean="0"/>
              <a:t>Material manipulations by EE</a:t>
            </a:r>
          </a:p>
          <a:p>
            <a:r>
              <a:rPr lang="en-US" dirty="0" smtClean="0"/>
              <a:t>Engineering tool for OLED analysis</a:t>
            </a:r>
          </a:p>
          <a:p>
            <a:r>
              <a:rPr lang="en-US" dirty="0" smtClean="0">
                <a:solidFill>
                  <a:schemeClr val="bg2">
                    <a:lumMod val="50000"/>
                  </a:schemeClr>
                </a:solidFill>
              </a:rPr>
              <a:t>Engineering FET structure (VOFET)</a:t>
            </a:r>
            <a:endParaRPr lang="en-GB" dirty="0">
              <a:solidFill>
                <a:schemeClr val="bg2">
                  <a:lumMod val="50000"/>
                </a:schemeClr>
              </a:solidFill>
            </a:endParaRPr>
          </a:p>
        </p:txBody>
      </p:sp>
    </p:spTree>
    <p:extLst>
      <p:ext uri="{BB962C8B-B14F-4D97-AF65-F5344CB8AC3E}">
        <p14:creationId xmlns:p14="http://schemas.microsoft.com/office/powerpoint/2010/main" val="841462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idx="4294967295"/>
          </p:nvPr>
        </p:nvSpPr>
        <p:spPr>
          <a:xfrm>
            <a:off x="0" y="385763"/>
            <a:ext cx="8229600" cy="666750"/>
          </a:xfrm>
        </p:spPr>
        <p:txBody>
          <a:bodyPr>
            <a:normAutofit fontScale="90000"/>
          </a:bodyPr>
          <a:lstStyle/>
          <a:p>
            <a:pPr eaLnBrk="1" fontAlgn="auto" hangingPunct="1">
              <a:spcAft>
                <a:spcPts val="0"/>
              </a:spcAft>
              <a:defRPr/>
            </a:pPr>
            <a:r>
              <a:rPr lang="en-US" dirty="0" smtClean="0"/>
              <a:t>HOMO level shifting</a:t>
            </a:r>
            <a:br>
              <a:rPr lang="en-US" dirty="0" smtClean="0"/>
            </a:br>
            <a:r>
              <a:rPr lang="en-US" sz="3100" dirty="0" smtClean="0"/>
              <a:t>(Differential Pulsed Voltammetry)</a:t>
            </a:r>
            <a:endParaRPr lang="en-US" sz="3100" dirty="0"/>
          </a:p>
        </p:txBody>
      </p:sp>
      <p:graphicFrame>
        <p:nvGraphicFramePr>
          <p:cNvPr id="5122" name="Object 2"/>
          <p:cNvGraphicFramePr>
            <a:graphicFrameLocks noChangeAspect="1"/>
          </p:cNvGraphicFramePr>
          <p:nvPr/>
        </p:nvGraphicFramePr>
        <p:xfrm>
          <a:off x="2278063" y="679450"/>
          <a:ext cx="3894137" cy="3359150"/>
        </p:xfrm>
        <a:graphic>
          <a:graphicData uri="http://schemas.openxmlformats.org/presentationml/2006/ole">
            <mc:AlternateContent xmlns:mc="http://schemas.openxmlformats.org/markup-compatibility/2006">
              <mc:Choice xmlns:v="urn:schemas-microsoft-com:vml" Requires="v">
                <p:oleObj spid="_x0000_s16498" name="KGPlot" r:id="rId3" imgW="6858000" imgH="5918040" progId="KGraph_Plot">
                  <p:embed/>
                </p:oleObj>
              </mc:Choice>
              <mc:Fallback>
                <p:oleObj name="KGPlot" r:id="rId3" imgW="6858000" imgH="5918040" progId="KGraph_Plo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063" y="679450"/>
                        <a:ext cx="3894137" cy="335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127" name="Group 41"/>
          <p:cNvGrpSpPr>
            <a:grpSpLocks/>
          </p:cNvGrpSpPr>
          <p:nvPr/>
        </p:nvGrpSpPr>
        <p:grpSpPr bwMode="auto">
          <a:xfrm>
            <a:off x="7224713" y="1835150"/>
            <a:ext cx="1081087" cy="1079500"/>
            <a:chOff x="7224712" y="1835150"/>
            <a:chExt cx="1081088" cy="1079500"/>
          </a:xfrm>
        </p:grpSpPr>
        <p:sp>
          <p:nvSpPr>
            <p:cNvPr id="5" name="Oval 70"/>
            <p:cNvSpPr>
              <a:spLocks noChangeArrowheads="1"/>
            </p:cNvSpPr>
            <p:nvPr/>
          </p:nvSpPr>
          <p:spPr bwMode="auto">
            <a:xfrm>
              <a:off x="7224712" y="1835150"/>
              <a:ext cx="1081088" cy="1079500"/>
            </a:xfrm>
            <a:prstGeom prst="ellipse">
              <a:avLst/>
            </a:prstGeom>
            <a:gradFill rotWithShape="1">
              <a:gsLst>
                <a:gs pos="0">
                  <a:srgbClr val="7A9E8D">
                    <a:alpha val="70000"/>
                  </a:srgbClr>
                </a:gs>
                <a:gs pos="100000">
                  <a:srgbClr val="E9E9E9"/>
                </a:gs>
              </a:gsLst>
              <a:path path="rect">
                <a:fillToRect r="100000" b="100000"/>
              </a:path>
            </a:gradFill>
            <a:ln w="9525" algn="ctr">
              <a:solidFill>
                <a:srgbClr val="D6D6D6"/>
              </a:solidFill>
              <a:round/>
              <a:headEnd/>
              <a:tailEnd/>
            </a:ln>
            <a:effectLst/>
          </p:spPr>
          <p:txBody>
            <a:bodyPr wrap="none" anchor="ctr"/>
            <a:lstStyle/>
            <a:p>
              <a:pPr algn="ctr" fontAlgn="auto">
                <a:spcBef>
                  <a:spcPts val="0"/>
                </a:spcBef>
                <a:spcAft>
                  <a:spcPts val="0"/>
                </a:spcAft>
                <a:defRPr/>
              </a:pPr>
              <a:endParaRPr lang="en-US">
                <a:solidFill>
                  <a:prstClr val="black"/>
                </a:solidFill>
                <a:latin typeface="Calibri"/>
                <a:cs typeface="+mn-cs"/>
              </a:endParaRPr>
            </a:p>
          </p:txBody>
        </p:sp>
        <p:sp>
          <p:nvSpPr>
            <p:cNvPr id="6" name="Oval 71"/>
            <p:cNvSpPr>
              <a:spLocks noChangeArrowheads="1"/>
            </p:cNvSpPr>
            <p:nvPr/>
          </p:nvSpPr>
          <p:spPr bwMode="auto">
            <a:xfrm>
              <a:off x="7291387" y="1905000"/>
              <a:ext cx="941388" cy="936625"/>
            </a:xfrm>
            <a:prstGeom prst="ellipse">
              <a:avLst/>
            </a:prstGeom>
            <a:gradFill rotWithShape="1">
              <a:gsLst>
                <a:gs pos="0">
                  <a:srgbClr val="E9E9E9"/>
                </a:gs>
                <a:gs pos="100000">
                  <a:srgbClr val="2B194F">
                    <a:alpha val="30000"/>
                  </a:srgbClr>
                </a:gs>
              </a:gsLst>
              <a:path path="shape">
                <a:fillToRect l="50000" t="50000" r="50000" b="50000"/>
              </a:path>
            </a:gradFill>
            <a:ln w="9525" algn="ctr">
              <a:solidFill>
                <a:srgbClr val="D6D6D6"/>
              </a:solidFill>
              <a:round/>
              <a:headEnd/>
              <a:tailEnd/>
            </a:ln>
            <a:effectLst/>
          </p:spPr>
          <p:txBody>
            <a:bodyPr wrap="none" anchor="ctr"/>
            <a:lstStyle/>
            <a:p>
              <a:pPr algn="ctr" fontAlgn="auto">
                <a:spcBef>
                  <a:spcPts val="0"/>
                </a:spcBef>
                <a:spcAft>
                  <a:spcPts val="0"/>
                </a:spcAft>
                <a:defRPr/>
              </a:pPr>
              <a:endParaRPr lang="en-US" dirty="0">
                <a:solidFill>
                  <a:prstClr val="black"/>
                </a:solidFill>
                <a:latin typeface="Calibri"/>
                <a:cs typeface="+mn-cs"/>
              </a:endParaRPr>
            </a:p>
            <a:p>
              <a:pPr algn="ctr" fontAlgn="auto">
                <a:spcBef>
                  <a:spcPts val="0"/>
                </a:spcBef>
                <a:spcAft>
                  <a:spcPts val="0"/>
                </a:spcAft>
                <a:defRPr/>
              </a:pPr>
              <a:r>
                <a:rPr lang="en-US" dirty="0" err="1">
                  <a:solidFill>
                    <a:prstClr val="black"/>
                  </a:solidFill>
                  <a:latin typeface="Calibri"/>
                  <a:cs typeface="+mn-cs"/>
                </a:rPr>
                <a:t>InAs</a:t>
              </a:r>
              <a:endParaRPr lang="en-US" dirty="0">
                <a:solidFill>
                  <a:prstClr val="black"/>
                </a:solidFill>
                <a:latin typeface="Calibri"/>
                <a:cs typeface="+mn-cs"/>
              </a:endParaRPr>
            </a:p>
          </p:txBody>
        </p:sp>
        <p:sp>
          <p:nvSpPr>
            <p:cNvPr id="5157" name="Line 72"/>
            <p:cNvSpPr>
              <a:spLocks noChangeShapeType="1"/>
            </p:cNvSpPr>
            <p:nvPr/>
          </p:nvSpPr>
          <p:spPr bwMode="auto">
            <a:xfrm flipV="1">
              <a:off x="7291387" y="2336800"/>
              <a:ext cx="941388" cy="15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 name="Text Box 73"/>
            <p:cNvSpPr txBox="1">
              <a:spLocks noChangeArrowheads="1"/>
            </p:cNvSpPr>
            <p:nvPr/>
          </p:nvSpPr>
          <p:spPr bwMode="auto">
            <a:xfrm>
              <a:off x="7494587" y="2054225"/>
              <a:ext cx="666751" cy="274638"/>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200" b="1">
                  <a:solidFill>
                    <a:prstClr val="black"/>
                  </a:solidFill>
                  <a:latin typeface="Calibri"/>
                  <a:cs typeface="+mn-cs"/>
                </a:rPr>
                <a:t>4.4 nm</a:t>
              </a:r>
            </a:p>
          </p:txBody>
        </p:sp>
      </p:grpSp>
      <p:grpSp>
        <p:nvGrpSpPr>
          <p:cNvPr id="5128" name="Group 77"/>
          <p:cNvGrpSpPr>
            <a:grpSpLocks/>
          </p:cNvGrpSpPr>
          <p:nvPr/>
        </p:nvGrpSpPr>
        <p:grpSpPr bwMode="auto">
          <a:xfrm>
            <a:off x="2271713" y="4114800"/>
            <a:ext cx="2711450" cy="1016000"/>
            <a:chOff x="113" y="2069"/>
            <a:chExt cx="1159" cy="464"/>
          </a:xfrm>
        </p:grpSpPr>
        <p:graphicFrame>
          <p:nvGraphicFramePr>
            <p:cNvPr id="5125" name="Object 3"/>
            <p:cNvGraphicFramePr>
              <a:graphicFrameLocks noChangeAspect="1"/>
            </p:cNvGraphicFramePr>
            <p:nvPr/>
          </p:nvGraphicFramePr>
          <p:xfrm>
            <a:off x="113" y="2069"/>
            <a:ext cx="771" cy="464"/>
          </p:xfrm>
          <a:graphic>
            <a:graphicData uri="http://schemas.openxmlformats.org/presentationml/2006/ole">
              <mc:AlternateContent xmlns:mc="http://schemas.openxmlformats.org/markup-compatibility/2006">
                <mc:Choice xmlns:v="urn:schemas-microsoft-com:vml" Requires="v">
                  <p:oleObj spid="_x0000_s16499" name="CS ChemDraw Drawing" r:id="rId5" imgW="4010400" imgH="2415240" progId="">
                    <p:embed/>
                  </p:oleObj>
                </mc:Choice>
                <mc:Fallback>
                  <p:oleObj name="CS ChemDraw Drawing" r:id="rId5" imgW="4010400" imgH="24152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 y="2069"/>
                          <a:ext cx="771" cy="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46"/>
            <p:cNvSpPr txBox="1">
              <a:spLocks noChangeArrowheads="1"/>
            </p:cNvSpPr>
            <p:nvPr/>
          </p:nvSpPr>
          <p:spPr bwMode="auto">
            <a:xfrm>
              <a:off x="374" y="2382"/>
              <a:ext cx="898" cy="12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200" b="1" dirty="0">
                  <a:solidFill>
                    <a:srgbClr val="9900FF"/>
                  </a:solidFill>
                  <a:latin typeface="Calibri"/>
                  <a:cs typeface="+mn-cs"/>
                </a:rPr>
                <a:t>TOP (original)</a:t>
              </a:r>
            </a:p>
          </p:txBody>
        </p:sp>
      </p:grpSp>
      <p:grpSp>
        <p:nvGrpSpPr>
          <p:cNvPr id="5129" name="Group 76"/>
          <p:cNvGrpSpPr>
            <a:grpSpLocks/>
          </p:cNvGrpSpPr>
          <p:nvPr/>
        </p:nvGrpSpPr>
        <p:grpSpPr bwMode="auto">
          <a:xfrm>
            <a:off x="5314950" y="4191000"/>
            <a:ext cx="1835150" cy="914400"/>
            <a:chOff x="3438" y="3572"/>
            <a:chExt cx="1066" cy="509"/>
          </a:xfrm>
        </p:grpSpPr>
        <p:graphicFrame>
          <p:nvGraphicFramePr>
            <p:cNvPr id="5124" name="Object 4"/>
            <p:cNvGraphicFramePr>
              <a:graphicFrameLocks noChangeAspect="1"/>
            </p:cNvGraphicFramePr>
            <p:nvPr/>
          </p:nvGraphicFramePr>
          <p:xfrm>
            <a:off x="3560" y="3647"/>
            <a:ext cx="437" cy="233"/>
          </p:xfrm>
          <a:graphic>
            <a:graphicData uri="http://schemas.openxmlformats.org/presentationml/2006/ole">
              <mc:AlternateContent xmlns:mc="http://schemas.openxmlformats.org/markup-compatibility/2006">
                <mc:Choice xmlns:v="urn:schemas-microsoft-com:vml" Requires="v">
                  <p:oleObj spid="_x0000_s16500" name="CS ChemDraw Drawing" r:id="rId7" imgW="1401840" imgH="845640" progId="">
                    <p:embed/>
                  </p:oleObj>
                </mc:Choice>
                <mc:Fallback>
                  <p:oleObj name="CS ChemDraw Drawing" r:id="rId7" imgW="1401840" imgH="845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0" y="3647"/>
                          <a:ext cx="437" cy="2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40"/>
            <p:cNvSpPr>
              <a:spLocks noChangeArrowheads="1"/>
            </p:cNvSpPr>
            <p:nvPr/>
          </p:nvSpPr>
          <p:spPr bwMode="auto">
            <a:xfrm>
              <a:off x="3947" y="3572"/>
              <a:ext cx="492" cy="136"/>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000" b="1" dirty="0">
                  <a:solidFill>
                    <a:srgbClr val="FF0000"/>
                  </a:solidFill>
                  <a:latin typeface="Calibri"/>
                  <a:cs typeface="+mn-cs"/>
                </a:rPr>
                <a:t>NH</a:t>
              </a:r>
              <a:r>
                <a:rPr lang="en-US" sz="1000" b="1" baseline="-25000" dirty="0">
                  <a:solidFill>
                    <a:srgbClr val="FF0000"/>
                  </a:solidFill>
                  <a:latin typeface="Calibri"/>
                  <a:cs typeface="+mn-cs"/>
                </a:rPr>
                <a:t>2</a:t>
              </a:r>
            </a:p>
          </p:txBody>
        </p:sp>
        <p:sp>
          <p:nvSpPr>
            <p:cNvPr id="15" name="Rectangle 41"/>
            <p:cNvSpPr>
              <a:spLocks noChangeArrowheads="1"/>
            </p:cNvSpPr>
            <p:nvPr/>
          </p:nvSpPr>
          <p:spPr bwMode="auto">
            <a:xfrm>
              <a:off x="3438" y="3800"/>
              <a:ext cx="160" cy="13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000">
                  <a:solidFill>
                    <a:prstClr val="black"/>
                  </a:solidFill>
                  <a:latin typeface="Calibri"/>
                  <a:cs typeface="+mn-cs"/>
                </a:rPr>
                <a:t>H</a:t>
              </a:r>
            </a:p>
          </p:txBody>
        </p:sp>
        <p:sp>
          <p:nvSpPr>
            <p:cNvPr id="16" name="Text Box 47"/>
            <p:cNvSpPr txBox="1">
              <a:spLocks noChangeArrowheads="1"/>
            </p:cNvSpPr>
            <p:nvPr/>
          </p:nvSpPr>
          <p:spPr bwMode="auto">
            <a:xfrm>
              <a:off x="3606" y="3911"/>
              <a:ext cx="898" cy="17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400" b="1" dirty="0">
                  <a:solidFill>
                    <a:srgbClr val="800000"/>
                  </a:solidFill>
                  <a:latin typeface="Calibri"/>
                  <a:cs typeface="+mn-cs"/>
                </a:rPr>
                <a:t>aniline</a:t>
              </a:r>
            </a:p>
          </p:txBody>
        </p:sp>
      </p:grpSp>
      <p:grpSp>
        <p:nvGrpSpPr>
          <p:cNvPr id="5130" name="Group 75"/>
          <p:cNvGrpSpPr>
            <a:grpSpLocks/>
          </p:cNvGrpSpPr>
          <p:nvPr/>
        </p:nvGrpSpPr>
        <p:grpSpPr bwMode="auto">
          <a:xfrm>
            <a:off x="4068763" y="4191000"/>
            <a:ext cx="2038350" cy="914400"/>
            <a:chOff x="2463" y="3566"/>
            <a:chExt cx="1143" cy="490"/>
          </a:xfrm>
        </p:grpSpPr>
        <p:graphicFrame>
          <p:nvGraphicFramePr>
            <p:cNvPr id="5123" name="Object 5"/>
            <p:cNvGraphicFramePr>
              <a:graphicFrameLocks noChangeAspect="1"/>
            </p:cNvGraphicFramePr>
            <p:nvPr/>
          </p:nvGraphicFramePr>
          <p:xfrm>
            <a:off x="2614" y="3636"/>
            <a:ext cx="398" cy="228"/>
          </p:xfrm>
          <a:graphic>
            <a:graphicData uri="http://schemas.openxmlformats.org/presentationml/2006/ole">
              <mc:AlternateContent xmlns:mc="http://schemas.openxmlformats.org/markup-compatibility/2006">
                <mc:Choice xmlns:v="urn:schemas-microsoft-com:vml" Requires="v">
                  <p:oleObj spid="_x0000_s16501" name="CS ChemDraw Drawing" r:id="rId9" imgW="1401840" imgH="845640" progId="">
                    <p:embed/>
                  </p:oleObj>
                </mc:Choice>
                <mc:Fallback>
                  <p:oleObj name="CS ChemDraw Drawing" r:id="rId9" imgW="1401840" imgH="845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4" y="3636"/>
                          <a:ext cx="398" cy="2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43"/>
            <p:cNvSpPr>
              <a:spLocks noChangeArrowheads="1"/>
            </p:cNvSpPr>
            <p:nvPr/>
          </p:nvSpPr>
          <p:spPr bwMode="auto">
            <a:xfrm>
              <a:off x="2977" y="3566"/>
              <a:ext cx="384" cy="131"/>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000" b="1" dirty="0">
                  <a:solidFill>
                    <a:srgbClr val="FF0000"/>
                  </a:solidFill>
                  <a:latin typeface="Calibri"/>
                  <a:cs typeface="+mn-cs"/>
                </a:rPr>
                <a:t>SH</a:t>
              </a:r>
            </a:p>
          </p:txBody>
        </p:sp>
        <p:sp>
          <p:nvSpPr>
            <p:cNvPr id="20" name="Rectangle 44"/>
            <p:cNvSpPr>
              <a:spLocks noChangeArrowheads="1"/>
            </p:cNvSpPr>
            <p:nvPr/>
          </p:nvSpPr>
          <p:spPr bwMode="auto">
            <a:xfrm>
              <a:off x="2463" y="3809"/>
              <a:ext cx="235" cy="13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000">
                  <a:solidFill>
                    <a:prstClr val="black"/>
                  </a:solidFill>
                  <a:latin typeface="Calibri"/>
                  <a:cs typeface="+mn-cs"/>
                </a:rPr>
                <a:t>CH</a:t>
              </a:r>
              <a:r>
                <a:rPr lang="en-US" sz="1000" baseline="-25000">
                  <a:solidFill>
                    <a:prstClr val="black"/>
                  </a:solidFill>
                  <a:latin typeface="Calibri"/>
                  <a:cs typeface="+mn-cs"/>
                </a:rPr>
                <a:t>3</a:t>
              </a:r>
            </a:p>
          </p:txBody>
        </p:sp>
        <p:sp>
          <p:nvSpPr>
            <p:cNvPr id="21" name="Text Box 48"/>
            <p:cNvSpPr txBox="1">
              <a:spLocks noChangeArrowheads="1"/>
            </p:cNvSpPr>
            <p:nvPr/>
          </p:nvSpPr>
          <p:spPr bwMode="auto">
            <a:xfrm>
              <a:off x="2708" y="3909"/>
              <a:ext cx="898" cy="14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200" b="1" dirty="0">
                  <a:solidFill>
                    <a:srgbClr val="006600"/>
                  </a:solidFill>
                  <a:latin typeface="Calibri"/>
                  <a:cs typeface="+mn-cs"/>
                </a:rPr>
                <a:t>MTP</a:t>
              </a:r>
            </a:p>
          </p:txBody>
        </p:sp>
      </p:grpSp>
      <p:sp>
        <p:nvSpPr>
          <p:cNvPr id="22" name="Text Box 50"/>
          <p:cNvSpPr txBox="1">
            <a:spLocks noChangeArrowheads="1"/>
          </p:cNvSpPr>
          <p:nvPr/>
        </p:nvSpPr>
        <p:spPr bwMode="auto">
          <a:xfrm>
            <a:off x="5367338" y="4387850"/>
            <a:ext cx="184150" cy="366713"/>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a:solidFill>
                <a:prstClr val="black"/>
              </a:solidFill>
              <a:latin typeface="Calibri"/>
              <a:cs typeface="+mn-cs"/>
            </a:endParaRPr>
          </a:p>
        </p:txBody>
      </p:sp>
      <p:sp>
        <p:nvSpPr>
          <p:cNvPr id="5132" name="Line 59"/>
          <p:cNvSpPr>
            <a:spLocks noChangeShapeType="1"/>
          </p:cNvSpPr>
          <p:nvPr/>
        </p:nvSpPr>
        <p:spPr bwMode="auto">
          <a:xfrm>
            <a:off x="3040063" y="5791200"/>
            <a:ext cx="576262"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3" name="Line 60"/>
          <p:cNvSpPr>
            <a:spLocks noChangeShapeType="1"/>
          </p:cNvSpPr>
          <p:nvPr/>
        </p:nvSpPr>
        <p:spPr bwMode="auto">
          <a:xfrm>
            <a:off x="3040063" y="6223000"/>
            <a:ext cx="576262" cy="0"/>
          </a:xfrm>
          <a:prstGeom prst="line">
            <a:avLst/>
          </a:prstGeom>
          <a:noFill/>
          <a:ln w="38100">
            <a:solidFill>
              <a:srgbClr val="9900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4" name="Line 61"/>
          <p:cNvSpPr>
            <a:spLocks noChangeShapeType="1"/>
          </p:cNvSpPr>
          <p:nvPr/>
        </p:nvSpPr>
        <p:spPr bwMode="auto">
          <a:xfrm>
            <a:off x="4333875" y="6007100"/>
            <a:ext cx="5762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5" name="Line 62"/>
          <p:cNvSpPr>
            <a:spLocks noChangeShapeType="1"/>
          </p:cNvSpPr>
          <p:nvPr/>
        </p:nvSpPr>
        <p:spPr bwMode="auto">
          <a:xfrm>
            <a:off x="4333875" y="6438900"/>
            <a:ext cx="5762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6" name="Line 63"/>
          <p:cNvSpPr>
            <a:spLocks noChangeShapeType="1"/>
          </p:cNvSpPr>
          <p:nvPr/>
        </p:nvSpPr>
        <p:spPr bwMode="auto">
          <a:xfrm>
            <a:off x="5595938" y="6151563"/>
            <a:ext cx="576262" cy="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7" name="Line 64"/>
          <p:cNvSpPr>
            <a:spLocks noChangeShapeType="1"/>
          </p:cNvSpPr>
          <p:nvPr/>
        </p:nvSpPr>
        <p:spPr bwMode="auto">
          <a:xfrm>
            <a:off x="5595938" y="6583363"/>
            <a:ext cx="576262" cy="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Text Box 78"/>
          <p:cNvSpPr txBox="1">
            <a:spLocks noChangeArrowheads="1"/>
          </p:cNvSpPr>
          <p:nvPr/>
        </p:nvSpPr>
        <p:spPr bwMode="auto">
          <a:xfrm>
            <a:off x="2608263" y="5862638"/>
            <a:ext cx="184150" cy="36671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a:solidFill>
                <a:prstClr val="black"/>
              </a:solidFill>
              <a:latin typeface="Calibri"/>
              <a:cs typeface="+mn-cs"/>
            </a:endParaRPr>
          </a:p>
        </p:txBody>
      </p:sp>
      <p:sp>
        <p:nvSpPr>
          <p:cNvPr id="30" name="Text Box 79"/>
          <p:cNvSpPr txBox="1">
            <a:spLocks noChangeArrowheads="1"/>
          </p:cNvSpPr>
          <p:nvPr/>
        </p:nvSpPr>
        <p:spPr bwMode="auto">
          <a:xfrm>
            <a:off x="2243138" y="6026150"/>
            <a:ext cx="862012"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a:solidFill>
                  <a:prstClr val="black"/>
                </a:solidFill>
                <a:latin typeface="Calibri"/>
                <a:cs typeface="+mn-cs"/>
              </a:rPr>
              <a:t>-4.7eV</a:t>
            </a:r>
          </a:p>
        </p:txBody>
      </p:sp>
      <p:sp>
        <p:nvSpPr>
          <p:cNvPr id="31" name="Text Box 80"/>
          <p:cNvSpPr txBox="1">
            <a:spLocks noChangeArrowheads="1"/>
          </p:cNvSpPr>
          <p:nvPr/>
        </p:nvSpPr>
        <p:spPr bwMode="auto">
          <a:xfrm>
            <a:off x="3462338" y="6223000"/>
            <a:ext cx="992187"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a:solidFill>
                  <a:prstClr val="black"/>
                </a:solidFill>
                <a:latin typeface="Calibri"/>
                <a:cs typeface="+mn-cs"/>
              </a:rPr>
              <a:t>-4.95eV</a:t>
            </a:r>
          </a:p>
        </p:txBody>
      </p:sp>
      <p:sp>
        <p:nvSpPr>
          <p:cNvPr id="32" name="Text Box 81"/>
          <p:cNvSpPr txBox="1">
            <a:spLocks noChangeArrowheads="1"/>
          </p:cNvSpPr>
          <p:nvPr/>
        </p:nvSpPr>
        <p:spPr bwMode="auto">
          <a:xfrm>
            <a:off x="4757738" y="6400800"/>
            <a:ext cx="992187"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a:solidFill>
                  <a:prstClr val="black"/>
                </a:solidFill>
                <a:latin typeface="Calibri"/>
                <a:cs typeface="+mn-cs"/>
              </a:rPr>
              <a:t>-5.05eV</a:t>
            </a:r>
          </a:p>
        </p:txBody>
      </p:sp>
      <p:cxnSp>
        <p:nvCxnSpPr>
          <p:cNvPr id="33" name="מחבר חץ ישר 32"/>
          <p:cNvCxnSpPr/>
          <p:nvPr/>
        </p:nvCxnSpPr>
        <p:spPr>
          <a:xfrm rot="5400000">
            <a:off x="3414713" y="3733800"/>
            <a:ext cx="609600" cy="304800"/>
          </a:xfrm>
          <a:prstGeom prst="straightConnector1">
            <a:avLst/>
          </a:prstGeom>
          <a:ln>
            <a:solidFill>
              <a:srgbClr val="7030A0"/>
            </a:solidFill>
            <a:tailEnd type="arrow"/>
          </a:ln>
        </p:spPr>
        <p:style>
          <a:lnRef idx="2">
            <a:schemeClr val="accent4"/>
          </a:lnRef>
          <a:fillRef idx="0">
            <a:schemeClr val="accent4"/>
          </a:fillRef>
          <a:effectRef idx="1">
            <a:schemeClr val="accent4"/>
          </a:effectRef>
          <a:fontRef idx="minor">
            <a:schemeClr val="tx1"/>
          </a:fontRef>
        </p:style>
      </p:cxnSp>
      <p:cxnSp>
        <p:nvCxnSpPr>
          <p:cNvPr id="34" name="מחבר חץ ישר 33"/>
          <p:cNvCxnSpPr/>
          <p:nvPr/>
        </p:nvCxnSpPr>
        <p:spPr>
          <a:xfrm rot="16200000" flipH="1">
            <a:off x="4367213" y="3924300"/>
            <a:ext cx="685800" cy="0"/>
          </a:xfrm>
          <a:prstGeom prst="straightConnector1">
            <a:avLst/>
          </a:prstGeom>
          <a:ln>
            <a:solidFill>
              <a:srgbClr val="006600"/>
            </a:solidFill>
            <a:tailEnd type="arrow"/>
          </a:ln>
        </p:spPr>
        <p:style>
          <a:lnRef idx="2">
            <a:schemeClr val="accent3"/>
          </a:lnRef>
          <a:fillRef idx="0">
            <a:schemeClr val="accent3"/>
          </a:fillRef>
          <a:effectRef idx="1">
            <a:schemeClr val="accent3"/>
          </a:effectRef>
          <a:fontRef idx="minor">
            <a:schemeClr val="tx1"/>
          </a:fontRef>
        </p:style>
      </p:cxnSp>
      <p:cxnSp>
        <p:nvCxnSpPr>
          <p:cNvPr id="35" name="מחבר חץ ישר 34"/>
          <p:cNvCxnSpPr/>
          <p:nvPr/>
        </p:nvCxnSpPr>
        <p:spPr>
          <a:xfrm rot="16200000" flipH="1">
            <a:off x="5129213" y="3695700"/>
            <a:ext cx="762000" cy="533400"/>
          </a:xfrm>
          <a:prstGeom prst="straightConnector1">
            <a:avLst/>
          </a:prstGeom>
          <a:ln>
            <a:solidFill>
              <a:srgbClr val="A50021"/>
            </a:solidFill>
            <a:tailEnd type="arrow"/>
          </a:ln>
        </p:spPr>
        <p:style>
          <a:lnRef idx="2">
            <a:schemeClr val="accent2"/>
          </a:lnRef>
          <a:fillRef idx="0">
            <a:schemeClr val="accent2"/>
          </a:fillRef>
          <a:effectRef idx="1">
            <a:schemeClr val="accent2"/>
          </a:effectRef>
          <a:fontRef idx="minor">
            <a:schemeClr val="tx1"/>
          </a:fontRef>
        </p:style>
      </p:cxnSp>
      <p:cxnSp>
        <p:nvCxnSpPr>
          <p:cNvPr id="36" name="מחבר ישר 35"/>
          <p:cNvCxnSpPr/>
          <p:nvPr/>
        </p:nvCxnSpPr>
        <p:spPr>
          <a:xfrm>
            <a:off x="2957513" y="5486400"/>
            <a:ext cx="3276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234113" y="5257800"/>
            <a:ext cx="1841500" cy="461963"/>
          </a:xfrm>
          <a:prstGeom prst="rect">
            <a:avLst/>
          </a:prstGeom>
          <a:noFill/>
        </p:spPr>
        <p:txBody>
          <a:bodyPr wrap="none">
            <a:spAutoFit/>
          </a:bodyPr>
          <a:lstStyle/>
          <a:p>
            <a:pPr fontAlgn="auto">
              <a:spcBef>
                <a:spcPts val="0"/>
              </a:spcBef>
              <a:spcAft>
                <a:spcPts val="0"/>
              </a:spcAft>
              <a:defRPr/>
            </a:pPr>
            <a:r>
              <a:rPr lang="en-US" sz="2400" dirty="0">
                <a:solidFill>
                  <a:prstClr val="black"/>
                </a:solidFill>
                <a:latin typeface="Calibri"/>
                <a:cs typeface="+mn-cs"/>
              </a:rPr>
              <a:t>Vacuum level</a:t>
            </a:r>
          </a:p>
        </p:txBody>
      </p:sp>
      <p:sp>
        <p:nvSpPr>
          <p:cNvPr id="43" name="TextBox 42"/>
          <p:cNvSpPr txBox="1"/>
          <p:nvPr/>
        </p:nvSpPr>
        <p:spPr>
          <a:xfrm>
            <a:off x="385763" y="4419600"/>
            <a:ext cx="1747837" cy="400050"/>
          </a:xfrm>
          <a:prstGeom prst="rect">
            <a:avLst/>
          </a:prstGeom>
          <a:noFill/>
        </p:spPr>
        <p:txBody>
          <a:bodyPr wrap="none">
            <a:spAutoFit/>
          </a:bodyPr>
          <a:lstStyle/>
          <a:p>
            <a:pPr fontAlgn="auto">
              <a:spcBef>
                <a:spcPts val="0"/>
              </a:spcBef>
              <a:spcAft>
                <a:spcPts val="0"/>
              </a:spcAft>
              <a:defRPr/>
            </a:pPr>
            <a:r>
              <a:rPr lang="en-US" sz="2000" dirty="0">
                <a:solidFill>
                  <a:prstClr val="black"/>
                </a:solidFill>
                <a:latin typeface="Calibri"/>
                <a:cs typeface="+mn-cs"/>
              </a:rPr>
              <a:t>Surface </a:t>
            </a:r>
            <a:r>
              <a:rPr lang="en-US" sz="2000" dirty="0" err="1">
                <a:solidFill>
                  <a:prstClr val="black"/>
                </a:solidFill>
                <a:latin typeface="Calibri"/>
                <a:cs typeface="+mn-cs"/>
              </a:rPr>
              <a:t>ligands</a:t>
            </a:r>
            <a:endParaRPr lang="en-US" sz="2000" dirty="0">
              <a:solidFill>
                <a:prstClr val="black"/>
              </a:solidFill>
              <a:latin typeface="Calibri"/>
              <a:cs typeface="+mn-cs"/>
            </a:endParaRPr>
          </a:p>
        </p:txBody>
      </p:sp>
    </p:spTree>
    <p:extLst>
      <p:ext uri="{BB962C8B-B14F-4D97-AF65-F5344CB8AC3E}">
        <p14:creationId xmlns:p14="http://schemas.microsoft.com/office/powerpoint/2010/main" val="916603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0" y="274638"/>
            <a:ext cx="8229600" cy="922337"/>
          </a:xfrm>
        </p:spPr>
        <p:txBody>
          <a:bodyPr/>
          <a:lstStyle/>
          <a:p>
            <a:pPr eaLnBrk="1" fontAlgn="auto" hangingPunct="1">
              <a:spcAft>
                <a:spcPts val="0"/>
              </a:spcAft>
              <a:defRPr/>
            </a:pPr>
            <a:r>
              <a:rPr lang="en-US" smtClean="0"/>
              <a:t>Size Matters</a:t>
            </a:r>
          </a:p>
        </p:txBody>
      </p:sp>
      <p:graphicFrame>
        <p:nvGraphicFramePr>
          <p:cNvPr id="8194" name="Object 2"/>
          <p:cNvGraphicFramePr>
            <a:graphicFrameLocks noChangeAspect="1"/>
          </p:cNvGraphicFramePr>
          <p:nvPr/>
        </p:nvGraphicFramePr>
        <p:xfrm>
          <a:off x="-36513" y="2016125"/>
          <a:ext cx="5100638" cy="4400550"/>
        </p:xfrm>
        <a:graphic>
          <a:graphicData uri="http://schemas.openxmlformats.org/presentationml/2006/ole">
            <mc:AlternateContent xmlns:mc="http://schemas.openxmlformats.org/markup-compatibility/2006">
              <mc:Choice xmlns:v="urn:schemas-microsoft-com:vml" Requires="v">
                <p:oleObj spid="_x0000_s17466" name="KGPlot" r:id="rId3" imgW="6858000" imgH="5918040" progId="KGraph_Plot">
                  <p:embed/>
                </p:oleObj>
              </mc:Choice>
              <mc:Fallback>
                <p:oleObj name="KGPlot" r:id="rId3" imgW="6858000" imgH="5918040" progId="KGraph_Plo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016125"/>
                        <a:ext cx="5100638" cy="440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5"/>
          <p:cNvGraphicFramePr>
            <a:graphicFrameLocks noChangeAspect="1"/>
          </p:cNvGraphicFramePr>
          <p:nvPr/>
        </p:nvGraphicFramePr>
        <p:xfrm>
          <a:off x="3863975" y="2016125"/>
          <a:ext cx="5100638" cy="4402138"/>
        </p:xfrm>
        <a:graphic>
          <a:graphicData uri="http://schemas.openxmlformats.org/presentationml/2006/ole">
            <mc:AlternateContent xmlns:mc="http://schemas.openxmlformats.org/markup-compatibility/2006">
              <mc:Choice xmlns:v="urn:schemas-microsoft-com:vml" Requires="v">
                <p:oleObj spid="_x0000_s17467" name="KGPlot" r:id="rId5" imgW="6858000" imgH="5918040" progId="KGraph_Plot">
                  <p:embed/>
                </p:oleObj>
              </mc:Choice>
              <mc:Fallback>
                <p:oleObj name="KGPlot" r:id="rId5" imgW="6858000" imgH="5918040" progId="KGraph_Plo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3975" y="2016125"/>
                        <a:ext cx="5100638" cy="440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8"/>
          <p:cNvSpPr txBox="1">
            <a:spLocks noChangeArrowheads="1"/>
          </p:cNvSpPr>
          <p:nvPr/>
        </p:nvSpPr>
        <p:spPr bwMode="auto">
          <a:xfrm>
            <a:off x="1887538" y="1576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4.4nm diameter</a:t>
            </a:r>
          </a:p>
        </p:txBody>
      </p:sp>
      <p:sp>
        <p:nvSpPr>
          <p:cNvPr id="8198" name="Text Box 9"/>
          <p:cNvSpPr txBox="1">
            <a:spLocks noChangeArrowheads="1"/>
          </p:cNvSpPr>
          <p:nvPr/>
        </p:nvSpPr>
        <p:spPr bwMode="auto">
          <a:xfrm>
            <a:off x="5519738" y="1557338"/>
            <a:ext cx="216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Sub 2nm diameter</a:t>
            </a:r>
          </a:p>
        </p:txBody>
      </p:sp>
      <p:sp>
        <p:nvSpPr>
          <p:cNvPr id="2" name="TextBox 1"/>
          <p:cNvSpPr txBox="1"/>
          <p:nvPr/>
        </p:nvSpPr>
        <p:spPr>
          <a:xfrm>
            <a:off x="4067944" y="4509119"/>
            <a:ext cx="1228606" cy="584775"/>
          </a:xfrm>
          <a:prstGeom prst="rect">
            <a:avLst/>
          </a:prstGeom>
          <a:solidFill>
            <a:srgbClr val="FFFF00"/>
          </a:solidFill>
        </p:spPr>
        <p:txBody>
          <a:bodyPr wrap="none" rtlCol="0">
            <a:spAutoFit/>
          </a:bodyPr>
          <a:lstStyle/>
          <a:p>
            <a:r>
              <a:rPr lang="en-US" sz="3200" dirty="0" smtClean="0"/>
              <a:t>Why ?</a:t>
            </a:r>
            <a:endParaRPr lang="en-GB" sz="3200" dirty="0"/>
          </a:p>
        </p:txBody>
      </p:sp>
    </p:spTree>
    <p:extLst>
      <p:ext uri="{BB962C8B-B14F-4D97-AF65-F5344CB8AC3E}">
        <p14:creationId xmlns:p14="http://schemas.microsoft.com/office/powerpoint/2010/main" val="19184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ChangeArrowheads="1"/>
          </p:cNvSpPr>
          <p:nvPr/>
        </p:nvSpPr>
        <p:spPr bwMode="auto">
          <a:xfrm>
            <a:off x="2949575" y="18481924"/>
            <a:ext cx="1619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800" tIns="39900" rIns="79800" bIns="39900" anchor="ctr">
            <a:spAutoFit/>
          </a:bodyPr>
          <a:lstStyle/>
          <a:p>
            <a:pPr defTabSz="798513" eaLnBrk="0" hangingPunct="0"/>
            <a:endParaRPr lang="ru-RU" sz="2100">
              <a:latin typeface="Times New Roman (Hebrew)" charset="0"/>
            </a:endParaRPr>
          </a:p>
        </p:txBody>
      </p:sp>
      <p:sp>
        <p:nvSpPr>
          <p:cNvPr id="8198" name="Oval 3"/>
          <p:cNvSpPr>
            <a:spLocks noChangeArrowheads="1"/>
          </p:cNvSpPr>
          <p:nvPr/>
        </p:nvSpPr>
        <p:spPr bwMode="auto">
          <a:xfrm>
            <a:off x="2843213" y="2047988"/>
            <a:ext cx="2881312" cy="2736850"/>
          </a:xfrm>
          <a:prstGeom prst="ellipse">
            <a:avLst/>
          </a:prstGeom>
          <a:gradFill rotWithShape="1">
            <a:gsLst>
              <a:gs pos="0">
                <a:srgbClr val="E9E9E9"/>
              </a:gs>
              <a:gs pos="100000">
                <a:srgbClr val="2B194F">
                  <a:alpha val="70000"/>
                </a:srgbClr>
              </a:gs>
            </a:gsLst>
            <a:path path="shape">
              <a:fillToRect l="50000" t="50000" r="50000" b="50000"/>
            </a:path>
          </a:gradFill>
          <a:ln w="9525" algn="ctr">
            <a:solidFill>
              <a:srgbClr val="D6D6D6"/>
            </a:solidFill>
            <a:round/>
            <a:headEnd/>
            <a:tailEnd/>
          </a:ln>
        </p:spPr>
        <p:txBody>
          <a:bodyPr wrap="none" anchor="ctr"/>
          <a:lstStyle/>
          <a:p>
            <a:endParaRPr lang="en-US"/>
          </a:p>
        </p:txBody>
      </p:sp>
      <p:sp>
        <p:nvSpPr>
          <p:cNvPr id="8199" name="Text Box 4"/>
          <p:cNvSpPr txBox="1">
            <a:spLocks noChangeArrowheads="1"/>
          </p:cNvSpPr>
          <p:nvPr/>
        </p:nvSpPr>
        <p:spPr bwMode="auto">
          <a:xfrm>
            <a:off x="3635375" y="3057638"/>
            <a:ext cx="1339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a:solidFill>
                  <a:srgbClr val="FFC000"/>
                </a:solidFill>
              </a:rPr>
              <a:t>CdSe</a:t>
            </a:r>
          </a:p>
        </p:txBody>
      </p:sp>
      <p:sp>
        <p:nvSpPr>
          <p:cNvPr id="9" name="Rectangle 5"/>
          <p:cNvSpPr>
            <a:spLocks noChangeArrowheads="1"/>
          </p:cNvSpPr>
          <p:nvPr/>
        </p:nvSpPr>
        <p:spPr bwMode="auto">
          <a:xfrm>
            <a:off x="323850" y="201861"/>
            <a:ext cx="8229600" cy="1143000"/>
          </a:xfrm>
          <a:prstGeom prst="rect">
            <a:avLst/>
          </a:prstGeom>
          <a:noFill/>
          <a:ln w="9525">
            <a:noFill/>
            <a:miter lim="800000"/>
            <a:headEnd/>
            <a:tailEnd/>
          </a:ln>
          <a:effectLst/>
        </p:spPr>
        <p:txBody>
          <a:bodyPr anchor="ctr"/>
          <a:lstStyle/>
          <a:p>
            <a:pPr algn="ctr">
              <a:defRPr/>
            </a:pPr>
            <a:r>
              <a:rPr lang="en-US" sz="4000" dirty="0">
                <a:effectLst>
                  <a:outerShdw blurRad="50800" dist="38100" dir="16200000" rotWithShape="0">
                    <a:prstClr val="black">
                      <a:alpha val="40000"/>
                    </a:prstClr>
                  </a:outerShdw>
                </a:effectLst>
                <a:latin typeface="Arial" charset="0"/>
                <a:cs typeface="Arial" charset="0"/>
              </a:rPr>
              <a:t>Partial </a:t>
            </a:r>
            <a:r>
              <a:rPr lang="en-US" sz="4000" dirty="0" err="1">
                <a:effectLst>
                  <a:outerShdw blurRad="50800" dist="38100" dir="16200000" rotWithShape="0">
                    <a:prstClr val="black">
                      <a:alpha val="40000"/>
                    </a:prstClr>
                  </a:outerShdw>
                </a:effectLst>
                <a:latin typeface="Arial" charset="0"/>
                <a:cs typeface="Arial" charset="0"/>
              </a:rPr>
              <a:t>Ligands</a:t>
            </a:r>
            <a:r>
              <a:rPr lang="en-US" sz="4000" dirty="0">
                <a:effectLst>
                  <a:outerShdw blurRad="50800" dist="38100" dir="16200000" rotWithShape="0">
                    <a:prstClr val="black">
                      <a:alpha val="40000"/>
                    </a:prstClr>
                  </a:outerShdw>
                </a:effectLst>
                <a:latin typeface="Arial" charset="0"/>
                <a:cs typeface="Arial" charset="0"/>
              </a:rPr>
              <a:t> Exchange</a:t>
            </a:r>
          </a:p>
        </p:txBody>
      </p:sp>
      <p:grpSp>
        <p:nvGrpSpPr>
          <p:cNvPr id="8202" name="Group 87"/>
          <p:cNvGrpSpPr>
            <a:grpSpLocks/>
          </p:cNvGrpSpPr>
          <p:nvPr/>
        </p:nvGrpSpPr>
        <p:grpSpPr bwMode="auto">
          <a:xfrm rot="4161021">
            <a:off x="5816601" y="1376475"/>
            <a:ext cx="2279650" cy="2740025"/>
            <a:chOff x="6804248" y="2716954"/>
            <a:chExt cx="2942201" cy="3693886"/>
          </a:xfrm>
        </p:grpSpPr>
        <p:sp>
          <p:nvSpPr>
            <p:cNvPr id="58" name="Hexagon 57"/>
            <p:cNvSpPr/>
            <p:nvPr/>
          </p:nvSpPr>
          <p:spPr>
            <a:xfrm rot="5400000">
              <a:off x="6730960" y="4139105"/>
              <a:ext cx="1500241" cy="1356363"/>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endParaRPr lang="he-IL" dirty="0"/>
            </a:p>
          </p:txBody>
        </p:sp>
        <p:cxnSp>
          <p:nvCxnSpPr>
            <p:cNvPr id="59" name="Straight Connector 58"/>
            <p:cNvCxnSpPr/>
            <p:nvPr/>
          </p:nvCxnSpPr>
          <p:spPr>
            <a:xfrm rot="5400000" flipV="1">
              <a:off x="7270889" y="3829630"/>
              <a:ext cx="428029"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rot="5400000" flipV="1">
              <a:off x="7265440" y="5780649"/>
              <a:ext cx="428029" cy="0"/>
            </a:xfrm>
            <a:prstGeom prst="line">
              <a:avLst/>
            </a:prstGeom>
          </p:spPr>
          <p:style>
            <a:lnRef idx="1">
              <a:schemeClr val="dk1"/>
            </a:lnRef>
            <a:fillRef idx="0">
              <a:schemeClr val="dk1"/>
            </a:fillRef>
            <a:effectRef idx="0">
              <a:schemeClr val="dk1"/>
            </a:effectRef>
            <a:fontRef idx="minor">
              <a:schemeClr val="tx1"/>
            </a:fontRef>
          </p:style>
        </p:cxnSp>
        <p:sp>
          <p:nvSpPr>
            <p:cNvPr id="8210" name="TextBox 9"/>
            <p:cNvSpPr txBox="1">
              <a:spLocks noChangeArrowheads="1"/>
            </p:cNvSpPr>
            <p:nvPr/>
          </p:nvSpPr>
          <p:spPr bwMode="auto">
            <a:xfrm rot="-1609347">
              <a:off x="7202971" y="2716954"/>
              <a:ext cx="2543478" cy="62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solidFill>
                    <a:srgbClr val="003399"/>
                  </a:solidFill>
                  <a:latin typeface="Calibri" pitchFamily="34" charset="0"/>
                </a:rPr>
                <a:t>CH</a:t>
              </a:r>
              <a:r>
                <a:rPr lang="en-US" sz="2400" baseline="-25000">
                  <a:solidFill>
                    <a:srgbClr val="003399"/>
                  </a:solidFill>
                  <a:latin typeface="Calibri" pitchFamily="34" charset="0"/>
                </a:rPr>
                <a:t>2</a:t>
              </a:r>
              <a:r>
                <a:rPr lang="en-US" sz="2400">
                  <a:solidFill>
                    <a:srgbClr val="003399"/>
                  </a:solidFill>
                  <a:latin typeface="Calibri" pitchFamily="34" charset="0"/>
                </a:rPr>
                <a:t>(CH</a:t>
              </a:r>
              <a:r>
                <a:rPr lang="en-US" sz="2400" baseline="-25000">
                  <a:solidFill>
                    <a:srgbClr val="003399"/>
                  </a:solidFill>
                  <a:latin typeface="Calibri" pitchFamily="34" charset="0"/>
                </a:rPr>
                <a:t>2</a:t>
              </a:r>
              <a:r>
                <a:rPr lang="en-US" sz="2400">
                  <a:solidFill>
                    <a:srgbClr val="003399"/>
                  </a:solidFill>
                  <a:latin typeface="Calibri" pitchFamily="34" charset="0"/>
                </a:rPr>
                <a:t>)</a:t>
              </a:r>
              <a:r>
                <a:rPr lang="en-US" sz="2400" baseline="-25000">
                  <a:solidFill>
                    <a:srgbClr val="003399"/>
                  </a:solidFill>
                  <a:latin typeface="Calibri" pitchFamily="34" charset="0"/>
                </a:rPr>
                <a:t>14</a:t>
              </a:r>
              <a:r>
                <a:rPr lang="en-US" sz="2400">
                  <a:solidFill>
                    <a:srgbClr val="003399"/>
                  </a:solidFill>
                  <a:latin typeface="Calibri" pitchFamily="34" charset="0"/>
                </a:rPr>
                <a:t>CH</a:t>
              </a:r>
              <a:r>
                <a:rPr lang="en-US" sz="2400" baseline="-25000">
                  <a:solidFill>
                    <a:srgbClr val="003399"/>
                  </a:solidFill>
                  <a:latin typeface="Calibri" pitchFamily="34" charset="0"/>
                </a:rPr>
                <a:t>3</a:t>
              </a:r>
              <a:endParaRPr lang="he-IL" sz="2400" baseline="-25000">
                <a:solidFill>
                  <a:srgbClr val="003399"/>
                </a:solidFill>
                <a:latin typeface="Calibri" pitchFamily="34" charset="0"/>
              </a:endParaRPr>
            </a:p>
          </p:txBody>
        </p:sp>
        <p:sp>
          <p:nvSpPr>
            <p:cNvPr id="8211" name="TextBox 10"/>
            <p:cNvSpPr txBox="1">
              <a:spLocks noChangeArrowheads="1"/>
            </p:cNvSpPr>
            <p:nvPr/>
          </p:nvSpPr>
          <p:spPr bwMode="auto">
            <a:xfrm>
              <a:off x="7304313" y="5890154"/>
              <a:ext cx="940350" cy="52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solidFill>
                    <a:srgbClr val="FF0000"/>
                  </a:solidFill>
                  <a:latin typeface="Calibri" pitchFamily="34" charset="0"/>
                </a:rPr>
                <a:t>NH</a:t>
              </a:r>
              <a:r>
                <a:rPr lang="en-US" sz="2400" baseline="-25000">
                  <a:solidFill>
                    <a:srgbClr val="FF0000"/>
                  </a:solidFill>
                  <a:latin typeface="Calibri" pitchFamily="34" charset="0"/>
                </a:rPr>
                <a:t>2</a:t>
              </a:r>
              <a:endParaRPr lang="he-IL" sz="2400" baseline="-25000">
                <a:solidFill>
                  <a:srgbClr val="FF0000"/>
                </a:solidFill>
                <a:latin typeface="Calibri" pitchFamily="34" charset="0"/>
              </a:endParaRPr>
            </a:p>
          </p:txBody>
        </p:sp>
        <p:cxnSp>
          <p:nvCxnSpPr>
            <p:cNvPr id="63" name="Straight Connector 62"/>
            <p:cNvCxnSpPr/>
            <p:nvPr/>
          </p:nvCxnSpPr>
          <p:spPr>
            <a:xfrm rot="120000" flipV="1">
              <a:off x="6921929" y="4164036"/>
              <a:ext cx="594177" cy="33172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3360000" flipV="1">
              <a:off x="6907462" y="5113251"/>
              <a:ext cx="594960" cy="3319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7140000" flipV="1">
              <a:off x="7754953" y="4639526"/>
              <a:ext cx="594960" cy="3319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קבוצה 33"/>
          <p:cNvGrpSpPr>
            <a:grpSpLocks/>
          </p:cNvGrpSpPr>
          <p:nvPr/>
        </p:nvGrpSpPr>
        <p:grpSpPr bwMode="auto">
          <a:xfrm>
            <a:off x="-1044575" y="4568938"/>
            <a:ext cx="2447925" cy="1349375"/>
            <a:chOff x="574675" y="838200"/>
            <a:chExt cx="2448272" cy="1349079"/>
          </a:xfrm>
        </p:grpSpPr>
        <p:graphicFrame>
          <p:nvGraphicFramePr>
            <p:cNvPr id="8194" name="Object 12"/>
            <p:cNvGraphicFramePr>
              <a:graphicFrameLocks noChangeAspect="1"/>
            </p:cNvGraphicFramePr>
            <p:nvPr/>
          </p:nvGraphicFramePr>
          <p:xfrm>
            <a:off x="838200" y="990600"/>
            <a:ext cx="1568450" cy="877888"/>
          </p:xfrm>
          <a:graphic>
            <a:graphicData uri="http://schemas.openxmlformats.org/presentationml/2006/ole">
              <mc:AlternateContent xmlns:mc="http://schemas.openxmlformats.org/markup-compatibility/2006">
                <mc:Choice xmlns:v="urn:schemas-microsoft-com:vml" Requires="v">
                  <p:oleObj spid="_x0000_s18462" name="CS ChemDraw Drawing" r:id="rId4" imgW="1401840" imgH="845640" progId="">
                    <p:embed/>
                  </p:oleObj>
                </mc:Choice>
                <mc:Fallback>
                  <p:oleObj name="CS ChemDraw Drawing" r:id="rId4" imgW="1401840" imgH="84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90600"/>
                          <a:ext cx="1568450" cy="87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Rectangle 11"/>
            <p:cNvSpPr>
              <a:spLocks noChangeArrowheads="1"/>
            </p:cNvSpPr>
            <p:nvPr/>
          </p:nvSpPr>
          <p:spPr bwMode="auto">
            <a:xfrm>
              <a:off x="2327523" y="838200"/>
              <a:ext cx="695424" cy="461862"/>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b="1" dirty="0">
                  <a:solidFill>
                    <a:srgbClr val="FF0000"/>
                  </a:solidFill>
                  <a:latin typeface="Calibri"/>
                  <a:cs typeface="+mn-cs"/>
                </a:rPr>
                <a:t>SH</a:t>
              </a:r>
            </a:p>
          </p:txBody>
        </p:sp>
        <p:sp>
          <p:nvSpPr>
            <p:cNvPr id="69" name="Rectangle 12"/>
            <p:cNvSpPr>
              <a:spLocks noChangeArrowheads="1"/>
            </p:cNvSpPr>
            <p:nvPr/>
          </p:nvSpPr>
          <p:spPr bwMode="auto">
            <a:xfrm>
              <a:off x="574675" y="1725418"/>
              <a:ext cx="646204" cy="461861"/>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b="1" dirty="0">
                  <a:solidFill>
                    <a:srgbClr val="0000FF"/>
                  </a:solidFill>
                  <a:latin typeface="Calibri"/>
                  <a:cs typeface="+mn-cs"/>
                </a:rPr>
                <a:t>CH</a:t>
              </a:r>
              <a:r>
                <a:rPr lang="en-US" sz="2400" b="1" baseline="-25000" dirty="0">
                  <a:solidFill>
                    <a:srgbClr val="0000FF"/>
                  </a:solidFill>
                  <a:latin typeface="Calibri"/>
                  <a:cs typeface="+mn-cs"/>
                </a:rPr>
                <a:t>3</a:t>
              </a:r>
            </a:p>
          </p:txBody>
        </p:sp>
      </p:grpSp>
      <p:sp>
        <p:nvSpPr>
          <p:cNvPr id="24" name="Right Arrow 23"/>
          <p:cNvSpPr/>
          <p:nvPr/>
        </p:nvSpPr>
        <p:spPr>
          <a:xfrm rot="20206448">
            <a:off x="3589338" y="3940288"/>
            <a:ext cx="2520950" cy="6477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Are we polarizing</a:t>
            </a:r>
          </a:p>
        </p:txBody>
      </p:sp>
      <p:sp>
        <p:nvSpPr>
          <p:cNvPr id="2" name="Rectangle 1"/>
          <p:cNvSpPr/>
          <p:nvPr/>
        </p:nvSpPr>
        <p:spPr>
          <a:xfrm>
            <a:off x="683568" y="5879013"/>
            <a:ext cx="8424936" cy="646331"/>
          </a:xfrm>
          <a:prstGeom prst="rect">
            <a:avLst/>
          </a:prstGeom>
        </p:spPr>
        <p:txBody>
          <a:bodyPr wrap="square">
            <a:spAutoFit/>
          </a:bodyPr>
          <a:lstStyle/>
          <a:p>
            <a:r>
              <a:rPr lang="en-GB" dirty="0"/>
              <a:t>N. </a:t>
            </a:r>
            <a:r>
              <a:rPr lang="en-GB" dirty="0" smtClean="0"/>
              <a:t>Yaacobi-Gross et. al. , </a:t>
            </a:r>
            <a:r>
              <a:rPr lang="en-GB" dirty="0"/>
              <a:t>"Molecular control of quantum-dot internal electric field </a:t>
            </a:r>
            <a:r>
              <a:rPr lang="en-GB" dirty="0" smtClean="0"/>
              <a:t>…." </a:t>
            </a:r>
            <a:r>
              <a:rPr lang="en-GB" i="1" dirty="0"/>
              <a:t>Nat Mater, </a:t>
            </a:r>
            <a:r>
              <a:rPr lang="en-GB" dirty="0"/>
              <a:t>vol. 10, pp. 974-979, 2011.</a:t>
            </a:r>
          </a:p>
        </p:txBody>
      </p:sp>
    </p:spTree>
    <p:extLst>
      <p:ext uri="{BB962C8B-B14F-4D97-AF65-F5344CB8AC3E}">
        <p14:creationId xmlns:p14="http://schemas.microsoft.com/office/powerpoint/2010/main" val="1599323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6" presetClass="path" presetSubtype="0" accel="50000" decel="50000" fill="hold" nodeType="withEffect">
                                  <p:stCondLst>
                                    <p:cond delay="0"/>
                                  </p:stCondLst>
                                  <p:childTnLst>
                                    <p:animMotion origin="layout" path="M -3.05556E-6 -1.48148E-6 L 0.22309 -0.12176 " pathEditMode="relative" rAng="0" ptsTypes="AA">
                                      <p:cBhvr>
                                        <p:cTn id="8" dur="2000" fill="hold"/>
                                        <p:tgtEl>
                                          <p:spTgt spid="4"/>
                                        </p:tgtEl>
                                        <p:attrNameLst>
                                          <p:attrName>ppt_x</p:attrName>
                                          <p:attrName>ppt_y</p:attrName>
                                        </p:attrNameLst>
                                      </p:cBhvr>
                                      <p:rCtr x="11100" y="-610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0" y="-387424"/>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latin typeface="Calibri" pitchFamily="34" charset="0"/>
            </a:endParaRPr>
          </a:p>
        </p:txBody>
      </p:sp>
      <p:sp>
        <p:nvSpPr>
          <p:cNvPr id="15365"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latin typeface="Calibri" pitchFamily="34" charset="0"/>
            </a:endParaRPr>
          </a:p>
        </p:txBody>
      </p:sp>
      <p:graphicFrame>
        <p:nvGraphicFramePr>
          <p:cNvPr id="15362" name="Object 2">
            <a:hlinkClick r:id="rId3" action="ppaction://hlinksldjump"/>
          </p:cNvPr>
          <p:cNvGraphicFramePr>
            <a:graphicFrameLocks noChangeAspect="1"/>
          </p:cNvGraphicFramePr>
          <p:nvPr>
            <p:extLst>
              <p:ext uri="{D42A27DB-BD31-4B8C-83A1-F6EECF244321}">
                <p14:modId xmlns:p14="http://schemas.microsoft.com/office/powerpoint/2010/main" val="353318112"/>
              </p:ext>
            </p:extLst>
          </p:nvPr>
        </p:nvGraphicFramePr>
        <p:xfrm>
          <a:off x="2108200" y="1103239"/>
          <a:ext cx="5487988" cy="5494337"/>
        </p:xfrm>
        <a:graphic>
          <a:graphicData uri="http://schemas.openxmlformats.org/presentationml/2006/ole">
            <mc:AlternateContent xmlns:mc="http://schemas.openxmlformats.org/markup-compatibility/2006">
              <mc:Choice xmlns:v="urn:schemas-microsoft-com:vml" Requires="v">
                <p:oleObj spid="_x0000_s19516" name="KGPlot" r:id="rId4" imgW="10058400" imgH="10058400" progId="KGraph_Plot">
                  <p:embed/>
                </p:oleObj>
              </mc:Choice>
              <mc:Fallback>
                <p:oleObj name="KGPlot" r:id="rId4" imgW="10058400" imgH="10058400" progId="KGraph_Plo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1103239"/>
                        <a:ext cx="5487988" cy="549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6" name="Rectangle 12"/>
          <p:cNvSpPr>
            <a:spLocks noChangeArrowheads="1"/>
          </p:cNvSpPr>
          <p:nvPr/>
        </p:nvSpPr>
        <p:spPr bwMode="auto">
          <a:xfrm>
            <a:off x="917854" y="33581"/>
            <a:ext cx="7596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latin typeface="Times New Roman" pitchFamily="18" charset="0"/>
                <a:ea typeface="Calibri" pitchFamily="34" charset="0"/>
                <a:cs typeface="Times New Roman" pitchFamily="18" charset="0"/>
              </a:rPr>
              <a:t>Adding small fractions of free MTP ligands. </a:t>
            </a:r>
            <a:endParaRPr lang="en-GB" sz="2400" dirty="0">
              <a:latin typeface="Calibri" pitchFamily="34" charset="0"/>
              <a:ea typeface="Calibri" pitchFamily="34" charset="0"/>
              <a:cs typeface="Times New Roman" pitchFamily="18" charset="0"/>
            </a:endParaRPr>
          </a:p>
        </p:txBody>
      </p:sp>
      <p:grpSp>
        <p:nvGrpSpPr>
          <p:cNvPr id="15367" name="Group 2148"/>
          <p:cNvGrpSpPr>
            <a:grpSpLocks/>
          </p:cNvGrpSpPr>
          <p:nvPr/>
        </p:nvGrpSpPr>
        <p:grpSpPr bwMode="auto">
          <a:xfrm>
            <a:off x="107950" y="765101"/>
            <a:ext cx="1928813" cy="3630613"/>
            <a:chOff x="395536" y="1166063"/>
            <a:chExt cx="1929096" cy="3631089"/>
          </a:xfrm>
        </p:grpSpPr>
        <p:grpSp>
          <p:nvGrpSpPr>
            <p:cNvPr id="64842" name="Group 17"/>
            <p:cNvGrpSpPr>
              <a:grpSpLocks/>
            </p:cNvGrpSpPr>
            <p:nvPr/>
          </p:nvGrpSpPr>
          <p:grpSpPr bwMode="auto">
            <a:xfrm>
              <a:off x="1343303" y="1814138"/>
              <a:ext cx="981329" cy="2366431"/>
              <a:chOff x="6732240" y="1865388"/>
              <a:chExt cx="1512168" cy="3646518"/>
            </a:xfrm>
          </p:grpSpPr>
          <p:sp>
            <p:nvSpPr>
              <p:cNvPr id="35" name="Hexagon 34"/>
              <p:cNvSpPr/>
              <p:nvPr/>
            </p:nvSpPr>
            <p:spPr>
              <a:xfrm rot="5400000">
                <a:off x="6661471" y="3014812"/>
                <a:ext cx="1499738" cy="1357862"/>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36" name="Straight Connector 35"/>
              <p:cNvCxnSpPr/>
              <p:nvPr/>
            </p:nvCxnSpPr>
            <p:spPr>
              <a:xfrm rot="5400000" flipV="1">
                <a:off x="7203383" y="2710227"/>
                <a:ext cx="428148"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5400000" flipV="1">
                <a:off x="7196042" y="4657686"/>
                <a:ext cx="428148" cy="0"/>
              </a:xfrm>
              <a:prstGeom prst="line">
                <a:avLst/>
              </a:prstGeom>
            </p:spPr>
            <p:style>
              <a:lnRef idx="1">
                <a:schemeClr val="dk1"/>
              </a:lnRef>
              <a:fillRef idx="0">
                <a:schemeClr val="dk1"/>
              </a:fillRef>
              <a:effectRef idx="0">
                <a:schemeClr val="dk1"/>
              </a:effectRef>
              <a:fontRef idx="minor">
                <a:schemeClr val="tx1"/>
              </a:fontRef>
            </p:style>
          </p:cxnSp>
          <p:sp>
            <p:nvSpPr>
              <p:cNvPr id="64868" name="TextBox 9"/>
              <p:cNvSpPr txBox="1">
                <a:spLocks noChangeArrowheads="1"/>
              </p:cNvSpPr>
              <p:nvPr/>
            </p:nvSpPr>
            <p:spPr bwMode="auto">
              <a:xfrm>
                <a:off x="7023846" y="1865388"/>
                <a:ext cx="1026393" cy="69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latin typeface="Calibri" pitchFamily="34" charset="0"/>
                  </a:rPr>
                  <a:t>CH</a:t>
                </a:r>
                <a:r>
                  <a:rPr lang="en-US" sz="2400" baseline="-25000">
                    <a:latin typeface="Calibri" pitchFamily="34" charset="0"/>
                  </a:rPr>
                  <a:t>3</a:t>
                </a:r>
                <a:endParaRPr lang="he-IL" sz="2400" baseline="-25000">
                  <a:latin typeface="Calibri" pitchFamily="34" charset="0"/>
                </a:endParaRPr>
              </a:p>
            </p:txBody>
          </p:sp>
          <p:sp>
            <p:nvSpPr>
              <p:cNvPr id="64869" name="TextBox 10"/>
              <p:cNvSpPr txBox="1">
                <a:spLocks noChangeArrowheads="1"/>
              </p:cNvSpPr>
              <p:nvPr/>
            </p:nvSpPr>
            <p:spPr bwMode="auto">
              <a:xfrm>
                <a:off x="6804248" y="4800510"/>
                <a:ext cx="1440160" cy="71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solidFill>
                      <a:srgbClr val="EF07CE"/>
                    </a:solidFill>
                    <a:latin typeface="Calibri" pitchFamily="34" charset="0"/>
                  </a:rPr>
                  <a:t>SH</a:t>
                </a:r>
                <a:endParaRPr lang="he-IL" sz="2400" baseline="-25000">
                  <a:solidFill>
                    <a:srgbClr val="EF07CE"/>
                  </a:solidFill>
                  <a:latin typeface="Calibri" pitchFamily="34" charset="0"/>
                </a:endParaRPr>
              </a:p>
            </p:txBody>
          </p:sp>
          <p:cxnSp>
            <p:nvCxnSpPr>
              <p:cNvPr id="40" name="Straight Connector 39"/>
              <p:cNvCxnSpPr/>
              <p:nvPr/>
            </p:nvCxnSpPr>
            <p:spPr>
              <a:xfrm rot="120000" flipV="1">
                <a:off x="6852292" y="3039288"/>
                <a:ext cx="594524" cy="33273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3360000" flipV="1">
                <a:off x="6838841" y="3994665"/>
                <a:ext cx="592067" cy="33029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7140000" flipV="1">
                <a:off x="7686589" y="3521257"/>
                <a:ext cx="594512" cy="33029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843" name="Group 23"/>
            <p:cNvGrpSpPr>
              <a:grpSpLocks noChangeAspect="1"/>
            </p:cNvGrpSpPr>
            <p:nvPr/>
          </p:nvGrpSpPr>
          <p:grpSpPr bwMode="auto">
            <a:xfrm>
              <a:off x="395536" y="1166061"/>
              <a:ext cx="776966" cy="3631091"/>
              <a:chOff x="8344992" y="2276866"/>
              <a:chExt cx="936104" cy="4374808"/>
            </a:xfrm>
          </p:grpSpPr>
          <p:grpSp>
            <p:nvGrpSpPr>
              <p:cNvPr id="64845" name="Group 71"/>
              <p:cNvGrpSpPr>
                <a:grpSpLocks/>
              </p:cNvGrpSpPr>
              <p:nvPr/>
            </p:nvGrpSpPr>
            <p:grpSpPr bwMode="auto">
              <a:xfrm>
                <a:off x="8460460" y="2276866"/>
                <a:ext cx="281292" cy="3854062"/>
                <a:chOff x="7092308" y="2212578"/>
                <a:chExt cx="281292" cy="3854062"/>
              </a:xfrm>
            </p:grpSpPr>
            <p:cxnSp>
              <p:nvCxnSpPr>
                <p:cNvPr id="17" name="Straight Connector 16"/>
                <p:cNvCxnSpPr/>
                <p:nvPr/>
              </p:nvCxnSpPr>
              <p:spPr>
                <a:xfrm rot="16440000" flipH="1">
                  <a:off x="7104053" y="4195302"/>
                  <a:ext cx="237200" cy="189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9720000" flipH="1">
                  <a:off x="7106920" y="4443023"/>
                  <a:ext cx="235291" cy="1893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440000" flipH="1">
                  <a:off x="7103097" y="4689786"/>
                  <a:ext cx="237200" cy="1874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9720000" flipH="1">
                  <a:off x="7105007" y="4936552"/>
                  <a:ext cx="237204" cy="1874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440000" flipH="1">
                  <a:off x="7113618" y="5176619"/>
                  <a:ext cx="237200" cy="1893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9720000" flipH="1">
                  <a:off x="7116485" y="5424343"/>
                  <a:ext cx="235290" cy="1893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440000" flipH="1">
                  <a:off x="7113618" y="5670148"/>
                  <a:ext cx="237200" cy="1893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noChangeAspect="1"/>
                </p:cNvCxnSpPr>
                <p:nvPr/>
              </p:nvCxnSpPr>
              <p:spPr>
                <a:xfrm rot="7680000" flipH="1">
                  <a:off x="7228393" y="5922651"/>
                  <a:ext cx="160684" cy="1281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855" name="Group 60"/>
                <p:cNvGrpSpPr>
                  <a:grpSpLocks/>
                </p:cNvGrpSpPr>
                <p:nvPr/>
              </p:nvGrpSpPr>
              <p:grpSpPr bwMode="auto">
                <a:xfrm>
                  <a:off x="7092308" y="2212578"/>
                  <a:ext cx="246030" cy="1933960"/>
                  <a:chOff x="7574309" y="3510616"/>
                  <a:chExt cx="375518" cy="2951859"/>
                </a:xfrm>
              </p:grpSpPr>
              <p:cxnSp>
                <p:nvCxnSpPr>
                  <p:cNvPr id="26" name="Straight Connector 25"/>
                  <p:cNvCxnSpPr/>
                  <p:nvPr/>
                </p:nvCxnSpPr>
                <p:spPr>
                  <a:xfrm rot="16440000" flipH="1">
                    <a:off x="7573254" y="3545656"/>
                    <a:ext cx="359126" cy="2890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9720000" flipH="1">
                    <a:off x="7573253" y="3925220"/>
                    <a:ext cx="362046" cy="2861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440000" flipH="1">
                    <a:off x="7571793" y="4300403"/>
                    <a:ext cx="359126" cy="2861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9720000" flipH="1">
                    <a:off x="7573253" y="4675588"/>
                    <a:ext cx="362046" cy="2890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860" name="Group 58"/>
                  <p:cNvGrpSpPr>
                    <a:grpSpLocks/>
                  </p:cNvGrpSpPr>
                  <p:nvPr/>
                </p:nvGrpSpPr>
                <p:grpSpPr bwMode="auto">
                  <a:xfrm>
                    <a:off x="7589165" y="5008496"/>
                    <a:ext cx="360662" cy="1453979"/>
                    <a:chOff x="7632029" y="5022784"/>
                    <a:chExt cx="360662" cy="1453979"/>
                  </a:xfrm>
                </p:grpSpPr>
                <p:cxnSp>
                  <p:nvCxnSpPr>
                    <p:cNvPr id="31" name="Straight Connector 30"/>
                    <p:cNvCxnSpPr/>
                    <p:nvPr/>
                  </p:nvCxnSpPr>
                  <p:spPr>
                    <a:xfrm rot="16440000" flipH="1">
                      <a:off x="7630718" y="5057760"/>
                      <a:ext cx="359124" cy="2890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9720000" flipH="1">
                      <a:off x="7630718" y="5437323"/>
                      <a:ext cx="362045" cy="2861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440000" flipH="1">
                      <a:off x="7630718" y="5811047"/>
                      <a:ext cx="359124" cy="2890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9720000" flipH="1">
                      <a:off x="7630718" y="6187690"/>
                      <a:ext cx="362045" cy="2890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4846" name="TextBox 15"/>
              <p:cNvSpPr txBox="1">
                <a:spLocks noChangeArrowheads="1"/>
              </p:cNvSpPr>
              <p:nvPr/>
            </p:nvSpPr>
            <p:spPr bwMode="auto">
              <a:xfrm>
                <a:off x="8344992" y="6021288"/>
                <a:ext cx="936104" cy="63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solidFill>
                      <a:srgbClr val="0000FF"/>
                    </a:solidFill>
                    <a:latin typeface="Calibri" pitchFamily="34" charset="0"/>
                  </a:rPr>
                  <a:t>NH</a:t>
                </a:r>
                <a:r>
                  <a:rPr lang="en-US" sz="2800" baseline="-25000">
                    <a:solidFill>
                      <a:srgbClr val="0000FF"/>
                    </a:solidFill>
                    <a:latin typeface="Calibri" pitchFamily="34" charset="0"/>
                  </a:rPr>
                  <a:t>2</a:t>
                </a:r>
                <a:endParaRPr lang="en-GB" sz="2800" baseline="-25000">
                  <a:solidFill>
                    <a:srgbClr val="0000FF"/>
                  </a:solidFill>
                  <a:latin typeface="Calibri" pitchFamily="34" charset="0"/>
                </a:endParaRPr>
              </a:p>
            </p:txBody>
          </p:sp>
        </p:grpSp>
        <p:sp>
          <p:nvSpPr>
            <p:cNvPr id="14" name="Left Arrow 13"/>
            <p:cNvSpPr/>
            <p:nvPr/>
          </p:nvSpPr>
          <p:spPr>
            <a:xfrm>
              <a:off x="813110" y="2822043"/>
              <a:ext cx="431863" cy="3604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grpSp>
        <p:nvGrpSpPr>
          <p:cNvPr id="15368" name="Group 864"/>
          <p:cNvGrpSpPr>
            <a:grpSpLocks/>
          </p:cNvGrpSpPr>
          <p:nvPr/>
        </p:nvGrpSpPr>
        <p:grpSpPr bwMode="auto">
          <a:xfrm>
            <a:off x="395288" y="4652889"/>
            <a:ext cx="1616075" cy="1624012"/>
            <a:chOff x="395538" y="5085186"/>
            <a:chExt cx="1616028" cy="1623172"/>
          </a:xfrm>
        </p:grpSpPr>
        <p:sp>
          <p:nvSpPr>
            <p:cNvPr id="15912" name="Oval 43"/>
            <p:cNvSpPr>
              <a:spLocks noChangeAspect="1" noChangeArrowheads="1"/>
            </p:cNvSpPr>
            <p:nvPr/>
          </p:nvSpPr>
          <p:spPr bwMode="auto">
            <a:xfrm>
              <a:off x="746039" y="5433721"/>
              <a:ext cx="925335" cy="925334"/>
            </a:xfrm>
            <a:prstGeom prst="ellipse">
              <a:avLst/>
            </a:prstGeom>
            <a:pattFill prst="sphere">
              <a:fgClr>
                <a:srgbClr val="333333">
                  <a:alpha val="67842"/>
                </a:srgbClr>
              </a:fgClr>
              <a:bgClr>
                <a:srgbClr val="808080">
                  <a:alpha val="67842"/>
                </a:srgbClr>
              </a:bgClr>
            </a:pattFill>
            <a:ln w="9525">
              <a:solidFill>
                <a:srgbClr val="DDDDDD"/>
              </a:solidFill>
              <a:round/>
              <a:headEnd/>
              <a:tailEnd/>
            </a:ln>
          </p:spPr>
          <p:txBody>
            <a:bodyPr anchor="ctr"/>
            <a:lstStyle/>
            <a:p>
              <a:endParaRPr lang="he-IL">
                <a:latin typeface="Calibri" pitchFamily="34" charset="0"/>
              </a:endParaRPr>
            </a:p>
          </p:txBody>
        </p:sp>
        <p:sp>
          <p:nvSpPr>
            <p:cNvPr id="45" name="Oval 44"/>
            <p:cNvSpPr/>
            <p:nvPr/>
          </p:nvSpPr>
          <p:spPr>
            <a:xfrm rot="14880000">
              <a:off x="738432" y="5943575"/>
              <a:ext cx="14281" cy="1428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6" name="Oval 45"/>
            <p:cNvSpPr/>
            <p:nvPr/>
          </p:nvSpPr>
          <p:spPr>
            <a:xfrm rot="13560000">
              <a:off x="817804" y="6149844"/>
              <a:ext cx="14281" cy="1428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 name="Oval 46"/>
            <p:cNvSpPr/>
            <p:nvPr/>
          </p:nvSpPr>
          <p:spPr>
            <a:xfrm rot="13980000">
              <a:off x="776530" y="6089550"/>
              <a:ext cx="14281" cy="1428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8" name="Oval 47"/>
            <p:cNvSpPr/>
            <p:nvPr/>
          </p:nvSpPr>
          <p:spPr>
            <a:xfrm rot="14340000">
              <a:off x="749543" y="6018150"/>
              <a:ext cx="14280" cy="1428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9" name="Oval 48"/>
            <p:cNvSpPr/>
            <p:nvPr/>
          </p:nvSpPr>
          <p:spPr>
            <a:xfrm rot="15420000">
              <a:off x="728907" y="5870588"/>
              <a:ext cx="14281" cy="1428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0" name="Oval 49"/>
            <p:cNvSpPr/>
            <p:nvPr/>
          </p:nvSpPr>
          <p:spPr>
            <a:xfrm rot="15660000">
              <a:off x="740018" y="5794427"/>
              <a:ext cx="14281" cy="1428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1" name="Oval 50"/>
            <p:cNvSpPr/>
            <p:nvPr/>
          </p:nvSpPr>
          <p:spPr>
            <a:xfrm rot="17280000">
              <a:off x="752718" y="5743654"/>
              <a:ext cx="14281" cy="1428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2" name="Oval 51"/>
            <p:cNvSpPr/>
            <p:nvPr/>
          </p:nvSpPr>
          <p:spPr>
            <a:xfrm rot="17280000">
              <a:off x="784467" y="5665907"/>
              <a:ext cx="14280" cy="1428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3" name="Oval 52"/>
            <p:cNvSpPr/>
            <p:nvPr/>
          </p:nvSpPr>
          <p:spPr>
            <a:xfrm rot="1920000">
              <a:off x="1541680" y="5570710"/>
              <a:ext cx="14287" cy="142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4" name="Oval 53"/>
            <p:cNvSpPr/>
            <p:nvPr/>
          </p:nvSpPr>
          <p:spPr>
            <a:xfrm>
              <a:off x="1198790" y="5418389"/>
              <a:ext cx="14287" cy="142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 name="Oval 54"/>
            <p:cNvSpPr/>
            <p:nvPr/>
          </p:nvSpPr>
          <p:spPr>
            <a:xfrm>
              <a:off x="1284512" y="5424735"/>
              <a:ext cx="14287" cy="142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6" name="Oval 55"/>
            <p:cNvSpPr/>
            <p:nvPr/>
          </p:nvSpPr>
          <p:spPr>
            <a:xfrm rot="600000">
              <a:off x="1355947" y="5450122"/>
              <a:ext cx="14288" cy="142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7" name="Oval 56"/>
            <p:cNvSpPr/>
            <p:nvPr/>
          </p:nvSpPr>
          <p:spPr>
            <a:xfrm rot="1020000">
              <a:off x="1424208" y="5475509"/>
              <a:ext cx="14287" cy="142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8" name="Oval 57"/>
            <p:cNvSpPr/>
            <p:nvPr/>
          </p:nvSpPr>
          <p:spPr>
            <a:xfrm rot="1380000">
              <a:off x="1489293" y="5516763"/>
              <a:ext cx="14288" cy="142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9" name="Oval 140"/>
            <p:cNvSpPr/>
            <p:nvPr/>
          </p:nvSpPr>
          <p:spPr>
            <a:xfrm rot="2460000">
              <a:off x="1592478" y="5624657"/>
              <a:ext cx="14287" cy="142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0" name="Oval 59"/>
            <p:cNvSpPr/>
            <p:nvPr/>
          </p:nvSpPr>
          <p:spPr>
            <a:xfrm rot="2700000">
              <a:off x="1627406" y="5692880"/>
              <a:ext cx="14281" cy="1428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Oval 60"/>
            <p:cNvSpPr/>
            <p:nvPr/>
          </p:nvSpPr>
          <p:spPr>
            <a:xfrm rot="6240000">
              <a:off x="1608356" y="6113350"/>
              <a:ext cx="14280" cy="1428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2" name="Oval 207"/>
            <p:cNvSpPr/>
            <p:nvPr/>
          </p:nvSpPr>
          <p:spPr>
            <a:xfrm rot="4320000">
              <a:off x="1646455" y="5740480"/>
              <a:ext cx="14281" cy="1428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Oval 62"/>
            <p:cNvSpPr/>
            <p:nvPr/>
          </p:nvSpPr>
          <p:spPr>
            <a:xfrm rot="4320000">
              <a:off x="1667092" y="5822988"/>
              <a:ext cx="14281" cy="1428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4" name="Oval 63"/>
            <p:cNvSpPr/>
            <p:nvPr/>
          </p:nvSpPr>
          <p:spPr>
            <a:xfrm rot="4920000">
              <a:off x="1663917" y="5899148"/>
              <a:ext cx="14281" cy="1428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5" name="Oval 64"/>
            <p:cNvSpPr/>
            <p:nvPr/>
          </p:nvSpPr>
          <p:spPr>
            <a:xfrm rot="5340000">
              <a:off x="1662330" y="5972136"/>
              <a:ext cx="14281" cy="1428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6" name="Oval 65"/>
            <p:cNvSpPr/>
            <p:nvPr/>
          </p:nvSpPr>
          <p:spPr>
            <a:xfrm rot="6780000">
              <a:off x="1571844" y="6178404"/>
              <a:ext cx="14281" cy="1428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7" name="Oval 66"/>
            <p:cNvSpPr/>
            <p:nvPr/>
          </p:nvSpPr>
          <p:spPr>
            <a:xfrm rot="7020000">
              <a:off x="1519459" y="6233938"/>
              <a:ext cx="14280" cy="1428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8" name="Oval 67"/>
            <p:cNvSpPr/>
            <p:nvPr/>
          </p:nvSpPr>
          <p:spPr>
            <a:xfrm rot="12960000">
              <a:off x="925748" y="6267261"/>
              <a:ext cx="14287" cy="1428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Oval 68"/>
            <p:cNvSpPr/>
            <p:nvPr/>
          </p:nvSpPr>
          <p:spPr>
            <a:xfrm rot="12960000">
              <a:off x="860661" y="6213314"/>
              <a:ext cx="14288" cy="1428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0" name="Oval 69"/>
            <p:cNvSpPr/>
            <p:nvPr/>
          </p:nvSpPr>
          <p:spPr>
            <a:xfrm rot="19200000">
              <a:off x="1003532" y="5464402"/>
              <a:ext cx="14288" cy="1428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 name="Oval 70"/>
            <p:cNvSpPr/>
            <p:nvPr/>
          </p:nvSpPr>
          <p:spPr>
            <a:xfrm rot="17880000">
              <a:off x="832091" y="5605613"/>
              <a:ext cx="14280" cy="1428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 name="Oval 71"/>
            <p:cNvSpPr/>
            <p:nvPr/>
          </p:nvSpPr>
          <p:spPr>
            <a:xfrm rot="18300000">
              <a:off x="876539" y="5546906"/>
              <a:ext cx="14281" cy="1428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3" name="Oval 72"/>
            <p:cNvSpPr/>
            <p:nvPr/>
          </p:nvSpPr>
          <p:spPr>
            <a:xfrm rot="18660000">
              <a:off x="935276" y="5499305"/>
              <a:ext cx="14281" cy="1428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4" name="Oval 73"/>
            <p:cNvSpPr/>
            <p:nvPr/>
          </p:nvSpPr>
          <p:spPr>
            <a:xfrm rot="19980000">
              <a:off x="1146403" y="5421562"/>
              <a:ext cx="14288" cy="142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5" name="Oval 74"/>
            <p:cNvSpPr/>
            <p:nvPr/>
          </p:nvSpPr>
          <p:spPr>
            <a:xfrm rot="10620000">
              <a:off x="1108304" y="6348182"/>
              <a:ext cx="14288" cy="142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6" name="Oval 75"/>
            <p:cNvSpPr/>
            <p:nvPr/>
          </p:nvSpPr>
          <p:spPr>
            <a:xfrm rot="8700000">
              <a:off x="1476594" y="6276781"/>
              <a:ext cx="14288" cy="1428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7" name="Oval 76"/>
            <p:cNvSpPr/>
            <p:nvPr/>
          </p:nvSpPr>
          <p:spPr>
            <a:xfrm rot="8700000">
              <a:off x="1403571" y="6319622"/>
              <a:ext cx="14288" cy="142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8" name="Oval 77"/>
            <p:cNvSpPr/>
            <p:nvPr/>
          </p:nvSpPr>
          <p:spPr>
            <a:xfrm rot="9300000">
              <a:off x="1330548" y="6340248"/>
              <a:ext cx="14288" cy="1428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9" name="Oval 78"/>
            <p:cNvSpPr/>
            <p:nvPr/>
          </p:nvSpPr>
          <p:spPr>
            <a:xfrm rot="9720000">
              <a:off x="1259113" y="6359289"/>
              <a:ext cx="14287" cy="1428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0" name="Oval 79"/>
            <p:cNvSpPr/>
            <p:nvPr/>
          </p:nvSpPr>
          <p:spPr>
            <a:xfrm rot="10080000">
              <a:off x="1182915" y="6362462"/>
              <a:ext cx="14287" cy="1428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 name="Oval 80"/>
            <p:cNvSpPr/>
            <p:nvPr/>
          </p:nvSpPr>
          <p:spPr>
            <a:xfrm rot="11160000">
              <a:off x="1036869" y="6333902"/>
              <a:ext cx="14287" cy="1428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2" name="Oval 81"/>
            <p:cNvSpPr/>
            <p:nvPr/>
          </p:nvSpPr>
          <p:spPr>
            <a:xfrm rot="11400000">
              <a:off x="968608" y="6298995"/>
              <a:ext cx="14288" cy="14281"/>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951" name="Text Box 397"/>
            <p:cNvSpPr txBox="1">
              <a:spLocks noChangeArrowheads="1"/>
            </p:cNvSpPr>
            <p:nvPr/>
          </p:nvSpPr>
          <p:spPr bwMode="auto">
            <a:xfrm>
              <a:off x="833319" y="5524703"/>
              <a:ext cx="756084" cy="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97" tIns="36599" rIns="73197" bIns="36599">
              <a:spAutoFit/>
            </a:bodyPr>
            <a:lstStyle>
              <a:lvl1pPr defTabSz="731838" eaLnBrk="0" hangingPunct="0">
                <a:defRPr>
                  <a:solidFill>
                    <a:schemeClr val="tx1"/>
                  </a:solidFill>
                  <a:latin typeface="Arial" pitchFamily="34" charset="0"/>
                  <a:cs typeface="Arial" pitchFamily="34" charset="0"/>
                </a:defRPr>
              </a:lvl1pPr>
              <a:lvl2pPr marL="742950" indent="-285750" defTabSz="731838" eaLnBrk="0" hangingPunct="0">
                <a:defRPr>
                  <a:solidFill>
                    <a:schemeClr val="tx1"/>
                  </a:solidFill>
                  <a:latin typeface="Arial" pitchFamily="34" charset="0"/>
                  <a:cs typeface="Arial" pitchFamily="34" charset="0"/>
                </a:defRPr>
              </a:lvl2pPr>
              <a:lvl3pPr marL="1143000" indent="-228600" defTabSz="731838" eaLnBrk="0" hangingPunct="0">
                <a:defRPr>
                  <a:solidFill>
                    <a:schemeClr val="tx1"/>
                  </a:solidFill>
                  <a:latin typeface="Arial" pitchFamily="34" charset="0"/>
                  <a:cs typeface="Arial" pitchFamily="34" charset="0"/>
                </a:defRPr>
              </a:lvl3pPr>
              <a:lvl4pPr marL="1600200" indent="-228600" defTabSz="731838" eaLnBrk="0" hangingPunct="0">
                <a:defRPr>
                  <a:solidFill>
                    <a:schemeClr val="tx1"/>
                  </a:solidFill>
                  <a:latin typeface="Arial" pitchFamily="34" charset="0"/>
                  <a:cs typeface="Arial" pitchFamily="34" charset="0"/>
                </a:defRPr>
              </a:lvl4pPr>
              <a:lvl5pPr marL="2057400" indent="-228600" defTabSz="731838" eaLnBrk="0" hangingPunct="0">
                <a:defRPr>
                  <a:solidFill>
                    <a:schemeClr val="tx1"/>
                  </a:solidFill>
                  <a:latin typeface="Arial" pitchFamily="34" charset="0"/>
                  <a:cs typeface="Arial" pitchFamily="34" charset="0"/>
                </a:defRPr>
              </a:lvl5pPr>
              <a:lvl6pPr marL="2514600" indent="-228600" defTabSz="7318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318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318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3183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a:latin typeface="Calibri" pitchFamily="34" charset="0"/>
                </a:rPr>
                <a:t>HDA </a:t>
              </a:r>
            </a:p>
            <a:p>
              <a:pPr algn="ctr" eaLnBrk="1" hangingPunct="1">
                <a:spcBef>
                  <a:spcPct val="50000"/>
                </a:spcBef>
              </a:pPr>
              <a:r>
                <a:rPr lang="en-US" b="1">
                  <a:latin typeface="Calibri" pitchFamily="34" charset="0"/>
                </a:rPr>
                <a:t>CdSe</a:t>
              </a:r>
            </a:p>
          </p:txBody>
        </p:sp>
        <p:sp>
          <p:nvSpPr>
            <p:cNvPr id="84" name="Oval 83"/>
            <p:cNvSpPr/>
            <p:nvPr/>
          </p:nvSpPr>
          <p:spPr>
            <a:xfrm rot="19740000">
              <a:off x="1070205" y="5434255"/>
              <a:ext cx="14288" cy="142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5" name="Oval 84"/>
            <p:cNvSpPr/>
            <p:nvPr/>
          </p:nvSpPr>
          <p:spPr>
            <a:xfrm rot="5340000">
              <a:off x="1649630" y="6045123"/>
              <a:ext cx="14281" cy="1428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5954" name="Group 71"/>
            <p:cNvGrpSpPr>
              <a:grpSpLocks noChangeAspect="1"/>
            </p:cNvGrpSpPr>
            <p:nvPr/>
          </p:nvGrpSpPr>
          <p:grpSpPr bwMode="auto">
            <a:xfrm>
              <a:off x="1136111" y="5087567"/>
              <a:ext cx="23347" cy="319889"/>
              <a:chOff x="7092312" y="2212574"/>
              <a:chExt cx="281288" cy="3854066"/>
            </a:xfrm>
          </p:grpSpPr>
          <p:cxnSp>
            <p:nvCxnSpPr>
              <p:cNvPr id="847" name="Straight Connector 846"/>
              <p:cNvCxnSpPr/>
              <p:nvPr/>
            </p:nvCxnSpPr>
            <p:spPr>
              <a:xfrm rot="16440000" flipH="1">
                <a:off x="7111173" y="4200636"/>
                <a:ext cx="229398" cy="172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rot="9720000" flipH="1">
                <a:off x="7120684" y="4439637"/>
                <a:ext cx="210376"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rot="16440000" flipH="1">
                <a:off x="7111173" y="4697665"/>
                <a:ext cx="229398" cy="172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rot="9720000" flipH="1">
                <a:off x="7120684" y="4936665"/>
                <a:ext cx="210376"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rot="16440000" flipH="1">
                <a:off x="7111178" y="5175567"/>
                <a:ext cx="248520" cy="191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rot="9720000" flipH="1">
                <a:off x="7120684" y="5414572"/>
                <a:ext cx="229507"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rot="16440000" flipH="1">
                <a:off x="7120739" y="5663035"/>
                <a:ext cx="229398" cy="191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a:cxnSpLocks noChangeAspect="1"/>
              </p:cNvCxnSpPr>
              <p:nvPr/>
            </p:nvCxnSpPr>
            <p:spPr>
              <a:xfrm rot="7680000" flipH="1">
                <a:off x="7235474" y="5930684"/>
                <a:ext cx="152932" cy="114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832" name="Group 60"/>
              <p:cNvGrpSpPr>
                <a:grpSpLocks/>
              </p:cNvGrpSpPr>
              <p:nvPr/>
            </p:nvGrpSpPr>
            <p:grpSpPr bwMode="auto">
              <a:xfrm>
                <a:off x="7092312" y="2212574"/>
                <a:ext cx="246030" cy="1933960"/>
                <a:chOff x="7574309" y="3510616"/>
                <a:chExt cx="375518" cy="2951859"/>
              </a:xfrm>
            </p:grpSpPr>
            <p:cxnSp>
              <p:nvCxnSpPr>
                <p:cNvPr id="856" name="Straight Connector 855"/>
                <p:cNvCxnSpPr/>
                <p:nvPr/>
              </p:nvCxnSpPr>
              <p:spPr>
                <a:xfrm rot="16440000" flipH="1">
                  <a:off x="7573916" y="3568890"/>
                  <a:ext cx="350136" cy="2627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rot="9720000" flipH="1">
                  <a:off x="7588413" y="3933683"/>
                  <a:ext cx="3503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rot="16440000" flipH="1">
                  <a:off x="7573916" y="4327518"/>
                  <a:ext cx="350136" cy="2627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rot="9720000" flipH="1">
                  <a:off x="7588413" y="4692312"/>
                  <a:ext cx="3503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837" name="Group 58"/>
                <p:cNvGrpSpPr>
                  <a:grpSpLocks/>
                </p:cNvGrpSpPr>
                <p:nvPr/>
              </p:nvGrpSpPr>
              <p:grpSpPr bwMode="auto">
                <a:xfrm>
                  <a:off x="7589165" y="5008496"/>
                  <a:ext cx="360662" cy="1453979"/>
                  <a:chOff x="7632029" y="5022784"/>
                  <a:chExt cx="360662" cy="1453979"/>
                </a:xfrm>
              </p:grpSpPr>
              <p:cxnSp>
                <p:nvCxnSpPr>
                  <p:cNvPr id="861" name="Straight Connector 860"/>
                  <p:cNvCxnSpPr/>
                  <p:nvPr/>
                </p:nvCxnSpPr>
                <p:spPr>
                  <a:xfrm rot="16440000" flipH="1">
                    <a:off x="7631379" y="5056642"/>
                    <a:ext cx="35013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rot="9720000" flipH="1">
                    <a:off x="7631275" y="5436038"/>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rot="16440000" flipH="1">
                    <a:off x="7631379" y="5815272"/>
                    <a:ext cx="35013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rot="9720000" flipH="1">
                    <a:off x="7631275" y="6194668"/>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55" name="Group 71"/>
            <p:cNvGrpSpPr>
              <a:grpSpLocks noChangeAspect="1"/>
            </p:cNvGrpSpPr>
            <p:nvPr/>
          </p:nvGrpSpPr>
          <p:grpSpPr bwMode="auto">
            <a:xfrm>
              <a:off x="1188040" y="5085186"/>
              <a:ext cx="23347" cy="319889"/>
              <a:chOff x="7092314" y="2212572"/>
              <a:chExt cx="281286" cy="3854068"/>
            </a:xfrm>
          </p:grpSpPr>
          <p:cxnSp>
            <p:nvCxnSpPr>
              <p:cNvPr id="829" name="Straight Connector 828"/>
              <p:cNvCxnSpPr/>
              <p:nvPr/>
            </p:nvCxnSpPr>
            <p:spPr>
              <a:xfrm rot="16440000" flipH="1">
                <a:off x="7107126" y="4200632"/>
                <a:ext cx="229398" cy="191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rot="9720000" flipH="1">
                <a:off x="7107072" y="4449197"/>
                <a:ext cx="229506"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rot="16440000" flipH="1">
                <a:off x="7107126" y="4697661"/>
                <a:ext cx="229398" cy="191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rot="9720000" flipH="1">
                <a:off x="7107072" y="4946226"/>
                <a:ext cx="229506"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rot="16440000" flipH="1">
                <a:off x="7116692" y="5166014"/>
                <a:ext cx="229398" cy="2103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rot="9720000" flipH="1">
                <a:off x="7107072" y="5424145"/>
                <a:ext cx="248625"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rot="16440000" flipH="1">
                <a:off x="7116692" y="5663043"/>
                <a:ext cx="229398" cy="2103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a:cxnSpLocks noChangeAspect="1"/>
              </p:cNvCxnSpPr>
              <p:nvPr/>
            </p:nvCxnSpPr>
            <p:spPr>
              <a:xfrm rot="7680000" flipH="1">
                <a:off x="7231427" y="5930692"/>
                <a:ext cx="152932" cy="133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814" name="Group 60"/>
              <p:cNvGrpSpPr>
                <a:grpSpLocks/>
              </p:cNvGrpSpPr>
              <p:nvPr/>
            </p:nvGrpSpPr>
            <p:grpSpPr bwMode="auto">
              <a:xfrm>
                <a:off x="7092314" y="2212572"/>
                <a:ext cx="246030" cy="1933960"/>
                <a:chOff x="7574309" y="3510616"/>
                <a:chExt cx="375518" cy="2951859"/>
              </a:xfrm>
            </p:grpSpPr>
            <p:cxnSp>
              <p:nvCxnSpPr>
                <p:cNvPr id="838" name="Straight Connector 837"/>
                <p:cNvCxnSpPr/>
                <p:nvPr/>
              </p:nvCxnSpPr>
              <p:spPr>
                <a:xfrm rot="16440000" flipH="1">
                  <a:off x="7567729" y="3539721"/>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rot="9720000" flipH="1">
                  <a:off x="7567634" y="3919108"/>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rot="16440000" flipH="1">
                  <a:off x="7567729" y="4298349"/>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rot="9720000" flipH="1">
                  <a:off x="7567634" y="4677736"/>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819" name="Group 58"/>
                <p:cNvGrpSpPr>
                  <a:grpSpLocks/>
                </p:cNvGrpSpPr>
                <p:nvPr/>
              </p:nvGrpSpPr>
              <p:grpSpPr bwMode="auto">
                <a:xfrm>
                  <a:off x="7589165" y="5008496"/>
                  <a:ext cx="360662" cy="1453979"/>
                  <a:chOff x="7632029" y="5022784"/>
                  <a:chExt cx="360662" cy="1453979"/>
                </a:xfrm>
              </p:grpSpPr>
              <p:cxnSp>
                <p:nvCxnSpPr>
                  <p:cNvPr id="843" name="Straight Connector 842"/>
                  <p:cNvCxnSpPr/>
                  <p:nvPr/>
                </p:nvCxnSpPr>
                <p:spPr>
                  <a:xfrm rot="16440000" flipH="1">
                    <a:off x="7639774" y="5042074"/>
                    <a:ext cx="350137" cy="291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rot="9720000" flipH="1">
                    <a:off x="7639697" y="5421462"/>
                    <a:ext cx="3502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rot="16440000" flipH="1">
                    <a:off x="7639774" y="5800704"/>
                    <a:ext cx="350137" cy="291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rot="9720000" flipH="1">
                    <a:off x="7639697" y="6180093"/>
                    <a:ext cx="3502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56" name="Group 71"/>
            <p:cNvGrpSpPr>
              <a:grpSpLocks noChangeAspect="1"/>
            </p:cNvGrpSpPr>
            <p:nvPr/>
          </p:nvGrpSpPr>
          <p:grpSpPr bwMode="auto">
            <a:xfrm rot="600000">
              <a:off x="1306691" y="5092653"/>
              <a:ext cx="23347" cy="319889"/>
              <a:chOff x="7092314" y="2212572"/>
              <a:chExt cx="281286" cy="3854068"/>
            </a:xfrm>
          </p:grpSpPr>
          <p:cxnSp>
            <p:nvCxnSpPr>
              <p:cNvPr id="811" name="Straight Connector 810"/>
              <p:cNvCxnSpPr/>
              <p:nvPr/>
            </p:nvCxnSpPr>
            <p:spPr>
              <a:xfrm rot="16440000" flipH="1">
                <a:off x="7070545" y="4139522"/>
                <a:ext cx="229398" cy="191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rot="9720000" flipH="1">
                <a:off x="7058525" y="4409917"/>
                <a:ext cx="267757" cy="1720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rot="16440000" flipH="1">
                <a:off x="7122828" y="4657791"/>
                <a:ext cx="191165" cy="191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rot="9720000" flipH="1">
                <a:off x="7112477" y="4928041"/>
                <a:ext cx="229506"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rot="16440000" flipH="1">
                <a:off x="7062501" y="5119820"/>
                <a:ext cx="248521" cy="229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rot="9720000" flipH="1">
                <a:off x="7072241" y="5358813"/>
                <a:ext cx="267757"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rot="16440000" flipH="1">
                <a:off x="7096931" y="5591019"/>
                <a:ext cx="229398" cy="229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a:cxnSpLocks noChangeAspect="1"/>
              </p:cNvCxnSpPr>
              <p:nvPr/>
            </p:nvCxnSpPr>
            <p:spPr>
              <a:xfrm rot="7680000" flipH="1">
                <a:off x="7234836" y="5864046"/>
                <a:ext cx="152932" cy="153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796" name="Group 60"/>
              <p:cNvGrpSpPr>
                <a:grpSpLocks/>
              </p:cNvGrpSpPr>
              <p:nvPr/>
            </p:nvGrpSpPr>
            <p:grpSpPr bwMode="auto">
              <a:xfrm>
                <a:off x="7092314" y="2212572"/>
                <a:ext cx="246030" cy="1933960"/>
                <a:chOff x="7574309" y="3510616"/>
                <a:chExt cx="375518" cy="2951859"/>
              </a:xfrm>
            </p:grpSpPr>
            <p:cxnSp>
              <p:nvCxnSpPr>
                <p:cNvPr id="820" name="Straight Connector 819"/>
                <p:cNvCxnSpPr/>
                <p:nvPr/>
              </p:nvCxnSpPr>
              <p:spPr>
                <a:xfrm rot="16440000" flipH="1">
                  <a:off x="7474687" y="3456446"/>
                  <a:ext cx="350136" cy="321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rot="9720000" flipH="1">
                  <a:off x="7468633" y="3857320"/>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rot="16440000" flipH="1">
                  <a:off x="7477128" y="4240929"/>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rot="9720000" flipH="1">
                  <a:off x="7480369" y="4595965"/>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801" name="Group 58"/>
                <p:cNvGrpSpPr>
                  <a:grpSpLocks/>
                </p:cNvGrpSpPr>
                <p:nvPr/>
              </p:nvGrpSpPr>
              <p:grpSpPr bwMode="auto">
                <a:xfrm>
                  <a:off x="7589165" y="5008496"/>
                  <a:ext cx="360662" cy="1453979"/>
                  <a:chOff x="7632029" y="5022784"/>
                  <a:chExt cx="360662" cy="1453979"/>
                </a:xfrm>
              </p:grpSpPr>
              <p:cxnSp>
                <p:nvCxnSpPr>
                  <p:cNvPr id="825" name="Straight Connector 824"/>
                  <p:cNvCxnSpPr/>
                  <p:nvPr/>
                </p:nvCxnSpPr>
                <p:spPr>
                  <a:xfrm rot="16440000" flipH="1">
                    <a:off x="7492834" y="4970657"/>
                    <a:ext cx="350137" cy="2335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rot="9720000" flipH="1">
                    <a:off x="7525048" y="5293940"/>
                    <a:ext cx="3211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rot="16440000" flipH="1">
                    <a:off x="7499497" y="5651360"/>
                    <a:ext cx="350137" cy="291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rot="9720000" flipH="1">
                    <a:off x="7484134" y="6068913"/>
                    <a:ext cx="3502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57" name="Group 71"/>
            <p:cNvGrpSpPr>
              <a:grpSpLocks noChangeAspect="1"/>
            </p:cNvGrpSpPr>
            <p:nvPr/>
          </p:nvGrpSpPr>
          <p:grpSpPr bwMode="auto">
            <a:xfrm rot="1200000">
              <a:off x="1408250" y="5125668"/>
              <a:ext cx="23347" cy="319889"/>
              <a:chOff x="7092314" y="2212572"/>
              <a:chExt cx="281286" cy="3854068"/>
            </a:xfrm>
          </p:grpSpPr>
          <p:cxnSp>
            <p:nvCxnSpPr>
              <p:cNvPr id="793" name="Straight Connector 792"/>
              <p:cNvCxnSpPr/>
              <p:nvPr/>
            </p:nvCxnSpPr>
            <p:spPr>
              <a:xfrm rot="16440000" flipH="1">
                <a:off x="7102638" y="4185574"/>
                <a:ext cx="229398" cy="191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rot="9720000" flipH="1">
                <a:off x="7105924" y="4427923"/>
                <a:ext cx="229506" cy="1720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rot="16440000" flipH="1">
                <a:off x="7093783" y="4626796"/>
                <a:ext cx="229398" cy="210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rot="9720000" flipH="1">
                <a:off x="7097312" y="4896081"/>
                <a:ext cx="248637"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rot="16440000" flipH="1">
                <a:off x="7053339" y="5156786"/>
                <a:ext cx="248509" cy="2103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rot="9720000" flipH="1">
                <a:off x="7085445" y="5364824"/>
                <a:ext cx="267757"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rot="16440000" flipH="1">
                <a:off x="7111224" y="5587367"/>
                <a:ext cx="229398" cy="229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a:cxnSpLocks noChangeAspect="1"/>
              </p:cNvCxnSpPr>
              <p:nvPr/>
            </p:nvCxnSpPr>
            <p:spPr>
              <a:xfrm rot="7680000" flipH="1">
                <a:off x="7231224" y="5859732"/>
                <a:ext cx="152932" cy="1338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778" name="Group 60"/>
              <p:cNvGrpSpPr>
                <a:grpSpLocks/>
              </p:cNvGrpSpPr>
              <p:nvPr/>
            </p:nvGrpSpPr>
            <p:grpSpPr bwMode="auto">
              <a:xfrm>
                <a:off x="7092314" y="2212572"/>
                <a:ext cx="246030" cy="1933960"/>
                <a:chOff x="7574309" y="3510616"/>
                <a:chExt cx="375518" cy="2951859"/>
              </a:xfrm>
            </p:grpSpPr>
            <p:cxnSp>
              <p:nvCxnSpPr>
                <p:cNvPr id="802" name="Straight Connector 801"/>
                <p:cNvCxnSpPr/>
                <p:nvPr/>
              </p:nvCxnSpPr>
              <p:spPr>
                <a:xfrm rot="16440000" flipH="1">
                  <a:off x="7479436" y="3488306"/>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rot="9720000" flipH="1">
                  <a:off x="7516866" y="3847332"/>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rot="16440000" flipH="1">
                  <a:off x="7499605" y="4226182"/>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rot="9720000" flipH="1">
                  <a:off x="7566990" y="4667472"/>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783" name="Group 58"/>
                <p:cNvGrpSpPr>
                  <a:grpSpLocks/>
                </p:cNvGrpSpPr>
                <p:nvPr/>
              </p:nvGrpSpPr>
              <p:grpSpPr bwMode="auto">
                <a:xfrm>
                  <a:off x="7589165" y="5008496"/>
                  <a:ext cx="360662" cy="1453979"/>
                  <a:chOff x="7632029" y="5022784"/>
                  <a:chExt cx="360662" cy="1453979"/>
                </a:xfrm>
              </p:grpSpPr>
              <p:cxnSp>
                <p:nvCxnSpPr>
                  <p:cNvPr id="807" name="Straight Connector 806"/>
                  <p:cNvCxnSpPr/>
                  <p:nvPr/>
                </p:nvCxnSpPr>
                <p:spPr>
                  <a:xfrm rot="16440000" flipH="1">
                    <a:off x="7519352" y="4956809"/>
                    <a:ext cx="379306" cy="262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rot="9720000" flipH="1">
                    <a:off x="7573524" y="5352333"/>
                    <a:ext cx="3210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rot="16440000" flipH="1">
                    <a:off x="7569088" y="5735807"/>
                    <a:ext cx="350137" cy="262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rot="9720000" flipH="1">
                    <a:off x="7556273" y="6072781"/>
                    <a:ext cx="3211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58" name="Group 71"/>
            <p:cNvGrpSpPr>
              <a:grpSpLocks noChangeAspect="1"/>
            </p:cNvGrpSpPr>
            <p:nvPr/>
          </p:nvGrpSpPr>
          <p:grpSpPr bwMode="auto">
            <a:xfrm rot="1800000">
              <a:off x="1506429" y="5160983"/>
              <a:ext cx="23347" cy="319890"/>
              <a:chOff x="7092316" y="2212570"/>
              <a:chExt cx="281284" cy="3854070"/>
            </a:xfrm>
          </p:grpSpPr>
          <p:cxnSp>
            <p:nvCxnSpPr>
              <p:cNvPr id="775" name="Straight Connector 774"/>
              <p:cNvCxnSpPr/>
              <p:nvPr/>
            </p:nvCxnSpPr>
            <p:spPr>
              <a:xfrm rot="16440000" flipH="1">
                <a:off x="7098866" y="4130749"/>
                <a:ext cx="229397" cy="191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rot="9720000" flipH="1">
                <a:off x="7096336" y="4391588"/>
                <a:ext cx="248635"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rot="16440000" flipH="1">
                <a:off x="7106047" y="4678443"/>
                <a:ext cx="229397" cy="191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rot="9720000" flipH="1">
                <a:off x="7109240" y="4875284"/>
                <a:ext cx="229504"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rot="16440000" flipH="1">
                <a:off x="7104610" y="5160865"/>
                <a:ext cx="248520" cy="2103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rot="9720000" flipH="1">
                <a:off x="7103024" y="5358978"/>
                <a:ext cx="248623"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rot="16440000" flipH="1">
                <a:off x="7128016" y="5605379"/>
                <a:ext cx="229397" cy="2103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a:cxnSpLocks noChangeAspect="1"/>
              </p:cNvCxnSpPr>
              <p:nvPr/>
            </p:nvCxnSpPr>
            <p:spPr>
              <a:xfrm rot="7680000" flipH="1">
                <a:off x="7234811" y="5857921"/>
                <a:ext cx="152932" cy="133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760" name="Group 60"/>
              <p:cNvGrpSpPr>
                <a:grpSpLocks/>
              </p:cNvGrpSpPr>
              <p:nvPr/>
            </p:nvGrpSpPr>
            <p:grpSpPr bwMode="auto">
              <a:xfrm>
                <a:off x="7092316" y="2212570"/>
                <a:ext cx="246030" cy="1933960"/>
                <a:chOff x="7574309" y="3510616"/>
                <a:chExt cx="375518" cy="2951859"/>
              </a:xfrm>
            </p:grpSpPr>
            <p:cxnSp>
              <p:nvCxnSpPr>
                <p:cNvPr id="784" name="Straight Connector 783"/>
                <p:cNvCxnSpPr/>
                <p:nvPr/>
              </p:nvCxnSpPr>
              <p:spPr>
                <a:xfrm rot="16440000" flipH="1">
                  <a:off x="7495369" y="3516399"/>
                  <a:ext cx="320949"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rot="9720000" flipH="1">
                  <a:off x="7532816" y="3840156"/>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rot="16440000" flipH="1">
                  <a:off x="7560277" y="4295975"/>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rot="9720000" flipH="1">
                  <a:off x="7507295" y="4627550"/>
                  <a:ext cx="350290" cy="2625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765" name="Group 58"/>
                <p:cNvGrpSpPr>
                  <a:grpSpLocks/>
                </p:cNvGrpSpPr>
                <p:nvPr/>
              </p:nvGrpSpPr>
              <p:grpSpPr bwMode="auto">
                <a:xfrm>
                  <a:off x="7589165" y="5008496"/>
                  <a:ext cx="360662" cy="1453979"/>
                  <a:chOff x="7632029" y="5022784"/>
                  <a:chExt cx="360662" cy="1453979"/>
                </a:xfrm>
              </p:grpSpPr>
              <p:cxnSp>
                <p:nvCxnSpPr>
                  <p:cNvPr id="789" name="Straight Connector 788"/>
                  <p:cNvCxnSpPr/>
                  <p:nvPr/>
                </p:nvCxnSpPr>
                <p:spPr>
                  <a:xfrm rot="16440000" flipH="1">
                    <a:off x="7564444" y="4987321"/>
                    <a:ext cx="350137" cy="262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rot="9720000" flipH="1">
                    <a:off x="7562548" y="5352876"/>
                    <a:ext cx="3211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rot="16440000" flipH="1">
                    <a:off x="7544263" y="5725590"/>
                    <a:ext cx="350137" cy="291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rot="9720000" flipH="1">
                    <a:off x="7555016" y="6098451"/>
                    <a:ext cx="3210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59" name="Group 71"/>
            <p:cNvGrpSpPr>
              <a:grpSpLocks noChangeAspect="1"/>
            </p:cNvGrpSpPr>
            <p:nvPr/>
          </p:nvGrpSpPr>
          <p:grpSpPr bwMode="auto">
            <a:xfrm rot="2400000">
              <a:off x="1595420" y="5219591"/>
              <a:ext cx="23346" cy="319890"/>
              <a:chOff x="7092318" y="2212568"/>
              <a:chExt cx="281282" cy="3854072"/>
            </a:xfrm>
          </p:grpSpPr>
          <p:cxnSp>
            <p:nvCxnSpPr>
              <p:cNvPr id="757" name="Straight Connector 756"/>
              <p:cNvCxnSpPr/>
              <p:nvPr/>
            </p:nvCxnSpPr>
            <p:spPr>
              <a:xfrm rot="16440000" flipH="1">
                <a:off x="7088238" y="4151685"/>
                <a:ext cx="210287" cy="191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rot="9720000" flipH="1">
                <a:off x="7105155" y="4391513"/>
                <a:ext cx="229512"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rot="16440000" flipH="1">
                <a:off x="7083996" y="4633843"/>
                <a:ext cx="229398" cy="191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rot="9720000" flipH="1">
                <a:off x="7085071" y="4899429"/>
                <a:ext cx="248644"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rot="16440000" flipH="1">
                <a:off x="7109306" y="5156537"/>
                <a:ext cx="248508" cy="210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p:cNvCxnSpPr/>
              <p:nvPr/>
            </p:nvCxnSpPr>
            <p:spPr>
              <a:xfrm rot="9720000" flipH="1">
                <a:off x="7098888" y="5361979"/>
                <a:ext cx="248632"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rot="16440000" flipH="1">
                <a:off x="7114239" y="5597104"/>
                <a:ext cx="229398" cy="210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p:cNvCxnSpPr>
                <a:cxnSpLocks noChangeAspect="1"/>
              </p:cNvCxnSpPr>
              <p:nvPr/>
            </p:nvCxnSpPr>
            <p:spPr>
              <a:xfrm rot="7680000" flipH="1">
                <a:off x="7227921" y="5859069"/>
                <a:ext cx="152932" cy="1338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742" name="Group 60"/>
              <p:cNvGrpSpPr>
                <a:grpSpLocks/>
              </p:cNvGrpSpPr>
              <p:nvPr/>
            </p:nvGrpSpPr>
            <p:grpSpPr bwMode="auto">
              <a:xfrm>
                <a:off x="7092318" y="2212568"/>
                <a:ext cx="246030" cy="1933960"/>
                <a:chOff x="7574309" y="3510616"/>
                <a:chExt cx="375518" cy="2951859"/>
              </a:xfrm>
            </p:grpSpPr>
            <p:cxnSp>
              <p:nvCxnSpPr>
                <p:cNvPr id="766" name="Straight Connector 765"/>
                <p:cNvCxnSpPr/>
                <p:nvPr/>
              </p:nvCxnSpPr>
              <p:spPr>
                <a:xfrm rot="16440000" flipH="1">
                  <a:off x="7534074" y="3496631"/>
                  <a:ext cx="350136" cy="291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rot="9720000" flipH="1">
                  <a:off x="7539133" y="3911380"/>
                  <a:ext cx="3503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rot="16440000" flipH="1">
                  <a:off x="7518013" y="4257305"/>
                  <a:ext cx="350136" cy="321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rot="9720000" flipH="1">
                  <a:off x="7489711" y="4664275"/>
                  <a:ext cx="3794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747" name="Group 58"/>
                <p:cNvGrpSpPr>
                  <a:grpSpLocks/>
                </p:cNvGrpSpPr>
                <p:nvPr/>
              </p:nvGrpSpPr>
              <p:grpSpPr bwMode="auto">
                <a:xfrm>
                  <a:off x="7589165" y="5008496"/>
                  <a:ext cx="360662" cy="1453979"/>
                  <a:chOff x="7632029" y="5022784"/>
                  <a:chExt cx="360662" cy="1453979"/>
                </a:xfrm>
              </p:grpSpPr>
              <p:cxnSp>
                <p:nvCxnSpPr>
                  <p:cNvPr id="771" name="Straight Connector 770"/>
                  <p:cNvCxnSpPr/>
                  <p:nvPr/>
                </p:nvCxnSpPr>
                <p:spPr>
                  <a:xfrm rot="16440000" flipH="1">
                    <a:off x="7544824" y="5061425"/>
                    <a:ext cx="35013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rot="9720000" flipH="1">
                    <a:off x="7556898" y="5444437"/>
                    <a:ext cx="321107"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rot="16440000" flipH="1">
                    <a:off x="7528771" y="5851275"/>
                    <a:ext cx="350137" cy="2627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rot="9720000" flipH="1">
                    <a:off x="7548599" y="6200937"/>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60" name="Group 71"/>
            <p:cNvGrpSpPr>
              <a:grpSpLocks noChangeAspect="1"/>
            </p:cNvGrpSpPr>
            <p:nvPr/>
          </p:nvGrpSpPr>
          <p:grpSpPr bwMode="auto">
            <a:xfrm rot="3000000">
              <a:off x="1671186" y="5299158"/>
              <a:ext cx="23346" cy="319890"/>
              <a:chOff x="7092320" y="2212566"/>
              <a:chExt cx="281280" cy="3854074"/>
            </a:xfrm>
          </p:grpSpPr>
          <p:cxnSp>
            <p:nvCxnSpPr>
              <p:cNvPr id="739" name="Straight Connector 738"/>
              <p:cNvCxnSpPr/>
              <p:nvPr/>
            </p:nvCxnSpPr>
            <p:spPr>
              <a:xfrm rot="16440000" flipH="1">
                <a:off x="7042682" y="4203677"/>
                <a:ext cx="229510" cy="1911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739"/>
              <p:cNvCxnSpPr/>
              <p:nvPr/>
            </p:nvCxnSpPr>
            <p:spPr>
              <a:xfrm rot="9720000" flipH="1">
                <a:off x="7035951" y="4468122"/>
                <a:ext cx="248525"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Straight Connector 740"/>
              <p:cNvCxnSpPr/>
              <p:nvPr/>
            </p:nvCxnSpPr>
            <p:spPr>
              <a:xfrm rot="16440000" flipH="1">
                <a:off x="7092419" y="4685277"/>
                <a:ext cx="229510" cy="210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rot="9720000" flipH="1">
                <a:off x="7052491" y="4935874"/>
                <a:ext cx="229403"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rot="16440000" flipH="1">
                <a:off x="7093252" y="5160357"/>
                <a:ext cx="229510" cy="210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rot="9720000" flipH="1">
                <a:off x="7065855" y="5462474"/>
                <a:ext cx="267636"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rot="16440000" flipH="1">
                <a:off x="7069516" y="5664731"/>
                <a:ext cx="229510" cy="210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a:cxnSpLocks noChangeAspect="1"/>
              </p:cNvCxnSpPr>
              <p:nvPr/>
            </p:nvCxnSpPr>
            <p:spPr>
              <a:xfrm rot="7680000" flipH="1">
                <a:off x="7175511" y="5925056"/>
                <a:ext cx="153007" cy="152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724" name="Group 60"/>
              <p:cNvGrpSpPr>
                <a:grpSpLocks/>
              </p:cNvGrpSpPr>
              <p:nvPr/>
            </p:nvGrpSpPr>
            <p:grpSpPr bwMode="auto">
              <a:xfrm>
                <a:off x="7092320" y="2212566"/>
                <a:ext cx="246030" cy="1933960"/>
                <a:chOff x="7574309" y="3510616"/>
                <a:chExt cx="375518" cy="2951859"/>
              </a:xfrm>
            </p:grpSpPr>
            <p:cxnSp>
              <p:nvCxnSpPr>
                <p:cNvPr id="748" name="Straight Connector 747"/>
                <p:cNvCxnSpPr/>
                <p:nvPr/>
              </p:nvCxnSpPr>
              <p:spPr>
                <a:xfrm rot="16440000" flipH="1">
                  <a:off x="7407631" y="3615309"/>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rot="9720000" flipH="1">
                  <a:off x="7417739" y="3966610"/>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rot="16440000" flipH="1">
                  <a:off x="7450007" y="4336828"/>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p:cNvCxnSpPr/>
                <p:nvPr/>
              </p:nvCxnSpPr>
              <p:spPr>
                <a:xfrm rot="9720000" flipH="1">
                  <a:off x="7403844" y="4755223"/>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729" name="Group 58"/>
                <p:cNvGrpSpPr>
                  <a:grpSpLocks/>
                </p:cNvGrpSpPr>
                <p:nvPr/>
              </p:nvGrpSpPr>
              <p:grpSpPr bwMode="auto">
                <a:xfrm>
                  <a:off x="7589165" y="5008496"/>
                  <a:ext cx="360662" cy="1453979"/>
                  <a:chOff x="7632029" y="5022784"/>
                  <a:chExt cx="360662" cy="1453979"/>
                </a:xfrm>
              </p:grpSpPr>
              <p:cxnSp>
                <p:nvCxnSpPr>
                  <p:cNvPr id="753" name="Straight Connector 752"/>
                  <p:cNvCxnSpPr/>
                  <p:nvPr/>
                </p:nvCxnSpPr>
                <p:spPr>
                  <a:xfrm rot="16440000" flipH="1">
                    <a:off x="7455014" y="5150919"/>
                    <a:ext cx="379512"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rot="9720000" flipH="1">
                    <a:off x="7516649" y="5520984"/>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rot="16440000" flipH="1">
                    <a:off x="7461517" y="5887222"/>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rot="9720000" flipH="1">
                    <a:off x="7475212" y="6279650"/>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61" name="Group 71"/>
            <p:cNvGrpSpPr>
              <a:grpSpLocks noChangeAspect="1"/>
            </p:cNvGrpSpPr>
            <p:nvPr/>
          </p:nvGrpSpPr>
          <p:grpSpPr bwMode="auto">
            <a:xfrm rot="4800000">
              <a:off x="1837239" y="5635507"/>
              <a:ext cx="23346" cy="319890"/>
              <a:chOff x="7092324" y="2212562"/>
              <a:chExt cx="281276" cy="3854078"/>
            </a:xfrm>
          </p:grpSpPr>
          <p:cxnSp>
            <p:nvCxnSpPr>
              <p:cNvPr id="703" name="Straight Connector 702"/>
              <p:cNvCxnSpPr/>
              <p:nvPr/>
            </p:nvCxnSpPr>
            <p:spPr>
              <a:xfrm rot="16440000" flipH="1">
                <a:off x="7081071" y="4164738"/>
                <a:ext cx="229511" cy="229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rot="9720000" flipH="1">
                <a:off x="7063153" y="4397640"/>
                <a:ext cx="267632"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rot="16440000" flipH="1">
                <a:off x="7057880" y="4645866"/>
                <a:ext cx="229511" cy="191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rot="9720000" flipH="1">
                <a:off x="7105593" y="4945245"/>
                <a:ext cx="229399" cy="153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rot="16440000" flipH="1">
                <a:off x="7063356" y="5202322"/>
                <a:ext cx="248630" cy="229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rot="9720000" flipH="1">
                <a:off x="7063139" y="5389798"/>
                <a:ext cx="286755"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rot="16440000" flipH="1">
                <a:off x="7080170" y="5601727"/>
                <a:ext cx="229511" cy="229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a:cxnSpLocks noChangeAspect="1"/>
              </p:cNvCxnSpPr>
              <p:nvPr/>
            </p:nvCxnSpPr>
            <p:spPr>
              <a:xfrm rot="7680000" flipH="1">
                <a:off x="7182128" y="5893812"/>
                <a:ext cx="153007" cy="1338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706" name="Group 60"/>
              <p:cNvGrpSpPr>
                <a:grpSpLocks/>
              </p:cNvGrpSpPr>
              <p:nvPr/>
            </p:nvGrpSpPr>
            <p:grpSpPr bwMode="auto">
              <a:xfrm>
                <a:off x="7092324" y="2212562"/>
                <a:ext cx="246030" cy="1933960"/>
                <a:chOff x="7574309" y="3510616"/>
                <a:chExt cx="375518" cy="2951859"/>
              </a:xfrm>
            </p:grpSpPr>
            <p:cxnSp>
              <p:nvCxnSpPr>
                <p:cNvPr id="712" name="Straight Connector 711"/>
                <p:cNvCxnSpPr/>
                <p:nvPr/>
              </p:nvCxnSpPr>
              <p:spPr>
                <a:xfrm rot="16440000" flipH="1">
                  <a:off x="7494177" y="3514443"/>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rot="9720000" flipH="1">
                  <a:off x="7485849" y="3898232"/>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rot="16440000" flipH="1">
                  <a:off x="7477381" y="4282190"/>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rot="9720000" flipH="1">
                  <a:off x="7469054" y="4665980"/>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711" name="Group 58"/>
                <p:cNvGrpSpPr>
                  <a:grpSpLocks/>
                </p:cNvGrpSpPr>
                <p:nvPr/>
              </p:nvGrpSpPr>
              <p:grpSpPr bwMode="auto">
                <a:xfrm>
                  <a:off x="7589165" y="5008496"/>
                  <a:ext cx="360662" cy="1453979"/>
                  <a:chOff x="7632029" y="5022784"/>
                  <a:chExt cx="360662" cy="1453979"/>
                </a:xfrm>
              </p:grpSpPr>
              <p:cxnSp>
                <p:nvCxnSpPr>
                  <p:cNvPr id="717" name="Straight Connector 716"/>
                  <p:cNvCxnSpPr/>
                  <p:nvPr/>
                </p:nvCxnSpPr>
                <p:spPr>
                  <a:xfrm rot="16440000" flipH="1">
                    <a:off x="7522888" y="5052585"/>
                    <a:ext cx="350310" cy="26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rot="9720000" flipH="1">
                    <a:off x="7529166" y="5421791"/>
                    <a:ext cx="320944"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rot="16440000" flipH="1">
                    <a:off x="7549199" y="5813356"/>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rot="9720000" flipH="1">
                    <a:off x="7540874" y="6197144"/>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62" name="Group 71"/>
            <p:cNvGrpSpPr>
              <a:grpSpLocks noChangeAspect="1"/>
            </p:cNvGrpSpPr>
            <p:nvPr/>
          </p:nvGrpSpPr>
          <p:grpSpPr bwMode="auto">
            <a:xfrm rot="4500000">
              <a:off x="1813640" y="5540599"/>
              <a:ext cx="23346" cy="319890"/>
              <a:chOff x="7092326" y="2212560"/>
              <a:chExt cx="281274" cy="3854080"/>
            </a:xfrm>
          </p:grpSpPr>
          <p:cxnSp>
            <p:nvCxnSpPr>
              <p:cNvPr id="685" name="Straight Connector 684"/>
              <p:cNvCxnSpPr/>
              <p:nvPr/>
            </p:nvCxnSpPr>
            <p:spPr>
              <a:xfrm rot="16440000" flipH="1">
                <a:off x="7046492" y="4176711"/>
                <a:ext cx="229511"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rot="9720000" flipH="1">
                <a:off x="7046868" y="4399680"/>
                <a:ext cx="267631"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rot="16440000" flipH="1">
                <a:off x="7052062" y="4673212"/>
                <a:ext cx="229511"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rot="9720000" flipH="1">
                <a:off x="7053085" y="4891224"/>
                <a:ext cx="22939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rot="16440000" flipH="1">
                <a:off x="7049867" y="5190345"/>
                <a:ext cx="248643" cy="210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p:cNvCxnSpPr/>
              <p:nvPr/>
            </p:nvCxnSpPr>
            <p:spPr>
              <a:xfrm rot="9720000" flipH="1">
                <a:off x="7044484" y="5369263"/>
                <a:ext cx="267631"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rot="16440000" flipH="1">
                <a:off x="7063848" y="5617238"/>
                <a:ext cx="229511" cy="210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a:cxnSpLocks noChangeAspect="1"/>
              </p:cNvCxnSpPr>
              <p:nvPr/>
            </p:nvCxnSpPr>
            <p:spPr>
              <a:xfrm rot="7680000" flipH="1">
                <a:off x="7181879" y="5874870"/>
                <a:ext cx="153007" cy="1338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688" name="Group 60"/>
              <p:cNvGrpSpPr>
                <a:grpSpLocks/>
              </p:cNvGrpSpPr>
              <p:nvPr/>
            </p:nvGrpSpPr>
            <p:grpSpPr bwMode="auto">
              <a:xfrm>
                <a:off x="7092326" y="2212560"/>
                <a:ext cx="246030" cy="1933960"/>
                <a:chOff x="7574309" y="3510616"/>
                <a:chExt cx="375518" cy="2951859"/>
              </a:xfrm>
            </p:grpSpPr>
            <p:cxnSp>
              <p:nvCxnSpPr>
                <p:cNvPr id="694" name="Straight Connector 693"/>
                <p:cNvCxnSpPr/>
                <p:nvPr/>
              </p:nvCxnSpPr>
              <p:spPr>
                <a:xfrm rot="16440000" flipH="1">
                  <a:off x="7483480" y="3541188"/>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rot="9720000" flipH="1">
                  <a:off x="7477492" y="3902134"/>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rot="16440000" flipH="1">
                  <a:off x="7491964" y="4299007"/>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rot="9720000" flipH="1">
                  <a:off x="7485972" y="4659971"/>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693" name="Group 58"/>
                <p:cNvGrpSpPr>
                  <a:grpSpLocks/>
                </p:cNvGrpSpPr>
                <p:nvPr/>
              </p:nvGrpSpPr>
              <p:grpSpPr bwMode="auto">
                <a:xfrm>
                  <a:off x="7589165" y="5008496"/>
                  <a:ext cx="360662" cy="1453979"/>
                  <a:chOff x="7632029" y="5022784"/>
                  <a:chExt cx="360662" cy="1453979"/>
                </a:xfrm>
              </p:grpSpPr>
              <p:cxnSp>
                <p:nvCxnSpPr>
                  <p:cNvPr id="699" name="Straight Connector 698"/>
                  <p:cNvCxnSpPr/>
                  <p:nvPr/>
                </p:nvCxnSpPr>
                <p:spPr>
                  <a:xfrm rot="16440000" flipH="1">
                    <a:off x="7543333" y="5071147"/>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rot="9720000" flipH="1">
                    <a:off x="7530795" y="5452755"/>
                    <a:ext cx="291775"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rot="16440000" flipH="1">
                    <a:off x="7469531" y="5856160"/>
                    <a:ext cx="379493"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rot="9720000" flipH="1">
                    <a:off x="7538782" y="6214356"/>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63" name="Group 71"/>
            <p:cNvGrpSpPr>
              <a:grpSpLocks noChangeAspect="1"/>
            </p:cNvGrpSpPr>
            <p:nvPr/>
          </p:nvGrpSpPr>
          <p:grpSpPr bwMode="auto">
            <a:xfrm rot="5400000">
              <a:off x="1839948" y="5740271"/>
              <a:ext cx="23346" cy="319890"/>
              <a:chOff x="7092326" y="2212560"/>
              <a:chExt cx="281274" cy="3854080"/>
            </a:xfrm>
          </p:grpSpPr>
          <p:cxnSp>
            <p:nvCxnSpPr>
              <p:cNvPr id="667" name="Straight Connector 666"/>
              <p:cNvCxnSpPr/>
              <p:nvPr/>
            </p:nvCxnSpPr>
            <p:spPr>
              <a:xfrm rot="16440000" flipH="1">
                <a:off x="7105395" y="4201699"/>
                <a:ext cx="229511"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rot="9720000" flipH="1">
                <a:off x="7105440" y="4450283"/>
                <a:ext cx="22939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rot="16440000" flipH="1">
                <a:off x="7105395" y="4698972"/>
                <a:ext cx="229511"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rot="9720000" flipH="1">
                <a:off x="7105440" y="4947556"/>
                <a:ext cx="22939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rot="16440000" flipH="1">
                <a:off x="7114950" y="5167558"/>
                <a:ext cx="229511" cy="2102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rot="9720000" flipH="1">
                <a:off x="7105440" y="5425697"/>
                <a:ext cx="248520"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rot="16440000" flipH="1">
                <a:off x="7114950" y="5664831"/>
                <a:ext cx="229511" cy="2102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a:cxnSpLocks noChangeAspect="1"/>
              </p:cNvCxnSpPr>
              <p:nvPr/>
            </p:nvCxnSpPr>
            <p:spPr>
              <a:xfrm rot="7680000" flipH="1">
                <a:off x="7229668" y="5932575"/>
                <a:ext cx="153007" cy="1338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670" name="Group 60"/>
              <p:cNvGrpSpPr>
                <a:grpSpLocks/>
              </p:cNvGrpSpPr>
              <p:nvPr/>
            </p:nvGrpSpPr>
            <p:grpSpPr bwMode="auto">
              <a:xfrm>
                <a:off x="7092326" y="2212560"/>
                <a:ext cx="246030" cy="1933960"/>
                <a:chOff x="7574309" y="3510616"/>
                <a:chExt cx="375518" cy="2951859"/>
              </a:xfrm>
            </p:grpSpPr>
            <p:cxnSp>
              <p:nvCxnSpPr>
                <p:cNvPr id="676" name="Straight Connector 675"/>
                <p:cNvCxnSpPr/>
                <p:nvPr/>
              </p:nvCxnSpPr>
              <p:spPr>
                <a:xfrm rot="16440000" flipH="1">
                  <a:off x="7565069" y="3539871"/>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rot="9720000" flipH="1">
                  <a:off x="7565156" y="3919291"/>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rot="16440000" flipH="1">
                  <a:off x="7565069" y="4298873"/>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rot="9720000" flipH="1">
                  <a:off x="7565156" y="4678292"/>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675" name="Group 58"/>
                <p:cNvGrpSpPr>
                  <a:grpSpLocks/>
                </p:cNvGrpSpPr>
                <p:nvPr/>
              </p:nvGrpSpPr>
              <p:grpSpPr bwMode="auto">
                <a:xfrm>
                  <a:off x="7589165" y="5008496"/>
                  <a:ext cx="360662" cy="1453979"/>
                  <a:chOff x="7632029" y="5022784"/>
                  <a:chExt cx="360662" cy="1453979"/>
                </a:xfrm>
              </p:grpSpPr>
              <p:cxnSp>
                <p:nvCxnSpPr>
                  <p:cNvPr id="681" name="Straight Connector 680"/>
                  <p:cNvCxnSpPr/>
                  <p:nvPr/>
                </p:nvCxnSpPr>
                <p:spPr>
                  <a:xfrm rot="16440000" flipH="1">
                    <a:off x="7637122" y="5042976"/>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rot="9720000" flipH="1">
                    <a:off x="7637194" y="5422395"/>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rot="16440000" flipH="1">
                    <a:off x="7637122" y="5801981"/>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rot="9720000" flipH="1">
                    <a:off x="7637194" y="6181399"/>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64" name="Group 71"/>
            <p:cNvGrpSpPr>
              <a:grpSpLocks noChangeAspect="1"/>
            </p:cNvGrpSpPr>
            <p:nvPr/>
          </p:nvGrpSpPr>
          <p:grpSpPr bwMode="auto">
            <a:xfrm rot="5400000">
              <a:off x="1837969" y="5816680"/>
              <a:ext cx="23346" cy="319891"/>
              <a:chOff x="7092328" y="2212558"/>
              <a:chExt cx="281272" cy="3854082"/>
            </a:xfrm>
          </p:grpSpPr>
          <p:cxnSp>
            <p:nvCxnSpPr>
              <p:cNvPr id="649" name="Straight Connector 648"/>
              <p:cNvCxnSpPr/>
              <p:nvPr/>
            </p:nvCxnSpPr>
            <p:spPr>
              <a:xfrm rot="16440000" flipH="1">
                <a:off x="7102392" y="4196976"/>
                <a:ext cx="229510" cy="1911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rot="9720000" flipH="1">
                <a:off x="7102437" y="4445558"/>
                <a:ext cx="229396"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rot="16440000" flipH="1">
                <a:off x="7102392" y="4694248"/>
                <a:ext cx="229510" cy="1911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rot="9720000" flipH="1">
                <a:off x="7102437" y="4942830"/>
                <a:ext cx="229396"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rot="16440000" flipH="1">
                <a:off x="7111947" y="5162844"/>
                <a:ext cx="229510" cy="2102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rot="9720000" flipH="1">
                <a:off x="7102437" y="5420982"/>
                <a:ext cx="248518"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654"/>
              <p:cNvCxnSpPr/>
              <p:nvPr/>
            </p:nvCxnSpPr>
            <p:spPr>
              <a:xfrm rot="16440000" flipH="1">
                <a:off x="7111947" y="5660116"/>
                <a:ext cx="229510" cy="2102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a:cxnSpLocks noChangeAspect="1"/>
              </p:cNvCxnSpPr>
              <p:nvPr/>
            </p:nvCxnSpPr>
            <p:spPr>
              <a:xfrm rot="7680000" flipH="1">
                <a:off x="7226664" y="5927859"/>
                <a:ext cx="153007" cy="133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652" name="Group 60"/>
              <p:cNvGrpSpPr>
                <a:grpSpLocks/>
              </p:cNvGrpSpPr>
              <p:nvPr/>
            </p:nvGrpSpPr>
            <p:grpSpPr bwMode="auto">
              <a:xfrm>
                <a:off x="7092328" y="2212558"/>
                <a:ext cx="246030" cy="1933960"/>
                <a:chOff x="7574309" y="3510616"/>
                <a:chExt cx="375518" cy="2951859"/>
              </a:xfrm>
            </p:grpSpPr>
            <p:cxnSp>
              <p:nvCxnSpPr>
                <p:cNvPr id="658" name="Straight Connector 657"/>
                <p:cNvCxnSpPr/>
                <p:nvPr/>
              </p:nvCxnSpPr>
              <p:spPr>
                <a:xfrm rot="16440000" flipH="1">
                  <a:off x="7560474" y="3532681"/>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rot="9720000" flipH="1">
                  <a:off x="7560561" y="3912101"/>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p:cNvCxnSpPr/>
                <p:nvPr/>
              </p:nvCxnSpPr>
              <p:spPr>
                <a:xfrm rot="16440000" flipH="1">
                  <a:off x="7560474" y="4291683"/>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rot="9720000" flipH="1">
                  <a:off x="7560561" y="4671102"/>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657" name="Group 58"/>
                <p:cNvGrpSpPr>
                  <a:grpSpLocks/>
                </p:cNvGrpSpPr>
                <p:nvPr/>
              </p:nvGrpSpPr>
              <p:grpSpPr bwMode="auto">
                <a:xfrm>
                  <a:off x="7589165" y="5008496"/>
                  <a:ext cx="360662" cy="1453979"/>
                  <a:chOff x="7632029" y="5022784"/>
                  <a:chExt cx="360662" cy="1453979"/>
                </a:xfrm>
              </p:grpSpPr>
              <p:cxnSp>
                <p:nvCxnSpPr>
                  <p:cNvPr id="663" name="Straight Connector 662"/>
                  <p:cNvCxnSpPr/>
                  <p:nvPr/>
                </p:nvCxnSpPr>
                <p:spPr>
                  <a:xfrm rot="16440000" flipH="1">
                    <a:off x="7632527" y="4977383"/>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rot="9720000" flipH="1">
                    <a:off x="7632608" y="5386012"/>
                    <a:ext cx="350131" cy="3503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rot="16440000" flipH="1">
                    <a:off x="7632527" y="5794772"/>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rot="9720000" flipH="1">
                    <a:off x="7632599" y="6174191"/>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65" name="Group 71"/>
            <p:cNvGrpSpPr>
              <a:grpSpLocks noChangeAspect="1"/>
            </p:cNvGrpSpPr>
            <p:nvPr/>
          </p:nvGrpSpPr>
          <p:grpSpPr bwMode="auto">
            <a:xfrm rot="6000000">
              <a:off x="1823684" y="5919155"/>
              <a:ext cx="23345" cy="319891"/>
              <a:chOff x="7092330" y="2212556"/>
              <a:chExt cx="281270" cy="3854084"/>
            </a:xfrm>
          </p:grpSpPr>
          <p:cxnSp>
            <p:nvCxnSpPr>
              <p:cNvPr id="631" name="Straight Connector 630"/>
              <p:cNvCxnSpPr/>
              <p:nvPr/>
            </p:nvCxnSpPr>
            <p:spPr>
              <a:xfrm rot="16440000" flipH="1">
                <a:off x="7080522" y="4186893"/>
                <a:ext cx="229510" cy="229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rot="9720000" flipH="1">
                <a:off x="7113208" y="4491670"/>
                <a:ext cx="229404" cy="2103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rot="16440000" flipH="1">
                <a:off x="7079339" y="4750004"/>
                <a:ext cx="229510" cy="191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rot="9720000" flipH="1">
                <a:off x="7059421" y="4967106"/>
                <a:ext cx="229404"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p:nvPr/>
            </p:nvCxnSpPr>
            <p:spPr>
              <a:xfrm rot="16440000" flipH="1">
                <a:off x="7089800" y="5166161"/>
                <a:ext cx="229510" cy="248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rot="9720000" flipH="1">
                <a:off x="7063357" y="5427461"/>
                <a:ext cx="286761"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rot="16440000" flipH="1">
                <a:off x="7096224" y="5716529"/>
                <a:ext cx="248630" cy="210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a:cxnSpLocks noChangeAspect="1"/>
              </p:cNvCxnSpPr>
              <p:nvPr/>
            </p:nvCxnSpPr>
            <p:spPr>
              <a:xfrm rot="7680000" flipH="1">
                <a:off x="7253087" y="5988003"/>
                <a:ext cx="153007" cy="1338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634" name="Group 60"/>
              <p:cNvGrpSpPr>
                <a:grpSpLocks/>
              </p:cNvGrpSpPr>
              <p:nvPr/>
            </p:nvGrpSpPr>
            <p:grpSpPr bwMode="auto">
              <a:xfrm>
                <a:off x="7092330" y="2212556"/>
                <a:ext cx="246030" cy="1933960"/>
                <a:chOff x="7574309" y="3510616"/>
                <a:chExt cx="375518" cy="2951859"/>
              </a:xfrm>
            </p:grpSpPr>
            <p:cxnSp>
              <p:nvCxnSpPr>
                <p:cNvPr id="640" name="Straight Connector 639"/>
                <p:cNvCxnSpPr/>
                <p:nvPr/>
              </p:nvCxnSpPr>
              <p:spPr>
                <a:xfrm rot="16440000" flipH="1">
                  <a:off x="7485697" y="3631117"/>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rot="9720000" flipH="1">
                  <a:off x="7489114" y="3986170"/>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a:xfrm rot="16440000" flipH="1">
                  <a:off x="7492359" y="4341367"/>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rot="9720000" flipH="1">
                  <a:off x="7495776" y="4696419"/>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639" name="Group 58"/>
                <p:cNvGrpSpPr>
                  <a:grpSpLocks/>
                </p:cNvGrpSpPr>
                <p:nvPr/>
              </p:nvGrpSpPr>
              <p:grpSpPr bwMode="auto">
                <a:xfrm>
                  <a:off x="7589165" y="5008496"/>
                  <a:ext cx="360662" cy="1453979"/>
                  <a:chOff x="7632029" y="5022784"/>
                  <a:chExt cx="360662" cy="1453979"/>
                </a:xfrm>
              </p:grpSpPr>
              <p:cxnSp>
                <p:nvCxnSpPr>
                  <p:cNvPr id="645" name="Straight Connector 644"/>
                  <p:cNvCxnSpPr/>
                  <p:nvPr/>
                </p:nvCxnSpPr>
                <p:spPr>
                  <a:xfrm rot="16440000" flipH="1">
                    <a:off x="7523289" y="5128476"/>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rot="9720000" flipH="1">
                    <a:off x="7503031" y="5517338"/>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rot="16440000" flipH="1">
                    <a:off x="7496978" y="5918415"/>
                    <a:ext cx="350310" cy="26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rot="9720000" flipH="1">
                    <a:off x="7548784" y="6282562"/>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66" name="Group 71"/>
            <p:cNvGrpSpPr>
              <a:grpSpLocks noChangeAspect="1"/>
            </p:cNvGrpSpPr>
            <p:nvPr/>
          </p:nvGrpSpPr>
          <p:grpSpPr bwMode="auto">
            <a:xfrm rot="6600000">
              <a:off x="1775085" y="6016995"/>
              <a:ext cx="23345" cy="319891"/>
              <a:chOff x="7092332" y="2212554"/>
              <a:chExt cx="281268" cy="3854086"/>
            </a:xfrm>
          </p:grpSpPr>
          <p:cxnSp>
            <p:nvCxnSpPr>
              <p:cNvPr id="613" name="Straight Connector 612"/>
              <p:cNvCxnSpPr/>
              <p:nvPr/>
            </p:nvCxnSpPr>
            <p:spPr>
              <a:xfrm rot="16440000" flipH="1">
                <a:off x="7077764" y="4217354"/>
                <a:ext cx="229510" cy="1338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rot="9720000" flipH="1">
                <a:off x="7106548" y="4412489"/>
                <a:ext cx="17205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rot="16440000" flipH="1">
                <a:off x="7075451" y="4676767"/>
                <a:ext cx="229510" cy="152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rot="9720000" flipH="1">
                <a:off x="7113723" y="4932104"/>
                <a:ext cx="210280"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rot="16440000" flipH="1">
                <a:off x="7099543" y="5235024"/>
                <a:ext cx="248630" cy="1720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rot="9720000" flipH="1">
                <a:off x="7088772" y="5365133"/>
                <a:ext cx="229403"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rot="16440000" flipH="1">
                <a:off x="7086349" y="5619842"/>
                <a:ext cx="229510" cy="1720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a:cxnSpLocks noChangeAspect="1"/>
              </p:cNvCxnSpPr>
              <p:nvPr/>
            </p:nvCxnSpPr>
            <p:spPr>
              <a:xfrm rot="7680000" flipH="1">
                <a:off x="7203883" y="5903973"/>
                <a:ext cx="153007" cy="95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616" name="Group 60"/>
              <p:cNvGrpSpPr>
                <a:grpSpLocks/>
              </p:cNvGrpSpPr>
              <p:nvPr/>
            </p:nvGrpSpPr>
            <p:grpSpPr bwMode="auto">
              <a:xfrm>
                <a:off x="7092332" y="2212554"/>
                <a:ext cx="246030" cy="1933960"/>
                <a:chOff x="7574309" y="3510616"/>
                <a:chExt cx="375518" cy="2951859"/>
              </a:xfrm>
            </p:grpSpPr>
            <p:cxnSp>
              <p:nvCxnSpPr>
                <p:cNvPr id="622" name="Straight Connector 621"/>
                <p:cNvCxnSpPr/>
                <p:nvPr/>
              </p:nvCxnSpPr>
              <p:spPr>
                <a:xfrm rot="16440000" flipH="1">
                  <a:off x="7526270" y="3597684"/>
                  <a:ext cx="350308" cy="2042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rot="9720000" flipH="1">
                  <a:off x="7551021" y="3922963"/>
                  <a:ext cx="320948"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rot="16440000" flipH="1">
                  <a:off x="7528994" y="4373339"/>
                  <a:ext cx="350308" cy="204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rot="9720000" flipH="1">
                  <a:off x="7582049" y="4693622"/>
                  <a:ext cx="291780"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621" name="Group 58"/>
                <p:cNvGrpSpPr>
                  <a:grpSpLocks/>
                </p:cNvGrpSpPr>
                <p:nvPr/>
              </p:nvGrpSpPr>
              <p:grpSpPr bwMode="auto">
                <a:xfrm>
                  <a:off x="7589165" y="5008496"/>
                  <a:ext cx="360662" cy="1453979"/>
                  <a:chOff x="7632029" y="5022784"/>
                  <a:chExt cx="360662" cy="1453979"/>
                </a:xfrm>
              </p:grpSpPr>
              <p:cxnSp>
                <p:nvCxnSpPr>
                  <p:cNvPr id="627" name="Straight Connector 626"/>
                  <p:cNvCxnSpPr/>
                  <p:nvPr/>
                </p:nvCxnSpPr>
                <p:spPr>
                  <a:xfrm rot="16440000" flipH="1">
                    <a:off x="7550896" y="5097077"/>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rot="9720000" flipH="1">
                    <a:off x="7534513" y="5481087"/>
                    <a:ext cx="320944"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rot="16440000" flipH="1">
                    <a:off x="7553605" y="5872730"/>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rot="9720000" flipH="1">
                    <a:off x="7536348" y="6251764"/>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67" name="Group 71"/>
            <p:cNvGrpSpPr>
              <a:grpSpLocks noChangeAspect="1"/>
            </p:cNvGrpSpPr>
            <p:nvPr/>
          </p:nvGrpSpPr>
          <p:grpSpPr bwMode="auto">
            <a:xfrm rot="7200000">
              <a:off x="1728269" y="6112582"/>
              <a:ext cx="23345" cy="319891"/>
              <a:chOff x="7092334" y="2212552"/>
              <a:chExt cx="281266" cy="3854088"/>
            </a:xfrm>
          </p:grpSpPr>
          <p:cxnSp>
            <p:nvCxnSpPr>
              <p:cNvPr id="595" name="Straight Connector 594"/>
              <p:cNvCxnSpPr/>
              <p:nvPr/>
            </p:nvCxnSpPr>
            <p:spPr>
              <a:xfrm rot="16440000" flipH="1">
                <a:off x="7112592" y="4199486"/>
                <a:ext cx="229510" cy="191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rot="9720000" flipH="1">
                <a:off x="7101892" y="4448577"/>
                <a:ext cx="229401"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p:nvPr/>
            </p:nvCxnSpPr>
            <p:spPr>
              <a:xfrm rot="16440000" flipH="1">
                <a:off x="7107659" y="4688198"/>
                <a:ext cx="229510" cy="191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p:nvPr/>
            </p:nvCxnSpPr>
            <p:spPr>
              <a:xfrm rot="9720000" flipH="1">
                <a:off x="7107795" y="4991767"/>
                <a:ext cx="248524"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rot="16440000" flipH="1">
                <a:off x="7120557" y="5179140"/>
                <a:ext cx="229510" cy="2102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rot="9720000" flipH="1">
                <a:off x="7118140" y="5466141"/>
                <a:ext cx="267634"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rot="16440000" flipH="1">
                <a:off x="7125174" y="5684419"/>
                <a:ext cx="229510" cy="2102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a:cxnSpLocks noChangeAspect="1"/>
              </p:cNvCxnSpPr>
              <p:nvPr/>
            </p:nvCxnSpPr>
            <p:spPr>
              <a:xfrm rot="7680000" flipH="1">
                <a:off x="7222740" y="5988015"/>
                <a:ext cx="153007" cy="152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98" name="Group 60"/>
              <p:cNvGrpSpPr>
                <a:grpSpLocks/>
              </p:cNvGrpSpPr>
              <p:nvPr/>
            </p:nvGrpSpPr>
            <p:grpSpPr bwMode="auto">
              <a:xfrm>
                <a:off x="7092334" y="2212552"/>
                <a:ext cx="246030" cy="1933960"/>
                <a:chOff x="7574309" y="3510616"/>
                <a:chExt cx="375518" cy="2951859"/>
              </a:xfrm>
            </p:grpSpPr>
            <p:cxnSp>
              <p:nvCxnSpPr>
                <p:cNvPr id="604" name="Straight Connector 603"/>
                <p:cNvCxnSpPr/>
                <p:nvPr/>
              </p:nvCxnSpPr>
              <p:spPr>
                <a:xfrm rot="16440000" flipH="1">
                  <a:off x="7574169" y="3628643"/>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rot="9720000" flipH="1">
                  <a:off x="7579199" y="3929080"/>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rot="16440000" flipH="1">
                  <a:off x="7577306" y="4334697"/>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rot="9720000" flipH="1">
                  <a:off x="7588214" y="4758160"/>
                  <a:ext cx="379304"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603" name="Group 58"/>
                <p:cNvGrpSpPr>
                  <a:grpSpLocks/>
                </p:cNvGrpSpPr>
                <p:nvPr/>
              </p:nvGrpSpPr>
              <p:grpSpPr bwMode="auto">
                <a:xfrm>
                  <a:off x="7589165" y="5008496"/>
                  <a:ext cx="360662" cy="1453979"/>
                  <a:chOff x="7632029" y="5022784"/>
                  <a:chExt cx="360662" cy="1453979"/>
                </a:xfrm>
              </p:grpSpPr>
              <p:cxnSp>
                <p:nvCxnSpPr>
                  <p:cNvPr id="609" name="Straight Connector 608"/>
                  <p:cNvCxnSpPr/>
                  <p:nvPr/>
                </p:nvCxnSpPr>
                <p:spPr>
                  <a:xfrm rot="16440000" flipH="1">
                    <a:off x="7654445" y="5152791"/>
                    <a:ext cx="350310" cy="262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rot="9720000" flipH="1">
                    <a:off x="7650758" y="5511089"/>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rot="16440000" flipH="1">
                    <a:off x="7630874" y="5969245"/>
                    <a:ext cx="379512"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rot="9720000" flipH="1">
                    <a:off x="7659772" y="6289625"/>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68" name="Group 71"/>
            <p:cNvGrpSpPr>
              <a:grpSpLocks noChangeAspect="1"/>
            </p:cNvGrpSpPr>
            <p:nvPr/>
          </p:nvGrpSpPr>
          <p:grpSpPr bwMode="auto">
            <a:xfrm rot="7800000">
              <a:off x="1656889" y="6191832"/>
              <a:ext cx="23345" cy="319891"/>
              <a:chOff x="7092336" y="2212550"/>
              <a:chExt cx="281264" cy="3854090"/>
            </a:xfrm>
          </p:grpSpPr>
          <p:cxnSp>
            <p:nvCxnSpPr>
              <p:cNvPr id="577" name="Straight Connector 576"/>
              <p:cNvCxnSpPr/>
              <p:nvPr/>
            </p:nvCxnSpPr>
            <p:spPr>
              <a:xfrm rot="16440000" flipH="1">
                <a:off x="7113940" y="4195600"/>
                <a:ext cx="229511" cy="191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rot="9720000" flipH="1">
                <a:off x="7105073" y="4452715"/>
                <a:ext cx="229399"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rot="16440000" flipH="1">
                <a:off x="7110743" y="4697625"/>
                <a:ext cx="229511" cy="191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a:xfrm rot="9720000" flipH="1">
                <a:off x="7111923" y="4963238"/>
                <a:ext cx="248522"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a:xfrm rot="16440000" flipH="1">
                <a:off x="7122199" y="5168232"/>
                <a:ext cx="229511" cy="229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a:xfrm rot="9720000" flipH="1">
                <a:off x="7111091" y="5438319"/>
                <a:ext cx="248522"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rot="16440000" flipH="1">
                <a:off x="7111682" y="5666847"/>
                <a:ext cx="229511" cy="2485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a:cxnSpLocks noChangeAspect="1"/>
              </p:cNvCxnSpPr>
              <p:nvPr/>
            </p:nvCxnSpPr>
            <p:spPr>
              <a:xfrm rot="7680000" flipH="1">
                <a:off x="7246132" y="5933482"/>
                <a:ext cx="153007" cy="152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80" name="Group 60"/>
              <p:cNvGrpSpPr>
                <a:grpSpLocks/>
              </p:cNvGrpSpPr>
              <p:nvPr/>
            </p:nvGrpSpPr>
            <p:grpSpPr bwMode="auto">
              <a:xfrm>
                <a:off x="7092336" y="2212550"/>
                <a:ext cx="246030" cy="1933960"/>
                <a:chOff x="7574309" y="3510616"/>
                <a:chExt cx="375518" cy="2951859"/>
              </a:xfrm>
            </p:grpSpPr>
            <p:cxnSp>
              <p:nvCxnSpPr>
                <p:cNvPr id="586" name="Straight Connector 585"/>
                <p:cNvCxnSpPr/>
                <p:nvPr/>
              </p:nvCxnSpPr>
              <p:spPr>
                <a:xfrm rot="16440000" flipH="1">
                  <a:off x="7578470" y="3551079"/>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a:xfrm rot="9720000" flipH="1">
                  <a:off x="7580091" y="4006989"/>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a:xfrm rot="16440000" flipH="1">
                  <a:off x="7588756" y="4380818"/>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a:xfrm rot="9720000" flipH="1">
                  <a:off x="7582404" y="4690990"/>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85" name="Group 58"/>
                <p:cNvGrpSpPr>
                  <a:grpSpLocks/>
                </p:cNvGrpSpPr>
                <p:nvPr/>
              </p:nvGrpSpPr>
              <p:grpSpPr bwMode="auto">
                <a:xfrm>
                  <a:off x="7589165" y="5008496"/>
                  <a:ext cx="360662" cy="1453979"/>
                  <a:chOff x="7632029" y="5022784"/>
                  <a:chExt cx="360662" cy="1453979"/>
                </a:xfrm>
              </p:grpSpPr>
              <p:cxnSp>
                <p:nvCxnSpPr>
                  <p:cNvPr id="591" name="Straight Connector 590"/>
                  <p:cNvCxnSpPr/>
                  <p:nvPr/>
                </p:nvCxnSpPr>
                <p:spPr>
                  <a:xfrm rot="16440000" flipH="1">
                    <a:off x="7671838" y="5252408"/>
                    <a:ext cx="350310" cy="262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rot="9720000" flipH="1">
                    <a:off x="7650727" y="5598500"/>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rot="16440000" flipH="1">
                    <a:off x="7631827" y="6002269"/>
                    <a:ext cx="379493"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rot="9720000" flipH="1">
                    <a:off x="7690380" y="6377743"/>
                    <a:ext cx="320944"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69" name="Group 71"/>
            <p:cNvGrpSpPr>
              <a:grpSpLocks noChangeAspect="1"/>
            </p:cNvGrpSpPr>
            <p:nvPr/>
          </p:nvGrpSpPr>
          <p:grpSpPr bwMode="auto">
            <a:xfrm rot="8400000">
              <a:off x="1594402" y="6256698"/>
              <a:ext cx="23345" cy="319891"/>
              <a:chOff x="7092338" y="2212548"/>
              <a:chExt cx="281262" cy="3854092"/>
            </a:xfrm>
          </p:grpSpPr>
          <p:cxnSp>
            <p:nvCxnSpPr>
              <p:cNvPr id="559" name="Straight Connector 558"/>
              <p:cNvCxnSpPr/>
              <p:nvPr/>
            </p:nvCxnSpPr>
            <p:spPr>
              <a:xfrm rot="16440000" flipH="1">
                <a:off x="7058038" y="4221729"/>
                <a:ext cx="229398" cy="191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p:nvPr/>
            </p:nvCxnSpPr>
            <p:spPr>
              <a:xfrm rot="9720000" flipH="1">
                <a:off x="7052256" y="4466518"/>
                <a:ext cx="229506"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rot="16440000" flipH="1">
                <a:off x="7097870" y="4744666"/>
                <a:ext cx="229398" cy="210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p:cNvCxnSpPr/>
              <p:nvPr/>
            </p:nvCxnSpPr>
            <p:spPr>
              <a:xfrm rot="9720000" flipH="1">
                <a:off x="7057803" y="4995230"/>
                <a:ext cx="229506"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rot="16440000" flipH="1">
                <a:off x="7076729" y="5191518"/>
                <a:ext cx="229398" cy="229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p:cNvCxnSpPr/>
              <p:nvPr/>
            </p:nvCxnSpPr>
            <p:spPr>
              <a:xfrm rot="9720000" flipH="1">
                <a:off x="7066476" y="5467716"/>
                <a:ext cx="267757"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rot="16440000" flipH="1">
                <a:off x="7106871" y="5690933"/>
                <a:ext cx="229398" cy="229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a:cxnSpLocks noChangeAspect="1"/>
              </p:cNvCxnSpPr>
              <p:nvPr/>
            </p:nvCxnSpPr>
            <p:spPr>
              <a:xfrm rot="7680000" flipH="1">
                <a:off x="7220201" y="5966859"/>
                <a:ext cx="152932" cy="153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62" name="Group 60"/>
              <p:cNvGrpSpPr>
                <a:grpSpLocks/>
              </p:cNvGrpSpPr>
              <p:nvPr/>
            </p:nvGrpSpPr>
            <p:grpSpPr bwMode="auto">
              <a:xfrm>
                <a:off x="7092338" y="2212548"/>
                <a:ext cx="246030" cy="1933960"/>
                <a:chOff x="7574309" y="3510616"/>
                <a:chExt cx="375518" cy="2951859"/>
              </a:xfrm>
            </p:grpSpPr>
            <p:cxnSp>
              <p:nvCxnSpPr>
                <p:cNvPr id="568" name="Straight Connector 567"/>
                <p:cNvCxnSpPr/>
                <p:nvPr/>
              </p:nvCxnSpPr>
              <p:spPr>
                <a:xfrm rot="16440000" flipH="1">
                  <a:off x="7494493" y="3659484"/>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p:cNvCxnSpPr/>
                <p:nvPr/>
              </p:nvCxnSpPr>
              <p:spPr>
                <a:xfrm rot="9720000" flipH="1">
                  <a:off x="7489258" y="4074215"/>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p:nvPr/>
              </p:nvCxnSpPr>
              <p:spPr>
                <a:xfrm rot="16440000" flipH="1">
                  <a:off x="7502960" y="4466471"/>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rot="9720000" flipH="1">
                  <a:off x="7490541" y="4798974"/>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67" name="Group 58"/>
                <p:cNvGrpSpPr>
                  <a:grpSpLocks/>
                </p:cNvGrpSpPr>
                <p:nvPr/>
              </p:nvGrpSpPr>
              <p:grpSpPr bwMode="auto">
                <a:xfrm>
                  <a:off x="7589165" y="5008496"/>
                  <a:ext cx="360662" cy="1453979"/>
                  <a:chOff x="7632029" y="5022784"/>
                  <a:chExt cx="360662" cy="1453979"/>
                </a:xfrm>
              </p:grpSpPr>
              <p:cxnSp>
                <p:nvCxnSpPr>
                  <p:cNvPr id="573" name="Straight Connector 572"/>
                  <p:cNvCxnSpPr/>
                  <p:nvPr/>
                </p:nvCxnSpPr>
                <p:spPr>
                  <a:xfrm rot="16440000" flipH="1">
                    <a:off x="7666496" y="5282154"/>
                    <a:ext cx="350137" cy="262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rot="9720000" flipH="1">
                    <a:off x="7627728" y="5654158"/>
                    <a:ext cx="3502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rot="16440000" flipH="1">
                    <a:off x="7619061" y="6027653"/>
                    <a:ext cx="350137" cy="291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rot="9720000" flipH="1">
                    <a:off x="7661793" y="6420033"/>
                    <a:ext cx="2919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70" name="Group 71"/>
            <p:cNvGrpSpPr>
              <a:grpSpLocks noChangeAspect="1"/>
            </p:cNvGrpSpPr>
            <p:nvPr/>
          </p:nvGrpSpPr>
          <p:grpSpPr bwMode="auto">
            <a:xfrm rot="9000000">
              <a:off x="1494589" y="6322535"/>
              <a:ext cx="23345" cy="319892"/>
              <a:chOff x="7092340" y="2212546"/>
              <a:chExt cx="281260" cy="3854094"/>
            </a:xfrm>
          </p:grpSpPr>
          <p:cxnSp>
            <p:nvCxnSpPr>
              <p:cNvPr id="541" name="Straight Connector 540"/>
              <p:cNvCxnSpPr/>
              <p:nvPr/>
            </p:nvCxnSpPr>
            <p:spPr>
              <a:xfrm rot="16440000" flipH="1">
                <a:off x="7099303" y="4160493"/>
                <a:ext cx="229397" cy="2295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rot="9720000" flipH="1">
                <a:off x="7109991" y="4428686"/>
                <a:ext cx="229504"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p:cNvCxnSpPr/>
              <p:nvPr/>
            </p:nvCxnSpPr>
            <p:spPr>
              <a:xfrm rot="16440000" flipH="1">
                <a:off x="7061544" y="4665539"/>
                <a:ext cx="229397" cy="191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p:cNvCxnSpPr/>
              <p:nvPr/>
            </p:nvCxnSpPr>
            <p:spPr>
              <a:xfrm rot="9720000" flipH="1">
                <a:off x="7105366" y="4933708"/>
                <a:ext cx="229504"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rot="16440000" flipH="1">
                <a:off x="7110134" y="5186176"/>
                <a:ext cx="248508" cy="2103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p:nvPr/>
            </p:nvCxnSpPr>
            <p:spPr>
              <a:xfrm rot="9720000" flipH="1">
                <a:off x="7105541" y="5413908"/>
                <a:ext cx="248623"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p:cNvCxnSpPr/>
              <p:nvPr/>
            </p:nvCxnSpPr>
            <p:spPr>
              <a:xfrm rot="16440000" flipH="1">
                <a:off x="7141530" y="5607148"/>
                <a:ext cx="229397" cy="2103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a:cxnSpLocks noChangeAspect="1"/>
              </p:cNvCxnSpPr>
              <p:nvPr/>
            </p:nvCxnSpPr>
            <p:spPr>
              <a:xfrm rot="7680000" flipH="1">
                <a:off x="7240200" y="5903964"/>
                <a:ext cx="152932" cy="1721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44" name="Group 60"/>
              <p:cNvGrpSpPr>
                <a:grpSpLocks/>
              </p:cNvGrpSpPr>
              <p:nvPr/>
            </p:nvGrpSpPr>
            <p:grpSpPr bwMode="auto">
              <a:xfrm>
                <a:off x="7092340" y="2212546"/>
                <a:ext cx="246030" cy="1933960"/>
                <a:chOff x="7574309" y="3510616"/>
                <a:chExt cx="375518" cy="2951859"/>
              </a:xfrm>
            </p:grpSpPr>
            <p:cxnSp>
              <p:nvCxnSpPr>
                <p:cNvPr id="550" name="Straight Connector 549"/>
                <p:cNvCxnSpPr/>
                <p:nvPr/>
              </p:nvCxnSpPr>
              <p:spPr>
                <a:xfrm rot="16440000" flipH="1">
                  <a:off x="7561524" y="3635713"/>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rot="9720000" flipH="1">
                  <a:off x="7577871" y="4015854"/>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rot="16440000" flipH="1">
                  <a:off x="7606989" y="4388571"/>
                  <a:ext cx="350136" cy="321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rot="9720000" flipH="1">
                  <a:off x="7570804" y="4786699"/>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49" name="Group 58"/>
                <p:cNvGrpSpPr>
                  <a:grpSpLocks/>
                </p:cNvGrpSpPr>
                <p:nvPr/>
              </p:nvGrpSpPr>
              <p:grpSpPr bwMode="auto">
                <a:xfrm>
                  <a:off x="7589165" y="5008496"/>
                  <a:ext cx="360662" cy="1453979"/>
                  <a:chOff x="7632029" y="5022784"/>
                  <a:chExt cx="360662" cy="1453979"/>
                </a:xfrm>
              </p:grpSpPr>
              <p:cxnSp>
                <p:nvCxnSpPr>
                  <p:cNvPr id="555" name="Straight Connector 554"/>
                  <p:cNvCxnSpPr/>
                  <p:nvPr/>
                </p:nvCxnSpPr>
                <p:spPr>
                  <a:xfrm rot="16440000" flipH="1">
                    <a:off x="7722566" y="5181512"/>
                    <a:ext cx="350137" cy="262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rot="9720000" flipH="1">
                    <a:off x="7686375" y="5550459"/>
                    <a:ext cx="3502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p:nvPr/>
                </p:nvCxnSpPr>
                <p:spPr>
                  <a:xfrm rot="16440000" flipH="1">
                    <a:off x="7675636" y="5963036"/>
                    <a:ext cx="350137" cy="262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rot="9720000" flipH="1">
                    <a:off x="7679308" y="6321306"/>
                    <a:ext cx="3502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71" name="Group 71"/>
            <p:cNvGrpSpPr>
              <a:grpSpLocks noChangeAspect="1"/>
            </p:cNvGrpSpPr>
            <p:nvPr/>
          </p:nvGrpSpPr>
          <p:grpSpPr bwMode="auto">
            <a:xfrm rot="10200000">
              <a:off x="1369981" y="6358915"/>
              <a:ext cx="23344" cy="319892"/>
              <a:chOff x="7092342" y="2212544"/>
              <a:chExt cx="281258" cy="3854096"/>
            </a:xfrm>
          </p:grpSpPr>
          <p:cxnSp>
            <p:nvCxnSpPr>
              <p:cNvPr id="523" name="Straight Connector 522"/>
              <p:cNvCxnSpPr/>
              <p:nvPr/>
            </p:nvCxnSpPr>
            <p:spPr>
              <a:xfrm rot="16440000" flipH="1">
                <a:off x="7059084" y="4180476"/>
                <a:ext cx="229398" cy="191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p:nvPr/>
            </p:nvCxnSpPr>
            <p:spPr>
              <a:xfrm rot="9720000" flipH="1">
                <a:off x="7056855" y="4413078"/>
                <a:ext cx="229512"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rot="16440000" flipH="1">
                <a:off x="7054717" y="4645579"/>
                <a:ext cx="229398" cy="191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rot="9720000" flipH="1">
                <a:off x="7100541" y="4946416"/>
                <a:ext cx="248644" cy="172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rot="16440000" flipH="1">
                <a:off x="7107298" y="5219596"/>
                <a:ext cx="248508" cy="210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rot="9720000" flipH="1">
                <a:off x="7085356" y="5354902"/>
                <a:ext cx="286884"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rot="16440000" flipH="1">
                <a:off x="7127424" y="5599990"/>
                <a:ext cx="229398" cy="210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a:cxnSpLocks noChangeAspect="1"/>
              </p:cNvCxnSpPr>
              <p:nvPr/>
            </p:nvCxnSpPr>
            <p:spPr>
              <a:xfrm rot="7680000" flipH="1">
                <a:off x="7242137" y="5865240"/>
                <a:ext cx="152932" cy="133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26" name="Group 60"/>
              <p:cNvGrpSpPr>
                <a:grpSpLocks/>
              </p:cNvGrpSpPr>
              <p:nvPr/>
            </p:nvGrpSpPr>
            <p:grpSpPr bwMode="auto">
              <a:xfrm>
                <a:off x="7092342" y="2212544"/>
                <a:ext cx="246030" cy="1933960"/>
                <a:chOff x="7574309" y="3510616"/>
                <a:chExt cx="375518" cy="2951859"/>
              </a:xfrm>
            </p:grpSpPr>
            <p:cxnSp>
              <p:nvCxnSpPr>
                <p:cNvPr id="532" name="Straight Connector 531"/>
                <p:cNvCxnSpPr/>
                <p:nvPr/>
              </p:nvCxnSpPr>
              <p:spPr>
                <a:xfrm rot="16440000" flipH="1">
                  <a:off x="7575545" y="3531064"/>
                  <a:ext cx="350136" cy="291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rot="9720000" flipH="1">
                  <a:off x="7567077" y="3914815"/>
                  <a:ext cx="3503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rot="16440000" flipH="1">
                  <a:off x="7558761" y="4269236"/>
                  <a:ext cx="350136" cy="3503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rot="9720000" flipH="1">
                  <a:off x="7521516" y="4677116"/>
                  <a:ext cx="3503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31" name="Group 58"/>
                <p:cNvGrpSpPr>
                  <a:grpSpLocks/>
                </p:cNvGrpSpPr>
                <p:nvPr/>
              </p:nvGrpSpPr>
              <p:grpSpPr bwMode="auto">
                <a:xfrm>
                  <a:off x="7589165" y="5008496"/>
                  <a:ext cx="360662" cy="1453979"/>
                  <a:chOff x="7632029" y="5022784"/>
                  <a:chExt cx="360662" cy="1453979"/>
                </a:xfrm>
              </p:grpSpPr>
              <p:cxnSp>
                <p:nvCxnSpPr>
                  <p:cNvPr id="537" name="Straight Connector 536"/>
                  <p:cNvCxnSpPr/>
                  <p:nvPr/>
                </p:nvCxnSpPr>
                <p:spPr>
                  <a:xfrm rot="16440000" flipH="1">
                    <a:off x="7647363" y="5061472"/>
                    <a:ext cx="35013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rot="9720000" flipH="1">
                    <a:off x="7691322" y="5484101"/>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rot="16440000" flipH="1">
                    <a:off x="7721882" y="5815320"/>
                    <a:ext cx="35013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rot="9720000" flipH="1">
                    <a:off x="7742598" y="6199071"/>
                    <a:ext cx="291924"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72" name="Group 71"/>
            <p:cNvGrpSpPr>
              <a:grpSpLocks noChangeAspect="1"/>
            </p:cNvGrpSpPr>
            <p:nvPr/>
          </p:nvGrpSpPr>
          <p:grpSpPr bwMode="auto">
            <a:xfrm rot="10800000">
              <a:off x="1261078" y="6388466"/>
              <a:ext cx="23344" cy="319892"/>
              <a:chOff x="7092344" y="2212542"/>
              <a:chExt cx="281256" cy="3854098"/>
            </a:xfrm>
          </p:grpSpPr>
          <p:cxnSp>
            <p:nvCxnSpPr>
              <p:cNvPr id="505" name="Straight Connector 504"/>
              <p:cNvCxnSpPr/>
              <p:nvPr/>
            </p:nvCxnSpPr>
            <p:spPr>
              <a:xfrm rot="16440000" flipH="1">
                <a:off x="7053064" y="4200608"/>
                <a:ext cx="22939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p:nvPr/>
            </p:nvCxnSpPr>
            <p:spPr>
              <a:xfrm rot="9720000" flipH="1">
                <a:off x="7053008" y="4449163"/>
                <a:ext cx="229511"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rot="16440000" flipH="1">
                <a:off x="7053064" y="4697637"/>
                <a:ext cx="22939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rot="9720000" flipH="1">
                <a:off x="7053008" y="4946192"/>
                <a:ext cx="229511"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rot="16440000" flipH="1">
                <a:off x="7177386" y="5165989"/>
                <a:ext cx="229398" cy="210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rot="9720000" flipH="1">
                <a:off x="7167763" y="5424110"/>
                <a:ext cx="248643"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rot="16440000" flipH="1">
                <a:off x="7177386" y="5663017"/>
                <a:ext cx="229398" cy="210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a:cxnSpLocks noChangeAspect="1"/>
              </p:cNvCxnSpPr>
              <p:nvPr/>
            </p:nvCxnSpPr>
            <p:spPr>
              <a:xfrm rot="7680000" flipH="1">
                <a:off x="7292122" y="5930666"/>
                <a:ext cx="152932" cy="133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80" name="Group 60"/>
              <p:cNvGrpSpPr>
                <a:grpSpLocks/>
              </p:cNvGrpSpPr>
              <p:nvPr/>
            </p:nvGrpSpPr>
            <p:grpSpPr bwMode="auto">
              <a:xfrm>
                <a:off x="7092344" y="2212542"/>
                <a:ext cx="246030" cy="1933960"/>
                <a:chOff x="7574309" y="3510616"/>
                <a:chExt cx="375518" cy="2951859"/>
              </a:xfrm>
            </p:grpSpPr>
            <p:cxnSp>
              <p:nvCxnSpPr>
                <p:cNvPr id="514" name="Straight Connector 513"/>
                <p:cNvCxnSpPr/>
                <p:nvPr/>
              </p:nvCxnSpPr>
              <p:spPr>
                <a:xfrm rot="16440000" flipH="1">
                  <a:off x="7485153" y="3539732"/>
                  <a:ext cx="350136" cy="291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rot="9720000" flipH="1">
                  <a:off x="7485086" y="3919108"/>
                  <a:ext cx="3503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rot="16440000" flipH="1">
                  <a:off x="7485153" y="4298360"/>
                  <a:ext cx="350136" cy="291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rot="9720000" flipH="1">
                  <a:off x="7485086" y="4677736"/>
                  <a:ext cx="3503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13" name="Group 58"/>
                <p:cNvGrpSpPr>
                  <a:grpSpLocks/>
                </p:cNvGrpSpPr>
                <p:nvPr/>
              </p:nvGrpSpPr>
              <p:grpSpPr bwMode="auto">
                <a:xfrm>
                  <a:off x="7589165" y="5008496"/>
                  <a:ext cx="360662" cy="1453979"/>
                  <a:chOff x="7632029" y="5022784"/>
                  <a:chExt cx="360662" cy="1453979"/>
                </a:xfrm>
              </p:grpSpPr>
              <p:cxnSp>
                <p:nvCxnSpPr>
                  <p:cNvPr id="519" name="Straight Connector 518"/>
                  <p:cNvCxnSpPr/>
                  <p:nvPr/>
                </p:nvCxnSpPr>
                <p:spPr>
                  <a:xfrm rot="16440000" flipH="1">
                    <a:off x="7644785" y="5042085"/>
                    <a:ext cx="35013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rot="9720000" flipH="1">
                    <a:off x="7644717" y="5421462"/>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rot="16440000" flipH="1">
                    <a:off x="7644785" y="5800715"/>
                    <a:ext cx="35013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rot="9720000" flipH="1">
                    <a:off x="7644717" y="6180093"/>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73" name="Group 71"/>
            <p:cNvGrpSpPr>
              <a:grpSpLocks noChangeAspect="1"/>
            </p:cNvGrpSpPr>
            <p:nvPr/>
          </p:nvGrpSpPr>
          <p:grpSpPr bwMode="auto">
            <a:xfrm rot="10800000">
              <a:off x="1183724" y="6384028"/>
              <a:ext cx="23344" cy="319892"/>
              <a:chOff x="7092346" y="2212540"/>
              <a:chExt cx="281254" cy="3854100"/>
            </a:xfrm>
          </p:grpSpPr>
          <p:cxnSp>
            <p:nvCxnSpPr>
              <p:cNvPr id="487" name="Straight Connector 486"/>
              <p:cNvCxnSpPr/>
              <p:nvPr/>
            </p:nvCxnSpPr>
            <p:spPr>
              <a:xfrm rot="16440000" flipH="1">
                <a:off x="7163459" y="4137585"/>
                <a:ext cx="229398" cy="1721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rot="9720000" flipH="1">
                <a:off x="7172969" y="4376586"/>
                <a:ext cx="210377"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rot="16440000" flipH="1">
                <a:off x="7163459" y="4634614"/>
                <a:ext cx="229398" cy="1721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rot="9720000" flipH="1">
                <a:off x="7172969" y="4873615"/>
                <a:ext cx="210377"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rot="16440000" flipH="1">
                <a:off x="7163464" y="5169871"/>
                <a:ext cx="248508"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rot="9720000" flipH="1">
                <a:off x="7192089" y="5351521"/>
                <a:ext cx="210389"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rot="16440000" flipH="1">
                <a:off x="7173013" y="5599995"/>
                <a:ext cx="229398"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a:cxnSpLocks noChangeAspect="1"/>
              </p:cNvCxnSpPr>
              <p:nvPr/>
            </p:nvCxnSpPr>
            <p:spPr>
              <a:xfrm rot="7680000" flipH="1">
                <a:off x="7287761" y="5886764"/>
                <a:ext cx="152932" cy="76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62" name="Group 60"/>
              <p:cNvGrpSpPr>
                <a:grpSpLocks/>
              </p:cNvGrpSpPr>
              <p:nvPr/>
            </p:nvGrpSpPr>
            <p:grpSpPr bwMode="auto">
              <a:xfrm>
                <a:off x="7092346" y="2212540"/>
                <a:ext cx="246030" cy="1933960"/>
                <a:chOff x="7574309" y="3510616"/>
                <a:chExt cx="375518" cy="2951859"/>
              </a:xfrm>
            </p:grpSpPr>
            <p:cxnSp>
              <p:nvCxnSpPr>
                <p:cNvPr id="496" name="Straight Connector 495"/>
                <p:cNvCxnSpPr/>
                <p:nvPr/>
              </p:nvCxnSpPr>
              <p:spPr>
                <a:xfrm rot="16440000" flipH="1">
                  <a:off x="7580683" y="3487309"/>
                  <a:ext cx="350136" cy="233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rot="9720000" flipH="1">
                  <a:off x="7609781" y="3837502"/>
                  <a:ext cx="291922"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rot="16440000" flipH="1">
                  <a:off x="7580683" y="4245937"/>
                  <a:ext cx="350136" cy="233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rot="9720000" flipH="1">
                  <a:off x="7609781" y="4596130"/>
                  <a:ext cx="291922"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67" name="Group 58"/>
                <p:cNvGrpSpPr>
                  <a:grpSpLocks/>
                </p:cNvGrpSpPr>
                <p:nvPr/>
              </p:nvGrpSpPr>
              <p:grpSpPr bwMode="auto">
                <a:xfrm>
                  <a:off x="7589165" y="5008496"/>
                  <a:ext cx="360662" cy="1453979"/>
                  <a:chOff x="7632029" y="5022784"/>
                  <a:chExt cx="360662" cy="1453979"/>
                </a:xfrm>
              </p:grpSpPr>
              <p:cxnSp>
                <p:nvCxnSpPr>
                  <p:cNvPr id="501" name="Straight Connector 500"/>
                  <p:cNvCxnSpPr/>
                  <p:nvPr/>
                </p:nvCxnSpPr>
                <p:spPr>
                  <a:xfrm rot="16440000" flipH="1">
                    <a:off x="7711114" y="4989661"/>
                    <a:ext cx="350137" cy="233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rot="9720000" flipH="1">
                    <a:off x="7740229" y="5339856"/>
                    <a:ext cx="291924"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p:cNvCxnSpPr/>
                  <p:nvPr/>
                </p:nvCxnSpPr>
                <p:spPr>
                  <a:xfrm rot="16440000" flipH="1">
                    <a:off x="7711114" y="5748292"/>
                    <a:ext cx="350137" cy="233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rot="9720000" flipH="1">
                    <a:off x="7740229" y="6098486"/>
                    <a:ext cx="291924"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74" name="Group 71"/>
            <p:cNvGrpSpPr>
              <a:grpSpLocks noChangeAspect="1"/>
            </p:cNvGrpSpPr>
            <p:nvPr/>
          </p:nvGrpSpPr>
          <p:grpSpPr bwMode="auto">
            <a:xfrm rot="-10200000">
              <a:off x="1076366" y="6371722"/>
              <a:ext cx="23344" cy="319892"/>
              <a:chOff x="7092348" y="2212538"/>
              <a:chExt cx="281252" cy="3854102"/>
            </a:xfrm>
          </p:grpSpPr>
          <p:cxnSp>
            <p:nvCxnSpPr>
              <p:cNvPr id="469" name="Straight Connector 468"/>
              <p:cNvCxnSpPr/>
              <p:nvPr/>
            </p:nvCxnSpPr>
            <p:spPr>
              <a:xfrm rot="16440000" flipH="1">
                <a:off x="7065092" y="4213068"/>
                <a:ext cx="210275" cy="191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rot="9720000" flipH="1">
                <a:off x="7056010" y="4436247"/>
                <a:ext cx="229507"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rot="16440000" flipH="1">
                <a:off x="7099239" y="4661815"/>
                <a:ext cx="229398" cy="2295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rot="9720000" flipH="1">
                <a:off x="7104689" y="4932364"/>
                <a:ext cx="229507"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rot="16440000" flipH="1">
                <a:off x="7118410" y="5219534"/>
                <a:ext cx="248508" cy="2103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rot="9720000" flipH="1">
                <a:off x="7121098" y="5354837"/>
                <a:ext cx="248639"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rot="16440000" flipH="1">
                <a:off x="7117383" y="5599930"/>
                <a:ext cx="229398" cy="2103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a:cxnSpLocks noChangeAspect="1"/>
              </p:cNvCxnSpPr>
              <p:nvPr/>
            </p:nvCxnSpPr>
            <p:spPr>
              <a:xfrm rot="7680000" flipH="1">
                <a:off x="7235353" y="5925002"/>
                <a:ext cx="152932" cy="1338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44" name="Group 60"/>
              <p:cNvGrpSpPr>
                <a:grpSpLocks/>
              </p:cNvGrpSpPr>
              <p:nvPr/>
            </p:nvGrpSpPr>
            <p:grpSpPr bwMode="auto">
              <a:xfrm>
                <a:off x="7092348" y="2212538"/>
                <a:ext cx="246030" cy="1933960"/>
                <a:chOff x="7574309" y="3510616"/>
                <a:chExt cx="375518" cy="2951859"/>
              </a:xfrm>
            </p:grpSpPr>
            <p:cxnSp>
              <p:nvCxnSpPr>
                <p:cNvPr id="478" name="Straight Connector 477"/>
                <p:cNvCxnSpPr/>
                <p:nvPr/>
              </p:nvCxnSpPr>
              <p:spPr>
                <a:xfrm rot="16440000" flipH="1">
                  <a:off x="7497396" y="3590103"/>
                  <a:ext cx="350136" cy="291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rot="9720000" flipH="1">
                  <a:off x="7591744" y="3956115"/>
                  <a:ext cx="3794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rot="16440000" flipH="1">
                  <a:off x="7548010" y="4381151"/>
                  <a:ext cx="350136" cy="291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rot="9720000" flipH="1">
                  <a:off x="7569873" y="4673617"/>
                  <a:ext cx="3503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49" name="Group 58"/>
                <p:cNvGrpSpPr>
                  <a:grpSpLocks/>
                </p:cNvGrpSpPr>
                <p:nvPr/>
              </p:nvGrpSpPr>
              <p:grpSpPr bwMode="auto">
                <a:xfrm>
                  <a:off x="7589165" y="5008496"/>
                  <a:ext cx="360662" cy="1453979"/>
                  <a:chOff x="7632029" y="5022784"/>
                  <a:chExt cx="360662" cy="1453979"/>
                </a:xfrm>
              </p:grpSpPr>
              <p:cxnSp>
                <p:nvCxnSpPr>
                  <p:cNvPr id="483" name="Straight Connector 482"/>
                  <p:cNvCxnSpPr/>
                  <p:nvPr/>
                </p:nvCxnSpPr>
                <p:spPr>
                  <a:xfrm rot="16440000" flipH="1">
                    <a:off x="7712551" y="5114250"/>
                    <a:ext cx="350137" cy="233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rot="9720000" flipH="1">
                    <a:off x="7668436" y="5507675"/>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rot="16440000" flipH="1">
                    <a:off x="7632962" y="5810171"/>
                    <a:ext cx="35013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rot="9720000" flipH="1">
                    <a:off x="7641276" y="6193920"/>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75" name="Group 71"/>
            <p:cNvGrpSpPr>
              <a:grpSpLocks noChangeAspect="1"/>
            </p:cNvGrpSpPr>
            <p:nvPr/>
          </p:nvGrpSpPr>
          <p:grpSpPr bwMode="auto">
            <a:xfrm rot="-9600000">
              <a:off x="973033" y="6352671"/>
              <a:ext cx="23344" cy="319892"/>
              <a:chOff x="7092350" y="2212536"/>
              <a:chExt cx="281250" cy="3854104"/>
            </a:xfrm>
          </p:grpSpPr>
          <p:cxnSp>
            <p:nvCxnSpPr>
              <p:cNvPr id="451" name="Straight Connector 450"/>
              <p:cNvCxnSpPr/>
              <p:nvPr/>
            </p:nvCxnSpPr>
            <p:spPr>
              <a:xfrm rot="16440000" flipH="1">
                <a:off x="7157653" y="4163388"/>
                <a:ext cx="229398" cy="153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rot="9720000" flipH="1">
                <a:off x="7201306" y="4379492"/>
                <a:ext cx="191255"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rot="16440000" flipH="1">
                <a:off x="7187794" y="4704569"/>
                <a:ext cx="210276" cy="1338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rot="9720000" flipH="1">
                <a:off x="7203082" y="4887423"/>
                <a:ext cx="191255"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rot="16440000" flipH="1">
                <a:off x="7161482" y="5206199"/>
                <a:ext cx="248509" cy="153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rot="9720000" flipH="1">
                <a:off x="7179776" y="5380663"/>
                <a:ext cx="210386"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rot="16440000" flipH="1">
                <a:off x="7161352" y="5626764"/>
                <a:ext cx="229398" cy="153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cxnSpLocks noChangeAspect="1"/>
              </p:cNvCxnSpPr>
              <p:nvPr/>
            </p:nvCxnSpPr>
            <p:spPr>
              <a:xfrm rot="7680000" flipH="1">
                <a:off x="7269916" y="5904508"/>
                <a:ext cx="152932" cy="956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26" name="Group 60"/>
              <p:cNvGrpSpPr>
                <a:grpSpLocks/>
              </p:cNvGrpSpPr>
              <p:nvPr/>
            </p:nvGrpSpPr>
            <p:grpSpPr bwMode="auto">
              <a:xfrm>
                <a:off x="7092350" y="2212536"/>
                <a:ext cx="246030" cy="1933960"/>
                <a:chOff x="7574309" y="3510616"/>
                <a:chExt cx="375518" cy="2951859"/>
              </a:xfrm>
            </p:grpSpPr>
            <p:cxnSp>
              <p:nvCxnSpPr>
                <p:cNvPr id="460" name="Straight Connector 459"/>
                <p:cNvCxnSpPr/>
                <p:nvPr/>
              </p:nvCxnSpPr>
              <p:spPr>
                <a:xfrm rot="16440000" flipH="1">
                  <a:off x="7713017" y="3524261"/>
                  <a:ext cx="350136" cy="2335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rot="9720000" flipH="1">
                  <a:off x="7762191" y="3891494"/>
                  <a:ext cx="2919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rot="16440000" flipH="1">
                  <a:off x="7756872" y="4299161"/>
                  <a:ext cx="350136" cy="2043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rot="9720000" flipH="1">
                  <a:off x="7764039" y="4661768"/>
                  <a:ext cx="3210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31" name="Group 58"/>
                <p:cNvGrpSpPr>
                  <a:grpSpLocks/>
                </p:cNvGrpSpPr>
                <p:nvPr/>
              </p:nvGrpSpPr>
              <p:grpSpPr bwMode="auto">
                <a:xfrm>
                  <a:off x="7589165" y="5008496"/>
                  <a:ext cx="360662" cy="1453979"/>
                  <a:chOff x="7632029" y="5022784"/>
                  <a:chExt cx="360662" cy="1453979"/>
                </a:xfrm>
              </p:grpSpPr>
              <p:cxnSp>
                <p:nvCxnSpPr>
                  <p:cNvPr id="465" name="Straight Connector 464"/>
                  <p:cNvCxnSpPr/>
                  <p:nvPr/>
                </p:nvCxnSpPr>
                <p:spPr>
                  <a:xfrm rot="16440000" flipH="1">
                    <a:off x="7806184" y="5012527"/>
                    <a:ext cx="350137" cy="291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rot="9720000" flipH="1">
                    <a:off x="7827070" y="5413925"/>
                    <a:ext cx="3210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rot="16440000" flipH="1">
                    <a:off x="7808918" y="5787809"/>
                    <a:ext cx="350137" cy="291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rot="9720000" flipH="1">
                    <a:off x="7818920" y="6156795"/>
                    <a:ext cx="3502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76" name="Group 71"/>
            <p:cNvGrpSpPr>
              <a:grpSpLocks noChangeAspect="1"/>
            </p:cNvGrpSpPr>
            <p:nvPr/>
          </p:nvGrpSpPr>
          <p:grpSpPr bwMode="auto">
            <a:xfrm rot="-9000000">
              <a:off x="877383" y="6303567"/>
              <a:ext cx="23344" cy="319893"/>
              <a:chOff x="7092352" y="2212534"/>
              <a:chExt cx="281248" cy="3854106"/>
            </a:xfrm>
          </p:grpSpPr>
          <p:cxnSp>
            <p:nvCxnSpPr>
              <p:cNvPr id="433" name="Straight Connector 432"/>
              <p:cNvCxnSpPr/>
              <p:nvPr/>
            </p:nvCxnSpPr>
            <p:spPr>
              <a:xfrm rot="16440000" flipH="1">
                <a:off x="7172061" y="4189233"/>
                <a:ext cx="229397" cy="133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rot="9720000" flipH="1">
                <a:off x="7187384" y="4400045"/>
                <a:ext cx="210373"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rot="16440000" flipH="1">
                <a:off x="7167118" y="4658591"/>
                <a:ext cx="229397" cy="172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rot="9720000" flipH="1">
                <a:off x="7157602" y="4886305"/>
                <a:ext cx="191253"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rot="16440000" flipH="1">
                <a:off x="7159961" y="5198014"/>
                <a:ext cx="248520" cy="1721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rot="9720000" flipH="1">
                <a:off x="7177503" y="5376994"/>
                <a:ext cx="210373"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rot="16440000" flipH="1">
                <a:off x="7139393" y="5614204"/>
                <a:ext cx="229397" cy="191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a:cxnSpLocks noChangeAspect="1"/>
              </p:cNvCxnSpPr>
              <p:nvPr/>
            </p:nvCxnSpPr>
            <p:spPr>
              <a:xfrm rot="7680000" flipH="1">
                <a:off x="7252251" y="5915461"/>
                <a:ext cx="152932" cy="765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08" name="Group 60"/>
              <p:cNvGrpSpPr>
                <a:grpSpLocks/>
              </p:cNvGrpSpPr>
              <p:nvPr/>
            </p:nvGrpSpPr>
            <p:grpSpPr bwMode="auto">
              <a:xfrm>
                <a:off x="7092352" y="2212534"/>
                <a:ext cx="246030" cy="1933960"/>
                <a:chOff x="7574309" y="3510616"/>
                <a:chExt cx="375518" cy="2951859"/>
              </a:xfrm>
            </p:grpSpPr>
            <p:cxnSp>
              <p:nvCxnSpPr>
                <p:cNvPr id="442" name="Straight Connector 441"/>
                <p:cNvCxnSpPr/>
                <p:nvPr/>
              </p:nvCxnSpPr>
              <p:spPr>
                <a:xfrm rot="16440000" flipH="1">
                  <a:off x="7755312" y="3595958"/>
                  <a:ext cx="350136" cy="2043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rot="9720000" flipH="1">
                  <a:off x="7713554" y="3921641"/>
                  <a:ext cx="3210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rot="16440000" flipH="1">
                  <a:off x="7747768" y="4341535"/>
                  <a:ext cx="350136" cy="2043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rot="9720000" flipH="1">
                  <a:off x="7745884" y="4677885"/>
                  <a:ext cx="3210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13" name="Group 58"/>
                <p:cNvGrpSpPr>
                  <a:grpSpLocks/>
                </p:cNvGrpSpPr>
                <p:nvPr/>
              </p:nvGrpSpPr>
              <p:grpSpPr bwMode="auto">
                <a:xfrm>
                  <a:off x="7589165" y="5008496"/>
                  <a:ext cx="360662" cy="1453979"/>
                  <a:chOff x="7632029" y="5022784"/>
                  <a:chExt cx="360662" cy="1453979"/>
                </a:xfrm>
              </p:grpSpPr>
              <p:cxnSp>
                <p:nvCxnSpPr>
                  <p:cNvPr id="447" name="Straight Connector 446"/>
                  <p:cNvCxnSpPr/>
                  <p:nvPr/>
                </p:nvCxnSpPr>
                <p:spPr>
                  <a:xfrm rot="16440000" flipH="1">
                    <a:off x="7795723" y="5050315"/>
                    <a:ext cx="350137" cy="291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rot="9720000" flipH="1">
                    <a:off x="7806483" y="5423152"/>
                    <a:ext cx="3210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rot="16440000" flipH="1">
                    <a:off x="7802790" y="5821163"/>
                    <a:ext cx="350137" cy="291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rot="9720000" flipH="1">
                    <a:off x="7840777" y="6186707"/>
                    <a:ext cx="2919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77" name="Group 71"/>
            <p:cNvGrpSpPr>
              <a:grpSpLocks noChangeAspect="1"/>
            </p:cNvGrpSpPr>
            <p:nvPr/>
          </p:nvGrpSpPr>
          <p:grpSpPr bwMode="auto">
            <a:xfrm rot="-8400000">
              <a:off x="810494" y="6258302"/>
              <a:ext cx="23343" cy="319893"/>
              <a:chOff x="7092354" y="2212532"/>
              <a:chExt cx="281246" cy="3854108"/>
            </a:xfrm>
          </p:grpSpPr>
          <p:cxnSp>
            <p:nvCxnSpPr>
              <p:cNvPr id="415" name="Straight Connector 414"/>
              <p:cNvCxnSpPr/>
              <p:nvPr/>
            </p:nvCxnSpPr>
            <p:spPr>
              <a:xfrm rot="16440000" flipH="1">
                <a:off x="7148988" y="4212248"/>
                <a:ext cx="229398" cy="210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9720000" flipH="1">
                <a:off x="7118154" y="4464242"/>
                <a:ext cx="248632"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16440000" flipH="1">
                <a:off x="7113877" y="4700448"/>
                <a:ext cx="229398" cy="191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9720000" flipH="1">
                <a:off x="7141909" y="4968378"/>
                <a:ext cx="248632"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16440000" flipH="1">
                <a:off x="7139986" y="5158512"/>
                <a:ext cx="229398" cy="229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9720000" flipH="1">
                <a:off x="7168012" y="5445576"/>
                <a:ext cx="248644"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16440000" flipH="1">
                <a:off x="7171070" y="5666068"/>
                <a:ext cx="229398" cy="2103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a:cxnSpLocks noChangeAspect="1"/>
              </p:cNvCxnSpPr>
              <p:nvPr/>
            </p:nvCxnSpPr>
            <p:spPr>
              <a:xfrm rot="7680000" flipH="1">
                <a:off x="7280033" y="5981885"/>
                <a:ext cx="152932" cy="1338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90" name="Group 60"/>
              <p:cNvGrpSpPr>
                <a:grpSpLocks/>
              </p:cNvGrpSpPr>
              <p:nvPr/>
            </p:nvGrpSpPr>
            <p:grpSpPr bwMode="auto">
              <a:xfrm>
                <a:off x="7092354" y="2212532"/>
                <a:ext cx="246030" cy="1933960"/>
                <a:chOff x="7574309" y="3510616"/>
                <a:chExt cx="375518" cy="2951859"/>
              </a:xfrm>
            </p:grpSpPr>
            <p:cxnSp>
              <p:nvCxnSpPr>
                <p:cNvPr id="424" name="Straight Connector 423"/>
                <p:cNvCxnSpPr/>
                <p:nvPr/>
              </p:nvCxnSpPr>
              <p:spPr>
                <a:xfrm rot="16440000" flipH="1">
                  <a:off x="7665476" y="3564455"/>
                  <a:ext cx="350136" cy="291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9720000" flipH="1">
                  <a:off x="7661152" y="3982593"/>
                  <a:ext cx="350307" cy="2625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16440000" flipH="1">
                  <a:off x="7660608" y="4330321"/>
                  <a:ext cx="350136" cy="291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rot="9720000" flipH="1">
                  <a:off x="7646899" y="4722686"/>
                  <a:ext cx="3503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95" name="Group 58"/>
                <p:cNvGrpSpPr>
                  <a:grpSpLocks/>
                </p:cNvGrpSpPr>
                <p:nvPr/>
              </p:nvGrpSpPr>
              <p:grpSpPr bwMode="auto">
                <a:xfrm>
                  <a:off x="7589165" y="5008496"/>
                  <a:ext cx="360662" cy="1453979"/>
                  <a:chOff x="7632029" y="5022784"/>
                  <a:chExt cx="360662" cy="1453979"/>
                </a:xfrm>
              </p:grpSpPr>
              <p:cxnSp>
                <p:nvCxnSpPr>
                  <p:cNvPr id="429" name="Straight Connector 428"/>
                  <p:cNvCxnSpPr/>
                  <p:nvPr/>
                </p:nvCxnSpPr>
                <p:spPr>
                  <a:xfrm rot="16440000" flipH="1">
                    <a:off x="7794401" y="5151205"/>
                    <a:ext cx="379324"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rot="9720000" flipH="1">
                    <a:off x="7808281" y="5513645"/>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rot="16440000" flipH="1">
                    <a:off x="7817097" y="5887145"/>
                    <a:ext cx="35013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rot="9720000" flipH="1">
                    <a:off x="7803399" y="6279526"/>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78" name="Group 71"/>
            <p:cNvGrpSpPr>
              <a:grpSpLocks noChangeAspect="1"/>
            </p:cNvGrpSpPr>
            <p:nvPr/>
          </p:nvGrpSpPr>
          <p:grpSpPr bwMode="auto">
            <a:xfrm rot="-7800000">
              <a:off x="724963" y="6183910"/>
              <a:ext cx="23343" cy="319893"/>
              <a:chOff x="7092356" y="2212530"/>
              <a:chExt cx="281244" cy="3854110"/>
            </a:xfrm>
          </p:grpSpPr>
          <p:cxnSp>
            <p:nvCxnSpPr>
              <p:cNvPr id="397" name="Straight Connector 396"/>
              <p:cNvCxnSpPr/>
              <p:nvPr/>
            </p:nvCxnSpPr>
            <p:spPr>
              <a:xfrm rot="16440000" flipH="1">
                <a:off x="7076201" y="4161757"/>
                <a:ext cx="229510" cy="1911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9720000" flipH="1">
                <a:off x="7120980" y="4394538"/>
                <a:ext cx="248513"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16440000" flipH="1">
                <a:off x="7108687" y="4688370"/>
                <a:ext cx="229510" cy="1911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9720000" flipH="1">
                <a:off x="7103014" y="4933188"/>
                <a:ext cx="229403"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rot="16440000" flipH="1">
                <a:off x="7116839" y="5160040"/>
                <a:ext cx="229510" cy="2102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rot="9720000" flipH="1">
                <a:off x="7115071" y="5413231"/>
                <a:ext cx="248526"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rot="16440000" flipH="1">
                <a:off x="7120031" y="5662054"/>
                <a:ext cx="229510" cy="210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cxnSpLocks noChangeAspect="1"/>
              </p:cNvCxnSpPr>
              <p:nvPr/>
            </p:nvCxnSpPr>
            <p:spPr>
              <a:xfrm rot="7680000" flipH="1">
                <a:off x="7252967" y="5920022"/>
                <a:ext cx="153007" cy="152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72" name="Group 60"/>
              <p:cNvGrpSpPr>
                <a:grpSpLocks/>
              </p:cNvGrpSpPr>
              <p:nvPr/>
            </p:nvGrpSpPr>
            <p:grpSpPr bwMode="auto">
              <a:xfrm>
                <a:off x="7092356" y="2212530"/>
                <a:ext cx="246030" cy="1933960"/>
                <a:chOff x="7574309" y="3510616"/>
                <a:chExt cx="375518" cy="2951859"/>
              </a:xfrm>
            </p:grpSpPr>
            <p:cxnSp>
              <p:nvCxnSpPr>
                <p:cNvPr id="406" name="Straight Connector 405"/>
                <p:cNvCxnSpPr/>
                <p:nvPr/>
              </p:nvCxnSpPr>
              <p:spPr>
                <a:xfrm rot="16440000" flipH="1">
                  <a:off x="7582057" y="3540561"/>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9720000" flipH="1">
                  <a:off x="7573404" y="3914231"/>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rot="16440000" flipH="1">
                  <a:off x="7657971" y="4275641"/>
                  <a:ext cx="350308" cy="3209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rot="9720000" flipH="1">
                  <a:off x="7578284" y="4680487"/>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77" name="Group 58"/>
                <p:cNvGrpSpPr>
                  <a:grpSpLocks/>
                </p:cNvGrpSpPr>
                <p:nvPr/>
              </p:nvGrpSpPr>
              <p:grpSpPr bwMode="auto">
                <a:xfrm>
                  <a:off x="7589165" y="5008496"/>
                  <a:ext cx="360662" cy="1453979"/>
                  <a:chOff x="7632029" y="5022784"/>
                  <a:chExt cx="360662" cy="1453979"/>
                </a:xfrm>
              </p:grpSpPr>
              <p:cxnSp>
                <p:nvCxnSpPr>
                  <p:cNvPr id="411" name="Straight Connector 410"/>
                  <p:cNvCxnSpPr/>
                  <p:nvPr/>
                </p:nvCxnSpPr>
                <p:spPr>
                  <a:xfrm rot="16440000" flipH="1">
                    <a:off x="7787923" y="5078153"/>
                    <a:ext cx="350310" cy="26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rot="9720000" flipH="1">
                    <a:off x="7833169" y="5413077"/>
                    <a:ext cx="320944"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rot="16440000" flipH="1">
                    <a:off x="7759273" y="5801677"/>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9720000" flipH="1">
                    <a:off x="7796926" y="6182928"/>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79" name="Group 71"/>
            <p:cNvGrpSpPr>
              <a:grpSpLocks noChangeAspect="1"/>
            </p:cNvGrpSpPr>
            <p:nvPr/>
          </p:nvGrpSpPr>
          <p:grpSpPr bwMode="auto">
            <a:xfrm rot="-7200000">
              <a:off x="660733" y="6090998"/>
              <a:ext cx="23343" cy="319893"/>
              <a:chOff x="7092358" y="2212528"/>
              <a:chExt cx="281242" cy="3854112"/>
            </a:xfrm>
          </p:grpSpPr>
          <p:cxnSp>
            <p:nvCxnSpPr>
              <p:cNvPr id="379" name="Straight Connector 378"/>
              <p:cNvCxnSpPr/>
              <p:nvPr/>
            </p:nvCxnSpPr>
            <p:spPr>
              <a:xfrm rot="16440000" flipH="1">
                <a:off x="7100197" y="4160021"/>
                <a:ext cx="229510" cy="2294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9720000" flipH="1">
                <a:off x="7110996" y="4428236"/>
                <a:ext cx="229401"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16440000" flipH="1">
                <a:off x="7096861" y="4653517"/>
                <a:ext cx="229510" cy="2102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9720000" flipH="1">
                <a:off x="7106384" y="4933512"/>
                <a:ext cx="229401"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rot="16440000" flipH="1">
                <a:off x="7163239" y="5172199"/>
                <a:ext cx="248630" cy="2102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rot="9720000" flipH="1">
                <a:off x="7078203" y="5369977"/>
                <a:ext cx="267634"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rot="16440000" flipH="1">
                <a:off x="7142410" y="5607377"/>
                <a:ext cx="229510" cy="2102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a:cxnSpLocks noChangeAspect="1"/>
              </p:cNvCxnSpPr>
              <p:nvPr/>
            </p:nvCxnSpPr>
            <p:spPr>
              <a:xfrm rot="7680000" flipH="1">
                <a:off x="7241072" y="5904333"/>
                <a:ext cx="153007" cy="172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54" name="Group 60"/>
              <p:cNvGrpSpPr>
                <a:grpSpLocks/>
              </p:cNvGrpSpPr>
              <p:nvPr/>
            </p:nvGrpSpPr>
            <p:grpSpPr bwMode="auto">
              <a:xfrm>
                <a:off x="7092358" y="2212528"/>
                <a:ext cx="246030" cy="1933960"/>
                <a:chOff x="7574309" y="3510616"/>
                <a:chExt cx="375518" cy="2951859"/>
              </a:xfrm>
            </p:grpSpPr>
            <p:cxnSp>
              <p:nvCxnSpPr>
                <p:cNvPr id="388" name="Straight Connector 387"/>
                <p:cNvCxnSpPr/>
                <p:nvPr/>
              </p:nvCxnSpPr>
              <p:spPr>
                <a:xfrm rot="16440000" flipH="1">
                  <a:off x="7581393" y="3543158"/>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rot="9720000" flipH="1">
                  <a:off x="7597886" y="3923367"/>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rot="16440000" flipH="1">
                  <a:off x="7621504" y="4316339"/>
                  <a:ext cx="3211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rot="9720000" flipH="1">
                  <a:off x="7639414" y="4770958"/>
                  <a:ext cx="350135" cy="2627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59" name="Group 58"/>
                <p:cNvGrpSpPr>
                  <a:grpSpLocks/>
                </p:cNvGrpSpPr>
                <p:nvPr/>
              </p:nvGrpSpPr>
              <p:grpSpPr bwMode="auto">
                <a:xfrm>
                  <a:off x="7589165" y="5008496"/>
                  <a:ext cx="360662" cy="1453979"/>
                  <a:chOff x="7632029" y="5022784"/>
                  <a:chExt cx="360662" cy="1453979"/>
                </a:xfrm>
              </p:grpSpPr>
              <p:cxnSp>
                <p:nvCxnSpPr>
                  <p:cNvPr id="393" name="Straight Connector 392"/>
                  <p:cNvCxnSpPr/>
                  <p:nvPr/>
                </p:nvCxnSpPr>
                <p:spPr>
                  <a:xfrm rot="16440000" flipH="1">
                    <a:off x="7784171" y="5061060"/>
                    <a:ext cx="350310" cy="2334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rot="9720000" flipH="1">
                    <a:off x="7797268" y="5384832"/>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rot="16440000" flipH="1">
                    <a:off x="7789755" y="5824979"/>
                    <a:ext cx="350310" cy="26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9720000" flipH="1">
                    <a:off x="7743068" y="6154104"/>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80" name="Group 112"/>
            <p:cNvGrpSpPr>
              <a:grpSpLocks noChangeAspect="1"/>
            </p:cNvGrpSpPr>
            <p:nvPr/>
          </p:nvGrpSpPr>
          <p:grpSpPr bwMode="auto">
            <a:xfrm rot="-6600000">
              <a:off x="605388" y="6004700"/>
              <a:ext cx="23343" cy="319893"/>
              <a:chOff x="7092360" y="2212526"/>
              <a:chExt cx="281240" cy="3854114"/>
            </a:xfrm>
          </p:grpSpPr>
          <p:cxnSp>
            <p:nvCxnSpPr>
              <p:cNvPr id="361" name="Straight Connector 360"/>
              <p:cNvCxnSpPr/>
              <p:nvPr/>
            </p:nvCxnSpPr>
            <p:spPr>
              <a:xfrm rot="16440000" flipH="1">
                <a:off x="7121917" y="4126460"/>
                <a:ext cx="229511" cy="210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9720000" flipH="1">
                <a:off x="7057391" y="4397404"/>
                <a:ext cx="229399"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16440000" flipH="1">
                <a:off x="7110903" y="4648773"/>
                <a:ext cx="210391" cy="229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rot="9720000" flipH="1">
                <a:off x="7079530" y="4897419"/>
                <a:ext cx="248510"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rot="16440000" flipH="1">
                <a:off x="7165947" y="5153469"/>
                <a:ext cx="248642" cy="210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9720000" flipH="1">
                <a:off x="7072281" y="5366394"/>
                <a:ext cx="267633"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rot="16440000" flipH="1">
                <a:off x="7136183" y="5597101"/>
                <a:ext cx="229511" cy="210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cxnSpLocks noChangeAspect="1"/>
              </p:cNvCxnSpPr>
              <p:nvPr/>
            </p:nvCxnSpPr>
            <p:spPr>
              <a:xfrm rot="7680000" flipH="1">
                <a:off x="7225819" y="5848017"/>
                <a:ext cx="153007" cy="152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36" name="Group 60"/>
              <p:cNvGrpSpPr>
                <a:grpSpLocks/>
              </p:cNvGrpSpPr>
              <p:nvPr/>
            </p:nvGrpSpPr>
            <p:grpSpPr bwMode="auto">
              <a:xfrm>
                <a:off x="7092360" y="2212526"/>
                <a:ext cx="246030" cy="1933960"/>
                <a:chOff x="7574309" y="3510616"/>
                <a:chExt cx="375518" cy="2951859"/>
              </a:xfrm>
            </p:grpSpPr>
            <p:cxnSp>
              <p:nvCxnSpPr>
                <p:cNvPr id="370" name="Straight Connector 369"/>
                <p:cNvCxnSpPr/>
                <p:nvPr/>
              </p:nvCxnSpPr>
              <p:spPr>
                <a:xfrm rot="16440000" flipH="1">
                  <a:off x="7501880" y="3483506"/>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9720000" flipH="1">
                  <a:off x="7564167" y="3909950"/>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16440000" flipH="1">
                  <a:off x="7519129" y="4204292"/>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9720000" flipH="1">
                  <a:off x="7526579" y="4610768"/>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41" name="Group 58"/>
                <p:cNvGrpSpPr>
                  <a:grpSpLocks/>
                </p:cNvGrpSpPr>
                <p:nvPr/>
              </p:nvGrpSpPr>
              <p:grpSpPr bwMode="auto">
                <a:xfrm>
                  <a:off x="7589165" y="5008496"/>
                  <a:ext cx="360662" cy="1453979"/>
                  <a:chOff x="7632029" y="5022784"/>
                  <a:chExt cx="360662" cy="1453979"/>
                </a:xfrm>
              </p:grpSpPr>
              <p:cxnSp>
                <p:nvCxnSpPr>
                  <p:cNvPr id="375" name="Straight Connector 374"/>
                  <p:cNvCxnSpPr/>
                  <p:nvPr/>
                </p:nvCxnSpPr>
                <p:spPr>
                  <a:xfrm rot="16440000" flipH="1">
                    <a:off x="7685163" y="4961455"/>
                    <a:ext cx="350310" cy="26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9720000" flipH="1">
                    <a:off x="7651486" y="5338367"/>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16440000" flipH="1">
                    <a:off x="7709857" y="5747107"/>
                    <a:ext cx="350310" cy="26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9720000" flipH="1">
                    <a:off x="7719451" y="6073257"/>
                    <a:ext cx="320944" cy="321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81" name="Group 71"/>
            <p:cNvGrpSpPr>
              <a:grpSpLocks noChangeAspect="1"/>
            </p:cNvGrpSpPr>
            <p:nvPr/>
          </p:nvGrpSpPr>
          <p:grpSpPr bwMode="auto">
            <a:xfrm rot="-6660000">
              <a:off x="576516" y="5934632"/>
              <a:ext cx="23343" cy="319893"/>
              <a:chOff x="7092362" y="2212524"/>
              <a:chExt cx="281238" cy="3854116"/>
            </a:xfrm>
          </p:grpSpPr>
          <p:cxnSp>
            <p:nvCxnSpPr>
              <p:cNvPr id="343" name="Straight Connector 342"/>
              <p:cNvCxnSpPr/>
              <p:nvPr/>
            </p:nvCxnSpPr>
            <p:spPr>
              <a:xfrm rot="16440000" flipH="1">
                <a:off x="7057854" y="4156890"/>
                <a:ext cx="229511"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rot="9720000" flipH="1">
                <a:off x="7058088" y="4423243"/>
                <a:ext cx="22939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16440000" flipH="1">
                <a:off x="7054063" y="4647112"/>
                <a:ext cx="229511"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9720000" flipH="1">
                <a:off x="7054297" y="4913466"/>
                <a:ext cx="22939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16440000" flipH="1">
                <a:off x="7117590" y="5148428"/>
                <a:ext cx="248630" cy="248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9720000" flipH="1">
                <a:off x="7110256" y="5409805"/>
                <a:ext cx="24850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rot="16440000" flipH="1">
                <a:off x="7139770" y="5620787"/>
                <a:ext cx="210379" cy="248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a:cxnSpLocks noChangeAspect="1"/>
              </p:cNvCxnSpPr>
              <p:nvPr/>
            </p:nvCxnSpPr>
            <p:spPr>
              <a:xfrm rot="7680000" flipH="1">
                <a:off x="7239296" y="5920461"/>
                <a:ext cx="153007" cy="1338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18" name="Group 60"/>
              <p:cNvGrpSpPr>
                <a:grpSpLocks/>
              </p:cNvGrpSpPr>
              <p:nvPr/>
            </p:nvGrpSpPr>
            <p:grpSpPr bwMode="auto">
              <a:xfrm>
                <a:off x="7092362" y="2212524"/>
                <a:ext cx="246030" cy="1933960"/>
                <a:chOff x="7574309" y="3510616"/>
                <a:chExt cx="375518" cy="2951859"/>
              </a:xfrm>
            </p:grpSpPr>
            <p:cxnSp>
              <p:nvCxnSpPr>
                <p:cNvPr id="352" name="Straight Connector 351"/>
                <p:cNvCxnSpPr/>
                <p:nvPr/>
              </p:nvCxnSpPr>
              <p:spPr>
                <a:xfrm rot="16440000" flipH="1">
                  <a:off x="7582530" y="3468610"/>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9720000" flipH="1">
                  <a:off x="7566092" y="3837443"/>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16440000" flipH="1">
                  <a:off x="7576726" y="4216844"/>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9720000" flipH="1">
                  <a:off x="7587537" y="4596141"/>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23" name="Group 58"/>
                <p:cNvGrpSpPr>
                  <a:grpSpLocks/>
                </p:cNvGrpSpPr>
                <p:nvPr/>
              </p:nvGrpSpPr>
              <p:grpSpPr bwMode="auto">
                <a:xfrm>
                  <a:off x="7589165" y="5008496"/>
                  <a:ext cx="360662" cy="1453979"/>
                  <a:chOff x="7632029" y="5022784"/>
                  <a:chExt cx="360662" cy="1453979"/>
                </a:xfrm>
              </p:grpSpPr>
              <p:cxnSp>
                <p:nvCxnSpPr>
                  <p:cNvPr id="357" name="Straight Connector 356"/>
                  <p:cNvCxnSpPr/>
                  <p:nvPr/>
                </p:nvCxnSpPr>
                <p:spPr>
                  <a:xfrm rot="16440000" flipH="1">
                    <a:off x="7713262" y="4938353"/>
                    <a:ext cx="350310" cy="26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rot="9720000" flipH="1">
                    <a:off x="7717749" y="5357543"/>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rot="16440000" flipH="1">
                    <a:off x="7731662" y="5748401"/>
                    <a:ext cx="379512" cy="262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rot="9720000" flipH="1">
                    <a:off x="7683751" y="6100562"/>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82" name="Group 71"/>
            <p:cNvGrpSpPr>
              <a:grpSpLocks noChangeAspect="1"/>
            </p:cNvGrpSpPr>
            <p:nvPr/>
          </p:nvGrpSpPr>
          <p:grpSpPr bwMode="auto">
            <a:xfrm rot="-6000000">
              <a:off x="556196" y="5826539"/>
              <a:ext cx="23343" cy="319893"/>
              <a:chOff x="7092360" y="2212526"/>
              <a:chExt cx="281240" cy="3854114"/>
            </a:xfrm>
          </p:grpSpPr>
          <p:cxnSp>
            <p:nvCxnSpPr>
              <p:cNvPr id="325" name="Straight Connector 324"/>
              <p:cNvCxnSpPr/>
              <p:nvPr/>
            </p:nvCxnSpPr>
            <p:spPr>
              <a:xfrm rot="16440000" flipH="1">
                <a:off x="7204487" y="4174484"/>
                <a:ext cx="229511" cy="1720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rot="9720000" flipH="1">
                <a:off x="7210551" y="4413209"/>
                <a:ext cx="172056" cy="1721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16440000" flipH="1">
                <a:off x="7173141" y="4691474"/>
                <a:ext cx="210391" cy="152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9720000" flipH="1">
                <a:off x="7178776" y="4916066"/>
                <a:ext cx="210277"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16440000" flipH="1">
                <a:off x="7168483" y="5141011"/>
                <a:ext cx="248630" cy="191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9720000" flipH="1">
                <a:off x="7196547" y="5365871"/>
                <a:ext cx="210289"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16440000" flipH="1">
                <a:off x="7172024" y="5634875"/>
                <a:ext cx="229511" cy="152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cxnSpLocks noChangeAspect="1"/>
              </p:cNvCxnSpPr>
              <p:nvPr/>
            </p:nvCxnSpPr>
            <p:spPr>
              <a:xfrm rot="7680000" flipH="1">
                <a:off x="7277301" y="5889008"/>
                <a:ext cx="153007" cy="95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00" name="Group 60"/>
              <p:cNvGrpSpPr>
                <a:grpSpLocks/>
              </p:cNvGrpSpPr>
              <p:nvPr/>
            </p:nvGrpSpPr>
            <p:grpSpPr bwMode="auto">
              <a:xfrm>
                <a:off x="7092360" y="2212526"/>
                <a:ext cx="246030" cy="1933960"/>
                <a:chOff x="7574309" y="3510616"/>
                <a:chExt cx="375518" cy="2951859"/>
              </a:xfrm>
            </p:grpSpPr>
            <p:cxnSp>
              <p:nvCxnSpPr>
                <p:cNvPr id="334" name="Straight Connector 333"/>
                <p:cNvCxnSpPr/>
                <p:nvPr/>
              </p:nvCxnSpPr>
              <p:spPr>
                <a:xfrm rot="16440000" flipH="1">
                  <a:off x="7716297" y="3505698"/>
                  <a:ext cx="350308" cy="2042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rot="9720000" flipH="1">
                  <a:off x="7785339" y="3824575"/>
                  <a:ext cx="291780"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rot="16440000" flipH="1">
                  <a:off x="7762039" y="4225639"/>
                  <a:ext cx="350308" cy="2626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rot="9720000" flipH="1">
                  <a:off x="7739578" y="4589787"/>
                  <a:ext cx="32096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205" name="Group 58"/>
                <p:cNvGrpSpPr>
                  <a:grpSpLocks/>
                </p:cNvGrpSpPr>
                <p:nvPr/>
              </p:nvGrpSpPr>
              <p:grpSpPr bwMode="auto">
                <a:xfrm>
                  <a:off x="7589165" y="5008496"/>
                  <a:ext cx="360662" cy="1453979"/>
                  <a:chOff x="7632029" y="5022784"/>
                  <a:chExt cx="360662" cy="1453979"/>
                </a:xfrm>
              </p:grpSpPr>
              <p:cxnSp>
                <p:nvCxnSpPr>
                  <p:cNvPr id="339" name="Straight Connector 338"/>
                  <p:cNvCxnSpPr/>
                  <p:nvPr/>
                </p:nvCxnSpPr>
                <p:spPr>
                  <a:xfrm rot="16440000" flipH="1">
                    <a:off x="7837112" y="4897756"/>
                    <a:ext cx="350310" cy="262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9720000" flipH="1">
                    <a:off x="7809602" y="5290663"/>
                    <a:ext cx="320944"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16440000" flipH="1">
                    <a:off x="7820316" y="5665507"/>
                    <a:ext cx="350310" cy="262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rot="9720000" flipH="1">
                    <a:off x="7792585" y="6060949"/>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83" name="Group 71"/>
            <p:cNvGrpSpPr>
              <a:grpSpLocks noChangeAspect="1"/>
            </p:cNvGrpSpPr>
            <p:nvPr/>
          </p:nvGrpSpPr>
          <p:grpSpPr bwMode="auto">
            <a:xfrm rot="-5400000">
              <a:off x="543813" y="5721809"/>
              <a:ext cx="23343" cy="319893"/>
              <a:chOff x="7092362" y="2212524"/>
              <a:chExt cx="281238" cy="3854116"/>
            </a:xfrm>
          </p:grpSpPr>
          <p:cxnSp>
            <p:nvCxnSpPr>
              <p:cNvPr id="307" name="Straight Connector 306"/>
              <p:cNvCxnSpPr/>
              <p:nvPr/>
            </p:nvCxnSpPr>
            <p:spPr>
              <a:xfrm rot="16440000" flipH="1">
                <a:off x="7166706" y="4211206"/>
                <a:ext cx="229511" cy="172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9720000" flipH="1">
                <a:off x="7176330" y="4450247"/>
                <a:ext cx="210275"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16440000" flipH="1">
                <a:off x="7166706" y="4708479"/>
                <a:ext cx="229511" cy="1720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9720000" flipH="1">
                <a:off x="7176330" y="4947520"/>
                <a:ext cx="210275"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16440000" flipH="1">
                <a:off x="7118918" y="5177077"/>
                <a:ext cx="229511"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9720000" flipH="1">
                <a:off x="7118975" y="5425673"/>
                <a:ext cx="22939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rot="16440000" flipH="1">
                <a:off x="7118918" y="5674350"/>
                <a:ext cx="229511"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cxnSpLocks noChangeAspect="1"/>
              </p:cNvCxnSpPr>
              <p:nvPr/>
            </p:nvCxnSpPr>
            <p:spPr>
              <a:xfrm rot="7680000" flipH="1">
                <a:off x="7233636" y="5942094"/>
                <a:ext cx="153007" cy="1146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82" name="Group 60"/>
              <p:cNvGrpSpPr>
                <a:grpSpLocks/>
              </p:cNvGrpSpPr>
              <p:nvPr/>
            </p:nvGrpSpPr>
            <p:grpSpPr bwMode="auto">
              <a:xfrm>
                <a:off x="7092362" y="2212524"/>
                <a:ext cx="246030" cy="1933960"/>
                <a:chOff x="7574309" y="3510616"/>
                <a:chExt cx="375518" cy="2951859"/>
              </a:xfrm>
            </p:grpSpPr>
            <p:cxnSp>
              <p:nvCxnSpPr>
                <p:cNvPr id="316" name="Straight Connector 315"/>
                <p:cNvCxnSpPr/>
                <p:nvPr/>
              </p:nvCxnSpPr>
              <p:spPr>
                <a:xfrm rot="16440000" flipH="1">
                  <a:off x="7658604" y="3554465"/>
                  <a:ext cx="350308" cy="262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rot="9720000" flipH="1">
                  <a:off x="7585760" y="3919309"/>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6440000" flipH="1">
                  <a:off x="7658604" y="4313466"/>
                  <a:ext cx="350308" cy="262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9720000" flipH="1">
                  <a:off x="7585760" y="4678311"/>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87" name="Group 58"/>
                <p:cNvGrpSpPr>
                  <a:grpSpLocks/>
                </p:cNvGrpSpPr>
                <p:nvPr/>
              </p:nvGrpSpPr>
              <p:grpSpPr bwMode="auto">
                <a:xfrm>
                  <a:off x="7589165" y="5008496"/>
                  <a:ext cx="360662" cy="1453979"/>
                  <a:chOff x="7632029" y="5022784"/>
                  <a:chExt cx="360662" cy="1453979"/>
                </a:xfrm>
              </p:grpSpPr>
              <p:cxnSp>
                <p:nvCxnSpPr>
                  <p:cNvPr id="321" name="Straight Connector 320"/>
                  <p:cNvCxnSpPr/>
                  <p:nvPr/>
                </p:nvCxnSpPr>
                <p:spPr>
                  <a:xfrm rot="16440000" flipH="1">
                    <a:off x="7628521" y="5042958"/>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rot="9720000" flipH="1">
                    <a:off x="7628629" y="5422395"/>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rot="16440000" flipH="1">
                    <a:off x="7628521" y="5801963"/>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9720000" flipH="1">
                    <a:off x="7628629" y="6181399"/>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84" name="Group 71"/>
            <p:cNvGrpSpPr>
              <a:grpSpLocks noChangeAspect="1"/>
            </p:cNvGrpSpPr>
            <p:nvPr/>
          </p:nvGrpSpPr>
          <p:grpSpPr bwMode="auto">
            <a:xfrm rot="-4800000">
              <a:off x="556200" y="5614443"/>
              <a:ext cx="23343" cy="319894"/>
              <a:chOff x="7092364" y="2212522"/>
              <a:chExt cx="281236" cy="3854118"/>
            </a:xfrm>
          </p:grpSpPr>
          <p:cxnSp>
            <p:nvCxnSpPr>
              <p:cNvPr id="289" name="Straight Connector 288"/>
              <p:cNvCxnSpPr/>
              <p:nvPr/>
            </p:nvCxnSpPr>
            <p:spPr>
              <a:xfrm rot="16440000" flipH="1">
                <a:off x="7064611" y="4139687"/>
                <a:ext cx="229510" cy="1911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9720000" flipH="1">
                <a:off x="7054672" y="4413307"/>
                <a:ext cx="229396"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rot="16440000" flipH="1">
                <a:off x="7105667" y="4629671"/>
                <a:ext cx="210378" cy="2293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9720000" flipH="1">
                <a:off x="7106646" y="4928496"/>
                <a:ext cx="229396"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6440000" flipH="1">
                <a:off x="7110275" y="5159404"/>
                <a:ext cx="248630" cy="2102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9720000" flipH="1">
                <a:off x="7123046" y="5351175"/>
                <a:ext cx="248518"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6440000" flipH="1">
                <a:off x="7090978" y="5591906"/>
                <a:ext cx="229510" cy="2293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cxnSpLocks noChangeAspect="1"/>
              </p:cNvCxnSpPr>
              <p:nvPr/>
            </p:nvCxnSpPr>
            <p:spPr>
              <a:xfrm rot="7680000" flipH="1">
                <a:off x="7227207" y="5865179"/>
                <a:ext cx="153007" cy="1338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64" name="Group 60"/>
              <p:cNvGrpSpPr>
                <a:grpSpLocks/>
              </p:cNvGrpSpPr>
              <p:nvPr/>
            </p:nvGrpSpPr>
            <p:grpSpPr bwMode="auto">
              <a:xfrm>
                <a:off x="7092364" y="2212522"/>
                <a:ext cx="246030" cy="1933960"/>
                <a:chOff x="7574309" y="3510616"/>
                <a:chExt cx="375518" cy="2951859"/>
              </a:xfrm>
            </p:grpSpPr>
            <p:cxnSp>
              <p:nvCxnSpPr>
                <p:cNvPr id="298" name="Straight Connector 297"/>
                <p:cNvCxnSpPr/>
                <p:nvPr/>
              </p:nvCxnSpPr>
              <p:spPr>
                <a:xfrm rot="16440000" flipH="1">
                  <a:off x="7537433" y="3457242"/>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9720000" flipH="1">
                  <a:off x="7483381" y="3822433"/>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rot="16440000" flipH="1">
                  <a:off x="7568591" y="4207871"/>
                  <a:ext cx="350308" cy="3209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9720000" flipH="1">
                  <a:off x="7557646" y="4580042"/>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69" name="Group 58"/>
                <p:cNvGrpSpPr>
                  <a:grpSpLocks/>
                </p:cNvGrpSpPr>
                <p:nvPr/>
              </p:nvGrpSpPr>
              <p:grpSpPr bwMode="auto">
                <a:xfrm>
                  <a:off x="7589165" y="5008496"/>
                  <a:ext cx="360662" cy="1453979"/>
                  <a:chOff x="7632029" y="5022784"/>
                  <a:chExt cx="360662" cy="1453979"/>
                </a:xfrm>
              </p:grpSpPr>
              <p:cxnSp>
                <p:nvCxnSpPr>
                  <p:cNvPr id="303" name="Straight Connector 302"/>
                  <p:cNvCxnSpPr/>
                  <p:nvPr/>
                </p:nvCxnSpPr>
                <p:spPr>
                  <a:xfrm rot="16440000" flipH="1">
                    <a:off x="7622342" y="4886967"/>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9720000" flipH="1">
                    <a:off x="7719775" y="5257864"/>
                    <a:ext cx="320962" cy="321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16440000" flipH="1">
                    <a:off x="7682243" y="5661697"/>
                    <a:ext cx="350310" cy="26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9720000" flipH="1">
                    <a:off x="7671512" y="6007225"/>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85" name="Group 71"/>
            <p:cNvGrpSpPr>
              <a:grpSpLocks noChangeAspect="1"/>
            </p:cNvGrpSpPr>
            <p:nvPr/>
          </p:nvGrpSpPr>
          <p:grpSpPr bwMode="auto">
            <a:xfrm rot="-4200000">
              <a:off x="578110" y="5529206"/>
              <a:ext cx="23342" cy="319894"/>
              <a:chOff x="7092366" y="2212520"/>
              <a:chExt cx="281234" cy="3854120"/>
            </a:xfrm>
          </p:grpSpPr>
          <p:cxnSp>
            <p:nvCxnSpPr>
              <p:cNvPr id="271" name="Straight Connector 270"/>
              <p:cNvCxnSpPr/>
              <p:nvPr/>
            </p:nvCxnSpPr>
            <p:spPr>
              <a:xfrm rot="16440000" flipH="1">
                <a:off x="7101430" y="4185219"/>
                <a:ext cx="229510" cy="191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9720000" flipH="1">
                <a:off x="7100974" y="4405771"/>
                <a:ext cx="248527"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16440000" flipH="1">
                <a:off x="7096428" y="4648476"/>
                <a:ext cx="210378" cy="1911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9720000" flipH="1">
                <a:off x="7090264" y="4881285"/>
                <a:ext cx="229404"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16440000" flipH="1">
                <a:off x="7135418" y="5106230"/>
                <a:ext cx="248642" cy="210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9720000" flipH="1">
                <a:off x="7102313" y="5358409"/>
                <a:ext cx="267638" cy="1912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16440000" flipH="1">
                <a:off x="7161463" y="5598888"/>
                <a:ext cx="229510" cy="210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cxnSpLocks noChangeAspect="1"/>
              </p:cNvCxnSpPr>
              <p:nvPr/>
            </p:nvCxnSpPr>
            <p:spPr>
              <a:xfrm rot="7680000" flipH="1">
                <a:off x="7229998" y="5860161"/>
                <a:ext cx="153007" cy="1338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46" name="Group 60"/>
              <p:cNvGrpSpPr>
                <a:grpSpLocks/>
              </p:cNvGrpSpPr>
              <p:nvPr/>
            </p:nvGrpSpPr>
            <p:grpSpPr bwMode="auto">
              <a:xfrm>
                <a:off x="7092366" y="2212520"/>
                <a:ext cx="246030" cy="1933960"/>
                <a:chOff x="7574309" y="3510616"/>
                <a:chExt cx="375518" cy="2951859"/>
              </a:xfrm>
            </p:grpSpPr>
            <p:cxnSp>
              <p:nvCxnSpPr>
                <p:cNvPr id="280" name="Straight Connector 279"/>
                <p:cNvCxnSpPr/>
                <p:nvPr/>
              </p:nvCxnSpPr>
              <p:spPr>
                <a:xfrm rot="16440000" flipH="1">
                  <a:off x="7587243" y="3446427"/>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9720000" flipH="1">
                  <a:off x="7597410" y="3815474"/>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16440000" flipH="1">
                  <a:off x="7579977" y="4194654"/>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9720000" flipH="1">
                  <a:off x="7600143" y="4591136"/>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51" name="Group 58"/>
                <p:cNvGrpSpPr>
                  <a:grpSpLocks/>
                </p:cNvGrpSpPr>
                <p:nvPr/>
              </p:nvGrpSpPr>
              <p:grpSpPr bwMode="auto">
                <a:xfrm>
                  <a:off x="7589165" y="5008496"/>
                  <a:ext cx="360662" cy="1453979"/>
                  <a:chOff x="7632029" y="5022784"/>
                  <a:chExt cx="360662" cy="1453979"/>
                </a:xfrm>
              </p:grpSpPr>
              <p:cxnSp>
                <p:nvCxnSpPr>
                  <p:cNvPr id="285" name="Straight Connector 284"/>
                  <p:cNvCxnSpPr/>
                  <p:nvPr/>
                </p:nvCxnSpPr>
                <p:spPr>
                  <a:xfrm rot="16440000" flipH="1">
                    <a:off x="7715280" y="4889781"/>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9720000" flipH="1">
                    <a:off x="7753762" y="5253851"/>
                    <a:ext cx="320944"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16440000" flipH="1">
                    <a:off x="7749144" y="5637617"/>
                    <a:ext cx="350310" cy="26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9720000" flipH="1">
                    <a:off x="7746483" y="6002073"/>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86" name="Group 71"/>
            <p:cNvGrpSpPr>
              <a:grpSpLocks noChangeAspect="1"/>
            </p:cNvGrpSpPr>
            <p:nvPr/>
          </p:nvGrpSpPr>
          <p:grpSpPr bwMode="auto">
            <a:xfrm rot="-3600000">
              <a:off x="622057" y="5426265"/>
              <a:ext cx="23342" cy="319894"/>
              <a:chOff x="7092368" y="2212518"/>
              <a:chExt cx="281232" cy="3854122"/>
            </a:xfrm>
          </p:grpSpPr>
          <p:cxnSp>
            <p:nvCxnSpPr>
              <p:cNvPr id="253" name="Straight Connector 252"/>
              <p:cNvCxnSpPr/>
              <p:nvPr/>
            </p:nvCxnSpPr>
            <p:spPr>
              <a:xfrm rot="16440000" flipH="1">
                <a:off x="7086010" y="4149942"/>
                <a:ext cx="229510" cy="1911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9720000" flipH="1">
                <a:off x="7075325" y="4399038"/>
                <a:ext cx="229403"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440000" flipH="1">
                <a:off x="7100189" y="4652666"/>
                <a:ext cx="229510" cy="2294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rot="9720000" flipH="1">
                <a:off x="7079934" y="4937435"/>
                <a:ext cx="267636"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440000" flipH="1">
                <a:off x="7128356" y="5122258"/>
                <a:ext cx="229510" cy="2294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9720000" flipH="1">
                <a:off x="7109390" y="5411809"/>
                <a:ext cx="248526"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440000" flipH="1">
                <a:off x="7122137" y="5599176"/>
                <a:ext cx="229510" cy="2102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cxnSpLocks noChangeAspect="1"/>
              </p:cNvCxnSpPr>
              <p:nvPr/>
            </p:nvCxnSpPr>
            <p:spPr>
              <a:xfrm rot="7680000" flipH="1">
                <a:off x="7224489" y="5920621"/>
                <a:ext cx="153007" cy="1338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28" name="Group 60"/>
              <p:cNvGrpSpPr>
                <a:grpSpLocks/>
              </p:cNvGrpSpPr>
              <p:nvPr/>
            </p:nvGrpSpPr>
            <p:grpSpPr bwMode="auto">
              <a:xfrm>
                <a:off x="7092368" y="2212518"/>
                <a:ext cx="246030" cy="1933960"/>
                <a:chOff x="7574309" y="3510616"/>
                <a:chExt cx="375518" cy="2951859"/>
              </a:xfrm>
            </p:grpSpPr>
            <p:cxnSp>
              <p:nvCxnSpPr>
                <p:cNvPr id="262" name="Straight Connector 261"/>
                <p:cNvCxnSpPr/>
                <p:nvPr/>
              </p:nvCxnSpPr>
              <p:spPr>
                <a:xfrm rot="16440000" flipH="1">
                  <a:off x="7576246" y="3393554"/>
                  <a:ext cx="350308"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9720000" flipH="1">
                  <a:off x="7599812" y="3784442"/>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440000" flipH="1">
                  <a:off x="7610524" y="4168172"/>
                  <a:ext cx="350308" cy="3209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9720000" flipH="1">
                  <a:off x="7630161" y="4533760"/>
                  <a:ext cx="379304"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33" name="Group 58"/>
                <p:cNvGrpSpPr>
                  <a:grpSpLocks/>
                </p:cNvGrpSpPr>
                <p:nvPr/>
              </p:nvGrpSpPr>
              <p:grpSpPr bwMode="auto">
                <a:xfrm>
                  <a:off x="7589165" y="5008496"/>
                  <a:ext cx="360662" cy="1453979"/>
                  <a:chOff x="7632029" y="5022784"/>
                  <a:chExt cx="360662" cy="1453979"/>
                </a:xfrm>
              </p:grpSpPr>
              <p:cxnSp>
                <p:nvCxnSpPr>
                  <p:cNvPr id="267" name="Straight Connector 266"/>
                  <p:cNvCxnSpPr/>
                  <p:nvPr/>
                </p:nvCxnSpPr>
                <p:spPr>
                  <a:xfrm rot="16440000" flipH="1">
                    <a:off x="7688565" y="4798056"/>
                    <a:ext cx="350310" cy="262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9720000" flipH="1">
                    <a:off x="7726698" y="5174350"/>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rot="16440000" flipH="1">
                    <a:off x="7710205" y="5594552"/>
                    <a:ext cx="350310" cy="26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9720000" flipH="1">
                    <a:off x="7663294" y="5980107"/>
                    <a:ext cx="350131" cy="3211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87" name="Group 71"/>
            <p:cNvGrpSpPr>
              <a:grpSpLocks noChangeAspect="1"/>
            </p:cNvGrpSpPr>
            <p:nvPr/>
          </p:nvGrpSpPr>
          <p:grpSpPr bwMode="auto">
            <a:xfrm rot="-3000000">
              <a:off x="683910" y="5342348"/>
              <a:ext cx="23342" cy="319894"/>
              <a:chOff x="7092370" y="2212516"/>
              <a:chExt cx="281230" cy="3854124"/>
            </a:xfrm>
          </p:grpSpPr>
          <p:cxnSp>
            <p:nvCxnSpPr>
              <p:cNvPr id="235" name="Straight Connector 234"/>
              <p:cNvCxnSpPr/>
              <p:nvPr/>
            </p:nvCxnSpPr>
            <p:spPr>
              <a:xfrm rot="16440000" flipH="1">
                <a:off x="7146175" y="4189218"/>
                <a:ext cx="229510" cy="152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9720000" flipH="1">
                <a:off x="7156562" y="4394120"/>
                <a:ext cx="21027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440000" flipH="1">
                <a:off x="7152667" y="4667711"/>
                <a:ext cx="229510" cy="1338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9720000" flipH="1">
                <a:off x="7155591" y="4902289"/>
                <a:ext cx="191168"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6440000" flipH="1">
                <a:off x="7148407" y="5130987"/>
                <a:ext cx="248642" cy="1720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9720000" flipH="1">
                <a:off x="7118651" y="5416600"/>
                <a:ext cx="229401"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440000" flipH="1">
                <a:off x="7160926" y="5640342"/>
                <a:ext cx="229510" cy="1720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cxnSpLocks noChangeAspect="1"/>
              </p:cNvCxnSpPr>
              <p:nvPr/>
            </p:nvCxnSpPr>
            <p:spPr>
              <a:xfrm rot="7680000" flipH="1">
                <a:off x="7220726" y="5897663"/>
                <a:ext cx="153007" cy="955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10" name="Group 60"/>
              <p:cNvGrpSpPr>
                <a:grpSpLocks/>
              </p:cNvGrpSpPr>
              <p:nvPr/>
            </p:nvGrpSpPr>
            <p:grpSpPr bwMode="auto">
              <a:xfrm>
                <a:off x="7092370" y="2212516"/>
                <a:ext cx="246030" cy="1933960"/>
                <a:chOff x="7574309" y="3510616"/>
                <a:chExt cx="375518" cy="2951859"/>
              </a:xfrm>
            </p:grpSpPr>
            <p:cxnSp>
              <p:nvCxnSpPr>
                <p:cNvPr id="244" name="Straight Connector 243"/>
                <p:cNvCxnSpPr/>
                <p:nvPr/>
              </p:nvCxnSpPr>
              <p:spPr>
                <a:xfrm rot="16440000" flipH="1">
                  <a:off x="7657179" y="3440363"/>
                  <a:ext cx="350308" cy="2334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9720000" flipH="1">
                  <a:off x="7650481" y="3822372"/>
                  <a:ext cx="291780"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6440000" flipH="1">
                  <a:off x="7667076" y="4170687"/>
                  <a:ext cx="350308" cy="2042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9720000" flipH="1">
                  <a:off x="7690305" y="4551098"/>
                  <a:ext cx="291780"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115" name="Group 58"/>
                <p:cNvGrpSpPr>
                  <a:grpSpLocks/>
                </p:cNvGrpSpPr>
                <p:nvPr/>
              </p:nvGrpSpPr>
              <p:grpSpPr bwMode="auto">
                <a:xfrm>
                  <a:off x="7589165" y="5008496"/>
                  <a:ext cx="360662" cy="1453979"/>
                  <a:chOff x="7632029" y="5022784"/>
                  <a:chExt cx="360662" cy="1453979"/>
                </a:xfrm>
              </p:grpSpPr>
              <p:cxnSp>
                <p:nvCxnSpPr>
                  <p:cNvPr id="249" name="Straight Connector 248"/>
                  <p:cNvCxnSpPr/>
                  <p:nvPr/>
                </p:nvCxnSpPr>
                <p:spPr>
                  <a:xfrm rot="16440000" flipH="1">
                    <a:off x="7634037" y="4890869"/>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9720000" flipH="1">
                    <a:off x="7639283" y="5305667"/>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440000" flipH="1">
                    <a:off x="7662688" y="5643562"/>
                    <a:ext cx="350310" cy="26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9720000" flipH="1">
                    <a:off x="7727207" y="6006246"/>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88" name="Group 71"/>
            <p:cNvGrpSpPr>
              <a:grpSpLocks noChangeAspect="1"/>
            </p:cNvGrpSpPr>
            <p:nvPr/>
          </p:nvGrpSpPr>
          <p:grpSpPr bwMode="auto">
            <a:xfrm rot="-2400000">
              <a:off x="750721" y="5259705"/>
              <a:ext cx="23342" cy="319894"/>
              <a:chOff x="7092372" y="2212514"/>
              <a:chExt cx="281228" cy="3854126"/>
            </a:xfrm>
          </p:grpSpPr>
          <p:cxnSp>
            <p:nvCxnSpPr>
              <p:cNvPr id="217" name="Straight Connector 216"/>
              <p:cNvCxnSpPr/>
              <p:nvPr/>
            </p:nvCxnSpPr>
            <p:spPr>
              <a:xfrm rot="16440000" flipH="1">
                <a:off x="7106548" y="4198470"/>
                <a:ext cx="229398" cy="172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9720000" flipH="1">
                <a:off x="7152865" y="4390949"/>
                <a:ext cx="172125"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440000" flipH="1">
                <a:off x="7085407" y="4664453"/>
                <a:ext cx="229398" cy="153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9720000" flipH="1">
                <a:off x="7146123" y="4934300"/>
                <a:ext cx="172125"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440000" flipH="1">
                <a:off x="7081281" y="5150522"/>
                <a:ext cx="229398" cy="172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9720000" flipH="1">
                <a:off x="7131249" y="5416463"/>
                <a:ext cx="191256"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16440000" flipH="1">
                <a:off x="7104092" y="5653355"/>
                <a:ext cx="229398" cy="153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cxnSpLocks noChangeAspect="1"/>
              </p:cNvCxnSpPr>
              <p:nvPr/>
            </p:nvCxnSpPr>
            <p:spPr>
              <a:xfrm rot="7680000" flipH="1">
                <a:off x="7229733" y="5895510"/>
                <a:ext cx="152932" cy="114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92" name="Group 60"/>
              <p:cNvGrpSpPr>
                <a:grpSpLocks/>
              </p:cNvGrpSpPr>
              <p:nvPr/>
            </p:nvGrpSpPr>
            <p:grpSpPr bwMode="auto">
              <a:xfrm>
                <a:off x="7092372" y="2212514"/>
                <a:ext cx="246030" cy="1933960"/>
                <a:chOff x="7574309" y="3510616"/>
                <a:chExt cx="375518" cy="2951859"/>
              </a:xfrm>
            </p:grpSpPr>
            <p:cxnSp>
              <p:nvCxnSpPr>
                <p:cNvPr id="226" name="Straight Connector 225"/>
                <p:cNvCxnSpPr/>
                <p:nvPr/>
              </p:nvCxnSpPr>
              <p:spPr>
                <a:xfrm rot="16440000" flipH="1">
                  <a:off x="7584025" y="3461221"/>
                  <a:ext cx="350136" cy="2335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9720000" flipH="1">
                  <a:off x="7604401" y="3805657"/>
                  <a:ext cx="291922"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440000" flipH="1">
                  <a:off x="7555373" y="4213554"/>
                  <a:ext cx="350136" cy="204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9720000" flipH="1">
                  <a:off x="7604070" y="4560351"/>
                  <a:ext cx="321105"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97" name="Group 58"/>
                <p:cNvGrpSpPr>
                  <a:grpSpLocks/>
                </p:cNvGrpSpPr>
                <p:nvPr/>
              </p:nvGrpSpPr>
              <p:grpSpPr bwMode="auto">
                <a:xfrm>
                  <a:off x="7589165" y="5008496"/>
                  <a:ext cx="360662" cy="1453979"/>
                  <a:chOff x="7632029" y="5022784"/>
                  <a:chExt cx="360662" cy="1453979"/>
                </a:xfrm>
              </p:grpSpPr>
              <p:cxnSp>
                <p:nvCxnSpPr>
                  <p:cNvPr id="231" name="Straight Connector 230"/>
                  <p:cNvCxnSpPr/>
                  <p:nvPr/>
                </p:nvCxnSpPr>
                <p:spPr>
                  <a:xfrm rot="16440000" flipH="1">
                    <a:off x="7577139" y="4904648"/>
                    <a:ext cx="350137" cy="26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rot="9720000" flipH="1">
                    <a:off x="7624225" y="5310572"/>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rot="16440000" flipH="1">
                    <a:off x="7593192" y="5694498"/>
                    <a:ext cx="350137" cy="233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rot="9720000" flipH="1">
                    <a:off x="7627127" y="6005418"/>
                    <a:ext cx="321107"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89" name="Group 71"/>
            <p:cNvGrpSpPr>
              <a:grpSpLocks noChangeAspect="1"/>
            </p:cNvGrpSpPr>
            <p:nvPr/>
          </p:nvGrpSpPr>
          <p:grpSpPr bwMode="auto">
            <a:xfrm rot="-1800000">
              <a:off x="836928" y="5194243"/>
              <a:ext cx="23342" cy="319894"/>
              <a:chOff x="7092374" y="2212512"/>
              <a:chExt cx="281226" cy="3854128"/>
            </a:xfrm>
          </p:grpSpPr>
          <p:cxnSp>
            <p:nvCxnSpPr>
              <p:cNvPr id="199" name="Straight Connector 198"/>
              <p:cNvCxnSpPr/>
              <p:nvPr/>
            </p:nvCxnSpPr>
            <p:spPr>
              <a:xfrm rot="16440000" flipH="1">
                <a:off x="7093832" y="4118736"/>
                <a:ext cx="229398" cy="2103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9720000" flipH="1">
                <a:off x="7103246" y="4398697"/>
                <a:ext cx="229506"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6440000" flipH="1">
                <a:off x="7061808" y="4661661"/>
                <a:ext cx="229398" cy="1912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9720000" flipH="1">
                <a:off x="7105624" y="4929842"/>
                <a:ext cx="229506"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440000" flipH="1">
                <a:off x="7117714" y="5147915"/>
                <a:ext cx="229398" cy="2103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9720000" flipH="1">
                <a:off x="7134473" y="5360376"/>
                <a:ext cx="248625"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440000" flipH="1">
                <a:off x="7115657" y="5610272"/>
                <a:ext cx="229398" cy="2103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cxnSpLocks noChangeAspect="1"/>
              </p:cNvCxnSpPr>
              <p:nvPr/>
            </p:nvCxnSpPr>
            <p:spPr>
              <a:xfrm rot="7680000" flipH="1">
                <a:off x="7209894" y="5857432"/>
                <a:ext cx="152932" cy="133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74" name="Group 60"/>
              <p:cNvGrpSpPr>
                <a:grpSpLocks/>
              </p:cNvGrpSpPr>
              <p:nvPr/>
            </p:nvGrpSpPr>
            <p:grpSpPr bwMode="auto">
              <a:xfrm>
                <a:off x="7092374" y="2212512"/>
                <a:ext cx="246030" cy="1933960"/>
                <a:chOff x="7574309" y="3510616"/>
                <a:chExt cx="375518" cy="2951859"/>
              </a:xfrm>
            </p:grpSpPr>
            <p:cxnSp>
              <p:nvCxnSpPr>
                <p:cNvPr id="208" name="Straight Connector 207"/>
                <p:cNvCxnSpPr/>
                <p:nvPr/>
              </p:nvCxnSpPr>
              <p:spPr>
                <a:xfrm rot="16440000" flipH="1">
                  <a:off x="7517182" y="3488388"/>
                  <a:ext cx="350136" cy="321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9720000" flipH="1">
                  <a:off x="7560747" y="3865156"/>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440000" flipH="1">
                  <a:off x="7497496" y="4266530"/>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9720000" flipH="1">
                  <a:off x="7564377" y="4675856"/>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79" name="Group 58"/>
                <p:cNvGrpSpPr>
                  <a:grpSpLocks/>
                </p:cNvGrpSpPr>
                <p:nvPr/>
              </p:nvGrpSpPr>
              <p:grpSpPr bwMode="auto">
                <a:xfrm>
                  <a:off x="7589165" y="5008496"/>
                  <a:ext cx="360662" cy="1453979"/>
                  <a:chOff x="7632029" y="5022784"/>
                  <a:chExt cx="360662" cy="1453979"/>
                </a:xfrm>
              </p:grpSpPr>
              <p:cxnSp>
                <p:nvCxnSpPr>
                  <p:cNvPr id="213" name="Straight Connector 212"/>
                  <p:cNvCxnSpPr/>
                  <p:nvPr/>
                </p:nvCxnSpPr>
                <p:spPr>
                  <a:xfrm rot="16440000" flipH="1">
                    <a:off x="7620864" y="4900040"/>
                    <a:ext cx="350137" cy="291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9720000" flipH="1">
                    <a:off x="7622610" y="5305460"/>
                    <a:ext cx="3502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16440000" flipH="1">
                    <a:off x="7611846" y="5718044"/>
                    <a:ext cx="350137" cy="262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9720000" flipH="1">
                    <a:off x="7662714" y="6078258"/>
                    <a:ext cx="3211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90" name="Group 71"/>
            <p:cNvGrpSpPr>
              <a:grpSpLocks noChangeAspect="1"/>
            </p:cNvGrpSpPr>
            <p:nvPr/>
          </p:nvGrpSpPr>
          <p:grpSpPr bwMode="auto">
            <a:xfrm rot="-1200000">
              <a:off x="930198" y="5144709"/>
              <a:ext cx="23342" cy="319895"/>
              <a:chOff x="7092376" y="2212510"/>
              <a:chExt cx="281224" cy="3854130"/>
            </a:xfrm>
          </p:grpSpPr>
          <p:cxnSp>
            <p:nvCxnSpPr>
              <p:cNvPr id="181" name="Straight Connector 180"/>
              <p:cNvCxnSpPr/>
              <p:nvPr/>
            </p:nvCxnSpPr>
            <p:spPr>
              <a:xfrm rot="16440000" flipH="1">
                <a:off x="7096319" y="4151480"/>
                <a:ext cx="229397" cy="191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9720000" flipH="1">
                <a:off x="7076564" y="4429163"/>
                <a:ext cx="229504"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440000" flipH="1">
                <a:off x="7105966" y="4683915"/>
                <a:ext cx="229397" cy="1912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9720000" flipH="1">
                <a:off x="7093833" y="4886476"/>
                <a:ext cx="248624"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6440000" flipH="1">
                <a:off x="7113417" y="5158603"/>
                <a:ext cx="248520" cy="2103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9720000" flipH="1">
                <a:off x="7080042" y="5373178"/>
                <a:ext cx="267755"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440000" flipH="1">
                <a:off x="7119574" y="5615092"/>
                <a:ext cx="229397" cy="2103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cxnSpLocks noChangeAspect="1"/>
              </p:cNvCxnSpPr>
              <p:nvPr/>
            </p:nvCxnSpPr>
            <p:spPr>
              <a:xfrm rot="7680000" flipH="1">
                <a:off x="7224734" y="5860787"/>
                <a:ext cx="152932" cy="133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56" name="Group 60"/>
              <p:cNvGrpSpPr>
                <a:grpSpLocks/>
              </p:cNvGrpSpPr>
              <p:nvPr/>
            </p:nvGrpSpPr>
            <p:grpSpPr bwMode="auto">
              <a:xfrm>
                <a:off x="7092376" y="2212510"/>
                <a:ext cx="246030" cy="1933960"/>
                <a:chOff x="7574309" y="3510616"/>
                <a:chExt cx="375518" cy="2951859"/>
              </a:xfrm>
            </p:grpSpPr>
            <p:cxnSp>
              <p:nvCxnSpPr>
                <p:cNvPr id="190" name="Straight Connector 189"/>
                <p:cNvCxnSpPr/>
                <p:nvPr/>
              </p:nvCxnSpPr>
              <p:spPr>
                <a:xfrm rot="16440000" flipH="1">
                  <a:off x="7486440" y="3486151"/>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9720000" flipH="1">
                  <a:off x="7466274" y="3882574"/>
                  <a:ext cx="3502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16440000" flipH="1">
                  <a:off x="7466271" y="4224028"/>
                  <a:ext cx="350136" cy="291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9720000" flipH="1">
                  <a:off x="7445225" y="4625442"/>
                  <a:ext cx="379490"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61" name="Group 58"/>
                <p:cNvGrpSpPr>
                  <a:grpSpLocks/>
                </p:cNvGrpSpPr>
                <p:nvPr/>
              </p:nvGrpSpPr>
              <p:grpSpPr bwMode="auto">
                <a:xfrm>
                  <a:off x="7589165" y="5008496"/>
                  <a:ext cx="360662" cy="1453979"/>
                  <a:chOff x="7632029" y="5022784"/>
                  <a:chExt cx="360662" cy="1453979"/>
                </a:xfrm>
              </p:grpSpPr>
              <p:cxnSp>
                <p:nvCxnSpPr>
                  <p:cNvPr id="195" name="Straight Connector 194"/>
                  <p:cNvCxnSpPr/>
                  <p:nvPr/>
                </p:nvCxnSpPr>
                <p:spPr>
                  <a:xfrm rot="16440000" flipH="1">
                    <a:off x="7526750" y="4917636"/>
                    <a:ext cx="379306" cy="2919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9720000" flipH="1">
                    <a:off x="7537055" y="5267938"/>
                    <a:ext cx="321091"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16440000" flipH="1">
                    <a:off x="7547719" y="5685082"/>
                    <a:ext cx="379306" cy="2627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9720000" flipH="1">
                    <a:off x="7534320" y="6043223"/>
                    <a:ext cx="3211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91" name="Group 71"/>
            <p:cNvGrpSpPr>
              <a:grpSpLocks noChangeAspect="1"/>
            </p:cNvGrpSpPr>
            <p:nvPr/>
          </p:nvGrpSpPr>
          <p:grpSpPr bwMode="auto">
            <a:xfrm rot="-600000">
              <a:off x="1029356" y="5102250"/>
              <a:ext cx="23341" cy="319895"/>
              <a:chOff x="7092378" y="2212508"/>
              <a:chExt cx="281222" cy="3854132"/>
            </a:xfrm>
          </p:grpSpPr>
          <p:cxnSp>
            <p:nvCxnSpPr>
              <p:cNvPr id="163" name="Straight Connector 162"/>
              <p:cNvCxnSpPr/>
              <p:nvPr/>
            </p:nvCxnSpPr>
            <p:spPr>
              <a:xfrm rot="16440000" flipH="1">
                <a:off x="7081934" y="4162800"/>
                <a:ext cx="229398" cy="229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9720000" flipH="1">
                <a:off x="7063883" y="4395699"/>
                <a:ext cx="267764"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16440000" flipH="1">
                <a:off x="7058739" y="4643705"/>
                <a:ext cx="229398" cy="191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9720000" flipH="1">
                <a:off x="7075326" y="4879635"/>
                <a:ext cx="229512"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6440000" flipH="1">
                <a:off x="7102428" y="5157928"/>
                <a:ext cx="248520" cy="2103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9720000" flipH="1">
                <a:off x="7089643" y="5349717"/>
                <a:ext cx="248644" cy="1911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440000" flipH="1">
                <a:off x="7081021" y="5599081"/>
                <a:ext cx="229398" cy="2295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cxnSpLocks noChangeAspect="1"/>
              </p:cNvCxnSpPr>
              <p:nvPr/>
            </p:nvCxnSpPr>
            <p:spPr>
              <a:xfrm rot="7680000" flipH="1">
                <a:off x="7194213" y="5881653"/>
                <a:ext cx="133821" cy="133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38" name="Group 60"/>
              <p:cNvGrpSpPr>
                <a:grpSpLocks/>
              </p:cNvGrpSpPr>
              <p:nvPr/>
            </p:nvGrpSpPr>
            <p:grpSpPr bwMode="auto">
              <a:xfrm>
                <a:off x="7092378" y="2212508"/>
                <a:ext cx="246030" cy="1933960"/>
                <a:chOff x="7574309" y="3510616"/>
                <a:chExt cx="375518" cy="2951859"/>
              </a:xfrm>
            </p:grpSpPr>
            <p:cxnSp>
              <p:nvCxnSpPr>
                <p:cNvPr id="172" name="Straight Connector 171"/>
                <p:cNvCxnSpPr/>
                <p:nvPr/>
              </p:nvCxnSpPr>
              <p:spPr>
                <a:xfrm rot="16440000" flipH="1">
                  <a:off x="7501283" y="3381000"/>
                  <a:ext cx="350136" cy="321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9720000" flipH="1">
                  <a:off x="7473349" y="3805539"/>
                  <a:ext cx="3503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16440000" flipH="1">
                  <a:off x="7493792" y="4194212"/>
                  <a:ext cx="350136" cy="2919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9720000" flipH="1">
                  <a:off x="7485303" y="4577977"/>
                  <a:ext cx="350307" cy="291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43" name="Group 58"/>
                <p:cNvGrpSpPr>
                  <a:grpSpLocks/>
                </p:cNvGrpSpPr>
                <p:nvPr/>
              </p:nvGrpSpPr>
              <p:grpSpPr bwMode="auto">
                <a:xfrm>
                  <a:off x="7589165" y="5008496"/>
                  <a:ext cx="360662" cy="1453979"/>
                  <a:chOff x="7632029" y="5022784"/>
                  <a:chExt cx="360662" cy="1453979"/>
                </a:xfrm>
              </p:grpSpPr>
              <p:cxnSp>
                <p:nvCxnSpPr>
                  <p:cNvPr id="177" name="Straight Connector 176"/>
                  <p:cNvCxnSpPr/>
                  <p:nvPr/>
                </p:nvCxnSpPr>
                <p:spPr>
                  <a:xfrm rot="16440000" flipH="1">
                    <a:off x="7568879" y="4865989"/>
                    <a:ext cx="35013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9720000" flipH="1">
                    <a:off x="7560372" y="5249753"/>
                    <a:ext cx="350309"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6440000" flipH="1">
                    <a:off x="7559444" y="5607395"/>
                    <a:ext cx="379324" cy="262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9720000" flipH="1">
                    <a:off x="7577616" y="5990933"/>
                    <a:ext cx="321107" cy="291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92" name="Group 71"/>
            <p:cNvGrpSpPr>
              <a:grpSpLocks/>
            </p:cNvGrpSpPr>
            <p:nvPr/>
          </p:nvGrpSpPr>
          <p:grpSpPr bwMode="auto">
            <a:xfrm rot="3600000">
              <a:off x="1738427" y="5380599"/>
              <a:ext cx="23346" cy="319890"/>
              <a:chOff x="7092322" y="2212564"/>
              <a:chExt cx="281278" cy="3854076"/>
            </a:xfrm>
          </p:grpSpPr>
          <p:cxnSp>
            <p:nvCxnSpPr>
              <p:cNvPr id="145" name="Straight Connector 144"/>
              <p:cNvCxnSpPr/>
              <p:nvPr/>
            </p:nvCxnSpPr>
            <p:spPr>
              <a:xfrm rot="16440000" flipH="1">
                <a:off x="7093932" y="4143908"/>
                <a:ext cx="229510" cy="152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9720000" flipH="1">
                <a:off x="7130846" y="4400002"/>
                <a:ext cx="191167"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6440000" flipH="1">
                <a:off x="7115426" y="4642185"/>
                <a:ext cx="229510" cy="152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9720000" flipH="1">
                <a:off x="7135789" y="4888720"/>
                <a:ext cx="191167"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440000" flipH="1">
                <a:off x="7077341" y="5188867"/>
                <a:ext cx="248642" cy="152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9720000" flipH="1">
                <a:off x="7133728" y="5351314"/>
                <a:ext cx="191167"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16440000" flipH="1">
                <a:off x="7115743" y="5617054"/>
                <a:ext cx="229510" cy="1911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cxnSpLocks noChangeAspect="1"/>
              </p:cNvCxnSpPr>
              <p:nvPr/>
            </p:nvCxnSpPr>
            <p:spPr>
              <a:xfrm rot="7680000" flipH="1">
                <a:off x="7201697" y="5869074"/>
                <a:ext cx="153007" cy="955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20" name="Group 60"/>
              <p:cNvGrpSpPr>
                <a:grpSpLocks/>
              </p:cNvGrpSpPr>
              <p:nvPr/>
            </p:nvGrpSpPr>
            <p:grpSpPr bwMode="auto">
              <a:xfrm>
                <a:off x="7092322" y="2212564"/>
                <a:ext cx="246030" cy="1933960"/>
                <a:chOff x="7574309" y="3510616"/>
                <a:chExt cx="375518" cy="2951859"/>
              </a:xfrm>
            </p:grpSpPr>
            <p:cxnSp>
              <p:nvCxnSpPr>
                <p:cNvPr id="154" name="Straight Connector 153"/>
                <p:cNvCxnSpPr/>
                <p:nvPr/>
              </p:nvCxnSpPr>
              <p:spPr>
                <a:xfrm rot="16440000" flipH="1">
                  <a:off x="7488264" y="3575851"/>
                  <a:ext cx="350308" cy="2334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9720000" flipH="1">
                  <a:off x="7559193" y="3941461"/>
                  <a:ext cx="291780"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6440000" flipH="1">
                  <a:off x="7495794" y="4321786"/>
                  <a:ext cx="350308" cy="2334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9720000" flipH="1">
                  <a:off x="7584702" y="4689352"/>
                  <a:ext cx="320967"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25" name="Group 58"/>
                <p:cNvGrpSpPr>
                  <a:grpSpLocks/>
                </p:cNvGrpSpPr>
                <p:nvPr/>
              </p:nvGrpSpPr>
              <p:grpSpPr bwMode="auto">
                <a:xfrm>
                  <a:off x="7589165" y="5008496"/>
                  <a:ext cx="360662" cy="1453979"/>
                  <a:chOff x="7632029" y="5022784"/>
                  <a:chExt cx="360662" cy="1453979"/>
                </a:xfrm>
              </p:grpSpPr>
              <p:cxnSp>
                <p:nvCxnSpPr>
                  <p:cNvPr id="159" name="Straight Connector 158"/>
                  <p:cNvCxnSpPr/>
                  <p:nvPr/>
                </p:nvCxnSpPr>
                <p:spPr>
                  <a:xfrm rot="16440000" flipH="1">
                    <a:off x="7481071" y="5048921"/>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9720000" flipH="1">
                    <a:off x="7544718" y="5431075"/>
                    <a:ext cx="320944"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440000" flipH="1">
                    <a:off x="7474023" y="5820157"/>
                    <a:ext cx="350310" cy="2917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9720000" flipH="1">
                    <a:off x="7537665" y="6202304"/>
                    <a:ext cx="320962"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993" name="Group 71"/>
            <p:cNvGrpSpPr>
              <a:grpSpLocks noChangeAspect="1"/>
            </p:cNvGrpSpPr>
            <p:nvPr/>
          </p:nvGrpSpPr>
          <p:grpSpPr bwMode="auto">
            <a:xfrm rot="4200000">
              <a:off x="1790346" y="5469113"/>
              <a:ext cx="23346" cy="319890"/>
              <a:chOff x="7092324" y="2212562"/>
              <a:chExt cx="281276" cy="3854078"/>
            </a:xfrm>
          </p:grpSpPr>
          <p:cxnSp>
            <p:nvCxnSpPr>
              <p:cNvPr id="127" name="Straight Connector 126"/>
              <p:cNvCxnSpPr/>
              <p:nvPr/>
            </p:nvCxnSpPr>
            <p:spPr>
              <a:xfrm rot="16440000" flipH="1">
                <a:off x="7047914" y="4212355"/>
                <a:ext cx="229511" cy="210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9720000" flipH="1">
                <a:off x="7061772" y="4491483"/>
                <a:ext cx="229399"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16440000" flipH="1">
                <a:off x="7064093" y="4727086"/>
                <a:ext cx="229511" cy="210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9720000" flipH="1">
                <a:off x="7054527" y="4960463"/>
                <a:ext cx="248510"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16440000" flipH="1">
                <a:off x="7038056" y="5219739"/>
                <a:ext cx="248630" cy="2102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9720000" flipH="1">
                <a:off x="7047859" y="5426155"/>
                <a:ext cx="248510" cy="1912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440000" flipH="1">
                <a:off x="7111184" y="5660133"/>
                <a:ext cx="229511" cy="2102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cxnSpLocks noChangeAspect="1"/>
              </p:cNvCxnSpPr>
              <p:nvPr/>
            </p:nvCxnSpPr>
            <p:spPr>
              <a:xfrm rot="7680000" flipH="1">
                <a:off x="7169774" y="5940452"/>
                <a:ext cx="153007" cy="1529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02" name="Group 60"/>
              <p:cNvGrpSpPr>
                <a:grpSpLocks/>
              </p:cNvGrpSpPr>
              <p:nvPr/>
            </p:nvGrpSpPr>
            <p:grpSpPr bwMode="auto">
              <a:xfrm>
                <a:off x="7092324" y="2212562"/>
                <a:ext cx="246030" cy="1933960"/>
                <a:chOff x="7574309" y="3510616"/>
                <a:chExt cx="375518" cy="2951859"/>
              </a:xfrm>
            </p:grpSpPr>
            <p:cxnSp>
              <p:nvCxnSpPr>
                <p:cNvPr id="136" name="Straight Connector 135"/>
                <p:cNvCxnSpPr/>
                <p:nvPr/>
              </p:nvCxnSpPr>
              <p:spPr>
                <a:xfrm rot="16440000" flipH="1">
                  <a:off x="7385244" y="3567561"/>
                  <a:ext cx="350308" cy="3209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9720000" flipH="1">
                  <a:off x="7388962" y="3956166"/>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16440000" flipH="1">
                  <a:off x="7392502" y="4315776"/>
                  <a:ext cx="350308" cy="3209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9720000" flipH="1">
                  <a:off x="7386229" y="4731828"/>
                  <a:ext cx="350135" cy="2919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007" name="Group 58"/>
                <p:cNvGrpSpPr>
                  <a:grpSpLocks/>
                </p:cNvGrpSpPr>
                <p:nvPr/>
              </p:nvGrpSpPr>
              <p:grpSpPr bwMode="auto">
                <a:xfrm>
                  <a:off x="7589165" y="5008496"/>
                  <a:ext cx="360662" cy="1453979"/>
                  <a:chOff x="7632029" y="5022784"/>
                  <a:chExt cx="360662" cy="1453979"/>
                </a:xfrm>
              </p:grpSpPr>
              <p:cxnSp>
                <p:nvCxnSpPr>
                  <p:cNvPr id="141" name="Straight Connector 140"/>
                  <p:cNvCxnSpPr/>
                  <p:nvPr/>
                </p:nvCxnSpPr>
                <p:spPr>
                  <a:xfrm rot="16440000" flipH="1">
                    <a:off x="7415215" y="5097501"/>
                    <a:ext cx="350310" cy="262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9720000" flipH="1">
                    <a:off x="7408944" y="5484365"/>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6440000" flipH="1">
                    <a:off x="7426210" y="5892729"/>
                    <a:ext cx="350310" cy="2334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9720000" flipH="1">
                    <a:off x="7426193" y="6205154"/>
                    <a:ext cx="350131" cy="291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pSp>
        <p:nvGrpSpPr>
          <p:cNvPr id="15369" name="Group 2150"/>
          <p:cNvGrpSpPr>
            <a:grpSpLocks/>
          </p:cNvGrpSpPr>
          <p:nvPr/>
        </p:nvGrpSpPr>
        <p:grpSpPr bwMode="auto">
          <a:xfrm>
            <a:off x="7215188" y="620639"/>
            <a:ext cx="1533525" cy="1520825"/>
            <a:chOff x="3918275" y="843855"/>
            <a:chExt cx="1533009" cy="1521703"/>
          </a:xfrm>
        </p:grpSpPr>
        <p:sp>
          <p:nvSpPr>
            <p:cNvPr id="15370" name="Oval 866"/>
            <p:cNvSpPr>
              <a:spLocks noChangeAspect="1" noChangeArrowheads="1"/>
            </p:cNvSpPr>
            <p:nvPr/>
          </p:nvSpPr>
          <p:spPr bwMode="auto">
            <a:xfrm>
              <a:off x="4269242" y="1188839"/>
              <a:ext cx="839970" cy="839970"/>
            </a:xfrm>
            <a:prstGeom prst="ellipse">
              <a:avLst/>
            </a:prstGeom>
            <a:pattFill prst="sphere">
              <a:fgClr>
                <a:srgbClr val="333333">
                  <a:alpha val="67842"/>
                </a:srgbClr>
              </a:fgClr>
              <a:bgClr>
                <a:srgbClr val="808080">
                  <a:alpha val="67842"/>
                </a:srgbClr>
              </a:bgClr>
            </a:pattFill>
            <a:ln w="9525">
              <a:solidFill>
                <a:srgbClr val="DDDDDD"/>
              </a:solidFill>
              <a:round/>
              <a:headEnd/>
              <a:tailEnd/>
            </a:ln>
          </p:spPr>
          <p:txBody>
            <a:bodyPr anchor="ctr"/>
            <a:lstStyle/>
            <a:p>
              <a:endParaRPr lang="he-IL">
                <a:latin typeface="Calibri" pitchFamily="34" charset="0"/>
              </a:endParaRPr>
            </a:p>
          </p:txBody>
        </p:sp>
        <p:sp>
          <p:nvSpPr>
            <p:cNvPr id="868" name="Oval 867"/>
            <p:cNvSpPr/>
            <p:nvPr/>
          </p:nvSpPr>
          <p:spPr>
            <a:xfrm rot="1920000">
              <a:off x="4992650" y="1314026"/>
              <a:ext cx="12696" cy="1270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69" name="Hexagon 868"/>
            <p:cNvSpPr/>
            <p:nvPr/>
          </p:nvSpPr>
          <p:spPr>
            <a:xfrm rot="5400000">
              <a:off x="4651420" y="1082148"/>
              <a:ext cx="73067" cy="66653"/>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870" name="Straight Connector 869"/>
            <p:cNvCxnSpPr/>
            <p:nvPr/>
          </p:nvCxnSpPr>
          <p:spPr>
            <a:xfrm rot="5400000" flipV="1">
              <a:off x="4677628" y="1068616"/>
              <a:ext cx="206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71" name="Straight Connector 870"/>
            <p:cNvCxnSpPr/>
            <p:nvPr/>
          </p:nvCxnSpPr>
          <p:spPr>
            <a:xfrm rot="5400000" flipV="1">
              <a:off x="4677628" y="1162333"/>
              <a:ext cx="2064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72" name="Straight Connector 871"/>
            <p:cNvCxnSpPr/>
            <p:nvPr/>
          </p:nvCxnSpPr>
          <p:spPr>
            <a:xfrm rot="120000" flipV="1">
              <a:off x="4662561" y="1086882"/>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rot="3360000" flipV="1">
              <a:off x="4662548" y="1128188"/>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rot="7140000" flipV="1">
              <a:off x="4697462" y="1107539"/>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5" name="Oval 874"/>
            <p:cNvSpPr/>
            <p:nvPr/>
          </p:nvSpPr>
          <p:spPr>
            <a:xfrm>
              <a:off x="4680019" y="1175834"/>
              <a:ext cx="14282" cy="12707"/>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76" name="Hexagon 875"/>
            <p:cNvSpPr/>
            <p:nvPr/>
          </p:nvSpPr>
          <p:spPr>
            <a:xfrm rot="5400000">
              <a:off x="4728389" y="1087707"/>
              <a:ext cx="71478" cy="66653"/>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877" name="Straight Connector 876"/>
            <p:cNvCxnSpPr/>
            <p:nvPr/>
          </p:nvCxnSpPr>
          <p:spPr>
            <a:xfrm rot="5400000" flipV="1">
              <a:off x="4753802" y="1073381"/>
              <a:ext cx="2064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78" name="Straight Connector 877"/>
            <p:cNvCxnSpPr/>
            <p:nvPr/>
          </p:nvCxnSpPr>
          <p:spPr>
            <a:xfrm rot="5400000" flipV="1">
              <a:off x="4753802" y="1167098"/>
              <a:ext cx="206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79" name="Straight Connector 878"/>
            <p:cNvCxnSpPr/>
            <p:nvPr/>
          </p:nvCxnSpPr>
          <p:spPr>
            <a:xfrm rot="120000" flipV="1">
              <a:off x="4738736" y="1093236"/>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p:nvPr/>
          </p:nvCxnSpPr>
          <p:spPr>
            <a:xfrm rot="3360000" flipV="1">
              <a:off x="4738723" y="1134542"/>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rot="7140000" flipV="1">
              <a:off x="4775223" y="1112304"/>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2" name="Oval 881"/>
            <p:cNvSpPr/>
            <p:nvPr/>
          </p:nvSpPr>
          <p:spPr>
            <a:xfrm>
              <a:off x="4757779" y="1180599"/>
              <a:ext cx="12696" cy="12707"/>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83" name="Oval 882"/>
            <p:cNvSpPr/>
            <p:nvPr/>
          </p:nvSpPr>
          <p:spPr>
            <a:xfrm rot="600000">
              <a:off x="4822846" y="1204425"/>
              <a:ext cx="12696" cy="1270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84" name="Hexagon 883"/>
            <p:cNvSpPr/>
            <p:nvPr/>
          </p:nvSpPr>
          <p:spPr>
            <a:xfrm rot="6420000">
              <a:off x="4875976" y="1136948"/>
              <a:ext cx="71479" cy="66653"/>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885" name="Straight Connector 884"/>
            <p:cNvCxnSpPr/>
            <p:nvPr/>
          </p:nvCxnSpPr>
          <p:spPr>
            <a:xfrm rot="6420000" flipV="1">
              <a:off x="4915673" y="1124211"/>
              <a:ext cx="2064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86" name="Straight Connector 885"/>
            <p:cNvCxnSpPr/>
            <p:nvPr/>
          </p:nvCxnSpPr>
          <p:spPr>
            <a:xfrm rot="6420000" flipV="1">
              <a:off x="4887107" y="1214750"/>
              <a:ext cx="206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87" name="Straight Connector 886"/>
            <p:cNvCxnSpPr/>
            <p:nvPr/>
          </p:nvCxnSpPr>
          <p:spPr>
            <a:xfrm rot="1140000" flipV="1">
              <a:off x="4892672" y="1139300"/>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rot="4380000" flipV="1">
              <a:off x="4879963" y="1179018"/>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rot="8160000" flipV="1">
              <a:off x="4921237" y="1169480"/>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0" name="Oval 889"/>
            <p:cNvSpPr/>
            <p:nvPr/>
          </p:nvSpPr>
          <p:spPr>
            <a:xfrm rot="1020000">
              <a:off x="4884737" y="1226663"/>
              <a:ext cx="12696" cy="12707"/>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91" name="Hexagon 890"/>
            <p:cNvSpPr/>
            <p:nvPr/>
          </p:nvSpPr>
          <p:spPr>
            <a:xfrm rot="6780000">
              <a:off x="4940248" y="1175864"/>
              <a:ext cx="73067" cy="66653"/>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892" name="Straight Connector 891"/>
            <p:cNvCxnSpPr/>
            <p:nvPr/>
          </p:nvCxnSpPr>
          <p:spPr>
            <a:xfrm rot="6780000" flipV="1">
              <a:off x="4985499" y="1165510"/>
              <a:ext cx="2064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93" name="Straight Connector 892"/>
            <p:cNvCxnSpPr/>
            <p:nvPr/>
          </p:nvCxnSpPr>
          <p:spPr>
            <a:xfrm rot="6780000" flipV="1">
              <a:off x="4947412" y="1252872"/>
              <a:ext cx="206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894" name="Straight Connector 893"/>
            <p:cNvCxnSpPr/>
            <p:nvPr/>
          </p:nvCxnSpPr>
          <p:spPr>
            <a:xfrm rot="1500000" flipV="1">
              <a:off x="4959325" y="1179010"/>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rot="4740000" flipV="1">
              <a:off x="4943442" y="1217140"/>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rot="8520000" flipV="1">
              <a:off x="4984716" y="1210779"/>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7" name="Oval 896"/>
            <p:cNvSpPr/>
            <p:nvPr/>
          </p:nvSpPr>
          <p:spPr>
            <a:xfrm rot="1380000">
              <a:off x="4943455" y="1264785"/>
              <a:ext cx="12696" cy="12707"/>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98" name="Oval 140"/>
            <p:cNvSpPr/>
            <p:nvPr/>
          </p:nvSpPr>
          <p:spPr>
            <a:xfrm rot="2460000">
              <a:off x="5037085" y="1361679"/>
              <a:ext cx="12696" cy="14295"/>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99" name="Oval 898"/>
            <p:cNvSpPr/>
            <p:nvPr/>
          </p:nvSpPr>
          <p:spPr>
            <a:xfrm rot="2700000">
              <a:off x="5070406" y="1423632"/>
              <a:ext cx="12707" cy="126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0" name="Oval 899"/>
            <p:cNvSpPr/>
            <p:nvPr/>
          </p:nvSpPr>
          <p:spPr>
            <a:xfrm rot="6240000">
              <a:off x="5051363" y="1806441"/>
              <a:ext cx="12707" cy="126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1" name="Hexagon 201"/>
            <p:cNvSpPr/>
            <p:nvPr/>
          </p:nvSpPr>
          <p:spPr>
            <a:xfrm rot="9720000">
              <a:off x="5119608" y="1422039"/>
              <a:ext cx="73000" cy="65125"/>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02" name="Straight Connector 202"/>
            <p:cNvCxnSpPr/>
            <p:nvPr/>
          </p:nvCxnSpPr>
          <p:spPr>
            <a:xfrm rot="9720000" flipV="1">
              <a:off x="5191022" y="1439511"/>
              <a:ext cx="2063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03" name="Straight Connector 203"/>
            <p:cNvCxnSpPr/>
            <p:nvPr/>
          </p:nvCxnSpPr>
          <p:spPr>
            <a:xfrm rot="9720000" flipV="1">
              <a:off x="5102152" y="1468102"/>
              <a:ext cx="2063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04" name="Straight Connector 204"/>
            <p:cNvCxnSpPr/>
            <p:nvPr/>
          </p:nvCxnSpPr>
          <p:spPr>
            <a:xfrm rot="4440000" flipV="1">
              <a:off x="5156888" y="1429193"/>
              <a:ext cx="30179"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5" name="Straight Connector 205"/>
            <p:cNvCxnSpPr/>
            <p:nvPr/>
          </p:nvCxnSpPr>
          <p:spPr>
            <a:xfrm rot="7680000" flipV="1">
              <a:off x="5118801" y="1441900"/>
              <a:ext cx="30179"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6" name="Straight Connector 206"/>
            <p:cNvCxnSpPr/>
            <p:nvPr/>
          </p:nvCxnSpPr>
          <p:spPr>
            <a:xfrm rot="11460000" flipV="1">
              <a:off x="5149760" y="1469691"/>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7" name="Oval 207"/>
            <p:cNvSpPr/>
            <p:nvPr/>
          </p:nvSpPr>
          <p:spPr>
            <a:xfrm rot="4320000">
              <a:off x="5087070" y="1467314"/>
              <a:ext cx="12707" cy="14282"/>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08" name="Hexagon 907"/>
            <p:cNvSpPr/>
            <p:nvPr/>
          </p:nvSpPr>
          <p:spPr>
            <a:xfrm rot="9720000">
              <a:off x="5138651" y="1496694"/>
              <a:ext cx="73000" cy="65126"/>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09" name="Straight Connector 908"/>
            <p:cNvCxnSpPr/>
            <p:nvPr/>
          </p:nvCxnSpPr>
          <p:spPr>
            <a:xfrm rot="9720000" flipV="1">
              <a:off x="5210065" y="1514167"/>
              <a:ext cx="2063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10" name="Straight Connector 909"/>
            <p:cNvCxnSpPr/>
            <p:nvPr/>
          </p:nvCxnSpPr>
          <p:spPr>
            <a:xfrm rot="9720000" flipV="1">
              <a:off x="5119608" y="1542758"/>
              <a:ext cx="206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11" name="Straight Connector 910"/>
            <p:cNvCxnSpPr/>
            <p:nvPr/>
          </p:nvCxnSpPr>
          <p:spPr>
            <a:xfrm rot="4440000" flipV="1">
              <a:off x="5175931" y="1503849"/>
              <a:ext cx="30180"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rot="7680000" flipV="1">
              <a:off x="5136257" y="1516556"/>
              <a:ext cx="30180"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rot="11460000" flipV="1">
              <a:off x="5168804" y="1544346"/>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4" name="Oval 913"/>
            <p:cNvSpPr/>
            <p:nvPr/>
          </p:nvSpPr>
          <p:spPr>
            <a:xfrm rot="4320000">
              <a:off x="5105320" y="1542764"/>
              <a:ext cx="12707" cy="12696"/>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5" name="Oval 914"/>
            <p:cNvSpPr/>
            <p:nvPr/>
          </p:nvSpPr>
          <p:spPr>
            <a:xfrm rot="4920000">
              <a:off x="5103732" y="1611065"/>
              <a:ext cx="12707" cy="126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16" name="Hexagon 915"/>
            <p:cNvSpPr/>
            <p:nvPr/>
          </p:nvSpPr>
          <p:spPr>
            <a:xfrm rot="10740000">
              <a:off x="5137065" y="1650771"/>
              <a:ext cx="73000" cy="66713"/>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17" name="Straight Connector 916"/>
            <p:cNvCxnSpPr/>
            <p:nvPr/>
          </p:nvCxnSpPr>
          <p:spPr>
            <a:xfrm rot="10740000" flipV="1">
              <a:off x="5211652" y="1682539"/>
              <a:ext cx="206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18" name="Straight Connector 917"/>
            <p:cNvCxnSpPr/>
            <p:nvPr/>
          </p:nvCxnSpPr>
          <p:spPr>
            <a:xfrm rot="10740000" flipV="1">
              <a:off x="5116434" y="1684127"/>
              <a:ext cx="206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19" name="Straight Connector 918"/>
            <p:cNvCxnSpPr/>
            <p:nvPr/>
          </p:nvCxnSpPr>
          <p:spPr>
            <a:xfrm rot="5460000" flipV="1">
              <a:off x="5179106" y="1664279"/>
              <a:ext cx="30179"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rot="8700000" flipV="1">
              <a:off x="5138651" y="1665066"/>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rot="12480000" flipV="1">
              <a:off x="5160869" y="1700011"/>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2" name="Oval 921"/>
            <p:cNvSpPr/>
            <p:nvPr/>
          </p:nvSpPr>
          <p:spPr>
            <a:xfrm rot="5340000">
              <a:off x="5100558" y="1677779"/>
              <a:ext cx="12707" cy="12696"/>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23" name="Hexagon 922"/>
            <p:cNvSpPr/>
            <p:nvPr/>
          </p:nvSpPr>
          <p:spPr>
            <a:xfrm rot="11100000">
              <a:off x="5119608" y="1725426"/>
              <a:ext cx="73000" cy="65126"/>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24" name="Straight Connector 923"/>
            <p:cNvCxnSpPr/>
            <p:nvPr/>
          </p:nvCxnSpPr>
          <p:spPr>
            <a:xfrm rot="11100000" flipV="1">
              <a:off x="5192608" y="1761960"/>
              <a:ext cx="206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25" name="Straight Connector 924"/>
            <p:cNvCxnSpPr/>
            <p:nvPr/>
          </p:nvCxnSpPr>
          <p:spPr>
            <a:xfrm rot="11100000" flipV="1">
              <a:off x="5098978" y="1754017"/>
              <a:ext cx="2063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26" name="Straight Connector 925"/>
            <p:cNvCxnSpPr/>
            <p:nvPr/>
          </p:nvCxnSpPr>
          <p:spPr>
            <a:xfrm rot="5820000" flipV="1">
              <a:off x="5161650" y="1740523"/>
              <a:ext cx="30179"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rot="9060000" flipV="1">
              <a:off x="5122782" y="1736545"/>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rot="12840000" flipV="1">
              <a:off x="5140239" y="1774667"/>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9" name="Oval 928"/>
            <p:cNvSpPr/>
            <p:nvPr/>
          </p:nvSpPr>
          <p:spPr>
            <a:xfrm rot="5700000">
              <a:off x="5083101" y="1744493"/>
              <a:ext cx="14296" cy="14282"/>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30" name="Oval 929"/>
            <p:cNvSpPr/>
            <p:nvPr/>
          </p:nvSpPr>
          <p:spPr>
            <a:xfrm rot="6780000">
              <a:off x="5019623" y="1865212"/>
              <a:ext cx="12707" cy="126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31" name="Oval 930"/>
            <p:cNvSpPr/>
            <p:nvPr/>
          </p:nvSpPr>
          <p:spPr>
            <a:xfrm rot="7020000">
              <a:off x="4971221" y="1913660"/>
              <a:ext cx="12707" cy="14283"/>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32" name="Oval 931"/>
            <p:cNvSpPr/>
            <p:nvPr/>
          </p:nvSpPr>
          <p:spPr>
            <a:xfrm rot="14880000">
              <a:off x="4262640" y="1650776"/>
              <a:ext cx="12707" cy="126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33" name="Hexagon 932"/>
            <p:cNvSpPr/>
            <p:nvPr/>
          </p:nvSpPr>
          <p:spPr>
            <a:xfrm rot="18360000">
              <a:off x="4364179" y="1973248"/>
              <a:ext cx="71479" cy="65066"/>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34" name="Straight Connector 933"/>
            <p:cNvCxnSpPr/>
            <p:nvPr/>
          </p:nvCxnSpPr>
          <p:spPr>
            <a:xfrm rot="18360000" flipV="1">
              <a:off x="4361822" y="2043903"/>
              <a:ext cx="206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35" name="Straight Connector 934"/>
            <p:cNvCxnSpPr/>
            <p:nvPr/>
          </p:nvCxnSpPr>
          <p:spPr>
            <a:xfrm rot="18360000" flipV="1">
              <a:off x="4417366" y="1967659"/>
              <a:ext cx="206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36" name="Straight Connector 935"/>
            <p:cNvCxnSpPr/>
            <p:nvPr/>
          </p:nvCxnSpPr>
          <p:spPr>
            <a:xfrm rot="13080000" flipV="1">
              <a:off x="4383255" y="2020871"/>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rot="16320000" flipV="1">
              <a:off x="4407047" y="1987522"/>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nvCxnSpPr>
          <p:spPr>
            <a:xfrm rot="20100000" flipV="1">
              <a:off x="4365799" y="1982749"/>
              <a:ext cx="28565" cy="174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9" name="Oval 938"/>
            <p:cNvSpPr/>
            <p:nvPr/>
          </p:nvSpPr>
          <p:spPr>
            <a:xfrm rot="12960000">
              <a:off x="4432452" y="1946216"/>
              <a:ext cx="12696" cy="12707"/>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40" name="Hexagon 939"/>
            <p:cNvSpPr/>
            <p:nvPr/>
          </p:nvSpPr>
          <p:spPr>
            <a:xfrm rot="18360000">
              <a:off x="4304668" y="1923213"/>
              <a:ext cx="73067" cy="65065"/>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41" name="Straight Connector 940"/>
            <p:cNvCxnSpPr/>
            <p:nvPr/>
          </p:nvCxnSpPr>
          <p:spPr>
            <a:xfrm rot="18360000" flipV="1">
              <a:off x="4301518" y="1994663"/>
              <a:ext cx="2064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42" name="Straight Connector 941"/>
            <p:cNvCxnSpPr/>
            <p:nvPr/>
          </p:nvCxnSpPr>
          <p:spPr>
            <a:xfrm rot="18360000" flipV="1">
              <a:off x="4358648" y="1918419"/>
              <a:ext cx="2064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43" name="Straight Connector 942"/>
            <p:cNvCxnSpPr/>
            <p:nvPr/>
          </p:nvCxnSpPr>
          <p:spPr>
            <a:xfrm rot="13080000" flipV="1">
              <a:off x="4322951" y="1971631"/>
              <a:ext cx="30153"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nvCxnSpPr>
          <p:spPr>
            <a:xfrm rot="16320000" flipV="1">
              <a:off x="4348329" y="1938281"/>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nvCxnSpPr>
          <p:spPr>
            <a:xfrm rot="20100000" flipV="1">
              <a:off x="4307081" y="1933509"/>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46" name="Oval 945"/>
            <p:cNvSpPr/>
            <p:nvPr/>
          </p:nvSpPr>
          <p:spPr>
            <a:xfrm rot="12960000">
              <a:off x="4373734" y="1896975"/>
              <a:ext cx="12696" cy="12707"/>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47" name="Oval 946"/>
            <p:cNvSpPr/>
            <p:nvPr/>
          </p:nvSpPr>
          <p:spPr>
            <a:xfrm rot="13560000">
              <a:off x="4335641" y="1839797"/>
              <a:ext cx="12707" cy="126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48" name="Hexagon 947"/>
            <p:cNvSpPr/>
            <p:nvPr/>
          </p:nvSpPr>
          <p:spPr>
            <a:xfrm rot="19380000">
              <a:off x="4215037" y="1796905"/>
              <a:ext cx="71414" cy="65125"/>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49" name="Straight Connector 948"/>
            <p:cNvCxnSpPr/>
            <p:nvPr/>
          </p:nvCxnSpPr>
          <p:spPr>
            <a:xfrm rot="19380000" flipV="1">
              <a:off x="4202341" y="1858853"/>
              <a:ext cx="206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50" name="Straight Connector 949"/>
            <p:cNvCxnSpPr/>
            <p:nvPr/>
          </p:nvCxnSpPr>
          <p:spPr>
            <a:xfrm rot="19380000" flipV="1">
              <a:off x="4276929" y="1801670"/>
              <a:ext cx="2221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51" name="Straight Connector 950"/>
            <p:cNvCxnSpPr/>
            <p:nvPr/>
          </p:nvCxnSpPr>
          <p:spPr>
            <a:xfrm rot="14100000" flipV="1">
              <a:off x="4227720" y="1842976"/>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rot="17340000" flipV="1">
              <a:off x="4259459" y="1819150"/>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rot="21120000" flipV="1">
              <a:off x="4221385" y="1803259"/>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4" name="Oval 953"/>
            <p:cNvSpPr/>
            <p:nvPr/>
          </p:nvSpPr>
          <p:spPr>
            <a:xfrm rot="13980000">
              <a:off x="4297554" y="1784203"/>
              <a:ext cx="12707" cy="12696"/>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55" name="Hexagon 954"/>
            <p:cNvSpPr/>
            <p:nvPr/>
          </p:nvSpPr>
          <p:spPr>
            <a:xfrm rot="19740000">
              <a:off x="4184885" y="1727015"/>
              <a:ext cx="73000" cy="65125"/>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56" name="Straight Connector 955"/>
            <p:cNvCxnSpPr/>
            <p:nvPr/>
          </p:nvCxnSpPr>
          <p:spPr>
            <a:xfrm rot="19740000" flipV="1">
              <a:off x="4170602" y="1784198"/>
              <a:ext cx="206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57" name="Straight Connector 956"/>
            <p:cNvCxnSpPr/>
            <p:nvPr/>
          </p:nvCxnSpPr>
          <p:spPr>
            <a:xfrm rot="19740000" flipV="1">
              <a:off x="4251538" y="1734956"/>
              <a:ext cx="2063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58" name="Straight Connector 957"/>
            <p:cNvCxnSpPr/>
            <p:nvPr/>
          </p:nvCxnSpPr>
          <p:spPr>
            <a:xfrm rot="14460000" flipV="1">
              <a:off x="4195980" y="1771497"/>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nvCxnSpPr>
          <p:spPr>
            <a:xfrm rot="17700000" flipV="1">
              <a:off x="4230894" y="1750848"/>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rot="21480000" flipV="1">
              <a:off x="4194407" y="1730191"/>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1" name="Oval 960"/>
            <p:cNvSpPr/>
            <p:nvPr/>
          </p:nvSpPr>
          <p:spPr>
            <a:xfrm rot="14340000">
              <a:off x="4272162" y="1719078"/>
              <a:ext cx="12707" cy="12696"/>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62" name="Oval 961"/>
            <p:cNvSpPr/>
            <p:nvPr/>
          </p:nvSpPr>
          <p:spPr>
            <a:xfrm rot="15420000">
              <a:off x="4253912" y="1584857"/>
              <a:ext cx="12707" cy="14283"/>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63" name="Oval 962"/>
            <p:cNvSpPr/>
            <p:nvPr/>
          </p:nvSpPr>
          <p:spPr>
            <a:xfrm rot="15660000">
              <a:off x="4264228" y="1515760"/>
              <a:ext cx="12707" cy="126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64" name="Oval 963"/>
            <p:cNvSpPr/>
            <p:nvPr/>
          </p:nvSpPr>
          <p:spPr>
            <a:xfrm rot="19200000">
              <a:off x="4503865" y="1217132"/>
              <a:ext cx="12696" cy="1270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65" name="Hexagon 964"/>
            <p:cNvSpPr/>
            <p:nvPr/>
          </p:nvSpPr>
          <p:spPr>
            <a:xfrm rot="1080000">
              <a:off x="4183298" y="1423627"/>
              <a:ext cx="73000" cy="65126"/>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66" name="Straight Connector 965"/>
            <p:cNvCxnSpPr/>
            <p:nvPr/>
          </p:nvCxnSpPr>
          <p:spPr>
            <a:xfrm rot="1080000" flipV="1">
              <a:off x="4164254" y="1441100"/>
              <a:ext cx="206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67" name="Straight Connector 966"/>
            <p:cNvCxnSpPr/>
            <p:nvPr/>
          </p:nvCxnSpPr>
          <p:spPr>
            <a:xfrm rot="1080000" flipV="1">
              <a:off x="4253124" y="1471279"/>
              <a:ext cx="206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68" name="Straight Connector 967"/>
            <p:cNvCxnSpPr/>
            <p:nvPr/>
          </p:nvCxnSpPr>
          <p:spPr>
            <a:xfrm rot="17400000" flipV="1">
              <a:off x="4182491" y="1451433"/>
              <a:ext cx="28591" cy="17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9" name="Straight Connector 968"/>
            <p:cNvCxnSpPr/>
            <p:nvPr/>
          </p:nvCxnSpPr>
          <p:spPr>
            <a:xfrm rot="20640000" flipV="1">
              <a:off x="4221385" y="1464925"/>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0" name="Straight Connector 969"/>
            <p:cNvCxnSpPr/>
            <p:nvPr/>
          </p:nvCxnSpPr>
          <p:spPr>
            <a:xfrm rot="2820000" flipV="1">
              <a:off x="4211850" y="1425223"/>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1" name="Oval 970"/>
            <p:cNvSpPr/>
            <p:nvPr/>
          </p:nvSpPr>
          <p:spPr>
            <a:xfrm rot="17280000">
              <a:off x="4276130" y="1470491"/>
              <a:ext cx="12707" cy="14283"/>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72" name="Hexagon 971"/>
            <p:cNvSpPr/>
            <p:nvPr/>
          </p:nvSpPr>
          <p:spPr>
            <a:xfrm rot="1080000">
              <a:off x="4211863" y="1352148"/>
              <a:ext cx="73000" cy="65125"/>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73" name="Straight Connector 972"/>
            <p:cNvCxnSpPr/>
            <p:nvPr/>
          </p:nvCxnSpPr>
          <p:spPr>
            <a:xfrm rot="1080000" flipV="1">
              <a:off x="4192820" y="1369620"/>
              <a:ext cx="206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74" name="Straight Connector 973"/>
            <p:cNvCxnSpPr/>
            <p:nvPr/>
          </p:nvCxnSpPr>
          <p:spPr>
            <a:xfrm rot="1080000" flipV="1">
              <a:off x="4281690" y="1399801"/>
              <a:ext cx="2221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75" name="Straight Connector 974"/>
            <p:cNvCxnSpPr/>
            <p:nvPr/>
          </p:nvCxnSpPr>
          <p:spPr>
            <a:xfrm rot="17400000" flipV="1">
              <a:off x="4211057" y="1381540"/>
              <a:ext cx="30179"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6" name="Straight Connector 975"/>
            <p:cNvCxnSpPr/>
            <p:nvPr/>
          </p:nvCxnSpPr>
          <p:spPr>
            <a:xfrm rot="20640000" flipV="1">
              <a:off x="4249950" y="1393447"/>
              <a:ext cx="28565" cy="174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7" name="Straight Connector 976"/>
            <p:cNvCxnSpPr/>
            <p:nvPr/>
          </p:nvCxnSpPr>
          <p:spPr>
            <a:xfrm rot="2820000" flipV="1">
              <a:off x="4241209" y="1352950"/>
              <a:ext cx="28591" cy="174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8" name="Oval 977"/>
            <p:cNvSpPr/>
            <p:nvPr/>
          </p:nvSpPr>
          <p:spPr>
            <a:xfrm rot="17280000">
              <a:off x="4305489" y="1399807"/>
              <a:ext cx="12707" cy="12696"/>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79" name="Oval 978"/>
            <p:cNvSpPr/>
            <p:nvPr/>
          </p:nvSpPr>
          <p:spPr>
            <a:xfrm rot="17880000">
              <a:off x="4345956" y="1345006"/>
              <a:ext cx="14296" cy="126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80" name="Hexagon 979"/>
            <p:cNvSpPr/>
            <p:nvPr/>
          </p:nvSpPr>
          <p:spPr>
            <a:xfrm rot="2100000">
              <a:off x="4303907" y="1226663"/>
              <a:ext cx="73000" cy="66713"/>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81" name="Straight Connector 980"/>
            <p:cNvCxnSpPr/>
            <p:nvPr/>
          </p:nvCxnSpPr>
          <p:spPr>
            <a:xfrm rot="2100000" flipV="1">
              <a:off x="4291211" y="1233017"/>
              <a:ext cx="206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82" name="Straight Connector 981"/>
            <p:cNvCxnSpPr/>
            <p:nvPr/>
          </p:nvCxnSpPr>
          <p:spPr>
            <a:xfrm rot="2100000" flipV="1">
              <a:off x="4368973" y="1287023"/>
              <a:ext cx="2063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83" name="Straight Connector 982"/>
            <p:cNvCxnSpPr/>
            <p:nvPr/>
          </p:nvCxnSpPr>
          <p:spPr>
            <a:xfrm rot="18420000" flipV="1">
              <a:off x="4303100" y="1249704"/>
              <a:ext cx="28591" cy="17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rot="60000" flipV="1">
              <a:off x="4337234" y="1272727"/>
              <a:ext cx="28565" cy="174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rot="3840000" flipV="1">
              <a:off x="4340395" y="1231436"/>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86" name="Oval 985"/>
            <p:cNvSpPr/>
            <p:nvPr/>
          </p:nvSpPr>
          <p:spPr>
            <a:xfrm rot="18300000">
              <a:off x="4388011" y="1291794"/>
              <a:ext cx="12707" cy="12696"/>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87" name="Hexagon 986"/>
            <p:cNvSpPr/>
            <p:nvPr/>
          </p:nvSpPr>
          <p:spPr>
            <a:xfrm rot="2460000">
              <a:off x="4362625" y="1177422"/>
              <a:ext cx="71413" cy="66713"/>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88" name="Straight Connector 987"/>
            <p:cNvCxnSpPr/>
            <p:nvPr/>
          </p:nvCxnSpPr>
          <p:spPr>
            <a:xfrm rot="2460000" flipV="1">
              <a:off x="4351516" y="1179010"/>
              <a:ext cx="2063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89" name="Straight Connector 988"/>
            <p:cNvCxnSpPr/>
            <p:nvPr/>
          </p:nvCxnSpPr>
          <p:spPr>
            <a:xfrm rot="2460000" flipV="1">
              <a:off x="4422930" y="1240959"/>
              <a:ext cx="2063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90" name="Straight Connector 989"/>
            <p:cNvCxnSpPr/>
            <p:nvPr/>
          </p:nvCxnSpPr>
          <p:spPr>
            <a:xfrm rot="18780000" flipV="1">
              <a:off x="4361025" y="1198079"/>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p:nvPr/>
          </p:nvCxnSpPr>
          <p:spPr>
            <a:xfrm rot="420000" flipV="1">
              <a:off x="4392777" y="1225075"/>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2" name="Straight Connector 991"/>
            <p:cNvCxnSpPr/>
            <p:nvPr/>
          </p:nvCxnSpPr>
          <p:spPr>
            <a:xfrm rot="4200000" flipV="1">
              <a:off x="4399906" y="1182990"/>
              <a:ext cx="28591" cy="174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3" name="Oval 992"/>
            <p:cNvSpPr/>
            <p:nvPr/>
          </p:nvSpPr>
          <p:spPr>
            <a:xfrm rot="18660000">
              <a:off x="4441173" y="1248113"/>
              <a:ext cx="14295" cy="12696"/>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94" name="Oval 993"/>
            <p:cNvSpPr/>
            <p:nvPr/>
          </p:nvSpPr>
          <p:spPr>
            <a:xfrm rot="19740000">
              <a:off x="4564170" y="1188541"/>
              <a:ext cx="12696" cy="142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95" name="Oval 994"/>
            <p:cNvSpPr/>
            <p:nvPr/>
          </p:nvSpPr>
          <p:spPr>
            <a:xfrm rot="19980000">
              <a:off x="4632410" y="1177422"/>
              <a:ext cx="12696" cy="1270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96" name="Oval 995"/>
            <p:cNvSpPr/>
            <p:nvPr/>
          </p:nvSpPr>
          <p:spPr>
            <a:xfrm rot="10620000">
              <a:off x="4599083" y="2019283"/>
              <a:ext cx="12696" cy="1270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97" name="Hexagon 996"/>
            <p:cNvSpPr/>
            <p:nvPr/>
          </p:nvSpPr>
          <p:spPr>
            <a:xfrm rot="14100000">
              <a:off x="4940248" y="1981192"/>
              <a:ext cx="73067" cy="66653"/>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998" name="Straight Connector 997"/>
            <p:cNvCxnSpPr/>
            <p:nvPr/>
          </p:nvCxnSpPr>
          <p:spPr>
            <a:xfrm rot="14100000" flipV="1">
              <a:off x="4992640" y="2054228"/>
              <a:ext cx="2223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99" name="Straight Connector 998"/>
            <p:cNvCxnSpPr/>
            <p:nvPr/>
          </p:nvCxnSpPr>
          <p:spPr>
            <a:xfrm rot="14100000" flipV="1">
              <a:off x="4939478" y="1977190"/>
              <a:ext cx="2065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00" name="Straight Connector 999"/>
            <p:cNvCxnSpPr/>
            <p:nvPr/>
          </p:nvCxnSpPr>
          <p:spPr>
            <a:xfrm rot="8820000" flipV="1">
              <a:off x="4983129" y="2017694"/>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1" name="Straight Connector 1000"/>
            <p:cNvCxnSpPr/>
            <p:nvPr/>
          </p:nvCxnSpPr>
          <p:spPr>
            <a:xfrm rot="12060000" flipV="1">
              <a:off x="4959325" y="1982749"/>
              <a:ext cx="28565" cy="174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2" name="Straight Connector 1001"/>
            <p:cNvCxnSpPr/>
            <p:nvPr/>
          </p:nvCxnSpPr>
          <p:spPr>
            <a:xfrm rot="15840000" flipV="1">
              <a:off x="4941854" y="2020878"/>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03" name="Oval 1002"/>
            <p:cNvSpPr/>
            <p:nvPr/>
          </p:nvSpPr>
          <p:spPr>
            <a:xfrm rot="8700000">
              <a:off x="4932346" y="1954158"/>
              <a:ext cx="12696" cy="12707"/>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04" name="Hexagon 1003"/>
            <p:cNvSpPr/>
            <p:nvPr/>
          </p:nvSpPr>
          <p:spPr>
            <a:xfrm rot="14100000">
              <a:off x="4874388" y="2021695"/>
              <a:ext cx="73067" cy="65066"/>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1005" name="Straight Connector 1004"/>
            <p:cNvCxnSpPr/>
            <p:nvPr/>
          </p:nvCxnSpPr>
          <p:spPr>
            <a:xfrm rot="14100000" flipV="1">
              <a:off x="4926782" y="2093145"/>
              <a:ext cx="2064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06" name="Straight Connector 1005"/>
            <p:cNvCxnSpPr/>
            <p:nvPr/>
          </p:nvCxnSpPr>
          <p:spPr>
            <a:xfrm rot="14100000" flipV="1">
              <a:off x="4872825" y="2016901"/>
              <a:ext cx="2064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07" name="Straight Connector 1006"/>
            <p:cNvCxnSpPr/>
            <p:nvPr/>
          </p:nvCxnSpPr>
          <p:spPr>
            <a:xfrm rot="8820000" flipV="1">
              <a:off x="4916476" y="2057405"/>
              <a:ext cx="30153"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rot="12060000" flipV="1">
              <a:off x="4894258" y="2022460"/>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Straight Connector 1008"/>
            <p:cNvCxnSpPr/>
            <p:nvPr/>
          </p:nvCxnSpPr>
          <p:spPr>
            <a:xfrm rot="15840000" flipV="1">
              <a:off x="4876789" y="2060589"/>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0" name="Oval 1009"/>
            <p:cNvSpPr/>
            <p:nvPr/>
          </p:nvSpPr>
          <p:spPr>
            <a:xfrm rot="8700000">
              <a:off x="4865693" y="1993869"/>
              <a:ext cx="14283" cy="12707"/>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1" name="Oval 1010"/>
            <p:cNvSpPr/>
            <p:nvPr/>
          </p:nvSpPr>
          <p:spPr>
            <a:xfrm rot="9300000">
              <a:off x="4800628" y="2011341"/>
              <a:ext cx="12696" cy="1270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2" name="Hexagon 1011"/>
            <p:cNvSpPr/>
            <p:nvPr/>
          </p:nvSpPr>
          <p:spPr>
            <a:xfrm rot="15120000">
              <a:off x="4725213" y="2066171"/>
              <a:ext cx="73067" cy="65066"/>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1013" name="Straight Connector 1012"/>
            <p:cNvCxnSpPr/>
            <p:nvPr/>
          </p:nvCxnSpPr>
          <p:spPr>
            <a:xfrm rot="15120000" flipV="1">
              <a:off x="4766498" y="2143974"/>
              <a:ext cx="2064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14" name="Straight Connector 1013"/>
            <p:cNvCxnSpPr/>
            <p:nvPr/>
          </p:nvCxnSpPr>
          <p:spPr>
            <a:xfrm rot="15120000" flipV="1">
              <a:off x="4737138" y="2054228"/>
              <a:ext cx="2223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15" name="Straight Connector 1014"/>
            <p:cNvCxnSpPr/>
            <p:nvPr/>
          </p:nvCxnSpPr>
          <p:spPr>
            <a:xfrm rot="9840000" flipV="1">
              <a:off x="4764127" y="2106646"/>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rot="13080000" flipV="1">
              <a:off x="4751432" y="2066936"/>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rot="16860000" flipV="1">
              <a:off x="4724441" y="2098711"/>
              <a:ext cx="28591"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8" name="Oval 1017"/>
            <p:cNvSpPr/>
            <p:nvPr/>
          </p:nvSpPr>
          <p:spPr>
            <a:xfrm rot="9720000">
              <a:off x="4735562" y="2028814"/>
              <a:ext cx="12696" cy="12707"/>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19" name="Hexagon 1018"/>
            <p:cNvSpPr/>
            <p:nvPr/>
          </p:nvSpPr>
          <p:spPr>
            <a:xfrm rot="15480000">
              <a:off x="4649039" y="2070937"/>
              <a:ext cx="73067" cy="65066"/>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he-IL" dirty="0"/>
            </a:p>
          </p:txBody>
        </p:sp>
        <p:cxnSp>
          <p:nvCxnSpPr>
            <p:cNvPr id="1020" name="Straight Connector 1019"/>
            <p:cNvCxnSpPr/>
            <p:nvPr/>
          </p:nvCxnSpPr>
          <p:spPr>
            <a:xfrm rot="15480000" flipV="1">
              <a:off x="4685563" y="2150328"/>
              <a:ext cx="2064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21" name="Straight Connector 1020"/>
            <p:cNvCxnSpPr/>
            <p:nvPr/>
          </p:nvCxnSpPr>
          <p:spPr>
            <a:xfrm rot="15480000" flipV="1">
              <a:off x="4666520" y="2058200"/>
              <a:ext cx="20649"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22" name="Straight Connector 1021"/>
            <p:cNvCxnSpPr/>
            <p:nvPr/>
          </p:nvCxnSpPr>
          <p:spPr>
            <a:xfrm rot="10200000" flipV="1">
              <a:off x="4686366" y="2112999"/>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3" name="Straight Connector 1022"/>
            <p:cNvCxnSpPr/>
            <p:nvPr/>
          </p:nvCxnSpPr>
          <p:spPr>
            <a:xfrm rot="13440000" flipV="1">
              <a:off x="4678431" y="2073289"/>
              <a:ext cx="28565" cy="15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rot="17220000" flipV="1">
              <a:off x="4647472" y="2101094"/>
              <a:ext cx="30180" cy="15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Oval 1024"/>
            <p:cNvSpPr/>
            <p:nvPr/>
          </p:nvSpPr>
          <p:spPr>
            <a:xfrm rot="10080000">
              <a:off x="4665735" y="2031991"/>
              <a:ext cx="12696" cy="12707"/>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6" name="Oval 1025"/>
            <p:cNvSpPr/>
            <p:nvPr/>
          </p:nvSpPr>
          <p:spPr>
            <a:xfrm rot="11160000">
              <a:off x="4532430" y="2004987"/>
              <a:ext cx="14283" cy="12707"/>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27" name="Oval 1026"/>
            <p:cNvSpPr/>
            <p:nvPr/>
          </p:nvSpPr>
          <p:spPr>
            <a:xfrm rot="11400000">
              <a:off x="4470539" y="1973219"/>
              <a:ext cx="14282" cy="14296"/>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531" name="Text Box 397"/>
            <p:cNvSpPr txBox="1">
              <a:spLocks noChangeArrowheads="1"/>
            </p:cNvSpPr>
            <p:nvPr/>
          </p:nvSpPr>
          <p:spPr bwMode="auto">
            <a:xfrm>
              <a:off x="4283968" y="1196752"/>
              <a:ext cx="888374" cy="8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97" tIns="36599" rIns="73197" bIns="36599">
              <a:spAutoFit/>
            </a:bodyPr>
            <a:lstStyle>
              <a:lvl1pPr defTabSz="731838" eaLnBrk="0" hangingPunct="0">
                <a:defRPr>
                  <a:solidFill>
                    <a:schemeClr val="tx1"/>
                  </a:solidFill>
                  <a:latin typeface="Arial" pitchFamily="34" charset="0"/>
                  <a:cs typeface="Arial" pitchFamily="34" charset="0"/>
                </a:defRPr>
              </a:lvl1pPr>
              <a:lvl2pPr marL="742950" indent="-285750" defTabSz="731838" eaLnBrk="0" hangingPunct="0">
                <a:defRPr>
                  <a:solidFill>
                    <a:schemeClr val="tx1"/>
                  </a:solidFill>
                  <a:latin typeface="Arial" pitchFamily="34" charset="0"/>
                  <a:cs typeface="Arial" pitchFamily="34" charset="0"/>
                </a:defRPr>
              </a:lvl2pPr>
              <a:lvl3pPr marL="1143000" indent="-228600" defTabSz="731838" eaLnBrk="0" hangingPunct="0">
                <a:defRPr>
                  <a:solidFill>
                    <a:schemeClr val="tx1"/>
                  </a:solidFill>
                  <a:latin typeface="Arial" pitchFamily="34" charset="0"/>
                  <a:cs typeface="Arial" pitchFamily="34" charset="0"/>
                </a:defRPr>
              </a:lvl3pPr>
              <a:lvl4pPr marL="1600200" indent="-228600" defTabSz="731838" eaLnBrk="0" hangingPunct="0">
                <a:defRPr>
                  <a:solidFill>
                    <a:schemeClr val="tx1"/>
                  </a:solidFill>
                  <a:latin typeface="Arial" pitchFamily="34" charset="0"/>
                  <a:cs typeface="Arial" pitchFamily="34" charset="0"/>
                </a:defRPr>
              </a:lvl4pPr>
              <a:lvl5pPr marL="2057400" indent="-228600" defTabSz="731838" eaLnBrk="0" hangingPunct="0">
                <a:defRPr>
                  <a:solidFill>
                    <a:schemeClr val="tx1"/>
                  </a:solidFill>
                  <a:latin typeface="Arial" pitchFamily="34" charset="0"/>
                  <a:cs typeface="Arial" pitchFamily="34" charset="0"/>
                </a:defRPr>
              </a:lvl5pPr>
              <a:lvl6pPr marL="2514600" indent="-228600" defTabSz="7318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7318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7318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731838"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a:latin typeface="Calibri" pitchFamily="34" charset="0"/>
                </a:rPr>
                <a:t>Mixed Ligands CdSe</a:t>
              </a:r>
            </a:p>
          </p:txBody>
        </p:sp>
        <p:grpSp>
          <p:nvGrpSpPr>
            <p:cNvPr id="15532" name="Group 71"/>
            <p:cNvGrpSpPr>
              <a:grpSpLocks noChangeAspect="1"/>
            </p:cNvGrpSpPr>
            <p:nvPr/>
          </p:nvGrpSpPr>
          <p:grpSpPr bwMode="auto">
            <a:xfrm>
              <a:off x="4620201" y="843858"/>
              <a:ext cx="23347" cy="319889"/>
              <a:chOff x="7092310" y="2212576"/>
              <a:chExt cx="281290" cy="3854064"/>
            </a:xfrm>
          </p:grpSpPr>
          <p:cxnSp>
            <p:nvCxnSpPr>
              <p:cNvPr id="1391" name="Straight Connector 1390"/>
              <p:cNvCxnSpPr/>
              <p:nvPr/>
            </p:nvCxnSpPr>
            <p:spPr>
              <a:xfrm rot="16440000" flipH="1">
                <a:off x="7105466" y="4183781"/>
                <a:ext cx="229650" cy="19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p:cNvCxnSpPr/>
              <p:nvPr/>
            </p:nvCxnSpPr>
            <p:spPr>
              <a:xfrm rot="9720000" flipH="1">
                <a:off x="7105559" y="4432487"/>
                <a:ext cx="229440"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3" name="Straight Connector 1392"/>
              <p:cNvCxnSpPr/>
              <p:nvPr/>
            </p:nvCxnSpPr>
            <p:spPr>
              <a:xfrm rot="16440000" flipH="1">
                <a:off x="7105466" y="4681355"/>
                <a:ext cx="229650" cy="19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4" name="Straight Connector 1393"/>
              <p:cNvCxnSpPr/>
              <p:nvPr/>
            </p:nvCxnSpPr>
            <p:spPr>
              <a:xfrm rot="9720000" flipH="1">
                <a:off x="7105559" y="4930061"/>
                <a:ext cx="229440"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5" name="Straight Connector 1394"/>
              <p:cNvCxnSpPr/>
              <p:nvPr/>
            </p:nvCxnSpPr>
            <p:spPr>
              <a:xfrm rot="16440000" flipH="1">
                <a:off x="7105445" y="5159807"/>
                <a:ext cx="248793" cy="2103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6" name="Straight Connector 1395"/>
              <p:cNvCxnSpPr/>
              <p:nvPr/>
            </p:nvCxnSpPr>
            <p:spPr>
              <a:xfrm rot="9720000" flipH="1">
                <a:off x="7105559" y="5408492"/>
                <a:ext cx="248566"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7" name="Straight Connector 1396"/>
              <p:cNvCxnSpPr/>
              <p:nvPr/>
            </p:nvCxnSpPr>
            <p:spPr>
              <a:xfrm rot="16440000" flipH="1">
                <a:off x="7115017" y="5647809"/>
                <a:ext cx="229650" cy="2103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8" name="Straight Connector 1397"/>
              <p:cNvCxnSpPr>
                <a:cxnSpLocks noChangeAspect="1"/>
              </p:cNvCxnSpPr>
              <p:nvPr/>
            </p:nvCxnSpPr>
            <p:spPr>
              <a:xfrm rot="7680000" flipH="1">
                <a:off x="7229772" y="5915699"/>
                <a:ext cx="153100" cy="1338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902" name="Group 60"/>
              <p:cNvGrpSpPr>
                <a:grpSpLocks/>
              </p:cNvGrpSpPr>
              <p:nvPr/>
            </p:nvGrpSpPr>
            <p:grpSpPr bwMode="auto">
              <a:xfrm>
                <a:off x="7092310" y="2212576"/>
                <a:ext cx="246030" cy="1933960"/>
                <a:chOff x="7574309" y="3510616"/>
                <a:chExt cx="375518" cy="2951859"/>
              </a:xfrm>
            </p:grpSpPr>
            <p:cxnSp>
              <p:nvCxnSpPr>
                <p:cNvPr id="1400" name="Straight Connector 1399"/>
                <p:cNvCxnSpPr/>
                <p:nvPr/>
              </p:nvCxnSpPr>
              <p:spPr>
                <a:xfrm rot="16440000" flipH="1">
                  <a:off x="7565198" y="3539893"/>
                  <a:ext cx="350520" cy="291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1" name="Straight Connector 1400"/>
                <p:cNvCxnSpPr/>
                <p:nvPr/>
              </p:nvCxnSpPr>
              <p:spPr>
                <a:xfrm rot="9720000" flipH="1">
                  <a:off x="7565356" y="3919501"/>
                  <a:ext cx="350204"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2" name="Straight Connector 1401"/>
                <p:cNvCxnSpPr/>
                <p:nvPr/>
              </p:nvCxnSpPr>
              <p:spPr>
                <a:xfrm rot="16440000" flipH="1">
                  <a:off x="7565198" y="4299354"/>
                  <a:ext cx="350520" cy="291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3" name="Straight Connector 1402"/>
                <p:cNvCxnSpPr/>
                <p:nvPr/>
              </p:nvCxnSpPr>
              <p:spPr>
                <a:xfrm rot="9720000" flipH="1">
                  <a:off x="7565356" y="4678962"/>
                  <a:ext cx="350204"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907" name="Group 58"/>
                <p:cNvGrpSpPr>
                  <a:grpSpLocks/>
                </p:cNvGrpSpPr>
                <p:nvPr/>
              </p:nvGrpSpPr>
              <p:grpSpPr bwMode="auto">
                <a:xfrm>
                  <a:off x="7589165" y="5008496"/>
                  <a:ext cx="360662" cy="1453979"/>
                  <a:chOff x="7632029" y="5022784"/>
                  <a:chExt cx="360662" cy="1453979"/>
                </a:xfrm>
              </p:grpSpPr>
              <p:cxnSp>
                <p:nvCxnSpPr>
                  <p:cNvPr id="1405" name="Straight Connector 1404"/>
                  <p:cNvCxnSpPr/>
                  <p:nvPr/>
                </p:nvCxnSpPr>
                <p:spPr>
                  <a:xfrm rot="16440000" flipH="1">
                    <a:off x="7637257" y="5043892"/>
                    <a:ext cx="350518" cy="291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6" name="Straight Connector 1405"/>
                  <p:cNvCxnSpPr/>
                  <p:nvPr/>
                </p:nvCxnSpPr>
                <p:spPr>
                  <a:xfrm rot="9720000" flipH="1">
                    <a:off x="7637397" y="5423497"/>
                    <a:ext cx="350202"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7" name="Straight Connector 1406"/>
                  <p:cNvCxnSpPr/>
                  <p:nvPr/>
                </p:nvCxnSpPr>
                <p:spPr>
                  <a:xfrm rot="16440000" flipH="1">
                    <a:off x="7637257" y="5803348"/>
                    <a:ext cx="350518" cy="291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8" name="Straight Connector 1407"/>
                  <p:cNvCxnSpPr/>
                  <p:nvPr/>
                </p:nvCxnSpPr>
                <p:spPr>
                  <a:xfrm rot="9720000" flipH="1">
                    <a:off x="7637397" y="6182953"/>
                    <a:ext cx="350202"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33" name="Group 71"/>
            <p:cNvGrpSpPr>
              <a:grpSpLocks/>
            </p:cNvGrpSpPr>
            <p:nvPr/>
          </p:nvGrpSpPr>
          <p:grpSpPr bwMode="auto">
            <a:xfrm rot="-600000">
              <a:off x="4516298" y="860121"/>
              <a:ext cx="23347" cy="319889"/>
              <a:chOff x="7092312" y="2212574"/>
              <a:chExt cx="281288" cy="3854066"/>
            </a:xfrm>
          </p:grpSpPr>
          <p:cxnSp>
            <p:nvCxnSpPr>
              <p:cNvPr id="1373" name="Straight Connector 1372"/>
              <p:cNvCxnSpPr/>
              <p:nvPr/>
            </p:nvCxnSpPr>
            <p:spPr>
              <a:xfrm rot="16440000" flipH="1">
                <a:off x="7106615" y="4198692"/>
                <a:ext cx="229650"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4" name="Straight Connector 1373"/>
              <p:cNvCxnSpPr/>
              <p:nvPr/>
            </p:nvCxnSpPr>
            <p:spPr>
              <a:xfrm rot="9720000" flipH="1">
                <a:off x="7111164" y="4393727"/>
                <a:ext cx="229439"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5" name="Straight Connector 1374"/>
              <p:cNvCxnSpPr/>
              <p:nvPr/>
            </p:nvCxnSpPr>
            <p:spPr>
              <a:xfrm rot="16440000" flipH="1">
                <a:off x="7075500" y="4632452"/>
                <a:ext cx="248781" cy="229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6" name="Straight Connector 1375"/>
              <p:cNvCxnSpPr/>
              <p:nvPr/>
            </p:nvCxnSpPr>
            <p:spPr>
              <a:xfrm rot="9720000" flipH="1">
                <a:off x="7112353" y="4938053"/>
                <a:ext cx="229439"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7" name="Straight Connector 1376"/>
              <p:cNvCxnSpPr/>
              <p:nvPr/>
            </p:nvCxnSpPr>
            <p:spPr>
              <a:xfrm rot="16440000" flipH="1">
                <a:off x="7119485" y="5163035"/>
                <a:ext cx="229650" cy="21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8" name="Straight Connector 1377"/>
              <p:cNvCxnSpPr/>
              <p:nvPr/>
            </p:nvCxnSpPr>
            <p:spPr>
              <a:xfrm rot="9720000" flipH="1">
                <a:off x="7114483" y="5367635"/>
                <a:ext cx="248552"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9" name="Straight Connector 1378"/>
              <p:cNvCxnSpPr/>
              <p:nvPr/>
            </p:nvCxnSpPr>
            <p:spPr>
              <a:xfrm rot="16440000" flipH="1">
                <a:off x="7111798" y="5647503"/>
                <a:ext cx="229650" cy="21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0" name="Straight Connector 1379"/>
              <p:cNvCxnSpPr>
                <a:cxnSpLocks noChangeAspect="1"/>
              </p:cNvCxnSpPr>
              <p:nvPr/>
            </p:nvCxnSpPr>
            <p:spPr>
              <a:xfrm rot="7680000" flipH="1">
                <a:off x="7233169" y="5875296"/>
                <a:ext cx="153100" cy="133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84" name="Group 60"/>
              <p:cNvGrpSpPr>
                <a:grpSpLocks/>
              </p:cNvGrpSpPr>
              <p:nvPr/>
            </p:nvGrpSpPr>
            <p:grpSpPr bwMode="auto">
              <a:xfrm>
                <a:off x="7092312" y="2212574"/>
                <a:ext cx="246030" cy="1933960"/>
                <a:chOff x="7574309" y="3510616"/>
                <a:chExt cx="375518" cy="2951859"/>
              </a:xfrm>
            </p:grpSpPr>
            <p:cxnSp>
              <p:nvCxnSpPr>
                <p:cNvPr id="1382" name="Straight Connector 1381"/>
                <p:cNvCxnSpPr/>
                <p:nvPr/>
              </p:nvCxnSpPr>
              <p:spPr>
                <a:xfrm rot="16440000" flipH="1">
                  <a:off x="7529760" y="3386340"/>
                  <a:ext cx="350520" cy="2918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3" name="Straight Connector 1382"/>
                <p:cNvCxnSpPr/>
                <p:nvPr/>
              </p:nvCxnSpPr>
              <p:spPr>
                <a:xfrm rot="9720000" flipH="1">
                  <a:off x="7555321" y="3746630"/>
                  <a:ext cx="350187"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4" name="Straight Connector 1383"/>
                <p:cNvCxnSpPr/>
                <p:nvPr/>
              </p:nvCxnSpPr>
              <p:spPr>
                <a:xfrm rot="16440000" flipH="1">
                  <a:off x="7546775" y="4130869"/>
                  <a:ext cx="350520" cy="2918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5" name="Straight Connector 1384"/>
                <p:cNvCxnSpPr/>
                <p:nvPr/>
              </p:nvCxnSpPr>
              <p:spPr>
                <a:xfrm rot="9720000" flipH="1">
                  <a:off x="7509572" y="4512306"/>
                  <a:ext cx="379360"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89" name="Group 58"/>
                <p:cNvGrpSpPr>
                  <a:grpSpLocks/>
                </p:cNvGrpSpPr>
                <p:nvPr/>
              </p:nvGrpSpPr>
              <p:grpSpPr bwMode="auto">
                <a:xfrm>
                  <a:off x="7589165" y="5008496"/>
                  <a:ext cx="360662" cy="1453979"/>
                  <a:chOff x="7632029" y="5022784"/>
                  <a:chExt cx="360662" cy="1453979"/>
                </a:xfrm>
              </p:grpSpPr>
              <p:cxnSp>
                <p:nvCxnSpPr>
                  <p:cNvPr id="1387" name="Straight Connector 1386"/>
                  <p:cNvCxnSpPr/>
                  <p:nvPr/>
                </p:nvCxnSpPr>
                <p:spPr>
                  <a:xfrm rot="16440000" flipH="1">
                    <a:off x="7614007" y="4863651"/>
                    <a:ext cx="379737" cy="2626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8" name="Straight Connector 1387"/>
                  <p:cNvCxnSpPr/>
                  <p:nvPr/>
                </p:nvCxnSpPr>
                <p:spPr>
                  <a:xfrm rot="9720000" flipH="1">
                    <a:off x="7603696" y="5242343"/>
                    <a:ext cx="320993"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9" name="Straight Connector 1388"/>
                  <p:cNvCxnSpPr/>
                  <p:nvPr/>
                </p:nvCxnSpPr>
                <p:spPr>
                  <a:xfrm rot="16440000" flipH="1">
                    <a:off x="7624488" y="5559939"/>
                    <a:ext cx="350518" cy="2626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0" name="Straight Connector 1389"/>
                  <p:cNvCxnSpPr/>
                  <p:nvPr/>
                </p:nvCxnSpPr>
                <p:spPr>
                  <a:xfrm rot="9720000" flipH="1">
                    <a:off x="7601881" y="5926780"/>
                    <a:ext cx="350184"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34" name="Group 71"/>
            <p:cNvGrpSpPr>
              <a:grpSpLocks noChangeAspect="1"/>
            </p:cNvGrpSpPr>
            <p:nvPr/>
          </p:nvGrpSpPr>
          <p:grpSpPr bwMode="auto">
            <a:xfrm rot="-1200000">
              <a:off x="4429033" y="896307"/>
              <a:ext cx="23347" cy="319889"/>
              <a:chOff x="7092314" y="2212572"/>
              <a:chExt cx="281286" cy="3854068"/>
            </a:xfrm>
          </p:grpSpPr>
          <p:cxnSp>
            <p:nvCxnSpPr>
              <p:cNvPr id="1355" name="Straight Connector 1354"/>
              <p:cNvCxnSpPr/>
              <p:nvPr/>
            </p:nvCxnSpPr>
            <p:spPr>
              <a:xfrm rot="16440000" flipH="1">
                <a:off x="7097927" y="4144248"/>
                <a:ext cx="229650" cy="1911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6" name="Straight Connector 1355"/>
              <p:cNvCxnSpPr/>
              <p:nvPr/>
            </p:nvCxnSpPr>
            <p:spPr>
              <a:xfrm rot="9720000" flipH="1">
                <a:off x="7066914" y="4397583"/>
                <a:ext cx="229437"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7" name="Straight Connector 1356"/>
              <p:cNvCxnSpPr/>
              <p:nvPr/>
            </p:nvCxnSpPr>
            <p:spPr>
              <a:xfrm rot="16440000" flipH="1">
                <a:off x="7107571" y="4677269"/>
                <a:ext cx="229650" cy="1911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8" name="Straight Connector 1357"/>
              <p:cNvCxnSpPr/>
              <p:nvPr/>
            </p:nvCxnSpPr>
            <p:spPr>
              <a:xfrm rot="9720000" flipH="1">
                <a:off x="7095597" y="4879933"/>
                <a:ext cx="248563"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9" name="Straight Connector 1358"/>
              <p:cNvCxnSpPr/>
              <p:nvPr/>
            </p:nvCxnSpPr>
            <p:spPr>
              <a:xfrm rot="16440000" flipH="1">
                <a:off x="7110120" y="5109992"/>
                <a:ext cx="248781" cy="2103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0" name="Straight Connector 1359"/>
              <p:cNvCxnSpPr/>
              <p:nvPr/>
            </p:nvCxnSpPr>
            <p:spPr>
              <a:xfrm rot="9720000" flipH="1">
                <a:off x="7081810" y="5367169"/>
                <a:ext cx="267676"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1" name="Straight Connector 1360"/>
              <p:cNvCxnSpPr/>
              <p:nvPr/>
            </p:nvCxnSpPr>
            <p:spPr>
              <a:xfrm rot="16440000" flipH="1">
                <a:off x="7121173" y="5609496"/>
                <a:ext cx="229650" cy="210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2" name="Straight Connector 1361"/>
              <p:cNvCxnSpPr>
                <a:cxnSpLocks noChangeAspect="1"/>
              </p:cNvCxnSpPr>
              <p:nvPr/>
            </p:nvCxnSpPr>
            <p:spPr>
              <a:xfrm rot="7680000" flipH="1">
                <a:off x="7226367" y="5855400"/>
                <a:ext cx="153100" cy="133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66" name="Group 60"/>
              <p:cNvGrpSpPr>
                <a:grpSpLocks/>
              </p:cNvGrpSpPr>
              <p:nvPr/>
            </p:nvGrpSpPr>
            <p:grpSpPr bwMode="auto">
              <a:xfrm>
                <a:off x="7092314" y="2212572"/>
                <a:ext cx="246030" cy="1933960"/>
                <a:chOff x="7574309" y="3510616"/>
                <a:chExt cx="375518" cy="2951859"/>
              </a:xfrm>
            </p:grpSpPr>
            <p:cxnSp>
              <p:nvCxnSpPr>
                <p:cNvPr id="1364" name="Straight Connector 1363"/>
                <p:cNvCxnSpPr/>
                <p:nvPr/>
              </p:nvCxnSpPr>
              <p:spPr>
                <a:xfrm rot="16440000" flipH="1">
                  <a:off x="7498993" y="3444305"/>
                  <a:ext cx="350520" cy="2918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5" name="Straight Connector 1364"/>
                <p:cNvCxnSpPr/>
                <p:nvPr/>
              </p:nvCxnSpPr>
              <p:spPr>
                <a:xfrm rot="9720000" flipH="1">
                  <a:off x="7479094" y="3840966"/>
                  <a:ext cx="350187"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6" name="Straight Connector 1365"/>
                <p:cNvCxnSpPr/>
                <p:nvPr/>
              </p:nvCxnSpPr>
              <p:spPr>
                <a:xfrm rot="16440000" flipH="1">
                  <a:off x="7468846" y="4210448"/>
                  <a:ext cx="350520" cy="2918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7" name="Straight Connector 1366"/>
                <p:cNvCxnSpPr/>
                <p:nvPr/>
              </p:nvCxnSpPr>
              <p:spPr>
                <a:xfrm rot="9720000" flipH="1">
                  <a:off x="7495442" y="4567196"/>
                  <a:ext cx="379378"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71" name="Group 58"/>
                <p:cNvGrpSpPr>
                  <a:grpSpLocks/>
                </p:cNvGrpSpPr>
                <p:nvPr/>
              </p:nvGrpSpPr>
              <p:grpSpPr bwMode="auto">
                <a:xfrm>
                  <a:off x="7589165" y="5008496"/>
                  <a:ext cx="360662" cy="1453979"/>
                  <a:chOff x="7632029" y="5022784"/>
                  <a:chExt cx="360662" cy="1453979"/>
                </a:xfrm>
              </p:grpSpPr>
              <p:cxnSp>
                <p:nvCxnSpPr>
                  <p:cNvPr id="1369" name="Straight Connector 1368"/>
                  <p:cNvCxnSpPr/>
                  <p:nvPr/>
                </p:nvCxnSpPr>
                <p:spPr>
                  <a:xfrm rot="16440000" flipH="1">
                    <a:off x="7548930" y="4891055"/>
                    <a:ext cx="350518" cy="291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0" name="Straight Connector 1369"/>
                  <p:cNvCxnSpPr/>
                  <p:nvPr/>
                </p:nvCxnSpPr>
                <p:spPr>
                  <a:xfrm rot="9720000" flipH="1">
                    <a:off x="7539872" y="5255274"/>
                    <a:ext cx="321011"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1" name="Straight Connector 1370"/>
                  <p:cNvCxnSpPr/>
                  <p:nvPr/>
                </p:nvCxnSpPr>
                <p:spPr>
                  <a:xfrm rot="16440000" flipH="1">
                    <a:off x="7542462" y="5649322"/>
                    <a:ext cx="350518" cy="262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2" name="Straight Connector 1371"/>
                  <p:cNvCxnSpPr/>
                  <p:nvPr/>
                </p:nvCxnSpPr>
                <p:spPr>
                  <a:xfrm rot="9720000" flipH="1">
                    <a:off x="7541271" y="6008062"/>
                    <a:ext cx="350184" cy="3212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35" name="Group 71"/>
            <p:cNvGrpSpPr>
              <a:grpSpLocks/>
            </p:cNvGrpSpPr>
            <p:nvPr/>
          </p:nvGrpSpPr>
          <p:grpSpPr bwMode="auto">
            <a:xfrm rot="-2400000">
              <a:off x="4218614" y="1062691"/>
              <a:ext cx="23347" cy="319890"/>
              <a:chOff x="7092316" y="2212570"/>
              <a:chExt cx="281284" cy="3854070"/>
            </a:xfrm>
          </p:grpSpPr>
          <p:cxnSp>
            <p:nvCxnSpPr>
              <p:cNvPr id="1337" name="Straight Connector 1336"/>
              <p:cNvCxnSpPr/>
              <p:nvPr/>
            </p:nvCxnSpPr>
            <p:spPr>
              <a:xfrm rot="16440000" flipH="1">
                <a:off x="7058188" y="4156914"/>
                <a:ext cx="229649" cy="191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8" name="Straight Connector 1337"/>
              <p:cNvCxnSpPr/>
              <p:nvPr/>
            </p:nvCxnSpPr>
            <p:spPr>
              <a:xfrm rot="9720000" flipH="1">
                <a:off x="7079506" y="4399486"/>
                <a:ext cx="229435" cy="191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9" name="Straight Connector 1338"/>
              <p:cNvCxnSpPr/>
              <p:nvPr/>
            </p:nvCxnSpPr>
            <p:spPr>
              <a:xfrm rot="16440000" flipH="1">
                <a:off x="7073672" y="4644587"/>
                <a:ext cx="229649" cy="191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0" name="Straight Connector 1339"/>
              <p:cNvCxnSpPr/>
              <p:nvPr/>
            </p:nvCxnSpPr>
            <p:spPr>
              <a:xfrm rot="9720000" flipH="1">
                <a:off x="7086604" y="4910199"/>
                <a:ext cx="248561" cy="1722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1" name="Straight Connector 1340"/>
              <p:cNvCxnSpPr/>
              <p:nvPr/>
            </p:nvCxnSpPr>
            <p:spPr>
              <a:xfrm rot="16440000" flipH="1">
                <a:off x="7085719" y="5105801"/>
                <a:ext cx="248781" cy="2294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2" name="Straight Connector 1341"/>
              <p:cNvCxnSpPr/>
              <p:nvPr/>
            </p:nvCxnSpPr>
            <p:spPr>
              <a:xfrm rot="9720000" flipH="1">
                <a:off x="7119343" y="5352824"/>
                <a:ext cx="248549" cy="191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3" name="Straight Connector 1342"/>
              <p:cNvCxnSpPr/>
              <p:nvPr/>
            </p:nvCxnSpPr>
            <p:spPr>
              <a:xfrm rot="16440000" flipH="1">
                <a:off x="7070371" y="5606562"/>
                <a:ext cx="229649" cy="2103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4" name="Straight Connector 1343"/>
              <p:cNvCxnSpPr>
                <a:cxnSpLocks noChangeAspect="1"/>
              </p:cNvCxnSpPr>
              <p:nvPr/>
            </p:nvCxnSpPr>
            <p:spPr>
              <a:xfrm rot="7680000" flipH="1">
                <a:off x="7215625" y="5850007"/>
                <a:ext cx="153100" cy="1529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48" name="Group 60"/>
              <p:cNvGrpSpPr>
                <a:grpSpLocks/>
              </p:cNvGrpSpPr>
              <p:nvPr/>
            </p:nvGrpSpPr>
            <p:grpSpPr bwMode="auto">
              <a:xfrm>
                <a:off x="7092316" y="2212570"/>
                <a:ext cx="246030" cy="1933960"/>
                <a:chOff x="7574309" y="3510616"/>
                <a:chExt cx="375518" cy="2951859"/>
              </a:xfrm>
            </p:grpSpPr>
            <p:cxnSp>
              <p:nvCxnSpPr>
                <p:cNvPr id="1346" name="Straight Connector 1345"/>
                <p:cNvCxnSpPr/>
                <p:nvPr/>
              </p:nvCxnSpPr>
              <p:spPr>
                <a:xfrm rot="16440000" flipH="1">
                  <a:off x="7509926" y="3493780"/>
                  <a:ext cx="350520" cy="2918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7" name="Straight Connector 1346"/>
                <p:cNvCxnSpPr/>
                <p:nvPr/>
              </p:nvCxnSpPr>
              <p:spPr>
                <a:xfrm rot="9720000" flipH="1">
                  <a:off x="7501352" y="3867609"/>
                  <a:ext cx="350187"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8" name="Straight Connector 1347"/>
                <p:cNvCxnSpPr/>
                <p:nvPr/>
              </p:nvCxnSpPr>
              <p:spPr>
                <a:xfrm rot="16440000" flipH="1">
                  <a:off x="7559516" y="4298050"/>
                  <a:ext cx="350520" cy="2918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9" name="Straight Connector 1348"/>
                <p:cNvCxnSpPr/>
                <p:nvPr/>
              </p:nvCxnSpPr>
              <p:spPr>
                <a:xfrm rot="9720000" flipH="1">
                  <a:off x="7519771" y="4600767"/>
                  <a:ext cx="379378"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53" name="Group 58"/>
                <p:cNvGrpSpPr>
                  <a:grpSpLocks/>
                </p:cNvGrpSpPr>
                <p:nvPr/>
              </p:nvGrpSpPr>
              <p:grpSpPr bwMode="auto">
                <a:xfrm>
                  <a:off x="7589165" y="5008496"/>
                  <a:ext cx="360662" cy="1453979"/>
                  <a:chOff x="7632029" y="5022784"/>
                  <a:chExt cx="360662" cy="1453979"/>
                </a:xfrm>
              </p:grpSpPr>
              <p:cxnSp>
                <p:nvCxnSpPr>
                  <p:cNvPr id="1351" name="Straight Connector 1350"/>
                  <p:cNvCxnSpPr/>
                  <p:nvPr/>
                </p:nvCxnSpPr>
                <p:spPr>
                  <a:xfrm rot="16440000" flipH="1">
                    <a:off x="7626387" y="4957193"/>
                    <a:ext cx="350518" cy="262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2" name="Straight Connector 1351"/>
                  <p:cNvCxnSpPr/>
                  <p:nvPr/>
                </p:nvCxnSpPr>
                <p:spPr>
                  <a:xfrm rot="9720000" flipH="1">
                    <a:off x="7629000" y="5325818"/>
                    <a:ext cx="350184"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3" name="Straight Connector 1352"/>
                  <p:cNvCxnSpPr/>
                  <p:nvPr/>
                </p:nvCxnSpPr>
                <p:spPr>
                  <a:xfrm rot="16440000" flipH="1">
                    <a:off x="7631274" y="5723910"/>
                    <a:ext cx="350518" cy="2626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4" name="Straight Connector 1353"/>
                  <p:cNvCxnSpPr/>
                  <p:nvPr/>
                </p:nvCxnSpPr>
                <p:spPr>
                  <a:xfrm rot="9720000" flipH="1">
                    <a:off x="7680178" y="6100118"/>
                    <a:ext cx="321011"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36" name="Group 71"/>
            <p:cNvGrpSpPr>
              <a:grpSpLocks/>
            </p:cNvGrpSpPr>
            <p:nvPr/>
          </p:nvGrpSpPr>
          <p:grpSpPr bwMode="auto">
            <a:xfrm rot="-4200000">
              <a:off x="4086491" y="1310859"/>
              <a:ext cx="23346" cy="319890"/>
              <a:chOff x="7092318" y="2212568"/>
              <a:chExt cx="281282" cy="3854072"/>
            </a:xfrm>
          </p:grpSpPr>
          <p:cxnSp>
            <p:nvCxnSpPr>
              <p:cNvPr id="1319" name="Straight Connector 1318"/>
              <p:cNvCxnSpPr/>
              <p:nvPr/>
            </p:nvCxnSpPr>
            <p:spPr>
              <a:xfrm rot="16440000" flipH="1">
                <a:off x="7102409" y="4184899"/>
                <a:ext cx="229439"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0" name="Straight Connector 1319"/>
              <p:cNvCxnSpPr/>
              <p:nvPr/>
            </p:nvCxnSpPr>
            <p:spPr>
              <a:xfrm rot="9720000" flipH="1">
                <a:off x="7102372" y="4408785"/>
                <a:ext cx="229650"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1" name="Straight Connector 1320"/>
              <p:cNvCxnSpPr/>
              <p:nvPr/>
            </p:nvCxnSpPr>
            <p:spPr>
              <a:xfrm rot="16440000" flipH="1">
                <a:off x="7136057" y="4631066"/>
                <a:ext cx="229439" cy="210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2" name="Straight Connector 1321"/>
              <p:cNvCxnSpPr/>
              <p:nvPr/>
            </p:nvCxnSpPr>
            <p:spPr>
              <a:xfrm rot="9720000" flipH="1">
                <a:off x="7115018" y="4889034"/>
                <a:ext cx="248793"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3" name="Straight Connector 1322"/>
              <p:cNvCxnSpPr/>
              <p:nvPr/>
            </p:nvCxnSpPr>
            <p:spPr>
              <a:xfrm rot="16440000" flipH="1">
                <a:off x="7136451" y="5105605"/>
                <a:ext cx="248553" cy="210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4" name="Straight Connector 1323"/>
              <p:cNvCxnSpPr/>
              <p:nvPr/>
            </p:nvCxnSpPr>
            <p:spPr>
              <a:xfrm rot="9720000" flipH="1">
                <a:off x="7103131" y="5357847"/>
                <a:ext cx="267925"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5" name="Straight Connector 1324"/>
              <p:cNvCxnSpPr/>
              <p:nvPr/>
            </p:nvCxnSpPr>
            <p:spPr>
              <a:xfrm rot="16440000" flipH="1">
                <a:off x="7162503" y="5598106"/>
                <a:ext cx="229439" cy="2105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6" name="Straight Connector 1325"/>
              <p:cNvCxnSpPr>
                <a:cxnSpLocks noChangeAspect="1"/>
              </p:cNvCxnSpPr>
              <p:nvPr/>
            </p:nvCxnSpPr>
            <p:spPr>
              <a:xfrm rot="7680000" flipH="1">
                <a:off x="7231068" y="5859354"/>
                <a:ext cx="152959" cy="1339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30" name="Group 60"/>
              <p:cNvGrpSpPr>
                <a:grpSpLocks/>
              </p:cNvGrpSpPr>
              <p:nvPr/>
            </p:nvGrpSpPr>
            <p:grpSpPr bwMode="auto">
              <a:xfrm>
                <a:off x="7092318" y="2212568"/>
                <a:ext cx="246030" cy="1933960"/>
                <a:chOff x="7574309" y="3510616"/>
                <a:chExt cx="375518" cy="2951859"/>
              </a:xfrm>
            </p:grpSpPr>
            <p:cxnSp>
              <p:nvCxnSpPr>
                <p:cNvPr id="1328" name="Straight Connector 1327"/>
                <p:cNvCxnSpPr/>
                <p:nvPr/>
              </p:nvCxnSpPr>
              <p:spPr>
                <a:xfrm rot="16440000" flipH="1">
                  <a:off x="7588803" y="3446802"/>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9" name="Straight Connector 1328"/>
                <p:cNvCxnSpPr/>
                <p:nvPr/>
              </p:nvCxnSpPr>
              <p:spPr>
                <a:xfrm rot="9720000" flipH="1">
                  <a:off x="7598743" y="3815955"/>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0" name="Straight Connector 1329"/>
                <p:cNvCxnSpPr/>
                <p:nvPr/>
              </p:nvCxnSpPr>
              <p:spPr>
                <a:xfrm rot="16440000" flipH="1">
                  <a:off x="7581528" y="4194796"/>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1" name="Straight Connector 1330"/>
                <p:cNvCxnSpPr/>
                <p:nvPr/>
              </p:nvCxnSpPr>
              <p:spPr>
                <a:xfrm rot="9720000" flipH="1">
                  <a:off x="7601473" y="4591357"/>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35" name="Group 58"/>
                <p:cNvGrpSpPr>
                  <a:grpSpLocks/>
                </p:cNvGrpSpPr>
                <p:nvPr/>
              </p:nvGrpSpPr>
              <p:grpSpPr bwMode="auto">
                <a:xfrm>
                  <a:off x="7589165" y="5008496"/>
                  <a:ext cx="360662" cy="1453979"/>
                  <a:chOff x="7632029" y="5022784"/>
                  <a:chExt cx="360662" cy="1453979"/>
                </a:xfrm>
              </p:grpSpPr>
              <p:cxnSp>
                <p:nvCxnSpPr>
                  <p:cNvPr id="1333" name="Straight Connector 1332"/>
                  <p:cNvCxnSpPr/>
                  <p:nvPr/>
                </p:nvCxnSpPr>
                <p:spPr>
                  <a:xfrm rot="16440000" flipH="1">
                    <a:off x="7716935" y="4889740"/>
                    <a:ext cx="350199" cy="292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4" name="Straight Connector 1333"/>
                  <p:cNvCxnSpPr/>
                  <p:nvPr/>
                </p:nvCxnSpPr>
                <p:spPr>
                  <a:xfrm rot="9720000" flipH="1">
                    <a:off x="7755209" y="5253880"/>
                    <a:ext cx="321288"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5" name="Straight Connector 1334"/>
                  <p:cNvCxnSpPr/>
                  <p:nvPr/>
                </p:nvCxnSpPr>
                <p:spPr>
                  <a:xfrm rot="16440000" flipH="1">
                    <a:off x="7709661" y="5637733"/>
                    <a:ext cx="350199" cy="292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6" name="Straight Connector 1335"/>
                  <p:cNvCxnSpPr/>
                  <p:nvPr/>
                </p:nvCxnSpPr>
                <p:spPr>
                  <a:xfrm rot="9720000" flipH="1">
                    <a:off x="7747923" y="6001865"/>
                    <a:ext cx="3213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37" name="Group 71"/>
            <p:cNvGrpSpPr>
              <a:grpSpLocks noChangeAspect="1"/>
            </p:cNvGrpSpPr>
            <p:nvPr/>
          </p:nvGrpSpPr>
          <p:grpSpPr bwMode="auto">
            <a:xfrm rot="-4800000">
              <a:off x="4066548" y="1403186"/>
              <a:ext cx="23346" cy="319890"/>
              <a:chOff x="7092320" y="2212566"/>
              <a:chExt cx="281280" cy="3854074"/>
            </a:xfrm>
          </p:grpSpPr>
          <p:cxnSp>
            <p:nvCxnSpPr>
              <p:cNvPr id="1301" name="Straight Connector 1300"/>
              <p:cNvCxnSpPr/>
              <p:nvPr/>
            </p:nvCxnSpPr>
            <p:spPr>
              <a:xfrm rot="16440000" flipH="1">
                <a:off x="7086696" y="4139553"/>
                <a:ext cx="248553" cy="229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2" name="Straight Connector 1301"/>
              <p:cNvCxnSpPr/>
              <p:nvPr/>
            </p:nvCxnSpPr>
            <p:spPr>
              <a:xfrm rot="9720000" flipH="1">
                <a:off x="7106649" y="4438452"/>
                <a:ext cx="229648"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3" name="Straight Connector 1302"/>
              <p:cNvCxnSpPr/>
              <p:nvPr/>
            </p:nvCxnSpPr>
            <p:spPr>
              <a:xfrm rot="16440000" flipH="1">
                <a:off x="7112248" y="4689785"/>
                <a:ext cx="229439" cy="191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4" name="Straight Connector 1303"/>
              <p:cNvCxnSpPr/>
              <p:nvPr/>
            </p:nvCxnSpPr>
            <p:spPr>
              <a:xfrm rot="9720000" flipH="1">
                <a:off x="7079673" y="4944614"/>
                <a:ext cx="267923"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5" name="Straight Connector 1304"/>
              <p:cNvCxnSpPr/>
              <p:nvPr/>
            </p:nvCxnSpPr>
            <p:spPr>
              <a:xfrm rot="16440000" flipH="1">
                <a:off x="7129366" y="5143433"/>
                <a:ext cx="229439" cy="2487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6" name="Straight Connector 1305"/>
              <p:cNvCxnSpPr/>
              <p:nvPr/>
            </p:nvCxnSpPr>
            <p:spPr>
              <a:xfrm rot="9720000" flipH="1">
                <a:off x="7159575" y="5398182"/>
                <a:ext cx="248780"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7" name="Straight Connector 1306"/>
              <p:cNvCxnSpPr/>
              <p:nvPr/>
            </p:nvCxnSpPr>
            <p:spPr>
              <a:xfrm rot="16440000" flipH="1">
                <a:off x="7163528" y="5630529"/>
                <a:ext cx="248565" cy="2105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8" name="Straight Connector 1307"/>
              <p:cNvCxnSpPr>
                <a:cxnSpLocks noChangeAspect="1"/>
              </p:cNvCxnSpPr>
              <p:nvPr/>
            </p:nvCxnSpPr>
            <p:spPr>
              <a:xfrm rot="7680000" flipH="1">
                <a:off x="7279482" y="5889783"/>
                <a:ext cx="152960" cy="1339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12" name="Group 60"/>
              <p:cNvGrpSpPr>
                <a:grpSpLocks/>
              </p:cNvGrpSpPr>
              <p:nvPr/>
            </p:nvGrpSpPr>
            <p:grpSpPr bwMode="auto">
              <a:xfrm>
                <a:off x="7092320" y="2212566"/>
                <a:ext cx="246030" cy="1933960"/>
                <a:chOff x="7574309" y="3510616"/>
                <a:chExt cx="375518" cy="2951859"/>
              </a:xfrm>
            </p:grpSpPr>
            <p:cxnSp>
              <p:nvCxnSpPr>
                <p:cNvPr id="1310" name="Straight Connector 1309"/>
                <p:cNvCxnSpPr/>
                <p:nvPr/>
              </p:nvCxnSpPr>
              <p:spPr>
                <a:xfrm rot="16440000" flipH="1">
                  <a:off x="7621340" y="3421787"/>
                  <a:ext cx="350199" cy="3212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1" name="Straight Connector 1310"/>
                <p:cNvCxnSpPr/>
                <p:nvPr/>
              </p:nvCxnSpPr>
              <p:spPr>
                <a:xfrm rot="9720000" flipH="1">
                  <a:off x="7557682" y="3832949"/>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2" name="Straight Connector 1311"/>
                <p:cNvCxnSpPr/>
                <p:nvPr/>
              </p:nvCxnSpPr>
              <p:spPr>
                <a:xfrm rot="16440000" flipH="1">
                  <a:off x="7566244" y="4216564"/>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3" name="Straight Connector 1312"/>
                <p:cNvCxnSpPr/>
                <p:nvPr/>
              </p:nvCxnSpPr>
              <p:spPr>
                <a:xfrm rot="9720000" flipH="1">
                  <a:off x="7559278" y="4514229"/>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17" name="Group 58"/>
                <p:cNvGrpSpPr>
                  <a:grpSpLocks/>
                </p:cNvGrpSpPr>
                <p:nvPr/>
              </p:nvGrpSpPr>
              <p:grpSpPr bwMode="auto">
                <a:xfrm>
                  <a:off x="7589165" y="5008496"/>
                  <a:ext cx="360662" cy="1453979"/>
                  <a:chOff x="7632029" y="5022784"/>
                  <a:chExt cx="360662" cy="1453979"/>
                </a:xfrm>
              </p:grpSpPr>
              <p:cxnSp>
                <p:nvCxnSpPr>
                  <p:cNvPr id="1315" name="Straight Connector 1314"/>
                  <p:cNvCxnSpPr/>
                  <p:nvPr/>
                </p:nvCxnSpPr>
                <p:spPr>
                  <a:xfrm rot="16440000" flipH="1">
                    <a:off x="7706300" y="4880282"/>
                    <a:ext cx="350199" cy="262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6" name="Straight Connector 1315"/>
                  <p:cNvCxnSpPr/>
                  <p:nvPr/>
                </p:nvCxnSpPr>
                <p:spPr>
                  <a:xfrm rot="9720000" flipH="1">
                    <a:off x="7729153" y="5249555"/>
                    <a:ext cx="3213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7" name="Straight Connector 1316"/>
                  <p:cNvCxnSpPr/>
                  <p:nvPr/>
                </p:nvCxnSpPr>
                <p:spPr>
                  <a:xfrm rot="16440000" flipH="1">
                    <a:off x="7689274" y="5624099"/>
                    <a:ext cx="350199" cy="262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8" name="Straight Connector 1317"/>
                  <p:cNvCxnSpPr/>
                  <p:nvPr/>
                </p:nvCxnSpPr>
                <p:spPr>
                  <a:xfrm rot="9720000" flipH="1">
                    <a:off x="7654395" y="6000989"/>
                    <a:ext cx="3505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38" name="Group 71"/>
            <p:cNvGrpSpPr>
              <a:grpSpLocks noChangeAspect="1"/>
            </p:cNvGrpSpPr>
            <p:nvPr/>
          </p:nvGrpSpPr>
          <p:grpSpPr bwMode="auto">
            <a:xfrm rot="-5400000">
              <a:off x="4076965" y="1506147"/>
              <a:ext cx="23346" cy="319890"/>
              <a:chOff x="7092320" y="2212566"/>
              <a:chExt cx="281280" cy="3854074"/>
            </a:xfrm>
          </p:grpSpPr>
          <p:cxnSp>
            <p:nvCxnSpPr>
              <p:cNvPr id="1283" name="Straight Connector 1282"/>
              <p:cNvCxnSpPr/>
              <p:nvPr/>
            </p:nvCxnSpPr>
            <p:spPr>
              <a:xfrm rot="16440000" flipH="1">
                <a:off x="7054053" y="4190149"/>
                <a:ext cx="229439" cy="191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4" name="Straight Connector 1283"/>
              <p:cNvCxnSpPr/>
              <p:nvPr/>
            </p:nvCxnSpPr>
            <p:spPr>
              <a:xfrm rot="9720000" flipH="1">
                <a:off x="7053961" y="4438801"/>
                <a:ext cx="229648"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5" name="Straight Connector 1284"/>
              <p:cNvCxnSpPr/>
              <p:nvPr/>
            </p:nvCxnSpPr>
            <p:spPr>
              <a:xfrm rot="16440000" flipH="1">
                <a:off x="7054053" y="4687268"/>
                <a:ext cx="229439" cy="191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6" name="Straight Connector 1285"/>
              <p:cNvCxnSpPr/>
              <p:nvPr/>
            </p:nvCxnSpPr>
            <p:spPr>
              <a:xfrm rot="9720000" flipH="1">
                <a:off x="7053961" y="4935920"/>
                <a:ext cx="229648"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7" name="Straight Connector 1286"/>
              <p:cNvCxnSpPr/>
              <p:nvPr/>
            </p:nvCxnSpPr>
            <p:spPr>
              <a:xfrm rot="16440000" flipH="1">
                <a:off x="7111480" y="5165263"/>
                <a:ext cx="248553" cy="2105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8" name="Straight Connector 1287"/>
              <p:cNvCxnSpPr/>
              <p:nvPr/>
            </p:nvCxnSpPr>
            <p:spPr>
              <a:xfrm rot="9720000" flipH="1">
                <a:off x="7111367" y="5413924"/>
                <a:ext cx="248792"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9" name="Straight Connector 1288"/>
              <p:cNvCxnSpPr/>
              <p:nvPr/>
            </p:nvCxnSpPr>
            <p:spPr>
              <a:xfrm rot="16440000" flipH="1">
                <a:off x="7121037" y="5652825"/>
                <a:ext cx="229439" cy="2105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0" name="Straight Connector 1289"/>
              <p:cNvCxnSpPr>
                <a:cxnSpLocks noChangeAspect="1"/>
              </p:cNvCxnSpPr>
              <p:nvPr/>
            </p:nvCxnSpPr>
            <p:spPr>
              <a:xfrm rot="7680000" flipH="1">
                <a:off x="7235826" y="5920539"/>
                <a:ext cx="152960" cy="1339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94" name="Group 60"/>
              <p:cNvGrpSpPr>
                <a:grpSpLocks/>
              </p:cNvGrpSpPr>
              <p:nvPr/>
            </p:nvGrpSpPr>
            <p:grpSpPr bwMode="auto">
              <a:xfrm>
                <a:off x="7092320" y="2212566"/>
                <a:ext cx="246030" cy="1933960"/>
                <a:chOff x="7574309" y="3510616"/>
                <a:chExt cx="375518" cy="2951859"/>
              </a:xfrm>
            </p:grpSpPr>
            <p:cxnSp>
              <p:nvCxnSpPr>
                <p:cNvPr id="1292" name="Straight Connector 1291"/>
                <p:cNvCxnSpPr/>
                <p:nvPr/>
              </p:nvCxnSpPr>
              <p:spPr>
                <a:xfrm rot="16440000" flipH="1">
                  <a:off x="7486700" y="3552362"/>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3" name="Straight Connector 1292"/>
                <p:cNvCxnSpPr/>
                <p:nvPr/>
              </p:nvCxnSpPr>
              <p:spPr>
                <a:xfrm rot="9720000" flipH="1">
                  <a:off x="7486543" y="3931885"/>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4" name="Straight Connector 1293"/>
                <p:cNvCxnSpPr/>
                <p:nvPr/>
              </p:nvCxnSpPr>
              <p:spPr>
                <a:xfrm rot="16440000" flipH="1">
                  <a:off x="7486700" y="4311128"/>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5" name="Straight Connector 1294"/>
                <p:cNvCxnSpPr/>
                <p:nvPr/>
              </p:nvCxnSpPr>
              <p:spPr>
                <a:xfrm rot="9720000" flipH="1">
                  <a:off x="7486543" y="4690650"/>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99" name="Group 58"/>
                <p:cNvGrpSpPr>
                  <a:grpSpLocks/>
                </p:cNvGrpSpPr>
                <p:nvPr/>
              </p:nvGrpSpPr>
              <p:grpSpPr bwMode="auto">
                <a:xfrm>
                  <a:off x="7589165" y="5008496"/>
                  <a:ext cx="360662" cy="1453979"/>
                  <a:chOff x="7632029" y="5022784"/>
                  <a:chExt cx="360662" cy="1453979"/>
                </a:xfrm>
              </p:grpSpPr>
              <p:cxnSp>
                <p:nvCxnSpPr>
                  <p:cNvPr id="1297" name="Straight Connector 1296"/>
                  <p:cNvCxnSpPr/>
                  <p:nvPr/>
                </p:nvCxnSpPr>
                <p:spPr>
                  <a:xfrm rot="16440000" flipH="1">
                    <a:off x="7602587" y="5069610"/>
                    <a:ext cx="350199" cy="262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8" name="Straight Connector 1297"/>
                  <p:cNvCxnSpPr/>
                  <p:nvPr/>
                </p:nvCxnSpPr>
                <p:spPr>
                  <a:xfrm rot="9720000" flipH="1">
                    <a:off x="7646242" y="5434521"/>
                    <a:ext cx="3213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9" name="Straight Connector 1298"/>
                  <p:cNvCxnSpPr/>
                  <p:nvPr/>
                </p:nvCxnSpPr>
                <p:spPr>
                  <a:xfrm rot="16440000" flipH="1">
                    <a:off x="7602587" y="5828375"/>
                    <a:ext cx="350199" cy="262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0" name="Straight Connector 1299"/>
                  <p:cNvCxnSpPr/>
                  <p:nvPr/>
                </p:nvCxnSpPr>
                <p:spPr>
                  <a:xfrm rot="9720000" flipH="1">
                    <a:off x="7646242" y="6193286"/>
                    <a:ext cx="3213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39" name="Group 71"/>
            <p:cNvGrpSpPr>
              <a:grpSpLocks/>
            </p:cNvGrpSpPr>
            <p:nvPr/>
          </p:nvGrpSpPr>
          <p:grpSpPr bwMode="auto">
            <a:xfrm rot="-7200000">
              <a:off x="4176146" y="1777338"/>
              <a:ext cx="23346" cy="319890"/>
              <a:chOff x="7092322" y="2212564"/>
              <a:chExt cx="281278" cy="3854076"/>
            </a:xfrm>
          </p:grpSpPr>
          <p:cxnSp>
            <p:nvCxnSpPr>
              <p:cNvPr id="1265" name="Straight Connector 1264"/>
              <p:cNvCxnSpPr/>
              <p:nvPr/>
            </p:nvCxnSpPr>
            <p:spPr>
              <a:xfrm rot="16440000" flipH="1">
                <a:off x="7105767" y="4194603"/>
                <a:ext cx="229439" cy="1913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6" name="Straight Connector 1265"/>
              <p:cNvCxnSpPr/>
              <p:nvPr/>
            </p:nvCxnSpPr>
            <p:spPr>
              <a:xfrm rot="9720000" flipH="1">
                <a:off x="7114197" y="4392798"/>
                <a:ext cx="248790"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7" name="Straight Connector 1266"/>
              <p:cNvCxnSpPr/>
              <p:nvPr/>
            </p:nvCxnSpPr>
            <p:spPr>
              <a:xfrm rot="16440000" flipH="1">
                <a:off x="7105942" y="4674893"/>
                <a:ext cx="248553" cy="1913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8" name="Straight Connector 1267"/>
              <p:cNvCxnSpPr/>
              <p:nvPr/>
            </p:nvCxnSpPr>
            <p:spPr>
              <a:xfrm rot="9720000" flipH="1">
                <a:off x="7083430" y="4904918"/>
                <a:ext cx="248790"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9" name="Straight Connector 1268"/>
              <p:cNvCxnSpPr/>
              <p:nvPr/>
            </p:nvCxnSpPr>
            <p:spPr>
              <a:xfrm rot="16440000" flipH="1">
                <a:off x="7123944" y="5166940"/>
                <a:ext cx="229439" cy="210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0" name="Straight Connector 1269"/>
              <p:cNvCxnSpPr/>
              <p:nvPr/>
            </p:nvCxnSpPr>
            <p:spPr>
              <a:xfrm rot="9720000" flipH="1">
                <a:off x="7107516" y="5360368"/>
                <a:ext cx="248790"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1" name="Straight Connector 1270"/>
              <p:cNvCxnSpPr/>
              <p:nvPr/>
            </p:nvCxnSpPr>
            <p:spPr>
              <a:xfrm rot="16440000" flipH="1">
                <a:off x="7120598" y="5641157"/>
                <a:ext cx="229439" cy="229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2" name="Straight Connector 1271"/>
              <p:cNvCxnSpPr>
                <a:cxnSpLocks noChangeAspect="1"/>
              </p:cNvCxnSpPr>
              <p:nvPr/>
            </p:nvCxnSpPr>
            <p:spPr>
              <a:xfrm rot="7680000" flipH="1">
                <a:off x="7230167" y="5928848"/>
                <a:ext cx="152960" cy="1339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76" name="Group 60"/>
              <p:cNvGrpSpPr>
                <a:grpSpLocks/>
              </p:cNvGrpSpPr>
              <p:nvPr/>
            </p:nvGrpSpPr>
            <p:grpSpPr bwMode="auto">
              <a:xfrm>
                <a:off x="7092322" y="2212564"/>
                <a:ext cx="246030" cy="1933960"/>
                <a:chOff x="7574309" y="3510616"/>
                <a:chExt cx="375518" cy="2951859"/>
              </a:xfrm>
            </p:grpSpPr>
            <p:cxnSp>
              <p:nvCxnSpPr>
                <p:cNvPr id="1274" name="Straight Connector 1273"/>
                <p:cNvCxnSpPr/>
                <p:nvPr/>
              </p:nvCxnSpPr>
              <p:spPr>
                <a:xfrm rot="16440000" flipH="1">
                  <a:off x="7579241" y="3527764"/>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5" name="Straight Connector 1274"/>
                <p:cNvCxnSpPr/>
                <p:nvPr/>
              </p:nvCxnSpPr>
              <p:spPr>
                <a:xfrm rot="9720000" flipH="1">
                  <a:off x="7635406" y="3897363"/>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6" name="Straight Connector 1275"/>
                <p:cNvCxnSpPr/>
                <p:nvPr/>
              </p:nvCxnSpPr>
              <p:spPr>
                <a:xfrm rot="16440000" flipH="1">
                  <a:off x="7572194" y="4298742"/>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7" name="Straight Connector 1276"/>
                <p:cNvCxnSpPr/>
                <p:nvPr/>
              </p:nvCxnSpPr>
              <p:spPr>
                <a:xfrm rot="9720000" flipH="1">
                  <a:off x="7675557" y="4619748"/>
                  <a:ext cx="3797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81" name="Group 58"/>
                <p:cNvGrpSpPr>
                  <a:grpSpLocks/>
                </p:cNvGrpSpPr>
                <p:nvPr/>
              </p:nvGrpSpPr>
              <p:grpSpPr bwMode="auto">
                <a:xfrm>
                  <a:off x="7589165" y="5008496"/>
                  <a:ext cx="360662" cy="1453979"/>
                  <a:chOff x="7632029" y="5022784"/>
                  <a:chExt cx="360662" cy="1453979"/>
                </a:xfrm>
              </p:grpSpPr>
              <p:cxnSp>
                <p:nvCxnSpPr>
                  <p:cNvPr id="1279" name="Straight Connector 1278"/>
                  <p:cNvCxnSpPr/>
                  <p:nvPr/>
                </p:nvCxnSpPr>
                <p:spPr>
                  <a:xfrm rot="16440000" flipH="1">
                    <a:off x="7746211" y="4961564"/>
                    <a:ext cx="350199" cy="292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0" name="Straight Connector 1279"/>
                  <p:cNvCxnSpPr/>
                  <p:nvPr/>
                </p:nvCxnSpPr>
                <p:spPr>
                  <a:xfrm rot="9720000" flipH="1">
                    <a:off x="7784391" y="5329204"/>
                    <a:ext cx="3213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1" name="Straight Connector 1280"/>
                  <p:cNvCxnSpPr/>
                  <p:nvPr/>
                </p:nvCxnSpPr>
                <p:spPr>
                  <a:xfrm rot="16440000" flipH="1">
                    <a:off x="7777104" y="5769035"/>
                    <a:ext cx="350199" cy="262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2" name="Straight Connector 1281"/>
                  <p:cNvCxnSpPr/>
                  <p:nvPr/>
                </p:nvCxnSpPr>
                <p:spPr>
                  <a:xfrm rot="9720000" flipH="1">
                    <a:off x="7777333" y="6100180"/>
                    <a:ext cx="321288"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40" name="Group 71"/>
            <p:cNvGrpSpPr>
              <a:grpSpLocks noChangeAspect="1"/>
            </p:cNvGrpSpPr>
            <p:nvPr/>
          </p:nvGrpSpPr>
          <p:grpSpPr bwMode="auto">
            <a:xfrm rot="-9000000">
              <a:off x="4381421" y="1978006"/>
              <a:ext cx="23346" cy="319890"/>
              <a:chOff x="7092324" y="2212562"/>
              <a:chExt cx="281276" cy="3854078"/>
            </a:xfrm>
          </p:grpSpPr>
          <p:cxnSp>
            <p:nvCxnSpPr>
              <p:cNvPr id="1247" name="Straight Connector 1246"/>
              <p:cNvCxnSpPr/>
              <p:nvPr/>
            </p:nvCxnSpPr>
            <p:spPr>
              <a:xfrm rot="16440000" flipH="1">
                <a:off x="7050545" y="4187114"/>
                <a:ext cx="229650"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8" name="Straight Connector 1247"/>
              <p:cNvCxnSpPr/>
              <p:nvPr/>
            </p:nvCxnSpPr>
            <p:spPr>
              <a:xfrm rot="9720000" flipH="1">
                <a:off x="7104857" y="4393250"/>
                <a:ext cx="248552"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9" name="Straight Connector 1248"/>
              <p:cNvCxnSpPr/>
              <p:nvPr/>
            </p:nvCxnSpPr>
            <p:spPr>
              <a:xfrm rot="16440000" flipH="1">
                <a:off x="7106119" y="4675790"/>
                <a:ext cx="229650" cy="21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0" name="Straight Connector 1249"/>
              <p:cNvCxnSpPr/>
              <p:nvPr/>
            </p:nvCxnSpPr>
            <p:spPr>
              <a:xfrm rot="9720000" flipH="1">
                <a:off x="7103759" y="4929761"/>
                <a:ext cx="229439"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1" name="Straight Connector 1250"/>
              <p:cNvCxnSpPr/>
              <p:nvPr/>
            </p:nvCxnSpPr>
            <p:spPr>
              <a:xfrm rot="16440000" flipH="1">
                <a:off x="7141635" y="5213234"/>
                <a:ext cx="248781" cy="21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2" name="Straight Connector 1251"/>
              <p:cNvCxnSpPr/>
              <p:nvPr/>
            </p:nvCxnSpPr>
            <p:spPr>
              <a:xfrm rot="9720000" flipH="1">
                <a:off x="7104541" y="5387852"/>
                <a:ext cx="248552"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3" name="Straight Connector 1252"/>
              <p:cNvCxnSpPr/>
              <p:nvPr/>
            </p:nvCxnSpPr>
            <p:spPr>
              <a:xfrm rot="16440000" flipH="1">
                <a:off x="7119800" y="5618107"/>
                <a:ext cx="229650" cy="21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4" name="Straight Connector 1253"/>
              <p:cNvCxnSpPr>
                <a:cxnSpLocks noChangeAspect="1"/>
              </p:cNvCxnSpPr>
              <p:nvPr/>
            </p:nvCxnSpPr>
            <p:spPr>
              <a:xfrm rot="7680000" flipH="1">
                <a:off x="7238738" y="5930145"/>
                <a:ext cx="153100" cy="133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58" name="Group 60"/>
              <p:cNvGrpSpPr>
                <a:grpSpLocks/>
              </p:cNvGrpSpPr>
              <p:nvPr/>
            </p:nvGrpSpPr>
            <p:grpSpPr bwMode="auto">
              <a:xfrm>
                <a:off x="7092324" y="2212562"/>
                <a:ext cx="246030" cy="1933960"/>
                <a:chOff x="7574309" y="3510616"/>
                <a:chExt cx="375518" cy="2951859"/>
              </a:xfrm>
            </p:grpSpPr>
            <p:cxnSp>
              <p:nvCxnSpPr>
                <p:cNvPr id="1256" name="Straight Connector 1255"/>
                <p:cNvCxnSpPr/>
                <p:nvPr/>
              </p:nvCxnSpPr>
              <p:spPr>
                <a:xfrm rot="16440000" flipH="1">
                  <a:off x="7580561" y="3549567"/>
                  <a:ext cx="350520" cy="2918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7" name="Straight Connector 1256"/>
                <p:cNvCxnSpPr/>
                <p:nvPr/>
              </p:nvCxnSpPr>
              <p:spPr>
                <a:xfrm rot="9720000" flipH="1">
                  <a:off x="7618788" y="3965898"/>
                  <a:ext cx="350187"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8" name="Straight Connector 1257"/>
                <p:cNvCxnSpPr/>
                <p:nvPr/>
              </p:nvCxnSpPr>
              <p:spPr>
                <a:xfrm rot="16440000" flipH="1">
                  <a:off x="7640117" y="4310046"/>
                  <a:ext cx="350520" cy="3210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9" name="Straight Connector 1258"/>
                <p:cNvCxnSpPr/>
                <p:nvPr/>
              </p:nvCxnSpPr>
              <p:spPr>
                <a:xfrm rot="9720000" flipH="1">
                  <a:off x="7596646" y="4686988"/>
                  <a:ext cx="350187"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63" name="Group 58"/>
                <p:cNvGrpSpPr>
                  <a:grpSpLocks/>
                </p:cNvGrpSpPr>
                <p:nvPr/>
              </p:nvGrpSpPr>
              <p:grpSpPr bwMode="auto">
                <a:xfrm>
                  <a:off x="7589165" y="5008496"/>
                  <a:ext cx="360662" cy="1453979"/>
                  <a:chOff x="7632029" y="5022784"/>
                  <a:chExt cx="360662" cy="1453979"/>
                </a:xfrm>
              </p:grpSpPr>
              <p:cxnSp>
                <p:nvCxnSpPr>
                  <p:cNvPr id="1261" name="Straight Connector 1260"/>
                  <p:cNvCxnSpPr/>
                  <p:nvPr/>
                </p:nvCxnSpPr>
                <p:spPr>
                  <a:xfrm rot="16440000" flipH="1">
                    <a:off x="7791128" y="5066765"/>
                    <a:ext cx="350518" cy="262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2" name="Straight Connector 1261"/>
                  <p:cNvCxnSpPr/>
                  <p:nvPr/>
                </p:nvCxnSpPr>
                <p:spPr>
                  <a:xfrm rot="9720000" flipH="1">
                    <a:off x="7789476" y="5432535"/>
                    <a:ext cx="321011"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3" name="Straight Connector 1262"/>
                  <p:cNvCxnSpPr/>
                  <p:nvPr/>
                </p:nvCxnSpPr>
                <p:spPr>
                  <a:xfrm rot="16440000" flipH="1">
                    <a:off x="7798182" y="5838478"/>
                    <a:ext cx="350518" cy="2626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4" name="Straight Connector 1263"/>
                  <p:cNvCxnSpPr/>
                  <p:nvPr/>
                </p:nvCxnSpPr>
                <p:spPr>
                  <a:xfrm rot="9720000" flipH="1">
                    <a:off x="7744042" y="6226131"/>
                    <a:ext cx="350184"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41" name="Group 71"/>
            <p:cNvGrpSpPr>
              <a:grpSpLocks/>
            </p:cNvGrpSpPr>
            <p:nvPr/>
          </p:nvGrpSpPr>
          <p:grpSpPr bwMode="auto">
            <a:xfrm rot="-9600000">
              <a:off x="4477213" y="2024235"/>
              <a:ext cx="23346" cy="319890"/>
              <a:chOff x="7092326" y="2212560"/>
              <a:chExt cx="281274" cy="3854080"/>
            </a:xfrm>
          </p:grpSpPr>
          <p:cxnSp>
            <p:nvCxnSpPr>
              <p:cNvPr id="1229" name="Straight Connector 1228"/>
              <p:cNvCxnSpPr/>
              <p:nvPr/>
            </p:nvCxnSpPr>
            <p:spPr>
              <a:xfrm rot="16440000" flipH="1">
                <a:off x="7078039" y="4238084"/>
                <a:ext cx="229650" cy="1911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0" name="Straight Connector 1229"/>
              <p:cNvCxnSpPr/>
              <p:nvPr/>
            </p:nvCxnSpPr>
            <p:spPr>
              <a:xfrm rot="9720000" flipH="1">
                <a:off x="7060249" y="4468532"/>
                <a:ext cx="229437"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1" name="Straight Connector 1230"/>
              <p:cNvCxnSpPr/>
              <p:nvPr/>
            </p:nvCxnSpPr>
            <p:spPr>
              <a:xfrm rot="16440000" flipH="1">
                <a:off x="7102681" y="4697512"/>
                <a:ext cx="229650" cy="1911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2" name="Straight Connector 1231"/>
              <p:cNvCxnSpPr/>
              <p:nvPr/>
            </p:nvCxnSpPr>
            <p:spPr>
              <a:xfrm rot="9720000" flipH="1">
                <a:off x="7091432" y="4945948"/>
                <a:ext cx="229437"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3" name="Straight Connector 1232"/>
              <p:cNvCxnSpPr/>
              <p:nvPr/>
            </p:nvCxnSpPr>
            <p:spPr>
              <a:xfrm rot="16440000" flipH="1">
                <a:off x="7124876" y="5168639"/>
                <a:ext cx="229650" cy="210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4" name="Straight Connector 1233"/>
              <p:cNvCxnSpPr/>
              <p:nvPr/>
            </p:nvCxnSpPr>
            <p:spPr>
              <a:xfrm rot="9720000" flipH="1">
                <a:off x="7164497" y="5424982"/>
                <a:ext cx="248563"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5" name="Straight Connector 1234"/>
              <p:cNvCxnSpPr/>
              <p:nvPr/>
            </p:nvCxnSpPr>
            <p:spPr>
              <a:xfrm rot="16440000" flipH="1">
                <a:off x="7120116" y="5659150"/>
                <a:ext cx="229650" cy="2103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6" name="Straight Connector 1235"/>
              <p:cNvCxnSpPr>
                <a:cxnSpLocks noChangeAspect="1"/>
              </p:cNvCxnSpPr>
              <p:nvPr/>
            </p:nvCxnSpPr>
            <p:spPr>
              <a:xfrm rot="7680000" flipH="1">
                <a:off x="7250775" y="5979399"/>
                <a:ext cx="153100" cy="1338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40" name="Group 60"/>
              <p:cNvGrpSpPr>
                <a:grpSpLocks/>
              </p:cNvGrpSpPr>
              <p:nvPr/>
            </p:nvGrpSpPr>
            <p:grpSpPr bwMode="auto">
              <a:xfrm>
                <a:off x="7092326" y="2212560"/>
                <a:ext cx="246030" cy="1933960"/>
                <a:chOff x="7574309" y="3510616"/>
                <a:chExt cx="375518" cy="2951859"/>
              </a:xfrm>
            </p:grpSpPr>
            <p:cxnSp>
              <p:nvCxnSpPr>
                <p:cNvPr id="1238" name="Straight Connector 1237"/>
                <p:cNvCxnSpPr/>
                <p:nvPr/>
              </p:nvCxnSpPr>
              <p:spPr>
                <a:xfrm rot="16440000" flipH="1">
                  <a:off x="7667549" y="3530503"/>
                  <a:ext cx="350520" cy="3209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9" name="Straight Connector 1238"/>
                <p:cNvCxnSpPr/>
                <p:nvPr/>
              </p:nvCxnSpPr>
              <p:spPr>
                <a:xfrm rot="9720000" flipH="1">
                  <a:off x="7599256" y="3911823"/>
                  <a:ext cx="350187"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0" name="Straight Connector 1239"/>
                <p:cNvCxnSpPr/>
                <p:nvPr/>
              </p:nvCxnSpPr>
              <p:spPr>
                <a:xfrm rot="16440000" flipH="1">
                  <a:off x="7581746" y="4291316"/>
                  <a:ext cx="350520" cy="2918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1" name="Straight Connector 1240"/>
                <p:cNvCxnSpPr/>
                <p:nvPr/>
              </p:nvCxnSpPr>
              <p:spPr>
                <a:xfrm rot="9720000" flipH="1">
                  <a:off x="7629403" y="4677966"/>
                  <a:ext cx="350187"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45" name="Group 58"/>
                <p:cNvGrpSpPr>
                  <a:grpSpLocks/>
                </p:cNvGrpSpPr>
                <p:nvPr/>
              </p:nvGrpSpPr>
              <p:grpSpPr bwMode="auto">
                <a:xfrm>
                  <a:off x="7589165" y="5008496"/>
                  <a:ext cx="360662" cy="1453979"/>
                  <a:chOff x="7632029" y="5022784"/>
                  <a:chExt cx="360662" cy="1453979"/>
                </a:xfrm>
              </p:grpSpPr>
              <p:cxnSp>
                <p:nvCxnSpPr>
                  <p:cNvPr id="1243" name="Straight Connector 1242"/>
                  <p:cNvCxnSpPr/>
                  <p:nvPr/>
                </p:nvCxnSpPr>
                <p:spPr>
                  <a:xfrm rot="16440000" flipH="1">
                    <a:off x="7805973" y="5072535"/>
                    <a:ext cx="379719" cy="262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4" name="Straight Connector 1243"/>
                  <p:cNvCxnSpPr/>
                  <p:nvPr/>
                </p:nvCxnSpPr>
                <p:spPr>
                  <a:xfrm rot="9720000" flipH="1">
                    <a:off x="7767248" y="5465868"/>
                    <a:ext cx="350184"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5" name="Straight Connector 1244"/>
                  <p:cNvCxnSpPr/>
                  <p:nvPr/>
                </p:nvCxnSpPr>
                <p:spPr>
                  <a:xfrm rot="16440000" flipH="1">
                    <a:off x="7739754" y="5817902"/>
                    <a:ext cx="350518" cy="291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6" name="Straight Connector 1245"/>
                  <p:cNvCxnSpPr/>
                  <p:nvPr/>
                </p:nvCxnSpPr>
                <p:spPr>
                  <a:xfrm rot="9720000" flipH="1">
                    <a:off x="7843135" y="6189562"/>
                    <a:ext cx="321011"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42" name="Group 71"/>
            <p:cNvGrpSpPr>
              <a:grpSpLocks noChangeAspect="1"/>
            </p:cNvGrpSpPr>
            <p:nvPr/>
          </p:nvGrpSpPr>
          <p:grpSpPr bwMode="auto">
            <a:xfrm rot="-10200000">
              <a:off x="4566651" y="2045666"/>
              <a:ext cx="23346" cy="319891"/>
              <a:chOff x="7092328" y="2212558"/>
              <a:chExt cx="281272" cy="3854082"/>
            </a:xfrm>
          </p:grpSpPr>
          <p:cxnSp>
            <p:nvCxnSpPr>
              <p:cNvPr id="1211" name="Straight Connector 1210"/>
              <p:cNvCxnSpPr/>
              <p:nvPr/>
            </p:nvCxnSpPr>
            <p:spPr>
              <a:xfrm rot="16440000" flipH="1">
                <a:off x="7165784" y="4167682"/>
                <a:ext cx="229649" cy="1720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2" name="Straight Connector 1211"/>
              <p:cNvCxnSpPr/>
              <p:nvPr/>
            </p:nvCxnSpPr>
            <p:spPr>
              <a:xfrm rot="9720000" flipH="1">
                <a:off x="7155637" y="4376967"/>
                <a:ext cx="191196" cy="191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3" name="Straight Connector 1212"/>
              <p:cNvCxnSpPr/>
              <p:nvPr/>
            </p:nvCxnSpPr>
            <p:spPr>
              <a:xfrm rot="16440000" flipH="1">
                <a:off x="7170149" y="4652409"/>
                <a:ext cx="229649" cy="1338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4" name="Straight Connector 1213"/>
              <p:cNvCxnSpPr/>
              <p:nvPr/>
            </p:nvCxnSpPr>
            <p:spPr>
              <a:xfrm rot="9720000" flipH="1">
                <a:off x="7204301" y="4873628"/>
                <a:ext cx="191196" cy="191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5" name="Straight Connector 1214"/>
              <p:cNvCxnSpPr/>
              <p:nvPr/>
            </p:nvCxnSpPr>
            <p:spPr>
              <a:xfrm rot="16440000" flipH="1">
                <a:off x="7154961" y="5217098"/>
                <a:ext cx="248793" cy="1529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6" name="Straight Connector 1215"/>
              <p:cNvCxnSpPr/>
              <p:nvPr/>
            </p:nvCxnSpPr>
            <p:spPr>
              <a:xfrm rot="9720000" flipH="1">
                <a:off x="7133060" y="5349211"/>
                <a:ext cx="229435" cy="191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7" name="Straight Connector 1216"/>
              <p:cNvCxnSpPr/>
              <p:nvPr/>
            </p:nvCxnSpPr>
            <p:spPr>
              <a:xfrm rot="16440000" flipH="1">
                <a:off x="7170015" y="5624367"/>
                <a:ext cx="229649" cy="1720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8" name="Straight Connector 1217"/>
              <p:cNvCxnSpPr>
                <a:cxnSpLocks noChangeAspect="1"/>
              </p:cNvCxnSpPr>
              <p:nvPr/>
            </p:nvCxnSpPr>
            <p:spPr>
              <a:xfrm rot="7680000" flipH="1">
                <a:off x="7281353" y="5912061"/>
                <a:ext cx="153100" cy="95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22" name="Group 60"/>
              <p:cNvGrpSpPr>
                <a:grpSpLocks/>
              </p:cNvGrpSpPr>
              <p:nvPr/>
            </p:nvGrpSpPr>
            <p:grpSpPr bwMode="auto">
              <a:xfrm>
                <a:off x="7092328" y="2212558"/>
                <a:ext cx="246030" cy="1933960"/>
                <a:chOff x="7574309" y="3510616"/>
                <a:chExt cx="375518" cy="2951859"/>
              </a:xfrm>
            </p:grpSpPr>
            <p:cxnSp>
              <p:nvCxnSpPr>
                <p:cNvPr id="1220" name="Straight Connector 1219"/>
                <p:cNvCxnSpPr/>
                <p:nvPr/>
              </p:nvCxnSpPr>
              <p:spPr>
                <a:xfrm rot="16440000" flipH="1">
                  <a:off x="7620081" y="3525329"/>
                  <a:ext cx="350520" cy="2334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1" name="Straight Connector 1220"/>
                <p:cNvCxnSpPr/>
                <p:nvPr/>
              </p:nvCxnSpPr>
              <p:spPr>
                <a:xfrm rot="9720000" flipH="1">
                  <a:off x="7691637" y="3903817"/>
                  <a:ext cx="291822"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2" name="Straight Connector 1221"/>
                <p:cNvCxnSpPr/>
                <p:nvPr/>
              </p:nvCxnSpPr>
              <p:spPr>
                <a:xfrm rot="16440000" flipH="1">
                  <a:off x="7685052" y="4329304"/>
                  <a:ext cx="350520" cy="204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3" name="Straight Connector 1222"/>
                <p:cNvCxnSpPr/>
                <p:nvPr/>
              </p:nvCxnSpPr>
              <p:spPr>
                <a:xfrm rot="9720000" flipH="1">
                  <a:off x="7736943" y="4664421"/>
                  <a:ext cx="321014"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27" name="Group 58"/>
                <p:cNvGrpSpPr>
                  <a:grpSpLocks/>
                </p:cNvGrpSpPr>
                <p:nvPr/>
              </p:nvGrpSpPr>
              <p:grpSpPr bwMode="auto">
                <a:xfrm>
                  <a:off x="7589165" y="5008496"/>
                  <a:ext cx="360662" cy="1453979"/>
                  <a:chOff x="7632029" y="5022784"/>
                  <a:chExt cx="360662" cy="1453979"/>
                </a:xfrm>
              </p:grpSpPr>
              <p:cxnSp>
                <p:nvCxnSpPr>
                  <p:cNvPr id="1225" name="Straight Connector 1224"/>
                  <p:cNvCxnSpPr/>
                  <p:nvPr/>
                </p:nvCxnSpPr>
                <p:spPr>
                  <a:xfrm rot="16440000" flipH="1">
                    <a:off x="7725271" y="5041802"/>
                    <a:ext cx="350518" cy="291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6" name="Straight Connector 1225"/>
                  <p:cNvCxnSpPr/>
                  <p:nvPr/>
                </p:nvCxnSpPr>
                <p:spPr>
                  <a:xfrm rot="9720000" flipH="1">
                    <a:off x="7733835" y="5425757"/>
                    <a:ext cx="350184"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7" name="Straight Connector 1226"/>
                  <p:cNvCxnSpPr/>
                  <p:nvPr/>
                </p:nvCxnSpPr>
                <p:spPr>
                  <a:xfrm rot="16440000" flipH="1">
                    <a:off x="7713337" y="5844253"/>
                    <a:ext cx="350518" cy="233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8" name="Straight Connector 1227"/>
                  <p:cNvCxnSpPr/>
                  <p:nvPr/>
                </p:nvCxnSpPr>
                <p:spPr>
                  <a:xfrm rot="9720000" flipH="1">
                    <a:off x="7721903" y="6199035"/>
                    <a:ext cx="350184"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43" name="Group 71"/>
            <p:cNvGrpSpPr>
              <a:grpSpLocks noChangeAspect="1"/>
            </p:cNvGrpSpPr>
            <p:nvPr/>
          </p:nvGrpSpPr>
          <p:grpSpPr bwMode="auto">
            <a:xfrm rot="9600000">
              <a:off x="4865841" y="2024240"/>
              <a:ext cx="23345" cy="319891"/>
              <a:chOff x="7092330" y="2212556"/>
              <a:chExt cx="281270" cy="3854084"/>
            </a:xfrm>
          </p:grpSpPr>
          <p:cxnSp>
            <p:nvCxnSpPr>
              <p:cNvPr id="1193" name="Straight Connector 1192"/>
              <p:cNvCxnSpPr/>
              <p:nvPr/>
            </p:nvCxnSpPr>
            <p:spPr>
              <a:xfrm rot="16440000" flipH="1">
                <a:off x="7050567" y="4198925"/>
                <a:ext cx="229649" cy="1912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p:nvCxnSpPr>
            <p:spPr>
              <a:xfrm rot="9720000" flipH="1">
                <a:off x="7090858" y="4481710"/>
                <a:ext cx="248570"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p:nvCxnSpPr>
            <p:spPr>
              <a:xfrm rot="16440000" flipH="1">
                <a:off x="7074346" y="4741189"/>
                <a:ext cx="248781" cy="210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6" name="Straight Connector 1195"/>
              <p:cNvCxnSpPr/>
              <p:nvPr/>
            </p:nvCxnSpPr>
            <p:spPr>
              <a:xfrm rot="9720000" flipH="1">
                <a:off x="7078223" y="4962399"/>
                <a:ext cx="229443"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7" name="Straight Connector 1196"/>
              <p:cNvCxnSpPr/>
              <p:nvPr/>
            </p:nvCxnSpPr>
            <p:spPr>
              <a:xfrm rot="16440000" flipH="1">
                <a:off x="7089490" y="5191888"/>
                <a:ext cx="229649" cy="2294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8" name="Straight Connector 1197"/>
              <p:cNvCxnSpPr/>
              <p:nvPr/>
            </p:nvCxnSpPr>
            <p:spPr>
              <a:xfrm rot="9720000" flipH="1">
                <a:off x="7113449" y="5426760"/>
                <a:ext cx="248570"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9" name="Straight Connector 1198"/>
              <p:cNvCxnSpPr/>
              <p:nvPr/>
            </p:nvCxnSpPr>
            <p:spPr>
              <a:xfrm rot="16440000" flipH="1">
                <a:off x="7137752" y="5741839"/>
                <a:ext cx="248781" cy="2103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0" name="Straight Connector 1199"/>
              <p:cNvCxnSpPr>
                <a:cxnSpLocks noChangeAspect="1"/>
              </p:cNvCxnSpPr>
              <p:nvPr/>
            </p:nvCxnSpPr>
            <p:spPr>
              <a:xfrm rot="7680000" flipH="1">
                <a:off x="7232923" y="5929701"/>
                <a:ext cx="153100" cy="1338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04" name="Group 60"/>
              <p:cNvGrpSpPr>
                <a:grpSpLocks/>
              </p:cNvGrpSpPr>
              <p:nvPr/>
            </p:nvGrpSpPr>
            <p:grpSpPr bwMode="auto">
              <a:xfrm>
                <a:off x="7092330" y="2212556"/>
                <a:ext cx="246030" cy="1933960"/>
                <a:chOff x="7574309" y="3510616"/>
                <a:chExt cx="375518" cy="2951859"/>
              </a:xfrm>
            </p:grpSpPr>
            <p:cxnSp>
              <p:nvCxnSpPr>
                <p:cNvPr id="1202" name="Straight Connector 1201"/>
                <p:cNvCxnSpPr/>
                <p:nvPr/>
              </p:nvCxnSpPr>
              <p:spPr>
                <a:xfrm rot="16440000" flipH="1">
                  <a:off x="7488994" y="3612655"/>
                  <a:ext cx="350520" cy="291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3" name="Straight Connector 1202"/>
                <p:cNvCxnSpPr/>
                <p:nvPr/>
              </p:nvCxnSpPr>
              <p:spPr>
                <a:xfrm rot="9720000" flipH="1">
                  <a:off x="7479076" y="3981849"/>
                  <a:ext cx="350204"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4" name="Straight Connector 1203"/>
                <p:cNvCxnSpPr/>
                <p:nvPr/>
              </p:nvCxnSpPr>
              <p:spPr>
                <a:xfrm rot="16440000" flipH="1">
                  <a:off x="7496244" y="4361328"/>
                  <a:ext cx="350520" cy="291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5" name="Straight Connector 1204"/>
                <p:cNvCxnSpPr/>
                <p:nvPr/>
              </p:nvCxnSpPr>
              <p:spPr>
                <a:xfrm rot="9720000" flipH="1">
                  <a:off x="7523737" y="4713076"/>
                  <a:ext cx="350204"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09" name="Group 58"/>
                <p:cNvGrpSpPr>
                  <a:grpSpLocks/>
                </p:cNvGrpSpPr>
                <p:nvPr/>
              </p:nvGrpSpPr>
              <p:grpSpPr bwMode="auto">
                <a:xfrm>
                  <a:off x="7589165" y="5008496"/>
                  <a:ext cx="360662" cy="1453979"/>
                  <a:chOff x="7632029" y="5022784"/>
                  <a:chExt cx="360662" cy="1453979"/>
                </a:xfrm>
              </p:grpSpPr>
              <p:cxnSp>
                <p:nvCxnSpPr>
                  <p:cNvPr id="1207" name="Straight Connector 1206"/>
                  <p:cNvCxnSpPr/>
                  <p:nvPr/>
                </p:nvCxnSpPr>
                <p:spPr>
                  <a:xfrm rot="16440000" flipH="1">
                    <a:off x="7642354" y="5173866"/>
                    <a:ext cx="350518" cy="2626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8" name="Straight Connector 1207"/>
                  <p:cNvCxnSpPr/>
                  <p:nvPr/>
                </p:nvCxnSpPr>
                <p:spPr>
                  <a:xfrm rot="9720000" flipH="1">
                    <a:off x="7591306" y="5513477"/>
                    <a:ext cx="350202"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9" name="Straight Connector 1208"/>
                  <p:cNvCxnSpPr/>
                  <p:nvPr/>
                </p:nvCxnSpPr>
                <p:spPr>
                  <a:xfrm rot="16440000" flipH="1">
                    <a:off x="7649626" y="5922523"/>
                    <a:ext cx="350518" cy="2626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0" name="Straight Connector 1209"/>
                  <p:cNvCxnSpPr/>
                  <p:nvPr/>
                </p:nvCxnSpPr>
                <p:spPr>
                  <a:xfrm rot="9720000" flipH="1">
                    <a:off x="7681715" y="6287127"/>
                    <a:ext cx="321028"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44" name="Group 71"/>
            <p:cNvGrpSpPr>
              <a:grpSpLocks noChangeAspect="1"/>
            </p:cNvGrpSpPr>
            <p:nvPr/>
          </p:nvGrpSpPr>
          <p:grpSpPr bwMode="auto">
            <a:xfrm rot="9000000">
              <a:off x="5065795" y="1913136"/>
              <a:ext cx="23345" cy="319891"/>
              <a:chOff x="7092330" y="2212556"/>
              <a:chExt cx="281270" cy="3854084"/>
            </a:xfrm>
          </p:grpSpPr>
          <p:cxnSp>
            <p:nvCxnSpPr>
              <p:cNvPr id="1175" name="Straight Connector 1174"/>
              <p:cNvCxnSpPr/>
              <p:nvPr/>
            </p:nvCxnSpPr>
            <p:spPr>
              <a:xfrm rot="16440000" flipH="1">
                <a:off x="7105688" y="4245328"/>
                <a:ext cx="229649" cy="210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6" name="Straight Connector 1175"/>
              <p:cNvCxnSpPr/>
              <p:nvPr/>
            </p:nvCxnSpPr>
            <p:spPr>
              <a:xfrm rot="9720000" flipH="1">
                <a:off x="7066861" y="4465823"/>
                <a:ext cx="229443" cy="210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7" name="Straight Connector 1176"/>
              <p:cNvCxnSpPr/>
              <p:nvPr/>
            </p:nvCxnSpPr>
            <p:spPr>
              <a:xfrm rot="16440000" flipH="1">
                <a:off x="7104904" y="4696400"/>
                <a:ext cx="229649" cy="1912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8" name="Straight Connector 1177"/>
              <p:cNvCxnSpPr/>
              <p:nvPr/>
            </p:nvCxnSpPr>
            <p:spPr>
              <a:xfrm rot="9720000" flipH="1">
                <a:off x="7064457" y="4989260"/>
                <a:ext cx="248570" cy="2105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9" name="Straight Connector 1178"/>
              <p:cNvCxnSpPr/>
              <p:nvPr/>
            </p:nvCxnSpPr>
            <p:spPr>
              <a:xfrm rot="16440000" flipH="1">
                <a:off x="7141674" y="5216347"/>
                <a:ext cx="229649" cy="2103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a:xfrm rot="9720000" flipH="1">
                <a:off x="7056336" y="5474767"/>
                <a:ext cx="267684"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1" name="Straight Connector 1180"/>
              <p:cNvCxnSpPr/>
              <p:nvPr/>
            </p:nvCxnSpPr>
            <p:spPr>
              <a:xfrm rot="16440000" flipH="1">
                <a:off x="7146622" y="5705361"/>
                <a:ext cx="229649" cy="2103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2" name="Straight Connector 1181"/>
              <p:cNvCxnSpPr>
                <a:cxnSpLocks noChangeAspect="1"/>
              </p:cNvCxnSpPr>
              <p:nvPr/>
            </p:nvCxnSpPr>
            <p:spPr>
              <a:xfrm rot="7680000" flipH="1">
                <a:off x="7223045" y="5954959"/>
                <a:ext cx="153100" cy="152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86" name="Group 60"/>
              <p:cNvGrpSpPr>
                <a:grpSpLocks/>
              </p:cNvGrpSpPr>
              <p:nvPr/>
            </p:nvGrpSpPr>
            <p:grpSpPr bwMode="auto">
              <a:xfrm>
                <a:off x="7092330" y="2212556"/>
                <a:ext cx="246030" cy="1933960"/>
                <a:chOff x="7574309" y="3510616"/>
                <a:chExt cx="375518" cy="2951859"/>
              </a:xfrm>
            </p:grpSpPr>
            <p:cxnSp>
              <p:nvCxnSpPr>
                <p:cNvPr id="1184" name="Straight Connector 1183"/>
                <p:cNvCxnSpPr/>
                <p:nvPr/>
              </p:nvCxnSpPr>
              <p:spPr>
                <a:xfrm rot="16440000" flipH="1">
                  <a:off x="7526615" y="3620416"/>
                  <a:ext cx="350520" cy="291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rot="9720000" flipH="1">
                  <a:off x="7546581" y="4028036"/>
                  <a:ext cx="379379"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rot="16440000" flipH="1">
                  <a:off x="7519566" y="4392116"/>
                  <a:ext cx="350520" cy="291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rot="9720000" flipH="1">
                  <a:off x="7536127" y="4772470"/>
                  <a:ext cx="350204"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91" name="Group 58"/>
                <p:cNvGrpSpPr>
                  <a:grpSpLocks/>
                </p:cNvGrpSpPr>
                <p:nvPr/>
              </p:nvGrpSpPr>
              <p:grpSpPr bwMode="auto">
                <a:xfrm>
                  <a:off x="7589165" y="5008496"/>
                  <a:ext cx="360662" cy="1453979"/>
                  <a:chOff x="7632029" y="5022784"/>
                  <a:chExt cx="360662" cy="1453979"/>
                </a:xfrm>
              </p:grpSpPr>
              <p:cxnSp>
                <p:nvCxnSpPr>
                  <p:cNvPr id="1189" name="Straight Connector 1188"/>
                  <p:cNvCxnSpPr/>
                  <p:nvPr/>
                </p:nvCxnSpPr>
                <p:spPr>
                  <a:xfrm rot="16440000" flipH="1">
                    <a:off x="7673042" y="5193198"/>
                    <a:ext cx="350518" cy="2626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0" name="Straight Connector 1189"/>
                  <p:cNvCxnSpPr/>
                  <p:nvPr/>
                </p:nvCxnSpPr>
                <p:spPr>
                  <a:xfrm rot="9720000" flipH="1">
                    <a:off x="7684254" y="5564322"/>
                    <a:ext cx="321028"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p:nvPr/>
                </p:nvCxnSpPr>
                <p:spPr>
                  <a:xfrm rot="16440000" flipH="1">
                    <a:off x="7653331" y="5943000"/>
                    <a:ext cx="350518" cy="291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p:nvPr/>
                </p:nvCxnSpPr>
                <p:spPr>
                  <a:xfrm rot="9720000" flipH="1">
                    <a:off x="7662618" y="6361306"/>
                    <a:ext cx="321028"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45" name="Group 71"/>
            <p:cNvGrpSpPr>
              <a:grpSpLocks noChangeAspect="1"/>
            </p:cNvGrpSpPr>
            <p:nvPr/>
          </p:nvGrpSpPr>
          <p:grpSpPr bwMode="auto">
            <a:xfrm rot="8400000">
              <a:off x="5140085" y="1842882"/>
              <a:ext cx="23345" cy="319891"/>
              <a:chOff x="7092332" y="2212554"/>
              <a:chExt cx="281268" cy="3854086"/>
            </a:xfrm>
          </p:grpSpPr>
          <p:cxnSp>
            <p:nvCxnSpPr>
              <p:cNvPr id="1157" name="Straight Connector 1156"/>
              <p:cNvCxnSpPr/>
              <p:nvPr/>
            </p:nvCxnSpPr>
            <p:spPr>
              <a:xfrm rot="16440000" flipH="1">
                <a:off x="7054952" y="4156832"/>
                <a:ext cx="229650" cy="1912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8" name="Straight Connector 1157"/>
              <p:cNvCxnSpPr/>
              <p:nvPr/>
            </p:nvCxnSpPr>
            <p:spPr>
              <a:xfrm rot="9720000" flipH="1">
                <a:off x="7076266" y="4399390"/>
                <a:ext cx="229442"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p:nvPr/>
            </p:nvCxnSpPr>
            <p:spPr>
              <a:xfrm rot="16440000" flipH="1">
                <a:off x="7092416" y="4653385"/>
                <a:ext cx="229650" cy="2103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p:nvPr/>
            </p:nvCxnSpPr>
            <p:spPr>
              <a:xfrm rot="9720000" flipH="1">
                <a:off x="7061407" y="4882086"/>
                <a:ext cx="248556"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p:nvPr/>
            </p:nvCxnSpPr>
            <p:spPr>
              <a:xfrm rot="16440000" flipH="1">
                <a:off x="7102930" y="5152296"/>
                <a:ext cx="229650" cy="2294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2" name="Straight Connector 1161"/>
              <p:cNvCxnSpPr/>
              <p:nvPr/>
            </p:nvCxnSpPr>
            <p:spPr>
              <a:xfrm rot="9720000" flipH="1">
                <a:off x="7066942" y="5411373"/>
                <a:ext cx="248568"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3" name="Straight Connector 1162"/>
              <p:cNvCxnSpPr/>
              <p:nvPr/>
            </p:nvCxnSpPr>
            <p:spPr>
              <a:xfrm rot="16440000" flipH="1">
                <a:off x="7123383" y="5628715"/>
                <a:ext cx="229650" cy="2103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4" name="Straight Connector 1163"/>
              <p:cNvCxnSpPr>
                <a:cxnSpLocks noChangeAspect="1"/>
              </p:cNvCxnSpPr>
              <p:nvPr/>
            </p:nvCxnSpPr>
            <p:spPr>
              <a:xfrm rot="7680000" flipH="1">
                <a:off x="7236730" y="5904891"/>
                <a:ext cx="153100" cy="1338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68" name="Group 60"/>
              <p:cNvGrpSpPr>
                <a:grpSpLocks/>
              </p:cNvGrpSpPr>
              <p:nvPr/>
            </p:nvGrpSpPr>
            <p:grpSpPr bwMode="auto">
              <a:xfrm>
                <a:off x="7092332" y="2212554"/>
                <a:ext cx="246030" cy="1933960"/>
                <a:chOff x="7574309" y="3510616"/>
                <a:chExt cx="375518" cy="2951859"/>
              </a:xfrm>
            </p:grpSpPr>
            <p:cxnSp>
              <p:nvCxnSpPr>
                <p:cNvPr id="1166" name="Straight Connector 1165"/>
                <p:cNvCxnSpPr/>
                <p:nvPr/>
              </p:nvCxnSpPr>
              <p:spPr>
                <a:xfrm rot="16440000" flipH="1">
                  <a:off x="7515739" y="3617122"/>
                  <a:ext cx="350520" cy="2918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7" name="Straight Connector 1166"/>
                <p:cNvCxnSpPr/>
                <p:nvPr/>
              </p:nvCxnSpPr>
              <p:spPr>
                <a:xfrm rot="9720000" flipH="1">
                  <a:off x="7507156" y="3990959"/>
                  <a:ext cx="350204"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8" name="Straight Connector 1167"/>
                <p:cNvCxnSpPr/>
                <p:nvPr/>
              </p:nvCxnSpPr>
              <p:spPr>
                <a:xfrm rot="16440000" flipH="1">
                  <a:off x="7572903" y="4375036"/>
                  <a:ext cx="350520" cy="321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9" name="Straight Connector 1168"/>
                <p:cNvCxnSpPr/>
                <p:nvPr/>
              </p:nvCxnSpPr>
              <p:spPr>
                <a:xfrm rot="9720000" flipH="1">
                  <a:off x="7488058" y="4768869"/>
                  <a:ext cx="379397"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73" name="Group 58"/>
                <p:cNvGrpSpPr>
                  <a:grpSpLocks/>
                </p:cNvGrpSpPr>
                <p:nvPr/>
              </p:nvGrpSpPr>
              <p:grpSpPr bwMode="auto">
                <a:xfrm>
                  <a:off x="7589165" y="5008496"/>
                  <a:ext cx="360662" cy="1453979"/>
                  <a:chOff x="7632029" y="5022784"/>
                  <a:chExt cx="360662" cy="1453979"/>
                </a:xfrm>
              </p:grpSpPr>
              <p:cxnSp>
                <p:nvCxnSpPr>
                  <p:cNvPr id="1171" name="Straight Connector 1170"/>
                  <p:cNvCxnSpPr/>
                  <p:nvPr/>
                </p:nvCxnSpPr>
                <p:spPr>
                  <a:xfrm rot="16440000" flipH="1">
                    <a:off x="7687713" y="5241557"/>
                    <a:ext cx="350518" cy="2626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2" name="Straight Connector 1171"/>
                  <p:cNvCxnSpPr/>
                  <p:nvPr/>
                </p:nvCxnSpPr>
                <p:spPr>
                  <a:xfrm rot="9720000" flipH="1">
                    <a:off x="7638035" y="5589787"/>
                    <a:ext cx="350202" cy="3212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3" name="Straight Connector 1172"/>
                  <p:cNvCxnSpPr/>
                  <p:nvPr/>
                </p:nvCxnSpPr>
                <p:spPr>
                  <a:xfrm rot="16440000" flipH="1">
                    <a:off x="7636701" y="5946733"/>
                    <a:ext cx="350518" cy="291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4" name="Straight Connector 1173"/>
                  <p:cNvCxnSpPr/>
                  <p:nvPr/>
                </p:nvCxnSpPr>
                <p:spPr>
                  <a:xfrm rot="9720000" flipH="1">
                    <a:off x="7660905" y="6361712"/>
                    <a:ext cx="291835"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46" name="Group 71"/>
            <p:cNvGrpSpPr>
              <a:grpSpLocks noChangeAspect="1"/>
            </p:cNvGrpSpPr>
            <p:nvPr/>
          </p:nvGrpSpPr>
          <p:grpSpPr bwMode="auto">
            <a:xfrm rot="7200000">
              <a:off x="5205679" y="1738137"/>
              <a:ext cx="23345" cy="319891"/>
              <a:chOff x="7092334" y="2212552"/>
              <a:chExt cx="281266" cy="3854088"/>
            </a:xfrm>
          </p:grpSpPr>
          <p:cxnSp>
            <p:nvCxnSpPr>
              <p:cNvPr id="1139" name="Straight Connector 1138"/>
              <p:cNvCxnSpPr/>
              <p:nvPr/>
            </p:nvCxnSpPr>
            <p:spPr>
              <a:xfrm rot="16440000" flipH="1">
                <a:off x="7051185" y="4183964"/>
                <a:ext cx="229439" cy="1913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p:cNvCxnSpPr/>
              <p:nvPr/>
            </p:nvCxnSpPr>
            <p:spPr>
              <a:xfrm rot="9720000" flipH="1">
                <a:off x="7055600" y="4418771"/>
                <a:ext cx="248790"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1" name="Straight Connector 1140"/>
              <p:cNvCxnSpPr/>
              <p:nvPr/>
            </p:nvCxnSpPr>
            <p:spPr>
              <a:xfrm rot="16440000" flipH="1">
                <a:off x="7072381" y="4660397"/>
                <a:ext cx="229439" cy="229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p:cNvCxnSpPr/>
              <p:nvPr/>
            </p:nvCxnSpPr>
            <p:spPr>
              <a:xfrm rot="9720000" flipH="1">
                <a:off x="7109014" y="4943955"/>
                <a:ext cx="229647" cy="172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3" name="Straight Connector 1142"/>
              <p:cNvCxnSpPr/>
              <p:nvPr/>
            </p:nvCxnSpPr>
            <p:spPr>
              <a:xfrm rot="16440000" flipH="1">
                <a:off x="7083079" y="5221262"/>
                <a:ext cx="248565" cy="210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p:cNvCxnSpPr/>
              <p:nvPr/>
            </p:nvCxnSpPr>
            <p:spPr>
              <a:xfrm rot="9720000" flipH="1">
                <a:off x="7061018" y="5381559"/>
                <a:ext cx="267921"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5" name="Straight Connector 1144"/>
              <p:cNvCxnSpPr/>
              <p:nvPr/>
            </p:nvCxnSpPr>
            <p:spPr>
              <a:xfrm rot="16440000" flipH="1">
                <a:off x="7094358" y="5606631"/>
                <a:ext cx="229439" cy="210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6" name="Straight Connector 1145"/>
              <p:cNvCxnSpPr>
                <a:cxnSpLocks noChangeAspect="1"/>
              </p:cNvCxnSpPr>
              <p:nvPr/>
            </p:nvCxnSpPr>
            <p:spPr>
              <a:xfrm rot="7680000" flipH="1">
                <a:off x="7239468" y="5925456"/>
                <a:ext cx="152960" cy="1339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50" name="Group 60"/>
              <p:cNvGrpSpPr>
                <a:grpSpLocks/>
              </p:cNvGrpSpPr>
              <p:nvPr/>
            </p:nvGrpSpPr>
            <p:grpSpPr bwMode="auto">
              <a:xfrm>
                <a:off x="7092334" y="2212552"/>
                <a:ext cx="246030" cy="1933960"/>
                <a:chOff x="7574309" y="3510616"/>
                <a:chExt cx="375518" cy="2951859"/>
              </a:xfrm>
            </p:grpSpPr>
            <p:cxnSp>
              <p:nvCxnSpPr>
                <p:cNvPr id="1148" name="Straight Connector 1147"/>
                <p:cNvCxnSpPr/>
                <p:nvPr/>
              </p:nvCxnSpPr>
              <p:spPr>
                <a:xfrm rot="16440000" flipH="1">
                  <a:off x="7530987" y="3576677"/>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9" name="Straight Connector 1148"/>
                <p:cNvCxnSpPr/>
                <p:nvPr/>
              </p:nvCxnSpPr>
              <p:spPr>
                <a:xfrm rot="9720000" flipH="1">
                  <a:off x="7564989" y="3927771"/>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rot="16440000" flipH="1">
                  <a:off x="7563337" y="4333058"/>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rot="9720000" flipH="1">
                  <a:off x="7575956" y="4763882"/>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55" name="Group 58"/>
                <p:cNvGrpSpPr>
                  <a:grpSpLocks/>
                </p:cNvGrpSpPr>
                <p:nvPr/>
              </p:nvGrpSpPr>
              <p:grpSpPr bwMode="auto">
                <a:xfrm>
                  <a:off x="7589165" y="5008496"/>
                  <a:ext cx="360662" cy="1453979"/>
                  <a:chOff x="7632029" y="5022784"/>
                  <a:chExt cx="360662" cy="1453979"/>
                </a:xfrm>
              </p:grpSpPr>
              <p:cxnSp>
                <p:nvCxnSpPr>
                  <p:cNvPr id="1153" name="Straight Connector 1152"/>
                  <p:cNvCxnSpPr/>
                  <p:nvPr/>
                </p:nvCxnSpPr>
                <p:spPr>
                  <a:xfrm rot="16440000" flipH="1">
                    <a:off x="7615226" y="5165519"/>
                    <a:ext cx="350199" cy="262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p:nvCxnSpPr>
                <p:spPr>
                  <a:xfrm rot="9720000" flipH="1">
                    <a:off x="7633212" y="5547216"/>
                    <a:ext cx="350506" cy="321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5" name="Straight Connector 1154"/>
                  <p:cNvCxnSpPr/>
                  <p:nvPr/>
                </p:nvCxnSpPr>
                <p:spPr>
                  <a:xfrm rot="16440000" flipH="1">
                    <a:off x="7631028" y="5849462"/>
                    <a:ext cx="350199" cy="292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6" name="Straight Connector 1155"/>
                  <p:cNvCxnSpPr/>
                  <p:nvPr/>
                </p:nvCxnSpPr>
                <p:spPr>
                  <a:xfrm rot="9720000" flipH="1">
                    <a:off x="7643650" y="6280282"/>
                    <a:ext cx="3505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47" name="Group 71"/>
            <p:cNvGrpSpPr>
              <a:grpSpLocks noChangeAspect="1"/>
            </p:cNvGrpSpPr>
            <p:nvPr/>
          </p:nvGrpSpPr>
          <p:grpSpPr bwMode="auto">
            <a:xfrm rot="5400000">
              <a:off x="5279666" y="1451961"/>
              <a:ext cx="23345" cy="319891"/>
              <a:chOff x="7092336" y="2212550"/>
              <a:chExt cx="281264" cy="3854090"/>
            </a:xfrm>
          </p:grpSpPr>
          <p:cxnSp>
            <p:nvCxnSpPr>
              <p:cNvPr id="1121" name="Straight Connector 1120"/>
              <p:cNvCxnSpPr/>
              <p:nvPr/>
            </p:nvCxnSpPr>
            <p:spPr>
              <a:xfrm rot="16440000" flipH="1">
                <a:off x="7108050" y="4200952"/>
                <a:ext cx="229440" cy="191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2" name="Straight Connector 1121"/>
              <p:cNvCxnSpPr/>
              <p:nvPr/>
            </p:nvCxnSpPr>
            <p:spPr>
              <a:xfrm rot="9720000" flipH="1">
                <a:off x="7107935" y="4449591"/>
                <a:ext cx="229645" cy="19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3" name="Straight Connector 1122"/>
              <p:cNvCxnSpPr/>
              <p:nvPr/>
            </p:nvCxnSpPr>
            <p:spPr>
              <a:xfrm rot="16440000" flipH="1">
                <a:off x="7108050" y="4698071"/>
                <a:ext cx="229440" cy="1913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4" name="Straight Connector 1123"/>
              <p:cNvCxnSpPr/>
              <p:nvPr/>
            </p:nvCxnSpPr>
            <p:spPr>
              <a:xfrm rot="9720000" flipH="1">
                <a:off x="7107935" y="4946710"/>
                <a:ext cx="229645" cy="19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5" name="Straight Connector 1124"/>
              <p:cNvCxnSpPr/>
              <p:nvPr/>
            </p:nvCxnSpPr>
            <p:spPr>
              <a:xfrm rot="16440000" flipH="1">
                <a:off x="7117615" y="5166499"/>
                <a:ext cx="229440" cy="210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6" name="Straight Connector 1125"/>
              <p:cNvCxnSpPr/>
              <p:nvPr/>
            </p:nvCxnSpPr>
            <p:spPr>
              <a:xfrm rot="9720000" flipH="1">
                <a:off x="7107935" y="5424703"/>
                <a:ext cx="248788" cy="191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7" name="Straight Connector 1126"/>
              <p:cNvCxnSpPr/>
              <p:nvPr/>
            </p:nvCxnSpPr>
            <p:spPr>
              <a:xfrm rot="16440000" flipH="1">
                <a:off x="7117615" y="5663617"/>
                <a:ext cx="229440" cy="210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a:cxnSpLocks noChangeAspect="1"/>
              </p:cNvCxnSpPr>
              <p:nvPr/>
            </p:nvCxnSpPr>
            <p:spPr>
              <a:xfrm rot="7680000" flipH="1">
                <a:off x="7232404" y="5931331"/>
                <a:ext cx="152960" cy="1339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32" name="Group 60"/>
              <p:cNvGrpSpPr>
                <a:grpSpLocks/>
              </p:cNvGrpSpPr>
              <p:nvPr/>
            </p:nvGrpSpPr>
            <p:grpSpPr bwMode="auto">
              <a:xfrm>
                <a:off x="7092336" y="2212550"/>
                <a:ext cx="246030" cy="1933960"/>
                <a:chOff x="7574309" y="3510616"/>
                <a:chExt cx="375518" cy="2951859"/>
              </a:xfrm>
            </p:grpSpPr>
            <p:cxnSp>
              <p:nvCxnSpPr>
                <p:cNvPr id="1130" name="Straight Connector 1129"/>
                <p:cNvCxnSpPr/>
                <p:nvPr/>
              </p:nvCxnSpPr>
              <p:spPr>
                <a:xfrm rot="16440000" flipH="1">
                  <a:off x="7569075" y="3539678"/>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1" name="Straight Connector 1130"/>
                <p:cNvCxnSpPr/>
                <p:nvPr/>
              </p:nvCxnSpPr>
              <p:spPr>
                <a:xfrm rot="9720000" flipH="1">
                  <a:off x="7568918" y="3919182"/>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2" name="Straight Connector 1131"/>
                <p:cNvCxnSpPr/>
                <p:nvPr/>
              </p:nvCxnSpPr>
              <p:spPr>
                <a:xfrm rot="16440000" flipH="1">
                  <a:off x="7569075" y="4298443"/>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3" name="Straight Connector 1132"/>
                <p:cNvCxnSpPr/>
                <p:nvPr/>
              </p:nvCxnSpPr>
              <p:spPr>
                <a:xfrm rot="9720000" flipH="1">
                  <a:off x="7568918" y="4677947"/>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37" name="Group 58"/>
                <p:cNvGrpSpPr>
                  <a:grpSpLocks/>
                </p:cNvGrpSpPr>
                <p:nvPr/>
              </p:nvGrpSpPr>
              <p:grpSpPr bwMode="auto">
                <a:xfrm>
                  <a:off x="7589165" y="5008496"/>
                  <a:ext cx="360662" cy="1453979"/>
                  <a:chOff x="7632029" y="5022784"/>
                  <a:chExt cx="360662" cy="1453979"/>
                </a:xfrm>
              </p:grpSpPr>
              <p:cxnSp>
                <p:nvCxnSpPr>
                  <p:cNvPr id="1135" name="Straight Connector 1134"/>
                  <p:cNvCxnSpPr/>
                  <p:nvPr/>
                </p:nvCxnSpPr>
                <p:spPr>
                  <a:xfrm rot="16440000" flipH="1">
                    <a:off x="7641161" y="5042326"/>
                    <a:ext cx="350199" cy="292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6" name="Straight Connector 1135"/>
                  <p:cNvCxnSpPr/>
                  <p:nvPr/>
                </p:nvCxnSpPr>
                <p:spPr>
                  <a:xfrm rot="9720000" flipH="1">
                    <a:off x="7640989" y="5421827"/>
                    <a:ext cx="3505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7" name="Straight Connector 1136"/>
                  <p:cNvCxnSpPr/>
                  <p:nvPr/>
                </p:nvCxnSpPr>
                <p:spPr>
                  <a:xfrm rot="16440000" flipH="1">
                    <a:off x="7641161" y="5801091"/>
                    <a:ext cx="350199" cy="292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p:cNvCxnSpPr/>
                  <p:nvPr/>
                </p:nvCxnSpPr>
                <p:spPr>
                  <a:xfrm rot="9720000" flipH="1">
                    <a:off x="7640989" y="6180592"/>
                    <a:ext cx="3505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48" name="Group 71"/>
            <p:cNvGrpSpPr>
              <a:grpSpLocks noChangeAspect="1"/>
            </p:cNvGrpSpPr>
            <p:nvPr/>
          </p:nvGrpSpPr>
          <p:grpSpPr bwMode="auto">
            <a:xfrm rot="600000">
              <a:off x="4841822" y="872507"/>
              <a:ext cx="23347" cy="319889"/>
              <a:chOff x="7092312" y="2212574"/>
              <a:chExt cx="281288" cy="3854066"/>
            </a:xfrm>
          </p:grpSpPr>
          <p:cxnSp>
            <p:nvCxnSpPr>
              <p:cNvPr id="1103" name="Straight Connector 1102"/>
              <p:cNvCxnSpPr/>
              <p:nvPr/>
            </p:nvCxnSpPr>
            <p:spPr>
              <a:xfrm rot="16440000" flipH="1">
                <a:off x="7069904" y="4135446"/>
                <a:ext cx="229650"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4" name="Straight Connector 1103"/>
              <p:cNvCxnSpPr/>
              <p:nvPr/>
            </p:nvCxnSpPr>
            <p:spPr>
              <a:xfrm rot="9720000" flipH="1">
                <a:off x="7056388" y="4387019"/>
                <a:ext cx="267678"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5" name="Straight Connector 1104"/>
              <p:cNvCxnSpPr/>
              <p:nvPr/>
            </p:nvCxnSpPr>
            <p:spPr>
              <a:xfrm rot="16440000" flipH="1">
                <a:off x="7099746" y="4635430"/>
                <a:ext cx="229650"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6" name="Straight Connector 1105"/>
              <p:cNvCxnSpPr/>
              <p:nvPr/>
            </p:nvCxnSpPr>
            <p:spPr>
              <a:xfrm rot="9720000" flipH="1">
                <a:off x="7105343" y="4887004"/>
                <a:ext cx="229439"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7" name="Straight Connector 1106"/>
              <p:cNvCxnSpPr/>
              <p:nvPr/>
            </p:nvCxnSpPr>
            <p:spPr>
              <a:xfrm rot="16440000" flipH="1">
                <a:off x="7052445" y="5128070"/>
                <a:ext cx="248781" cy="210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8" name="Straight Connector 1107"/>
              <p:cNvCxnSpPr/>
              <p:nvPr/>
            </p:nvCxnSpPr>
            <p:spPr>
              <a:xfrm rot="9720000" flipH="1">
                <a:off x="7071760" y="5355942"/>
                <a:ext cx="267678"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9" name="Straight Connector 1108"/>
              <p:cNvCxnSpPr/>
              <p:nvPr/>
            </p:nvCxnSpPr>
            <p:spPr>
              <a:xfrm rot="16440000" flipH="1">
                <a:off x="7096283" y="5588563"/>
                <a:ext cx="229650" cy="229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0" name="Straight Connector 1109"/>
              <p:cNvCxnSpPr>
                <a:cxnSpLocks noChangeAspect="1"/>
              </p:cNvCxnSpPr>
              <p:nvPr/>
            </p:nvCxnSpPr>
            <p:spPr>
              <a:xfrm rot="7680000" flipH="1">
                <a:off x="7232542" y="5861984"/>
                <a:ext cx="153100" cy="133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14" name="Group 60"/>
              <p:cNvGrpSpPr>
                <a:grpSpLocks/>
              </p:cNvGrpSpPr>
              <p:nvPr/>
            </p:nvGrpSpPr>
            <p:grpSpPr bwMode="auto">
              <a:xfrm>
                <a:off x="7092312" y="2212574"/>
                <a:ext cx="246030" cy="1933960"/>
                <a:chOff x="7574309" y="3510616"/>
                <a:chExt cx="375518" cy="2951859"/>
              </a:xfrm>
            </p:grpSpPr>
            <p:cxnSp>
              <p:nvCxnSpPr>
                <p:cNvPr id="1112" name="Straight Connector 1111"/>
                <p:cNvCxnSpPr/>
                <p:nvPr/>
              </p:nvCxnSpPr>
              <p:spPr>
                <a:xfrm rot="16440000" flipH="1">
                  <a:off x="7459391" y="3464075"/>
                  <a:ext cx="350520" cy="2918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3" name="Straight Connector 1112"/>
                <p:cNvCxnSpPr/>
                <p:nvPr/>
              </p:nvCxnSpPr>
              <p:spPr>
                <a:xfrm rot="9720000" flipH="1">
                  <a:off x="7433919" y="3821814"/>
                  <a:ext cx="379360"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4" name="Straight Connector 1113"/>
                <p:cNvCxnSpPr/>
                <p:nvPr/>
              </p:nvCxnSpPr>
              <p:spPr>
                <a:xfrm rot="16440000" flipH="1">
                  <a:off x="7471120" y="4203511"/>
                  <a:ext cx="350520" cy="2918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5" name="Straight Connector 1114"/>
                <p:cNvCxnSpPr/>
                <p:nvPr/>
              </p:nvCxnSpPr>
              <p:spPr>
                <a:xfrm rot="9720000" flipH="1">
                  <a:off x="7474603" y="4558733"/>
                  <a:ext cx="350187"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19" name="Group 58"/>
                <p:cNvGrpSpPr>
                  <a:grpSpLocks/>
                </p:cNvGrpSpPr>
                <p:nvPr/>
              </p:nvGrpSpPr>
              <p:grpSpPr bwMode="auto">
                <a:xfrm>
                  <a:off x="7589165" y="5008496"/>
                  <a:ext cx="360662" cy="1453979"/>
                  <a:chOff x="7632029" y="5022784"/>
                  <a:chExt cx="360662" cy="1453979"/>
                </a:xfrm>
              </p:grpSpPr>
              <p:cxnSp>
                <p:nvCxnSpPr>
                  <p:cNvPr id="1117" name="Straight Connector 1116"/>
                  <p:cNvCxnSpPr/>
                  <p:nvPr/>
                </p:nvCxnSpPr>
                <p:spPr>
                  <a:xfrm rot="16440000" flipH="1">
                    <a:off x="7472461" y="4921934"/>
                    <a:ext cx="350518" cy="262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rot="9720000" flipH="1">
                    <a:off x="7524352" y="5286240"/>
                    <a:ext cx="321011"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9" name="Straight Connector 1118"/>
                  <p:cNvCxnSpPr/>
                  <p:nvPr/>
                </p:nvCxnSpPr>
                <p:spPr>
                  <a:xfrm rot="16440000" flipH="1">
                    <a:off x="7498562" y="5644233"/>
                    <a:ext cx="350518" cy="291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rot="9720000" flipH="1">
                    <a:off x="7483451" y="6062056"/>
                    <a:ext cx="350184"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49" name="Group 71"/>
            <p:cNvGrpSpPr>
              <a:grpSpLocks noChangeAspect="1"/>
            </p:cNvGrpSpPr>
            <p:nvPr/>
          </p:nvGrpSpPr>
          <p:grpSpPr bwMode="auto">
            <a:xfrm rot="2400000">
              <a:off x="5096654" y="1022828"/>
              <a:ext cx="23347" cy="319889"/>
              <a:chOff x="7092314" y="2212572"/>
              <a:chExt cx="281286" cy="3854068"/>
            </a:xfrm>
          </p:grpSpPr>
          <p:cxnSp>
            <p:nvCxnSpPr>
              <p:cNvPr id="1085" name="Straight Connector 1084"/>
              <p:cNvCxnSpPr/>
              <p:nvPr/>
            </p:nvCxnSpPr>
            <p:spPr>
              <a:xfrm rot="16440000" flipH="1">
                <a:off x="7108367" y="4202451"/>
                <a:ext cx="229650" cy="172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rot="9720000" flipH="1">
                <a:off x="7140649" y="4431672"/>
                <a:ext cx="191197"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7" name="Straight Connector 1086"/>
              <p:cNvCxnSpPr/>
              <p:nvPr/>
            </p:nvCxnSpPr>
            <p:spPr>
              <a:xfrm rot="16440000" flipH="1">
                <a:off x="7105174" y="4704779"/>
                <a:ext cx="229650" cy="1720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8" name="Straight Connector 1087"/>
              <p:cNvCxnSpPr/>
              <p:nvPr/>
            </p:nvCxnSpPr>
            <p:spPr>
              <a:xfrm rot="9720000" flipH="1">
                <a:off x="7120574" y="4940151"/>
                <a:ext cx="210311"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9" name="Straight Connector 1088"/>
              <p:cNvCxnSpPr/>
              <p:nvPr/>
            </p:nvCxnSpPr>
            <p:spPr>
              <a:xfrm rot="16440000" flipH="1">
                <a:off x="7108239" y="5171771"/>
                <a:ext cx="248781" cy="1911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0" name="Straight Connector 1089"/>
              <p:cNvCxnSpPr/>
              <p:nvPr/>
            </p:nvCxnSpPr>
            <p:spPr>
              <a:xfrm rot="9720000" flipH="1">
                <a:off x="7117496" y="5409358"/>
                <a:ext cx="229437" cy="191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1" name="Straight Connector 1090"/>
              <p:cNvCxnSpPr/>
              <p:nvPr/>
            </p:nvCxnSpPr>
            <p:spPr>
              <a:xfrm rot="16440000" flipH="1">
                <a:off x="7126541" y="5647127"/>
                <a:ext cx="210506" cy="1911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2" name="Straight Connector 1091"/>
              <p:cNvCxnSpPr>
                <a:cxnSpLocks noChangeAspect="1"/>
              </p:cNvCxnSpPr>
              <p:nvPr/>
            </p:nvCxnSpPr>
            <p:spPr>
              <a:xfrm rot="7680000" flipH="1">
                <a:off x="7235633" y="5930132"/>
                <a:ext cx="153100" cy="1147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596" name="Group 60"/>
              <p:cNvGrpSpPr>
                <a:grpSpLocks/>
              </p:cNvGrpSpPr>
              <p:nvPr/>
            </p:nvGrpSpPr>
            <p:grpSpPr bwMode="auto">
              <a:xfrm>
                <a:off x="7092314" y="2212572"/>
                <a:ext cx="246030" cy="1933960"/>
                <a:chOff x="7574309" y="3510616"/>
                <a:chExt cx="375518" cy="2951859"/>
              </a:xfrm>
            </p:grpSpPr>
            <p:cxnSp>
              <p:nvCxnSpPr>
                <p:cNvPr id="1094" name="Straight Connector 1093"/>
                <p:cNvCxnSpPr/>
                <p:nvPr/>
              </p:nvCxnSpPr>
              <p:spPr>
                <a:xfrm rot="16440000" flipH="1">
                  <a:off x="7525292" y="3626428"/>
                  <a:ext cx="350520" cy="204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p:nvPr/>
              </p:nvCxnSpPr>
              <p:spPr>
                <a:xfrm rot="9720000" flipH="1">
                  <a:off x="7574549" y="3947087"/>
                  <a:ext cx="291822"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p:nvPr/>
              </p:nvCxnSpPr>
              <p:spPr>
                <a:xfrm rot="16440000" flipH="1">
                  <a:off x="7565129" y="4326394"/>
                  <a:ext cx="350520" cy="262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7" name="Straight Connector 1096"/>
                <p:cNvCxnSpPr/>
                <p:nvPr/>
              </p:nvCxnSpPr>
              <p:spPr>
                <a:xfrm rot="9720000" flipH="1">
                  <a:off x="7562670" y="4745568"/>
                  <a:ext cx="321014" cy="29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01" name="Group 58"/>
                <p:cNvGrpSpPr>
                  <a:grpSpLocks/>
                </p:cNvGrpSpPr>
                <p:nvPr/>
              </p:nvGrpSpPr>
              <p:grpSpPr bwMode="auto">
                <a:xfrm>
                  <a:off x="7589165" y="5008496"/>
                  <a:ext cx="360662" cy="1453979"/>
                  <a:chOff x="7632029" y="5022784"/>
                  <a:chExt cx="360662" cy="1453979"/>
                </a:xfrm>
              </p:grpSpPr>
              <p:cxnSp>
                <p:nvCxnSpPr>
                  <p:cNvPr id="1099" name="Straight Connector 1098"/>
                  <p:cNvCxnSpPr/>
                  <p:nvPr/>
                </p:nvCxnSpPr>
                <p:spPr>
                  <a:xfrm rot="16440000" flipH="1">
                    <a:off x="7509716" y="5124191"/>
                    <a:ext cx="350518" cy="233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0" name="Straight Connector 1099"/>
                  <p:cNvCxnSpPr/>
                  <p:nvPr/>
                </p:nvCxnSpPr>
                <p:spPr>
                  <a:xfrm rot="9720000" flipH="1">
                    <a:off x="7477519" y="5465230"/>
                    <a:ext cx="350184"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1" name="Straight Connector 1100"/>
                  <p:cNvCxnSpPr/>
                  <p:nvPr/>
                </p:nvCxnSpPr>
                <p:spPr>
                  <a:xfrm rot="16440000" flipH="1">
                    <a:off x="7512421" y="5908058"/>
                    <a:ext cx="350518" cy="26264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2" name="Straight Connector 1101"/>
                  <p:cNvCxnSpPr/>
                  <p:nvPr/>
                </p:nvCxnSpPr>
                <p:spPr>
                  <a:xfrm rot="9720000" flipH="1">
                    <a:off x="7491390" y="6254313"/>
                    <a:ext cx="350184" cy="29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50" name="Group 71"/>
            <p:cNvGrpSpPr>
              <a:grpSpLocks/>
            </p:cNvGrpSpPr>
            <p:nvPr/>
          </p:nvGrpSpPr>
          <p:grpSpPr bwMode="auto">
            <a:xfrm rot="2700000">
              <a:off x="5159062" y="1080552"/>
              <a:ext cx="23347" cy="319890"/>
              <a:chOff x="7092316" y="2212570"/>
              <a:chExt cx="281284" cy="3854070"/>
            </a:xfrm>
          </p:grpSpPr>
          <p:cxnSp>
            <p:nvCxnSpPr>
              <p:cNvPr id="1067" name="Straight Connector 1066"/>
              <p:cNvCxnSpPr/>
              <p:nvPr/>
            </p:nvCxnSpPr>
            <p:spPr>
              <a:xfrm rot="16440000" flipH="1">
                <a:off x="7024513" y="4199503"/>
                <a:ext cx="229439" cy="191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p:cNvCxnSpPr/>
              <p:nvPr/>
            </p:nvCxnSpPr>
            <p:spPr>
              <a:xfrm rot="9720000" flipH="1">
                <a:off x="7062200" y="4476746"/>
                <a:ext cx="248785"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p:cNvCxnSpPr/>
              <p:nvPr/>
            </p:nvCxnSpPr>
            <p:spPr>
              <a:xfrm rot="16440000" flipH="1">
                <a:off x="7038049" y="4699741"/>
                <a:ext cx="229439" cy="191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0" name="Straight Connector 1069"/>
              <p:cNvCxnSpPr/>
              <p:nvPr/>
            </p:nvCxnSpPr>
            <p:spPr>
              <a:xfrm rot="9720000" flipH="1">
                <a:off x="7051476" y="4956706"/>
                <a:ext cx="229642"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1" name="Straight Connector 1070"/>
              <p:cNvCxnSpPr/>
              <p:nvPr/>
            </p:nvCxnSpPr>
            <p:spPr>
              <a:xfrm rot="16440000" flipH="1">
                <a:off x="7071872" y="5183645"/>
                <a:ext cx="229439" cy="2105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2" name="Straight Connector 1071"/>
              <p:cNvCxnSpPr/>
              <p:nvPr/>
            </p:nvCxnSpPr>
            <p:spPr>
              <a:xfrm rot="9720000" flipH="1">
                <a:off x="7048674" y="5463693"/>
                <a:ext cx="248773"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3" name="Straight Connector 1072"/>
              <p:cNvCxnSpPr/>
              <p:nvPr/>
            </p:nvCxnSpPr>
            <p:spPr>
              <a:xfrm rot="16440000" flipH="1">
                <a:off x="7058345" y="5683875"/>
                <a:ext cx="229439" cy="2105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4" name="Straight Connector 1073"/>
              <p:cNvCxnSpPr>
                <a:cxnSpLocks noChangeAspect="1"/>
              </p:cNvCxnSpPr>
              <p:nvPr/>
            </p:nvCxnSpPr>
            <p:spPr>
              <a:xfrm rot="7680000" flipH="1">
                <a:off x="7177771" y="5938476"/>
                <a:ext cx="152959" cy="133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578" name="Group 60"/>
              <p:cNvGrpSpPr>
                <a:grpSpLocks/>
              </p:cNvGrpSpPr>
              <p:nvPr/>
            </p:nvGrpSpPr>
            <p:grpSpPr bwMode="auto">
              <a:xfrm>
                <a:off x="7092316" y="2212570"/>
                <a:ext cx="246030" cy="1933960"/>
                <a:chOff x="7574309" y="3510616"/>
                <a:chExt cx="375518" cy="2951859"/>
              </a:xfrm>
            </p:grpSpPr>
            <p:cxnSp>
              <p:nvCxnSpPr>
                <p:cNvPr id="1076" name="Straight Connector 1075"/>
                <p:cNvCxnSpPr/>
                <p:nvPr/>
              </p:nvCxnSpPr>
              <p:spPr>
                <a:xfrm rot="16440000" flipH="1">
                  <a:off x="7388207" y="3530525"/>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p:cNvCxnSpPr/>
                <p:nvPr/>
              </p:nvCxnSpPr>
              <p:spPr>
                <a:xfrm rot="9720000" flipH="1">
                  <a:off x="7326094" y="3922727"/>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Straight Connector 1077"/>
                <p:cNvCxnSpPr/>
                <p:nvPr/>
              </p:nvCxnSpPr>
              <p:spPr>
                <a:xfrm rot="16440000" flipH="1">
                  <a:off x="7326238" y="4294039"/>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p:cNvCxnSpPr/>
                <p:nvPr/>
              </p:nvCxnSpPr>
              <p:spPr>
                <a:xfrm rot="9720000" flipH="1">
                  <a:off x="7388050" y="4686255"/>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583" name="Group 58"/>
                <p:cNvGrpSpPr>
                  <a:grpSpLocks/>
                </p:cNvGrpSpPr>
                <p:nvPr/>
              </p:nvGrpSpPr>
              <p:grpSpPr bwMode="auto">
                <a:xfrm>
                  <a:off x="7589165" y="5008496"/>
                  <a:ext cx="360662" cy="1453979"/>
                  <a:chOff x="7632029" y="5022784"/>
                  <a:chExt cx="360662" cy="1453979"/>
                </a:xfrm>
              </p:grpSpPr>
              <p:cxnSp>
                <p:nvCxnSpPr>
                  <p:cNvPr id="1081" name="Straight Connector 1080"/>
                  <p:cNvCxnSpPr/>
                  <p:nvPr/>
                </p:nvCxnSpPr>
                <p:spPr>
                  <a:xfrm rot="16440000" flipH="1">
                    <a:off x="7400097" y="4972958"/>
                    <a:ext cx="350199" cy="262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p:cNvCxnSpPr/>
                  <p:nvPr/>
                </p:nvCxnSpPr>
                <p:spPr>
                  <a:xfrm rot="9720000" flipH="1">
                    <a:off x="7389614" y="5360870"/>
                    <a:ext cx="3505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p:cNvCxnSpPr/>
                  <p:nvPr/>
                </p:nvCxnSpPr>
                <p:spPr>
                  <a:xfrm rot="16440000" flipH="1">
                    <a:off x="7400090" y="5757112"/>
                    <a:ext cx="350199" cy="262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rot="9720000" flipH="1">
                    <a:off x="7414537" y="6175982"/>
                    <a:ext cx="3213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5551" name="Group 71"/>
            <p:cNvGrpSpPr>
              <a:grpSpLocks noChangeAspect="1"/>
            </p:cNvGrpSpPr>
            <p:nvPr/>
          </p:nvGrpSpPr>
          <p:grpSpPr bwMode="auto">
            <a:xfrm rot="3000000">
              <a:off x="5199058" y="1148574"/>
              <a:ext cx="23347" cy="319890"/>
              <a:chOff x="7092316" y="2212570"/>
              <a:chExt cx="281284" cy="3854070"/>
            </a:xfrm>
          </p:grpSpPr>
          <p:cxnSp>
            <p:nvCxnSpPr>
              <p:cNvPr id="1049" name="Straight Connector 1048"/>
              <p:cNvCxnSpPr/>
              <p:nvPr/>
            </p:nvCxnSpPr>
            <p:spPr>
              <a:xfrm rot="16440000" flipH="1">
                <a:off x="7060767" y="4155982"/>
                <a:ext cx="229439" cy="191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p:nvPr/>
            </p:nvCxnSpPr>
            <p:spPr>
              <a:xfrm rot="9720000" flipH="1">
                <a:off x="7081895" y="4398506"/>
                <a:ext cx="229642"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p:cNvCxnSpPr/>
              <p:nvPr/>
            </p:nvCxnSpPr>
            <p:spPr>
              <a:xfrm rot="16440000" flipH="1">
                <a:off x="7076265" y="4643209"/>
                <a:ext cx="229439" cy="191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rot="9720000" flipH="1">
                <a:off x="7084037" y="4919982"/>
                <a:ext cx="248773"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p:cNvCxnSpPr/>
              <p:nvPr/>
            </p:nvCxnSpPr>
            <p:spPr>
              <a:xfrm rot="16440000" flipH="1">
                <a:off x="7085742" y="5161262"/>
                <a:ext cx="248553" cy="210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p:cNvCxnSpPr/>
              <p:nvPr/>
            </p:nvCxnSpPr>
            <p:spPr>
              <a:xfrm rot="9720000" flipH="1">
                <a:off x="7066787" y="5375295"/>
                <a:ext cx="267915" cy="19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p:nvPr/>
            </p:nvCxnSpPr>
            <p:spPr>
              <a:xfrm rot="16440000" flipH="1">
                <a:off x="7072969" y="5604285"/>
                <a:ext cx="229439" cy="210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p:cNvCxnSpPr>
                <a:cxnSpLocks noChangeAspect="1"/>
              </p:cNvCxnSpPr>
              <p:nvPr/>
            </p:nvCxnSpPr>
            <p:spPr>
              <a:xfrm rot="7680000" flipH="1">
                <a:off x="7223262" y="5836330"/>
                <a:ext cx="152959" cy="1339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560" name="Group 60"/>
              <p:cNvGrpSpPr>
                <a:grpSpLocks/>
              </p:cNvGrpSpPr>
              <p:nvPr/>
            </p:nvGrpSpPr>
            <p:grpSpPr bwMode="auto">
              <a:xfrm>
                <a:off x="7092316" y="2212570"/>
                <a:ext cx="246030" cy="1933960"/>
                <a:chOff x="7574309" y="3510616"/>
                <a:chExt cx="375518" cy="2951859"/>
              </a:xfrm>
            </p:grpSpPr>
            <p:cxnSp>
              <p:nvCxnSpPr>
                <p:cNvPr id="1058" name="Straight Connector 1057"/>
                <p:cNvCxnSpPr/>
                <p:nvPr/>
              </p:nvCxnSpPr>
              <p:spPr>
                <a:xfrm rot="16440000" flipH="1">
                  <a:off x="7479896" y="3580915"/>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rot="9720000" flipH="1">
                  <a:off x="7465772" y="3943491"/>
                  <a:ext cx="379732"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p:cNvCxnSpPr/>
                <p:nvPr/>
              </p:nvCxnSpPr>
              <p:spPr>
                <a:xfrm rot="16440000" flipH="1">
                  <a:off x="7484767" y="4346920"/>
                  <a:ext cx="350199" cy="2920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Straight Connector 1060"/>
                <p:cNvCxnSpPr/>
                <p:nvPr/>
              </p:nvCxnSpPr>
              <p:spPr>
                <a:xfrm rot="9720000" flipH="1">
                  <a:off x="7475862" y="4720677"/>
                  <a:ext cx="350513"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565" name="Group 58"/>
                <p:cNvGrpSpPr>
                  <a:grpSpLocks/>
                </p:cNvGrpSpPr>
                <p:nvPr/>
              </p:nvGrpSpPr>
              <p:grpSpPr bwMode="auto">
                <a:xfrm>
                  <a:off x="7589165" y="5008496"/>
                  <a:ext cx="360662" cy="1453979"/>
                  <a:chOff x="7632029" y="5022784"/>
                  <a:chExt cx="360662" cy="1453979"/>
                </a:xfrm>
              </p:grpSpPr>
              <p:cxnSp>
                <p:nvCxnSpPr>
                  <p:cNvPr id="1063" name="Straight Connector 1062"/>
                  <p:cNvCxnSpPr/>
                  <p:nvPr/>
                </p:nvCxnSpPr>
                <p:spPr>
                  <a:xfrm rot="16440000" flipH="1">
                    <a:off x="7517736" y="5091329"/>
                    <a:ext cx="350199" cy="262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p:cNvCxnSpPr/>
                  <p:nvPr/>
                </p:nvCxnSpPr>
                <p:spPr>
                  <a:xfrm rot="9720000" flipH="1">
                    <a:off x="7523620" y="5500986"/>
                    <a:ext cx="350506" cy="2918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p:nvPr/>
                </p:nvCxnSpPr>
                <p:spPr>
                  <a:xfrm rot="16440000" flipH="1">
                    <a:off x="7522614" y="5857348"/>
                    <a:ext cx="350199" cy="2628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6" name="Straight Connector 1065"/>
                  <p:cNvCxnSpPr/>
                  <p:nvPr/>
                </p:nvCxnSpPr>
                <p:spPr>
                  <a:xfrm rot="9720000" flipH="1">
                    <a:off x="7476162" y="6246608"/>
                    <a:ext cx="350506" cy="3210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graphicFrame>
        <p:nvGraphicFramePr>
          <p:cNvPr id="176129" name="Object 2">
            <a:hlinkClick r:id="rId3" action="ppaction://hlinksldjump"/>
          </p:cNvPr>
          <p:cNvGraphicFramePr>
            <a:graphicFrameLocks noChangeAspect="1"/>
          </p:cNvGraphicFramePr>
          <p:nvPr>
            <p:extLst>
              <p:ext uri="{D42A27DB-BD31-4B8C-83A1-F6EECF244321}">
                <p14:modId xmlns:p14="http://schemas.microsoft.com/office/powerpoint/2010/main" val="2176988239"/>
              </p:ext>
            </p:extLst>
          </p:nvPr>
        </p:nvGraphicFramePr>
        <p:xfrm>
          <a:off x="2108200" y="1103239"/>
          <a:ext cx="5487988" cy="5494337"/>
        </p:xfrm>
        <a:graphic>
          <a:graphicData uri="http://schemas.openxmlformats.org/presentationml/2006/ole">
            <mc:AlternateContent xmlns:mc="http://schemas.openxmlformats.org/markup-compatibility/2006">
              <mc:Choice xmlns:v="urn:schemas-microsoft-com:vml" Requires="v">
                <p:oleObj spid="_x0000_s19517" name="KGPlot" r:id="rId6" imgW="10058400" imgH="10058400" progId="KGraph_Plot">
                  <p:embed/>
                </p:oleObj>
              </mc:Choice>
              <mc:Fallback>
                <p:oleObj name="KGPlot" r:id="rId6" imgW="10058400" imgH="10058400" progId="KGraph_Plot">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8200" y="1103239"/>
                        <a:ext cx="5487988" cy="549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86" name="TextBox 347"/>
          <p:cNvSpPr txBox="1">
            <a:spLocks noChangeArrowheads="1"/>
          </p:cNvSpPr>
          <p:nvPr/>
        </p:nvSpPr>
        <p:spPr bwMode="auto">
          <a:xfrm>
            <a:off x="468313" y="6308725"/>
            <a:ext cx="8151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Nir Yaacobi-Gross et. al., Nature Materials 10, 974-979 doi:10.1038/nmat3133</a:t>
            </a:r>
          </a:p>
        </p:txBody>
      </p:sp>
      <p:sp>
        <p:nvSpPr>
          <p:cNvPr id="2" name="TextBox 1"/>
          <p:cNvSpPr txBox="1"/>
          <p:nvPr/>
        </p:nvSpPr>
        <p:spPr>
          <a:xfrm>
            <a:off x="4067944" y="3132881"/>
            <a:ext cx="1958165" cy="830997"/>
          </a:xfrm>
          <a:prstGeom prst="rect">
            <a:avLst/>
          </a:prstGeom>
          <a:solidFill>
            <a:srgbClr val="FFFF00"/>
          </a:solidFill>
        </p:spPr>
        <p:txBody>
          <a:bodyPr wrap="none" rtlCol="0">
            <a:spAutoFit/>
          </a:bodyPr>
          <a:lstStyle/>
          <a:p>
            <a:r>
              <a:rPr lang="en-US" sz="2400" dirty="0" smtClean="0"/>
              <a:t>Mixed Ligands</a:t>
            </a:r>
          </a:p>
          <a:p>
            <a:r>
              <a:rPr lang="en-US" sz="2400" dirty="0" smtClean="0">
                <a:sym typeface="Wingdings" pitchFamily="2" charset="2"/>
              </a:rPr>
              <a:t> </a:t>
            </a:r>
            <a:r>
              <a:rPr lang="en-US" sz="2400" dirty="0" smtClean="0"/>
              <a:t>Stark Shift</a:t>
            </a:r>
            <a:endParaRPr lang="en-GB" sz="2400" dirty="0"/>
          </a:p>
        </p:txBody>
      </p:sp>
    </p:spTree>
    <p:extLst>
      <p:ext uri="{BB962C8B-B14F-4D97-AF65-F5344CB8AC3E}">
        <p14:creationId xmlns:p14="http://schemas.microsoft.com/office/powerpoint/2010/main" val="3545294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76129"/>
                                        </p:tgtEl>
                                        <p:attrNameLst>
                                          <p:attrName>style.visibility</p:attrName>
                                        </p:attrNameLst>
                                      </p:cBhvr>
                                      <p:to>
                                        <p:strVal val="visible"/>
                                      </p:to>
                                    </p:set>
                                    <p:animEffect transition="in" filter="wipe(down)">
                                      <p:cBhvr>
                                        <p:cTn id="7" dur="1000"/>
                                        <p:tgtEl>
                                          <p:spTgt spid="1761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92696"/>
            <a:ext cx="9144000" cy="1384995"/>
          </a:xfrm>
          <a:prstGeom prst="rect">
            <a:avLst/>
          </a:prstGeom>
        </p:spPr>
        <p:txBody>
          <a:bodyPr wrap="square">
            <a:spAutoFit/>
          </a:bodyPr>
          <a:lstStyle/>
          <a:p>
            <a:pPr marL="268288" indent="-268288" algn="ctr">
              <a:lnSpc>
                <a:spcPct val="150000"/>
              </a:lnSpc>
            </a:pPr>
            <a:r>
              <a:rPr lang="en-US" sz="2800" dirty="0" smtClean="0">
                <a:latin typeface="Comic Sans MS" pitchFamily="66" charset="0"/>
              </a:rPr>
              <a:t>Ligands induced bulk heterojunction in near IR active </a:t>
            </a:r>
            <a:r>
              <a:rPr lang="en-US" sz="2800" b="1" dirty="0" smtClean="0">
                <a:latin typeface="Comic Sans MS" pitchFamily="66" charset="0"/>
              </a:rPr>
              <a:t>all nanocrystals </a:t>
            </a:r>
            <a:r>
              <a:rPr lang="en-US" sz="2800" dirty="0" smtClean="0">
                <a:latin typeface="Comic Sans MS" pitchFamily="66" charset="0"/>
              </a:rPr>
              <a:t>solar cells</a:t>
            </a:r>
          </a:p>
        </p:txBody>
      </p:sp>
      <p:grpSp>
        <p:nvGrpSpPr>
          <p:cNvPr id="11" name="Group 10"/>
          <p:cNvGrpSpPr/>
          <p:nvPr/>
        </p:nvGrpSpPr>
        <p:grpSpPr>
          <a:xfrm>
            <a:off x="1259632" y="1772816"/>
            <a:ext cx="4896544" cy="4905336"/>
            <a:chOff x="179512" y="779452"/>
            <a:chExt cx="4896544" cy="4905336"/>
          </a:xfrm>
        </p:grpSpPr>
        <p:grpSp>
          <p:nvGrpSpPr>
            <p:cNvPr id="70" name="Group 69"/>
            <p:cNvGrpSpPr/>
            <p:nvPr/>
          </p:nvGrpSpPr>
          <p:grpSpPr>
            <a:xfrm>
              <a:off x="179512" y="779452"/>
              <a:ext cx="3729668" cy="4737780"/>
              <a:chOff x="611459" y="2305143"/>
              <a:chExt cx="2875234" cy="4312464"/>
            </a:xfrm>
          </p:grpSpPr>
        </p:grpSp>
        <p:graphicFrame>
          <p:nvGraphicFramePr>
            <p:cNvPr id="163843" name="Object 3"/>
            <p:cNvGraphicFramePr>
              <a:graphicFrameLocks noChangeAspect="1"/>
            </p:cNvGraphicFramePr>
            <p:nvPr/>
          </p:nvGraphicFramePr>
          <p:xfrm>
            <a:off x="182172" y="908720"/>
            <a:ext cx="4893884" cy="4776068"/>
          </p:xfrm>
          <a:graphic>
            <a:graphicData uri="http://schemas.openxmlformats.org/presentationml/2006/ole">
              <mc:AlternateContent xmlns:mc="http://schemas.openxmlformats.org/markup-compatibility/2006">
                <mc:Choice xmlns:v="urn:schemas-microsoft-com:vml" Requires="v">
                  <p:oleObj spid="_x0000_s23604" name="KGPlot" r:id="rId3" imgW="6858000" imgH="6692760" progId="KGraph_Plot">
                    <p:embed/>
                  </p:oleObj>
                </mc:Choice>
                <mc:Fallback>
                  <p:oleObj name="KGPlot" r:id="rId3" imgW="6858000" imgH="6692760" progId="KGraph_Plo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72" y="908720"/>
                          <a:ext cx="4893884" cy="477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4" name="Object 4"/>
            <p:cNvGraphicFramePr>
              <a:graphicFrameLocks noChangeAspect="1"/>
            </p:cNvGraphicFramePr>
            <p:nvPr/>
          </p:nvGraphicFramePr>
          <p:xfrm>
            <a:off x="2038933" y="1066801"/>
            <a:ext cx="2962275" cy="2890837"/>
          </p:xfrm>
          <a:graphic>
            <a:graphicData uri="http://schemas.openxmlformats.org/presentationml/2006/ole">
              <mc:AlternateContent xmlns:mc="http://schemas.openxmlformats.org/markup-compatibility/2006">
                <mc:Choice xmlns:v="urn:schemas-microsoft-com:vml" Requires="v">
                  <p:oleObj spid="_x0000_s23605" name="KGPlot" r:id="rId5" imgW="6858000" imgH="6692760" progId="KGraph_Plot">
                    <p:embed/>
                  </p:oleObj>
                </mc:Choice>
                <mc:Fallback>
                  <p:oleObj name="KGPlot" r:id="rId5" imgW="6858000" imgH="6692760" progId="KGraph_Plo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8933" y="1066801"/>
                          <a:ext cx="2962275" cy="289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Oval 14"/>
            <p:cNvSpPr>
              <a:spLocks noChangeAspect="1"/>
            </p:cNvSpPr>
            <p:nvPr/>
          </p:nvSpPr>
          <p:spPr>
            <a:xfrm>
              <a:off x="2987826" y="1427066"/>
              <a:ext cx="115213" cy="115213"/>
            </a:xfrm>
            <a:prstGeom prst="ellipse">
              <a:avLst/>
            </a:prstGeom>
            <a:solidFill>
              <a:srgbClr val="EF07CE"/>
            </a:solidFill>
            <a:ln>
              <a:solidFill>
                <a:srgbClr val="EF07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0" y="1844824"/>
            <a:ext cx="6048672" cy="646331"/>
          </a:xfrm>
          <a:prstGeom prst="rect">
            <a:avLst/>
          </a:prstGeom>
          <a:noFill/>
        </p:spPr>
        <p:txBody>
          <a:bodyPr wrap="square" rtlCol="0">
            <a:spAutoFit/>
          </a:bodyPr>
          <a:lstStyle/>
          <a:p>
            <a:r>
              <a:rPr lang="en-US" sz="3600" dirty="0" smtClean="0"/>
              <a:t>Results:</a:t>
            </a:r>
            <a:endParaRPr lang="en-GB" dirty="0"/>
          </a:p>
        </p:txBody>
      </p:sp>
      <p:sp>
        <p:nvSpPr>
          <p:cNvPr id="3" name="Right Arrow 2"/>
          <p:cNvSpPr/>
          <p:nvPr/>
        </p:nvSpPr>
        <p:spPr>
          <a:xfrm rot="16884795">
            <a:off x="4855424" y="3809950"/>
            <a:ext cx="432048" cy="216024"/>
          </a:xfrm>
          <a:prstGeom prst="rightArrow">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04248" y="3140967"/>
            <a:ext cx="1728192" cy="1569660"/>
          </a:xfrm>
          <a:prstGeom prst="rect">
            <a:avLst/>
          </a:prstGeom>
          <a:solidFill>
            <a:srgbClr val="FFFF00"/>
          </a:solidFill>
        </p:spPr>
        <p:txBody>
          <a:bodyPr wrap="square" rtlCol="0">
            <a:spAutoFit/>
          </a:bodyPr>
          <a:lstStyle/>
          <a:p>
            <a:r>
              <a:rPr lang="en-US" sz="2400" dirty="0" smtClean="0"/>
              <a:t>Stark shift helps to dissociate charges</a:t>
            </a:r>
            <a:endParaRPr lang="en-GB" sz="2400" dirty="0"/>
          </a:p>
        </p:txBody>
      </p:sp>
    </p:spTree>
    <p:extLst>
      <p:ext uri="{BB962C8B-B14F-4D97-AF65-F5344CB8AC3E}">
        <p14:creationId xmlns:p14="http://schemas.microsoft.com/office/powerpoint/2010/main" val="1864178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300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subTitle" idx="4294967295"/>
          </p:nvPr>
        </p:nvSpPr>
        <p:spPr>
          <a:xfrm>
            <a:off x="3275856" y="141833"/>
            <a:ext cx="5040560" cy="550863"/>
          </a:xfrm>
        </p:spPr>
        <p:txBody>
          <a:bodyPr/>
          <a:lstStyle/>
          <a:p>
            <a:pPr marL="0" indent="0">
              <a:lnSpc>
                <a:spcPct val="90000"/>
              </a:lnSpc>
              <a:buNone/>
            </a:pPr>
            <a:r>
              <a:rPr lang="en-US" sz="4400" dirty="0" smtClean="0"/>
              <a:t>Formulations</a:t>
            </a:r>
            <a:endParaRPr lang="en-US" sz="4400" dirty="0"/>
          </a:p>
        </p:txBody>
      </p:sp>
      <p:graphicFrame>
        <p:nvGraphicFramePr>
          <p:cNvPr id="88067" name="Object 3"/>
          <p:cNvGraphicFramePr>
            <a:graphicFrameLocks noChangeAspect="1"/>
          </p:cNvGraphicFramePr>
          <p:nvPr>
            <p:extLst>
              <p:ext uri="{D42A27DB-BD31-4B8C-83A1-F6EECF244321}">
                <p14:modId xmlns:p14="http://schemas.microsoft.com/office/powerpoint/2010/main" val="1480830197"/>
              </p:ext>
            </p:extLst>
          </p:nvPr>
        </p:nvGraphicFramePr>
        <p:xfrm>
          <a:off x="0" y="1417811"/>
          <a:ext cx="4176713" cy="2016125"/>
        </p:xfrm>
        <a:graphic>
          <a:graphicData uri="http://schemas.openxmlformats.org/presentationml/2006/ole">
            <mc:AlternateContent xmlns:mc="http://schemas.openxmlformats.org/markup-compatibility/2006">
              <mc:Choice xmlns:v="urn:schemas-microsoft-com:vml" Requires="v">
                <p:oleObj spid="_x0000_s21591" r:id="rId3" imgW="4770120" imgH="2303780" progId="ISISServer">
                  <p:embed/>
                </p:oleObj>
              </mc:Choice>
              <mc:Fallback>
                <p:oleObj r:id="rId3" imgW="4770120" imgH="230378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7811"/>
                        <a:ext cx="41767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6"/>
          <p:cNvGraphicFramePr>
            <a:graphicFrameLocks noChangeAspect="1"/>
          </p:cNvGraphicFramePr>
          <p:nvPr>
            <p:extLst>
              <p:ext uri="{D42A27DB-BD31-4B8C-83A1-F6EECF244321}">
                <p14:modId xmlns:p14="http://schemas.microsoft.com/office/powerpoint/2010/main" val="718730522"/>
              </p:ext>
            </p:extLst>
          </p:nvPr>
        </p:nvGraphicFramePr>
        <p:xfrm>
          <a:off x="251520" y="3933056"/>
          <a:ext cx="2360613" cy="2624137"/>
        </p:xfrm>
        <a:graphic>
          <a:graphicData uri="http://schemas.openxmlformats.org/presentationml/2006/ole">
            <mc:AlternateContent xmlns:mc="http://schemas.openxmlformats.org/markup-compatibility/2006">
              <mc:Choice xmlns:v="urn:schemas-microsoft-com:vml" Requires="v">
                <p:oleObj spid="_x0000_s21592" name="CS ChemDraw Drawing" r:id="rId5" imgW="2659320" imgH="2956320" progId="ChemDraw.Document.6.0">
                  <p:embed/>
                </p:oleObj>
              </mc:Choice>
              <mc:Fallback>
                <p:oleObj name="CS ChemDraw Drawing" r:id="rId5" imgW="2659320" imgH="295632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933056"/>
                        <a:ext cx="2360613"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Rectangle 42"/>
          <p:cNvSpPr>
            <a:spLocks noChangeArrowheads="1"/>
          </p:cNvSpPr>
          <p:nvPr/>
        </p:nvSpPr>
        <p:spPr bwMode="auto">
          <a:xfrm>
            <a:off x="395534" y="1518474"/>
            <a:ext cx="1489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dirty="0" err="1">
                <a:latin typeface="Times New Roman" pitchFamily="18" charset="0"/>
                <a:cs typeface="Times New Roman" pitchFamily="18" charset="0"/>
              </a:rPr>
              <a:t>Triarylamine</a:t>
            </a:r>
            <a:endParaRPr lang="en-US" b="1" dirty="0">
              <a:latin typeface="Times New Roman" pitchFamily="18" charset="0"/>
              <a:cs typeface="Times New Roman" pitchFamily="18" charset="0"/>
            </a:endParaRPr>
          </a:p>
        </p:txBody>
      </p:sp>
      <p:sp>
        <p:nvSpPr>
          <p:cNvPr id="45" name="Text Box 6"/>
          <p:cNvSpPr txBox="1">
            <a:spLocks noChangeArrowheads="1"/>
          </p:cNvSpPr>
          <p:nvPr/>
        </p:nvSpPr>
        <p:spPr bwMode="auto">
          <a:xfrm>
            <a:off x="586035" y="356755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ko-KR" b="1" dirty="0">
                <a:latin typeface="Times New Roman" pitchFamily="18" charset="0"/>
                <a:cs typeface="Times New Roman" pitchFamily="18" charset="0"/>
              </a:rPr>
              <a:t>PVK-</a:t>
            </a:r>
            <a:r>
              <a:rPr lang="en-US" altLang="ko-KR" b="1" dirty="0" err="1">
                <a:latin typeface="Times New Roman" pitchFamily="18" charset="0"/>
                <a:cs typeface="Times New Roman" pitchFamily="18" charset="0"/>
              </a:rPr>
              <a:t>Cin</a:t>
            </a:r>
            <a:endParaRPr lang="en-US" altLang="ko-KR" b="1" dirty="0">
              <a:latin typeface="Times New Roman" pitchFamily="18" charset="0"/>
              <a:cs typeface="Times New Roman" pitchFamily="18" charset="0"/>
            </a:endParaRPr>
          </a:p>
        </p:txBody>
      </p:sp>
      <p:sp>
        <p:nvSpPr>
          <p:cNvPr id="2" name="TextBox 1"/>
          <p:cNvSpPr txBox="1"/>
          <p:nvPr/>
        </p:nvSpPr>
        <p:spPr>
          <a:xfrm>
            <a:off x="272159" y="836712"/>
            <a:ext cx="3939801" cy="369332"/>
          </a:xfrm>
          <a:prstGeom prst="rect">
            <a:avLst/>
          </a:prstGeom>
          <a:solidFill>
            <a:srgbClr val="FFFF00"/>
          </a:solidFill>
        </p:spPr>
        <p:txBody>
          <a:bodyPr wrap="square" rtlCol="0">
            <a:spAutoFit/>
          </a:bodyPr>
          <a:lstStyle/>
          <a:p>
            <a:r>
              <a:rPr lang="en-US" dirty="0" smtClean="0"/>
              <a:t>Wide gap x-linkable conjugated matrix</a:t>
            </a:r>
            <a:endParaRPr lang="en-GB" dirty="0"/>
          </a:p>
        </p:txBody>
      </p:sp>
      <p:sp>
        <p:nvSpPr>
          <p:cNvPr id="3" name="Rectangle 2"/>
          <p:cNvSpPr/>
          <p:nvPr/>
        </p:nvSpPr>
        <p:spPr>
          <a:xfrm>
            <a:off x="1030343" y="6345257"/>
            <a:ext cx="8089209" cy="369332"/>
          </a:xfrm>
          <a:prstGeom prst="rect">
            <a:avLst/>
          </a:prstGeom>
        </p:spPr>
        <p:txBody>
          <a:bodyPr wrap="square">
            <a:spAutoFit/>
          </a:bodyPr>
          <a:lstStyle/>
          <a:p>
            <a:r>
              <a:rPr lang="en-GB" dirty="0"/>
              <a:t>O. </a:t>
            </a:r>
            <a:r>
              <a:rPr lang="en-GB" dirty="0" err="1" smtClean="0"/>
              <a:t>Solomeshch</a:t>
            </a:r>
            <a:r>
              <a:rPr lang="en-GB" dirty="0" smtClean="0"/>
              <a:t> et. al, </a:t>
            </a:r>
            <a:r>
              <a:rPr lang="en-GB" dirty="0"/>
              <a:t>"Electronic </a:t>
            </a:r>
            <a:r>
              <a:rPr lang="en-GB" dirty="0" smtClean="0"/>
              <a:t>formulations…” </a:t>
            </a:r>
            <a:r>
              <a:rPr lang="en-GB" i="1" dirty="0" smtClean="0"/>
              <a:t>Adv. </a:t>
            </a:r>
            <a:r>
              <a:rPr lang="en-GB" i="1" dirty="0" err="1" smtClean="0"/>
              <a:t>Func</a:t>
            </a:r>
            <a:r>
              <a:rPr lang="en-GB" i="1" dirty="0" smtClean="0"/>
              <a:t>. Mat,</a:t>
            </a:r>
            <a:r>
              <a:rPr lang="en-GB" dirty="0" smtClean="0"/>
              <a:t> </a:t>
            </a:r>
            <a:r>
              <a:rPr lang="en-GB" dirty="0"/>
              <a:t>16</a:t>
            </a:r>
            <a:r>
              <a:rPr lang="en-GB" dirty="0" smtClean="0"/>
              <a:t>, 2095, 2006</a:t>
            </a:r>
            <a:r>
              <a:rPr lang="en-GB" dirty="0"/>
              <a:t>.</a:t>
            </a:r>
          </a:p>
        </p:txBody>
      </p:sp>
      <p:grpSp>
        <p:nvGrpSpPr>
          <p:cNvPr id="5" name="Group 4"/>
          <p:cNvGrpSpPr/>
          <p:nvPr/>
        </p:nvGrpSpPr>
        <p:grpSpPr>
          <a:xfrm>
            <a:off x="5579814" y="836712"/>
            <a:ext cx="3168650" cy="1766788"/>
            <a:chOff x="3300805" y="3140968"/>
            <a:chExt cx="3168650" cy="1766788"/>
          </a:xfrm>
        </p:grpSpPr>
        <p:graphicFrame>
          <p:nvGraphicFramePr>
            <p:cNvPr id="48" name="Object 7"/>
            <p:cNvGraphicFramePr>
              <a:graphicFrameLocks noChangeAspect="1"/>
            </p:cNvGraphicFramePr>
            <p:nvPr>
              <p:extLst>
                <p:ext uri="{D42A27DB-BD31-4B8C-83A1-F6EECF244321}">
                  <p14:modId xmlns:p14="http://schemas.microsoft.com/office/powerpoint/2010/main" val="1256494252"/>
                </p:ext>
              </p:extLst>
            </p:nvPr>
          </p:nvGraphicFramePr>
          <p:xfrm>
            <a:off x="3300805" y="3429000"/>
            <a:ext cx="3168650" cy="1208088"/>
          </p:xfrm>
          <a:graphic>
            <a:graphicData uri="http://schemas.openxmlformats.org/presentationml/2006/ole">
              <mc:AlternateContent xmlns:mc="http://schemas.openxmlformats.org/markup-compatibility/2006">
                <mc:Choice xmlns:v="urn:schemas-microsoft-com:vml" Requires="v">
                  <p:oleObj spid="_x0000_s21593" name="ISIS/Draw Sketch" r:id="rId7" imgW="3765851" imgH="1426362" progId="ISISServer">
                    <p:embed/>
                  </p:oleObj>
                </mc:Choice>
                <mc:Fallback>
                  <p:oleObj name="ISIS/Draw Sketch" r:id="rId7" imgW="3765851" imgH="1426362" progId="ISISServer">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0805" y="3429000"/>
                          <a:ext cx="3168650" cy="1208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Rectangle 8"/>
            <p:cNvSpPr>
              <a:spLocks noChangeArrowheads="1"/>
            </p:cNvSpPr>
            <p:nvPr/>
          </p:nvSpPr>
          <p:spPr bwMode="auto">
            <a:xfrm>
              <a:off x="3575209" y="4541043"/>
              <a:ext cx="278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rtl="0"/>
              <a:r>
                <a:rPr lang="en-US" dirty="0"/>
                <a:t>m=3% n=48.5% o=48.5%</a:t>
              </a:r>
            </a:p>
          </p:txBody>
        </p:sp>
        <p:sp>
          <p:nvSpPr>
            <p:cNvPr id="4" name="TextBox 3"/>
            <p:cNvSpPr txBox="1"/>
            <p:nvPr/>
          </p:nvSpPr>
          <p:spPr>
            <a:xfrm>
              <a:off x="3851920" y="3140968"/>
              <a:ext cx="2032159" cy="369332"/>
            </a:xfrm>
            <a:prstGeom prst="rect">
              <a:avLst/>
            </a:prstGeom>
            <a:solidFill>
              <a:srgbClr val="FFFF00"/>
            </a:solidFill>
          </p:spPr>
          <p:txBody>
            <a:bodyPr wrap="none" rtlCol="0">
              <a:spAutoFit/>
            </a:bodyPr>
            <a:lstStyle/>
            <a:p>
              <a:r>
                <a:rPr lang="en-US" dirty="0" smtClean="0"/>
                <a:t>Emitter (green PPV)</a:t>
              </a:r>
              <a:endParaRPr lang="en-GB" dirty="0"/>
            </a:p>
          </p:txBody>
        </p:sp>
      </p:grpSp>
      <p:grpSp>
        <p:nvGrpSpPr>
          <p:cNvPr id="6" name="Group 5"/>
          <p:cNvGrpSpPr/>
          <p:nvPr/>
        </p:nvGrpSpPr>
        <p:grpSpPr>
          <a:xfrm>
            <a:off x="5436096" y="2968523"/>
            <a:ext cx="2807693" cy="964533"/>
            <a:chOff x="3563888" y="4984747"/>
            <a:chExt cx="2807693" cy="964533"/>
          </a:xfrm>
        </p:grpSpPr>
        <p:pic>
          <p:nvPicPr>
            <p:cNvPr id="52"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3888" y="4996856"/>
              <a:ext cx="743420" cy="95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7"/>
            <p:cNvSpPr txBox="1">
              <a:spLocks noChangeArrowheads="1"/>
            </p:cNvSpPr>
            <p:nvPr/>
          </p:nvSpPr>
          <p:spPr bwMode="auto">
            <a:xfrm>
              <a:off x="4352502" y="4984747"/>
              <a:ext cx="2019079" cy="400110"/>
            </a:xfrm>
            <a:prstGeom prst="rect">
              <a:avLst/>
            </a:prstGeom>
            <a:solidFill>
              <a:srgbClr val="FFFF00"/>
            </a:solid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dirty="0" smtClean="0"/>
                <a:t>Transport (P3HT)</a:t>
              </a:r>
              <a:endParaRPr lang="en-US" sz="2000" dirty="0"/>
            </a:p>
          </p:txBody>
        </p:sp>
      </p:grpSp>
      <p:grpSp>
        <p:nvGrpSpPr>
          <p:cNvPr id="7" name="Group 6"/>
          <p:cNvGrpSpPr/>
          <p:nvPr/>
        </p:nvGrpSpPr>
        <p:grpSpPr>
          <a:xfrm>
            <a:off x="6224710" y="4429832"/>
            <a:ext cx="2019927" cy="1447440"/>
            <a:chOff x="6224710" y="4221088"/>
            <a:chExt cx="2019927" cy="1447440"/>
          </a:xfrm>
        </p:grpSpPr>
        <p:pic>
          <p:nvPicPr>
            <p:cNvPr id="55" name="Picture 5" descr="buckyb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4710" y="4725144"/>
              <a:ext cx="1028598" cy="943384"/>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7"/>
            <p:cNvSpPr txBox="1">
              <a:spLocks noChangeArrowheads="1"/>
            </p:cNvSpPr>
            <p:nvPr/>
          </p:nvSpPr>
          <p:spPr bwMode="auto">
            <a:xfrm>
              <a:off x="6243768" y="4221088"/>
              <a:ext cx="2000869" cy="400110"/>
            </a:xfrm>
            <a:prstGeom prst="rect">
              <a:avLst/>
            </a:prstGeom>
            <a:solidFill>
              <a:srgbClr val="FFFF00"/>
            </a:solidFill>
            <a:ln>
              <a:noFill/>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dirty="0" smtClean="0"/>
                <a:t>Dopant (C60Fxx)</a:t>
              </a:r>
              <a:endParaRPr lang="en-US" sz="2000" dirty="0"/>
            </a:p>
          </p:txBody>
        </p:sp>
      </p:grpSp>
    </p:spTree>
    <p:extLst>
      <p:ext uri="{BB962C8B-B14F-4D97-AF65-F5344CB8AC3E}">
        <p14:creationId xmlns:p14="http://schemas.microsoft.com/office/powerpoint/2010/main" val="113448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subTitle" idx="4294967295"/>
          </p:nvPr>
        </p:nvSpPr>
        <p:spPr>
          <a:xfrm>
            <a:off x="2814638" y="0"/>
            <a:ext cx="6400800" cy="550863"/>
          </a:xfrm>
        </p:spPr>
        <p:txBody>
          <a:bodyPr/>
          <a:lstStyle/>
          <a:p>
            <a:pPr marL="0" indent="0">
              <a:lnSpc>
                <a:spcPct val="90000"/>
              </a:lnSpc>
              <a:buNone/>
            </a:pPr>
            <a:r>
              <a:rPr lang="en-US" dirty="0" smtClean="0"/>
              <a:t>Formulations</a:t>
            </a:r>
            <a:endParaRPr lang="en-US" dirty="0"/>
          </a:p>
        </p:txBody>
      </p:sp>
      <p:grpSp>
        <p:nvGrpSpPr>
          <p:cNvPr id="8" name="Group 7"/>
          <p:cNvGrpSpPr/>
          <p:nvPr/>
        </p:nvGrpSpPr>
        <p:grpSpPr>
          <a:xfrm>
            <a:off x="5208305" y="4077072"/>
            <a:ext cx="3879588" cy="1283370"/>
            <a:chOff x="5208305" y="3284984"/>
            <a:chExt cx="3879588" cy="1283370"/>
          </a:xfrm>
        </p:grpSpPr>
        <p:pic>
          <p:nvPicPr>
            <p:cNvPr id="8807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200" y="3284984"/>
              <a:ext cx="1511300" cy="9350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08305" y="3645024"/>
              <a:ext cx="3879588" cy="923330"/>
            </a:xfrm>
            <a:prstGeom prst="rect">
              <a:avLst/>
            </a:prstGeom>
            <a:noFill/>
          </p:spPr>
          <p:txBody>
            <a:bodyPr wrap="none" rtlCol="0">
              <a:spAutoFit/>
            </a:bodyPr>
            <a:lstStyle/>
            <a:p>
              <a:r>
                <a:rPr lang="en-US" dirty="0" smtClean="0"/>
                <a:t>Single pixel </a:t>
              </a:r>
            </a:p>
            <a:p>
              <a:r>
                <a:rPr lang="en-US" dirty="0" smtClean="0"/>
                <a:t>two-Color OLED</a:t>
              </a:r>
            </a:p>
            <a:p>
              <a:r>
                <a:rPr lang="en-US" dirty="0" smtClean="0"/>
                <a:t>(no loss of efficiency during processing)</a:t>
              </a:r>
              <a:endParaRPr lang="en-GB" dirty="0"/>
            </a:p>
          </p:txBody>
        </p:sp>
      </p:grpSp>
      <p:sp>
        <p:nvSpPr>
          <p:cNvPr id="10" name="TextBox 9"/>
          <p:cNvSpPr txBox="1"/>
          <p:nvPr/>
        </p:nvSpPr>
        <p:spPr>
          <a:xfrm>
            <a:off x="683568" y="692696"/>
            <a:ext cx="2811026" cy="1477328"/>
          </a:xfrm>
          <a:prstGeom prst="rect">
            <a:avLst/>
          </a:prstGeom>
          <a:noFill/>
        </p:spPr>
        <p:txBody>
          <a:bodyPr wrap="none" rtlCol="0">
            <a:spAutoFit/>
          </a:bodyPr>
          <a:lstStyle/>
          <a:p>
            <a:r>
              <a:rPr lang="en-US" b="1" dirty="0" smtClean="0">
                <a:solidFill>
                  <a:srgbClr val="FF0000"/>
                </a:solidFill>
              </a:rPr>
              <a:t>Stable Hole injection layer</a:t>
            </a:r>
          </a:p>
          <a:p>
            <a:endParaRPr lang="en-US" dirty="0" smtClean="0"/>
          </a:p>
          <a:p>
            <a:r>
              <a:rPr lang="en-US" dirty="0" smtClean="0"/>
              <a:t>(PVK-</a:t>
            </a:r>
            <a:r>
              <a:rPr lang="en-US" dirty="0" err="1" smtClean="0"/>
              <a:t>Cin</a:t>
            </a:r>
            <a:r>
              <a:rPr lang="en-US" dirty="0" smtClean="0"/>
              <a:t> + P3HT + C60F36)</a:t>
            </a:r>
          </a:p>
          <a:p>
            <a:r>
              <a:rPr lang="en-US" dirty="0" smtClean="0"/>
              <a:t>or</a:t>
            </a:r>
          </a:p>
          <a:p>
            <a:r>
              <a:rPr lang="en-US" dirty="0" smtClean="0"/>
              <a:t>(PVK-</a:t>
            </a:r>
            <a:r>
              <a:rPr lang="en-US" dirty="0" err="1" smtClean="0"/>
              <a:t>Cin</a:t>
            </a:r>
            <a:r>
              <a:rPr lang="en-US" dirty="0" smtClean="0"/>
              <a:t>+ PolyTPD+C60F48)</a:t>
            </a:r>
            <a:endParaRPr lang="en-GB" dirty="0"/>
          </a:p>
        </p:txBody>
      </p:sp>
      <p:grpSp>
        <p:nvGrpSpPr>
          <p:cNvPr id="14" name="Group 13"/>
          <p:cNvGrpSpPr/>
          <p:nvPr/>
        </p:nvGrpSpPr>
        <p:grpSpPr>
          <a:xfrm>
            <a:off x="179512" y="2276872"/>
            <a:ext cx="3574709" cy="3583697"/>
            <a:chOff x="179512" y="2583815"/>
            <a:chExt cx="3574709" cy="3583697"/>
          </a:xfrm>
        </p:grpSpPr>
        <p:graphicFrame>
          <p:nvGraphicFramePr>
            <p:cNvPr id="9" name="Object 8"/>
            <p:cNvGraphicFramePr>
              <a:graphicFrameLocks noChangeAspect="1"/>
            </p:cNvGraphicFramePr>
            <p:nvPr>
              <p:extLst>
                <p:ext uri="{D42A27DB-BD31-4B8C-83A1-F6EECF244321}">
                  <p14:modId xmlns:p14="http://schemas.microsoft.com/office/powerpoint/2010/main" val="1950733488"/>
                </p:ext>
              </p:extLst>
            </p:nvPr>
          </p:nvGraphicFramePr>
          <p:xfrm>
            <a:off x="179512" y="2583815"/>
            <a:ext cx="3574709" cy="3583697"/>
          </p:xfrm>
          <a:graphic>
            <a:graphicData uri="http://schemas.openxmlformats.org/presentationml/2006/ole">
              <mc:AlternateContent xmlns:mc="http://schemas.openxmlformats.org/markup-compatibility/2006">
                <mc:Choice xmlns:v="urn:schemas-microsoft-com:vml" Requires="v">
                  <p:oleObj spid="_x0000_s22558" name="KGPlot" r:id="rId4" imgW="5580888" imgH="5583936" progId="KGraph_Plot">
                    <p:embed/>
                  </p:oleObj>
                </mc:Choice>
                <mc:Fallback>
                  <p:oleObj name="KGPlot" r:id="rId4" imgW="5580888" imgH="5583936" progId="KGraph_Plot">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583815"/>
                          <a:ext cx="3574709" cy="3583697"/>
                        </a:xfrm>
                        <a:prstGeom prst="rect">
                          <a:avLst/>
                        </a:prstGeom>
                        <a:noFill/>
                        <a:ln>
                          <a:noFill/>
                        </a:ln>
                        <a:effectLst/>
                      </p:spPr>
                    </p:pic>
                  </p:oleObj>
                </mc:Fallback>
              </mc:AlternateContent>
            </a:graphicData>
          </a:graphic>
        </p:graphicFrame>
        <p:pic>
          <p:nvPicPr>
            <p:cNvPr id="2253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240" y="5293332"/>
              <a:ext cx="2488222" cy="29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75656" y="2996952"/>
              <a:ext cx="1669047" cy="369332"/>
            </a:xfrm>
            <a:prstGeom prst="rect">
              <a:avLst/>
            </a:prstGeom>
            <a:noFill/>
          </p:spPr>
          <p:txBody>
            <a:bodyPr wrap="none" rtlCol="0">
              <a:spAutoFit/>
            </a:bodyPr>
            <a:lstStyle/>
            <a:p>
              <a:r>
                <a:rPr lang="en-US" dirty="0" smtClean="0"/>
                <a:t>110c in Vacuum</a:t>
              </a:r>
              <a:endParaRPr lang="en-GB" dirty="0"/>
            </a:p>
          </p:txBody>
        </p:sp>
      </p:grpSp>
      <p:grpSp>
        <p:nvGrpSpPr>
          <p:cNvPr id="13" name="Group 12"/>
          <p:cNvGrpSpPr/>
          <p:nvPr/>
        </p:nvGrpSpPr>
        <p:grpSpPr>
          <a:xfrm>
            <a:off x="4578350" y="404664"/>
            <a:ext cx="4392613" cy="3549292"/>
            <a:chOff x="4578350" y="539388"/>
            <a:chExt cx="4392613" cy="3549292"/>
          </a:xfrm>
        </p:grpSpPr>
        <p:sp>
          <p:nvSpPr>
            <p:cNvPr id="30" name="Rectangle 760"/>
            <p:cNvSpPr>
              <a:spLocks noChangeArrowheads="1"/>
            </p:cNvSpPr>
            <p:nvPr/>
          </p:nvSpPr>
          <p:spPr bwMode="auto">
            <a:xfrm rot="5400000">
              <a:off x="5946776" y="1280392"/>
              <a:ext cx="1439862" cy="4176713"/>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31" name="Picture 7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0813" y="2936155"/>
              <a:ext cx="766762"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9275" y="2936155"/>
              <a:ext cx="6985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5038" y="2936155"/>
              <a:ext cx="712787"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744"/>
            <p:cNvSpPr>
              <a:spLocks noChangeArrowheads="1"/>
            </p:cNvSpPr>
            <p:nvPr/>
          </p:nvSpPr>
          <p:spPr bwMode="auto">
            <a:xfrm>
              <a:off x="5945188" y="2264643"/>
              <a:ext cx="649287" cy="744537"/>
            </a:xfrm>
            <a:prstGeom prst="rect">
              <a:avLst/>
            </a:prstGeom>
            <a:solidFill>
              <a:srgbClr val="FFFF00">
                <a:alpha val="82001"/>
              </a:srgbClr>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5" name="Rectangle 748"/>
            <p:cNvSpPr>
              <a:spLocks noChangeArrowheads="1"/>
            </p:cNvSpPr>
            <p:nvPr/>
          </p:nvSpPr>
          <p:spPr bwMode="auto">
            <a:xfrm>
              <a:off x="5570538" y="2142405"/>
              <a:ext cx="1371600" cy="130175"/>
            </a:xfrm>
            <a:prstGeom prst="rect">
              <a:avLst/>
            </a:prstGeom>
            <a:solidFill>
              <a:srgbClr val="808080"/>
            </a:solidFill>
            <a:ln w="9525">
              <a:miter lim="800000"/>
              <a:headEnd/>
              <a:tailEnd/>
            </a:ln>
            <a:effectLst/>
            <a:scene3d>
              <a:camera prst="legacyObliqueTopRight">
                <a:rot lat="900000" lon="0" rev="0"/>
              </a:camera>
              <a:lightRig rig="legacyFlat3" dir="r"/>
            </a:scene3d>
            <a:sp3d prstMaterial="legacyPlastic">
              <a:bevelT w="13500" h="13500" prst="angle"/>
              <a:bevelB w="13500" h="13500" prst="angle"/>
              <a:extrusionClr>
                <a:srgbClr val="DDDDD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6" name="Rectangle 749"/>
            <p:cNvSpPr>
              <a:spLocks noChangeArrowheads="1"/>
            </p:cNvSpPr>
            <p:nvPr/>
          </p:nvSpPr>
          <p:spPr bwMode="auto">
            <a:xfrm>
              <a:off x="4578350" y="2469430"/>
              <a:ext cx="1150938" cy="107950"/>
            </a:xfrm>
            <a:prstGeom prst="rect">
              <a:avLst/>
            </a:prstGeom>
            <a:solidFill>
              <a:srgbClr val="808080"/>
            </a:solidFill>
            <a:ln w="9525">
              <a:miter lim="800000"/>
              <a:headEnd/>
              <a:tailEnd/>
            </a:ln>
            <a:effectLst/>
            <a:scene3d>
              <a:camera prst="legacyObliqueTopRight"/>
              <a:lightRig rig="legacyFlat3" dir="r"/>
            </a:scene3d>
            <a:sp3d extrusionH="900100" prstMaterial="legacyPlastic">
              <a:bevelT w="13500" h="13500" prst="angle"/>
              <a:bevelB w="13500" h="13500" prst="angle"/>
              <a:extrusionClr>
                <a:srgbClr val="DDDDD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7" name="Rectangle 751"/>
            <p:cNvSpPr>
              <a:spLocks noChangeArrowheads="1"/>
            </p:cNvSpPr>
            <p:nvPr/>
          </p:nvSpPr>
          <p:spPr bwMode="auto">
            <a:xfrm>
              <a:off x="6408738" y="2469430"/>
              <a:ext cx="719137" cy="107950"/>
            </a:xfrm>
            <a:prstGeom prst="rect">
              <a:avLst/>
            </a:prstGeom>
            <a:solidFill>
              <a:srgbClr val="808080"/>
            </a:solidFill>
            <a:ln w="9525">
              <a:miter lim="800000"/>
              <a:headEnd/>
              <a:tailEnd/>
            </a:ln>
            <a:effectLst/>
            <a:scene3d>
              <a:camera prst="legacyObliqueTopRight"/>
              <a:lightRig rig="legacyFlat3" dir="r"/>
            </a:scene3d>
            <a:sp3d extrusionH="900100" prstMaterial="legacyPlastic">
              <a:bevelT w="13500" h="13500" prst="angle"/>
              <a:bevelB w="13500" h="13500" prst="angle"/>
              <a:extrusionClr>
                <a:srgbClr val="DDDDD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8" name="Rectangle 753"/>
            <p:cNvSpPr>
              <a:spLocks noChangeArrowheads="1"/>
            </p:cNvSpPr>
            <p:nvPr/>
          </p:nvSpPr>
          <p:spPr bwMode="auto">
            <a:xfrm>
              <a:off x="7113588" y="2466255"/>
              <a:ext cx="1585912" cy="111125"/>
            </a:xfrm>
            <a:prstGeom prst="rect">
              <a:avLst/>
            </a:prstGeom>
            <a:solidFill>
              <a:srgbClr val="808080"/>
            </a:solidFill>
            <a:ln w="9525">
              <a:miter lim="800000"/>
              <a:headEnd/>
              <a:tailEnd/>
            </a:ln>
            <a:effectLst/>
            <a:scene3d>
              <a:camera prst="legacyObliqueTopRight"/>
              <a:lightRig rig="legacyFlat3" dir="r"/>
            </a:scene3d>
            <a:sp3d extrusionH="900100" prstMaterial="legacyPlastic">
              <a:bevelT w="13500" h="13500" prst="angle"/>
              <a:bevelB w="13500" h="13500" prst="angle"/>
              <a:extrusionClr>
                <a:srgbClr val="DDDDD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39" name="Rectangle 758"/>
            <p:cNvSpPr>
              <a:spLocks noChangeArrowheads="1"/>
            </p:cNvSpPr>
            <p:nvPr/>
          </p:nvSpPr>
          <p:spPr bwMode="auto">
            <a:xfrm>
              <a:off x="5729288" y="2444030"/>
              <a:ext cx="720725" cy="133350"/>
            </a:xfrm>
            <a:prstGeom prst="rect">
              <a:avLst/>
            </a:prstGeom>
            <a:solidFill>
              <a:srgbClr val="808080"/>
            </a:solidFill>
            <a:ln w="9525">
              <a:miter lim="800000"/>
              <a:headEnd/>
              <a:tailEnd/>
            </a:ln>
            <a:effectLst/>
            <a:scene3d>
              <a:camera prst="legacyObliqueTopRight"/>
              <a:lightRig rig="legacyFlat3" dir="r"/>
            </a:scene3d>
            <a:sp3d extrusionH="49200" prstMaterial="legacyPlastic">
              <a:bevelT w="13500" h="13500" prst="angle"/>
              <a:bevelB w="13500" h="13500" prst="angle"/>
              <a:extrusionClr>
                <a:srgbClr val="DDDDD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40" name="AutoShape 755"/>
            <p:cNvSpPr>
              <a:spLocks noChangeAspect="1" noChangeArrowheads="1"/>
            </p:cNvSpPr>
            <p:nvPr/>
          </p:nvSpPr>
          <p:spPr bwMode="auto">
            <a:xfrm flipV="1">
              <a:off x="4922838" y="1137518"/>
              <a:ext cx="4032250" cy="962025"/>
            </a:xfrm>
            <a:custGeom>
              <a:avLst/>
              <a:gdLst>
                <a:gd name="G0" fmla="+- 833 0 0"/>
                <a:gd name="G1" fmla="+- 21600 0 833"/>
                <a:gd name="G2" fmla="*/ 833 1 2"/>
                <a:gd name="G3" fmla="+- 21600 0 G2"/>
                <a:gd name="G4" fmla="+/ 833 21600 2"/>
                <a:gd name="G5" fmla="+/ G1 0 2"/>
                <a:gd name="G6" fmla="*/ 21600 21600 833"/>
                <a:gd name="G7" fmla="*/ G6 1 2"/>
                <a:gd name="G8" fmla="+- 21600 0 G7"/>
                <a:gd name="G9" fmla="*/ 21600 1 2"/>
                <a:gd name="G10" fmla="+- 833 0 G9"/>
                <a:gd name="G11" fmla="?: G10 G8 0"/>
                <a:gd name="G12" fmla="?: G10 G7 21600"/>
                <a:gd name="T0" fmla="*/ 21183 w 21600"/>
                <a:gd name="T1" fmla="*/ 10800 h 21600"/>
                <a:gd name="T2" fmla="*/ 10800 w 21600"/>
                <a:gd name="T3" fmla="*/ 21600 h 21600"/>
                <a:gd name="T4" fmla="*/ 417 w 21600"/>
                <a:gd name="T5" fmla="*/ 10800 h 21600"/>
                <a:gd name="T6" fmla="*/ 10800 w 21600"/>
                <a:gd name="T7" fmla="*/ 0 h 21600"/>
                <a:gd name="T8" fmla="*/ 2217 w 21600"/>
                <a:gd name="T9" fmla="*/ 2217 h 21600"/>
                <a:gd name="T10" fmla="*/ 19383 w 21600"/>
                <a:gd name="T11" fmla="*/ 19383 h 21600"/>
              </a:gdLst>
              <a:ahLst/>
              <a:cxnLst>
                <a:cxn ang="0">
                  <a:pos x="T0" y="T1"/>
                </a:cxn>
                <a:cxn ang="0">
                  <a:pos x="T2" y="T3"/>
                </a:cxn>
                <a:cxn ang="0">
                  <a:pos x="T4" y="T5"/>
                </a:cxn>
                <a:cxn ang="0">
                  <a:pos x="T6" y="T7"/>
                </a:cxn>
              </a:cxnLst>
              <a:rect l="T8" t="T9" r="T10" b="T11"/>
              <a:pathLst>
                <a:path w="21600" h="21600">
                  <a:moveTo>
                    <a:pt x="0" y="0"/>
                  </a:moveTo>
                  <a:lnTo>
                    <a:pt x="833" y="21600"/>
                  </a:lnTo>
                  <a:lnTo>
                    <a:pt x="20767" y="21600"/>
                  </a:lnTo>
                  <a:lnTo>
                    <a:pt x="21600" y="0"/>
                  </a:lnTo>
                  <a:close/>
                </a:path>
              </a:pathLst>
            </a:custGeom>
            <a:solidFill>
              <a:srgbClr val="FFFF00">
                <a:alpha val="50000"/>
              </a:srgbClr>
            </a:solidFill>
            <a:ln>
              <a:noFill/>
            </a:ln>
            <a:effectLst/>
            <a:scene3d>
              <a:camera prst="legacyObliqueTopRight"/>
              <a:lightRig rig="legacyFlat2" dir="t"/>
            </a:scene3d>
            <a:sp3d prstMaterial="legacyMatte">
              <a:bevelT w="13500" h="13500" prst="angle"/>
              <a:bevelB w="13500" h="13500" prst="angle"/>
              <a:extrusionClr>
                <a:srgbClr val="FFFF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41" name="Oval 756"/>
            <p:cNvSpPr>
              <a:spLocks noChangeAspect="1" noChangeArrowheads="1"/>
            </p:cNvSpPr>
            <p:nvPr/>
          </p:nvSpPr>
          <p:spPr bwMode="auto">
            <a:xfrm>
              <a:off x="4922838" y="1870943"/>
              <a:ext cx="4048125" cy="555625"/>
            </a:xfrm>
            <a:prstGeom prst="ellipse">
              <a:avLst/>
            </a:prstGeom>
            <a:solidFill>
              <a:srgbClr val="FFFF00">
                <a:alpha val="7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42" name="Rectangle 750"/>
            <p:cNvSpPr>
              <a:spLocks noChangeArrowheads="1"/>
            </p:cNvSpPr>
            <p:nvPr/>
          </p:nvSpPr>
          <p:spPr bwMode="auto">
            <a:xfrm>
              <a:off x="5673725" y="2469430"/>
              <a:ext cx="784225" cy="107950"/>
            </a:xfrm>
            <a:prstGeom prst="rect">
              <a:avLst/>
            </a:prstGeom>
            <a:solidFill>
              <a:srgbClr val="808080"/>
            </a:solidFill>
            <a:ln w="9525">
              <a:miter lim="800000"/>
              <a:headEnd/>
              <a:tailEnd/>
            </a:ln>
            <a:effectLst/>
            <a:scene3d>
              <a:camera prst="legacyObliqueTopRight"/>
              <a:lightRig rig="legacyFlat3" dir="r"/>
            </a:scene3d>
            <a:sp3d extrusionH="49200" prstMaterial="legacyPlastic">
              <a:bevelT w="13500" h="13500" prst="angle"/>
              <a:bevelB w="13500" h="13500" prst="angle"/>
              <a:extrusionClr>
                <a:srgbClr val="DDDDD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2" name="TextBox 11"/>
            <p:cNvSpPr txBox="1"/>
            <p:nvPr/>
          </p:nvSpPr>
          <p:spPr>
            <a:xfrm>
              <a:off x="6224226" y="539388"/>
              <a:ext cx="1179234" cy="369332"/>
            </a:xfrm>
            <a:prstGeom prst="rect">
              <a:avLst/>
            </a:prstGeom>
            <a:noFill/>
          </p:spPr>
          <p:txBody>
            <a:bodyPr wrap="none" rtlCol="0">
              <a:spAutoFit/>
            </a:bodyPr>
            <a:lstStyle/>
            <a:p>
              <a:r>
                <a:rPr lang="en-US" b="1" dirty="0" smtClean="0">
                  <a:solidFill>
                    <a:srgbClr val="FF0000"/>
                  </a:solidFill>
                </a:rPr>
                <a:t>Patterning</a:t>
              </a:r>
              <a:endParaRPr lang="en-GB" b="1" dirty="0">
                <a:solidFill>
                  <a:srgbClr val="FF0000"/>
                </a:solidFill>
              </a:endParaRPr>
            </a:p>
          </p:txBody>
        </p:sp>
      </p:grpSp>
      <p:sp>
        <p:nvSpPr>
          <p:cNvPr id="15" name="TextBox 14"/>
          <p:cNvSpPr txBox="1"/>
          <p:nvPr/>
        </p:nvSpPr>
        <p:spPr>
          <a:xfrm>
            <a:off x="3756101" y="5373216"/>
            <a:ext cx="2760115" cy="461665"/>
          </a:xfrm>
          <a:prstGeom prst="rect">
            <a:avLst/>
          </a:prstGeom>
          <a:noFill/>
        </p:spPr>
        <p:txBody>
          <a:bodyPr wrap="none" rtlCol="0">
            <a:spAutoFit/>
          </a:bodyPr>
          <a:lstStyle/>
          <a:p>
            <a:r>
              <a:rPr lang="en-US" sz="2400" dirty="0" smtClean="0"/>
              <a:t>X-Linking </a:t>
            </a:r>
            <a:r>
              <a:rPr lang="en-US" sz="2400" dirty="0" smtClean="0">
                <a:sym typeface="Wingdings" pitchFamily="2" charset="2"/>
              </a:rPr>
              <a:t> Stability</a:t>
            </a:r>
            <a:endParaRPr lang="en-GB" sz="2400" dirty="0"/>
          </a:p>
        </p:txBody>
      </p:sp>
      <p:sp>
        <p:nvSpPr>
          <p:cNvPr id="16" name="Rectangle 15"/>
          <p:cNvSpPr/>
          <p:nvPr/>
        </p:nvSpPr>
        <p:spPr>
          <a:xfrm>
            <a:off x="0" y="5949280"/>
            <a:ext cx="8955088" cy="954107"/>
          </a:xfrm>
          <a:prstGeom prst="rect">
            <a:avLst/>
          </a:prstGeom>
        </p:spPr>
        <p:txBody>
          <a:bodyPr wrap="square">
            <a:spAutoFit/>
          </a:bodyPr>
          <a:lstStyle/>
          <a:p>
            <a:r>
              <a:rPr lang="en-GB" sz="1400" dirty="0"/>
              <a:t>O. </a:t>
            </a:r>
            <a:r>
              <a:rPr lang="en-GB" sz="1400" dirty="0" err="1" smtClean="0"/>
              <a:t>Solomeshch</a:t>
            </a:r>
            <a:r>
              <a:rPr lang="en-GB" sz="1400" dirty="0" smtClean="0"/>
              <a:t> et. al., </a:t>
            </a:r>
            <a:r>
              <a:rPr lang="en-GB" sz="1400" dirty="0"/>
              <a:t>"Electronic formulations - </a:t>
            </a:r>
            <a:r>
              <a:rPr lang="en-GB" sz="1400" dirty="0" err="1"/>
              <a:t>Photopatterning</a:t>
            </a:r>
            <a:r>
              <a:rPr lang="en-GB" sz="1400" dirty="0"/>
              <a:t> of luminescent conjugated polymers," </a:t>
            </a:r>
            <a:r>
              <a:rPr lang="en-GB" sz="1400" i="1" dirty="0"/>
              <a:t>Advanced Functional Materials, </a:t>
            </a:r>
            <a:r>
              <a:rPr lang="en-GB" sz="1400" dirty="0"/>
              <a:t>vol. 16, pp. 2095-2102, Oct 2006.</a:t>
            </a:r>
          </a:p>
          <a:p>
            <a:r>
              <a:rPr lang="en-GB" sz="1400" dirty="0" smtClean="0"/>
              <a:t>O</a:t>
            </a:r>
            <a:r>
              <a:rPr lang="en-GB" sz="1400" dirty="0"/>
              <a:t>. </a:t>
            </a:r>
            <a:r>
              <a:rPr lang="en-GB" sz="1400" dirty="0" err="1"/>
              <a:t>Solomeshch</a:t>
            </a:r>
            <a:r>
              <a:rPr lang="en-GB" sz="1400" dirty="0"/>
              <a:t>, </a:t>
            </a:r>
            <a:r>
              <a:rPr lang="en-GB" sz="1400" dirty="0" smtClean="0"/>
              <a:t>et. al., “…Electrical </a:t>
            </a:r>
            <a:r>
              <a:rPr lang="en-GB" sz="1400" dirty="0"/>
              <a:t>Doping of Fluorinated C-60 in Conjugated Polymers," </a:t>
            </a:r>
            <a:r>
              <a:rPr lang="en-GB" sz="1400" i="1" dirty="0"/>
              <a:t>Advanced Materials, </a:t>
            </a:r>
            <a:r>
              <a:rPr lang="en-GB" sz="1400" dirty="0"/>
              <a:t>vol. 21, pp. 4456-+, Nov 2009.</a:t>
            </a:r>
          </a:p>
        </p:txBody>
      </p:sp>
    </p:spTree>
    <p:extLst>
      <p:ext uri="{BB962C8B-B14F-4D97-AF65-F5344CB8AC3E}">
        <p14:creationId xmlns:p14="http://schemas.microsoft.com/office/powerpoint/2010/main" val="391722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844824"/>
            <a:ext cx="3283912" cy="646331"/>
          </a:xfrm>
          <a:prstGeom prst="rect">
            <a:avLst/>
          </a:prstGeom>
          <a:noFill/>
        </p:spPr>
        <p:txBody>
          <a:bodyPr wrap="none" rtlCol="0">
            <a:spAutoFit/>
          </a:bodyPr>
          <a:lstStyle/>
          <a:p>
            <a:r>
              <a:rPr lang="en-US" sz="3600" dirty="0" smtClean="0"/>
              <a:t>Engineering Tool</a:t>
            </a:r>
            <a:endParaRPr lang="en-GB" sz="3600" dirty="0"/>
          </a:p>
        </p:txBody>
      </p:sp>
      <p:sp>
        <p:nvSpPr>
          <p:cNvPr id="3" name="TextBox 2"/>
          <p:cNvSpPr txBox="1"/>
          <p:nvPr/>
        </p:nvSpPr>
        <p:spPr>
          <a:xfrm>
            <a:off x="251520" y="4365104"/>
            <a:ext cx="8570551" cy="461665"/>
          </a:xfrm>
          <a:prstGeom prst="rect">
            <a:avLst/>
          </a:prstGeom>
          <a:noFill/>
        </p:spPr>
        <p:txBody>
          <a:bodyPr wrap="none" rtlCol="0">
            <a:spAutoFit/>
          </a:bodyPr>
          <a:lstStyle/>
          <a:p>
            <a:r>
              <a:rPr lang="en-US" sz="2400" dirty="0" smtClean="0"/>
              <a:t>Simple method to extract recombination zone parameters in OLEDs</a:t>
            </a:r>
            <a:endParaRPr lang="en-GB" sz="2400" dirty="0"/>
          </a:p>
        </p:txBody>
      </p:sp>
    </p:spTree>
    <p:extLst>
      <p:ext uri="{BB962C8B-B14F-4D97-AF65-F5344CB8AC3E}">
        <p14:creationId xmlns:p14="http://schemas.microsoft.com/office/powerpoint/2010/main" val="947839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Picture 2" descr="D:\My Documents\Technion\Thesis\Conferences\ICOE2011\prototype device_med.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2384" y="1239784"/>
            <a:ext cx="5328000" cy="2051236"/>
          </a:xfrm>
          <a:prstGeom prst="rect">
            <a:avLst/>
          </a:prstGeom>
          <a:noFill/>
        </p:spPr>
      </p:pic>
      <p:sp>
        <p:nvSpPr>
          <p:cNvPr id="143" name="Title 1"/>
          <p:cNvSpPr txBox="1">
            <a:spLocks/>
          </p:cNvSpPr>
          <p:nvPr/>
        </p:nvSpPr>
        <p:spPr bwMode="auto">
          <a:xfrm>
            <a:off x="2056126" y="-27384"/>
            <a:ext cx="6249634"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w Cen MT" pitchFamily="34" charset="0"/>
                <a:cs typeface="Levenim MT" pitchFamily="2" charset="-79"/>
              </a:defRPr>
            </a:lvl2pPr>
            <a:lvl3pPr algn="l" rtl="1" eaLnBrk="0" fontAlgn="base" hangingPunct="0">
              <a:spcBef>
                <a:spcPct val="0"/>
              </a:spcBef>
              <a:spcAft>
                <a:spcPct val="0"/>
              </a:spcAft>
              <a:defRPr sz="4400">
                <a:solidFill>
                  <a:schemeClr val="tx2"/>
                </a:solidFill>
                <a:latin typeface="Tw Cen MT" pitchFamily="34" charset="0"/>
                <a:cs typeface="Levenim MT" pitchFamily="2" charset="-79"/>
              </a:defRPr>
            </a:lvl3pPr>
            <a:lvl4pPr algn="l" rtl="1" eaLnBrk="0" fontAlgn="base" hangingPunct="0">
              <a:spcBef>
                <a:spcPct val="0"/>
              </a:spcBef>
              <a:spcAft>
                <a:spcPct val="0"/>
              </a:spcAft>
              <a:defRPr sz="4400">
                <a:solidFill>
                  <a:schemeClr val="tx2"/>
                </a:solidFill>
                <a:latin typeface="Tw Cen MT" pitchFamily="34" charset="0"/>
                <a:cs typeface="Levenim MT" pitchFamily="2" charset="-79"/>
              </a:defRPr>
            </a:lvl4pPr>
            <a:lvl5pPr algn="l" rtl="1" eaLnBrk="0" fontAlgn="base" hangingPunct="0">
              <a:spcBef>
                <a:spcPct val="0"/>
              </a:spcBef>
              <a:spcAft>
                <a:spcPct val="0"/>
              </a:spcAft>
              <a:defRPr sz="4400">
                <a:solidFill>
                  <a:schemeClr val="tx2"/>
                </a:solidFill>
                <a:latin typeface="Tw Cen MT" pitchFamily="34" charset="0"/>
                <a:cs typeface="Levenim MT" pitchFamily="2" charset="-79"/>
              </a:defRPr>
            </a:lvl5pPr>
            <a:lvl6pPr marL="457200" algn="l" rtl="1" fontAlgn="base">
              <a:spcBef>
                <a:spcPct val="0"/>
              </a:spcBef>
              <a:spcAft>
                <a:spcPct val="0"/>
              </a:spcAft>
              <a:defRPr sz="4400">
                <a:solidFill>
                  <a:schemeClr val="tx2"/>
                </a:solidFill>
                <a:latin typeface="Tw Cen MT" pitchFamily="34" charset="0"/>
                <a:cs typeface="Levenim MT" pitchFamily="2" charset="-79"/>
              </a:defRPr>
            </a:lvl6pPr>
            <a:lvl7pPr marL="914400" algn="l" rtl="1" fontAlgn="base">
              <a:spcBef>
                <a:spcPct val="0"/>
              </a:spcBef>
              <a:spcAft>
                <a:spcPct val="0"/>
              </a:spcAft>
              <a:defRPr sz="4400">
                <a:solidFill>
                  <a:schemeClr val="tx2"/>
                </a:solidFill>
                <a:latin typeface="Tw Cen MT" pitchFamily="34" charset="0"/>
                <a:cs typeface="Levenim MT" pitchFamily="2" charset="-79"/>
              </a:defRPr>
            </a:lvl7pPr>
            <a:lvl8pPr marL="1371600" algn="l" rtl="1" fontAlgn="base">
              <a:spcBef>
                <a:spcPct val="0"/>
              </a:spcBef>
              <a:spcAft>
                <a:spcPct val="0"/>
              </a:spcAft>
              <a:defRPr sz="4400">
                <a:solidFill>
                  <a:schemeClr val="tx2"/>
                </a:solidFill>
                <a:latin typeface="Tw Cen MT" pitchFamily="34" charset="0"/>
                <a:cs typeface="Levenim MT" pitchFamily="2" charset="-79"/>
              </a:defRPr>
            </a:lvl8pPr>
            <a:lvl9pPr marL="1828800" algn="l" rtl="1" fontAlgn="base">
              <a:spcBef>
                <a:spcPct val="0"/>
              </a:spcBef>
              <a:spcAft>
                <a:spcPct val="0"/>
              </a:spcAft>
              <a:defRPr sz="4400">
                <a:solidFill>
                  <a:schemeClr val="tx2"/>
                </a:solidFill>
                <a:latin typeface="Tw Cen MT" pitchFamily="34" charset="0"/>
                <a:cs typeface="Levenim MT" pitchFamily="2" charset="-79"/>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rgbClr val="775F55"/>
                </a:solidFill>
                <a:effectLst/>
                <a:uLnTx/>
                <a:uFillTx/>
                <a:latin typeface="Tw Cen MT"/>
                <a:ea typeface="+mj-ea"/>
                <a:cs typeface="Levenim MT" pitchFamily="2" charset="-79"/>
              </a:rPr>
              <a:t>Closed-form solution</a:t>
            </a:r>
            <a:endParaRPr kumimoji="0" lang="he-IL" sz="4400" b="0" i="0" u="none" strike="noStrike" kern="1200" cap="none" spc="0" normalizeH="0" baseline="0" noProof="0" dirty="0" smtClean="0">
              <a:ln>
                <a:noFill/>
              </a:ln>
              <a:solidFill>
                <a:srgbClr val="775F55"/>
              </a:solidFill>
              <a:effectLst/>
              <a:uLnTx/>
              <a:uFillTx/>
              <a:latin typeface="Tw Cen MT"/>
              <a:ea typeface="+mj-ea"/>
              <a:cs typeface="Levenim MT"/>
            </a:endParaRPr>
          </a:p>
        </p:txBody>
      </p:sp>
      <p:graphicFrame>
        <p:nvGraphicFramePr>
          <p:cNvPr id="144" name="Object 6"/>
          <p:cNvGraphicFramePr>
            <a:graphicFrameLocks noChangeAspect="1"/>
          </p:cNvGraphicFramePr>
          <p:nvPr/>
        </p:nvGraphicFramePr>
        <p:xfrm>
          <a:off x="2604542" y="3364879"/>
          <a:ext cx="4271714" cy="712193"/>
        </p:xfrm>
        <a:graphic>
          <a:graphicData uri="http://schemas.openxmlformats.org/presentationml/2006/ole">
            <mc:AlternateContent xmlns:mc="http://schemas.openxmlformats.org/markup-compatibility/2006">
              <mc:Choice xmlns:v="urn:schemas-microsoft-com:vml" Requires="v">
                <p:oleObj spid="_x0000_s24716" name="Equation" r:id="rId4" imgW="2514600" imgH="419040" progId="Equation.DSMT4">
                  <p:embed/>
                </p:oleObj>
              </mc:Choice>
              <mc:Fallback>
                <p:oleObj name="Equation" r:id="rId4" imgW="25146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4542" y="3364879"/>
                        <a:ext cx="4271714" cy="712193"/>
                      </a:xfrm>
                      <a:prstGeom prst="rect">
                        <a:avLst/>
                      </a:prstGeom>
                      <a:noFill/>
                      <a:ln w="38100">
                        <a:solidFill>
                          <a:srgbClr val="DD8047"/>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 name="Object 7"/>
          <p:cNvGraphicFramePr>
            <a:graphicFrameLocks noChangeAspect="1"/>
          </p:cNvGraphicFramePr>
          <p:nvPr/>
        </p:nvGraphicFramePr>
        <p:xfrm>
          <a:off x="827584" y="4343400"/>
          <a:ext cx="5367337" cy="454025"/>
        </p:xfrm>
        <a:graphic>
          <a:graphicData uri="http://schemas.openxmlformats.org/presentationml/2006/ole">
            <mc:AlternateContent xmlns:mc="http://schemas.openxmlformats.org/markup-compatibility/2006">
              <mc:Choice xmlns:v="urn:schemas-microsoft-com:vml" Requires="v">
                <p:oleObj spid="_x0000_s24717" name="Equation" r:id="rId6" imgW="3911400" imgH="330120" progId="Equation.DSMT4">
                  <p:embed/>
                </p:oleObj>
              </mc:Choice>
              <mc:Fallback>
                <p:oleObj name="Equation" r:id="rId6" imgW="3911400" imgH="3301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4343400"/>
                        <a:ext cx="5367337"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 name="Object 4"/>
          <p:cNvGraphicFramePr>
            <a:graphicFrameLocks noChangeAspect="1"/>
          </p:cNvGraphicFramePr>
          <p:nvPr/>
        </p:nvGraphicFramePr>
        <p:xfrm>
          <a:off x="827584" y="4790281"/>
          <a:ext cx="2117725" cy="576263"/>
        </p:xfrm>
        <a:graphic>
          <a:graphicData uri="http://schemas.openxmlformats.org/presentationml/2006/ole">
            <mc:AlternateContent xmlns:mc="http://schemas.openxmlformats.org/markup-compatibility/2006">
              <mc:Choice xmlns:v="urn:schemas-microsoft-com:vml" Requires="v">
                <p:oleObj spid="_x0000_s24718" name="Equation" r:id="rId8" imgW="1587240" imgH="431640" progId="Equation.DSMT4">
                  <p:embed/>
                </p:oleObj>
              </mc:Choice>
              <mc:Fallback>
                <p:oleObj name="Equation" r:id="rId8" imgW="158724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4790281"/>
                        <a:ext cx="211772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 name="Object 9"/>
          <p:cNvGraphicFramePr>
            <a:graphicFrameLocks noChangeAspect="1"/>
          </p:cNvGraphicFramePr>
          <p:nvPr/>
        </p:nvGraphicFramePr>
        <p:xfrm>
          <a:off x="827584" y="5359400"/>
          <a:ext cx="2760663" cy="590550"/>
        </p:xfrm>
        <a:graphic>
          <a:graphicData uri="http://schemas.openxmlformats.org/presentationml/2006/ole">
            <mc:AlternateContent xmlns:mc="http://schemas.openxmlformats.org/markup-compatibility/2006">
              <mc:Choice xmlns:v="urn:schemas-microsoft-com:vml" Requires="v">
                <p:oleObj spid="_x0000_s24719" name="Equation" r:id="rId10" imgW="2082600" imgH="444240" progId="Equation.DSMT4">
                  <p:embed/>
                </p:oleObj>
              </mc:Choice>
              <mc:Fallback>
                <p:oleObj name="Equation" r:id="rId10" imgW="2082600" imgH="4442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584" y="5359400"/>
                        <a:ext cx="2760663"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8" name="Line Callout 1 147"/>
          <p:cNvSpPr/>
          <p:nvPr/>
        </p:nvSpPr>
        <p:spPr>
          <a:xfrm>
            <a:off x="5724128" y="5016599"/>
            <a:ext cx="3143250" cy="428625"/>
          </a:xfrm>
          <a:prstGeom prst="borderCallout1">
            <a:avLst>
              <a:gd name="adj1" fmla="val 43194"/>
              <a:gd name="adj2" fmla="val -2272"/>
              <a:gd name="adj3" fmla="val -21931"/>
              <a:gd name="adj4" fmla="val -25274"/>
            </a:avLst>
          </a:prstGeom>
          <a:solidFill>
            <a:srgbClr val="94B6D2"/>
          </a:solidFill>
          <a:ln w="19050" cap="flat" cmpd="sng" algn="ctr">
            <a:solidFill>
              <a:srgbClr val="94B6D2">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Tw Cen MT"/>
                <a:ea typeface="+mn-ea"/>
                <a:cs typeface="+mn-cs"/>
              </a:rPr>
              <a:t>Spatial broadening factor</a:t>
            </a:r>
            <a:endParaRPr kumimoji="0" lang="he-IL" sz="1800" b="0" i="0" u="none" strike="noStrike" kern="0" cap="none" spc="0" normalizeH="0" baseline="0" noProof="0" dirty="0">
              <a:ln>
                <a:noFill/>
              </a:ln>
              <a:solidFill>
                <a:sysClr val="window" lastClr="FFFFFF"/>
              </a:solidFill>
              <a:effectLst/>
              <a:uLnTx/>
              <a:uFillTx/>
              <a:latin typeface="Tw Cen MT"/>
              <a:ea typeface="+mn-ea"/>
              <a:cs typeface="Levenim MT"/>
            </a:endParaRPr>
          </a:p>
        </p:txBody>
      </p:sp>
      <p:sp>
        <p:nvSpPr>
          <p:cNvPr id="149" name="Left Brace 148"/>
          <p:cNvSpPr/>
          <p:nvPr/>
        </p:nvSpPr>
        <p:spPr>
          <a:xfrm rot="16200000">
            <a:off x="4860034" y="4581128"/>
            <a:ext cx="144016" cy="432047"/>
          </a:xfrm>
          <a:prstGeom prst="leftBrace">
            <a:avLst/>
          </a:prstGeom>
          <a:noFill/>
          <a:ln w="28575" cap="flat" cmpd="sng" algn="ctr">
            <a:solidFill>
              <a:srgbClr val="94B6D2"/>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sp>
        <p:nvSpPr>
          <p:cNvPr id="150" name="Line Callout 1 149"/>
          <p:cNvSpPr/>
          <p:nvPr/>
        </p:nvSpPr>
        <p:spPr>
          <a:xfrm>
            <a:off x="2627784" y="6165304"/>
            <a:ext cx="2071688" cy="324343"/>
          </a:xfrm>
          <a:prstGeom prst="borderCallout1">
            <a:avLst>
              <a:gd name="adj1" fmla="val -17867"/>
              <a:gd name="adj2" fmla="val 13586"/>
              <a:gd name="adj3" fmla="val -109665"/>
              <a:gd name="adj4" fmla="val 36345"/>
            </a:avLst>
          </a:prstGeom>
          <a:solidFill>
            <a:srgbClr val="DD8047"/>
          </a:solidFill>
          <a:ln w="19050" cap="flat" cmpd="sng" algn="ctr">
            <a:solidFill>
              <a:srgbClr val="DD8047">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Tw Cen MT"/>
                <a:ea typeface="+mn-ea"/>
                <a:cs typeface="+mn-cs"/>
              </a:rPr>
              <a:t>Spectral broadening</a:t>
            </a:r>
            <a:endParaRPr kumimoji="0" lang="he-IL" sz="1800" b="0" i="0" u="none" strike="noStrike" kern="0" cap="none" spc="0" normalizeH="0" baseline="0" noProof="0" dirty="0">
              <a:ln>
                <a:noFill/>
              </a:ln>
              <a:solidFill>
                <a:sysClr val="window" lastClr="FFFFFF"/>
              </a:solidFill>
              <a:effectLst/>
              <a:uLnTx/>
              <a:uFillTx/>
              <a:latin typeface="Tw Cen MT"/>
              <a:ea typeface="+mn-ea"/>
              <a:cs typeface="Levenim MT"/>
            </a:endParaRPr>
          </a:p>
        </p:txBody>
      </p:sp>
      <p:sp>
        <p:nvSpPr>
          <p:cNvPr id="151" name="Line Callout 1 150"/>
          <p:cNvSpPr/>
          <p:nvPr/>
        </p:nvSpPr>
        <p:spPr>
          <a:xfrm>
            <a:off x="251520" y="6100756"/>
            <a:ext cx="2088232" cy="385430"/>
          </a:xfrm>
          <a:prstGeom prst="borderCallout1">
            <a:avLst>
              <a:gd name="adj1" fmla="val -7917"/>
              <a:gd name="adj2" fmla="val 46819"/>
              <a:gd name="adj3" fmla="val -154448"/>
              <a:gd name="adj4" fmla="val 69694"/>
            </a:avLst>
          </a:prstGeom>
          <a:solidFill>
            <a:srgbClr val="D8B25C"/>
          </a:solidFill>
          <a:ln w="19050" cap="flat" cmpd="sng" algn="ctr">
            <a:solidFill>
              <a:srgbClr val="D8B25C">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Tw Cen MT"/>
                <a:ea typeface="+mn-ea"/>
                <a:cs typeface="+mn-cs"/>
              </a:rPr>
              <a:t>Weak-microcavity</a:t>
            </a:r>
            <a:endParaRPr kumimoji="0" lang="he-IL" sz="1800" b="0" i="0" u="none" strike="noStrike" kern="0" cap="none" spc="0" normalizeH="0" baseline="0" noProof="0" dirty="0">
              <a:ln>
                <a:noFill/>
              </a:ln>
              <a:solidFill>
                <a:sysClr val="window" lastClr="FFFFFF"/>
              </a:solidFill>
              <a:effectLst/>
              <a:uLnTx/>
              <a:uFillTx/>
              <a:latin typeface="Tw Cen MT"/>
              <a:ea typeface="+mn-ea"/>
              <a:cs typeface="Levenim MT"/>
            </a:endParaRPr>
          </a:p>
        </p:txBody>
      </p:sp>
      <p:sp>
        <p:nvSpPr>
          <p:cNvPr id="152" name="Left Brace 151"/>
          <p:cNvSpPr/>
          <p:nvPr/>
        </p:nvSpPr>
        <p:spPr>
          <a:xfrm rot="5400000" flipV="1">
            <a:off x="3671901" y="3465005"/>
            <a:ext cx="144016" cy="1800198"/>
          </a:xfrm>
          <a:prstGeom prst="leftBrace">
            <a:avLst/>
          </a:prstGeom>
          <a:noFill/>
          <a:ln w="28575" cap="flat" cmpd="sng" algn="ctr">
            <a:solidFill>
              <a:srgbClr val="7BA79D"/>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sp>
        <p:nvSpPr>
          <p:cNvPr id="153" name="Line Callout 1 152"/>
          <p:cNvSpPr/>
          <p:nvPr/>
        </p:nvSpPr>
        <p:spPr>
          <a:xfrm>
            <a:off x="251520" y="4005064"/>
            <a:ext cx="1728192" cy="338524"/>
          </a:xfrm>
          <a:prstGeom prst="borderCallout1">
            <a:avLst>
              <a:gd name="adj1" fmla="val 34835"/>
              <a:gd name="adj2" fmla="val 105225"/>
              <a:gd name="adj3" fmla="val 78821"/>
              <a:gd name="adj4" fmla="val 199768"/>
            </a:avLst>
          </a:prstGeom>
          <a:solidFill>
            <a:srgbClr val="7BA79D"/>
          </a:solidFill>
          <a:ln w="19050" cap="flat" cmpd="sng" algn="ctr">
            <a:solidFill>
              <a:srgbClr val="7BA79D">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Tw Cen MT"/>
                <a:ea typeface="+mn-ea"/>
                <a:cs typeface="+mn-cs"/>
              </a:rPr>
              <a:t>Image-Source</a:t>
            </a:r>
            <a:endParaRPr kumimoji="0" lang="he-IL" sz="1800" b="0" i="0" u="none" strike="noStrike" kern="0" cap="none" spc="0" normalizeH="0" baseline="0" noProof="0" dirty="0">
              <a:ln>
                <a:noFill/>
              </a:ln>
              <a:solidFill>
                <a:sysClr val="window" lastClr="FFFFFF"/>
              </a:solidFill>
              <a:effectLst/>
              <a:uLnTx/>
              <a:uFillTx/>
              <a:latin typeface="Tw Cen MT"/>
              <a:ea typeface="+mn-ea"/>
              <a:cs typeface="Levenim MT"/>
            </a:endParaRPr>
          </a:p>
        </p:txBody>
      </p:sp>
      <p:sp>
        <p:nvSpPr>
          <p:cNvPr id="154" name="TextBox 10"/>
          <p:cNvSpPr txBox="1">
            <a:spLocks noChangeArrowheads="1"/>
          </p:cNvSpPr>
          <p:nvPr/>
        </p:nvSpPr>
        <p:spPr bwMode="auto">
          <a:xfrm>
            <a:off x="5148064" y="5805264"/>
            <a:ext cx="3857625" cy="461963"/>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ysClr val="windowText" lastClr="000000"/>
                </a:solidFill>
                <a:effectLst/>
                <a:uLnTx/>
                <a:uFillTx/>
              </a:rPr>
              <a:t>A. Epstein</a:t>
            </a:r>
            <a:r>
              <a:rPr kumimoji="0" lang="de-DE" sz="1200" b="0" i="0" u="none" strike="noStrike" kern="0" cap="none" spc="0" normalizeH="0" baseline="0" noProof="0" dirty="0">
                <a:ln>
                  <a:noFill/>
                </a:ln>
                <a:solidFill>
                  <a:sysClr val="windowText" lastClr="000000"/>
                </a:solidFill>
                <a:effectLst/>
                <a:uLnTx/>
                <a:uFillTx/>
              </a:rPr>
              <a:t>, N. Tessler, and P. D. Einziger</a:t>
            </a:r>
            <a:r>
              <a:rPr kumimoji="0" lang="en-US" sz="1200" b="0" i="1" u="none" strike="noStrike" kern="0" cap="none" spc="0" normalizeH="0" baseline="0" noProof="0" dirty="0">
                <a:ln>
                  <a:noFill/>
                </a:ln>
                <a:solidFill>
                  <a:sysClr val="windowText" lastClr="000000"/>
                </a:solidFill>
                <a:effectLst/>
                <a:uLnTx/>
                <a:uFillTx/>
              </a:rPr>
              <a:t>,</a:t>
            </a:r>
            <a:r>
              <a:rPr kumimoji="0" lang="en-US" sz="1200" b="0" i="0" u="none" strike="noStrike" kern="0" cap="none" spc="0" normalizeH="0" baseline="0" noProof="0" dirty="0">
                <a:ln>
                  <a:noFill/>
                </a:ln>
                <a:solidFill>
                  <a:sysClr val="windowText" lastClr="000000"/>
                </a:solidFill>
                <a:effectLst/>
                <a:uLnTx/>
                <a:uFillTx/>
              </a:rPr>
              <a:t> </a:t>
            </a:r>
            <a:endParaRPr kumimoji="0" lang="en-US" sz="1200" b="0" i="0" u="none" strike="noStrike" kern="0" cap="none" spc="0" normalizeH="0" baseline="0" noProof="0" dirty="0" smtClean="0">
              <a:ln>
                <a:noFill/>
              </a:ln>
              <a:solidFill>
                <a:sysClr val="windowText" lastClr="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sysClr val="windowText" lastClr="000000"/>
                </a:solidFill>
                <a:effectLst/>
                <a:uLnTx/>
                <a:uFillTx/>
              </a:rPr>
              <a:t>IEEE </a:t>
            </a:r>
            <a:r>
              <a:rPr kumimoji="0" lang="en-US" sz="1200" b="0" i="1" u="none" strike="noStrike" kern="0" cap="none" spc="0" normalizeH="0" baseline="0" noProof="0" dirty="0">
                <a:ln>
                  <a:noFill/>
                </a:ln>
                <a:solidFill>
                  <a:sysClr val="windowText" lastClr="000000"/>
                </a:solidFill>
                <a:effectLst/>
                <a:uLnTx/>
                <a:uFillTx/>
              </a:rPr>
              <a:t>J. Quantum Elect.</a:t>
            </a:r>
            <a:r>
              <a:rPr kumimoji="0" lang="en-US" sz="1200" b="0" i="0" u="none" strike="noStrike" kern="0" cap="none" spc="0" normalizeH="0" baseline="0" noProof="0" dirty="0">
                <a:ln>
                  <a:noFill/>
                </a:ln>
                <a:solidFill>
                  <a:sysClr val="windowText" lastClr="000000"/>
                </a:solidFill>
                <a:effectLst/>
                <a:uLnTx/>
                <a:uFillTx/>
              </a:rPr>
              <a:t>, </a:t>
            </a:r>
            <a:r>
              <a:rPr kumimoji="0" lang="en-US" sz="1200" b="1" i="0" u="none" strike="noStrike" kern="0" cap="none" spc="0" normalizeH="0" baseline="0" noProof="0" dirty="0" smtClean="0">
                <a:ln>
                  <a:noFill/>
                </a:ln>
                <a:solidFill>
                  <a:sysClr val="windowText" lastClr="000000"/>
                </a:solidFill>
                <a:effectLst/>
                <a:uLnTx/>
                <a:uFillTx/>
              </a:rPr>
              <a:t>46,</a:t>
            </a:r>
            <a:r>
              <a:rPr kumimoji="0" lang="en-US" sz="1200" b="0" i="0" u="none" strike="noStrike" kern="0" cap="none" spc="0" normalizeH="0" baseline="0" noProof="0" dirty="0" smtClean="0">
                <a:ln>
                  <a:noFill/>
                </a:ln>
                <a:solidFill>
                  <a:sysClr val="windowText" lastClr="000000"/>
                </a:solidFill>
                <a:effectLst/>
                <a:uLnTx/>
                <a:uFillTx/>
              </a:rPr>
              <a:t> 9, pp. 1388-1395 (2010</a:t>
            </a:r>
            <a:r>
              <a:rPr kumimoji="0" lang="en-US" sz="1200" b="0" i="0" u="none" strike="noStrike" kern="0" cap="none" spc="0" normalizeH="0" baseline="0" noProof="0" dirty="0">
                <a:ln>
                  <a:noFill/>
                </a:ln>
                <a:solidFill>
                  <a:sysClr val="windowText" lastClr="000000"/>
                </a:solidFill>
                <a:effectLst/>
                <a:uLnTx/>
                <a:uFillTx/>
              </a:rPr>
              <a:t>)</a:t>
            </a:r>
            <a:r>
              <a:rPr kumimoji="0" lang="en-US" sz="1200" b="0" i="1" u="none" strike="noStrike" kern="0" cap="none" spc="0" normalizeH="0" baseline="0" noProof="0" dirty="0">
                <a:ln>
                  <a:noFill/>
                </a:ln>
                <a:solidFill>
                  <a:sysClr val="windowText" lastClr="000000"/>
                </a:solidFill>
                <a:effectLst/>
                <a:uLnTx/>
                <a:uFillTx/>
              </a:rPr>
              <a:t>.</a:t>
            </a:r>
            <a:endParaRPr kumimoji="0" lang="he-IL" sz="1200" b="0" i="0" u="none" strike="noStrike" kern="0" cap="none" spc="0" normalizeH="0" baseline="0" noProof="0" dirty="0">
              <a:ln>
                <a:noFill/>
              </a:ln>
              <a:solidFill>
                <a:sysClr val="windowText" lastClr="000000"/>
              </a:solidFill>
              <a:effectLst/>
              <a:uLnTx/>
              <a:uFillTx/>
            </a:endParaRPr>
          </a:p>
        </p:txBody>
      </p:sp>
      <p:sp>
        <p:nvSpPr>
          <p:cNvPr id="155" name="Line Callout 1 154"/>
          <p:cNvSpPr/>
          <p:nvPr/>
        </p:nvSpPr>
        <p:spPr>
          <a:xfrm>
            <a:off x="3851920" y="5229200"/>
            <a:ext cx="1500187" cy="360040"/>
          </a:xfrm>
          <a:prstGeom prst="borderCallout1">
            <a:avLst>
              <a:gd name="adj1" fmla="val 30603"/>
              <a:gd name="adj2" fmla="val -5409"/>
              <a:gd name="adj3" fmla="val -34189"/>
              <a:gd name="adj4" fmla="val -63669"/>
            </a:avLst>
          </a:prstGeom>
          <a:solidFill>
            <a:srgbClr val="968C8C"/>
          </a:solidFill>
          <a:ln w="19050" cap="flat" cmpd="sng" algn="ctr">
            <a:solidFill>
              <a:srgbClr val="968C8C">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 lastClr="FFFFFF"/>
                </a:solidFill>
                <a:effectLst/>
                <a:uLnTx/>
                <a:uFillTx/>
                <a:latin typeface="Tw Cen MT"/>
                <a:ea typeface="+mn-ea"/>
                <a:cs typeface="+mn-cs"/>
              </a:rPr>
              <a:t>Direct-Ray</a:t>
            </a:r>
            <a:endParaRPr kumimoji="0" lang="he-IL" sz="1800" b="0" i="0" u="none" strike="noStrike" kern="0" cap="none" spc="0" normalizeH="0" baseline="0" noProof="0" dirty="0">
              <a:ln>
                <a:noFill/>
              </a:ln>
              <a:solidFill>
                <a:sysClr val="window" lastClr="FFFFFF"/>
              </a:solidFill>
              <a:effectLst/>
              <a:uLnTx/>
              <a:uFillTx/>
              <a:latin typeface="Tw Cen MT"/>
              <a:ea typeface="+mn-ea"/>
              <a:cs typeface="Levenim MT"/>
            </a:endParaRPr>
          </a:p>
        </p:txBody>
      </p:sp>
      <p:sp>
        <p:nvSpPr>
          <p:cNvPr id="156" name="Freeform 235"/>
          <p:cNvSpPr>
            <a:spLocks noChangeAspect="1"/>
          </p:cNvSpPr>
          <p:nvPr/>
        </p:nvSpPr>
        <p:spPr bwMode="auto">
          <a:xfrm>
            <a:off x="3073163" y="2204863"/>
            <a:ext cx="2627028" cy="246487"/>
          </a:xfrm>
          <a:custGeom>
            <a:avLst/>
            <a:gdLst>
              <a:gd name="T0" fmla="*/ 128 w 7431"/>
              <a:gd name="T1" fmla="*/ 0 h 681"/>
              <a:gd name="T2" fmla="*/ 6388 w 7431"/>
              <a:gd name="T3" fmla="*/ 272 h 681"/>
              <a:gd name="T4" fmla="*/ 174 w 7431"/>
              <a:gd name="T5" fmla="*/ 454 h 681"/>
              <a:gd name="T6" fmla="*/ 7431 w 7431"/>
              <a:gd name="T7" fmla="*/ 681 h 681"/>
              <a:gd name="T8" fmla="*/ 0 60000 65536"/>
              <a:gd name="T9" fmla="*/ 0 60000 65536"/>
              <a:gd name="T10" fmla="*/ 0 60000 65536"/>
              <a:gd name="T11" fmla="*/ 0 60000 65536"/>
              <a:gd name="T12" fmla="*/ 0 w 7431"/>
              <a:gd name="T13" fmla="*/ 0 h 681"/>
              <a:gd name="T14" fmla="*/ 7431 w 7431"/>
              <a:gd name="T15" fmla="*/ 681 h 681"/>
            </a:gdLst>
            <a:ahLst/>
            <a:cxnLst>
              <a:cxn ang="T8">
                <a:pos x="T0" y="T1"/>
              </a:cxn>
              <a:cxn ang="T9">
                <a:pos x="T2" y="T3"/>
              </a:cxn>
              <a:cxn ang="T10">
                <a:pos x="T4" y="T5"/>
              </a:cxn>
              <a:cxn ang="T11">
                <a:pos x="T6" y="T7"/>
              </a:cxn>
            </a:cxnLst>
            <a:rect l="T12" t="T13" r="T14" b="T15"/>
            <a:pathLst>
              <a:path w="7431" h="681">
                <a:moveTo>
                  <a:pt x="128" y="0"/>
                </a:moveTo>
                <a:cubicBezTo>
                  <a:pt x="3254" y="98"/>
                  <a:pt x="6380" y="196"/>
                  <a:pt x="6388" y="272"/>
                </a:cubicBezTo>
                <a:cubicBezTo>
                  <a:pt x="6396" y="348"/>
                  <a:pt x="0" y="386"/>
                  <a:pt x="174" y="454"/>
                </a:cubicBezTo>
                <a:cubicBezTo>
                  <a:pt x="348" y="522"/>
                  <a:pt x="3889" y="601"/>
                  <a:pt x="7431" y="681"/>
                </a:cubicBezTo>
              </a:path>
            </a:pathLst>
          </a:custGeom>
          <a:noFill/>
          <a:ln w="28575" cap="flat" cmpd="sng">
            <a:solidFill>
              <a:srgbClr val="3366FF"/>
            </a:solidFill>
            <a:prstDash val="solid"/>
            <a:round/>
            <a:headEnd type="non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nvGrpSpPr>
          <p:cNvPr id="157" name="Group 156"/>
          <p:cNvGrpSpPr/>
          <p:nvPr/>
        </p:nvGrpSpPr>
        <p:grpSpPr>
          <a:xfrm>
            <a:off x="2661691" y="1441351"/>
            <a:ext cx="2154" cy="1542901"/>
            <a:chOff x="2661691" y="1441351"/>
            <a:chExt cx="2154" cy="1542901"/>
          </a:xfrm>
        </p:grpSpPr>
        <p:sp>
          <p:nvSpPr>
            <p:cNvPr id="158" name="Line 232"/>
            <p:cNvSpPr>
              <a:spLocks noChangeAspect="1" noChangeShapeType="1"/>
            </p:cNvSpPr>
            <p:nvPr/>
          </p:nvSpPr>
          <p:spPr bwMode="auto">
            <a:xfrm flipV="1">
              <a:off x="2661691" y="1441351"/>
              <a:ext cx="0" cy="252578"/>
            </a:xfrm>
            <a:prstGeom prst="line">
              <a:avLst/>
            </a:prstGeom>
            <a:noFill/>
            <a:ln w="34925">
              <a:solidFill>
                <a:srgbClr val="FF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59" name="Line 233"/>
            <p:cNvSpPr>
              <a:spLocks noChangeAspect="1" noChangeShapeType="1"/>
            </p:cNvSpPr>
            <p:nvPr/>
          </p:nvSpPr>
          <p:spPr bwMode="auto">
            <a:xfrm flipH="1" flipV="1">
              <a:off x="2661692" y="1715265"/>
              <a:ext cx="2153" cy="1268987"/>
            </a:xfrm>
            <a:prstGeom prst="line">
              <a:avLst/>
            </a:prstGeom>
            <a:noFill/>
            <a:ln w="34925">
              <a:solidFill>
                <a:srgbClr val="FF7C8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pSp>
        <p:nvGrpSpPr>
          <p:cNvPr id="160" name="Group 236"/>
          <p:cNvGrpSpPr>
            <a:grpSpLocks noChangeAspect="1"/>
          </p:cNvGrpSpPr>
          <p:nvPr/>
        </p:nvGrpSpPr>
        <p:grpSpPr bwMode="auto">
          <a:xfrm rot="60000">
            <a:off x="2751609" y="2722760"/>
            <a:ext cx="2942376" cy="311269"/>
            <a:chOff x="5080" y="11204"/>
            <a:chExt cx="5368" cy="667"/>
          </a:xfrm>
        </p:grpSpPr>
        <p:grpSp>
          <p:nvGrpSpPr>
            <p:cNvPr id="161" name="Group 237"/>
            <p:cNvGrpSpPr>
              <a:grpSpLocks/>
            </p:cNvGrpSpPr>
            <p:nvPr/>
          </p:nvGrpSpPr>
          <p:grpSpPr bwMode="auto">
            <a:xfrm rot="60000">
              <a:off x="5080" y="11204"/>
              <a:ext cx="5067" cy="667"/>
              <a:chOff x="4173" y="10169"/>
              <a:chExt cx="5067" cy="667"/>
            </a:xfrm>
          </p:grpSpPr>
          <p:grpSp>
            <p:nvGrpSpPr>
              <p:cNvPr id="163" name="Group 238"/>
              <p:cNvGrpSpPr>
                <a:grpSpLocks/>
              </p:cNvGrpSpPr>
              <p:nvPr/>
            </p:nvGrpSpPr>
            <p:grpSpPr bwMode="auto">
              <a:xfrm>
                <a:off x="4173" y="10341"/>
                <a:ext cx="984" cy="495"/>
                <a:chOff x="7793" y="10796"/>
                <a:chExt cx="984" cy="495"/>
              </a:xfrm>
            </p:grpSpPr>
            <p:sp>
              <p:nvSpPr>
                <p:cNvPr id="177" name="Freeform 239"/>
                <p:cNvSpPr>
                  <a:spLocks/>
                </p:cNvSpPr>
                <p:nvPr/>
              </p:nvSpPr>
              <p:spPr bwMode="auto">
                <a:xfrm rot="1905007">
                  <a:off x="7793" y="10814"/>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ysDot"/>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78" name="Freeform 240"/>
                <p:cNvSpPr>
                  <a:spLocks/>
                </p:cNvSpPr>
                <p:nvPr/>
              </p:nvSpPr>
              <p:spPr bwMode="auto">
                <a:xfrm rot="1718203">
                  <a:off x="8301" y="10796"/>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ysDot"/>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pSp>
            <p:nvGrpSpPr>
              <p:cNvPr id="164" name="Group 241"/>
              <p:cNvGrpSpPr>
                <a:grpSpLocks/>
              </p:cNvGrpSpPr>
              <p:nvPr/>
            </p:nvGrpSpPr>
            <p:grpSpPr bwMode="auto">
              <a:xfrm rot="10800000">
                <a:off x="5180" y="10299"/>
                <a:ext cx="984" cy="495"/>
                <a:chOff x="7793" y="10796"/>
                <a:chExt cx="984" cy="495"/>
              </a:xfrm>
            </p:grpSpPr>
            <p:sp>
              <p:nvSpPr>
                <p:cNvPr id="175" name="Freeform 242"/>
                <p:cNvSpPr>
                  <a:spLocks/>
                </p:cNvSpPr>
                <p:nvPr/>
              </p:nvSpPr>
              <p:spPr bwMode="auto">
                <a:xfrm rot="1905007">
                  <a:off x="7793" y="10814"/>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ysDot"/>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76" name="Freeform 243"/>
                <p:cNvSpPr>
                  <a:spLocks/>
                </p:cNvSpPr>
                <p:nvPr/>
              </p:nvSpPr>
              <p:spPr bwMode="auto">
                <a:xfrm rot="1718203">
                  <a:off x="8301" y="10796"/>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ysDot"/>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pSp>
            <p:nvGrpSpPr>
              <p:cNvPr id="165" name="Group 244"/>
              <p:cNvGrpSpPr>
                <a:grpSpLocks/>
              </p:cNvGrpSpPr>
              <p:nvPr/>
            </p:nvGrpSpPr>
            <p:grpSpPr bwMode="auto">
              <a:xfrm>
                <a:off x="6223" y="10206"/>
                <a:ext cx="1991" cy="537"/>
                <a:chOff x="7793" y="10754"/>
                <a:chExt cx="1991" cy="537"/>
              </a:xfrm>
            </p:grpSpPr>
            <p:grpSp>
              <p:nvGrpSpPr>
                <p:cNvPr id="169" name="Group 245"/>
                <p:cNvGrpSpPr>
                  <a:grpSpLocks/>
                </p:cNvGrpSpPr>
                <p:nvPr/>
              </p:nvGrpSpPr>
              <p:grpSpPr bwMode="auto">
                <a:xfrm>
                  <a:off x="7793" y="10796"/>
                  <a:ext cx="984" cy="495"/>
                  <a:chOff x="7793" y="10796"/>
                  <a:chExt cx="984" cy="495"/>
                </a:xfrm>
              </p:grpSpPr>
              <p:sp>
                <p:nvSpPr>
                  <p:cNvPr id="173" name="Freeform 246"/>
                  <p:cNvSpPr>
                    <a:spLocks/>
                  </p:cNvSpPr>
                  <p:nvPr/>
                </p:nvSpPr>
                <p:spPr bwMode="auto">
                  <a:xfrm rot="1905007">
                    <a:off x="7793" y="10814"/>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ysDot"/>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74" name="Freeform 247"/>
                  <p:cNvSpPr>
                    <a:spLocks/>
                  </p:cNvSpPr>
                  <p:nvPr/>
                </p:nvSpPr>
                <p:spPr bwMode="auto">
                  <a:xfrm rot="1718203">
                    <a:off x="8301" y="10796"/>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ysDot"/>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pSp>
              <p:nvGrpSpPr>
                <p:cNvPr id="170" name="Group 248"/>
                <p:cNvGrpSpPr>
                  <a:grpSpLocks/>
                </p:cNvGrpSpPr>
                <p:nvPr/>
              </p:nvGrpSpPr>
              <p:grpSpPr bwMode="auto">
                <a:xfrm rot="10800000">
                  <a:off x="8800" y="10754"/>
                  <a:ext cx="984" cy="495"/>
                  <a:chOff x="7793" y="10796"/>
                  <a:chExt cx="984" cy="495"/>
                </a:xfrm>
              </p:grpSpPr>
              <p:sp>
                <p:nvSpPr>
                  <p:cNvPr id="171" name="Freeform 249"/>
                  <p:cNvSpPr>
                    <a:spLocks/>
                  </p:cNvSpPr>
                  <p:nvPr/>
                </p:nvSpPr>
                <p:spPr bwMode="auto">
                  <a:xfrm rot="1905007">
                    <a:off x="7793" y="10814"/>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ysDot"/>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72" name="Freeform 250"/>
                  <p:cNvSpPr>
                    <a:spLocks/>
                  </p:cNvSpPr>
                  <p:nvPr/>
                </p:nvSpPr>
                <p:spPr bwMode="auto">
                  <a:xfrm rot="1718203">
                    <a:off x="8301" y="10796"/>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a:solidFill>
                      <a:srgbClr val="CC00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pSp>
          <p:grpSp>
            <p:nvGrpSpPr>
              <p:cNvPr id="166" name="Group 251"/>
              <p:cNvGrpSpPr>
                <a:grpSpLocks/>
              </p:cNvGrpSpPr>
              <p:nvPr/>
            </p:nvGrpSpPr>
            <p:grpSpPr bwMode="auto">
              <a:xfrm>
                <a:off x="8256" y="10169"/>
                <a:ext cx="984" cy="495"/>
                <a:chOff x="7793" y="10796"/>
                <a:chExt cx="984" cy="495"/>
              </a:xfrm>
            </p:grpSpPr>
            <p:sp>
              <p:nvSpPr>
                <p:cNvPr id="167" name="Freeform 252"/>
                <p:cNvSpPr>
                  <a:spLocks/>
                </p:cNvSpPr>
                <p:nvPr/>
              </p:nvSpPr>
              <p:spPr bwMode="auto">
                <a:xfrm rot="1905007">
                  <a:off x="7793" y="10814"/>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ysDot"/>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68" name="Freeform 253"/>
                <p:cNvSpPr>
                  <a:spLocks/>
                </p:cNvSpPr>
                <p:nvPr/>
              </p:nvSpPr>
              <p:spPr bwMode="auto">
                <a:xfrm rot="1718203">
                  <a:off x="8301" y="10796"/>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ysDot"/>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pSp>
        <p:sp>
          <p:nvSpPr>
            <p:cNvPr id="162" name="Freeform 254"/>
            <p:cNvSpPr>
              <a:spLocks/>
            </p:cNvSpPr>
            <p:nvPr/>
          </p:nvSpPr>
          <p:spPr bwMode="auto">
            <a:xfrm>
              <a:off x="10224" y="11374"/>
              <a:ext cx="224" cy="74"/>
            </a:xfrm>
            <a:custGeom>
              <a:avLst/>
              <a:gdLst>
                <a:gd name="T0" fmla="*/ 0 w 224"/>
                <a:gd name="T1" fmla="*/ 34 h 74"/>
                <a:gd name="T2" fmla="*/ 24 w 224"/>
                <a:gd name="T3" fmla="*/ 18 h 74"/>
                <a:gd name="T4" fmla="*/ 88 w 224"/>
                <a:gd name="T5" fmla="*/ 2 h 74"/>
                <a:gd name="T6" fmla="*/ 160 w 224"/>
                <a:gd name="T7" fmla="*/ 10 h 74"/>
                <a:gd name="T8" fmla="*/ 224 w 224"/>
                <a:gd name="T9" fmla="*/ 74 h 74"/>
                <a:gd name="T10" fmla="*/ 0 60000 65536"/>
                <a:gd name="T11" fmla="*/ 0 60000 65536"/>
                <a:gd name="T12" fmla="*/ 0 60000 65536"/>
                <a:gd name="T13" fmla="*/ 0 60000 65536"/>
                <a:gd name="T14" fmla="*/ 0 60000 65536"/>
                <a:gd name="T15" fmla="*/ 0 w 224"/>
                <a:gd name="T16" fmla="*/ 0 h 74"/>
                <a:gd name="T17" fmla="*/ 224 w 224"/>
                <a:gd name="T18" fmla="*/ 74 h 74"/>
              </a:gdLst>
              <a:ahLst/>
              <a:cxnLst>
                <a:cxn ang="T10">
                  <a:pos x="T0" y="T1"/>
                </a:cxn>
                <a:cxn ang="T11">
                  <a:pos x="T2" y="T3"/>
                </a:cxn>
                <a:cxn ang="T12">
                  <a:pos x="T4" y="T5"/>
                </a:cxn>
                <a:cxn ang="T13">
                  <a:pos x="T6" y="T7"/>
                </a:cxn>
                <a:cxn ang="T14">
                  <a:pos x="T8" y="T9"/>
                </a:cxn>
              </a:cxnLst>
              <a:rect l="T15" t="T16" r="T17" b="T18"/>
              <a:pathLst>
                <a:path w="224" h="74">
                  <a:moveTo>
                    <a:pt x="0" y="34"/>
                  </a:moveTo>
                  <a:cubicBezTo>
                    <a:pt x="8" y="29"/>
                    <a:pt x="15" y="21"/>
                    <a:pt x="24" y="18"/>
                  </a:cubicBezTo>
                  <a:cubicBezTo>
                    <a:pt x="45" y="10"/>
                    <a:pt x="88" y="2"/>
                    <a:pt x="88" y="2"/>
                  </a:cubicBezTo>
                  <a:cubicBezTo>
                    <a:pt x="112" y="5"/>
                    <a:pt x="138" y="0"/>
                    <a:pt x="160" y="10"/>
                  </a:cubicBezTo>
                  <a:cubicBezTo>
                    <a:pt x="187" y="23"/>
                    <a:pt x="203" y="53"/>
                    <a:pt x="224" y="74"/>
                  </a:cubicBezTo>
                </a:path>
              </a:pathLst>
            </a:custGeom>
            <a:noFill/>
            <a:ln w="28575" cap="flat" cmpd="sng">
              <a:solidFill>
                <a:srgbClr val="CC0000"/>
              </a:solidFill>
              <a:prstDash val="sysDot"/>
              <a:round/>
              <a:headEnd type="non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sp>
        <p:nvSpPr>
          <p:cNvPr id="179" name="AutoShape 175"/>
          <p:cNvSpPr>
            <a:spLocks noChangeArrowheads="1"/>
          </p:cNvSpPr>
          <p:nvPr/>
        </p:nvSpPr>
        <p:spPr bwMode="auto">
          <a:xfrm flipH="1">
            <a:off x="3519110" y="1052736"/>
            <a:ext cx="150018" cy="1982390"/>
          </a:xfrm>
          <a:prstGeom prst="downArrow">
            <a:avLst>
              <a:gd name="adj1" fmla="val 41176"/>
              <a:gd name="adj2" fmla="val 105576"/>
            </a:avLst>
          </a:prstGeom>
          <a:solidFill>
            <a:srgbClr val="FF0000"/>
          </a:solidFill>
          <a:ln w="9525">
            <a:noFill/>
            <a:miter lim="800000"/>
            <a:headEnd/>
            <a:tailEnd/>
          </a:ln>
        </p:spPr>
        <p:txBody>
          <a:bodyPr wrap="none" anchor="ctr"/>
          <a:lstStyle/>
          <a:p>
            <a:endParaRPr lang="he-IL">
              <a:latin typeface="Tw Cen MT" pitchFamily="34" charset="0"/>
              <a:cs typeface="Levenim MT" pitchFamily="2" charset="-79"/>
            </a:endParaRPr>
          </a:p>
        </p:txBody>
      </p:sp>
      <p:sp>
        <p:nvSpPr>
          <p:cNvPr id="180" name="AutoShape 175"/>
          <p:cNvSpPr>
            <a:spLocks noChangeArrowheads="1"/>
          </p:cNvSpPr>
          <p:nvPr/>
        </p:nvSpPr>
        <p:spPr bwMode="auto">
          <a:xfrm flipH="1">
            <a:off x="3304797" y="1052736"/>
            <a:ext cx="150019" cy="1982390"/>
          </a:xfrm>
          <a:prstGeom prst="downArrow">
            <a:avLst>
              <a:gd name="adj1" fmla="val 41176"/>
              <a:gd name="adj2" fmla="val 105575"/>
            </a:avLst>
          </a:prstGeom>
          <a:solidFill>
            <a:srgbClr val="FF0000"/>
          </a:solidFill>
          <a:ln w="9525">
            <a:noFill/>
            <a:miter lim="800000"/>
            <a:headEnd/>
            <a:tailEnd/>
          </a:ln>
        </p:spPr>
        <p:txBody>
          <a:bodyPr wrap="none" anchor="ctr"/>
          <a:lstStyle/>
          <a:p>
            <a:endParaRPr lang="he-IL">
              <a:latin typeface="Tw Cen MT" pitchFamily="34" charset="0"/>
              <a:cs typeface="Levenim MT" pitchFamily="2" charset="-79"/>
            </a:endParaRPr>
          </a:p>
        </p:txBody>
      </p:sp>
      <p:sp>
        <p:nvSpPr>
          <p:cNvPr id="181" name="AutoShape 175"/>
          <p:cNvSpPr>
            <a:spLocks noChangeArrowheads="1"/>
          </p:cNvSpPr>
          <p:nvPr/>
        </p:nvSpPr>
        <p:spPr bwMode="auto">
          <a:xfrm flipH="1">
            <a:off x="3661985" y="1267049"/>
            <a:ext cx="150018" cy="1982391"/>
          </a:xfrm>
          <a:prstGeom prst="downArrow">
            <a:avLst>
              <a:gd name="adj1" fmla="val 41176"/>
              <a:gd name="adj2" fmla="val 105576"/>
            </a:avLst>
          </a:prstGeom>
          <a:solidFill>
            <a:srgbClr val="FF0000"/>
          </a:solidFill>
          <a:ln w="9525">
            <a:noFill/>
            <a:miter lim="800000"/>
            <a:headEnd/>
            <a:tailEnd/>
          </a:ln>
        </p:spPr>
        <p:txBody>
          <a:bodyPr wrap="none" anchor="ctr"/>
          <a:lstStyle/>
          <a:p>
            <a:endParaRPr lang="he-IL">
              <a:latin typeface="Tw Cen MT" pitchFamily="34" charset="0"/>
              <a:cs typeface="Levenim MT" pitchFamily="2" charset="-79"/>
            </a:endParaRPr>
          </a:p>
        </p:txBody>
      </p:sp>
      <p:sp>
        <p:nvSpPr>
          <p:cNvPr id="182" name="AutoShape 175"/>
          <p:cNvSpPr>
            <a:spLocks noChangeArrowheads="1"/>
          </p:cNvSpPr>
          <p:nvPr/>
        </p:nvSpPr>
        <p:spPr bwMode="auto">
          <a:xfrm flipH="1">
            <a:off x="3876297" y="1052736"/>
            <a:ext cx="150019" cy="1982390"/>
          </a:xfrm>
          <a:prstGeom prst="downArrow">
            <a:avLst>
              <a:gd name="adj1" fmla="val 41176"/>
              <a:gd name="adj2" fmla="val 105575"/>
            </a:avLst>
          </a:prstGeom>
          <a:solidFill>
            <a:srgbClr val="FF0000"/>
          </a:solidFill>
          <a:ln w="9525">
            <a:noFill/>
            <a:miter lim="800000"/>
            <a:headEnd/>
            <a:tailEnd/>
          </a:ln>
        </p:spPr>
        <p:txBody>
          <a:bodyPr wrap="none" anchor="ctr"/>
          <a:lstStyle/>
          <a:p>
            <a:endParaRPr lang="he-IL">
              <a:latin typeface="Tw Cen MT" pitchFamily="34" charset="0"/>
              <a:cs typeface="Levenim MT" pitchFamily="2" charset="-79"/>
            </a:endParaRPr>
          </a:p>
        </p:txBody>
      </p:sp>
      <p:grpSp>
        <p:nvGrpSpPr>
          <p:cNvPr id="183" name="Group 230"/>
          <p:cNvGrpSpPr>
            <a:grpSpLocks noChangeAspect="1"/>
          </p:cNvGrpSpPr>
          <p:nvPr/>
        </p:nvGrpSpPr>
        <p:grpSpPr bwMode="auto">
          <a:xfrm rot="60000">
            <a:off x="3831008" y="2545168"/>
            <a:ext cx="1844463" cy="239303"/>
            <a:chOff x="5080" y="11204"/>
            <a:chExt cx="5368" cy="667"/>
          </a:xfrm>
        </p:grpSpPr>
        <p:grpSp>
          <p:nvGrpSpPr>
            <p:cNvPr id="184" name="Group 227"/>
            <p:cNvGrpSpPr>
              <a:grpSpLocks/>
            </p:cNvGrpSpPr>
            <p:nvPr/>
          </p:nvGrpSpPr>
          <p:grpSpPr bwMode="auto">
            <a:xfrm rot="60000">
              <a:off x="5080" y="11204"/>
              <a:ext cx="5067" cy="667"/>
              <a:chOff x="4173" y="10169"/>
              <a:chExt cx="5067" cy="667"/>
            </a:xfrm>
          </p:grpSpPr>
          <p:grpSp>
            <p:nvGrpSpPr>
              <p:cNvPr id="186" name="Group 211"/>
              <p:cNvGrpSpPr>
                <a:grpSpLocks/>
              </p:cNvGrpSpPr>
              <p:nvPr/>
            </p:nvGrpSpPr>
            <p:grpSpPr bwMode="auto">
              <a:xfrm>
                <a:off x="4173" y="10341"/>
                <a:ext cx="984" cy="495"/>
                <a:chOff x="7793" y="10796"/>
                <a:chExt cx="984" cy="495"/>
              </a:xfrm>
            </p:grpSpPr>
            <p:sp>
              <p:nvSpPr>
                <p:cNvPr id="200" name="Freeform 209"/>
                <p:cNvSpPr>
                  <a:spLocks/>
                </p:cNvSpPr>
                <p:nvPr/>
              </p:nvSpPr>
              <p:spPr bwMode="auto">
                <a:xfrm rot="1905007">
                  <a:off x="7793" y="10814"/>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201" name="Freeform 210"/>
                <p:cNvSpPr>
                  <a:spLocks/>
                </p:cNvSpPr>
                <p:nvPr/>
              </p:nvSpPr>
              <p:spPr bwMode="auto">
                <a:xfrm rot="1718203">
                  <a:off x="8301" y="10796"/>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pSp>
            <p:nvGrpSpPr>
              <p:cNvPr id="187" name="Group 212"/>
              <p:cNvGrpSpPr>
                <a:grpSpLocks/>
              </p:cNvGrpSpPr>
              <p:nvPr/>
            </p:nvGrpSpPr>
            <p:grpSpPr bwMode="auto">
              <a:xfrm rot="10800000">
                <a:off x="5180" y="10299"/>
                <a:ext cx="984" cy="495"/>
                <a:chOff x="7793" y="10796"/>
                <a:chExt cx="984" cy="495"/>
              </a:xfrm>
            </p:grpSpPr>
            <p:sp>
              <p:nvSpPr>
                <p:cNvPr id="198" name="Freeform 213"/>
                <p:cNvSpPr>
                  <a:spLocks/>
                </p:cNvSpPr>
                <p:nvPr/>
              </p:nvSpPr>
              <p:spPr bwMode="auto">
                <a:xfrm rot="1905007">
                  <a:off x="7793" y="10814"/>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99" name="Freeform 214"/>
                <p:cNvSpPr>
                  <a:spLocks/>
                </p:cNvSpPr>
                <p:nvPr/>
              </p:nvSpPr>
              <p:spPr bwMode="auto">
                <a:xfrm rot="1718203">
                  <a:off x="8301" y="10796"/>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pSp>
            <p:nvGrpSpPr>
              <p:cNvPr id="188" name="Group 216"/>
              <p:cNvGrpSpPr>
                <a:grpSpLocks/>
              </p:cNvGrpSpPr>
              <p:nvPr/>
            </p:nvGrpSpPr>
            <p:grpSpPr bwMode="auto">
              <a:xfrm>
                <a:off x="6223" y="10206"/>
                <a:ext cx="1991" cy="537"/>
                <a:chOff x="7793" y="10754"/>
                <a:chExt cx="1991" cy="537"/>
              </a:xfrm>
            </p:grpSpPr>
            <p:grpSp>
              <p:nvGrpSpPr>
                <p:cNvPr id="192" name="Group 217"/>
                <p:cNvGrpSpPr>
                  <a:grpSpLocks/>
                </p:cNvGrpSpPr>
                <p:nvPr/>
              </p:nvGrpSpPr>
              <p:grpSpPr bwMode="auto">
                <a:xfrm>
                  <a:off x="7793" y="10796"/>
                  <a:ext cx="984" cy="495"/>
                  <a:chOff x="7793" y="10796"/>
                  <a:chExt cx="984" cy="495"/>
                </a:xfrm>
              </p:grpSpPr>
              <p:sp>
                <p:nvSpPr>
                  <p:cNvPr id="196" name="Freeform 218"/>
                  <p:cNvSpPr>
                    <a:spLocks/>
                  </p:cNvSpPr>
                  <p:nvPr/>
                </p:nvSpPr>
                <p:spPr bwMode="auto">
                  <a:xfrm rot="1905007">
                    <a:off x="7793" y="10814"/>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97" name="Freeform 219"/>
                  <p:cNvSpPr>
                    <a:spLocks/>
                  </p:cNvSpPr>
                  <p:nvPr/>
                </p:nvSpPr>
                <p:spPr bwMode="auto">
                  <a:xfrm rot="1718203">
                    <a:off x="8301" y="10796"/>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pSp>
              <p:nvGrpSpPr>
                <p:cNvPr id="193" name="Group 220"/>
                <p:cNvGrpSpPr>
                  <a:grpSpLocks/>
                </p:cNvGrpSpPr>
                <p:nvPr/>
              </p:nvGrpSpPr>
              <p:grpSpPr bwMode="auto">
                <a:xfrm rot="10800000">
                  <a:off x="8800" y="10754"/>
                  <a:ext cx="984" cy="495"/>
                  <a:chOff x="7793" y="10796"/>
                  <a:chExt cx="984" cy="495"/>
                </a:xfrm>
              </p:grpSpPr>
              <p:sp>
                <p:nvSpPr>
                  <p:cNvPr id="194" name="Freeform 221"/>
                  <p:cNvSpPr>
                    <a:spLocks/>
                  </p:cNvSpPr>
                  <p:nvPr/>
                </p:nvSpPr>
                <p:spPr bwMode="auto">
                  <a:xfrm rot="1905007">
                    <a:off x="7793" y="10814"/>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95" name="Freeform 222"/>
                  <p:cNvSpPr>
                    <a:spLocks/>
                  </p:cNvSpPr>
                  <p:nvPr/>
                </p:nvSpPr>
                <p:spPr bwMode="auto">
                  <a:xfrm rot="1718203">
                    <a:off x="8301" y="10796"/>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a:solidFill>
                      <a:srgbClr val="CC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pSp>
          <p:grpSp>
            <p:nvGrpSpPr>
              <p:cNvPr id="189" name="Group 224"/>
              <p:cNvGrpSpPr>
                <a:grpSpLocks/>
              </p:cNvGrpSpPr>
              <p:nvPr/>
            </p:nvGrpSpPr>
            <p:grpSpPr bwMode="auto">
              <a:xfrm>
                <a:off x="8256" y="10169"/>
                <a:ext cx="984" cy="495"/>
                <a:chOff x="7793" y="10796"/>
                <a:chExt cx="984" cy="495"/>
              </a:xfrm>
            </p:grpSpPr>
            <p:sp>
              <p:nvSpPr>
                <p:cNvPr id="190" name="Freeform 225"/>
                <p:cNvSpPr>
                  <a:spLocks/>
                </p:cNvSpPr>
                <p:nvPr/>
              </p:nvSpPr>
              <p:spPr bwMode="auto">
                <a:xfrm rot="1905007">
                  <a:off x="7793" y="10814"/>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191" name="Freeform 226"/>
                <p:cNvSpPr>
                  <a:spLocks/>
                </p:cNvSpPr>
                <p:nvPr/>
              </p:nvSpPr>
              <p:spPr bwMode="auto">
                <a:xfrm rot="1718203">
                  <a:off x="8301" y="10796"/>
                  <a:ext cx="476" cy="477"/>
                </a:xfrm>
                <a:custGeom>
                  <a:avLst/>
                  <a:gdLst>
                    <a:gd name="T0" fmla="*/ 816 w 816"/>
                    <a:gd name="T1" fmla="*/ 0 h 590"/>
                    <a:gd name="T2" fmla="*/ 635 w 816"/>
                    <a:gd name="T3" fmla="*/ 363 h 590"/>
                    <a:gd name="T4" fmla="*/ 181 w 816"/>
                    <a:gd name="T5" fmla="*/ 273 h 590"/>
                    <a:gd name="T6" fmla="*/ 0 w 816"/>
                    <a:gd name="T7" fmla="*/ 590 h 590"/>
                    <a:gd name="T8" fmla="*/ 0 60000 65536"/>
                    <a:gd name="T9" fmla="*/ 0 60000 65536"/>
                    <a:gd name="T10" fmla="*/ 0 60000 65536"/>
                    <a:gd name="T11" fmla="*/ 0 60000 65536"/>
                    <a:gd name="T12" fmla="*/ 0 w 816"/>
                    <a:gd name="T13" fmla="*/ 0 h 590"/>
                    <a:gd name="T14" fmla="*/ 816 w 816"/>
                    <a:gd name="T15" fmla="*/ 590 h 590"/>
                  </a:gdLst>
                  <a:ahLst/>
                  <a:cxnLst>
                    <a:cxn ang="T8">
                      <a:pos x="T0" y="T1"/>
                    </a:cxn>
                    <a:cxn ang="T9">
                      <a:pos x="T2" y="T3"/>
                    </a:cxn>
                    <a:cxn ang="T10">
                      <a:pos x="T4" y="T5"/>
                    </a:cxn>
                    <a:cxn ang="T11">
                      <a:pos x="T6" y="T7"/>
                    </a:cxn>
                  </a:cxnLst>
                  <a:rect l="T12" t="T13" r="T14" b="T15"/>
                  <a:pathLst>
                    <a:path w="816" h="590">
                      <a:moveTo>
                        <a:pt x="816" y="0"/>
                      </a:moveTo>
                      <a:cubicBezTo>
                        <a:pt x="778" y="158"/>
                        <a:pt x="741" y="317"/>
                        <a:pt x="635" y="363"/>
                      </a:cubicBezTo>
                      <a:cubicBezTo>
                        <a:pt x="529" y="409"/>
                        <a:pt x="287" y="235"/>
                        <a:pt x="181" y="273"/>
                      </a:cubicBezTo>
                      <a:cubicBezTo>
                        <a:pt x="75" y="311"/>
                        <a:pt x="37" y="450"/>
                        <a:pt x="0" y="590"/>
                      </a:cubicBezTo>
                    </a:path>
                  </a:pathLst>
                </a:custGeom>
                <a:noFill/>
                <a:ln w="28575" cap="flat" cmpd="sng">
                  <a:solidFill>
                    <a:srgbClr val="CC000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pSp>
        <p:sp>
          <p:nvSpPr>
            <p:cNvPr id="185" name="Freeform 229"/>
            <p:cNvSpPr>
              <a:spLocks/>
            </p:cNvSpPr>
            <p:nvPr/>
          </p:nvSpPr>
          <p:spPr bwMode="auto">
            <a:xfrm>
              <a:off x="10224" y="11374"/>
              <a:ext cx="224" cy="74"/>
            </a:xfrm>
            <a:custGeom>
              <a:avLst/>
              <a:gdLst>
                <a:gd name="T0" fmla="*/ 0 w 224"/>
                <a:gd name="T1" fmla="*/ 34 h 74"/>
                <a:gd name="T2" fmla="*/ 24 w 224"/>
                <a:gd name="T3" fmla="*/ 18 h 74"/>
                <a:gd name="T4" fmla="*/ 88 w 224"/>
                <a:gd name="T5" fmla="*/ 2 h 74"/>
                <a:gd name="T6" fmla="*/ 160 w 224"/>
                <a:gd name="T7" fmla="*/ 10 h 74"/>
                <a:gd name="T8" fmla="*/ 224 w 224"/>
                <a:gd name="T9" fmla="*/ 74 h 74"/>
                <a:gd name="T10" fmla="*/ 0 60000 65536"/>
                <a:gd name="T11" fmla="*/ 0 60000 65536"/>
                <a:gd name="T12" fmla="*/ 0 60000 65536"/>
                <a:gd name="T13" fmla="*/ 0 60000 65536"/>
                <a:gd name="T14" fmla="*/ 0 60000 65536"/>
                <a:gd name="T15" fmla="*/ 0 w 224"/>
                <a:gd name="T16" fmla="*/ 0 h 74"/>
                <a:gd name="T17" fmla="*/ 224 w 224"/>
                <a:gd name="T18" fmla="*/ 74 h 74"/>
              </a:gdLst>
              <a:ahLst/>
              <a:cxnLst>
                <a:cxn ang="T10">
                  <a:pos x="T0" y="T1"/>
                </a:cxn>
                <a:cxn ang="T11">
                  <a:pos x="T2" y="T3"/>
                </a:cxn>
                <a:cxn ang="T12">
                  <a:pos x="T4" y="T5"/>
                </a:cxn>
                <a:cxn ang="T13">
                  <a:pos x="T6" y="T7"/>
                </a:cxn>
                <a:cxn ang="T14">
                  <a:pos x="T8" y="T9"/>
                </a:cxn>
              </a:cxnLst>
              <a:rect l="T15" t="T16" r="T17" b="T18"/>
              <a:pathLst>
                <a:path w="224" h="74">
                  <a:moveTo>
                    <a:pt x="0" y="34"/>
                  </a:moveTo>
                  <a:cubicBezTo>
                    <a:pt x="8" y="29"/>
                    <a:pt x="15" y="21"/>
                    <a:pt x="24" y="18"/>
                  </a:cubicBezTo>
                  <a:cubicBezTo>
                    <a:pt x="45" y="10"/>
                    <a:pt x="88" y="2"/>
                    <a:pt x="88" y="2"/>
                  </a:cubicBezTo>
                  <a:cubicBezTo>
                    <a:pt x="112" y="5"/>
                    <a:pt x="138" y="0"/>
                    <a:pt x="160" y="10"/>
                  </a:cubicBezTo>
                  <a:cubicBezTo>
                    <a:pt x="187" y="23"/>
                    <a:pt x="203" y="53"/>
                    <a:pt x="224" y="74"/>
                  </a:cubicBezTo>
                </a:path>
              </a:pathLst>
            </a:custGeom>
            <a:noFill/>
            <a:ln w="28575" cap="flat" cmpd="sng">
              <a:solidFill>
                <a:srgbClr val="CC0000"/>
              </a:solidFill>
              <a:prstDash val="solid"/>
              <a:round/>
              <a:headEnd type="none" w="med" len="me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grpSp>
      <p:graphicFrame>
        <p:nvGraphicFramePr>
          <p:cNvPr id="202" name="Object 8"/>
          <p:cNvGraphicFramePr>
            <a:graphicFrameLocks noChangeAspect="1"/>
          </p:cNvGraphicFramePr>
          <p:nvPr/>
        </p:nvGraphicFramePr>
        <p:xfrm>
          <a:off x="6888163" y="4365625"/>
          <a:ext cx="2116137" cy="573088"/>
        </p:xfrm>
        <a:graphic>
          <a:graphicData uri="http://schemas.openxmlformats.org/presentationml/2006/ole">
            <mc:AlternateContent xmlns:mc="http://schemas.openxmlformats.org/markup-compatibility/2006">
              <mc:Choice xmlns:v="urn:schemas-microsoft-com:vml" Requires="v">
                <p:oleObj spid="_x0000_s24720" name="Equation" r:id="rId12" imgW="1739880" imgH="469800" progId="Equation.DSMT4">
                  <p:embed/>
                </p:oleObj>
              </mc:Choice>
              <mc:Fallback>
                <p:oleObj name="Equation" r:id="rId12" imgW="1739880" imgH="4698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88163" y="4365625"/>
                        <a:ext cx="2116137"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3" name="Picture 7"/>
          <p:cNvPicPr>
            <a:picLocks noChangeAspect="1" noChangeArrowheads="1"/>
          </p:cNvPicPr>
          <p:nvPr/>
        </p:nvPicPr>
        <p:blipFill>
          <a:blip r:embed="rId14" cstate="print"/>
          <a:srcRect/>
          <a:stretch>
            <a:fillRect/>
          </a:stretch>
        </p:blipFill>
        <p:spPr bwMode="auto">
          <a:xfrm>
            <a:off x="7017568" y="2780928"/>
            <a:ext cx="2090936" cy="1568202"/>
          </a:xfrm>
          <a:prstGeom prst="rect">
            <a:avLst/>
          </a:prstGeom>
          <a:noFill/>
          <a:ln w="9525">
            <a:noFill/>
            <a:miter lim="800000"/>
            <a:headEnd/>
            <a:tailEnd/>
          </a:ln>
          <a:effectLst/>
        </p:spPr>
      </p:pic>
      <p:grpSp>
        <p:nvGrpSpPr>
          <p:cNvPr id="204" name="Group 203"/>
          <p:cNvGrpSpPr/>
          <p:nvPr/>
        </p:nvGrpSpPr>
        <p:grpSpPr>
          <a:xfrm>
            <a:off x="6948264" y="3071170"/>
            <a:ext cx="432048" cy="1224136"/>
            <a:chOff x="5864996" y="3789040"/>
            <a:chExt cx="432048" cy="1818384"/>
          </a:xfrm>
        </p:grpSpPr>
        <p:sp>
          <p:nvSpPr>
            <p:cNvPr id="205" name="AutoShape 165"/>
            <p:cNvSpPr>
              <a:spLocks noChangeArrowheads="1"/>
            </p:cNvSpPr>
            <p:nvPr/>
          </p:nvSpPr>
          <p:spPr bwMode="auto">
            <a:xfrm>
              <a:off x="5864996" y="3789040"/>
              <a:ext cx="432048" cy="1818384"/>
            </a:xfrm>
            <a:prstGeom prst="cube">
              <a:avLst>
                <a:gd name="adj" fmla="val 31958"/>
              </a:avLst>
            </a:prstGeom>
            <a:solidFill>
              <a:srgbClr val="B2B2B2"/>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206" name="Text Box 173"/>
            <p:cNvSpPr txBox="1">
              <a:spLocks noChangeArrowheads="1"/>
            </p:cNvSpPr>
            <p:nvPr/>
          </p:nvSpPr>
          <p:spPr bwMode="auto">
            <a:xfrm rot="16200000">
              <a:off x="5270642" y="4712486"/>
              <a:ext cx="1484089" cy="230832"/>
            </a:xfrm>
            <a:prstGeom prst="rect">
              <a:avLst/>
            </a:prstGeom>
            <a:noFill/>
            <a:ln w="9525">
              <a:noFill/>
              <a:miter lim="800000"/>
              <a:headEnd/>
              <a:tailEnd/>
            </a:ln>
          </p:spPr>
          <p:txBody>
            <a:bodyPr wrap="square">
              <a:spAutoFit/>
            </a:bodyPr>
            <a:lstStyle/>
            <a:p>
              <a:pPr marL="0" marR="0" lvl="0" indent="0" algn="ctr" defTabSz="4321175"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Cathode</a:t>
              </a:r>
              <a:endParaRPr kumimoji="0" lang="en-US" sz="900" b="1" i="0" u="none" strike="noStrike" kern="0" cap="none" spc="0" normalizeH="0" baseline="0" noProof="0" dirty="0">
                <a:ln>
                  <a:noFill/>
                </a:ln>
                <a:solidFill>
                  <a:sysClr val="windowText" lastClr="000000"/>
                </a:solidFill>
                <a:effectLst/>
                <a:uLnTx/>
                <a:uFillTx/>
              </a:endParaRPr>
            </a:p>
          </p:txBody>
        </p:sp>
      </p:grpSp>
      <p:grpSp>
        <p:nvGrpSpPr>
          <p:cNvPr id="207" name="Group 206"/>
          <p:cNvGrpSpPr/>
          <p:nvPr/>
        </p:nvGrpSpPr>
        <p:grpSpPr>
          <a:xfrm>
            <a:off x="8711952" y="2980978"/>
            <a:ext cx="432048" cy="1314328"/>
            <a:chOff x="8636796" y="3789040"/>
            <a:chExt cx="432048" cy="1818384"/>
          </a:xfrm>
        </p:grpSpPr>
        <p:sp>
          <p:nvSpPr>
            <p:cNvPr id="208" name="AutoShape 165"/>
            <p:cNvSpPr>
              <a:spLocks noChangeArrowheads="1"/>
            </p:cNvSpPr>
            <p:nvPr/>
          </p:nvSpPr>
          <p:spPr bwMode="auto">
            <a:xfrm>
              <a:off x="8636796" y="3789040"/>
              <a:ext cx="432048" cy="1818384"/>
            </a:xfrm>
            <a:prstGeom prst="cube">
              <a:avLst>
                <a:gd name="adj" fmla="val 31958"/>
              </a:avLst>
            </a:prstGeom>
            <a:solidFill>
              <a:srgbClr val="FFFFA3"/>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209" name="Text Box 173"/>
            <p:cNvSpPr txBox="1">
              <a:spLocks noChangeArrowheads="1"/>
            </p:cNvSpPr>
            <p:nvPr/>
          </p:nvSpPr>
          <p:spPr bwMode="auto">
            <a:xfrm rot="16200000">
              <a:off x="8454715" y="4867491"/>
              <a:ext cx="659543" cy="230832"/>
            </a:xfrm>
            <a:prstGeom prst="rect">
              <a:avLst/>
            </a:prstGeom>
            <a:noFill/>
            <a:ln w="9525">
              <a:noFill/>
              <a:miter lim="800000"/>
              <a:headEnd/>
              <a:tailEnd/>
            </a:ln>
          </p:spPr>
          <p:txBody>
            <a:bodyPr wrap="square">
              <a:spAutoFit/>
            </a:bodyPr>
            <a:lstStyle/>
            <a:p>
              <a:pPr marL="0" marR="0" lvl="0" indent="0" algn="ctr" defTabSz="4321175"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ITO</a:t>
              </a:r>
              <a:endParaRPr kumimoji="0" lang="en-US" sz="900" b="1" i="0" u="none" strike="noStrike" kern="0" cap="none" spc="0" normalizeH="0" baseline="0" noProof="0" dirty="0">
                <a:ln>
                  <a:noFill/>
                </a:ln>
                <a:solidFill>
                  <a:sysClr val="windowText" lastClr="000000"/>
                </a:solidFill>
                <a:effectLst/>
                <a:uLnTx/>
                <a:uFillTx/>
              </a:endParaRPr>
            </a:p>
          </p:txBody>
        </p:sp>
      </p:grpSp>
      <p:cxnSp>
        <p:nvCxnSpPr>
          <p:cNvPr id="210" name="Straight Arrow Connector 209"/>
          <p:cNvCxnSpPr/>
          <p:nvPr/>
        </p:nvCxnSpPr>
        <p:spPr>
          <a:xfrm>
            <a:off x="7837760" y="3717032"/>
            <a:ext cx="468000" cy="0"/>
          </a:xfrm>
          <a:prstGeom prst="straightConnector1">
            <a:avLst/>
          </a:prstGeom>
          <a:noFill/>
          <a:ln w="28575" cap="flat" cmpd="sng" algn="ctr">
            <a:solidFill>
              <a:srgbClr val="94B6D2"/>
            </a:solidFill>
            <a:prstDash val="solid"/>
            <a:headEnd type="arrow"/>
            <a:tailEnd type="arrow"/>
          </a:ln>
          <a:effectLst/>
        </p:spPr>
      </p:cxnSp>
      <p:graphicFrame>
        <p:nvGraphicFramePr>
          <p:cNvPr id="211" name="Object 8"/>
          <p:cNvGraphicFramePr>
            <a:graphicFrameLocks noChangeAspect="1"/>
          </p:cNvGraphicFramePr>
          <p:nvPr/>
        </p:nvGraphicFramePr>
        <p:xfrm>
          <a:off x="7902575" y="3751263"/>
          <a:ext cx="323850" cy="215900"/>
        </p:xfrm>
        <a:graphic>
          <a:graphicData uri="http://schemas.openxmlformats.org/presentationml/2006/ole">
            <mc:AlternateContent xmlns:mc="http://schemas.openxmlformats.org/markup-compatibility/2006">
              <mc:Choice xmlns:v="urn:schemas-microsoft-com:vml" Requires="v">
                <p:oleObj spid="_x0000_s24721" name="Equation" r:id="rId15" imgW="266400" imgH="177480" progId="Equation.DSMT4">
                  <p:embed/>
                </p:oleObj>
              </mc:Choice>
              <mc:Fallback>
                <p:oleObj name="Equation" r:id="rId15" imgW="26640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02575" y="3751263"/>
                        <a:ext cx="32385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244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dissolve">
                                      <p:cBhvr>
                                        <p:cTn id="7" dur="500"/>
                                        <p:tgtEl>
                                          <p:spTgt spid="15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dissolve">
                                      <p:cBhvr>
                                        <p:cTn id="10" dur="500"/>
                                        <p:tgtEl>
                                          <p:spTgt spid="152"/>
                                        </p:tgtEl>
                                      </p:cBhvr>
                                    </p:animEffect>
                                  </p:childTnLst>
                                </p:cTn>
                              </p:par>
                            </p:childTnLst>
                          </p:cTn>
                        </p:par>
                        <p:par>
                          <p:cTn id="11" fill="hold">
                            <p:stCondLst>
                              <p:cond delay="500"/>
                            </p:stCondLst>
                            <p:childTnLst>
                              <p:par>
                                <p:cTn id="12" presetID="6" presetClass="emph" presetSubtype="0" autoRev="1" fill="hold" nodeType="afterEffect">
                                  <p:stCondLst>
                                    <p:cond delay="0"/>
                                  </p:stCondLst>
                                  <p:childTnLst>
                                    <p:animScale>
                                      <p:cBhvr>
                                        <p:cTn id="13" dur="2000" fill="hold"/>
                                        <p:tgtEl>
                                          <p:spTgt spid="160"/>
                                        </p:tgtEl>
                                      </p:cBhvr>
                                      <p:by x="150000" y="150000"/>
                                    </p:animScale>
                                  </p:childTnLst>
                                </p:cTn>
                              </p:par>
                              <p:par>
                                <p:cTn id="14" presetID="6" presetClass="emph" presetSubtype="0" autoRev="1" fill="hold" nodeType="withEffect">
                                  <p:stCondLst>
                                    <p:cond delay="0"/>
                                  </p:stCondLst>
                                  <p:childTnLst>
                                    <p:animScale>
                                      <p:cBhvr>
                                        <p:cTn id="15" dur="2000" fill="hold"/>
                                        <p:tgtEl>
                                          <p:spTgt spid="157"/>
                                        </p:tgtEl>
                                      </p:cBhvr>
                                      <p:by x="150000" y="150000"/>
                                    </p:animScale>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6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57"/>
                                        </p:tgtEl>
                                        <p:attrNameLst>
                                          <p:attrName>style.visibility</p:attrName>
                                        </p:attrNameLst>
                                      </p:cBhvr>
                                      <p:to>
                                        <p:strVal val="hidden"/>
                                      </p:to>
                                    </p:set>
                                  </p:childTnLst>
                                </p:cTn>
                              </p:par>
                            </p:childTnLst>
                          </p:cTn>
                        </p:par>
                        <p:par>
                          <p:cTn id="22" fill="hold">
                            <p:stCondLst>
                              <p:cond delay="0"/>
                            </p:stCondLst>
                            <p:childTnLst>
                              <p:par>
                                <p:cTn id="23" presetID="9" presetClass="entr" presetSubtype="0"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dissolve">
                                      <p:cBhvr>
                                        <p:cTn id="25" dur="500"/>
                                        <p:tgtEl>
                                          <p:spTgt spid="14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8"/>
                                        </p:tgtEl>
                                        <p:attrNameLst>
                                          <p:attrName>style.visibility</p:attrName>
                                        </p:attrNameLst>
                                      </p:cBhvr>
                                      <p:to>
                                        <p:strVal val="visible"/>
                                      </p:to>
                                    </p:set>
                                    <p:animEffect transition="in" filter="dissolve">
                                      <p:cBhvr>
                                        <p:cTn id="28" dur="500"/>
                                        <p:tgtEl>
                                          <p:spTgt spid="148"/>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dissolve">
                                      <p:cBhvr>
                                        <p:cTn id="32" dur="500"/>
                                        <p:tgtEl>
                                          <p:spTgt spid="180"/>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79"/>
                                        </p:tgtEl>
                                        <p:attrNameLst>
                                          <p:attrName>style.visibility</p:attrName>
                                        </p:attrNameLst>
                                      </p:cBhvr>
                                      <p:to>
                                        <p:strVal val="visible"/>
                                      </p:to>
                                    </p:set>
                                    <p:animEffect transition="in" filter="dissolve">
                                      <p:cBhvr>
                                        <p:cTn id="36" dur="500"/>
                                        <p:tgtEl>
                                          <p:spTgt spid="179"/>
                                        </p:tgtEl>
                                      </p:cBhvr>
                                    </p:animEffect>
                                  </p:childTnLst>
                                </p:cTn>
                              </p:par>
                            </p:childTnLst>
                          </p:cTn>
                        </p:par>
                        <p:par>
                          <p:cTn id="37" fill="hold">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182"/>
                                        </p:tgtEl>
                                        <p:attrNameLst>
                                          <p:attrName>style.visibility</p:attrName>
                                        </p:attrNameLst>
                                      </p:cBhvr>
                                      <p:to>
                                        <p:strVal val="visible"/>
                                      </p:to>
                                    </p:set>
                                    <p:animEffect transition="in" filter="dissolve">
                                      <p:cBhvr>
                                        <p:cTn id="40" dur="500"/>
                                        <p:tgtEl>
                                          <p:spTgt spid="182"/>
                                        </p:tgtEl>
                                      </p:cBhvr>
                                    </p:animEffect>
                                  </p:childTnLst>
                                </p:cTn>
                              </p:par>
                            </p:childTnLst>
                          </p:cTn>
                        </p:par>
                        <p:par>
                          <p:cTn id="41" fill="hold">
                            <p:stCondLst>
                              <p:cond delay="2000"/>
                            </p:stCondLst>
                            <p:childTnLst>
                              <p:par>
                                <p:cTn id="42" presetID="9" presetClass="entr" presetSubtype="0" fill="hold" grpId="0" nodeType="afterEffect">
                                  <p:stCondLst>
                                    <p:cond delay="0"/>
                                  </p:stCondLst>
                                  <p:childTnLst>
                                    <p:set>
                                      <p:cBhvr>
                                        <p:cTn id="43" dur="1" fill="hold">
                                          <p:stCondLst>
                                            <p:cond delay="0"/>
                                          </p:stCondLst>
                                        </p:cTn>
                                        <p:tgtEl>
                                          <p:spTgt spid="181"/>
                                        </p:tgtEl>
                                        <p:attrNameLst>
                                          <p:attrName>style.visibility</p:attrName>
                                        </p:attrNameLst>
                                      </p:cBhvr>
                                      <p:to>
                                        <p:strVal val="visible"/>
                                      </p:to>
                                    </p:set>
                                    <p:animEffect transition="in" filter="dissolve">
                                      <p:cBhvr>
                                        <p:cTn id="44" dur="500"/>
                                        <p:tgtEl>
                                          <p:spTgt spid="181"/>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202"/>
                                        </p:tgtEl>
                                        <p:attrNameLst>
                                          <p:attrName>style.visibility</p:attrName>
                                        </p:attrNameLst>
                                      </p:cBhvr>
                                      <p:to>
                                        <p:strVal val="visible"/>
                                      </p:to>
                                    </p:set>
                                    <p:animEffect transition="in" filter="fade">
                                      <p:cBhvr>
                                        <p:cTn id="48" dur="1000"/>
                                        <p:tgtEl>
                                          <p:spTgt spid="202"/>
                                        </p:tgtEl>
                                      </p:cBhvr>
                                    </p:animEffect>
                                    <p:anim calcmode="lin" valueType="num">
                                      <p:cBhvr>
                                        <p:cTn id="49" dur="1000" fill="hold"/>
                                        <p:tgtEl>
                                          <p:spTgt spid="202"/>
                                        </p:tgtEl>
                                        <p:attrNameLst>
                                          <p:attrName>ppt_x</p:attrName>
                                        </p:attrNameLst>
                                      </p:cBhvr>
                                      <p:tavLst>
                                        <p:tav tm="0">
                                          <p:val>
                                            <p:strVal val="#ppt_x"/>
                                          </p:val>
                                        </p:tav>
                                        <p:tav tm="100000">
                                          <p:val>
                                            <p:strVal val="#ppt_x"/>
                                          </p:val>
                                        </p:tav>
                                      </p:tavLst>
                                    </p:anim>
                                    <p:anim calcmode="lin" valueType="num">
                                      <p:cBhvr>
                                        <p:cTn id="50" dur="1000" fill="hold"/>
                                        <p:tgtEl>
                                          <p:spTgt spid="20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04"/>
                                        </p:tgtEl>
                                        <p:attrNameLst>
                                          <p:attrName>style.visibility</p:attrName>
                                        </p:attrNameLst>
                                      </p:cBhvr>
                                      <p:to>
                                        <p:strVal val="visible"/>
                                      </p:to>
                                    </p:set>
                                    <p:animEffect transition="in" filter="fade">
                                      <p:cBhvr>
                                        <p:cTn id="53" dur="1000"/>
                                        <p:tgtEl>
                                          <p:spTgt spid="204"/>
                                        </p:tgtEl>
                                      </p:cBhvr>
                                    </p:animEffect>
                                    <p:anim calcmode="lin" valueType="num">
                                      <p:cBhvr>
                                        <p:cTn id="54" dur="1000" fill="hold"/>
                                        <p:tgtEl>
                                          <p:spTgt spid="204"/>
                                        </p:tgtEl>
                                        <p:attrNameLst>
                                          <p:attrName>ppt_x</p:attrName>
                                        </p:attrNameLst>
                                      </p:cBhvr>
                                      <p:tavLst>
                                        <p:tav tm="0">
                                          <p:val>
                                            <p:strVal val="#ppt_x"/>
                                          </p:val>
                                        </p:tav>
                                        <p:tav tm="100000">
                                          <p:val>
                                            <p:strVal val="#ppt_x"/>
                                          </p:val>
                                        </p:tav>
                                      </p:tavLst>
                                    </p:anim>
                                    <p:anim calcmode="lin" valueType="num">
                                      <p:cBhvr>
                                        <p:cTn id="55" dur="1000" fill="hold"/>
                                        <p:tgtEl>
                                          <p:spTgt spid="20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07"/>
                                        </p:tgtEl>
                                        <p:attrNameLst>
                                          <p:attrName>style.visibility</p:attrName>
                                        </p:attrNameLst>
                                      </p:cBhvr>
                                      <p:to>
                                        <p:strVal val="visible"/>
                                      </p:to>
                                    </p:set>
                                    <p:animEffect transition="in" filter="fade">
                                      <p:cBhvr>
                                        <p:cTn id="63" dur="1000"/>
                                        <p:tgtEl>
                                          <p:spTgt spid="207"/>
                                        </p:tgtEl>
                                      </p:cBhvr>
                                    </p:animEffect>
                                    <p:anim calcmode="lin" valueType="num">
                                      <p:cBhvr>
                                        <p:cTn id="64" dur="1000" fill="hold"/>
                                        <p:tgtEl>
                                          <p:spTgt spid="207"/>
                                        </p:tgtEl>
                                        <p:attrNameLst>
                                          <p:attrName>ppt_x</p:attrName>
                                        </p:attrNameLst>
                                      </p:cBhvr>
                                      <p:tavLst>
                                        <p:tav tm="0">
                                          <p:val>
                                            <p:strVal val="#ppt_x"/>
                                          </p:val>
                                        </p:tav>
                                        <p:tav tm="100000">
                                          <p:val>
                                            <p:strVal val="#ppt_x"/>
                                          </p:val>
                                        </p:tav>
                                      </p:tavLst>
                                    </p:anim>
                                    <p:anim calcmode="lin" valueType="num">
                                      <p:cBhvr>
                                        <p:cTn id="65" dur="1000" fill="hold"/>
                                        <p:tgtEl>
                                          <p:spTgt spid="207"/>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11"/>
                                        </p:tgtEl>
                                        <p:attrNameLst>
                                          <p:attrName>style.visibility</p:attrName>
                                        </p:attrNameLst>
                                      </p:cBhvr>
                                      <p:to>
                                        <p:strVal val="visible"/>
                                      </p:to>
                                    </p:set>
                                    <p:animEffect transition="in" filter="fade">
                                      <p:cBhvr>
                                        <p:cTn id="68" dur="1000"/>
                                        <p:tgtEl>
                                          <p:spTgt spid="211"/>
                                        </p:tgtEl>
                                      </p:cBhvr>
                                    </p:animEffect>
                                    <p:anim calcmode="lin" valueType="num">
                                      <p:cBhvr>
                                        <p:cTn id="69" dur="1000" fill="hold"/>
                                        <p:tgtEl>
                                          <p:spTgt spid="211"/>
                                        </p:tgtEl>
                                        <p:attrNameLst>
                                          <p:attrName>ppt_x</p:attrName>
                                        </p:attrNameLst>
                                      </p:cBhvr>
                                      <p:tavLst>
                                        <p:tav tm="0">
                                          <p:val>
                                            <p:strVal val="#ppt_x"/>
                                          </p:val>
                                        </p:tav>
                                        <p:tav tm="100000">
                                          <p:val>
                                            <p:strVal val="#ppt_x"/>
                                          </p:val>
                                        </p:tav>
                                      </p:tavLst>
                                    </p:anim>
                                    <p:anim calcmode="lin" valueType="num">
                                      <p:cBhvr>
                                        <p:cTn id="70" dur="1000" fill="hold"/>
                                        <p:tgtEl>
                                          <p:spTgt spid="21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10"/>
                                        </p:tgtEl>
                                        <p:attrNameLst>
                                          <p:attrName>style.visibility</p:attrName>
                                        </p:attrNameLst>
                                      </p:cBhvr>
                                      <p:to>
                                        <p:strVal val="visible"/>
                                      </p:to>
                                    </p:set>
                                    <p:animEffect transition="in" filter="fade">
                                      <p:cBhvr>
                                        <p:cTn id="73" dur="1000"/>
                                        <p:tgtEl>
                                          <p:spTgt spid="210"/>
                                        </p:tgtEl>
                                      </p:cBhvr>
                                    </p:animEffect>
                                    <p:anim calcmode="lin" valueType="num">
                                      <p:cBhvr>
                                        <p:cTn id="74" dur="1000" fill="hold"/>
                                        <p:tgtEl>
                                          <p:spTgt spid="210"/>
                                        </p:tgtEl>
                                        <p:attrNameLst>
                                          <p:attrName>ppt_x</p:attrName>
                                        </p:attrNameLst>
                                      </p:cBhvr>
                                      <p:tavLst>
                                        <p:tav tm="0">
                                          <p:val>
                                            <p:strVal val="#ppt_x"/>
                                          </p:val>
                                        </p:tav>
                                        <p:tav tm="100000">
                                          <p:val>
                                            <p:strVal val="#ppt_x"/>
                                          </p:val>
                                        </p:tav>
                                      </p:tavLst>
                                    </p:anim>
                                    <p:anim calcmode="lin" valueType="num">
                                      <p:cBhvr>
                                        <p:cTn id="75" dur="1000" fill="hold"/>
                                        <p:tgtEl>
                                          <p:spTgt spid="21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182"/>
                                        </p:tgtEl>
                                      </p:cBhvr>
                                    </p:animEffect>
                                    <p:set>
                                      <p:cBhvr>
                                        <p:cTn id="80" dur="1" fill="hold">
                                          <p:stCondLst>
                                            <p:cond delay="499"/>
                                          </p:stCondLst>
                                        </p:cTn>
                                        <p:tgtEl>
                                          <p:spTgt spid="182"/>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81"/>
                                        </p:tgtEl>
                                      </p:cBhvr>
                                    </p:animEffect>
                                    <p:set>
                                      <p:cBhvr>
                                        <p:cTn id="83" dur="1" fill="hold">
                                          <p:stCondLst>
                                            <p:cond delay="499"/>
                                          </p:stCondLst>
                                        </p:cTn>
                                        <p:tgtEl>
                                          <p:spTgt spid="181"/>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179"/>
                                        </p:tgtEl>
                                      </p:cBhvr>
                                    </p:animEffect>
                                    <p:set>
                                      <p:cBhvr>
                                        <p:cTn id="86" dur="1" fill="hold">
                                          <p:stCondLst>
                                            <p:cond delay="499"/>
                                          </p:stCondLst>
                                        </p:cTn>
                                        <p:tgtEl>
                                          <p:spTgt spid="179"/>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180"/>
                                        </p:tgtEl>
                                      </p:cBhvr>
                                    </p:animEffect>
                                    <p:set>
                                      <p:cBhvr>
                                        <p:cTn id="89" dur="1" fill="hold">
                                          <p:stCondLst>
                                            <p:cond delay="499"/>
                                          </p:stCondLst>
                                        </p:cTn>
                                        <p:tgtEl>
                                          <p:spTgt spid="180"/>
                                        </p:tgtEl>
                                        <p:attrNameLst>
                                          <p:attrName>style.visibility</p:attrName>
                                        </p:attrNameLst>
                                      </p:cBhvr>
                                      <p:to>
                                        <p:strVal val="hidden"/>
                                      </p:to>
                                    </p:set>
                                  </p:childTnLst>
                                </p:cTn>
                              </p:par>
                            </p:childTnLst>
                          </p:cTn>
                        </p:par>
                        <p:par>
                          <p:cTn id="90" fill="hold">
                            <p:stCondLst>
                              <p:cond delay="500"/>
                            </p:stCondLst>
                            <p:childTnLst>
                              <p:par>
                                <p:cTn id="91" presetID="9" presetClass="entr" presetSubtype="0" fill="hold" grpId="0" nodeType="afterEffect">
                                  <p:stCondLst>
                                    <p:cond delay="0"/>
                                  </p:stCondLst>
                                  <p:childTnLst>
                                    <p:set>
                                      <p:cBhvr>
                                        <p:cTn id="92" dur="1" fill="hold">
                                          <p:stCondLst>
                                            <p:cond delay="0"/>
                                          </p:stCondLst>
                                        </p:cTn>
                                        <p:tgtEl>
                                          <p:spTgt spid="155"/>
                                        </p:tgtEl>
                                        <p:attrNameLst>
                                          <p:attrName>style.visibility</p:attrName>
                                        </p:attrNameLst>
                                      </p:cBhvr>
                                      <p:to>
                                        <p:strVal val="visible"/>
                                      </p:to>
                                    </p:set>
                                    <p:animEffect transition="in" filter="dissolve">
                                      <p:cBhvr>
                                        <p:cTn id="93" dur="500"/>
                                        <p:tgtEl>
                                          <p:spTgt spid="155"/>
                                        </p:tgtEl>
                                      </p:cBhvr>
                                    </p:animEffect>
                                  </p:childTnLst>
                                </p:cTn>
                              </p:par>
                            </p:childTnLst>
                          </p:cTn>
                        </p:par>
                        <p:par>
                          <p:cTn id="94" fill="hold">
                            <p:stCondLst>
                              <p:cond delay="1000"/>
                            </p:stCondLst>
                            <p:childTnLst>
                              <p:par>
                                <p:cTn id="95" presetID="22" presetClass="entr" presetSubtype="8" fill="hold" nodeType="afterEffect">
                                  <p:stCondLst>
                                    <p:cond delay="0"/>
                                  </p:stCondLst>
                                  <p:childTnLst>
                                    <p:set>
                                      <p:cBhvr>
                                        <p:cTn id="96" dur="1" fill="hold">
                                          <p:stCondLst>
                                            <p:cond delay="0"/>
                                          </p:stCondLst>
                                        </p:cTn>
                                        <p:tgtEl>
                                          <p:spTgt spid="183"/>
                                        </p:tgtEl>
                                        <p:attrNameLst>
                                          <p:attrName>style.visibility</p:attrName>
                                        </p:attrNameLst>
                                      </p:cBhvr>
                                      <p:to>
                                        <p:strVal val="visible"/>
                                      </p:to>
                                    </p:set>
                                    <p:animEffect transition="in" filter="wipe(left)">
                                      <p:cBhvr>
                                        <p:cTn id="97" dur="3000"/>
                                        <p:tgtEl>
                                          <p:spTgt spid="183"/>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183"/>
                                        </p:tgtEl>
                                        <p:attrNameLst>
                                          <p:attrName>style.visibility</p:attrName>
                                        </p:attrNameLst>
                                      </p:cBhvr>
                                      <p:to>
                                        <p:strVal val="hidden"/>
                                      </p:to>
                                    </p:set>
                                  </p:childTnLst>
                                </p:cTn>
                              </p:par>
                            </p:childTnLst>
                          </p:cTn>
                        </p:par>
                        <p:par>
                          <p:cTn id="102" fill="hold">
                            <p:stCondLst>
                              <p:cond delay="0"/>
                            </p:stCondLst>
                            <p:childTnLst>
                              <p:par>
                                <p:cTn id="103" presetID="9" presetClass="entr" presetSubtype="0" fill="hold" grpId="0" nodeType="afterEffect">
                                  <p:stCondLst>
                                    <p:cond delay="0"/>
                                  </p:stCondLst>
                                  <p:childTnLst>
                                    <p:set>
                                      <p:cBhvr>
                                        <p:cTn id="104" dur="1" fill="hold">
                                          <p:stCondLst>
                                            <p:cond delay="0"/>
                                          </p:stCondLst>
                                        </p:cTn>
                                        <p:tgtEl>
                                          <p:spTgt spid="151"/>
                                        </p:tgtEl>
                                        <p:attrNameLst>
                                          <p:attrName>style.visibility</p:attrName>
                                        </p:attrNameLst>
                                      </p:cBhvr>
                                      <p:to>
                                        <p:strVal val="visible"/>
                                      </p:to>
                                    </p:set>
                                    <p:animEffect transition="in" filter="dissolve">
                                      <p:cBhvr>
                                        <p:cTn id="105" dur="500"/>
                                        <p:tgtEl>
                                          <p:spTgt spid="151"/>
                                        </p:tgtEl>
                                      </p:cBhvr>
                                    </p:animEffect>
                                  </p:childTnLst>
                                </p:cTn>
                              </p:par>
                            </p:childTnLst>
                          </p:cTn>
                        </p:par>
                        <p:par>
                          <p:cTn id="106" fill="hold">
                            <p:stCondLst>
                              <p:cond delay="500"/>
                            </p:stCondLst>
                            <p:childTnLst>
                              <p:par>
                                <p:cTn id="107" presetID="6" presetClass="emph" presetSubtype="0" autoRev="1" fill="hold" grpId="0" nodeType="afterEffect">
                                  <p:stCondLst>
                                    <p:cond delay="0"/>
                                  </p:stCondLst>
                                  <p:childTnLst>
                                    <p:animScale>
                                      <p:cBhvr>
                                        <p:cTn id="108" dur="2000" fill="hold"/>
                                        <p:tgtEl>
                                          <p:spTgt spid="156"/>
                                        </p:tgtEl>
                                      </p:cBhvr>
                                      <p:by x="150000" y="150000"/>
                                    </p:animScale>
                                  </p:childTnLst>
                                </p:cTn>
                              </p:par>
                            </p:childTnLst>
                          </p:cTn>
                        </p:par>
                        <p:par>
                          <p:cTn id="109" fill="hold">
                            <p:stCondLst>
                              <p:cond delay="4500"/>
                            </p:stCondLst>
                            <p:childTnLst>
                              <p:par>
                                <p:cTn id="110" presetID="9" presetClass="entr" presetSubtype="0" fill="hold" grpId="0" nodeType="afterEffect">
                                  <p:stCondLst>
                                    <p:cond delay="0"/>
                                  </p:stCondLst>
                                  <p:childTnLst>
                                    <p:set>
                                      <p:cBhvr>
                                        <p:cTn id="111" dur="1" fill="hold">
                                          <p:stCondLst>
                                            <p:cond delay="0"/>
                                          </p:stCondLst>
                                        </p:cTn>
                                        <p:tgtEl>
                                          <p:spTgt spid="150"/>
                                        </p:tgtEl>
                                        <p:attrNameLst>
                                          <p:attrName>style.visibility</p:attrName>
                                        </p:attrNameLst>
                                      </p:cBhvr>
                                      <p:to>
                                        <p:strVal val="visible"/>
                                      </p:to>
                                    </p:set>
                                    <p:animEffect transition="in" filter="dissolve">
                                      <p:cBhvr>
                                        <p:cTn id="112" dur="500"/>
                                        <p:tgtEl>
                                          <p:spTgt spid="150"/>
                                        </p:tgtEl>
                                      </p:cBhvr>
                                    </p:animEffect>
                                  </p:childTnLst>
                                </p:cTn>
                              </p:par>
                              <p:par>
                                <p:cTn id="113" presetID="1" presetClass="exit" presetSubtype="0" fill="hold" grpId="1" nodeType="withEffect">
                                  <p:stCondLst>
                                    <p:cond delay="0"/>
                                  </p:stCondLst>
                                  <p:childTnLst>
                                    <p:set>
                                      <p:cBhvr>
                                        <p:cTn id="114" dur="1" fill="hold">
                                          <p:stCondLst>
                                            <p:cond delay="0"/>
                                          </p:stCondLst>
                                        </p:cTn>
                                        <p:tgtEl>
                                          <p:spTgt spid="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150" grpId="0" animBg="1"/>
      <p:bldP spid="151" grpId="0" animBg="1"/>
      <p:bldP spid="152" grpId="0" animBg="1"/>
      <p:bldP spid="153" grpId="0" animBg="1"/>
      <p:bldP spid="155" grpId="0" animBg="1"/>
      <p:bldP spid="156" grpId="0" animBg="1"/>
      <p:bldP spid="156" grpId="1" animBg="1"/>
      <p:bldP spid="179" grpId="0" animBg="1"/>
      <p:bldP spid="179" grpId="1" animBg="1"/>
      <p:bldP spid="180" grpId="0" animBg="1"/>
      <p:bldP spid="180" grpId="1" animBg="1"/>
      <p:bldP spid="181" grpId="0" animBg="1"/>
      <p:bldP spid="181" grpId="1" animBg="1"/>
      <p:bldP spid="182" grpId="0" animBg="1"/>
      <p:bldP spid="18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612648" y="541026"/>
            <a:ext cx="8153400" cy="747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w Cen MT" pitchFamily="34" charset="0"/>
                <a:cs typeface="Levenim MT" pitchFamily="2" charset="-79"/>
              </a:defRPr>
            </a:lvl2pPr>
            <a:lvl3pPr algn="l" rtl="1" eaLnBrk="0" fontAlgn="base" hangingPunct="0">
              <a:spcBef>
                <a:spcPct val="0"/>
              </a:spcBef>
              <a:spcAft>
                <a:spcPct val="0"/>
              </a:spcAft>
              <a:defRPr sz="4400">
                <a:solidFill>
                  <a:schemeClr val="tx2"/>
                </a:solidFill>
                <a:latin typeface="Tw Cen MT" pitchFamily="34" charset="0"/>
                <a:cs typeface="Levenim MT" pitchFamily="2" charset="-79"/>
              </a:defRPr>
            </a:lvl3pPr>
            <a:lvl4pPr algn="l" rtl="1" eaLnBrk="0" fontAlgn="base" hangingPunct="0">
              <a:spcBef>
                <a:spcPct val="0"/>
              </a:spcBef>
              <a:spcAft>
                <a:spcPct val="0"/>
              </a:spcAft>
              <a:defRPr sz="4400">
                <a:solidFill>
                  <a:schemeClr val="tx2"/>
                </a:solidFill>
                <a:latin typeface="Tw Cen MT" pitchFamily="34" charset="0"/>
                <a:cs typeface="Levenim MT" pitchFamily="2" charset="-79"/>
              </a:defRPr>
            </a:lvl4pPr>
            <a:lvl5pPr algn="l" rtl="1" eaLnBrk="0" fontAlgn="base" hangingPunct="0">
              <a:spcBef>
                <a:spcPct val="0"/>
              </a:spcBef>
              <a:spcAft>
                <a:spcPct val="0"/>
              </a:spcAft>
              <a:defRPr sz="4400">
                <a:solidFill>
                  <a:schemeClr val="tx2"/>
                </a:solidFill>
                <a:latin typeface="Tw Cen MT" pitchFamily="34" charset="0"/>
                <a:cs typeface="Levenim MT" pitchFamily="2" charset="-79"/>
              </a:defRPr>
            </a:lvl5pPr>
            <a:lvl6pPr marL="457200" algn="l" rtl="1" fontAlgn="base">
              <a:spcBef>
                <a:spcPct val="0"/>
              </a:spcBef>
              <a:spcAft>
                <a:spcPct val="0"/>
              </a:spcAft>
              <a:defRPr sz="4400">
                <a:solidFill>
                  <a:schemeClr val="tx2"/>
                </a:solidFill>
                <a:latin typeface="Tw Cen MT" pitchFamily="34" charset="0"/>
                <a:cs typeface="Levenim MT" pitchFamily="2" charset="-79"/>
              </a:defRPr>
            </a:lvl6pPr>
            <a:lvl7pPr marL="914400" algn="l" rtl="1" fontAlgn="base">
              <a:spcBef>
                <a:spcPct val="0"/>
              </a:spcBef>
              <a:spcAft>
                <a:spcPct val="0"/>
              </a:spcAft>
              <a:defRPr sz="4400">
                <a:solidFill>
                  <a:schemeClr val="tx2"/>
                </a:solidFill>
                <a:latin typeface="Tw Cen MT" pitchFamily="34" charset="0"/>
                <a:cs typeface="Levenim MT" pitchFamily="2" charset="-79"/>
              </a:defRPr>
            </a:lvl7pPr>
            <a:lvl8pPr marL="1371600" algn="l" rtl="1" fontAlgn="base">
              <a:spcBef>
                <a:spcPct val="0"/>
              </a:spcBef>
              <a:spcAft>
                <a:spcPct val="0"/>
              </a:spcAft>
              <a:defRPr sz="4400">
                <a:solidFill>
                  <a:schemeClr val="tx2"/>
                </a:solidFill>
                <a:latin typeface="Tw Cen MT" pitchFamily="34" charset="0"/>
                <a:cs typeface="Levenim MT" pitchFamily="2" charset="-79"/>
              </a:defRPr>
            </a:lvl8pPr>
            <a:lvl9pPr marL="1828800" algn="l" rtl="1" fontAlgn="base">
              <a:spcBef>
                <a:spcPct val="0"/>
              </a:spcBef>
              <a:spcAft>
                <a:spcPct val="0"/>
              </a:spcAft>
              <a:defRPr sz="4400">
                <a:solidFill>
                  <a:schemeClr val="tx2"/>
                </a:solidFill>
                <a:latin typeface="Tw Cen MT" pitchFamily="34" charset="0"/>
                <a:cs typeface="Levenim MT" pitchFamily="2" charset="-79"/>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rgbClr val="775F55"/>
                </a:solidFill>
                <a:effectLst/>
                <a:uLnTx/>
                <a:uFillTx/>
                <a:latin typeface="Tw Cen MT"/>
                <a:ea typeface="+mj-ea"/>
                <a:cs typeface="+mj-cs"/>
              </a:rPr>
              <a:t>Emission zone (EZ) </a:t>
            </a:r>
            <a:r>
              <a:rPr kumimoji="0" lang="en-US" sz="4400" b="0" i="1" u="none" strike="noStrike" kern="1200" cap="none" spc="0" normalizeH="0" baseline="0" noProof="0" smtClean="0">
                <a:ln>
                  <a:noFill/>
                </a:ln>
                <a:solidFill>
                  <a:srgbClr val="775F55"/>
                </a:solidFill>
                <a:effectLst/>
                <a:uLnTx/>
                <a:uFillTx/>
                <a:latin typeface="Tw Cen MT"/>
                <a:ea typeface="+mj-ea"/>
                <a:cs typeface="+mj-cs"/>
              </a:rPr>
              <a:t>location</a:t>
            </a:r>
            <a:r>
              <a:rPr kumimoji="0" lang="en-US" sz="4400" b="0" i="0" u="none" strike="noStrike" kern="1200" cap="none" spc="0" normalizeH="0" baseline="0" noProof="0" smtClean="0">
                <a:ln>
                  <a:noFill/>
                </a:ln>
                <a:solidFill>
                  <a:srgbClr val="775F55"/>
                </a:solidFill>
                <a:effectLst/>
                <a:uLnTx/>
                <a:uFillTx/>
                <a:latin typeface="Tw Cen MT"/>
                <a:ea typeface="+mj-ea"/>
                <a:cs typeface="+mj-cs"/>
              </a:rPr>
              <a:t> effect</a:t>
            </a:r>
            <a:endParaRPr kumimoji="0" lang="he-IL" sz="4400" b="0" i="0" u="none" strike="noStrike" kern="1200" cap="none" spc="0" normalizeH="0" baseline="0" noProof="0" dirty="0">
              <a:ln>
                <a:noFill/>
              </a:ln>
              <a:solidFill>
                <a:srgbClr val="775F55"/>
              </a:solidFill>
              <a:effectLst/>
              <a:uLnTx/>
              <a:uFillTx/>
              <a:latin typeface="Tw Cen MT"/>
              <a:ea typeface="+mj-ea"/>
              <a:cs typeface="Levenim MT"/>
            </a:endParaRPr>
          </a:p>
        </p:txBody>
      </p:sp>
      <p:sp>
        <p:nvSpPr>
          <p:cNvPr id="18" name="Content Placeholder 2"/>
          <p:cNvSpPr txBox="1">
            <a:spLocks/>
          </p:cNvSpPr>
          <p:nvPr/>
        </p:nvSpPr>
        <p:spPr bwMode="auto">
          <a:xfrm>
            <a:off x="612648" y="1912626"/>
            <a:ext cx="4967464" cy="33912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0" fontAlgn="base" latinLnBrk="0" hangingPunct="0">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Very narrow emission zone</a:t>
            </a:r>
          </a:p>
          <a:p>
            <a:pPr marL="319088" marR="0" lvl="0" indent="-319088" algn="l" defTabSz="914400" rtl="0" eaLnBrk="0" fontAlgn="base" latinLnBrk="0" hangingPunct="0">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Different positions </a:t>
            </a: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sym typeface="Symbol"/>
              </a:rPr>
              <a:t></a:t>
            </a:r>
          </a:p>
          <a:p>
            <a:pPr marL="319088" marR="0" lvl="0" indent="-319088"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sym typeface="Symbol"/>
              </a:rPr>
              <a:t>		Emission pattern extrema</a:t>
            </a:r>
          </a:p>
          <a:p>
            <a:pPr marL="319088" marR="0" lvl="0" indent="-319088" algn="l" defTabSz="914400" rtl="0" eaLnBrk="0" fontAlgn="base" latinLnBrk="0" hangingPunct="0">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smtClean="0">
                <a:ln>
                  <a:noFill/>
                </a:ln>
                <a:solidFill>
                  <a:prstClr val="black"/>
                </a:solidFill>
                <a:effectLst/>
                <a:uLnTx/>
                <a:uFillTx/>
                <a:latin typeface="Tw Cen MT"/>
                <a:ea typeface="+mn-ea"/>
                <a:cs typeface="+mn-cs"/>
              </a:rPr>
              <a:t>Origin: Image-Source interference (reflecting cathode)</a:t>
            </a:r>
            <a:endParaRPr kumimoji="0" lang="en-US" sz="2900" b="0" i="0" u="none" strike="noStrike" kern="1200" cap="none" spc="0" normalizeH="0" baseline="0" noProof="0" smtClean="0">
              <a:ln>
                <a:noFill/>
              </a:ln>
              <a:solidFill>
                <a:prstClr val="black"/>
              </a:solidFill>
              <a:effectLst/>
              <a:uLnTx/>
              <a:uFillTx/>
              <a:latin typeface="Tw Cen MT"/>
              <a:ea typeface="+mn-ea"/>
              <a:cs typeface="+mn-cs"/>
              <a:sym typeface="Symbol"/>
            </a:endParaRPr>
          </a:p>
          <a:p>
            <a:pPr marL="319088" marR="0" lvl="0" indent="-319088"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sym typeface="Symbol"/>
            </a:endParaRPr>
          </a:p>
        </p:txBody>
      </p:sp>
      <p:pic>
        <p:nvPicPr>
          <p:cNvPr id="19" name="Picture 18"/>
          <p:cNvPicPr/>
          <p:nvPr/>
        </p:nvPicPr>
        <p:blipFill>
          <a:blip r:embed="rId2" cstate="print"/>
          <a:srcRect l="4096" t="3782" r="5794" b="1843"/>
          <a:stretch>
            <a:fillRect/>
          </a:stretch>
        </p:blipFill>
        <p:spPr bwMode="auto">
          <a:xfrm>
            <a:off x="5760646" y="1768424"/>
            <a:ext cx="2987818" cy="1922787"/>
          </a:xfrm>
          <a:prstGeom prst="rect">
            <a:avLst/>
          </a:prstGeom>
          <a:noFill/>
          <a:ln w="9525">
            <a:noFill/>
            <a:miter lim="800000"/>
            <a:headEnd/>
            <a:tailEnd/>
          </a:ln>
        </p:spPr>
      </p:pic>
      <p:pic>
        <p:nvPicPr>
          <p:cNvPr id="20" name="Picture 19"/>
          <p:cNvPicPr>
            <a:picLocks noChangeAspect="1"/>
          </p:cNvPicPr>
          <p:nvPr/>
        </p:nvPicPr>
        <p:blipFill>
          <a:blip r:embed="rId3" cstate="print"/>
          <a:srcRect l="11136" t="6504" r="18072" b="10249"/>
          <a:stretch>
            <a:fillRect/>
          </a:stretch>
        </p:blipFill>
        <p:spPr bwMode="auto">
          <a:xfrm>
            <a:off x="5724128" y="4296560"/>
            <a:ext cx="3024336" cy="2012315"/>
          </a:xfrm>
          <a:prstGeom prst="rect">
            <a:avLst/>
          </a:prstGeom>
          <a:noFill/>
          <a:ln w="9525">
            <a:noFill/>
            <a:miter lim="800000"/>
            <a:headEnd/>
            <a:tailEnd/>
          </a:ln>
        </p:spPr>
      </p:pic>
      <p:sp>
        <p:nvSpPr>
          <p:cNvPr id="21" name="Right Arrow 20"/>
          <p:cNvSpPr/>
          <p:nvPr/>
        </p:nvSpPr>
        <p:spPr>
          <a:xfrm rot="6690773">
            <a:off x="7886022" y="4325085"/>
            <a:ext cx="229399" cy="98492"/>
          </a:xfrm>
          <a:prstGeom prst="rightArrow">
            <a:avLst/>
          </a:prstGeom>
          <a:solidFill>
            <a:srgbClr val="2615FF"/>
          </a:solidFill>
          <a:ln w="1905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 lastClr="FFFFFF"/>
              </a:solidFill>
              <a:effectLst/>
              <a:uLnTx/>
              <a:uFillTx/>
              <a:latin typeface="Tw Cen MT"/>
              <a:ea typeface="+mn-ea"/>
              <a:cs typeface="Levenim MT"/>
            </a:endParaRPr>
          </a:p>
        </p:txBody>
      </p:sp>
      <p:sp>
        <p:nvSpPr>
          <p:cNvPr id="22" name="Right Arrow 21"/>
          <p:cNvSpPr/>
          <p:nvPr/>
        </p:nvSpPr>
        <p:spPr>
          <a:xfrm rot="7329584">
            <a:off x="8105322" y="4433208"/>
            <a:ext cx="229399" cy="98492"/>
          </a:xfrm>
          <a:prstGeom prst="rightArrow">
            <a:avLst/>
          </a:prstGeom>
          <a:solidFill>
            <a:srgbClr val="00820C"/>
          </a:solidFill>
          <a:ln w="1905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 lastClr="FFFFFF"/>
              </a:solidFill>
              <a:effectLst/>
              <a:uLnTx/>
              <a:uFillTx/>
              <a:latin typeface="Tw Cen MT"/>
              <a:ea typeface="+mn-ea"/>
              <a:cs typeface="Levenim MT"/>
            </a:endParaRPr>
          </a:p>
        </p:txBody>
      </p:sp>
      <p:sp>
        <p:nvSpPr>
          <p:cNvPr id="23" name="Right Arrow 22"/>
          <p:cNvSpPr/>
          <p:nvPr/>
        </p:nvSpPr>
        <p:spPr>
          <a:xfrm rot="8130808">
            <a:off x="8278936" y="4709450"/>
            <a:ext cx="304118" cy="74294"/>
          </a:xfrm>
          <a:prstGeom prst="rightArrow">
            <a:avLst/>
          </a:prstGeom>
          <a:solidFill>
            <a:srgbClr val="FF0000"/>
          </a:solidFill>
          <a:ln w="1905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 lastClr="FFFFFF"/>
              </a:solidFill>
              <a:effectLst/>
              <a:uLnTx/>
              <a:uFillTx/>
              <a:latin typeface="Tw Cen MT"/>
              <a:ea typeface="+mn-ea"/>
              <a:cs typeface="Levenim MT"/>
            </a:endParaRPr>
          </a:p>
        </p:txBody>
      </p:sp>
      <p:grpSp>
        <p:nvGrpSpPr>
          <p:cNvPr id="24" name="Group 23"/>
          <p:cNvGrpSpPr/>
          <p:nvPr/>
        </p:nvGrpSpPr>
        <p:grpSpPr>
          <a:xfrm>
            <a:off x="5601628" y="2373274"/>
            <a:ext cx="432048" cy="1371626"/>
            <a:chOff x="5864996" y="3789040"/>
            <a:chExt cx="432048" cy="1818384"/>
          </a:xfrm>
        </p:grpSpPr>
        <p:sp>
          <p:nvSpPr>
            <p:cNvPr id="25" name="AutoShape 165"/>
            <p:cNvSpPr>
              <a:spLocks noChangeArrowheads="1"/>
            </p:cNvSpPr>
            <p:nvPr/>
          </p:nvSpPr>
          <p:spPr bwMode="auto">
            <a:xfrm>
              <a:off x="5864996" y="3789040"/>
              <a:ext cx="432048" cy="1818384"/>
            </a:xfrm>
            <a:prstGeom prst="cube">
              <a:avLst>
                <a:gd name="adj" fmla="val 31958"/>
              </a:avLst>
            </a:prstGeom>
            <a:solidFill>
              <a:srgbClr val="B2B2B2"/>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26" name="Text Box 173"/>
            <p:cNvSpPr txBox="1">
              <a:spLocks noChangeArrowheads="1"/>
            </p:cNvSpPr>
            <p:nvPr/>
          </p:nvSpPr>
          <p:spPr bwMode="auto">
            <a:xfrm rot="16200000">
              <a:off x="5682915" y="4867491"/>
              <a:ext cx="659543" cy="230832"/>
            </a:xfrm>
            <a:prstGeom prst="rect">
              <a:avLst/>
            </a:prstGeom>
            <a:noFill/>
            <a:ln w="9525">
              <a:noFill/>
              <a:miter lim="800000"/>
              <a:headEnd/>
              <a:tailEnd/>
            </a:ln>
          </p:spPr>
          <p:txBody>
            <a:bodyPr wrap="square">
              <a:spAutoFit/>
            </a:bodyPr>
            <a:lstStyle/>
            <a:p>
              <a:pPr marL="0" marR="0" lvl="0" indent="0" algn="ctr" defTabSz="4321175"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Cathode</a:t>
              </a:r>
              <a:endParaRPr kumimoji="0" lang="en-US" sz="900" b="1" i="0" u="none" strike="noStrike" kern="0" cap="none" spc="0" normalizeH="0" baseline="0" noProof="0" dirty="0">
                <a:ln>
                  <a:noFill/>
                </a:ln>
                <a:solidFill>
                  <a:sysClr val="windowText" lastClr="000000"/>
                </a:solidFill>
                <a:effectLst/>
                <a:uLnTx/>
                <a:uFillTx/>
              </a:endParaRPr>
            </a:p>
          </p:txBody>
        </p:sp>
      </p:grpSp>
      <p:grpSp>
        <p:nvGrpSpPr>
          <p:cNvPr id="27" name="Group 26"/>
          <p:cNvGrpSpPr/>
          <p:nvPr/>
        </p:nvGrpSpPr>
        <p:grpSpPr>
          <a:xfrm>
            <a:off x="8622666" y="2373274"/>
            <a:ext cx="432048" cy="1371626"/>
            <a:chOff x="8636796" y="3789040"/>
            <a:chExt cx="432048" cy="1818384"/>
          </a:xfrm>
        </p:grpSpPr>
        <p:sp>
          <p:nvSpPr>
            <p:cNvPr id="28" name="AutoShape 165"/>
            <p:cNvSpPr>
              <a:spLocks noChangeArrowheads="1"/>
            </p:cNvSpPr>
            <p:nvPr/>
          </p:nvSpPr>
          <p:spPr bwMode="auto">
            <a:xfrm>
              <a:off x="8636796" y="3789040"/>
              <a:ext cx="432048" cy="1818384"/>
            </a:xfrm>
            <a:prstGeom prst="cube">
              <a:avLst>
                <a:gd name="adj" fmla="val 31958"/>
              </a:avLst>
            </a:prstGeom>
            <a:solidFill>
              <a:srgbClr val="FFFFA3"/>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29" name="Text Box 173"/>
            <p:cNvSpPr txBox="1">
              <a:spLocks noChangeArrowheads="1"/>
            </p:cNvSpPr>
            <p:nvPr/>
          </p:nvSpPr>
          <p:spPr bwMode="auto">
            <a:xfrm rot="16200000">
              <a:off x="8454715" y="4867491"/>
              <a:ext cx="659543" cy="230832"/>
            </a:xfrm>
            <a:prstGeom prst="rect">
              <a:avLst/>
            </a:prstGeom>
            <a:noFill/>
            <a:ln w="9525">
              <a:noFill/>
              <a:miter lim="800000"/>
              <a:headEnd/>
              <a:tailEnd/>
            </a:ln>
          </p:spPr>
          <p:txBody>
            <a:bodyPr wrap="square">
              <a:spAutoFit/>
            </a:bodyPr>
            <a:lstStyle/>
            <a:p>
              <a:pPr marL="0" marR="0" lvl="0" indent="0" algn="ctr" defTabSz="4321175"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ITO</a:t>
              </a:r>
              <a:endParaRPr kumimoji="0" lang="en-US" sz="900" b="1" i="0" u="none" strike="noStrike" kern="0" cap="none" spc="0" normalizeH="0" baseline="0" noProof="0" dirty="0">
                <a:ln>
                  <a:noFill/>
                </a:ln>
                <a:solidFill>
                  <a:sysClr val="windowText" lastClr="000000"/>
                </a:solidFill>
                <a:effectLst/>
                <a:uLnTx/>
                <a:uFillTx/>
              </a:endParaRPr>
            </a:p>
          </p:txBody>
        </p:sp>
      </p:grpSp>
      <p:pic>
        <p:nvPicPr>
          <p:cNvPr id="30" name="Picture 2" descr="D:\My Documents\Technion\Thesis\Conferences\ICOE2011\prototype device_med.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2642" y="4825736"/>
            <a:ext cx="5356663" cy="1555592"/>
          </a:xfrm>
          <a:prstGeom prst="rect">
            <a:avLst/>
          </a:prstGeom>
          <a:noFill/>
        </p:spPr>
      </p:pic>
      <p:sp>
        <p:nvSpPr>
          <p:cNvPr id="31" name="Right Arrow 30"/>
          <p:cNvSpPr/>
          <p:nvPr/>
        </p:nvSpPr>
        <p:spPr>
          <a:xfrm>
            <a:off x="6012160" y="1437170"/>
            <a:ext cx="2736304" cy="380215"/>
          </a:xfrm>
          <a:prstGeom prst="rightArrow">
            <a:avLst/>
          </a:prstGeom>
          <a:solidFill>
            <a:srgbClr val="DD8047"/>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DD8047"/>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 lastClr="FFFFFF"/>
              </a:solidFill>
              <a:effectLst/>
              <a:uLnTx/>
              <a:uFillTx/>
              <a:latin typeface="Tw Cen MT"/>
              <a:ea typeface="+mn-ea"/>
              <a:cs typeface="Levenim MT"/>
            </a:endParaRPr>
          </a:p>
        </p:txBody>
      </p:sp>
    </p:spTree>
    <p:extLst>
      <p:ext uri="{BB962C8B-B14F-4D97-AF65-F5344CB8AC3E}">
        <p14:creationId xmlns:p14="http://schemas.microsoft.com/office/powerpoint/2010/main" val="17032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fade">
                                      <p:cBhvr>
                                        <p:cTn id="29" dur="1000"/>
                                        <p:tgtEl>
                                          <p:spTgt spid="18">
                                            <p:txEl>
                                              <p:pRg st="1" end="1"/>
                                            </p:txEl>
                                          </p:spTgt>
                                        </p:tgtEl>
                                      </p:cBhvr>
                                    </p:animEffect>
                                    <p:anim calcmode="lin" valueType="num">
                                      <p:cBhvr>
                                        <p:cTn id="30"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8">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1000"/>
                                        <p:tgtEl>
                                          <p:spTgt spid="18">
                                            <p:txEl>
                                              <p:pRg st="2" end="2"/>
                                            </p:txEl>
                                          </p:spTgt>
                                        </p:tgtEl>
                                      </p:cBhvr>
                                    </p:animEffect>
                                    <p:anim calcmode="lin" valueType="num">
                                      <p:cBhvr>
                                        <p:cTn id="35"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8">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18">
                                            <p:txEl>
                                              <p:pRg st="3" end="3"/>
                                            </p:txEl>
                                          </p:spTgt>
                                        </p:tgtEl>
                                        <p:attrNameLst>
                                          <p:attrName>style.visibility</p:attrName>
                                        </p:attrNameLst>
                                      </p:cBhvr>
                                      <p:to>
                                        <p:strVal val="visible"/>
                                      </p:to>
                                    </p:set>
                                    <p:animEffect transition="in" filter="fade">
                                      <p:cBhvr>
                                        <p:cTn id="45" dur="1000"/>
                                        <p:tgtEl>
                                          <p:spTgt spid="18">
                                            <p:txEl>
                                              <p:pRg st="3" end="3"/>
                                            </p:txEl>
                                          </p:spTgt>
                                        </p:tgtEl>
                                      </p:cBhvr>
                                    </p:animEffect>
                                    <p:anim calcmode="lin" valueType="num">
                                      <p:cBhvr>
                                        <p:cTn id="46"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2000"/>
                                        <p:tgtEl>
                                          <p:spTgt spid="31"/>
                                        </p:tgtEl>
                                      </p:cBhvr>
                                    </p:animEffect>
                                  </p:childTnLst>
                                </p:cTn>
                              </p:par>
                              <p:par>
                                <p:cTn id="63" presetID="35" presetClass="emph" presetSubtype="0" fill="hold" grpId="1" nodeType="withEffect">
                                  <p:stCondLst>
                                    <p:cond delay="0"/>
                                  </p:stCondLst>
                                  <p:childTnLst>
                                    <p:anim calcmode="discrete" valueType="str">
                                      <p:cBhvr>
                                        <p:cTn id="64" dur="1000" fill="hold"/>
                                        <p:tgtEl>
                                          <p:spTgt spid="23"/>
                                        </p:tgtEl>
                                        <p:attrNameLst>
                                          <p:attrName>style.visibility</p:attrName>
                                        </p:attrNameLst>
                                      </p:cBhvr>
                                      <p:tavLst>
                                        <p:tav tm="0">
                                          <p:val>
                                            <p:strVal val="hidden"/>
                                          </p:val>
                                        </p:tav>
                                        <p:tav tm="50000">
                                          <p:val>
                                            <p:strVal val="visible"/>
                                          </p:val>
                                        </p:tav>
                                      </p:tavLst>
                                    </p:anim>
                                  </p:childTnLst>
                                </p:cTn>
                              </p:par>
                              <p:par>
                                <p:cTn id="65" presetID="35" presetClass="emph" presetSubtype="0" fill="hold" grpId="1" nodeType="withEffect">
                                  <p:stCondLst>
                                    <p:cond delay="0"/>
                                  </p:stCondLst>
                                  <p:childTnLst>
                                    <p:anim calcmode="discrete" valueType="str">
                                      <p:cBhvr>
                                        <p:cTn id="66" dur="2000" fill="hold"/>
                                        <p:tgtEl>
                                          <p:spTgt spid="22"/>
                                        </p:tgtEl>
                                        <p:attrNameLst>
                                          <p:attrName>style.visibility</p:attrName>
                                        </p:attrNameLst>
                                      </p:cBhvr>
                                      <p:tavLst>
                                        <p:tav tm="0">
                                          <p:val>
                                            <p:strVal val="hidden"/>
                                          </p:val>
                                        </p:tav>
                                        <p:tav tm="50000">
                                          <p:val>
                                            <p:strVal val="visible"/>
                                          </p:val>
                                        </p:tav>
                                      </p:tavLst>
                                    </p:anim>
                                  </p:childTnLst>
                                </p:cTn>
                              </p:par>
                              <p:par>
                                <p:cTn id="67" presetID="35" presetClass="emph" presetSubtype="0" fill="hold" grpId="1" nodeType="withEffect">
                                  <p:stCondLst>
                                    <p:cond delay="0"/>
                                  </p:stCondLst>
                                  <p:childTnLst>
                                    <p:anim calcmode="discrete" valueType="str">
                                      <p:cBhvr>
                                        <p:cTn id="68" dur="3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admin.technion.ac.il/President/Images/Panorama.jpg"/>
          <p:cNvPicPr>
            <a:picLocks noGrp="1" noChangeAspect="1" noChangeArrowheads="1"/>
          </p:cNvPicPr>
          <p:nvPr/>
        </p:nvPicPr>
        <p:blipFill>
          <a:blip r:embed="rId2" cstate="print"/>
          <a:srcRect t="2437" b="2437"/>
          <a:stretch>
            <a:fillRect/>
          </a:stretch>
        </p:blipFill>
        <p:spPr bwMode="auto">
          <a:xfrm>
            <a:off x="0" y="980728"/>
            <a:ext cx="6334398" cy="38164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700" name="Picture 4" descr="http://www.target-maps.com/israel-map%20-kirmap/1.jpg"/>
          <p:cNvPicPr>
            <a:picLocks noChangeAspect="1" noChangeArrowheads="1"/>
          </p:cNvPicPr>
          <p:nvPr/>
        </p:nvPicPr>
        <p:blipFill rotWithShape="1">
          <a:blip r:embed="rId3">
            <a:extLst>
              <a:ext uri="{28A0092B-C50C-407E-A947-70E740481C1C}">
                <a14:useLocalDpi xmlns:a14="http://schemas.microsoft.com/office/drawing/2010/main" val="0"/>
              </a:ext>
            </a:extLst>
          </a:blip>
          <a:srcRect b="13969"/>
          <a:stretch/>
        </p:blipFill>
        <p:spPr bwMode="auto">
          <a:xfrm>
            <a:off x="6372200" y="0"/>
            <a:ext cx="2771800" cy="6908330"/>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6084168" y="1012188"/>
            <a:ext cx="1296144" cy="504056"/>
          </a:xfrm>
          <a:prstGeom prst="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979712" y="404664"/>
            <a:ext cx="2746393" cy="523220"/>
          </a:xfrm>
          <a:prstGeom prst="rect">
            <a:avLst/>
          </a:prstGeom>
          <a:noFill/>
        </p:spPr>
        <p:txBody>
          <a:bodyPr wrap="none" rtlCol="0">
            <a:spAutoFit/>
          </a:bodyPr>
          <a:lstStyle/>
          <a:p>
            <a:r>
              <a:rPr lang="en-US" sz="2800" dirty="0" smtClean="0"/>
              <a:t>Technion Campus</a:t>
            </a:r>
            <a:endParaRPr lang="en-GB" sz="2800" dirty="0"/>
          </a:p>
        </p:txBody>
      </p:sp>
    </p:spTree>
    <p:extLst>
      <p:ext uri="{BB962C8B-B14F-4D97-AF65-F5344CB8AC3E}">
        <p14:creationId xmlns:p14="http://schemas.microsoft.com/office/powerpoint/2010/main" val="2080007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7"/>
          <p:cNvPicPr>
            <a:picLocks noChangeAspect="1" noChangeArrowheads="1"/>
          </p:cNvPicPr>
          <p:nvPr/>
        </p:nvPicPr>
        <p:blipFill>
          <a:blip r:embed="rId2" cstate="print"/>
          <a:srcRect/>
          <a:stretch>
            <a:fillRect/>
          </a:stretch>
        </p:blipFill>
        <p:spPr bwMode="auto">
          <a:xfrm>
            <a:off x="5591088" y="1319560"/>
            <a:ext cx="3348000" cy="2415199"/>
          </a:xfrm>
          <a:prstGeom prst="rect">
            <a:avLst/>
          </a:prstGeom>
          <a:noFill/>
          <a:ln w="9525">
            <a:noFill/>
            <a:miter lim="800000"/>
            <a:headEnd/>
            <a:tailEnd/>
          </a:ln>
          <a:effectLst/>
        </p:spPr>
      </p:pic>
      <p:sp>
        <p:nvSpPr>
          <p:cNvPr id="21" name="Title 1"/>
          <p:cNvSpPr txBox="1">
            <a:spLocks/>
          </p:cNvSpPr>
          <p:nvPr/>
        </p:nvSpPr>
        <p:spPr bwMode="auto">
          <a:xfrm>
            <a:off x="612648"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w Cen MT" pitchFamily="34" charset="0"/>
                <a:cs typeface="Levenim MT" pitchFamily="2" charset="-79"/>
              </a:defRPr>
            </a:lvl2pPr>
            <a:lvl3pPr algn="l" rtl="1" eaLnBrk="0" fontAlgn="base" hangingPunct="0">
              <a:spcBef>
                <a:spcPct val="0"/>
              </a:spcBef>
              <a:spcAft>
                <a:spcPct val="0"/>
              </a:spcAft>
              <a:defRPr sz="4400">
                <a:solidFill>
                  <a:schemeClr val="tx2"/>
                </a:solidFill>
                <a:latin typeface="Tw Cen MT" pitchFamily="34" charset="0"/>
                <a:cs typeface="Levenim MT" pitchFamily="2" charset="-79"/>
              </a:defRPr>
            </a:lvl3pPr>
            <a:lvl4pPr algn="l" rtl="1" eaLnBrk="0" fontAlgn="base" hangingPunct="0">
              <a:spcBef>
                <a:spcPct val="0"/>
              </a:spcBef>
              <a:spcAft>
                <a:spcPct val="0"/>
              </a:spcAft>
              <a:defRPr sz="4400">
                <a:solidFill>
                  <a:schemeClr val="tx2"/>
                </a:solidFill>
                <a:latin typeface="Tw Cen MT" pitchFamily="34" charset="0"/>
                <a:cs typeface="Levenim MT" pitchFamily="2" charset="-79"/>
              </a:defRPr>
            </a:lvl4pPr>
            <a:lvl5pPr algn="l" rtl="1" eaLnBrk="0" fontAlgn="base" hangingPunct="0">
              <a:spcBef>
                <a:spcPct val="0"/>
              </a:spcBef>
              <a:spcAft>
                <a:spcPct val="0"/>
              </a:spcAft>
              <a:defRPr sz="4400">
                <a:solidFill>
                  <a:schemeClr val="tx2"/>
                </a:solidFill>
                <a:latin typeface="Tw Cen MT" pitchFamily="34" charset="0"/>
                <a:cs typeface="Levenim MT" pitchFamily="2" charset="-79"/>
              </a:defRPr>
            </a:lvl5pPr>
            <a:lvl6pPr marL="457200" algn="l" rtl="1" fontAlgn="base">
              <a:spcBef>
                <a:spcPct val="0"/>
              </a:spcBef>
              <a:spcAft>
                <a:spcPct val="0"/>
              </a:spcAft>
              <a:defRPr sz="4400">
                <a:solidFill>
                  <a:schemeClr val="tx2"/>
                </a:solidFill>
                <a:latin typeface="Tw Cen MT" pitchFamily="34" charset="0"/>
                <a:cs typeface="Levenim MT" pitchFamily="2" charset="-79"/>
              </a:defRPr>
            </a:lvl6pPr>
            <a:lvl7pPr marL="914400" algn="l" rtl="1" fontAlgn="base">
              <a:spcBef>
                <a:spcPct val="0"/>
              </a:spcBef>
              <a:spcAft>
                <a:spcPct val="0"/>
              </a:spcAft>
              <a:defRPr sz="4400">
                <a:solidFill>
                  <a:schemeClr val="tx2"/>
                </a:solidFill>
                <a:latin typeface="Tw Cen MT" pitchFamily="34" charset="0"/>
                <a:cs typeface="Levenim MT" pitchFamily="2" charset="-79"/>
              </a:defRPr>
            </a:lvl7pPr>
            <a:lvl8pPr marL="1371600" algn="l" rtl="1" fontAlgn="base">
              <a:spcBef>
                <a:spcPct val="0"/>
              </a:spcBef>
              <a:spcAft>
                <a:spcPct val="0"/>
              </a:spcAft>
              <a:defRPr sz="4400">
                <a:solidFill>
                  <a:schemeClr val="tx2"/>
                </a:solidFill>
                <a:latin typeface="Tw Cen MT" pitchFamily="34" charset="0"/>
                <a:cs typeface="Levenim MT" pitchFamily="2" charset="-79"/>
              </a:defRPr>
            </a:lvl8pPr>
            <a:lvl9pPr marL="1828800" algn="l" rtl="1" fontAlgn="base">
              <a:spcBef>
                <a:spcPct val="0"/>
              </a:spcBef>
              <a:spcAft>
                <a:spcPct val="0"/>
              </a:spcAft>
              <a:defRPr sz="4400">
                <a:solidFill>
                  <a:schemeClr val="tx2"/>
                </a:solidFill>
                <a:latin typeface="Tw Cen MT" pitchFamily="34" charset="0"/>
                <a:cs typeface="Levenim MT" pitchFamily="2" charset="-79"/>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rgbClr val="775F55"/>
                </a:solidFill>
                <a:effectLst/>
                <a:uLnTx/>
                <a:uFillTx/>
                <a:latin typeface="Tw Cen MT"/>
                <a:ea typeface="+mj-ea"/>
                <a:cs typeface="+mj-cs"/>
              </a:rPr>
              <a:t>Emission zone (EZ) </a:t>
            </a:r>
            <a:r>
              <a:rPr kumimoji="0" lang="en-US" sz="4400" b="0" i="1" u="none" strike="noStrike" kern="1200" cap="none" spc="0" normalizeH="0" baseline="0" noProof="0" smtClean="0">
                <a:ln>
                  <a:noFill/>
                </a:ln>
                <a:solidFill>
                  <a:srgbClr val="775F55"/>
                </a:solidFill>
                <a:effectLst/>
                <a:uLnTx/>
                <a:uFillTx/>
                <a:latin typeface="Tw Cen MT"/>
                <a:ea typeface="+mj-ea"/>
                <a:cs typeface="+mj-cs"/>
              </a:rPr>
              <a:t>width</a:t>
            </a:r>
            <a:r>
              <a:rPr kumimoji="0" lang="en-US" sz="4400" b="0" i="0" u="none" strike="noStrike" kern="1200" cap="none" spc="0" normalizeH="0" baseline="0" noProof="0" smtClean="0">
                <a:ln>
                  <a:noFill/>
                </a:ln>
                <a:solidFill>
                  <a:srgbClr val="775F55"/>
                </a:solidFill>
                <a:effectLst/>
                <a:uLnTx/>
                <a:uFillTx/>
                <a:latin typeface="Tw Cen MT"/>
                <a:ea typeface="+mj-ea"/>
                <a:cs typeface="+mj-cs"/>
              </a:rPr>
              <a:t> effect</a:t>
            </a:r>
            <a:endParaRPr kumimoji="0" lang="he-IL" sz="4400" b="0" i="0" u="none" strike="noStrike" kern="1200" cap="none" spc="0" normalizeH="0" baseline="0" noProof="0" dirty="0">
              <a:ln>
                <a:noFill/>
              </a:ln>
              <a:solidFill>
                <a:srgbClr val="775F55"/>
              </a:solidFill>
              <a:effectLst/>
              <a:uLnTx/>
              <a:uFillTx/>
              <a:latin typeface="Tw Cen MT"/>
              <a:ea typeface="+mj-ea"/>
              <a:cs typeface="Levenim MT"/>
            </a:endParaRPr>
          </a:p>
        </p:txBody>
      </p:sp>
      <p:sp>
        <p:nvSpPr>
          <p:cNvPr id="22" name="Content Placeholder 2"/>
          <p:cNvSpPr txBox="1">
            <a:spLocks/>
          </p:cNvSpPr>
          <p:nvPr/>
        </p:nvSpPr>
        <p:spPr bwMode="auto">
          <a:xfrm>
            <a:off x="612648" y="1600200"/>
            <a:ext cx="4967464"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0" fontAlgn="base" latinLnBrk="0" hangingPunct="0">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Symmetrical distribution</a:t>
            </a:r>
          </a:p>
          <a:p>
            <a:pPr marL="319088" marR="0" lvl="0" indent="-319088" algn="l" defTabSz="914400" rtl="0" eaLnBrk="0" fontAlgn="base" latinLnBrk="0" hangingPunct="0">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Different widths </a:t>
            </a: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sym typeface="Symbol"/>
              </a:rPr>
              <a:t></a:t>
            </a:r>
          </a:p>
          <a:p>
            <a:pPr marL="319088" marR="0" lvl="0" indent="-319088"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sym typeface="Symbol"/>
              </a:rPr>
              <a:t>		“Fringe visibility” (ratio)</a:t>
            </a:r>
          </a:p>
          <a:p>
            <a:pPr marL="319088" marR="0" lvl="0" indent="-319088" algn="l" defTabSz="914400" rtl="0" eaLnBrk="0" fontAlgn="base" latinLnBrk="0" hangingPunct="0">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smtClean="0">
                <a:ln>
                  <a:noFill/>
                </a:ln>
                <a:solidFill>
                  <a:prstClr val="black"/>
                </a:solidFill>
                <a:effectLst/>
                <a:uLnTx/>
                <a:uFillTx/>
                <a:latin typeface="Tw Cen MT"/>
                <a:ea typeface="+mn-ea"/>
                <a:cs typeface="+mn-cs"/>
              </a:rPr>
              <a:t>Origin: Image-Source interference averaged</a:t>
            </a:r>
            <a:endParaRPr kumimoji="0" lang="en-US" sz="2900" b="0" i="0" u="none" strike="noStrike" kern="1200" cap="none" spc="0" normalizeH="0" baseline="0" noProof="0" smtClean="0">
              <a:ln>
                <a:noFill/>
              </a:ln>
              <a:solidFill>
                <a:prstClr val="black"/>
              </a:solidFill>
              <a:effectLst/>
              <a:uLnTx/>
              <a:uFillTx/>
              <a:latin typeface="Tw Cen MT"/>
              <a:ea typeface="+mn-ea"/>
              <a:cs typeface="+mn-cs"/>
              <a:sym typeface="Symbol"/>
            </a:endParaRPr>
          </a:p>
          <a:p>
            <a:pPr marL="319088" marR="0" lvl="0" indent="-319088"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2900" b="0" i="0" u="none" strike="noStrike" kern="1200" cap="none" spc="0" normalizeH="0" baseline="0" noProof="0" dirty="0" smtClean="0">
              <a:ln>
                <a:noFill/>
              </a:ln>
              <a:solidFill>
                <a:sysClr val="windowText" lastClr="000000"/>
              </a:solidFill>
              <a:effectLst/>
              <a:uLnTx/>
              <a:uFillTx/>
              <a:latin typeface="Tw Cen MT"/>
              <a:ea typeface="+mn-ea"/>
              <a:cs typeface="+mn-cs"/>
              <a:sym typeface="Symbol"/>
            </a:endParaRPr>
          </a:p>
        </p:txBody>
      </p:sp>
      <p:pic>
        <p:nvPicPr>
          <p:cNvPr id="23" name="Picture 2" descr="D:\My Documents\Technion\Thesis\Conferences\ICOE2011\prototype device_med.bm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2642" y="4513309"/>
            <a:ext cx="5356663" cy="2062271"/>
          </a:xfrm>
          <a:prstGeom prst="rect">
            <a:avLst/>
          </a:prstGeom>
          <a:noFill/>
        </p:spPr>
      </p:pic>
      <p:grpSp>
        <p:nvGrpSpPr>
          <p:cNvPr id="24" name="Group 23"/>
          <p:cNvGrpSpPr/>
          <p:nvPr/>
        </p:nvGrpSpPr>
        <p:grpSpPr>
          <a:xfrm>
            <a:off x="5580112" y="1772816"/>
            <a:ext cx="432048" cy="1818384"/>
            <a:chOff x="5864996" y="3789040"/>
            <a:chExt cx="432048" cy="1818384"/>
          </a:xfrm>
        </p:grpSpPr>
        <p:sp>
          <p:nvSpPr>
            <p:cNvPr id="25" name="AutoShape 165"/>
            <p:cNvSpPr>
              <a:spLocks noChangeArrowheads="1"/>
            </p:cNvSpPr>
            <p:nvPr/>
          </p:nvSpPr>
          <p:spPr bwMode="auto">
            <a:xfrm>
              <a:off x="5864996" y="3789040"/>
              <a:ext cx="432048" cy="1818384"/>
            </a:xfrm>
            <a:prstGeom prst="cube">
              <a:avLst>
                <a:gd name="adj" fmla="val 31958"/>
              </a:avLst>
            </a:prstGeom>
            <a:solidFill>
              <a:srgbClr val="B2B2B2"/>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26" name="Text Box 173"/>
            <p:cNvSpPr txBox="1">
              <a:spLocks noChangeArrowheads="1"/>
            </p:cNvSpPr>
            <p:nvPr/>
          </p:nvSpPr>
          <p:spPr bwMode="auto">
            <a:xfrm rot="16200000">
              <a:off x="5682915" y="4867491"/>
              <a:ext cx="659543" cy="230832"/>
            </a:xfrm>
            <a:prstGeom prst="rect">
              <a:avLst/>
            </a:prstGeom>
            <a:noFill/>
            <a:ln w="9525">
              <a:noFill/>
              <a:miter lim="800000"/>
              <a:headEnd/>
              <a:tailEnd/>
            </a:ln>
          </p:spPr>
          <p:txBody>
            <a:bodyPr wrap="square">
              <a:spAutoFit/>
            </a:bodyPr>
            <a:lstStyle/>
            <a:p>
              <a:pPr marL="0" marR="0" lvl="0" indent="0" algn="ctr" defTabSz="4321175"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Cathode</a:t>
              </a:r>
              <a:endParaRPr kumimoji="0" lang="en-US" sz="900" b="1" i="0" u="none" strike="noStrike" kern="0" cap="none" spc="0" normalizeH="0" baseline="0" noProof="0" dirty="0">
                <a:ln>
                  <a:noFill/>
                </a:ln>
                <a:solidFill>
                  <a:sysClr val="windowText" lastClr="000000"/>
                </a:solidFill>
                <a:effectLst/>
                <a:uLnTx/>
                <a:uFillTx/>
              </a:endParaRPr>
            </a:p>
          </p:txBody>
        </p:sp>
      </p:grpSp>
      <p:grpSp>
        <p:nvGrpSpPr>
          <p:cNvPr id="27" name="Group 26"/>
          <p:cNvGrpSpPr/>
          <p:nvPr/>
        </p:nvGrpSpPr>
        <p:grpSpPr>
          <a:xfrm>
            <a:off x="8613850" y="1772816"/>
            <a:ext cx="432048" cy="1818384"/>
            <a:chOff x="8636796" y="3789040"/>
            <a:chExt cx="432048" cy="1818384"/>
          </a:xfrm>
        </p:grpSpPr>
        <p:sp>
          <p:nvSpPr>
            <p:cNvPr id="28" name="AutoShape 165"/>
            <p:cNvSpPr>
              <a:spLocks noChangeArrowheads="1"/>
            </p:cNvSpPr>
            <p:nvPr/>
          </p:nvSpPr>
          <p:spPr bwMode="auto">
            <a:xfrm>
              <a:off x="8636796" y="3789040"/>
              <a:ext cx="432048" cy="1818384"/>
            </a:xfrm>
            <a:prstGeom prst="cube">
              <a:avLst>
                <a:gd name="adj" fmla="val 31958"/>
              </a:avLst>
            </a:prstGeom>
            <a:solidFill>
              <a:srgbClr val="FFFFA3"/>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endParaRPr>
            </a:p>
          </p:txBody>
        </p:sp>
        <p:sp>
          <p:nvSpPr>
            <p:cNvPr id="29" name="Text Box 173"/>
            <p:cNvSpPr txBox="1">
              <a:spLocks noChangeArrowheads="1"/>
            </p:cNvSpPr>
            <p:nvPr/>
          </p:nvSpPr>
          <p:spPr bwMode="auto">
            <a:xfrm rot="16200000">
              <a:off x="8454715" y="4867491"/>
              <a:ext cx="659543" cy="230832"/>
            </a:xfrm>
            <a:prstGeom prst="rect">
              <a:avLst/>
            </a:prstGeom>
            <a:noFill/>
            <a:ln w="9525">
              <a:noFill/>
              <a:miter lim="800000"/>
              <a:headEnd/>
              <a:tailEnd/>
            </a:ln>
          </p:spPr>
          <p:txBody>
            <a:bodyPr wrap="square">
              <a:spAutoFit/>
            </a:bodyPr>
            <a:lstStyle/>
            <a:p>
              <a:pPr marL="0" marR="0" lvl="0" indent="0" algn="ctr" defTabSz="4321175"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ITO</a:t>
              </a:r>
              <a:endParaRPr kumimoji="0" lang="en-US" sz="900" b="1" i="0" u="none" strike="noStrike" kern="0" cap="none" spc="0" normalizeH="0" baseline="0" noProof="0" dirty="0">
                <a:ln>
                  <a:noFill/>
                </a:ln>
                <a:solidFill>
                  <a:sysClr val="windowText" lastClr="000000"/>
                </a:solidFill>
                <a:effectLst/>
                <a:uLnTx/>
                <a:uFillTx/>
              </a:endParaRPr>
            </a:p>
          </p:txBody>
        </p:sp>
      </p:grpSp>
      <p:pic>
        <p:nvPicPr>
          <p:cNvPr id="30" name="Picture 5"/>
          <p:cNvPicPr>
            <a:picLocks noChangeAspect="1" noChangeArrowheads="1"/>
          </p:cNvPicPr>
          <p:nvPr/>
        </p:nvPicPr>
        <p:blipFill>
          <a:blip r:embed="rId4" cstate="print"/>
          <a:srcRect t="5596" r="19719" b="12377"/>
          <a:stretch>
            <a:fillRect/>
          </a:stretch>
        </p:blipFill>
        <p:spPr bwMode="auto">
          <a:xfrm>
            <a:off x="5112496" y="3645024"/>
            <a:ext cx="3924000" cy="2857500"/>
          </a:xfrm>
          <a:prstGeom prst="rect">
            <a:avLst/>
          </a:prstGeom>
          <a:noFill/>
          <a:ln w="9525">
            <a:noFill/>
            <a:miter lim="800000"/>
            <a:headEnd/>
            <a:tailEnd/>
          </a:ln>
          <a:effectLst/>
        </p:spPr>
      </p:pic>
      <p:sp>
        <p:nvSpPr>
          <p:cNvPr id="31" name="Left-Right Arrow 30"/>
          <p:cNvSpPr/>
          <p:nvPr/>
        </p:nvSpPr>
        <p:spPr>
          <a:xfrm>
            <a:off x="6300192" y="1124744"/>
            <a:ext cx="2448272" cy="504000"/>
          </a:xfrm>
          <a:prstGeom prst="leftRightArrow">
            <a:avLst/>
          </a:prstGeom>
          <a:solidFill>
            <a:srgbClr val="DD8047"/>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DD8047"/>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 lastClr="FFFFFF"/>
              </a:solidFill>
              <a:effectLst/>
              <a:uLnTx/>
              <a:uFillTx/>
              <a:latin typeface="Tw Cen MT"/>
              <a:ea typeface="+mn-ea"/>
              <a:cs typeface="Levenim MT"/>
            </a:endParaRPr>
          </a:p>
        </p:txBody>
      </p:sp>
      <p:sp>
        <p:nvSpPr>
          <p:cNvPr id="32" name="Arc 31"/>
          <p:cNvSpPr/>
          <p:nvPr/>
        </p:nvSpPr>
        <p:spPr>
          <a:xfrm rot="1800757">
            <a:off x="8171647" y="3455744"/>
            <a:ext cx="280661" cy="648072"/>
          </a:xfrm>
          <a:prstGeom prst="arc">
            <a:avLst>
              <a:gd name="adj1" fmla="val 11265643"/>
              <a:gd name="adj2" fmla="val 0"/>
            </a:avLst>
          </a:prstGeom>
          <a:noFill/>
          <a:ln w="57150" cap="flat" cmpd="sng" algn="ctr">
            <a:solidFill>
              <a:srgbClr val="FF0000"/>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sp>
        <p:nvSpPr>
          <p:cNvPr id="33" name="Arc 32"/>
          <p:cNvSpPr/>
          <p:nvPr/>
        </p:nvSpPr>
        <p:spPr>
          <a:xfrm rot="1787194">
            <a:off x="8179260" y="3550338"/>
            <a:ext cx="412998" cy="504056"/>
          </a:xfrm>
          <a:prstGeom prst="arc">
            <a:avLst>
              <a:gd name="adj1" fmla="val 11265643"/>
              <a:gd name="adj2" fmla="val 0"/>
            </a:avLst>
          </a:prstGeom>
          <a:noFill/>
          <a:ln w="57150" cap="flat" cmpd="sng" algn="ctr">
            <a:solidFill>
              <a:srgbClr val="2615FF"/>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sp>
        <p:nvSpPr>
          <p:cNvPr id="34" name="Arc 33"/>
          <p:cNvSpPr/>
          <p:nvPr/>
        </p:nvSpPr>
        <p:spPr>
          <a:xfrm rot="5400000">
            <a:off x="8841097" y="4920759"/>
            <a:ext cx="102766" cy="432048"/>
          </a:xfrm>
          <a:prstGeom prst="arc">
            <a:avLst>
              <a:gd name="adj1" fmla="val 11265643"/>
              <a:gd name="adj2" fmla="val 0"/>
            </a:avLst>
          </a:prstGeom>
          <a:noFill/>
          <a:ln w="57150" cap="flat" cmpd="sng" algn="ctr">
            <a:solidFill>
              <a:srgbClr val="FF0000"/>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sp>
        <p:nvSpPr>
          <p:cNvPr id="35" name="Arc 34"/>
          <p:cNvSpPr/>
          <p:nvPr/>
        </p:nvSpPr>
        <p:spPr>
          <a:xfrm rot="5400000">
            <a:off x="8580038" y="4898401"/>
            <a:ext cx="533257" cy="484437"/>
          </a:xfrm>
          <a:prstGeom prst="arc">
            <a:avLst>
              <a:gd name="adj1" fmla="val 11265643"/>
              <a:gd name="adj2" fmla="val 0"/>
            </a:avLst>
          </a:prstGeom>
          <a:noFill/>
          <a:ln w="57150" cap="flat" cmpd="sng" algn="ctr">
            <a:solidFill>
              <a:srgbClr val="2615FF"/>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sp>
        <p:nvSpPr>
          <p:cNvPr id="36" name="Arc 35"/>
          <p:cNvSpPr/>
          <p:nvPr/>
        </p:nvSpPr>
        <p:spPr>
          <a:xfrm rot="1800757">
            <a:off x="8177998" y="3455744"/>
            <a:ext cx="280661" cy="648072"/>
          </a:xfrm>
          <a:prstGeom prst="arc">
            <a:avLst>
              <a:gd name="adj1" fmla="val 11265643"/>
              <a:gd name="adj2" fmla="val 0"/>
            </a:avLst>
          </a:prstGeom>
          <a:noFill/>
          <a:ln w="57150" cap="flat" cmpd="sng" algn="ctr">
            <a:solidFill>
              <a:srgbClr val="00820C"/>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sp>
        <p:nvSpPr>
          <p:cNvPr id="37" name="Arc 36"/>
          <p:cNvSpPr/>
          <p:nvPr/>
        </p:nvSpPr>
        <p:spPr>
          <a:xfrm rot="5400000">
            <a:off x="8781681" y="4907951"/>
            <a:ext cx="221598" cy="432048"/>
          </a:xfrm>
          <a:prstGeom prst="arc">
            <a:avLst>
              <a:gd name="adj1" fmla="val 11265643"/>
              <a:gd name="adj2" fmla="val 0"/>
            </a:avLst>
          </a:prstGeom>
          <a:noFill/>
          <a:ln w="57150" cap="flat" cmpd="sng" algn="ctr">
            <a:solidFill>
              <a:srgbClr val="00820C"/>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sp>
        <p:nvSpPr>
          <p:cNvPr id="38" name="TextBox 11"/>
          <p:cNvSpPr txBox="1">
            <a:spLocks noChangeArrowheads="1"/>
          </p:cNvSpPr>
          <p:nvPr/>
        </p:nvSpPr>
        <p:spPr bwMode="auto">
          <a:xfrm>
            <a:off x="5665196" y="6344747"/>
            <a:ext cx="3096344" cy="461665"/>
          </a:xfrm>
          <a:prstGeom prst="rect">
            <a:avLst/>
          </a:prstGeom>
          <a:noFill/>
          <a:ln w="9525">
            <a:noFill/>
            <a:miter lim="800000"/>
            <a:headEnd/>
            <a:tailEnd/>
          </a:ln>
        </p:spPr>
        <p:txBody>
          <a:bodyPr wrap="square">
            <a:spAutoFit/>
          </a:bodyPr>
          <a:lstStyle/>
          <a:p>
            <a:pPr algn="l" rtl="0"/>
            <a:r>
              <a:rPr lang="de-DE" sz="1200" dirty="0"/>
              <a:t>A. Epstein, N. Tessler, and P. D. Einziger</a:t>
            </a:r>
            <a:r>
              <a:rPr lang="en-US" sz="1200" i="1" dirty="0"/>
              <a:t>, Opt. </a:t>
            </a:r>
            <a:r>
              <a:rPr lang="en-US" sz="1200" i="1" dirty="0" err="1"/>
              <a:t>Lett</a:t>
            </a:r>
            <a:r>
              <a:rPr lang="en-US" sz="1200" i="1" dirty="0"/>
              <a:t>.</a:t>
            </a:r>
            <a:r>
              <a:rPr lang="en-US" sz="1200" dirty="0"/>
              <a:t>,</a:t>
            </a:r>
            <a:r>
              <a:rPr lang="en-US" sz="1200" b="1" dirty="0"/>
              <a:t> </a:t>
            </a:r>
            <a:r>
              <a:rPr lang="en-US" sz="1200" b="1" dirty="0" smtClean="0"/>
              <a:t>35</a:t>
            </a:r>
            <a:r>
              <a:rPr lang="en-US" sz="1200" dirty="0" smtClean="0"/>
              <a:t>, 20, pp. 3366-3368 (2010</a:t>
            </a:r>
            <a:r>
              <a:rPr lang="en-US" sz="1200" dirty="0"/>
              <a:t>)</a:t>
            </a:r>
            <a:r>
              <a:rPr lang="en-US" sz="1200" i="1" dirty="0"/>
              <a:t>.</a:t>
            </a:r>
            <a:endParaRPr lang="he-IL" sz="1200" dirty="0"/>
          </a:p>
        </p:txBody>
      </p:sp>
    </p:spTree>
    <p:extLst>
      <p:ext uri="{BB962C8B-B14F-4D97-AF65-F5344CB8AC3E}">
        <p14:creationId xmlns:p14="http://schemas.microsoft.com/office/powerpoint/2010/main" val="111086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xEl>
                                              <p:pRg st="1" end="1"/>
                                            </p:txEl>
                                          </p:spTgt>
                                        </p:tgtEl>
                                        <p:attrNameLst>
                                          <p:attrName>style.visibility</p:attrName>
                                        </p:attrNameLst>
                                      </p:cBhvr>
                                      <p:to>
                                        <p:strVal val="visible"/>
                                      </p:to>
                                    </p:set>
                                    <p:animEffect transition="in" filter="fade">
                                      <p:cBhvr>
                                        <p:cTn id="29" dur="1000"/>
                                        <p:tgtEl>
                                          <p:spTgt spid="22">
                                            <p:txEl>
                                              <p:pRg st="1" end="1"/>
                                            </p:txEl>
                                          </p:spTgt>
                                        </p:tgtEl>
                                      </p:cBhvr>
                                    </p:animEffect>
                                    <p:anim calcmode="lin" valueType="num">
                                      <p:cBhvr>
                                        <p:cTn id="30"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xEl>
                                              <p:pRg st="2" end="2"/>
                                            </p:txEl>
                                          </p:spTgt>
                                        </p:tgtEl>
                                        <p:attrNameLst>
                                          <p:attrName>style.visibility</p:attrName>
                                        </p:attrNameLst>
                                      </p:cBhvr>
                                      <p:to>
                                        <p:strVal val="visible"/>
                                      </p:to>
                                    </p:set>
                                    <p:animEffect transition="in" filter="fade">
                                      <p:cBhvr>
                                        <p:cTn id="34" dur="1000"/>
                                        <p:tgtEl>
                                          <p:spTgt spid="22">
                                            <p:txEl>
                                              <p:pRg st="2" end="2"/>
                                            </p:txEl>
                                          </p:spTgt>
                                        </p:tgtEl>
                                      </p:cBhvr>
                                    </p:animEffect>
                                    <p:anim calcmode="lin" valueType="num">
                                      <p:cBhvr>
                                        <p:cTn id="3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2">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22">
                                            <p:txEl>
                                              <p:pRg st="3" end="3"/>
                                            </p:txEl>
                                          </p:spTgt>
                                        </p:tgtEl>
                                        <p:attrNameLst>
                                          <p:attrName>style.visibility</p:attrName>
                                        </p:attrNameLst>
                                      </p:cBhvr>
                                      <p:to>
                                        <p:strVal val="visible"/>
                                      </p:to>
                                    </p:set>
                                    <p:animEffect transition="in" filter="fade">
                                      <p:cBhvr>
                                        <p:cTn id="45" dur="1000"/>
                                        <p:tgtEl>
                                          <p:spTgt spid="22">
                                            <p:txEl>
                                              <p:pRg st="3" end="3"/>
                                            </p:txEl>
                                          </p:spTgt>
                                        </p:tgtEl>
                                      </p:cBhvr>
                                    </p:animEffect>
                                    <p:anim calcmode="lin" valueType="num">
                                      <p:cBhvr>
                                        <p:cTn id="46"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3"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1+#ppt_w/2"/>
                                          </p:val>
                                        </p:tav>
                                        <p:tav tm="100000">
                                          <p:val>
                                            <p:strVal val="#ppt_x"/>
                                          </p:val>
                                        </p:tav>
                                      </p:tavLst>
                                    </p:anim>
                                    <p:anim calcmode="lin" valueType="num">
                                      <p:cBhvr additive="base">
                                        <p:cTn id="53" dur="500" fill="hold"/>
                                        <p:tgtEl>
                                          <p:spTgt spid="32"/>
                                        </p:tgtEl>
                                        <p:attrNameLst>
                                          <p:attrName>ppt_y</p:attrName>
                                        </p:attrNameLst>
                                      </p:cBhvr>
                                      <p:tavLst>
                                        <p:tav tm="0">
                                          <p:val>
                                            <p:strVal val="0-#ppt_h/2"/>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1+#ppt_w/2"/>
                                          </p:val>
                                        </p:tav>
                                        <p:tav tm="100000">
                                          <p:val>
                                            <p:strVal val="#ppt_x"/>
                                          </p:val>
                                        </p:tav>
                                      </p:tavLst>
                                    </p:anim>
                                    <p:anim calcmode="lin" valueType="num">
                                      <p:cBhvr additive="base">
                                        <p:cTn id="57" dur="500" fill="hold"/>
                                        <p:tgtEl>
                                          <p:spTgt spid="34"/>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0" presetClass="path" presetSubtype="0" accel="50000" decel="50000" fill="hold" grpId="1" nodeType="afterEffect">
                                  <p:stCondLst>
                                    <p:cond delay="0"/>
                                  </p:stCondLst>
                                  <p:childTnLst>
                                    <p:animMotion origin="layout" path="M -4.16667E-6 -4.07407E-6 L -0.0309 0.075 " pathEditMode="relative" rAng="0" ptsTypes="AA">
                                      <p:cBhvr>
                                        <p:cTn id="60" dur="1000" fill="hold"/>
                                        <p:tgtEl>
                                          <p:spTgt spid="32"/>
                                        </p:tgtEl>
                                        <p:attrNameLst>
                                          <p:attrName>ppt_x</p:attrName>
                                          <p:attrName>ppt_y</p:attrName>
                                        </p:attrNameLst>
                                      </p:cBhvr>
                                      <p:rCtr x="-15" y="38"/>
                                    </p:animMotion>
                                  </p:childTnLst>
                                </p:cTn>
                              </p:par>
                              <p:par>
                                <p:cTn id="61" presetID="35" presetClass="path" presetSubtype="0" accel="50000" decel="50000" fill="hold" grpId="1" nodeType="withEffect">
                                  <p:stCondLst>
                                    <p:cond delay="0"/>
                                  </p:stCondLst>
                                  <p:childTnLst>
                                    <p:animMotion origin="layout" path="M 4.16667E-6 -4.81481E-6 L -0.12587 -0.00023 " pathEditMode="relative" rAng="0" ptsTypes="AA">
                                      <p:cBhvr>
                                        <p:cTn id="62" dur="1000" fill="hold"/>
                                        <p:tgtEl>
                                          <p:spTgt spid="34"/>
                                        </p:tgtEl>
                                        <p:attrNameLst>
                                          <p:attrName>ppt_x</p:attrName>
                                          <p:attrName>ppt_y</p:attrName>
                                        </p:attrNameLst>
                                      </p:cBhvr>
                                      <p:rCtr x="-63" y="0"/>
                                    </p:animMotion>
                                  </p:childTnLst>
                                </p:cTn>
                              </p:par>
                            </p:childTnLst>
                          </p:cTn>
                        </p:par>
                        <p:par>
                          <p:cTn id="63" fill="hold">
                            <p:stCondLst>
                              <p:cond delay="1500"/>
                            </p:stCondLst>
                            <p:childTnLst>
                              <p:par>
                                <p:cTn id="64" presetID="35" presetClass="emph" presetSubtype="0" fill="hold" grpId="2" nodeType="afterEffect">
                                  <p:stCondLst>
                                    <p:cond delay="0"/>
                                  </p:stCondLst>
                                  <p:childTnLst>
                                    <p:anim calcmode="discrete" valueType="str">
                                      <p:cBhvr>
                                        <p:cTn id="65" dur="1000" fill="hold"/>
                                        <p:tgtEl>
                                          <p:spTgt spid="32"/>
                                        </p:tgtEl>
                                        <p:attrNameLst>
                                          <p:attrName>style.visibility</p:attrName>
                                        </p:attrNameLst>
                                      </p:cBhvr>
                                      <p:tavLst>
                                        <p:tav tm="0">
                                          <p:val>
                                            <p:strVal val="hidden"/>
                                          </p:val>
                                        </p:tav>
                                        <p:tav tm="50000">
                                          <p:val>
                                            <p:strVal val="visible"/>
                                          </p:val>
                                        </p:tav>
                                      </p:tavLst>
                                    </p:anim>
                                  </p:childTnLst>
                                </p:cTn>
                              </p:par>
                              <p:par>
                                <p:cTn id="66" presetID="35" presetClass="emph" presetSubtype="0" fill="hold" grpId="2" nodeType="withEffect">
                                  <p:stCondLst>
                                    <p:cond delay="0"/>
                                  </p:stCondLst>
                                  <p:childTnLst>
                                    <p:anim calcmode="discrete" valueType="str">
                                      <p:cBhvr>
                                        <p:cTn id="67" dur="1000" fill="hold"/>
                                        <p:tgtEl>
                                          <p:spTgt spid="34"/>
                                        </p:tgtEl>
                                        <p:attrNameLst>
                                          <p:attrName>style.visibility</p:attrName>
                                        </p:attrNameLst>
                                      </p:cBhvr>
                                      <p:tavLst>
                                        <p:tav tm="0">
                                          <p:val>
                                            <p:strVal val="hidden"/>
                                          </p:val>
                                        </p:tav>
                                        <p:tav tm="50000">
                                          <p:val>
                                            <p:strVal val="visible"/>
                                          </p:val>
                                        </p:tav>
                                      </p:tavLst>
                                    </p:anim>
                                  </p:childTnLst>
                                </p:cTn>
                              </p:par>
                            </p:childTnLst>
                          </p:cTn>
                        </p:par>
                        <p:par>
                          <p:cTn id="68" fill="hold">
                            <p:stCondLst>
                              <p:cond delay="2500"/>
                            </p:stCondLst>
                            <p:childTnLst>
                              <p:par>
                                <p:cTn id="69" presetID="2" presetClass="entr" presetSubtype="3"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1+#ppt_w/2"/>
                                          </p:val>
                                        </p:tav>
                                        <p:tav tm="100000">
                                          <p:val>
                                            <p:strVal val="#ppt_x"/>
                                          </p:val>
                                        </p:tav>
                                      </p:tavLst>
                                    </p:anim>
                                    <p:anim calcmode="lin" valueType="num">
                                      <p:cBhvr additive="base">
                                        <p:cTn id="72" dur="500" fill="hold"/>
                                        <p:tgtEl>
                                          <p:spTgt spid="36"/>
                                        </p:tgtEl>
                                        <p:attrNameLst>
                                          <p:attrName>ppt_y</p:attrName>
                                        </p:attrNameLst>
                                      </p:cBhvr>
                                      <p:tavLst>
                                        <p:tav tm="0">
                                          <p:val>
                                            <p:strVal val="0-#ppt_h/2"/>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1+#ppt_w/2"/>
                                          </p:val>
                                        </p:tav>
                                        <p:tav tm="100000">
                                          <p:val>
                                            <p:strVal val="#ppt_x"/>
                                          </p:val>
                                        </p:tav>
                                      </p:tavLst>
                                    </p:anim>
                                    <p:anim calcmode="lin" valueType="num">
                                      <p:cBhvr additive="base">
                                        <p:cTn id="76" dur="500" fill="hold"/>
                                        <p:tgtEl>
                                          <p:spTgt spid="37"/>
                                        </p:tgtEl>
                                        <p:attrNameLst>
                                          <p:attrName>ppt_y</p:attrName>
                                        </p:attrNameLst>
                                      </p:cBhvr>
                                      <p:tavLst>
                                        <p:tav tm="0">
                                          <p:val>
                                            <p:strVal val="#ppt_y"/>
                                          </p:val>
                                        </p:tav>
                                        <p:tav tm="100000">
                                          <p:val>
                                            <p:strVal val="#ppt_y"/>
                                          </p:val>
                                        </p:tav>
                                      </p:tavLst>
                                    </p:anim>
                                  </p:childTnLst>
                                </p:cTn>
                              </p:par>
                            </p:childTnLst>
                          </p:cTn>
                        </p:par>
                        <p:par>
                          <p:cTn id="77" fill="hold">
                            <p:stCondLst>
                              <p:cond delay="3000"/>
                            </p:stCondLst>
                            <p:childTnLst>
                              <p:par>
                                <p:cTn id="78" presetID="0" presetClass="path" presetSubtype="0" accel="50000" decel="50000" fill="hold" grpId="1" nodeType="afterEffect">
                                  <p:stCondLst>
                                    <p:cond delay="0"/>
                                  </p:stCondLst>
                                  <p:childTnLst>
                                    <p:animMotion origin="layout" path="M -4.16667E-6 -4.07407E-6 L -0.0309 0.075 " pathEditMode="relative" rAng="0" ptsTypes="AA">
                                      <p:cBhvr>
                                        <p:cTn id="79" dur="1000" fill="hold"/>
                                        <p:tgtEl>
                                          <p:spTgt spid="36"/>
                                        </p:tgtEl>
                                        <p:attrNameLst>
                                          <p:attrName>ppt_x</p:attrName>
                                          <p:attrName>ppt_y</p:attrName>
                                        </p:attrNameLst>
                                      </p:cBhvr>
                                      <p:rCtr x="-15" y="38"/>
                                    </p:animMotion>
                                  </p:childTnLst>
                                </p:cTn>
                              </p:par>
                              <p:par>
                                <p:cTn id="80" presetID="35" presetClass="path" presetSubtype="0" accel="50000" decel="50000" fill="hold" nodeType="withEffect">
                                  <p:stCondLst>
                                    <p:cond delay="0"/>
                                  </p:stCondLst>
                                  <p:childTnLst>
                                    <p:animMotion origin="layout" path="M 4.16667E-6 -4.81481E-6 L -0.10226 -0.00023 " pathEditMode="relative" rAng="0" ptsTypes="AA">
                                      <p:cBhvr>
                                        <p:cTn id="81" dur="1000" fill="hold"/>
                                        <p:tgtEl>
                                          <p:spTgt spid="37"/>
                                        </p:tgtEl>
                                        <p:attrNameLst>
                                          <p:attrName>ppt_x</p:attrName>
                                          <p:attrName>ppt_y</p:attrName>
                                        </p:attrNameLst>
                                      </p:cBhvr>
                                      <p:rCtr x="-51" y="0"/>
                                    </p:animMotion>
                                  </p:childTnLst>
                                </p:cTn>
                              </p:par>
                            </p:childTnLst>
                          </p:cTn>
                        </p:par>
                        <p:par>
                          <p:cTn id="82" fill="hold">
                            <p:stCondLst>
                              <p:cond delay="4000"/>
                            </p:stCondLst>
                            <p:childTnLst>
                              <p:par>
                                <p:cTn id="83" presetID="35" presetClass="emph" presetSubtype="0" fill="hold" grpId="2" nodeType="afterEffect">
                                  <p:stCondLst>
                                    <p:cond delay="0"/>
                                  </p:stCondLst>
                                  <p:childTnLst>
                                    <p:anim calcmode="discrete" valueType="str">
                                      <p:cBhvr>
                                        <p:cTn id="84" dur="1000" fill="hold"/>
                                        <p:tgtEl>
                                          <p:spTgt spid="36"/>
                                        </p:tgtEl>
                                        <p:attrNameLst>
                                          <p:attrName>style.visibility</p:attrName>
                                        </p:attrNameLst>
                                      </p:cBhvr>
                                      <p:tavLst>
                                        <p:tav tm="0">
                                          <p:val>
                                            <p:strVal val="hidden"/>
                                          </p:val>
                                        </p:tav>
                                        <p:tav tm="50000">
                                          <p:val>
                                            <p:strVal val="visible"/>
                                          </p:val>
                                        </p:tav>
                                      </p:tavLst>
                                    </p:anim>
                                  </p:childTnLst>
                                </p:cTn>
                              </p:par>
                              <p:par>
                                <p:cTn id="85" presetID="35" presetClass="emph" presetSubtype="0" fill="hold" nodeType="withEffect">
                                  <p:stCondLst>
                                    <p:cond delay="0"/>
                                  </p:stCondLst>
                                  <p:childTnLst>
                                    <p:anim calcmode="discrete" valueType="str">
                                      <p:cBhvr>
                                        <p:cTn id="86" dur="1000" fill="hold"/>
                                        <p:tgtEl>
                                          <p:spTgt spid="37"/>
                                        </p:tgtEl>
                                        <p:attrNameLst>
                                          <p:attrName>style.visibility</p:attrName>
                                        </p:attrNameLst>
                                      </p:cBhvr>
                                      <p:tavLst>
                                        <p:tav tm="0">
                                          <p:val>
                                            <p:strVal val="hidden"/>
                                          </p:val>
                                        </p:tav>
                                        <p:tav tm="50000">
                                          <p:val>
                                            <p:strVal val="visible"/>
                                          </p:val>
                                        </p:tav>
                                      </p:tavLst>
                                    </p:anim>
                                  </p:childTnLst>
                                </p:cTn>
                              </p:par>
                            </p:childTnLst>
                          </p:cTn>
                        </p:par>
                        <p:par>
                          <p:cTn id="87" fill="hold">
                            <p:stCondLst>
                              <p:cond delay="5000"/>
                            </p:stCondLst>
                            <p:childTnLst>
                              <p:par>
                                <p:cTn id="88" presetID="2" presetClass="entr" presetSubtype="3"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additive="base">
                                        <p:cTn id="90" dur="500" fill="hold"/>
                                        <p:tgtEl>
                                          <p:spTgt spid="33"/>
                                        </p:tgtEl>
                                        <p:attrNameLst>
                                          <p:attrName>ppt_x</p:attrName>
                                        </p:attrNameLst>
                                      </p:cBhvr>
                                      <p:tavLst>
                                        <p:tav tm="0">
                                          <p:val>
                                            <p:strVal val="1+#ppt_w/2"/>
                                          </p:val>
                                        </p:tav>
                                        <p:tav tm="100000">
                                          <p:val>
                                            <p:strVal val="#ppt_x"/>
                                          </p:val>
                                        </p:tav>
                                      </p:tavLst>
                                    </p:anim>
                                    <p:anim calcmode="lin" valueType="num">
                                      <p:cBhvr additive="base">
                                        <p:cTn id="91" dur="500" fill="hold"/>
                                        <p:tgtEl>
                                          <p:spTgt spid="33"/>
                                        </p:tgtEl>
                                        <p:attrNameLst>
                                          <p:attrName>ppt_y</p:attrName>
                                        </p:attrNameLst>
                                      </p:cBhvr>
                                      <p:tavLst>
                                        <p:tav tm="0">
                                          <p:val>
                                            <p:strVal val="0-#ppt_h/2"/>
                                          </p:val>
                                        </p:tav>
                                        <p:tav tm="100000">
                                          <p:val>
                                            <p:strVal val="#ppt_y"/>
                                          </p:val>
                                        </p:tav>
                                      </p:tavLst>
                                    </p:anim>
                                  </p:childTnLst>
                                </p:cTn>
                              </p:par>
                              <p:par>
                                <p:cTn id="92" presetID="2" presetClass="entr" presetSubtype="2"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additive="base">
                                        <p:cTn id="94" dur="500" fill="hold"/>
                                        <p:tgtEl>
                                          <p:spTgt spid="35"/>
                                        </p:tgtEl>
                                        <p:attrNameLst>
                                          <p:attrName>ppt_x</p:attrName>
                                        </p:attrNameLst>
                                      </p:cBhvr>
                                      <p:tavLst>
                                        <p:tav tm="0">
                                          <p:val>
                                            <p:strVal val="1+#ppt_w/2"/>
                                          </p:val>
                                        </p:tav>
                                        <p:tav tm="100000">
                                          <p:val>
                                            <p:strVal val="#ppt_x"/>
                                          </p:val>
                                        </p:tav>
                                      </p:tavLst>
                                    </p:anim>
                                    <p:anim calcmode="lin" valueType="num">
                                      <p:cBhvr additive="base">
                                        <p:cTn id="95" dur="500" fill="hold"/>
                                        <p:tgtEl>
                                          <p:spTgt spid="35"/>
                                        </p:tgtEl>
                                        <p:attrNameLst>
                                          <p:attrName>ppt_y</p:attrName>
                                        </p:attrNameLst>
                                      </p:cBhvr>
                                      <p:tavLst>
                                        <p:tav tm="0">
                                          <p:val>
                                            <p:strVal val="#ppt_y"/>
                                          </p:val>
                                        </p:tav>
                                        <p:tav tm="100000">
                                          <p:val>
                                            <p:strVal val="#ppt_y"/>
                                          </p:val>
                                        </p:tav>
                                      </p:tavLst>
                                    </p:anim>
                                  </p:childTnLst>
                                </p:cTn>
                              </p:par>
                            </p:childTnLst>
                          </p:cTn>
                        </p:par>
                        <p:par>
                          <p:cTn id="96" fill="hold">
                            <p:stCondLst>
                              <p:cond delay="5500"/>
                            </p:stCondLst>
                            <p:childTnLst>
                              <p:par>
                                <p:cTn id="97" presetID="0" presetClass="path" presetSubtype="0" accel="50000" decel="50000" fill="hold" grpId="1" nodeType="afterEffect">
                                  <p:stCondLst>
                                    <p:cond delay="0"/>
                                  </p:stCondLst>
                                  <p:childTnLst>
                                    <p:animMotion origin="layout" path="M 5E-6 7.40741E-7 L -0.03333 0.06759 " pathEditMode="relative" rAng="0" ptsTypes="AA">
                                      <p:cBhvr>
                                        <p:cTn id="98" dur="1000" fill="hold"/>
                                        <p:tgtEl>
                                          <p:spTgt spid="33"/>
                                        </p:tgtEl>
                                        <p:attrNameLst>
                                          <p:attrName>ppt_x</p:attrName>
                                          <p:attrName>ppt_y</p:attrName>
                                        </p:attrNameLst>
                                      </p:cBhvr>
                                      <p:rCtr x="-17" y="34"/>
                                    </p:animMotion>
                                  </p:childTnLst>
                                </p:cTn>
                              </p:par>
                              <p:par>
                                <p:cTn id="99" presetID="35" presetClass="path" presetSubtype="0" accel="50000" decel="50000" fill="hold" nodeType="withEffect">
                                  <p:stCondLst>
                                    <p:cond delay="0"/>
                                  </p:stCondLst>
                                  <p:childTnLst>
                                    <p:animMotion origin="layout" path="M -4.72222E-6 2.96296E-6 L -0.02656 0.00254 " pathEditMode="relative" rAng="0" ptsTypes="AA">
                                      <p:cBhvr>
                                        <p:cTn id="100" dur="1000" fill="hold"/>
                                        <p:tgtEl>
                                          <p:spTgt spid="35"/>
                                        </p:tgtEl>
                                        <p:attrNameLst>
                                          <p:attrName>ppt_x</p:attrName>
                                          <p:attrName>ppt_y</p:attrName>
                                        </p:attrNameLst>
                                      </p:cBhvr>
                                      <p:rCtr x="-13" y="1"/>
                                    </p:animMotion>
                                  </p:childTnLst>
                                </p:cTn>
                              </p:par>
                            </p:childTnLst>
                          </p:cTn>
                        </p:par>
                        <p:par>
                          <p:cTn id="101" fill="hold">
                            <p:stCondLst>
                              <p:cond delay="6500"/>
                            </p:stCondLst>
                            <p:childTnLst>
                              <p:par>
                                <p:cTn id="102" presetID="35" presetClass="emph" presetSubtype="0" fill="hold" grpId="0" nodeType="afterEffect">
                                  <p:stCondLst>
                                    <p:cond delay="0"/>
                                  </p:stCondLst>
                                  <p:childTnLst>
                                    <p:anim calcmode="discrete" valueType="str">
                                      <p:cBhvr>
                                        <p:cTn id="103" dur="1000" fill="hold"/>
                                        <p:tgtEl>
                                          <p:spTgt spid="35"/>
                                        </p:tgtEl>
                                        <p:attrNameLst>
                                          <p:attrName>style.visibility</p:attrName>
                                        </p:attrNameLst>
                                      </p:cBhvr>
                                      <p:tavLst>
                                        <p:tav tm="0">
                                          <p:val>
                                            <p:strVal val="hidden"/>
                                          </p:val>
                                        </p:tav>
                                        <p:tav tm="50000">
                                          <p:val>
                                            <p:strVal val="visible"/>
                                          </p:val>
                                        </p:tav>
                                      </p:tavLst>
                                    </p:anim>
                                  </p:childTnLst>
                                </p:cTn>
                              </p:par>
                              <p:par>
                                <p:cTn id="104" presetID="35" presetClass="emph" presetSubtype="0" fill="hold" nodeType="withEffect">
                                  <p:stCondLst>
                                    <p:cond delay="0"/>
                                  </p:stCondLst>
                                  <p:childTnLst>
                                    <p:anim calcmode="discrete" valueType="str">
                                      <p:cBhvr>
                                        <p:cTn id="105" dur="1000"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ntr" presetSubtype="37" fill="hold" grpId="0"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barn(outVertical)">
                                      <p:cBhvr>
                                        <p:cTn id="110" dur="3000"/>
                                        <p:tgtEl>
                                          <p:spTgt spid="31"/>
                                        </p:tgtEl>
                                      </p:cBhvr>
                                    </p:animEffect>
                                  </p:childTnLst>
                                </p:cTn>
                              </p:par>
                              <p:par>
                                <p:cTn id="111" presetID="35" presetClass="emph" presetSubtype="0" fill="hold" grpId="3" nodeType="withEffect">
                                  <p:stCondLst>
                                    <p:cond delay="0"/>
                                  </p:stCondLst>
                                  <p:childTnLst>
                                    <p:anim calcmode="discrete" valueType="str">
                                      <p:cBhvr>
                                        <p:cTn id="112" dur="1000" fill="hold"/>
                                        <p:tgtEl>
                                          <p:spTgt spid="34"/>
                                        </p:tgtEl>
                                        <p:attrNameLst>
                                          <p:attrName>style.visibility</p:attrName>
                                        </p:attrNameLst>
                                      </p:cBhvr>
                                      <p:tavLst>
                                        <p:tav tm="0">
                                          <p:val>
                                            <p:strVal val="hidden"/>
                                          </p:val>
                                        </p:tav>
                                        <p:tav tm="50000">
                                          <p:val>
                                            <p:strVal val="visible"/>
                                          </p:val>
                                        </p:tav>
                                      </p:tavLst>
                                    </p:anim>
                                  </p:childTnLst>
                                </p:cTn>
                              </p:par>
                              <p:par>
                                <p:cTn id="113" presetID="35" presetClass="emph" presetSubtype="0" fill="hold" grpId="1" nodeType="withEffect">
                                  <p:stCondLst>
                                    <p:cond delay="1000"/>
                                  </p:stCondLst>
                                  <p:childTnLst>
                                    <p:anim calcmode="discrete" valueType="str">
                                      <p:cBhvr>
                                        <p:cTn id="114" dur="1000" fill="hold"/>
                                        <p:tgtEl>
                                          <p:spTgt spid="37"/>
                                        </p:tgtEl>
                                        <p:attrNameLst>
                                          <p:attrName>style.visibility</p:attrName>
                                        </p:attrNameLst>
                                      </p:cBhvr>
                                      <p:tavLst>
                                        <p:tav tm="0">
                                          <p:val>
                                            <p:strVal val="hidden"/>
                                          </p:val>
                                        </p:tav>
                                        <p:tav tm="50000">
                                          <p:val>
                                            <p:strVal val="visible"/>
                                          </p:val>
                                        </p:tav>
                                      </p:tavLst>
                                    </p:anim>
                                  </p:childTnLst>
                                </p:cTn>
                              </p:par>
                              <p:par>
                                <p:cTn id="115" presetID="35" presetClass="emph" presetSubtype="0" fill="hold" grpId="1" nodeType="withEffect">
                                  <p:stCondLst>
                                    <p:cond delay="2000"/>
                                  </p:stCondLst>
                                  <p:childTnLst>
                                    <p:anim calcmode="discrete" valueType="str">
                                      <p:cBhvr>
                                        <p:cTn id="116" dur="1000" fill="hold"/>
                                        <p:tgtEl>
                                          <p:spTgt spid="35"/>
                                        </p:tgtEl>
                                        <p:attrNameLst>
                                          <p:attrName>style.visibility</p:attrName>
                                        </p:attrNameLst>
                                      </p:cBhvr>
                                      <p:tavLst>
                                        <p:tav tm="0">
                                          <p:val>
                                            <p:strVal val="hidden"/>
                                          </p:val>
                                        </p:tav>
                                        <p:tav tm="50000">
                                          <p:val>
                                            <p:strVal val="visible"/>
                                          </p:val>
                                        </p:tav>
                                      </p:tavLst>
                                    </p:anim>
                                  </p:childTnLst>
                                </p:cTn>
                              </p:par>
                            </p:childTnLst>
                          </p:cTn>
                        </p:par>
                        <p:par>
                          <p:cTn id="117" fill="hold">
                            <p:stCondLst>
                              <p:cond delay="3000"/>
                            </p:stCondLst>
                            <p:childTnLst>
                              <p:par>
                                <p:cTn id="118" presetID="42" presetClass="entr" presetSubtype="0"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1000"/>
                                        <p:tgtEl>
                                          <p:spTgt spid="38"/>
                                        </p:tgtEl>
                                      </p:cBhvr>
                                    </p:animEffect>
                                    <p:anim calcmode="lin" valueType="num">
                                      <p:cBhvr>
                                        <p:cTn id="121" dur="1000" fill="hold"/>
                                        <p:tgtEl>
                                          <p:spTgt spid="38"/>
                                        </p:tgtEl>
                                        <p:attrNameLst>
                                          <p:attrName>ppt_x</p:attrName>
                                        </p:attrNameLst>
                                      </p:cBhvr>
                                      <p:tavLst>
                                        <p:tav tm="0">
                                          <p:val>
                                            <p:strVal val="#ppt_x"/>
                                          </p:val>
                                        </p:tav>
                                        <p:tav tm="100000">
                                          <p:val>
                                            <p:strVal val="#ppt_x"/>
                                          </p:val>
                                        </p:tav>
                                      </p:tavLst>
                                    </p:anim>
                                    <p:anim calcmode="lin" valueType="num">
                                      <p:cBhvr>
                                        <p:cTn id="1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2" grpId="1" animBg="1"/>
      <p:bldP spid="32" grpId="2" animBg="1"/>
      <p:bldP spid="33" grpId="0" animBg="1"/>
      <p:bldP spid="33" grpId="1" animBg="1"/>
      <p:bldP spid="34" grpId="0" animBg="1"/>
      <p:bldP spid="34" grpId="1" animBg="1"/>
      <p:bldP spid="34" grpId="2" animBg="1"/>
      <p:bldP spid="34" grpId="3" animBg="1"/>
      <p:bldP spid="35" grpId="0" animBg="1"/>
      <p:bldP spid="35" grpId="1" animBg="1"/>
      <p:bldP spid="36" grpId="0" animBg="1"/>
      <p:bldP spid="36" grpId="1" animBg="1"/>
      <p:bldP spid="36" grpId="2" animBg="1"/>
      <p:bldP spid="37" grpId="0" animBg="1"/>
      <p:bldP spid="37" grpId="1" animBg="1"/>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1"/>
          <p:cNvSpPr txBox="1">
            <a:spLocks/>
          </p:cNvSpPr>
          <p:nvPr/>
        </p:nvSpPr>
        <p:spPr bwMode="auto">
          <a:xfrm>
            <a:off x="2267744" y="228600"/>
            <a:ext cx="6498304"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w Cen MT" pitchFamily="34" charset="0"/>
                <a:cs typeface="Levenim MT" pitchFamily="2" charset="-79"/>
              </a:defRPr>
            </a:lvl2pPr>
            <a:lvl3pPr algn="l" rtl="1" eaLnBrk="0" fontAlgn="base" hangingPunct="0">
              <a:spcBef>
                <a:spcPct val="0"/>
              </a:spcBef>
              <a:spcAft>
                <a:spcPct val="0"/>
              </a:spcAft>
              <a:defRPr sz="4400">
                <a:solidFill>
                  <a:schemeClr val="tx2"/>
                </a:solidFill>
                <a:latin typeface="Tw Cen MT" pitchFamily="34" charset="0"/>
                <a:cs typeface="Levenim MT" pitchFamily="2" charset="-79"/>
              </a:defRPr>
            </a:lvl3pPr>
            <a:lvl4pPr algn="l" rtl="1" eaLnBrk="0" fontAlgn="base" hangingPunct="0">
              <a:spcBef>
                <a:spcPct val="0"/>
              </a:spcBef>
              <a:spcAft>
                <a:spcPct val="0"/>
              </a:spcAft>
              <a:defRPr sz="4400">
                <a:solidFill>
                  <a:schemeClr val="tx2"/>
                </a:solidFill>
                <a:latin typeface="Tw Cen MT" pitchFamily="34" charset="0"/>
                <a:cs typeface="Levenim MT" pitchFamily="2" charset="-79"/>
              </a:defRPr>
            </a:lvl4pPr>
            <a:lvl5pPr algn="l" rtl="1" eaLnBrk="0" fontAlgn="base" hangingPunct="0">
              <a:spcBef>
                <a:spcPct val="0"/>
              </a:spcBef>
              <a:spcAft>
                <a:spcPct val="0"/>
              </a:spcAft>
              <a:defRPr sz="4400">
                <a:solidFill>
                  <a:schemeClr val="tx2"/>
                </a:solidFill>
                <a:latin typeface="Tw Cen MT" pitchFamily="34" charset="0"/>
                <a:cs typeface="Levenim MT" pitchFamily="2" charset="-79"/>
              </a:defRPr>
            </a:lvl5pPr>
            <a:lvl6pPr marL="457200" algn="l" rtl="1" fontAlgn="base">
              <a:spcBef>
                <a:spcPct val="0"/>
              </a:spcBef>
              <a:spcAft>
                <a:spcPct val="0"/>
              </a:spcAft>
              <a:defRPr sz="4400">
                <a:solidFill>
                  <a:schemeClr val="tx2"/>
                </a:solidFill>
                <a:latin typeface="Tw Cen MT" pitchFamily="34" charset="0"/>
                <a:cs typeface="Levenim MT" pitchFamily="2" charset="-79"/>
              </a:defRPr>
            </a:lvl6pPr>
            <a:lvl7pPr marL="914400" algn="l" rtl="1" fontAlgn="base">
              <a:spcBef>
                <a:spcPct val="0"/>
              </a:spcBef>
              <a:spcAft>
                <a:spcPct val="0"/>
              </a:spcAft>
              <a:defRPr sz="4400">
                <a:solidFill>
                  <a:schemeClr val="tx2"/>
                </a:solidFill>
                <a:latin typeface="Tw Cen MT" pitchFamily="34" charset="0"/>
                <a:cs typeface="Levenim MT" pitchFamily="2" charset="-79"/>
              </a:defRPr>
            </a:lvl7pPr>
            <a:lvl8pPr marL="1371600" algn="l" rtl="1" fontAlgn="base">
              <a:spcBef>
                <a:spcPct val="0"/>
              </a:spcBef>
              <a:spcAft>
                <a:spcPct val="0"/>
              </a:spcAft>
              <a:defRPr sz="4400">
                <a:solidFill>
                  <a:schemeClr val="tx2"/>
                </a:solidFill>
                <a:latin typeface="Tw Cen MT" pitchFamily="34" charset="0"/>
                <a:cs typeface="Levenim MT" pitchFamily="2" charset="-79"/>
              </a:defRPr>
            </a:lvl8pPr>
            <a:lvl9pPr marL="1828800" algn="l" rtl="1" fontAlgn="base">
              <a:spcBef>
                <a:spcPct val="0"/>
              </a:spcBef>
              <a:spcAft>
                <a:spcPct val="0"/>
              </a:spcAft>
              <a:defRPr sz="4400">
                <a:solidFill>
                  <a:schemeClr val="tx2"/>
                </a:solidFill>
                <a:latin typeface="Tw Cen MT" pitchFamily="34" charset="0"/>
                <a:cs typeface="Levenim MT" pitchFamily="2" charset="-79"/>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rgbClr val="775F55"/>
                </a:solidFill>
                <a:effectLst/>
                <a:uLnTx/>
                <a:uFillTx/>
                <a:latin typeface="Tw Cen MT"/>
                <a:ea typeface="+mj-ea"/>
                <a:cs typeface="+mj-cs"/>
              </a:rPr>
              <a:t>Blue P-OLED  </a:t>
            </a:r>
            <a:r>
              <a:rPr kumimoji="0" lang="en-US" sz="2400" b="0" i="0" u="none" strike="noStrike" kern="1200" cap="none" spc="0" normalizeH="0" baseline="0" noProof="0" dirty="0" smtClean="0">
                <a:ln>
                  <a:noFill/>
                </a:ln>
                <a:solidFill>
                  <a:srgbClr val="775F55"/>
                </a:solidFill>
                <a:effectLst/>
                <a:uLnTx/>
                <a:uFillTx/>
                <a:latin typeface="Tw Cen MT"/>
                <a:ea typeface="+mj-ea"/>
              </a:rPr>
              <a:t>(CDT OLED)</a:t>
            </a:r>
            <a:endParaRPr kumimoji="0" lang="he-IL" sz="2400" b="0" i="0" u="none" strike="noStrike" kern="1200" cap="none" spc="0" normalizeH="0" baseline="0" noProof="0" dirty="0">
              <a:ln>
                <a:noFill/>
              </a:ln>
              <a:solidFill>
                <a:srgbClr val="775F55"/>
              </a:solidFill>
              <a:effectLst/>
              <a:uLnTx/>
              <a:uFillTx/>
              <a:latin typeface="Tw Cen MT"/>
              <a:ea typeface="+mj-ea"/>
              <a:cs typeface="Levenim MT"/>
            </a:endParaRPr>
          </a:p>
        </p:txBody>
      </p:sp>
      <p:sp>
        <p:nvSpPr>
          <p:cNvPr id="96" name="Text Placeholder 76"/>
          <p:cNvSpPr txBox="1">
            <a:spLocks/>
          </p:cNvSpPr>
          <p:nvPr/>
        </p:nvSpPr>
        <p:spPr bwMode="auto">
          <a:xfrm>
            <a:off x="612648" y="16002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ctr" defTabSz="914400" rtl="0" eaLnBrk="0" fontAlgn="base" latinLnBrk="0" hangingPunct="0">
              <a:lnSpc>
                <a:spcPct val="100000"/>
              </a:lnSpc>
              <a:spcBef>
                <a:spcPts val="700"/>
              </a:spcBef>
              <a:spcAft>
                <a:spcPct val="0"/>
              </a:spcAft>
              <a:buClr>
                <a:srgbClr val="DD8047"/>
              </a:buClr>
              <a:buSzPct val="60000"/>
              <a:buFont typeface="Wingdings" pitchFamily="2" charset="2"/>
              <a:buChar char=""/>
              <a:tabLst/>
              <a:defRPr/>
            </a:pPr>
            <a:endParaRPr kumimoji="0" lang="he-IL" sz="2900" b="0" i="0" u="none" strike="noStrike" kern="1200" cap="none" spc="0" normalizeH="0" baseline="0" noProof="0" dirty="0">
              <a:ln>
                <a:noFill/>
              </a:ln>
              <a:solidFill>
                <a:sysClr val="windowText" lastClr="000000"/>
              </a:solidFill>
              <a:effectLst/>
              <a:uLnTx/>
              <a:uFillTx/>
              <a:latin typeface="Tw Cen MT"/>
              <a:ea typeface="+mn-ea"/>
              <a:cs typeface="Levenim MT"/>
            </a:endParaRPr>
          </a:p>
        </p:txBody>
      </p:sp>
      <p:sp>
        <p:nvSpPr>
          <p:cNvPr id="97" name="Text Placeholder 78"/>
          <p:cNvSpPr txBox="1">
            <a:spLocks/>
          </p:cNvSpPr>
          <p:nvPr/>
        </p:nvSpPr>
        <p:spPr bwMode="auto">
          <a:xfrm>
            <a:off x="5257800" y="1752600"/>
            <a:ext cx="38862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r" rtl="1"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r" rtl="1"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r" rtl="1"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r" rtl="1"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r" rtl="1"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ctr" defTabSz="914400" rtl="0" eaLnBrk="0" fontAlgn="base" latinLnBrk="0" hangingPunct="0">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Device under test</a:t>
            </a:r>
            <a:endParaRPr kumimoji="0" lang="he-IL" sz="2900" b="0" i="0" u="none" strike="noStrike" kern="1200" cap="none" spc="0" normalizeH="0" baseline="0" noProof="0" dirty="0">
              <a:ln>
                <a:noFill/>
              </a:ln>
              <a:solidFill>
                <a:sysClr val="windowText" lastClr="000000"/>
              </a:solidFill>
              <a:effectLst/>
              <a:uLnTx/>
              <a:uFillTx/>
              <a:latin typeface="Tw Cen MT"/>
              <a:ea typeface="+mn-ea"/>
              <a:cs typeface="Levenim MT"/>
            </a:endParaRPr>
          </a:p>
        </p:txBody>
      </p:sp>
      <p:sp>
        <p:nvSpPr>
          <p:cNvPr id="98" name="TextBox 97"/>
          <p:cNvSpPr txBox="1"/>
          <p:nvPr/>
        </p:nvSpPr>
        <p:spPr>
          <a:xfrm>
            <a:off x="4788024" y="6021288"/>
            <a:ext cx="3888432" cy="600164"/>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M. Roberts, K. Asada, M. Cass, C. Coward, S. King, A. Lee, M. </a:t>
            </a:r>
            <a:r>
              <a:rPr kumimoji="0" lang="en-US" sz="1100" b="0" i="0" u="none" strike="noStrike" kern="0" cap="none" spc="0" normalizeH="0" baseline="0" noProof="0" dirty="0" err="1" smtClean="0">
                <a:ln>
                  <a:noFill/>
                </a:ln>
                <a:solidFill>
                  <a:sysClr val="windowText" lastClr="000000"/>
                </a:solidFill>
                <a:effectLst/>
                <a:uLnTx/>
                <a:uFillTx/>
              </a:rPr>
              <a:t>Pintani</a:t>
            </a:r>
            <a:r>
              <a:rPr kumimoji="0" lang="en-US" sz="1100" b="0" i="0" u="none" strike="noStrike" kern="0" cap="none" spc="0" normalizeH="0" baseline="0" noProof="0" dirty="0" smtClean="0">
                <a:ln>
                  <a:noFill/>
                </a:ln>
                <a:solidFill>
                  <a:sysClr val="windowText" lastClr="000000"/>
                </a:solidFill>
                <a:effectLst/>
                <a:uLnTx/>
                <a:uFillTx/>
              </a:rPr>
              <a:t>, M. Ramon, and C. </a:t>
            </a:r>
            <a:r>
              <a:rPr kumimoji="0" lang="en-US" sz="1100" b="0" i="0" u="none" strike="noStrike" kern="0" cap="none" spc="0" normalizeH="0" baseline="0" noProof="0" dirty="0" err="1" smtClean="0">
                <a:ln>
                  <a:noFill/>
                </a:ln>
                <a:solidFill>
                  <a:sysClr val="windowText" lastClr="000000"/>
                </a:solidFill>
                <a:effectLst/>
                <a:uLnTx/>
                <a:uFillTx/>
              </a:rPr>
              <a:t>Foden</a:t>
            </a:r>
            <a:r>
              <a:rPr kumimoji="0" lang="en-US" sz="1100" b="0" i="1" u="none" strike="noStrike" kern="0" cap="none" spc="0" normalizeH="0" baseline="0" noProof="0" dirty="0" smtClean="0">
                <a:ln>
                  <a:noFill/>
                </a:ln>
                <a:solidFill>
                  <a:sysClr val="windowText" lastClr="000000"/>
                </a:solidFill>
                <a:effectLst/>
                <a:uLnTx/>
                <a:uFillTx/>
              </a:rPr>
              <a:t>, </a:t>
            </a:r>
            <a:r>
              <a:rPr kumimoji="0" lang="pl-PL" sz="1100" b="0" i="1" u="none" strike="noStrike" kern="0" cap="none" spc="0" normalizeH="0" baseline="0" noProof="0" dirty="0" smtClean="0">
                <a:ln>
                  <a:noFill/>
                </a:ln>
                <a:solidFill>
                  <a:sysClr val="windowText" lastClr="000000"/>
                </a:solidFill>
                <a:effectLst/>
                <a:uLnTx/>
                <a:uFillTx/>
              </a:rPr>
              <a:t>Proc. SPIE</a:t>
            </a:r>
            <a:r>
              <a:rPr kumimoji="0" lang="en-US" sz="1100" b="0" i="1" u="none" strike="noStrike" kern="0" cap="none" spc="0" normalizeH="0" baseline="0" noProof="0" dirty="0" smtClean="0">
                <a:ln>
                  <a:noFill/>
                </a:ln>
                <a:solidFill>
                  <a:sysClr val="windowText" lastClr="000000"/>
                </a:solidFill>
                <a:effectLst/>
                <a:uLnTx/>
                <a:uFillTx/>
              </a:rPr>
              <a:t> Photonics</a:t>
            </a:r>
            <a:r>
              <a:rPr kumimoji="0" lang="pl-PL" sz="1100" b="0" i="1" u="none" strike="noStrike" kern="0" cap="none" spc="0" normalizeH="0" baseline="0" noProof="0" dirty="0" smtClean="0">
                <a:ln>
                  <a:noFill/>
                </a:ln>
                <a:solidFill>
                  <a:sysClr val="windowText" lastClr="000000"/>
                </a:solidFill>
                <a:effectLst/>
                <a:uLnTx/>
                <a:uFillTx/>
              </a:rPr>
              <a:t> </a:t>
            </a:r>
            <a:r>
              <a:rPr kumimoji="0" lang="pl-PL" sz="1100" b="0" i="0" u="none" strike="noStrike" kern="0" cap="none" spc="0" normalizeH="0" baseline="0" noProof="0" dirty="0" smtClean="0">
                <a:ln>
                  <a:noFill/>
                </a:ln>
                <a:solidFill>
                  <a:sysClr val="windowText" lastClr="000000"/>
                </a:solidFill>
                <a:effectLst/>
                <a:uLnTx/>
                <a:uFillTx/>
              </a:rPr>
              <a:t>7722, 77220C</a:t>
            </a:r>
            <a:r>
              <a:rPr kumimoji="0" lang="en-US" sz="1100" b="0" i="0" u="none" strike="noStrike" kern="0" cap="none" spc="0" normalizeH="0" baseline="0" noProof="0" dirty="0" smtClean="0">
                <a:ln>
                  <a:noFill/>
                </a:ln>
                <a:solidFill>
                  <a:sysClr val="windowText" lastClr="000000"/>
                </a:solidFill>
                <a:effectLst/>
                <a:uLnTx/>
                <a:uFillTx/>
              </a:rPr>
              <a:t>, Brussels</a:t>
            </a:r>
            <a:r>
              <a:rPr kumimoji="0" lang="pl-PL" sz="1100" b="0" i="0" u="none" strike="noStrike" kern="0" cap="none" spc="0" normalizeH="0" baseline="0" noProof="0" dirty="0" smtClean="0">
                <a:ln>
                  <a:noFill/>
                </a:ln>
                <a:solidFill>
                  <a:sysClr val="windowText" lastClr="000000"/>
                </a:solidFill>
                <a:effectLst/>
                <a:uLnTx/>
                <a:uFillTx/>
              </a:rPr>
              <a:t> (2010)</a:t>
            </a:r>
            <a:endParaRPr kumimoji="0" lang="he-IL" sz="1100" b="0" i="0" u="none" strike="noStrike" kern="0" cap="none" spc="0" normalizeH="0" baseline="0" noProof="0" dirty="0">
              <a:ln>
                <a:noFill/>
              </a:ln>
              <a:solidFill>
                <a:sysClr val="windowText" lastClr="000000"/>
              </a:solidFill>
              <a:effectLst/>
              <a:uLnTx/>
              <a:uFillTx/>
            </a:endParaRPr>
          </a:p>
        </p:txBody>
      </p:sp>
      <p:grpSp>
        <p:nvGrpSpPr>
          <p:cNvPr id="99" name="Group 98"/>
          <p:cNvGrpSpPr/>
          <p:nvPr/>
        </p:nvGrpSpPr>
        <p:grpSpPr>
          <a:xfrm>
            <a:off x="5004048" y="2538386"/>
            <a:ext cx="3456384" cy="3338886"/>
            <a:chOff x="5004048" y="2492896"/>
            <a:chExt cx="3456384" cy="3338886"/>
          </a:xfrm>
        </p:grpSpPr>
        <p:grpSp>
          <p:nvGrpSpPr>
            <p:cNvPr id="100" name="Group 99"/>
            <p:cNvGrpSpPr/>
            <p:nvPr/>
          </p:nvGrpSpPr>
          <p:grpSpPr>
            <a:xfrm>
              <a:off x="5004048" y="2492896"/>
              <a:ext cx="3456384" cy="3338886"/>
              <a:chOff x="5004048" y="2848685"/>
              <a:chExt cx="3456384" cy="3338886"/>
            </a:xfrm>
          </p:grpSpPr>
          <p:sp>
            <p:nvSpPr>
              <p:cNvPr id="104" name="Chord 103"/>
              <p:cNvSpPr/>
              <p:nvPr/>
            </p:nvSpPr>
            <p:spPr>
              <a:xfrm rot="16200000">
                <a:off x="5557252" y="2708920"/>
                <a:ext cx="2448272" cy="3024336"/>
              </a:xfrm>
              <a:prstGeom prst="chord">
                <a:avLst>
                  <a:gd name="adj1" fmla="val 6085155"/>
                  <a:gd name="adj2" fmla="val 15532378"/>
                </a:avLst>
              </a:prstGeom>
              <a:solidFill>
                <a:srgbClr val="94B6D2"/>
              </a:solidFill>
              <a:ln w="19050" cap="flat" cmpd="sng" algn="ctr">
                <a:solidFill>
                  <a:srgbClr val="94B6D2">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 lastClr="FFFFFF"/>
                  </a:solidFill>
                  <a:effectLst/>
                  <a:uLnTx/>
                  <a:uFillTx/>
                  <a:latin typeface="Tw Cen MT"/>
                  <a:ea typeface="+mn-ea"/>
                  <a:cs typeface="Levenim MT"/>
                </a:endParaRPr>
              </a:p>
            </p:txBody>
          </p:sp>
          <p:grpSp>
            <p:nvGrpSpPr>
              <p:cNvPr id="105" name="Group 104"/>
              <p:cNvGrpSpPr/>
              <p:nvPr/>
            </p:nvGrpSpPr>
            <p:grpSpPr>
              <a:xfrm>
                <a:off x="5004048" y="2848685"/>
                <a:ext cx="3456384" cy="3338886"/>
                <a:chOff x="593175" y="-126472"/>
                <a:chExt cx="7795249" cy="7324150"/>
              </a:xfrm>
            </p:grpSpPr>
            <p:sp>
              <p:nvSpPr>
                <p:cNvPr id="106" name="Rectangle 105"/>
                <p:cNvSpPr/>
                <p:nvPr/>
              </p:nvSpPr>
              <p:spPr>
                <a:xfrm>
                  <a:off x="755576" y="2061648"/>
                  <a:ext cx="7632848" cy="1512167"/>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107" name="Rectangle 106"/>
                <p:cNvSpPr/>
                <p:nvPr/>
              </p:nvSpPr>
              <p:spPr>
                <a:xfrm>
                  <a:off x="755576" y="1701608"/>
                  <a:ext cx="7632848" cy="360040"/>
                </a:xfrm>
                <a:prstGeom prst="rect">
                  <a:avLst/>
                </a:prstGeom>
                <a:solidFill>
                  <a:srgbClr val="FFFFA3"/>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Tw Cen MT"/>
                      <a:ea typeface="+mn-ea"/>
                      <a:cs typeface="+mn-cs"/>
                    </a:rPr>
                    <a:t>ITO 45nm</a:t>
                  </a:r>
                  <a:endParaRPr kumimoji="0" lang="en-GB" sz="1200" b="0" i="0" u="none" strike="noStrike" kern="0" cap="none" spc="0" normalizeH="0" baseline="0" noProof="0" dirty="0">
                    <a:ln>
                      <a:noFill/>
                    </a:ln>
                    <a:solidFill>
                      <a:sysClr val="windowText" lastClr="000000"/>
                    </a:solidFill>
                    <a:effectLst/>
                    <a:uLnTx/>
                    <a:uFillTx/>
                    <a:latin typeface="Tw Cen MT"/>
                    <a:ea typeface="+mn-ea"/>
                    <a:cs typeface="+mn-cs"/>
                  </a:endParaRPr>
                </a:p>
              </p:txBody>
            </p:sp>
            <p:sp>
              <p:nvSpPr>
                <p:cNvPr id="108" name="Rectangle 107"/>
                <p:cNvSpPr/>
                <p:nvPr/>
              </p:nvSpPr>
              <p:spPr>
                <a:xfrm>
                  <a:off x="755576" y="1341568"/>
                  <a:ext cx="7632848" cy="360040"/>
                </a:xfrm>
                <a:prstGeom prst="rect">
                  <a:avLst/>
                </a:prstGeom>
                <a:solidFill>
                  <a:srgbClr val="DD8047"/>
                </a:solidFill>
                <a:ln w="19050" cap="flat" cmpd="sng" algn="ctr">
                  <a:solidFill>
                    <a:srgbClr val="DD80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 lastClr="FFFFFF"/>
                      </a:solidFill>
                      <a:effectLst/>
                      <a:uLnTx/>
                      <a:uFillTx/>
                      <a:latin typeface="Tw Cen MT"/>
                      <a:ea typeface="+mn-ea"/>
                      <a:cs typeface="+mn-cs"/>
                    </a:rPr>
                    <a:t>HIL 35nm</a:t>
                  </a:r>
                  <a:endParaRPr kumimoji="0" lang="en-GB" sz="12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109" name="Rectangle 108"/>
                <p:cNvSpPr/>
                <p:nvPr/>
              </p:nvSpPr>
              <p:spPr>
                <a:xfrm>
                  <a:off x="755576" y="1053536"/>
                  <a:ext cx="7632848" cy="288032"/>
                </a:xfrm>
                <a:prstGeom prst="rect">
                  <a:avLst/>
                </a:prstGeom>
                <a:solidFill>
                  <a:srgbClr val="DD8047"/>
                </a:solidFill>
                <a:ln w="19050" cap="flat" cmpd="sng" algn="ctr">
                  <a:solidFill>
                    <a:srgbClr val="DD80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 lastClr="FFFFFF"/>
                      </a:solidFill>
                      <a:effectLst/>
                      <a:uLnTx/>
                      <a:uFillTx/>
                      <a:latin typeface="Tw Cen MT"/>
                      <a:ea typeface="+mn-ea"/>
                      <a:cs typeface="+mn-cs"/>
                    </a:rPr>
                    <a:t>IL 15nm</a:t>
                  </a:r>
                  <a:endParaRPr kumimoji="0" lang="en-GB" sz="12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110" name="Rectangle 109"/>
                <p:cNvSpPr/>
                <p:nvPr/>
              </p:nvSpPr>
              <p:spPr>
                <a:xfrm>
                  <a:off x="755576" y="549480"/>
                  <a:ext cx="7632848" cy="504056"/>
                </a:xfrm>
                <a:prstGeom prst="rect">
                  <a:avLst/>
                </a:prstGeom>
                <a:solidFill>
                  <a:srgbClr val="DD8047"/>
                </a:solidFill>
                <a:ln w="19050" cap="flat" cmpd="sng" algn="ctr">
                  <a:solidFill>
                    <a:srgbClr val="DD80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 lastClr="FFFFFF"/>
                      </a:solidFill>
                      <a:effectLst/>
                      <a:uLnTx/>
                      <a:uFillTx/>
                      <a:latin typeface="Tw Cen MT"/>
                      <a:ea typeface="+mn-ea"/>
                      <a:cs typeface="+mn-cs"/>
                    </a:rPr>
                    <a:t>LEP 130nm</a:t>
                  </a:r>
                  <a:endParaRPr kumimoji="0" lang="en-GB" sz="12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111" name="Rectangle 110"/>
                <p:cNvSpPr/>
                <p:nvPr/>
              </p:nvSpPr>
              <p:spPr>
                <a:xfrm>
                  <a:off x="755576" y="-126472"/>
                  <a:ext cx="7632848" cy="675953"/>
                </a:xfrm>
                <a:prstGeom prst="rect">
                  <a:avLst/>
                </a:prstGeom>
                <a:solidFill>
                  <a:srgbClr val="968C8C"/>
                </a:solidFill>
                <a:ln w="19050" cap="flat" cmpd="sng" algn="ctr">
                  <a:solidFill>
                    <a:srgbClr val="968C8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 lastClr="FFFFFF"/>
                      </a:solidFill>
                      <a:effectLst/>
                      <a:uLnTx/>
                      <a:uFillTx/>
                      <a:latin typeface="Tw Cen MT"/>
                      <a:ea typeface="+mn-ea"/>
                      <a:cs typeface="+mn-cs"/>
                    </a:rPr>
                    <a:t>Aluminium</a:t>
                  </a:r>
                  <a:endParaRPr kumimoji="0" lang="en-GB" sz="1200" b="0" i="0" u="none" strike="noStrike" kern="0" cap="none" spc="0" normalizeH="0" baseline="0" noProof="0" dirty="0">
                    <a:ln>
                      <a:noFill/>
                    </a:ln>
                    <a:solidFill>
                      <a:sysClr val="window" lastClr="FFFFFF"/>
                    </a:solidFill>
                    <a:effectLst/>
                    <a:uLnTx/>
                    <a:uFillTx/>
                    <a:latin typeface="Tw Cen MT"/>
                    <a:ea typeface="+mn-ea"/>
                    <a:cs typeface="+mn-cs"/>
                  </a:endParaRPr>
                </a:p>
              </p:txBody>
            </p:sp>
            <p:cxnSp>
              <p:nvCxnSpPr>
                <p:cNvPr id="112" name="Straight Connector 111"/>
                <p:cNvCxnSpPr>
                  <a:stCxn id="107" idx="2"/>
                </p:cNvCxnSpPr>
                <p:nvPr/>
              </p:nvCxnSpPr>
              <p:spPr>
                <a:xfrm>
                  <a:off x="4572000" y="2061648"/>
                  <a:ext cx="0" cy="4796352"/>
                </a:xfrm>
                <a:prstGeom prst="line">
                  <a:avLst/>
                </a:prstGeom>
                <a:noFill/>
                <a:ln w="25400" cap="flat" cmpd="sng" algn="ctr">
                  <a:solidFill>
                    <a:sysClr val="windowText" lastClr="000000"/>
                  </a:solidFill>
                  <a:prstDash val="sysDash"/>
                </a:ln>
                <a:effectLst/>
              </p:spPr>
            </p:cxnSp>
            <p:cxnSp>
              <p:nvCxnSpPr>
                <p:cNvPr id="113" name="Straight Connector 112"/>
                <p:cNvCxnSpPr>
                  <a:stCxn id="107" idx="2"/>
                </p:cNvCxnSpPr>
                <p:nvPr/>
              </p:nvCxnSpPr>
              <p:spPr>
                <a:xfrm flipH="1">
                  <a:off x="2339752" y="2061648"/>
                  <a:ext cx="2232248" cy="4103656"/>
                </a:xfrm>
                <a:prstGeom prst="line">
                  <a:avLst/>
                </a:prstGeom>
                <a:noFill/>
                <a:ln w="25400" cap="flat" cmpd="sng" algn="ctr">
                  <a:solidFill>
                    <a:sysClr val="windowText" lastClr="000000"/>
                  </a:solidFill>
                  <a:prstDash val="sysDash"/>
                </a:ln>
                <a:effectLst/>
              </p:spPr>
            </p:cxnSp>
            <p:cxnSp>
              <p:nvCxnSpPr>
                <p:cNvPr id="114" name="Straight Arrow Connector 113"/>
                <p:cNvCxnSpPr/>
                <p:nvPr/>
              </p:nvCxnSpPr>
              <p:spPr>
                <a:xfrm>
                  <a:off x="1979712" y="5805264"/>
                  <a:ext cx="792088" cy="504056"/>
                </a:xfrm>
                <a:prstGeom prst="straightConnector1">
                  <a:avLst/>
                </a:prstGeom>
                <a:noFill/>
                <a:ln w="25400" cap="flat" cmpd="sng" algn="ctr">
                  <a:solidFill>
                    <a:srgbClr val="94B6D2"/>
                  </a:solidFill>
                  <a:prstDash val="solid"/>
                  <a:headEnd type="triangle"/>
                  <a:tailEnd type="triangle"/>
                </a:ln>
                <a:effectLst/>
              </p:spPr>
            </p:cxnSp>
            <p:sp>
              <p:nvSpPr>
                <p:cNvPr id="115" name="TextBox 114"/>
                <p:cNvSpPr txBox="1"/>
                <p:nvPr/>
              </p:nvSpPr>
              <p:spPr>
                <a:xfrm>
                  <a:off x="593175" y="5373216"/>
                  <a:ext cx="1458549" cy="9451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70C0"/>
                      </a:solidFill>
                      <a:effectLst/>
                      <a:uLnTx/>
                      <a:uFillTx/>
                    </a:rPr>
                    <a:t>‘p’ </a:t>
                  </a:r>
                  <a:r>
                    <a:rPr kumimoji="0" lang="en-GB" sz="1100" b="0" i="0" u="none" strike="noStrike" kern="0" cap="none" spc="0" normalizeH="0" baseline="0" noProof="0" dirty="0" err="1" smtClean="0">
                      <a:ln>
                        <a:noFill/>
                      </a:ln>
                      <a:solidFill>
                        <a:srgbClr val="0070C0"/>
                      </a:solidFill>
                      <a:effectLst/>
                      <a:uLnTx/>
                      <a:uFillTx/>
                    </a:rPr>
                    <a:t>pol</a:t>
                  </a:r>
                  <a:r>
                    <a:rPr kumimoji="0" lang="en-US" sz="1100" b="0" i="0" u="none" strike="noStrike" kern="0" cap="none" spc="0" normalizeH="0" baseline="0" noProof="0" dirty="0" smtClean="0">
                      <a:ln>
                        <a:noFill/>
                      </a:ln>
                      <a:solidFill>
                        <a:srgbClr val="0070C0"/>
                      </a:solidFill>
                      <a:effectLst/>
                      <a:uLnTx/>
                      <a:uFillTx/>
                    </a:rPr>
                    <a:t> (TM)</a:t>
                  </a:r>
                  <a:endParaRPr kumimoji="0" lang="en-GB" sz="1100" b="0" i="0" u="none" strike="noStrike" kern="0" cap="none" spc="0" normalizeH="0" baseline="0" noProof="0" dirty="0">
                    <a:ln>
                      <a:noFill/>
                    </a:ln>
                    <a:solidFill>
                      <a:srgbClr val="0070C0"/>
                    </a:solidFill>
                    <a:effectLst/>
                    <a:uLnTx/>
                    <a:uFillTx/>
                  </a:endParaRPr>
                </a:p>
              </p:txBody>
            </p:sp>
            <p:sp>
              <p:nvSpPr>
                <p:cNvPr id="116" name="Oval 115"/>
                <p:cNvSpPr/>
                <p:nvPr/>
              </p:nvSpPr>
              <p:spPr>
                <a:xfrm>
                  <a:off x="2051720" y="6237312"/>
                  <a:ext cx="216024" cy="216024"/>
                </a:xfrm>
                <a:prstGeom prst="ellipse">
                  <a:avLst/>
                </a:prstGeom>
                <a:noFill/>
                <a:ln w="1905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Tw Cen MT"/>
                    <a:ea typeface="+mn-ea"/>
                    <a:cs typeface="+mn-cs"/>
                  </a:endParaRPr>
                </a:p>
              </p:txBody>
            </p:sp>
            <p:cxnSp>
              <p:nvCxnSpPr>
                <p:cNvPr id="117" name="Straight Connector 116"/>
                <p:cNvCxnSpPr>
                  <a:stCxn id="116" idx="0"/>
                  <a:endCxn id="116" idx="4"/>
                </p:cNvCxnSpPr>
                <p:nvPr/>
              </p:nvCxnSpPr>
              <p:spPr>
                <a:xfrm>
                  <a:off x="2159732" y="6237312"/>
                  <a:ext cx="0" cy="216024"/>
                </a:xfrm>
                <a:prstGeom prst="line">
                  <a:avLst/>
                </a:prstGeom>
                <a:noFill/>
                <a:ln w="10000" cap="flat" cmpd="sng" algn="ctr">
                  <a:solidFill>
                    <a:srgbClr val="FF0000"/>
                  </a:solidFill>
                  <a:prstDash val="solid"/>
                </a:ln>
                <a:effectLst/>
              </p:spPr>
            </p:cxnSp>
            <p:cxnSp>
              <p:nvCxnSpPr>
                <p:cNvPr id="118" name="Straight Connector 117"/>
                <p:cNvCxnSpPr>
                  <a:stCxn id="116" idx="2"/>
                  <a:endCxn id="116" idx="6"/>
                </p:cNvCxnSpPr>
                <p:nvPr/>
              </p:nvCxnSpPr>
              <p:spPr>
                <a:xfrm>
                  <a:off x="2051720" y="6345324"/>
                  <a:ext cx="216024" cy="0"/>
                </a:xfrm>
                <a:prstGeom prst="line">
                  <a:avLst/>
                </a:prstGeom>
                <a:noFill/>
                <a:ln w="10000" cap="flat" cmpd="sng" algn="ctr">
                  <a:solidFill>
                    <a:srgbClr val="FF0000"/>
                  </a:solidFill>
                  <a:prstDash val="solid"/>
                </a:ln>
                <a:effectLst/>
              </p:spPr>
            </p:cxnSp>
            <p:sp>
              <p:nvSpPr>
                <p:cNvPr id="119" name="TextBox 118"/>
                <p:cNvSpPr txBox="1"/>
                <p:nvPr/>
              </p:nvSpPr>
              <p:spPr>
                <a:xfrm>
                  <a:off x="755576" y="6286245"/>
                  <a:ext cx="1679166" cy="9114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FF0000"/>
                      </a:solidFill>
                      <a:effectLst/>
                      <a:uLnTx/>
                      <a:uFillTx/>
                    </a:rPr>
                    <a:t>‘s’ </a:t>
                  </a:r>
                  <a:r>
                    <a:rPr kumimoji="0" lang="en-GB" sz="1050" b="0" i="0" u="none" strike="noStrike" kern="0" cap="none" spc="0" normalizeH="0" baseline="0" noProof="0" dirty="0" err="1" smtClean="0">
                      <a:ln>
                        <a:noFill/>
                      </a:ln>
                      <a:solidFill>
                        <a:srgbClr val="FF0000"/>
                      </a:solidFill>
                      <a:effectLst/>
                      <a:uLnTx/>
                      <a:uFillTx/>
                    </a:rPr>
                    <a:t>pol</a:t>
                  </a:r>
                  <a:r>
                    <a:rPr kumimoji="0" lang="en-US" sz="1050" b="0" i="0" u="none" strike="noStrike" kern="0" cap="none" spc="0" normalizeH="0" baseline="0" noProof="0" dirty="0" smtClean="0">
                      <a:ln>
                        <a:noFill/>
                      </a:ln>
                      <a:solidFill>
                        <a:srgbClr val="FF0000"/>
                      </a:solidFill>
                      <a:effectLst/>
                      <a:uLnTx/>
                      <a:uFillTx/>
                    </a:rPr>
                    <a:t> (TE)</a:t>
                  </a:r>
                  <a:endParaRPr kumimoji="0" lang="en-GB" sz="1050" b="0" i="0" u="none" strike="noStrike" kern="0" cap="none" spc="0" normalizeH="0" baseline="0" noProof="0" dirty="0">
                    <a:ln>
                      <a:noFill/>
                    </a:ln>
                    <a:solidFill>
                      <a:srgbClr val="FF0000"/>
                    </a:solidFill>
                    <a:effectLst/>
                    <a:uLnTx/>
                    <a:uFillTx/>
                  </a:endParaRPr>
                </a:p>
              </p:txBody>
            </p:sp>
            <p:sp>
              <p:nvSpPr>
                <p:cNvPr id="120" name="TextBox 119"/>
                <p:cNvSpPr txBox="1"/>
                <p:nvPr/>
              </p:nvSpPr>
              <p:spPr>
                <a:xfrm>
                  <a:off x="2217185" y="5022596"/>
                  <a:ext cx="4709630" cy="6076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ysClr val="window" lastClr="FFFFFF"/>
                    </a:solidFill>
                    <a:effectLst/>
                    <a:uLnTx/>
                    <a:uFillTx/>
                  </a:endParaRPr>
                </a:p>
              </p:txBody>
            </p:sp>
            <p:sp>
              <p:nvSpPr>
                <p:cNvPr id="121" name="TextBox 120"/>
                <p:cNvSpPr txBox="1"/>
                <p:nvPr/>
              </p:nvSpPr>
              <p:spPr>
                <a:xfrm>
                  <a:off x="2217185" y="3758948"/>
                  <a:ext cx="4709630" cy="1012704"/>
                </a:xfrm>
                <a:prstGeom prst="rect">
                  <a:avLst/>
                </a:prstGeom>
                <a:solidFill>
                  <a:srgbClr val="94B6D2">
                    <a:alpha val="50196"/>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 lastClr="FFFFFF"/>
                      </a:solidFill>
                      <a:effectLst/>
                      <a:uLnTx/>
                      <a:uFillTx/>
                      <a:latin typeface="Tw Cen MT"/>
                      <a:ea typeface="+mn-ea"/>
                      <a:cs typeface="+mn-cs"/>
                    </a:rPr>
                    <a:t>Glass hemisphere  (centre is at emissive area)</a:t>
                  </a:r>
                  <a:endParaRPr kumimoji="0" lang="en-GB" sz="12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122" name="TextBox 121"/>
                <p:cNvSpPr txBox="1"/>
                <p:nvPr/>
              </p:nvSpPr>
              <p:spPr>
                <a:xfrm>
                  <a:off x="2217185" y="2267071"/>
                  <a:ext cx="4709630" cy="607623"/>
                </a:xfrm>
                <a:prstGeom prst="rect">
                  <a:avLst/>
                </a:prstGeom>
                <a:solidFill>
                  <a:srgbClr val="94B6D2">
                    <a:alpha val="50196"/>
                  </a:srgbClr>
                </a:solidFill>
                <a:ln w="1905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ysClr val="window" lastClr="FFFFFF"/>
                      </a:solidFill>
                      <a:effectLst/>
                      <a:uLnTx/>
                      <a:uFillTx/>
                      <a:latin typeface="Tw Cen MT"/>
                      <a:ea typeface="+mn-ea"/>
                      <a:cs typeface="+mn-cs"/>
                    </a:rPr>
                    <a:t>Glass Substrate 0.7mm</a:t>
                  </a:r>
                  <a:endParaRPr kumimoji="0" lang="en-GB" sz="1200" b="0" i="0" u="none" strike="noStrike" kern="0" cap="none" spc="0" normalizeH="0" baseline="0" noProof="0" dirty="0">
                    <a:ln>
                      <a:noFill/>
                    </a:ln>
                    <a:solidFill>
                      <a:sysClr val="window" lastClr="FFFFFF"/>
                    </a:solidFill>
                    <a:effectLst/>
                    <a:uLnTx/>
                    <a:uFillTx/>
                    <a:latin typeface="Tw Cen MT"/>
                    <a:ea typeface="+mn-ea"/>
                    <a:cs typeface="+mn-cs"/>
                  </a:endParaRPr>
                </a:p>
              </p:txBody>
            </p:sp>
          </p:grpSp>
        </p:grpSp>
        <p:graphicFrame>
          <p:nvGraphicFramePr>
            <p:cNvPr id="101" name="Object 100"/>
            <p:cNvGraphicFramePr>
              <a:graphicFrameLocks noChangeAspect="1"/>
            </p:cNvGraphicFramePr>
            <p:nvPr/>
          </p:nvGraphicFramePr>
          <p:xfrm>
            <a:off x="6547077" y="3861048"/>
            <a:ext cx="185163" cy="259229"/>
          </p:xfrm>
          <a:graphic>
            <a:graphicData uri="http://schemas.openxmlformats.org/presentationml/2006/ole">
              <mc:AlternateContent xmlns:mc="http://schemas.openxmlformats.org/markup-compatibility/2006">
                <mc:Choice xmlns:v="urn:schemas-microsoft-com:vml" Requires="v">
                  <p:oleObj spid="_x0000_s27688" name="Equation" r:id="rId3" imgW="126720" imgH="177480" progId="Equation.DSMT4">
                    <p:embed/>
                  </p:oleObj>
                </mc:Choice>
                <mc:Fallback>
                  <p:oleObj name="Equation" r:id="rId3" imgW="1267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077" y="3861048"/>
                          <a:ext cx="185163" cy="259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 name="Freeform 101"/>
            <p:cNvSpPr/>
            <p:nvPr/>
          </p:nvSpPr>
          <p:spPr>
            <a:xfrm>
              <a:off x="6486525" y="4005064"/>
              <a:ext cx="295275" cy="149225"/>
            </a:xfrm>
            <a:custGeom>
              <a:avLst/>
              <a:gdLst>
                <a:gd name="connsiteX0" fmla="*/ 0 w 295275"/>
                <a:gd name="connsiteY0" fmla="*/ 0 h 149225"/>
                <a:gd name="connsiteX1" fmla="*/ 123825 w 295275"/>
                <a:gd name="connsiteY1" fmla="*/ 133350 h 149225"/>
                <a:gd name="connsiteX2" fmla="*/ 295275 w 295275"/>
                <a:gd name="connsiteY2" fmla="*/ 95250 h 149225"/>
              </a:gdLst>
              <a:ahLst/>
              <a:cxnLst>
                <a:cxn ang="0">
                  <a:pos x="connsiteX0" y="connsiteY0"/>
                </a:cxn>
                <a:cxn ang="0">
                  <a:pos x="connsiteX1" y="connsiteY1"/>
                </a:cxn>
                <a:cxn ang="0">
                  <a:pos x="connsiteX2" y="connsiteY2"/>
                </a:cxn>
              </a:cxnLst>
              <a:rect l="l" t="t" r="r" b="b"/>
              <a:pathLst>
                <a:path w="295275" h="149225">
                  <a:moveTo>
                    <a:pt x="0" y="0"/>
                  </a:moveTo>
                  <a:cubicBezTo>
                    <a:pt x="37306" y="58737"/>
                    <a:pt x="74613" y="117475"/>
                    <a:pt x="123825" y="133350"/>
                  </a:cubicBezTo>
                  <a:cubicBezTo>
                    <a:pt x="173037" y="149225"/>
                    <a:pt x="234156" y="122237"/>
                    <a:pt x="295275" y="95250"/>
                  </a:cubicBezTo>
                </a:path>
              </a:pathLst>
            </a:custGeom>
            <a:noFill/>
            <a:ln w="19050" cap="flat" cmpd="sng" algn="ctr">
              <a:solidFill>
                <a:sysClr val="windowText" lastClr="000000"/>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graphicFrame>
          <p:nvGraphicFramePr>
            <p:cNvPr id="103" name="Object 6"/>
            <p:cNvGraphicFramePr>
              <a:graphicFrameLocks noChangeAspect="1"/>
            </p:cNvGraphicFramePr>
            <p:nvPr/>
          </p:nvGraphicFramePr>
          <p:xfrm>
            <a:off x="7111999" y="5121275"/>
            <a:ext cx="1172513" cy="539973"/>
          </p:xfrm>
          <a:graphic>
            <a:graphicData uri="http://schemas.openxmlformats.org/presentationml/2006/ole">
              <mc:AlternateContent xmlns:mc="http://schemas.openxmlformats.org/markup-compatibility/2006">
                <mc:Choice xmlns:v="urn:schemas-microsoft-com:vml" Requires="v">
                  <p:oleObj spid="_x0000_s27689" name="Equation" r:id="rId5" imgW="495000" imgH="228600" progId="Equation.DSMT4">
                    <p:embed/>
                  </p:oleObj>
                </mc:Choice>
                <mc:Fallback>
                  <p:oleObj name="Equation" r:id="rId5" imgW="4950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1999" y="5121275"/>
                          <a:ext cx="1172513" cy="5399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23" name="Chart 122"/>
          <p:cNvGraphicFramePr/>
          <p:nvPr/>
        </p:nvGraphicFramePr>
        <p:xfrm>
          <a:off x="683568" y="4581128"/>
          <a:ext cx="3600000" cy="1944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4" name="Chart 123"/>
          <p:cNvGraphicFramePr/>
          <p:nvPr/>
        </p:nvGraphicFramePr>
        <p:xfrm>
          <a:off x="683568" y="2492896"/>
          <a:ext cx="3640664" cy="1944216"/>
        </p:xfrm>
        <a:graphic>
          <a:graphicData uri="http://schemas.openxmlformats.org/drawingml/2006/chart">
            <c:chart xmlns:c="http://schemas.openxmlformats.org/drawingml/2006/chart" xmlns:r="http://schemas.openxmlformats.org/officeDocument/2006/relationships" r:id="rId8"/>
          </a:graphicData>
        </a:graphic>
      </p:graphicFrame>
      <p:sp>
        <p:nvSpPr>
          <p:cNvPr id="125" name="TextBox 124"/>
          <p:cNvSpPr txBox="1"/>
          <p:nvPr/>
        </p:nvSpPr>
        <p:spPr>
          <a:xfrm>
            <a:off x="3487688" y="4339704"/>
            <a:ext cx="936104" cy="307777"/>
          </a:xfrm>
          <a:prstGeom prst="rect">
            <a:avLst/>
          </a:prstGeom>
          <a:solidFill>
            <a:sysClr val="windowText" lastClr="000000"/>
          </a:solidFill>
          <a:ln w="47625" cap="flat" cmpd="dbl" algn="ctr">
            <a:solidFill>
              <a:sysClr val="window" lastClr="FFFFFF"/>
            </a:solidFill>
            <a:prstDash val="solid"/>
          </a:ln>
          <a:effectLst>
            <a:outerShdw blurRad="38100" dist="30000" dir="5400000" rotWithShape="0">
              <a:srgbClr val="000000">
                <a:alpha val="45000"/>
              </a:srgbClr>
            </a:outerShdw>
          </a:effectLst>
        </p:spPr>
        <p:txBody>
          <a:bodyPr wrap="square" rtlCol="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Tw Cen MT"/>
                <a:ea typeface="+mn-ea"/>
                <a:cs typeface="+mn-cs"/>
              </a:rPr>
              <a:t>Angle [°]</a:t>
            </a:r>
            <a:endParaRPr kumimoji="0" lang="he-IL" sz="1400" b="0" i="0" u="none" strike="noStrike" kern="0" cap="none" spc="0" normalizeH="0" baseline="0" noProof="0" dirty="0">
              <a:ln>
                <a:noFill/>
              </a:ln>
              <a:solidFill>
                <a:sysClr val="window" lastClr="FFFFFF"/>
              </a:solidFill>
              <a:effectLst/>
              <a:uLnTx/>
              <a:uFillTx/>
              <a:latin typeface="Tw Cen MT"/>
              <a:ea typeface="+mn-ea"/>
              <a:cs typeface="Levenim MT"/>
            </a:endParaRPr>
          </a:p>
        </p:txBody>
      </p:sp>
      <p:sp>
        <p:nvSpPr>
          <p:cNvPr id="126" name="Rectangle 125"/>
          <p:cNvSpPr/>
          <p:nvPr/>
        </p:nvSpPr>
        <p:spPr>
          <a:xfrm>
            <a:off x="1158774" y="1844824"/>
            <a:ext cx="2455031" cy="461665"/>
          </a:xfrm>
          <a:prstGeom prst="rect">
            <a:avLst/>
          </a:prstGeom>
        </p:spPr>
        <p:txBody>
          <a:bodyPr wrap="none">
            <a:spAutoFit/>
          </a:bodyPr>
          <a:lstStyle/>
          <a:p>
            <a:pPr marL="319088" lvl="0" indent="-319088" algn="ctr" eaLnBrk="0" fontAlgn="base" hangingPunct="0">
              <a:spcBef>
                <a:spcPts val="700"/>
              </a:spcBef>
              <a:spcAft>
                <a:spcPct val="0"/>
              </a:spcAft>
              <a:buClr>
                <a:srgbClr val="DD8047"/>
              </a:buClr>
              <a:buSzPct val="60000"/>
              <a:buFont typeface="Wingdings" pitchFamily="2" charset="2"/>
              <a:buChar char=""/>
              <a:defRPr/>
            </a:pPr>
            <a:r>
              <a:rPr lang="en-US" sz="2400" dirty="0">
                <a:solidFill>
                  <a:sysClr val="windowText" lastClr="000000"/>
                </a:solidFill>
                <a:latin typeface="Tw Cen MT"/>
              </a:rPr>
              <a:t>Angular spectra</a:t>
            </a:r>
            <a:endParaRPr lang="he-IL" sz="2400" dirty="0">
              <a:solidFill>
                <a:sysClr val="windowText" lastClr="000000"/>
              </a:solidFill>
              <a:latin typeface="Tw Cen MT"/>
              <a:cs typeface="Levenim MT"/>
            </a:endParaRPr>
          </a:p>
        </p:txBody>
      </p:sp>
    </p:spTree>
    <p:extLst>
      <p:ext uri="{BB962C8B-B14F-4D97-AF65-F5344CB8AC3E}">
        <p14:creationId xmlns:p14="http://schemas.microsoft.com/office/powerpoint/2010/main" val="674557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612648"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w Cen MT" pitchFamily="34" charset="0"/>
                <a:cs typeface="Levenim MT" pitchFamily="2" charset="-79"/>
              </a:defRPr>
            </a:lvl2pPr>
            <a:lvl3pPr algn="l" rtl="1" eaLnBrk="0" fontAlgn="base" hangingPunct="0">
              <a:spcBef>
                <a:spcPct val="0"/>
              </a:spcBef>
              <a:spcAft>
                <a:spcPct val="0"/>
              </a:spcAft>
              <a:defRPr sz="4400">
                <a:solidFill>
                  <a:schemeClr val="tx2"/>
                </a:solidFill>
                <a:latin typeface="Tw Cen MT" pitchFamily="34" charset="0"/>
                <a:cs typeface="Levenim MT" pitchFamily="2" charset="-79"/>
              </a:defRPr>
            </a:lvl3pPr>
            <a:lvl4pPr algn="l" rtl="1" eaLnBrk="0" fontAlgn="base" hangingPunct="0">
              <a:spcBef>
                <a:spcPct val="0"/>
              </a:spcBef>
              <a:spcAft>
                <a:spcPct val="0"/>
              </a:spcAft>
              <a:defRPr sz="4400">
                <a:solidFill>
                  <a:schemeClr val="tx2"/>
                </a:solidFill>
                <a:latin typeface="Tw Cen MT" pitchFamily="34" charset="0"/>
                <a:cs typeface="Levenim MT" pitchFamily="2" charset="-79"/>
              </a:defRPr>
            </a:lvl4pPr>
            <a:lvl5pPr algn="l" rtl="1" eaLnBrk="0" fontAlgn="base" hangingPunct="0">
              <a:spcBef>
                <a:spcPct val="0"/>
              </a:spcBef>
              <a:spcAft>
                <a:spcPct val="0"/>
              </a:spcAft>
              <a:defRPr sz="4400">
                <a:solidFill>
                  <a:schemeClr val="tx2"/>
                </a:solidFill>
                <a:latin typeface="Tw Cen MT" pitchFamily="34" charset="0"/>
                <a:cs typeface="Levenim MT" pitchFamily="2" charset="-79"/>
              </a:defRPr>
            </a:lvl5pPr>
            <a:lvl6pPr marL="457200" algn="l" rtl="1" fontAlgn="base">
              <a:spcBef>
                <a:spcPct val="0"/>
              </a:spcBef>
              <a:spcAft>
                <a:spcPct val="0"/>
              </a:spcAft>
              <a:defRPr sz="4400">
                <a:solidFill>
                  <a:schemeClr val="tx2"/>
                </a:solidFill>
                <a:latin typeface="Tw Cen MT" pitchFamily="34" charset="0"/>
                <a:cs typeface="Levenim MT" pitchFamily="2" charset="-79"/>
              </a:defRPr>
            </a:lvl6pPr>
            <a:lvl7pPr marL="914400" algn="l" rtl="1" fontAlgn="base">
              <a:spcBef>
                <a:spcPct val="0"/>
              </a:spcBef>
              <a:spcAft>
                <a:spcPct val="0"/>
              </a:spcAft>
              <a:defRPr sz="4400">
                <a:solidFill>
                  <a:schemeClr val="tx2"/>
                </a:solidFill>
                <a:latin typeface="Tw Cen MT" pitchFamily="34" charset="0"/>
                <a:cs typeface="Levenim MT" pitchFamily="2" charset="-79"/>
              </a:defRPr>
            </a:lvl7pPr>
            <a:lvl8pPr marL="1371600" algn="l" rtl="1" fontAlgn="base">
              <a:spcBef>
                <a:spcPct val="0"/>
              </a:spcBef>
              <a:spcAft>
                <a:spcPct val="0"/>
              </a:spcAft>
              <a:defRPr sz="4400">
                <a:solidFill>
                  <a:schemeClr val="tx2"/>
                </a:solidFill>
                <a:latin typeface="Tw Cen MT" pitchFamily="34" charset="0"/>
                <a:cs typeface="Levenim MT" pitchFamily="2" charset="-79"/>
              </a:defRPr>
            </a:lvl8pPr>
            <a:lvl9pPr marL="1828800" algn="l" rtl="1" fontAlgn="base">
              <a:spcBef>
                <a:spcPct val="0"/>
              </a:spcBef>
              <a:spcAft>
                <a:spcPct val="0"/>
              </a:spcAft>
              <a:defRPr sz="4400">
                <a:solidFill>
                  <a:schemeClr val="tx2"/>
                </a:solidFill>
                <a:latin typeface="Tw Cen MT" pitchFamily="34" charset="0"/>
                <a:cs typeface="Levenim MT" pitchFamily="2" charset="-79"/>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smtClean="0">
                <a:ln>
                  <a:noFill/>
                </a:ln>
                <a:solidFill>
                  <a:srgbClr val="775F55"/>
                </a:solidFill>
                <a:effectLst/>
                <a:uLnTx/>
                <a:uFillTx/>
                <a:latin typeface="Tw Cen MT"/>
                <a:ea typeface="+mj-ea"/>
                <a:cs typeface="+mj-cs"/>
              </a:rPr>
              <a:t>Emission zone </a:t>
            </a:r>
            <a:r>
              <a:rPr kumimoji="0" lang="en-US" sz="4400" b="0" i="1" u="none" strike="noStrike" kern="1200" cap="none" spc="0" normalizeH="0" baseline="0" noProof="0" smtClean="0">
                <a:ln>
                  <a:noFill/>
                </a:ln>
                <a:solidFill>
                  <a:srgbClr val="775F55"/>
                </a:solidFill>
                <a:effectLst/>
                <a:uLnTx/>
                <a:uFillTx/>
                <a:latin typeface="Tw Cen MT"/>
                <a:ea typeface="+mj-ea"/>
                <a:cs typeface="+mj-cs"/>
              </a:rPr>
              <a:t>location</a:t>
            </a:r>
            <a:endParaRPr kumimoji="0" lang="he-IL" sz="4400" b="0" i="0" u="none" strike="noStrike" kern="1200" cap="none" spc="0" normalizeH="0" baseline="0" noProof="0" dirty="0">
              <a:ln>
                <a:noFill/>
              </a:ln>
              <a:solidFill>
                <a:srgbClr val="775F55"/>
              </a:solidFill>
              <a:effectLst/>
              <a:uLnTx/>
              <a:uFillTx/>
              <a:latin typeface="Tw Cen MT"/>
              <a:ea typeface="+mj-ea"/>
              <a:cs typeface="Levenim MT"/>
            </a:endParaRPr>
          </a:p>
        </p:txBody>
      </p:sp>
      <p:sp>
        <p:nvSpPr>
          <p:cNvPr id="30" name="Content Placeholder 2"/>
          <p:cNvSpPr txBox="1">
            <a:spLocks/>
          </p:cNvSpPr>
          <p:nvPr/>
        </p:nvSpPr>
        <p:spPr bwMode="auto">
          <a:xfrm>
            <a:off x="612648" y="16002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19088" marR="0" lvl="0" indent="-319088" algn="l" defTabSz="914400" rtl="0" eaLnBrk="0" fontAlgn="base" latinLnBrk="0" hangingPunct="0">
              <a:lnSpc>
                <a:spcPct val="100000"/>
              </a:lnSpc>
              <a:spcBef>
                <a:spcPts val="700"/>
              </a:spcBef>
              <a:spcAft>
                <a:spcPct val="0"/>
              </a:spcAft>
              <a:buClr>
                <a:srgbClr val="DD8047"/>
              </a:buClr>
              <a:buSzPct val="60000"/>
              <a:buFont typeface="Wingdings" pitchFamily="2" charset="2"/>
              <a:buChar char=""/>
              <a:tabLst/>
              <a:defRPr/>
            </a:pPr>
            <a:r>
              <a:rPr kumimoji="0" lang="en-US" sz="2900" b="0" i="0" u="none" strike="noStrike" kern="1200" cap="none" spc="0" normalizeH="0" baseline="0" noProof="0" smtClean="0">
                <a:ln>
                  <a:noFill/>
                </a:ln>
                <a:solidFill>
                  <a:sysClr val="windowText" lastClr="000000"/>
                </a:solidFill>
                <a:effectLst/>
                <a:uLnTx/>
                <a:uFillTx/>
                <a:latin typeface="Tw Cen MT"/>
                <a:ea typeface="+mn-ea"/>
                <a:cs typeface="+mn-cs"/>
              </a:rPr>
              <a:t>Maxima angles</a:t>
            </a:r>
            <a:endParaRPr kumimoji="0" lang="he-IL" sz="2900" b="0" i="0" u="none" strike="noStrike" kern="1200" cap="none" spc="0" normalizeH="0" baseline="0" noProof="0" dirty="0">
              <a:ln>
                <a:noFill/>
              </a:ln>
              <a:solidFill>
                <a:sysClr val="windowText" lastClr="000000"/>
              </a:solidFill>
              <a:effectLst/>
              <a:uLnTx/>
              <a:uFillTx/>
              <a:latin typeface="Tw Cen MT"/>
              <a:ea typeface="+mn-ea"/>
              <a:cs typeface="Levenim MT"/>
            </a:endParaRPr>
          </a:p>
        </p:txBody>
      </p:sp>
      <p:grpSp>
        <p:nvGrpSpPr>
          <p:cNvPr id="32" name="Group 31"/>
          <p:cNvGrpSpPr/>
          <p:nvPr/>
        </p:nvGrpSpPr>
        <p:grpSpPr>
          <a:xfrm>
            <a:off x="6156176" y="188640"/>
            <a:ext cx="2520280" cy="1008112"/>
            <a:chOff x="1691680" y="4293096"/>
            <a:chExt cx="6480720" cy="2376264"/>
          </a:xfrm>
        </p:grpSpPr>
        <p:sp>
          <p:nvSpPr>
            <p:cNvPr id="33" name="Rectangle 32"/>
            <p:cNvSpPr/>
            <p:nvPr/>
          </p:nvSpPr>
          <p:spPr>
            <a:xfrm>
              <a:off x="1691680" y="4293096"/>
              <a:ext cx="6480720" cy="2376264"/>
            </a:xfrm>
            <a:prstGeom prst="rect">
              <a:avLst/>
            </a:prstGeom>
            <a:solidFill>
              <a:srgbClr val="94B6D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94B6D2"/>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 lastClr="FFFFFF"/>
                </a:solidFill>
                <a:effectLst/>
                <a:uLnTx/>
                <a:uFillTx/>
                <a:latin typeface="Tw Cen MT"/>
                <a:ea typeface="+mn-ea"/>
                <a:cs typeface="Levenim MT"/>
              </a:endParaRPr>
            </a:p>
          </p:txBody>
        </p:sp>
        <p:pic>
          <p:nvPicPr>
            <p:cNvPr id="34" name="Picture 33"/>
            <p:cNvPicPr/>
            <p:nvPr/>
          </p:nvPicPr>
          <p:blipFill>
            <a:blip r:embed="rId3" cstate="print"/>
            <a:srcRect l="4096" t="3782" r="5794" b="1843"/>
            <a:stretch>
              <a:fillRect/>
            </a:stretch>
          </p:blipFill>
          <p:spPr bwMode="auto">
            <a:xfrm>
              <a:off x="1835696" y="4408878"/>
              <a:ext cx="2232248" cy="2132856"/>
            </a:xfrm>
            <a:prstGeom prst="rect">
              <a:avLst/>
            </a:prstGeom>
            <a:noFill/>
            <a:ln w="9525">
              <a:noFill/>
              <a:miter lim="800000"/>
              <a:headEnd/>
              <a:tailEnd/>
            </a:ln>
          </p:spPr>
        </p:pic>
        <p:pic>
          <p:nvPicPr>
            <p:cNvPr id="35" name="Picture 34"/>
            <p:cNvPicPr>
              <a:picLocks noChangeAspect="1"/>
            </p:cNvPicPr>
            <p:nvPr/>
          </p:nvPicPr>
          <p:blipFill>
            <a:blip r:embed="rId4" cstate="print"/>
            <a:srcRect l="11136" t="6504" r="18072" b="10249"/>
            <a:stretch>
              <a:fillRect/>
            </a:stretch>
          </p:blipFill>
          <p:spPr bwMode="auto">
            <a:xfrm>
              <a:off x="5292080" y="4293096"/>
              <a:ext cx="2680457" cy="2364421"/>
            </a:xfrm>
            <a:prstGeom prst="rect">
              <a:avLst/>
            </a:prstGeom>
            <a:noFill/>
            <a:ln w="9525">
              <a:noFill/>
              <a:miter lim="800000"/>
              <a:headEnd/>
              <a:tailEnd/>
            </a:ln>
          </p:spPr>
        </p:pic>
        <p:sp>
          <p:nvSpPr>
            <p:cNvPr id="36" name="Left-Right Arrow 35"/>
            <p:cNvSpPr/>
            <p:nvPr/>
          </p:nvSpPr>
          <p:spPr>
            <a:xfrm>
              <a:off x="4355976" y="5187274"/>
              <a:ext cx="936104" cy="576064"/>
            </a:xfrm>
            <a:prstGeom prst="leftRightArrow">
              <a:avLst/>
            </a:prstGeom>
            <a:solidFill>
              <a:srgbClr val="94B6D2">
                <a:tint val="50000"/>
              </a:srgbClr>
            </a:solidFill>
            <a:ln w="10000" cap="flat" cmpd="sng" algn="ctr">
              <a:solidFill>
                <a:srgbClr val="94B6D2"/>
              </a:solidFill>
              <a:prstDash val="solid"/>
            </a:ln>
            <a:effectLst>
              <a:outerShdw blurRad="38100" dist="30000" dir="5400000" rotWithShape="0">
                <a:srgbClr val="000000">
                  <a:alpha val="45000"/>
                </a:srgbClr>
              </a:outerShdw>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grpSp>
      <p:sp>
        <p:nvSpPr>
          <p:cNvPr id="37" name="Right Arrow 36"/>
          <p:cNvSpPr/>
          <p:nvPr/>
        </p:nvSpPr>
        <p:spPr>
          <a:xfrm>
            <a:off x="4211960" y="3559751"/>
            <a:ext cx="1008112" cy="432048"/>
          </a:xfrm>
          <a:prstGeom prst="rightArrow">
            <a:avLst/>
          </a:prstGeom>
          <a:solidFill>
            <a:srgbClr val="DD8047"/>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DD8047"/>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 lastClr="FFFFFF"/>
              </a:solidFill>
              <a:effectLst/>
              <a:uLnTx/>
              <a:uFillTx/>
              <a:latin typeface="Tw Cen MT"/>
              <a:ea typeface="+mn-ea"/>
              <a:cs typeface="Levenim MT"/>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4117030442"/>
              </p:ext>
            </p:extLst>
          </p:nvPr>
        </p:nvGraphicFramePr>
        <p:xfrm>
          <a:off x="6324600" y="1544638"/>
          <a:ext cx="1570038" cy="723900"/>
        </p:xfrm>
        <a:graphic>
          <a:graphicData uri="http://schemas.openxmlformats.org/presentationml/2006/ole">
            <mc:AlternateContent xmlns:mc="http://schemas.openxmlformats.org/markup-compatibility/2006">
              <mc:Choice xmlns:v="urn:schemas-microsoft-com:vml" Requires="v">
                <p:oleObj spid="_x0000_s28764" name="Equation" r:id="rId5" imgW="1104840" imgH="507960" progId="Equation.DSMT4">
                  <p:embed/>
                </p:oleObj>
              </mc:Choice>
              <mc:Fallback>
                <p:oleObj name="Equation" r:id="rId5" imgW="1104840" imgH="507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544638"/>
                        <a:ext cx="1570038"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9"/>
          <p:cNvGraphicFramePr>
            <a:graphicFrameLocks noChangeAspect="1"/>
          </p:cNvGraphicFramePr>
          <p:nvPr>
            <p:extLst>
              <p:ext uri="{D42A27DB-BD31-4B8C-83A1-F6EECF244321}">
                <p14:modId xmlns:p14="http://schemas.microsoft.com/office/powerpoint/2010/main" val="1124808040"/>
              </p:ext>
            </p:extLst>
          </p:nvPr>
        </p:nvGraphicFramePr>
        <p:xfrm>
          <a:off x="5436096" y="5229200"/>
          <a:ext cx="2633662" cy="360362"/>
        </p:xfrm>
        <a:graphic>
          <a:graphicData uri="http://schemas.openxmlformats.org/presentationml/2006/ole">
            <mc:AlternateContent xmlns:mc="http://schemas.openxmlformats.org/markup-compatibility/2006">
              <mc:Choice xmlns:v="urn:schemas-microsoft-com:vml" Requires="v">
                <p:oleObj spid="_x0000_s28765" name="Equation" r:id="rId7" imgW="2044440" imgH="279360" progId="Equation.DSMT4">
                  <p:embed/>
                </p:oleObj>
              </mc:Choice>
              <mc:Fallback>
                <p:oleObj name="Equation" r:id="rId7" imgW="204444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5229200"/>
                        <a:ext cx="26336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10"/>
          <p:cNvGraphicFramePr>
            <a:graphicFrameLocks noChangeAspect="1"/>
          </p:cNvGraphicFramePr>
          <p:nvPr>
            <p:extLst>
              <p:ext uri="{D42A27DB-BD31-4B8C-83A1-F6EECF244321}">
                <p14:modId xmlns:p14="http://schemas.microsoft.com/office/powerpoint/2010/main" val="752062846"/>
              </p:ext>
            </p:extLst>
          </p:nvPr>
        </p:nvGraphicFramePr>
        <p:xfrm>
          <a:off x="5436096" y="5589240"/>
          <a:ext cx="3500438" cy="557213"/>
        </p:xfrm>
        <a:graphic>
          <a:graphicData uri="http://schemas.openxmlformats.org/presentationml/2006/ole">
            <mc:AlternateContent xmlns:mc="http://schemas.openxmlformats.org/markup-compatibility/2006">
              <mc:Choice xmlns:v="urn:schemas-microsoft-com:vml" Requires="v">
                <p:oleObj spid="_x0000_s28766" name="Equation" r:id="rId9" imgW="2717640" imgH="431640" progId="Equation.DSMT4">
                  <p:embed/>
                </p:oleObj>
              </mc:Choice>
              <mc:Fallback>
                <p:oleObj name="Equation" r:id="rId9" imgW="271764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5589240"/>
                        <a:ext cx="3500438"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1"/>
          <p:cNvGraphicFramePr>
            <a:graphicFrameLocks noChangeAspect="1"/>
          </p:cNvGraphicFramePr>
          <p:nvPr>
            <p:extLst>
              <p:ext uri="{D42A27DB-BD31-4B8C-83A1-F6EECF244321}">
                <p14:modId xmlns:p14="http://schemas.microsoft.com/office/powerpoint/2010/main" val="1868856066"/>
              </p:ext>
            </p:extLst>
          </p:nvPr>
        </p:nvGraphicFramePr>
        <p:xfrm>
          <a:off x="326777" y="5301208"/>
          <a:ext cx="3813175" cy="1112837"/>
        </p:xfrm>
        <a:graphic>
          <a:graphicData uri="http://schemas.openxmlformats.org/presentationml/2006/ole">
            <mc:AlternateContent xmlns:mc="http://schemas.openxmlformats.org/markup-compatibility/2006">
              <mc:Choice xmlns:v="urn:schemas-microsoft-com:vml" Requires="v">
                <p:oleObj spid="_x0000_s28767" name="Equation" r:id="rId11" imgW="2958840" imgH="863280" progId="Equation.DSMT4">
                  <p:embed/>
                </p:oleObj>
              </mc:Choice>
              <mc:Fallback>
                <p:oleObj name="Equation" r:id="rId11" imgW="2958840" imgH="863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6777" y="5301208"/>
                        <a:ext cx="3813175" cy="111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 name="Object 10"/>
          <p:cNvGraphicFramePr>
            <a:graphicFrameLocks noChangeAspect="1"/>
          </p:cNvGraphicFramePr>
          <p:nvPr>
            <p:extLst>
              <p:ext uri="{D42A27DB-BD31-4B8C-83A1-F6EECF244321}">
                <p14:modId xmlns:p14="http://schemas.microsoft.com/office/powerpoint/2010/main" val="260188956"/>
              </p:ext>
            </p:extLst>
          </p:nvPr>
        </p:nvGraphicFramePr>
        <p:xfrm>
          <a:off x="6645275" y="6135688"/>
          <a:ext cx="1079500" cy="328612"/>
        </p:xfrm>
        <a:graphic>
          <a:graphicData uri="http://schemas.openxmlformats.org/presentationml/2006/ole">
            <mc:AlternateContent xmlns:mc="http://schemas.openxmlformats.org/markup-compatibility/2006">
              <mc:Choice xmlns:v="urn:schemas-microsoft-com:vml" Requires="v">
                <p:oleObj spid="_x0000_s28768" name="Equation" r:id="rId13" imgW="838080" imgH="253800" progId="Equation.DSMT4">
                  <p:embed/>
                </p:oleObj>
              </mc:Choice>
              <mc:Fallback>
                <p:oleObj name="Equation" r:id="rId13" imgW="838080" imgH="253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45275" y="6135688"/>
                        <a:ext cx="1079500" cy="328612"/>
                      </a:xfrm>
                      <a:prstGeom prst="rect">
                        <a:avLst/>
                      </a:prstGeom>
                      <a:noFill/>
                      <a:ln w="28575">
                        <a:solidFill>
                          <a:srgbClr val="DD804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Right Arrow 42"/>
          <p:cNvSpPr/>
          <p:nvPr/>
        </p:nvSpPr>
        <p:spPr>
          <a:xfrm>
            <a:off x="4283968" y="5661248"/>
            <a:ext cx="1008112" cy="432048"/>
          </a:xfrm>
          <a:prstGeom prst="rightArrow">
            <a:avLst/>
          </a:prstGeom>
          <a:solidFill>
            <a:srgbClr val="DD8047"/>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rgbClr val="DD8047"/>
            </a:contourClr>
          </a:sp3d>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 lastClr="FFFFFF"/>
              </a:solidFill>
              <a:effectLst/>
              <a:uLnTx/>
              <a:uFillTx/>
              <a:latin typeface="Tw Cen MT"/>
              <a:ea typeface="+mn-ea"/>
              <a:cs typeface="Levenim MT"/>
            </a:endParaRPr>
          </a:p>
        </p:txBody>
      </p:sp>
      <p:pic>
        <p:nvPicPr>
          <p:cNvPr id="44" name="Picture 13"/>
          <p:cNvPicPr>
            <a:picLocks noChangeAspect="1" noChangeArrowheads="1"/>
          </p:cNvPicPr>
          <p:nvPr/>
        </p:nvPicPr>
        <p:blipFill>
          <a:blip r:embed="rId15" cstate="print"/>
          <a:srcRect/>
          <a:stretch>
            <a:fillRect/>
          </a:stretch>
        </p:blipFill>
        <p:spPr bwMode="auto">
          <a:xfrm>
            <a:off x="611560" y="2361055"/>
            <a:ext cx="3511551" cy="2652121"/>
          </a:xfrm>
          <a:prstGeom prst="rect">
            <a:avLst/>
          </a:prstGeom>
          <a:noFill/>
          <a:ln w="9525">
            <a:noFill/>
            <a:miter lim="800000"/>
            <a:headEnd/>
            <a:tailEnd/>
          </a:ln>
          <a:effectLst/>
        </p:spPr>
      </p:pic>
      <p:pic>
        <p:nvPicPr>
          <p:cNvPr id="45" name="Picture 14"/>
          <p:cNvPicPr>
            <a:picLocks noChangeAspect="1" noChangeArrowheads="1"/>
          </p:cNvPicPr>
          <p:nvPr/>
        </p:nvPicPr>
        <p:blipFill>
          <a:blip r:embed="rId16" cstate="print"/>
          <a:srcRect/>
          <a:stretch>
            <a:fillRect/>
          </a:stretch>
        </p:blipFill>
        <p:spPr bwMode="auto">
          <a:xfrm>
            <a:off x="5292080" y="2348880"/>
            <a:ext cx="3562351" cy="2677561"/>
          </a:xfrm>
          <a:prstGeom prst="rect">
            <a:avLst/>
          </a:prstGeom>
          <a:noFill/>
          <a:ln w="9525">
            <a:noFill/>
            <a:miter lim="800000"/>
            <a:headEnd/>
            <a:tailEnd/>
          </a:ln>
          <a:effectLst/>
        </p:spPr>
      </p:pic>
      <p:sp>
        <p:nvSpPr>
          <p:cNvPr id="46" name="Explosion 2 45"/>
          <p:cNvSpPr/>
          <p:nvPr/>
        </p:nvSpPr>
        <p:spPr>
          <a:xfrm>
            <a:off x="2530376" y="3848348"/>
            <a:ext cx="360040" cy="360040"/>
          </a:xfrm>
          <a:prstGeom prst="irregularSeal2">
            <a:avLst/>
          </a:prstGeom>
          <a:noFill/>
          <a:ln w="19050" cap="flat" cmpd="sng" algn="ctr">
            <a:solidFill>
              <a:srgbClr val="94B6D2"/>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sp>
        <p:nvSpPr>
          <p:cNvPr id="47" name="Explosion 2 46"/>
          <p:cNvSpPr/>
          <p:nvPr/>
        </p:nvSpPr>
        <p:spPr>
          <a:xfrm>
            <a:off x="7138888" y="3560316"/>
            <a:ext cx="360040" cy="360040"/>
          </a:xfrm>
          <a:prstGeom prst="irregularSeal2">
            <a:avLst/>
          </a:prstGeom>
          <a:noFill/>
          <a:ln w="19050" cap="flat" cmpd="sng" algn="ctr">
            <a:solidFill>
              <a:srgbClr val="94B6D2"/>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a:ln>
                <a:noFill/>
              </a:ln>
              <a:solidFill>
                <a:sysClr val="windowText" lastClr="000000"/>
              </a:solidFill>
              <a:effectLst/>
              <a:uLnTx/>
              <a:uFillTx/>
              <a:latin typeface="Tw Cen MT"/>
              <a:ea typeface="+mn-ea"/>
              <a:cs typeface="Levenim MT"/>
            </a:endParaRPr>
          </a:p>
        </p:txBody>
      </p:sp>
    </p:spTree>
    <p:extLst>
      <p:ext uri="{BB962C8B-B14F-4D97-AF65-F5344CB8AC3E}">
        <p14:creationId xmlns:p14="http://schemas.microsoft.com/office/powerpoint/2010/main" val="18435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style.rotation</p:attrName>
                                        </p:attrNameLst>
                                      </p:cBhvr>
                                      <p:tavLst>
                                        <p:tav tm="0">
                                          <p:val>
                                            <p:fltVal val="720"/>
                                          </p:val>
                                        </p:tav>
                                        <p:tav tm="100000">
                                          <p:val>
                                            <p:fltVal val="0"/>
                                          </p:val>
                                        </p:tav>
                                      </p:tavLst>
                                    </p:anim>
                                    <p:anim calcmode="lin" valueType="num">
                                      <p:cBhvr>
                                        <p:cTn id="9" dur="1000" fill="hold"/>
                                        <p:tgtEl>
                                          <p:spTgt spid="46"/>
                                        </p:tgtEl>
                                        <p:attrNameLst>
                                          <p:attrName>ppt_h</p:attrName>
                                        </p:attrNameLst>
                                      </p:cBhvr>
                                      <p:tavLst>
                                        <p:tav tm="0">
                                          <p:val>
                                            <p:fltVal val="0"/>
                                          </p:val>
                                        </p:tav>
                                        <p:tav tm="100000">
                                          <p:val>
                                            <p:strVal val="#ppt_h"/>
                                          </p:val>
                                        </p:tav>
                                      </p:tavLst>
                                    </p:anim>
                                    <p:anim calcmode="lin" valueType="num">
                                      <p:cBhvr>
                                        <p:cTn id="10" dur="1000" fill="hold"/>
                                        <p:tgtEl>
                                          <p:spTgt spid="46"/>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 presetClass="entr" presetSubtype="1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heckerboard(across)">
                                      <p:cBhvr>
                                        <p:cTn id="20" dur="500"/>
                                        <p:tgtEl>
                                          <p:spTgt spid="43"/>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18" presetClass="entr" presetSubtype="12" fill="hold" nodeType="afterEffect">
                                  <p:stCondLst>
                                    <p:cond delay="1000"/>
                                  </p:stCondLst>
                                  <p:childTnLst>
                                    <p:set>
                                      <p:cBhvr>
                                        <p:cTn id="35" dur="1" fill="hold">
                                          <p:stCondLst>
                                            <p:cond delay="0"/>
                                          </p:stCondLst>
                                        </p:cTn>
                                        <p:tgtEl>
                                          <p:spTgt spid="42"/>
                                        </p:tgtEl>
                                        <p:attrNameLst>
                                          <p:attrName>style.visibility</p:attrName>
                                        </p:attrNameLst>
                                      </p:cBhvr>
                                      <p:to>
                                        <p:strVal val="visible"/>
                                      </p:to>
                                    </p:set>
                                    <p:animEffect transition="in" filter="strips(downLeft)">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heckerboard(across)">
                                      <p:cBhvr>
                                        <p:cTn id="41" dur="500"/>
                                        <p:tgtEl>
                                          <p:spTgt spid="37"/>
                                        </p:tgtEl>
                                      </p:cBhvr>
                                    </p:animEffect>
                                  </p:childTnLst>
                                </p:cTn>
                              </p:par>
                            </p:childTnLst>
                          </p:cTn>
                        </p:par>
                        <p:par>
                          <p:cTn id="42" fill="hold">
                            <p:stCondLst>
                              <p:cond delay="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1500"/>
                            </p:stCondLst>
                            <p:childTnLst>
                              <p:par>
                                <p:cTn id="49" presetID="35"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style.rotation</p:attrName>
                                        </p:attrNameLst>
                                      </p:cBhvr>
                                      <p:tavLst>
                                        <p:tav tm="0">
                                          <p:val>
                                            <p:fltVal val="720"/>
                                          </p:val>
                                        </p:tav>
                                        <p:tav tm="100000">
                                          <p:val>
                                            <p:fltVal val="0"/>
                                          </p:val>
                                        </p:tav>
                                      </p:tavLst>
                                    </p:anim>
                                    <p:anim calcmode="lin" valueType="num">
                                      <p:cBhvr>
                                        <p:cTn id="53" dur="1000" fill="hold"/>
                                        <p:tgtEl>
                                          <p:spTgt spid="47"/>
                                        </p:tgtEl>
                                        <p:attrNameLst>
                                          <p:attrName>ppt_h</p:attrName>
                                        </p:attrNameLst>
                                      </p:cBhvr>
                                      <p:tavLst>
                                        <p:tav tm="0">
                                          <p:val>
                                            <p:fltVal val="0"/>
                                          </p:val>
                                        </p:tav>
                                        <p:tav tm="100000">
                                          <p:val>
                                            <p:strVal val="#ppt_h"/>
                                          </p:val>
                                        </p:tav>
                                      </p:tavLst>
                                    </p:anim>
                                    <p:anim calcmode="lin" valueType="num">
                                      <p:cBhvr>
                                        <p:cTn id="54" dur="1000" fill="hold"/>
                                        <p:tgtEl>
                                          <p:spTgt spid="47"/>
                                        </p:tgtEl>
                                        <p:attrNameLst>
                                          <p:attrName>ppt_w</p:attrName>
                                        </p:attrNameLst>
                                      </p:cBhvr>
                                      <p:tavLst>
                                        <p:tav tm="0">
                                          <p:val>
                                            <p:fltVal val="0"/>
                                          </p:val>
                                        </p:tav>
                                        <p:tav tm="100000">
                                          <p:val>
                                            <p:strVal val="#ppt_w"/>
                                          </p:val>
                                        </p:tav>
                                      </p:tavLst>
                                    </p:anim>
                                  </p:childTnLst>
                                </p:cTn>
                              </p:par>
                            </p:childTnLst>
                          </p:cTn>
                        </p:par>
                        <p:par>
                          <p:cTn id="55" fill="hold">
                            <p:stCondLst>
                              <p:cond delay="2500"/>
                            </p:stCondLst>
                            <p:childTnLst>
                              <p:par>
                                <p:cTn id="56" presetID="42" presetClass="entr" presetSubtype="0"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ppt_x</p:attrName>
                                        </p:attrNameLst>
                                      </p:cBhvr>
                                      <p:tavLst>
                                        <p:tav tm="0">
                                          <p:val>
                                            <p:strVal val="#ppt_x"/>
                                          </p:val>
                                        </p:tav>
                                        <p:tav tm="100000">
                                          <p:val>
                                            <p:strVal val="#ppt_x"/>
                                          </p:val>
                                        </p:tav>
                                      </p:tavLst>
                                    </p:anim>
                                    <p:anim calcmode="lin" valueType="num">
                                      <p:cBhvr>
                                        <p:cTn id="6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3" grpId="0" animBg="1"/>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2484" y="2486690"/>
            <a:ext cx="5173852" cy="584775"/>
          </a:xfrm>
          <a:prstGeom prst="rect">
            <a:avLst/>
          </a:prstGeom>
          <a:noFill/>
        </p:spPr>
        <p:txBody>
          <a:bodyPr wrap="none" rtlCol="0">
            <a:spAutoFit/>
          </a:bodyPr>
          <a:lstStyle/>
          <a:p>
            <a:r>
              <a:rPr lang="en-US" sz="3200" dirty="0" smtClean="0"/>
              <a:t>Engineering Device Structures</a:t>
            </a:r>
            <a:endParaRPr lang="en-GB" sz="3200" dirty="0"/>
          </a:p>
        </p:txBody>
      </p:sp>
    </p:spTree>
    <p:extLst>
      <p:ext uri="{BB962C8B-B14F-4D97-AF65-F5344CB8AC3E}">
        <p14:creationId xmlns:p14="http://schemas.microsoft.com/office/powerpoint/2010/main" val="1783552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a:grpSpLocks noChangeAspect="1"/>
          </p:cNvGrpSpPr>
          <p:nvPr/>
        </p:nvGrpSpPr>
        <p:grpSpPr>
          <a:xfrm>
            <a:off x="334810" y="116632"/>
            <a:ext cx="8762192" cy="6162343"/>
            <a:chOff x="273167" y="11196870"/>
            <a:chExt cx="16439149" cy="11561455"/>
          </a:xfrm>
        </p:grpSpPr>
        <p:pic>
          <p:nvPicPr>
            <p:cNvPr id="59" name="Picture 6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2347" y="12963200"/>
              <a:ext cx="1106281" cy="111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59"/>
            <p:cNvPicPr>
              <a:picLocks noChangeAspect="1"/>
            </p:cNvPicPr>
            <p:nvPr/>
          </p:nvPicPr>
          <p:blipFill>
            <a:blip r:embed="rId3">
              <a:extLst>
                <a:ext uri="{BEBA8EAE-BF5A-486C-A8C5-ECC9F3942E4B}">
                  <a14:imgProps xmlns:a14="http://schemas.microsoft.com/office/drawing/2010/main">
                    <a14:imgLayer r:embed="rId4">
                      <a14:imgEffect>
                        <a14:backgroundRemoval t="2037" b="90000" l="6875" r="95000"/>
                      </a14:imgEffect>
                    </a14:imgLayer>
                  </a14:imgProps>
                </a:ext>
                <a:ext uri="{28A0092B-C50C-407E-A947-70E740481C1C}">
                  <a14:useLocalDpi xmlns:a14="http://schemas.microsoft.com/office/drawing/2010/main" val="0"/>
                </a:ext>
              </a:extLst>
            </a:blip>
            <a:stretch>
              <a:fillRect/>
            </a:stretch>
          </p:blipFill>
          <p:spPr>
            <a:xfrm>
              <a:off x="4590709" y="13780923"/>
              <a:ext cx="12121607" cy="6818403"/>
            </a:xfrm>
            <a:prstGeom prst="rect">
              <a:avLst/>
            </a:prstGeom>
          </p:spPr>
        </p:pic>
        <p:sp>
          <p:nvSpPr>
            <p:cNvPr id="61" name="TextBox 8"/>
            <p:cNvSpPr txBox="1">
              <a:spLocks noChangeArrowheads="1"/>
            </p:cNvSpPr>
            <p:nvPr/>
          </p:nvSpPr>
          <p:spPr bwMode="auto">
            <a:xfrm>
              <a:off x="5812849" y="11196870"/>
              <a:ext cx="5410198" cy="86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300" b="1">
                  <a:solidFill>
                    <a:schemeClr val="tx1"/>
                  </a:solidFill>
                  <a:latin typeface="Arial" charset="0"/>
                  <a:cs typeface="Arial" charset="0"/>
                </a:defRPr>
              </a:lvl1pPr>
              <a:lvl2pPr marL="742950" indent="-285750" eaLnBrk="0" hangingPunct="0">
                <a:defRPr sz="8300" b="1">
                  <a:solidFill>
                    <a:schemeClr val="tx1"/>
                  </a:solidFill>
                  <a:latin typeface="Arial" charset="0"/>
                  <a:cs typeface="Arial" charset="0"/>
                </a:defRPr>
              </a:lvl2pPr>
              <a:lvl3pPr marL="1143000" indent="-228600" eaLnBrk="0" hangingPunct="0">
                <a:defRPr sz="8300" b="1">
                  <a:solidFill>
                    <a:schemeClr val="tx1"/>
                  </a:solidFill>
                  <a:latin typeface="Arial" charset="0"/>
                  <a:cs typeface="Arial" charset="0"/>
                </a:defRPr>
              </a:lvl3pPr>
              <a:lvl4pPr marL="1600200" indent="-228600" eaLnBrk="0" hangingPunct="0">
                <a:defRPr sz="8300" b="1">
                  <a:solidFill>
                    <a:schemeClr val="tx1"/>
                  </a:solidFill>
                  <a:latin typeface="Arial" charset="0"/>
                  <a:cs typeface="Arial" charset="0"/>
                </a:defRPr>
              </a:lvl4pPr>
              <a:lvl5pPr marL="2057400" indent="-228600" eaLnBrk="0" hangingPunct="0">
                <a:defRPr sz="8300" b="1">
                  <a:solidFill>
                    <a:schemeClr val="tx1"/>
                  </a:solidFill>
                  <a:latin typeface="Arial" charset="0"/>
                  <a:cs typeface="Arial" charset="0"/>
                </a:defRPr>
              </a:lvl5pPr>
              <a:lvl6pPr marL="2514600" indent="-228600" eaLnBrk="0" fontAlgn="base" hangingPunct="0">
                <a:spcBef>
                  <a:spcPct val="0"/>
                </a:spcBef>
                <a:spcAft>
                  <a:spcPct val="0"/>
                </a:spcAft>
                <a:defRPr sz="8300" b="1">
                  <a:solidFill>
                    <a:schemeClr val="tx1"/>
                  </a:solidFill>
                  <a:latin typeface="Arial" charset="0"/>
                  <a:cs typeface="Arial" charset="0"/>
                </a:defRPr>
              </a:lvl6pPr>
              <a:lvl7pPr marL="2971800" indent="-228600" eaLnBrk="0" fontAlgn="base" hangingPunct="0">
                <a:spcBef>
                  <a:spcPct val="0"/>
                </a:spcBef>
                <a:spcAft>
                  <a:spcPct val="0"/>
                </a:spcAft>
                <a:defRPr sz="8300" b="1">
                  <a:solidFill>
                    <a:schemeClr val="tx1"/>
                  </a:solidFill>
                  <a:latin typeface="Arial" charset="0"/>
                  <a:cs typeface="Arial" charset="0"/>
                </a:defRPr>
              </a:lvl7pPr>
              <a:lvl8pPr marL="3429000" indent="-228600" eaLnBrk="0" fontAlgn="base" hangingPunct="0">
                <a:spcBef>
                  <a:spcPct val="0"/>
                </a:spcBef>
                <a:spcAft>
                  <a:spcPct val="0"/>
                </a:spcAft>
                <a:defRPr sz="8300" b="1">
                  <a:solidFill>
                    <a:schemeClr val="tx1"/>
                  </a:solidFill>
                  <a:latin typeface="Arial" charset="0"/>
                  <a:cs typeface="Arial" charset="0"/>
                </a:defRPr>
              </a:lvl8pPr>
              <a:lvl9pPr marL="3886200" indent="-228600" eaLnBrk="0" fontAlgn="base" hangingPunct="0">
                <a:spcBef>
                  <a:spcPct val="0"/>
                </a:spcBef>
                <a:spcAft>
                  <a:spcPct val="0"/>
                </a:spcAft>
                <a:defRPr sz="8300" b="1">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Device architecture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62" name="Text Box 133"/>
            <p:cNvSpPr txBox="1">
              <a:spLocks noChangeArrowheads="1"/>
            </p:cNvSpPr>
            <p:nvPr/>
          </p:nvSpPr>
          <p:spPr bwMode="auto">
            <a:xfrm>
              <a:off x="9484554" y="13311922"/>
              <a:ext cx="3570035" cy="6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32275" eaLnBrk="0" hangingPunct="0">
                <a:defRPr sz="8300" b="1">
                  <a:solidFill>
                    <a:schemeClr val="tx1"/>
                  </a:solidFill>
                  <a:latin typeface="Arial" charset="0"/>
                  <a:cs typeface="Arial" charset="0"/>
                </a:defRPr>
              </a:lvl1pPr>
              <a:lvl2pPr marL="742950" indent="-285750" defTabSz="4232275" eaLnBrk="0" hangingPunct="0">
                <a:defRPr sz="8300" b="1">
                  <a:solidFill>
                    <a:schemeClr val="tx1"/>
                  </a:solidFill>
                  <a:latin typeface="Arial" charset="0"/>
                  <a:cs typeface="Arial" charset="0"/>
                </a:defRPr>
              </a:lvl2pPr>
              <a:lvl3pPr marL="1143000" indent="-228600" defTabSz="4232275" eaLnBrk="0" hangingPunct="0">
                <a:defRPr sz="8300" b="1">
                  <a:solidFill>
                    <a:schemeClr val="tx1"/>
                  </a:solidFill>
                  <a:latin typeface="Arial" charset="0"/>
                  <a:cs typeface="Arial" charset="0"/>
                </a:defRPr>
              </a:lvl3pPr>
              <a:lvl4pPr marL="1600200" indent="-228600" defTabSz="4232275" eaLnBrk="0" hangingPunct="0">
                <a:defRPr sz="8300" b="1">
                  <a:solidFill>
                    <a:schemeClr val="tx1"/>
                  </a:solidFill>
                  <a:latin typeface="Arial" charset="0"/>
                  <a:cs typeface="Arial" charset="0"/>
                </a:defRPr>
              </a:lvl4pPr>
              <a:lvl5pPr marL="2057400" indent="-228600" defTabSz="4232275" eaLnBrk="0" hangingPunct="0">
                <a:defRPr sz="8300" b="1">
                  <a:solidFill>
                    <a:schemeClr val="tx1"/>
                  </a:solidFill>
                  <a:latin typeface="Arial" charset="0"/>
                  <a:cs typeface="Arial" charset="0"/>
                </a:defRPr>
              </a:lvl5pPr>
              <a:lvl6pPr marL="2514600" indent="-228600" defTabSz="4232275" eaLnBrk="0" fontAlgn="base" hangingPunct="0">
                <a:spcBef>
                  <a:spcPct val="0"/>
                </a:spcBef>
                <a:spcAft>
                  <a:spcPct val="0"/>
                </a:spcAft>
                <a:defRPr sz="8300" b="1">
                  <a:solidFill>
                    <a:schemeClr val="tx1"/>
                  </a:solidFill>
                  <a:latin typeface="Arial" charset="0"/>
                  <a:cs typeface="Arial" charset="0"/>
                </a:defRPr>
              </a:lvl6pPr>
              <a:lvl7pPr marL="2971800" indent="-228600" defTabSz="4232275" eaLnBrk="0" fontAlgn="base" hangingPunct="0">
                <a:spcBef>
                  <a:spcPct val="0"/>
                </a:spcBef>
                <a:spcAft>
                  <a:spcPct val="0"/>
                </a:spcAft>
                <a:defRPr sz="8300" b="1">
                  <a:solidFill>
                    <a:schemeClr val="tx1"/>
                  </a:solidFill>
                  <a:latin typeface="Arial" charset="0"/>
                  <a:cs typeface="Arial" charset="0"/>
                </a:defRPr>
              </a:lvl7pPr>
              <a:lvl8pPr marL="3429000" indent="-228600" defTabSz="4232275" eaLnBrk="0" fontAlgn="base" hangingPunct="0">
                <a:spcBef>
                  <a:spcPct val="0"/>
                </a:spcBef>
                <a:spcAft>
                  <a:spcPct val="0"/>
                </a:spcAft>
                <a:defRPr sz="8300" b="1">
                  <a:solidFill>
                    <a:schemeClr val="tx1"/>
                  </a:solidFill>
                  <a:latin typeface="Arial" charset="0"/>
                  <a:cs typeface="Arial" charset="0"/>
                </a:defRPr>
              </a:lvl8pPr>
              <a:lvl9pPr marL="3886200" indent="-228600" defTabSz="4232275" eaLnBrk="0" fontAlgn="base" hangingPunct="0">
                <a:spcBef>
                  <a:spcPct val="0"/>
                </a:spcBef>
                <a:spcAft>
                  <a:spcPct val="0"/>
                </a:spcAft>
                <a:defRPr sz="8300" b="1">
                  <a:solidFill>
                    <a:schemeClr val="tx1"/>
                  </a:solidFill>
                  <a:latin typeface="Arial" charset="0"/>
                  <a:cs typeface="Arial" charset="0"/>
                </a:defRPr>
              </a:lvl9pPr>
            </a:lstStyle>
            <a:p>
              <a:pPr marL="0" marR="0" lvl="0" indent="0" defTabSz="4232275" eaLnBrk="1" fontAlgn="auto" latinLnBrk="0" hangingPunct="1">
                <a:lnSpc>
                  <a:spcPct val="100000"/>
                </a:lnSpc>
                <a:spcBef>
                  <a:spcPct val="50000"/>
                </a:spcBef>
                <a:spcAft>
                  <a:spcPts val="0"/>
                </a:spcAft>
                <a:buClrTx/>
                <a:buSzTx/>
                <a:buFontTx/>
                <a:buNone/>
                <a:tabLst/>
                <a:defRPr/>
              </a:pPr>
              <a:r>
                <a:rPr kumimoji="0" lang="en-US" sz="1800" b="1" i="0" u="sng"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3D Illustration</a:t>
              </a:r>
              <a:endParaRPr kumimoji="0" lang="en-US" sz="1800" b="1" i="0" u="sng"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63" name="TextBox 26"/>
            <p:cNvSpPr txBox="1">
              <a:spLocks noChangeArrowheads="1"/>
            </p:cNvSpPr>
            <p:nvPr/>
          </p:nvSpPr>
          <p:spPr bwMode="auto">
            <a:xfrm>
              <a:off x="9906001" y="19403722"/>
              <a:ext cx="4365635" cy="6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300" b="1">
                  <a:solidFill>
                    <a:schemeClr val="tx1"/>
                  </a:solidFill>
                  <a:latin typeface="Arial" charset="0"/>
                  <a:cs typeface="Arial" charset="0"/>
                </a:defRPr>
              </a:lvl1pPr>
              <a:lvl2pPr marL="742950" indent="-285750" eaLnBrk="0" hangingPunct="0">
                <a:defRPr sz="8300" b="1">
                  <a:solidFill>
                    <a:schemeClr val="tx1"/>
                  </a:solidFill>
                  <a:latin typeface="Arial" charset="0"/>
                  <a:cs typeface="Arial" charset="0"/>
                </a:defRPr>
              </a:lvl2pPr>
              <a:lvl3pPr marL="1143000" indent="-228600" eaLnBrk="0" hangingPunct="0">
                <a:defRPr sz="8300" b="1">
                  <a:solidFill>
                    <a:schemeClr val="tx1"/>
                  </a:solidFill>
                  <a:latin typeface="Arial" charset="0"/>
                  <a:cs typeface="Arial" charset="0"/>
                </a:defRPr>
              </a:lvl3pPr>
              <a:lvl4pPr marL="1600200" indent="-228600" eaLnBrk="0" hangingPunct="0">
                <a:defRPr sz="8300" b="1">
                  <a:solidFill>
                    <a:schemeClr val="tx1"/>
                  </a:solidFill>
                  <a:latin typeface="Arial" charset="0"/>
                  <a:cs typeface="Arial" charset="0"/>
                </a:defRPr>
              </a:lvl4pPr>
              <a:lvl5pPr marL="2057400" indent="-228600" eaLnBrk="0" hangingPunct="0">
                <a:defRPr sz="8300" b="1">
                  <a:solidFill>
                    <a:schemeClr val="tx1"/>
                  </a:solidFill>
                  <a:latin typeface="Arial" charset="0"/>
                  <a:cs typeface="Arial" charset="0"/>
                </a:defRPr>
              </a:lvl5pPr>
              <a:lvl6pPr marL="2514600" indent="-228600" eaLnBrk="0" fontAlgn="base" hangingPunct="0">
                <a:spcBef>
                  <a:spcPct val="0"/>
                </a:spcBef>
                <a:spcAft>
                  <a:spcPct val="0"/>
                </a:spcAft>
                <a:defRPr sz="8300" b="1">
                  <a:solidFill>
                    <a:schemeClr val="tx1"/>
                  </a:solidFill>
                  <a:latin typeface="Arial" charset="0"/>
                  <a:cs typeface="Arial" charset="0"/>
                </a:defRPr>
              </a:lvl6pPr>
              <a:lvl7pPr marL="2971800" indent="-228600" eaLnBrk="0" fontAlgn="base" hangingPunct="0">
                <a:spcBef>
                  <a:spcPct val="0"/>
                </a:spcBef>
                <a:spcAft>
                  <a:spcPct val="0"/>
                </a:spcAft>
                <a:defRPr sz="8300" b="1">
                  <a:solidFill>
                    <a:schemeClr val="tx1"/>
                  </a:solidFill>
                  <a:latin typeface="Arial" charset="0"/>
                  <a:cs typeface="Arial" charset="0"/>
                </a:defRPr>
              </a:lvl7pPr>
              <a:lvl8pPr marL="3429000" indent="-228600" eaLnBrk="0" fontAlgn="base" hangingPunct="0">
                <a:spcBef>
                  <a:spcPct val="0"/>
                </a:spcBef>
                <a:spcAft>
                  <a:spcPct val="0"/>
                </a:spcAft>
                <a:defRPr sz="8300" b="1">
                  <a:solidFill>
                    <a:schemeClr val="tx1"/>
                  </a:solidFill>
                  <a:latin typeface="Arial" charset="0"/>
                  <a:cs typeface="Arial" charset="0"/>
                </a:defRPr>
              </a:lvl8pPr>
              <a:lvl9pPr marL="3886200" indent="-228600" eaLnBrk="0" fontAlgn="base" hangingPunct="0">
                <a:spcBef>
                  <a:spcPct val="0"/>
                </a:spcBef>
                <a:spcAft>
                  <a:spcPct val="0"/>
                </a:spcAft>
                <a:defRPr sz="8300" b="1">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Gate – </a:t>
              </a:r>
              <a:r>
                <a:rPr kumimoji="0" lang="en-US" sz="18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Al</a:t>
              </a:r>
              <a:endParaRPr kumimoji="0" lang="he-IL" sz="1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64" name="TextBox 27"/>
            <p:cNvSpPr txBox="1">
              <a:spLocks noChangeArrowheads="1"/>
            </p:cNvSpPr>
            <p:nvPr/>
          </p:nvSpPr>
          <p:spPr bwMode="auto">
            <a:xfrm>
              <a:off x="9927588" y="20678702"/>
              <a:ext cx="5388611" cy="6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300" b="1">
                  <a:solidFill>
                    <a:schemeClr val="tx1"/>
                  </a:solidFill>
                  <a:latin typeface="Arial" charset="0"/>
                  <a:cs typeface="Arial" charset="0"/>
                </a:defRPr>
              </a:lvl1pPr>
              <a:lvl2pPr marL="742950" indent="-285750" eaLnBrk="0" hangingPunct="0">
                <a:defRPr sz="8300" b="1">
                  <a:solidFill>
                    <a:schemeClr val="tx1"/>
                  </a:solidFill>
                  <a:latin typeface="Arial" charset="0"/>
                  <a:cs typeface="Arial" charset="0"/>
                </a:defRPr>
              </a:lvl2pPr>
              <a:lvl3pPr marL="1143000" indent="-228600" eaLnBrk="0" hangingPunct="0">
                <a:defRPr sz="8300" b="1">
                  <a:solidFill>
                    <a:schemeClr val="tx1"/>
                  </a:solidFill>
                  <a:latin typeface="Arial" charset="0"/>
                  <a:cs typeface="Arial" charset="0"/>
                </a:defRPr>
              </a:lvl3pPr>
              <a:lvl4pPr marL="1600200" indent="-228600" eaLnBrk="0" hangingPunct="0">
                <a:defRPr sz="8300" b="1">
                  <a:solidFill>
                    <a:schemeClr val="tx1"/>
                  </a:solidFill>
                  <a:latin typeface="Arial" charset="0"/>
                  <a:cs typeface="Arial" charset="0"/>
                </a:defRPr>
              </a:lvl4pPr>
              <a:lvl5pPr marL="2057400" indent="-228600" eaLnBrk="0" hangingPunct="0">
                <a:defRPr sz="8300" b="1">
                  <a:solidFill>
                    <a:schemeClr val="tx1"/>
                  </a:solidFill>
                  <a:latin typeface="Arial" charset="0"/>
                  <a:cs typeface="Arial" charset="0"/>
                </a:defRPr>
              </a:lvl5pPr>
              <a:lvl6pPr marL="2514600" indent="-228600" eaLnBrk="0" fontAlgn="base" hangingPunct="0">
                <a:spcBef>
                  <a:spcPct val="0"/>
                </a:spcBef>
                <a:spcAft>
                  <a:spcPct val="0"/>
                </a:spcAft>
                <a:defRPr sz="8300" b="1">
                  <a:solidFill>
                    <a:schemeClr val="tx1"/>
                  </a:solidFill>
                  <a:latin typeface="Arial" charset="0"/>
                  <a:cs typeface="Arial" charset="0"/>
                </a:defRPr>
              </a:lvl6pPr>
              <a:lvl7pPr marL="2971800" indent="-228600" eaLnBrk="0" fontAlgn="base" hangingPunct="0">
                <a:spcBef>
                  <a:spcPct val="0"/>
                </a:spcBef>
                <a:spcAft>
                  <a:spcPct val="0"/>
                </a:spcAft>
                <a:defRPr sz="8300" b="1">
                  <a:solidFill>
                    <a:schemeClr val="tx1"/>
                  </a:solidFill>
                  <a:latin typeface="Arial" charset="0"/>
                  <a:cs typeface="Arial" charset="0"/>
                </a:defRPr>
              </a:lvl7pPr>
              <a:lvl8pPr marL="3429000" indent="-228600" eaLnBrk="0" fontAlgn="base" hangingPunct="0">
                <a:spcBef>
                  <a:spcPct val="0"/>
                </a:spcBef>
                <a:spcAft>
                  <a:spcPct val="0"/>
                </a:spcAft>
                <a:defRPr sz="8300" b="1">
                  <a:solidFill>
                    <a:schemeClr val="tx1"/>
                  </a:solidFill>
                  <a:latin typeface="Arial" charset="0"/>
                  <a:cs typeface="Arial" charset="0"/>
                </a:defRPr>
              </a:lvl8pPr>
              <a:lvl9pPr marL="3886200" indent="-228600" eaLnBrk="0" fontAlgn="base" hangingPunct="0">
                <a:spcBef>
                  <a:spcPct val="0"/>
                </a:spcBef>
                <a:spcAft>
                  <a:spcPct val="0"/>
                </a:spcAft>
                <a:defRPr sz="8300" b="1">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Dielectric </a:t>
              </a:r>
              <a:r>
                <a:rPr kumimoji="0" lang="en-US" sz="18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t</a:t>
              </a:r>
              <a:r>
                <a:rPr kumimoji="0" lang="en-US" sz="1800" b="1" i="0" u="none" strike="noStrike" kern="0" cap="none" spc="0" normalizeH="0" baseline="-25000" noProof="0" dirty="0" smtClean="0">
                  <a:ln>
                    <a:noFill/>
                  </a:ln>
                  <a:solidFill>
                    <a:sysClr val="windowText" lastClr="000000"/>
                  </a:solidFill>
                  <a:effectLst/>
                  <a:uLnTx/>
                  <a:uFillTx/>
                  <a:latin typeface="Times New Roman" pitchFamily="18" charset="0"/>
                  <a:cs typeface="Times New Roman" pitchFamily="18" charset="0"/>
                </a:rPr>
                <a:t>d</a:t>
              </a:r>
              <a:endParaRPr kumimoji="0" lang="he-IL" sz="1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65" name="TextBox 28"/>
            <p:cNvSpPr txBox="1">
              <a:spLocks noChangeArrowheads="1"/>
            </p:cNvSpPr>
            <p:nvPr/>
          </p:nvSpPr>
          <p:spPr bwMode="auto">
            <a:xfrm>
              <a:off x="9906001" y="21994522"/>
              <a:ext cx="6214875" cy="6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300" b="1">
                  <a:solidFill>
                    <a:schemeClr val="tx1"/>
                  </a:solidFill>
                  <a:latin typeface="Arial" charset="0"/>
                  <a:cs typeface="Arial" charset="0"/>
                </a:defRPr>
              </a:lvl1pPr>
              <a:lvl2pPr marL="742950" indent="-285750" eaLnBrk="0" hangingPunct="0">
                <a:defRPr sz="8300" b="1">
                  <a:solidFill>
                    <a:schemeClr val="tx1"/>
                  </a:solidFill>
                  <a:latin typeface="Arial" charset="0"/>
                  <a:cs typeface="Arial" charset="0"/>
                </a:defRPr>
              </a:lvl2pPr>
              <a:lvl3pPr marL="1143000" indent="-228600" eaLnBrk="0" hangingPunct="0">
                <a:defRPr sz="8300" b="1">
                  <a:solidFill>
                    <a:schemeClr val="tx1"/>
                  </a:solidFill>
                  <a:latin typeface="Arial" charset="0"/>
                  <a:cs typeface="Arial" charset="0"/>
                </a:defRPr>
              </a:lvl3pPr>
              <a:lvl4pPr marL="1600200" indent="-228600" eaLnBrk="0" hangingPunct="0">
                <a:defRPr sz="8300" b="1">
                  <a:solidFill>
                    <a:schemeClr val="tx1"/>
                  </a:solidFill>
                  <a:latin typeface="Arial" charset="0"/>
                  <a:cs typeface="Arial" charset="0"/>
                </a:defRPr>
              </a:lvl4pPr>
              <a:lvl5pPr marL="2057400" indent="-228600" eaLnBrk="0" hangingPunct="0">
                <a:defRPr sz="8300" b="1">
                  <a:solidFill>
                    <a:schemeClr val="tx1"/>
                  </a:solidFill>
                  <a:latin typeface="Arial" charset="0"/>
                  <a:cs typeface="Arial" charset="0"/>
                </a:defRPr>
              </a:lvl5pPr>
              <a:lvl6pPr marL="2514600" indent="-228600" eaLnBrk="0" fontAlgn="base" hangingPunct="0">
                <a:spcBef>
                  <a:spcPct val="0"/>
                </a:spcBef>
                <a:spcAft>
                  <a:spcPct val="0"/>
                </a:spcAft>
                <a:defRPr sz="8300" b="1">
                  <a:solidFill>
                    <a:schemeClr val="tx1"/>
                  </a:solidFill>
                  <a:latin typeface="Arial" charset="0"/>
                  <a:cs typeface="Arial" charset="0"/>
                </a:defRPr>
              </a:lvl6pPr>
              <a:lvl7pPr marL="2971800" indent="-228600" eaLnBrk="0" fontAlgn="base" hangingPunct="0">
                <a:spcBef>
                  <a:spcPct val="0"/>
                </a:spcBef>
                <a:spcAft>
                  <a:spcPct val="0"/>
                </a:spcAft>
                <a:defRPr sz="8300" b="1">
                  <a:solidFill>
                    <a:schemeClr val="tx1"/>
                  </a:solidFill>
                  <a:latin typeface="Arial" charset="0"/>
                  <a:cs typeface="Arial" charset="0"/>
                </a:defRPr>
              </a:lvl7pPr>
              <a:lvl8pPr marL="3429000" indent="-228600" eaLnBrk="0" fontAlgn="base" hangingPunct="0">
                <a:spcBef>
                  <a:spcPct val="0"/>
                </a:spcBef>
                <a:spcAft>
                  <a:spcPct val="0"/>
                </a:spcAft>
                <a:defRPr sz="8300" b="1">
                  <a:solidFill>
                    <a:schemeClr val="tx1"/>
                  </a:solidFill>
                  <a:latin typeface="Arial" charset="0"/>
                  <a:cs typeface="Arial" charset="0"/>
                </a:defRPr>
              </a:lvl8pPr>
              <a:lvl9pPr marL="3886200" indent="-228600" eaLnBrk="0" fontAlgn="base" hangingPunct="0">
                <a:spcBef>
                  <a:spcPct val="0"/>
                </a:spcBef>
                <a:spcAft>
                  <a:spcPct val="0"/>
                </a:spcAft>
                <a:defRPr sz="8300" b="1">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Patterned s</a:t>
              </a:r>
              <a:r>
                <a:rPr kumimoji="0" lang="en-US" sz="18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ource </a:t>
              </a:r>
              <a:r>
                <a:rPr kumimoji="0" lang="en-US" sz="1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sz="1800" b="1" i="0" u="none" strike="noStrike" kern="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t</a:t>
              </a:r>
              <a:r>
                <a:rPr kumimoji="0" lang="en-US" sz="1800" b="1" i="0" u="none" strike="noStrike" kern="0" cap="none" spc="0" normalizeH="0" baseline="-25000" noProof="0" dirty="0" err="1" smtClean="0">
                  <a:ln>
                    <a:noFill/>
                  </a:ln>
                  <a:solidFill>
                    <a:sysClr val="windowText" lastClr="000000"/>
                  </a:solidFill>
                  <a:effectLst/>
                  <a:uLnTx/>
                  <a:uFillTx/>
                  <a:latin typeface="Times New Roman" pitchFamily="18" charset="0"/>
                  <a:cs typeface="Times New Roman" pitchFamily="18" charset="0"/>
                </a:rPr>
                <a:t>s</a:t>
              </a:r>
              <a:r>
                <a:rPr kumimoji="0" lang="en-US" sz="18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100Å  Au </a:t>
              </a:r>
              <a:endParaRPr kumimoji="0" lang="he-IL" sz="1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66" name="TextBox 29"/>
            <p:cNvSpPr txBox="1">
              <a:spLocks noChangeArrowheads="1"/>
            </p:cNvSpPr>
            <p:nvPr/>
          </p:nvSpPr>
          <p:spPr bwMode="auto">
            <a:xfrm>
              <a:off x="9906001" y="21308721"/>
              <a:ext cx="6142040" cy="6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300" b="1">
                  <a:solidFill>
                    <a:schemeClr val="tx1"/>
                  </a:solidFill>
                  <a:latin typeface="Arial" charset="0"/>
                  <a:cs typeface="Arial" charset="0"/>
                </a:defRPr>
              </a:lvl1pPr>
              <a:lvl2pPr marL="742950" indent="-285750" eaLnBrk="0" hangingPunct="0">
                <a:defRPr sz="8300" b="1">
                  <a:solidFill>
                    <a:schemeClr val="tx1"/>
                  </a:solidFill>
                  <a:latin typeface="Arial" charset="0"/>
                  <a:cs typeface="Arial" charset="0"/>
                </a:defRPr>
              </a:lvl2pPr>
              <a:lvl3pPr marL="1143000" indent="-228600" eaLnBrk="0" hangingPunct="0">
                <a:defRPr sz="8300" b="1">
                  <a:solidFill>
                    <a:schemeClr val="tx1"/>
                  </a:solidFill>
                  <a:latin typeface="Arial" charset="0"/>
                  <a:cs typeface="Arial" charset="0"/>
                </a:defRPr>
              </a:lvl3pPr>
              <a:lvl4pPr marL="1600200" indent="-228600" eaLnBrk="0" hangingPunct="0">
                <a:defRPr sz="8300" b="1">
                  <a:solidFill>
                    <a:schemeClr val="tx1"/>
                  </a:solidFill>
                  <a:latin typeface="Arial" charset="0"/>
                  <a:cs typeface="Arial" charset="0"/>
                </a:defRPr>
              </a:lvl4pPr>
              <a:lvl5pPr marL="2057400" indent="-228600" eaLnBrk="0" hangingPunct="0">
                <a:defRPr sz="8300" b="1">
                  <a:solidFill>
                    <a:schemeClr val="tx1"/>
                  </a:solidFill>
                  <a:latin typeface="Arial" charset="0"/>
                  <a:cs typeface="Arial" charset="0"/>
                </a:defRPr>
              </a:lvl5pPr>
              <a:lvl6pPr marL="2514600" indent="-228600" eaLnBrk="0" fontAlgn="base" hangingPunct="0">
                <a:spcBef>
                  <a:spcPct val="0"/>
                </a:spcBef>
                <a:spcAft>
                  <a:spcPct val="0"/>
                </a:spcAft>
                <a:defRPr sz="8300" b="1">
                  <a:solidFill>
                    <a:schemeClr val="tx1"/>
                  </a:solidFill>
                  <a:latin typeface="Arial" charset="0"/>
                  <a:cs typeface="Arial" charset="0"/>
                </a:defRPr>
              </a:lvl6pPr>
              <a:lvl7pPr marL="2971800" indent="-228600" eaLnBrk="0" fontAlgn="base" hangingPunct="0">
                <a:spcBef>
                  <a:spcPct val="0"/>
                </a:spcBef>
                <a:spcAft>
                  <a:spcPct val="0"/>
                </a:spcAft>
                <a:defRPr sz="8300" b="1">
                  <a:solidFill>
                    <a:schemeClr val="tx1"/>
                  </a:solidFill>
                  <a:latin typeface="Arial" charset="0"/>
                  <a:cs typeface="Arial" charset="0"/>
                </a:defRPr>
              </a:lvl7pPr>
              <a:lvl8pPr marL="3429000" indent="-228600" eaLnBrk="0" fontAlgn="base" hangingPunct="0">
                <a:spcBef>
                  <a:spcPct val="0"/>
                </a:spcBef>
                <a:spcAft>
                  <a:spcPct val="0"/>
                </a:spcAft>
                <a:defRPr sz="8300" b="1">
                  <a:solidFill>
                    <a:schemeClr val="tx1"/>
                  </a:solidFill>
                  <a:latin typeface="Arial" charset="0"/>
                  <a:cs typeface="Arial" charset="0"/>
                </a:defRPr>
              </a:lvl8pPr>
              <a:lvl9pPr marL="3886200" indent="-228600" eaLnBrk="0" fontAlgn="base" hangingPunct="0">
                <a:spcBef>
                  <a:spcPct val="0"/>
                </a:spcBef>
                <a:spcAft>
                  <a:spcPct val="0"/>
                </a:spcAft>
                <a:defRPr sz="8300" b="1">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Active layer </a:t>
              </a:r>
            </a:p>
          </p:txBody>
        </p:sp>
        <p:sp>
          <p:nvSpPr>
            <p:cNvPr id="67" name="TextBox 30"/>
            <p:cNvSpPr txBox="1">
              <a:spLocks noChangeArrowheads="1"/>
            </p:cNvSpPr>
            <p:nvPr/>
          </p:nvSpPr>
          <p:spPr bwMode="auto">
            <a:xfrm>
              <a:off x="9906001" y="20050052"/>
              <a:ext cx="3048000" cy="6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300" b="1">
                  <a:solidFill>
                    <a:schemeClr val="tx1"/>
                  </a:solidFill>
                  <a:latin typeface="Arial" charset="0"/>
                  <a:cs typeface="Arial" charset="0"/>
                </a:defRPr>
              </a:lvl1pPr>
              <a:lvl2pPr marL="742950" indent="-285750" eaLnBrk="0" hangingPunct="0">
                <a:defRPr sz="8300" b="1">
                  <a:solidFill>
                    <a:schemeClr val="tx1"/>
                  </a:solidFill>
                  <a:latin typeface="Arial" charset="0"/>
                  <a:cs typeface="Arial" charset="0"/>
                </a:defRPr>
              </a:lvl2pPr>
              <a:lvl3pPr marL="1143000" indent="-228600" eaLnBrk="0" hangingPunct="0">
                <a:defRPr sz="8300" b="1">
                  <a:solidFill>
                    <a:schemeClr val="tx1"/>
                  </a:solidFill>
                  <a:latin typeface="Arial" charset="0"/>
                  <a:cs typeface="Arial" charset="0"/>
                </a:defRPr>
              </a:lvl3pPr>
              <a:lvl4pPr marL="1600200" indent="-228600" eaLnBrk="0" hangingPunct="0">
                <a:defRPr sz="8300" b="1">
                  <a:solidFill>
                    <a:schemeClr val="tx1"/>
                  </a:solidFill>
                  <a:latin typeface="Arial" charset="0"/>
                  <a:cs typeface="Arial" charset="0"/>
                </a:defRPr>
              </a:lvl4pPr>
              <a:lvl5pPr marL="2057400" indent="-228600" eaLnBrk="0" hangingPunct="0">
                <a:defRPr sz="8300" b="1">
                  <a:solidFill>
                    <a:schemeClr val="tx1"/>
                  </a:solidFill>
                  <a:latin typeface="Arial" charset="0"/>
                  <a:cs typeface="Arial" charset="0"/>
                </a:defRPr>
              </a:lvl5pPr>
              <a:lvl6pPr marL="2514600" indent="-228600" eaLnBrk="0" fontAlgn="base" hangingPunct="0">
                <a:spcBef>
                  <a:spcPct val="0"/>
                </a:spcBef>
                <a:spcAft>
                  <a:spcPct val="0"/>
                </a:spcAft>
                <a:defRPr sz="8300" b="1">
                  <a:solidFill>
                    <a:schemeClr val="tx1"/>
                  </a:solidFill>
                  <a:latin typeface="Arial" charset="0"/>
                  <a:cs typeface="Arial" charset="0"/>
                </a:defRPr>
              </a:lvl6pPr>
              <a:lvl7pPr marL="2971800" indent="-228600" eaLnBrk="0" fontAlgn="base" hangingPunct="0">
                <a:spcBef>
                  <a:spcPct val="0"/>
                </a:spcBef>
                <a:spcAft>
                  <a:spcPct val="0"/>
                </a:spcAft>
                <a:defRPr sz="8300" b="1">
                  <a:solidFill>
                    <a:schemeClr val="tx1"/>
                  </a:solidFill>
                  <a:latin typeface="Arial" charset="0"/>
                  <a:cs typeface="Arial" charset="0"/>
                </a:defRPr>
              </a:lvl7pPr>
              <a:lvl8pPr marL="3429000" indent="-228600" eaLnBrk="0" fontAlgn="base" hangingPunct="0">
                <a:spcBef>
                  <a:spcPct val="0"/>
                </a:spcBef>
                <a:spcAft>
                  <a:spcPct val="0"/>
                </a:spcAft>
                <a:defRPr sz="8300" b="1">
                  <a:solidFill>
                    <a:schemeClr val="tx1"/>
                  </a:solidFill>
                  <a:latin typeface="Arial" charset="0"/>
                  <a:cs typeface="Arial" charset="0"/>
                </a:defRPr>
              </a:lvl8pPr>
              <a:lvl9pPr marL="3886200" indent="-228600" eaLnBrk="0" fontAlgn="base" hangingPunct="0">
                <a:spcBef>
                  <a:spcPct val="0"/>
                </a:spcBef>
                <a:spcAft>
                  <a:spcPct val="0"/>
                </a:spcAft>
                <a:defRPr sz="8300" b="1">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Drain – Al</a:t>
              </a:r>
              <a:endParaRPr kumimoji="0" lang="he-IL" sz="1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cxnSp>
          <p:nvCxnSpPr>
            <p:cNvPr id="68" name="Straight Arrow Connector 234"/>
            <p:cNvCxnSpPr>
              <a:cxnSpLocks noChangeShapeType="1"/>
            </p:cNvCxnSpPr>
            <p:nvPr/>
          </p:nvCxnSpPr>
          <p:spPr bwMode="auto">
            <a:xfrm>
              <a:off x="11944018" y="19726885"/>
              <a:ext cx="450353" cy="0"/>
            </a:xfrm>
            <a:prstGeom prst="straightConnector1">
              <a:avLst/>
            </a:prstGeom>
            <a:noFill/>
            <a:ln w="88900" algn="ctr">
              <a:solidFill>
                <a:srgbClr val="FF6600"/>
              </a:solidFill>
              <a:round/>
              <a:headEnd/>
              <a:tailEnd type="none" w="lg" len="med"/>
            </a:ln>
            <a:extLst>
              <a:ext uri="{909E8E84-426E-40DD-AFC4-6F175D3DCCD1}">
                <a14:hiddenFill xmlns:a14="http://schemas.microsoft.com/office/drawing/2010/main">
                  <a:noFill/>
                </a14:hiddenFill>
              </a:ext>
            </a:extLst>
          </p:spPr>
        </p:cxnSp>
        <p:sp>
          <p:nvSpPr>
            <p:cNvPr id="69" name="Rounded Rectangle 307"/>
            <p:cNvSpPr>
              <a:spLocks noChangeArrowheads="1"/>
            </p:cNvSpPr>
            <p:nvPr/>
          </p:nvSpPr>
          <p:spPr bwMode="auto">
            <a:xfrm>
              <a:off x="273167" y="12879313"/>
              <a:ext cx="15927388" cy="9879012"/>
            </a:xfrm>
            <a:prstGeom prst="roundRect">
              <a:avLst>
                <a:gd name="adj" fmla="val 7347"/>
              </a:avLst>
            </a:prstGeom>
            <a:noFill/>
            <a:ln w="25400" algn="ctr">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4232275" eaLnBrk="1" fontAlgn="auto" latinLnBrk="0" hangingPunct="1">
                <a:lnSpc>
                  <a:spcPct val="100000"/>
                </a:lnSpc>
                <a:spcBef>
                  <a:spcPts val="0"/>
                </a:spcBef>
                <a:spcAft>
                  <a:spcPts val="0"/>
                </a:spcAft>
                <a:buClrTx/>
                <a:buSzTx/>
                <a:buFontTx/>
                <a:buNone/>
                <a:tabLst/>
                <a:defRPr/>
              </a:pPr>
              <a:endParaRPr kumimoji="0" lang="he-IL" sz="1050" b="0" i="0" u="none" strike="noStrike" kern="0" cap="none" spc="0" normalizeH="0" baseline="0" noProof="0">
                <a:ln>
                  <a:noFill/>
                </a:ln>
                <a:solidFill>
                  <a:sysClr val="windowText" lastClr="000000"/>
                </a:solidFill>
                <a:effectLst/>
                <a:uLnTx/>
                <a:uFillTx/>
              </a:endParaRPr>
            </a:p>
          </p:txBody>
        </p:sp>
        <p:grpSp>
          <p:nvGrpSpPr>
            <p:cNvPr id="71" name="Group 70"/>
            <p:cNvGrpSpPr/>
            <p:nvPr/>
          </p:nvGrpSpPr>
          <p:grpSpPr>
            <a:xfrm>
              <a:off x="674383" y="13725451"/>
              <a:ext cx="4845166" cy="4886505"/>
              <a:chOff x="533400" y="15125700"/>
              <a:chExt cx="4845166" cy="4886505"/>
            </a:xfrm>
          </p:grpSpPr>
          <p:sp>
            <p:nvSpPr>
              <p:cNvPr id="98" name="Text Box 133"/>
              <p:cNvSpPr txBox="1">
                <a:spLocks noChangeArrowheads="1"/>
              </p:cNvSpPr>
              <p:nvPr/>
            </p:nvSpPr>
            <p:spPr bwMode="auto">
              <a:xfrm>
                <a:off x="533400" y="15125700"/>
                <a:ext cx="4845166" cy="6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32275" eaLnBrk="0" hangingPunct="0">
                  <a:defRPr sz="8300" b="1">
                    <a:solidFill>
                      <a:schemeClr val="tx1"/>
                    </a:solidFill>
                    <a:latin typeface="Arial" charset="0"/>
                    <a:cs typeface="Arial" charset="0"/>
                  </a:defRPr>
                </a:lvl1pPr>
                <a:lvl2pPr marL="742950" indent="-285750" defTabSz="4232275" eaLnBrk="0" hangingPunct="0">
                  <a:defRPr sz="8300" b="1">
                    <a:solidFill>
                      <a:schemeClr val="tx1"/>
                    </a:solidFill>
                    <a:latin typeface="Arial" charset="0"/>
                    <a:cs typeface="Arial" charset="0"/>
                  </a:defRPr>
                </a:lvl2pPr>
                <a:lvl3pPr marL="1143000" indent="-228600" defTabSz="4232275" eaLnBrk="0" hangingPunct="0">
                  <a:defRPr sz="8300" b="1">
                    <a:solidFill>
                      <a:schemeClr val="tx1"/>
                    </a:solidFill>
                    <a:latin typeface="Arial" charset="0"/>
                    <a:cs typeface="Arial" charset="0"/>
                  </a:defRPr>
                </a:lvl3pPr>
                <a:lvl4pPr marL="1600200" indent="-228600" defTabSz="4232275" eaLnBrk="0" hangingPunct="0">
                  <a:defRPr sz="8300" b="1">
                    <a:solidFill>
                      <a:schemeClr val="tx1"/>
                    </a:solidFill>
                    <a:latin typeface="Arial" charset="0"/>
                    <a:cs typeface="Arial" charset="0"/>
                  </a:defRPr>
                </a:lvl4pPr>
                <a:lvl5pPr marL="2057400" indent="-228600" defTabSz="4232275" eaLnBrk="0" hangingPunct="0">
                  <a:defRPr sz="8300" b="1">
                    <a:solidFill>
                      <a:schemeClr val="tx1"/>
                    </a:solidFill>
                    <a:latin typeface="Arial" charset="0"/>
                    <a:cs typeface="Arial" charset="0"/>
                  </a:defRPr>
                </a:lvl5pPr>
                <a:lvl6pPr marL="2514600" indent="-228600" defTabSz="4232275" eaLnBrk="0" fontAlgn="base" hangingPunct="0">
                  <a:spcBef>
                    <a:spcPct val="0"/>
                  </a:spcBef>
                  <a:spcAft>
                    <a:spcPct val="0"/>
                  </a:spcAft>
                  <a:defRPr sz="8300" b="1">
                    <a:solidFill>
                      <a:schemeClr val="tx1"/>
                    </a:solidFill>
                    <a:latin typeface="Arial" charset="0"/>
                    <a:cs typeface="Arial" charset="0"/>
                  </a:defRPr>
                </a:lvl6pPr>
                <a:lvl7pPr marL="2971800" indent="-228600" defTabSz="4232275" eaLnBrk="0" fontAlgn="base" hangingPunct="0">
                  <a:spcBef>
                    <a:spcPct val="0"/>
                  </a:spcBef>
                  <a:spcAft>
                    <a:spcPct val="0"/>
                  </a:spcAft>
                  <a:defRPr sz="8300" b="1">
                    <a:solidFill>
                      <a:schemeClr val="tx1"/>
                    </a:solidFill>
                    <a:latin typeface="Arial" charset="0"/>
                    <a:cs typeface="Arial" charset="0"/>
                  </a:defRPr>
                </a:lvl7pPr>
                <a:lvl8pPr marL="3429000" indent="-228600" defTabSz="4232275" eaLnBrk="0" fontAlgn="base" hangingPunct="0">
                  <a:spcBef>
                    <a:spcPct val="0"/>
                  </a:spcBef>
                  <a:spcAft>
                    <a:spcPct val="0"/>
                  </a:spcAft>
                  <a:defRPr sz="8300" b="1">
                    <a:solidFill>
                      <a:schemeClr val="tx1"/>
                    </a:solidFill>
                    <a:latin typeface="Arial" charset="0"/>
                    <a:cs typeface="Arial" charset="0"/>
                  </a:defRPr>
                </a:lvl8pPr>
                <a:lvl9pPr marL="3886200" indent="-228600" defTabSz="4232275" eaLnBrk="0" fontAlgn="base" hangingPunct="0">
                  <a:spcBef>
                    <a:spcPct val="0"/>
                  </a:spcBef>
                  <a:spcAft>
                    <a:spcPct val="0"/>
                  </a:spcAft>
                  <a:defRPr sz="8300" b="1">
                    <a:solidFill>
                      <a:schemeClr val="tx1"/>
                    </a:solidFill>
                    <a:latin typeface="Arial" charset="0"/>
                    <a:cs typeface="Arial" charset="0"/>
                  </a:defRPr>
                </a:lvl9pPr>
              </a:lstStyle>
              <a:p>
                <a:pPr marL="0" marR="0" lvl="0" indent="0" defTabSz="4232275" eaLnBrk="1" fontAlgn="auto" latinLnBrk="0" hangingPunct="1">
                  <a:lnSpc>
                    <a:spcPct val="100000"/>
                  </a:lnSpc>
                  <a:spcBef>
                    <a:spcPct val="50000"/>
                  </a:spcBef>
                  <a:spcAft>
                    <a:spcPts val="0"/>
                  </a:spcAft>
                  <a:buClrTx/>
                  <a:buSzTx/>
                  <a:buFontTx/>
                  <a:buNone/>
                  <a:tabLst/>
                  <a:defRPr/>
                </a:pPr>
                <a:r>
                  <a:rPr kumimoji="0" lang="en-US" sz="1800" b="1" i="0" u="sng"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Macro </a:t>
                </a:r>
                <a:r>
                  <a:rPr kumimoji="0" lang="en-US" sz="1800" b="1" i="0" u="sng"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scale top view </a:t>
                </a:r>
              </a:p>
            </p:txBody>
          </p:sp>
          <p:grpSp>
            <p:nvGrpSpPr>
              <p:cNvPr id="99" name="Group 236"/>
              <p:cNvGrpSpPr>
                <a:grpSpLocks/>
              </p:cNvGrpSpPr>
              <p:nvPr/>
            </p:nvGrpSpPr>
            <p:grpSpPr bwMode="auto">
              <a:xfrm>
                <a:off x="597017" y="15789275"/>
                <a:ext cx="4343400" cy="4111625"/>
                <a:chOff x="533400" y="12344311"/>
                <a:chExt cx="4343400" cy="4002930"/>
              </a:xfrm>
            </p:grpSpPr>
            <p:pic>
              <p:nvPicPr>
                <p:cNvPr id="105" name="Picture 188" descr="corner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344311"/>
                  <a:ext cx="4343400" cy="400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6" name="Straight Arrow Connector 190"/>
                <p:cNvCxnSpPr>
                  <a:cxnSpLocks noChangeShapeType="1"/>
                </p:cNvCxnSpPr>
                <p:nvPr/>
              </p:nvCxnSpPr>
              <p:spPr bwMode="auto">
                <a:xfrm>
                  <a:off x="1373436" y="15631222"/>
                  <a:ext cx="470971" cy="964"/>
                </a:xfrm>
                <a:prstGeom prst="straightConnector1">
                  <a:avLst/>
                </a:prstGeom>
                <a:noFill/>
                <a:ln w="38100" algn="ctr">
                  <a:solidFill>
                    <a:srgbClr val="66FF33"/>
                  </a:solidFill>
                  <a:round/>
                  <a:headEnd/>
                  <a:tailEnd type="triangle" w="lg" len="lg"/>
                </a:ln>
                <a:extLst>
                  <a:ext uri="{909E8E84-426E-40DD-AFC4-6F175D3DCCD1}">
                    <a14:hiddenFill xmlns:a14="http://schemas.microsoft.com/office/drawing/2010/main">
                      <a:noFill/>
                    </a14:hiddenFill>
                  </a:ext>
                </a:extLst>
              </p:spPr>
            </p:cxnSp>
            <p:cxnSp>
              <p:nvCxnSpPr>
                <p:cNvPr id="107" name="Straight Arrow Connector 192"/>
                <p:cNvCxnSpPr>
                  <a:cxnSpLocks noChangeShapeType="1"/>
                </p:cNvCxnSpPr>
                <p:nvPr/>
              </p:nvCxnSpPr>
              <p:spPr bwMode="auto">
                <a:xfrm rot="10800000">
                  <a:off x="1929788" y="15629751"/>
                  <a:ext cx="470971" cy="16079"/>
                </a:xfrm>
                <a:prstGeom prst="straightConnector1">
                  <a:avLst/>
                </a:prstGeom>
                <a:noFill/>
                <a:ln w="38100" algn="ctr">
                  <a:solidFill>
                    <a:srgbClr val="66FF33"/>
                  </a:solidFill>
                  <a:round/>
                  <a:headEnd/>
                  <a:tailEnd type="triangle" w="lg" len="lg"/>
                </a:ln>
                <a:extLst>
                  <a:ext uri="{909E8E84-426E-40DD-AFC4-6F175D3DCCD1}">
                    <a14:hiddenFill xmlns:a14="http://schemas.microsoft.com/office/drawing/2010/main">
                      <a:noFill/>
                    </a14:hiddenFill>
                  </a:ext>
                </a:extLst>
              </p:spPr>
            </p:cxnSp>
            <p:cxnSp>
              <p:nvCxnSpPr>
                <p:cNvPr id="108" name="Straight Arrow Connector 199"/>
                <p:cNvCxnSpPr>
                  <a:cxnSpLocks noChangeShapeType="1"/>
                </p:cNvCxnSpPr>
                <p:nvPr/>
              </p:nvCxnSpPr>
              <p:spPr bwMode="auto">
                <a:xfrm rot="5400000">
                  <a:off x="1132318" y="14840390"/>
                  <a:ext cx="371523" cy="545"/>
                </a:xfrm>
                <a:prstGeom prst="straightConnector1">
                  <a:avLst/>
                </a:prstGeom>
                <a:noFill/>
                <a:ln w="38100" algn="ctr">
                  <a:solidFill>
                    <a:srgbClr val="66FF33"/>
                  </a:solidFill>
                  <a:round/>
                  <a:headEnd/>
                  <a:tailEnd type="triangle" w="lg" len="lg"/>
                </a:ln>
                <a:extLst>
                  <a:ext uri="{909E8E84-426E-40DD-AFC4-6F175D3DCCD1}">
                    <a14:hiddenFill xmlns:a14="http://schemas.microsoft.com/office/drawing/2010/main">
                      <a:noFill/>
                    </a14:hiddenFill>
                  </a:ext>
                </a:extLst>
              </p:spPr>
            </p:cxnSp>
            <p:cxnSp>
              <p:nvCxnSpPr>
                <p:cNvPr id="109" name="Straight Arrow Connector 200"/>
                <p:cNvCxnSpPr>
                  <a:cxnSpLocks noChangeShapeType="1"/>
                </p:cNvCxnSpPr>
                <p:nvPr/>
              </p:nvCxnSpPr>
              <p:spPr bwMode="auto">
                <a:xfrm rot="5400000" flipH="1" flipV="1">
                  <a:off x="1137709" y="15310511"/>
                  <a:ext cx="323817" cy="1091"/>
                </a:xfrm>
                <a:prstGeom prst="straightConnector1">
                  <a:avLst/>
                </a:prstGeom>
                <a:noFill/>
                <a:ln w="38100" algn="ctr">
                  <a:solidFill>
                    <a:srgbClr val="66FF33"/>
                  </a:solidFill>
                  <a:round/>
                  <a:headEnd/>
                  <a:tailEnd type="triangle" w="lg" len="lg"/>
                </a:ln>
                <a:extLst>
                  <a:ext uri="{909E8E84-426E-40DD-AFC4-6F175D3DCCD1}">
                    <a14:hiddenFill xmlns:a14="http://schemas.microsoft.com/office/drawing/2010/main">
                      <a:noFill/>
                    </a14:hiddenFill>
                  </a:ext>
                </a:extLst>
              </p:spPr>
            </p:cxnSp>
            <p:cxnSp>
              <p:nvCxnSpPr>
                <p:cNvPr id="110" name="Straight Arrow Connector 213"/>
                <p:cNvCxnSpPr>
                  <a:cxnSpLocks noChangeShapeType="1"/>
                </p:cNvCxnSpPr>
                <p:nvPr/>
              </p:nvCxnSpPr>
              <p:spPr bwMode="auto">
                <a:xfrm>
                  <a:off x="1073226" y="13021207"/>
                  <a:ext cx="575631" cy="964"/>
                </a:xfrm>
                <a:prstGeom prst="straightConnector1">
                  <a:avLst/>
                </a:prstGeom>
                <a:noFill/>
                <a:ln w="38100" algn="ctr">
                  <a:solidFill>
                    <a:srgbClr val="66FF33"/>
                  </a:solidFill>
                  <a:round/>
                  <a:headEnd type="none" w="lg" len="lg"/>
                  <a:tailEnd type="triangle" w="lg" len="lg"/>
                </a:ln>
                <a:extLst>
                  <a:ext uri="{909E8E84-426E-40DD-AFC4-6F175D3DCCD1}">
                    <a14:hiddenFill xmlns:a14="http://schemas.microsoft.com/office/drawing/2010/main">
                      <a:noFill/>
                    </a14:hiddenFill>
                  </a:ext>
                </a:extLst>
              </p:spPr>
            </p:cxnSp>
            <p:cxnSp>
              <p:nvCxnSpPr>
                <p:cNvPr id="111" name="Straight Arrow Connector 216"/>
                <p:cNvCxnSpPr>
                  <a:cxnSpLocks noChangeShapeType="1"/>
                </p:cNvCxnSpPr>
                <p:nvPr/>
              </p:nvCxnSpPr>
              <p:spPr bwMode="auto">
                <a:xfrm rot="10800000">
                  <a:off x="2103304" y="12991991"/>
                  <a:ext cx="523303" cy="964"/>
                </a:xfrm>
                <a:prstGeom prst="straightConnector1">
                  <a:avLst/>
                </a:prstGeom>
                <a:noFill/>
                <a:ln w="38100" algn="ctr">
                  <a:solidFill>
                    <a:srgbClr val="66FF33"/>
                  </a:solidFill>
                  <a:round/>
                  <a:headEnd type="none" w="lg" len="lg"/>
                  <a:tailEnd type="triangle" w="lg" len="lg"/>
                </a:ln>
                <a:extLst>
                  <a:ext uri="{909E8E84-426E-40DD-AFC4-6F175D3DCCD1}">
                    <a14:hiddenFill xmlns:a14="http://schemas.microsoft.com/office/drawing/2010/main">
                      <a:noFill/>
                    </a14:hiddenFill>
                  </a:ext>
                </a:extLst>
              </p:spPr>
            </p:cxnSp>
          </p:grpSp>
          <p:sp>
            <p:nvSpPr>
              <p:cNvPr id="100" name="Oval 272"/>
              <p:cNvSpPr>
                <a:spLocks noChangeArrowheads="1"/>
              </p:cNvSpPr>
              <p:nvPr/>
            </p:nvSpPr>
            <p:spPr bwMode="auto">
              <a:xfrm>
                <a:off x="4407017" y="19389725"/>
                <a:ext cx="381000" cy="390525"/>
              </a:xfrm>
              <a:prstGeom prst="ellipse">
                <a:avLst/>
              </a:prstGeom>
              <a:solidFill>
                <a:srgbClr val="4F81B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0" marR="0" lvl="0" indent="0" defTabSz="4232275" eaLnBrk="1" fontAlgn="auto" latinLnBrk="0" hangingPunct="1">
                  <a:lnSpc>
                    <a:spcPct val="100000"/>
                  </a:lnSpc>
                  <a:spcBef>
                    <a:spcPts val="0"/>
                  </a:spcBef>
                  <a:spcAft>
                    <a:spcPts val="0"/>
                  </a:spcAft>
                  <a:buClrTx/>
                  <a:buSzTx/>
                  <a:buFontTx/>
                  <a:buNone/>
                  <a:tabLst/>
                  <a:defRPr/>
                </a:pPr>
                <a:endParaRPr kumimoji="0" lang="he-IL" sz="1050" b="0" i="0" u="none" strike="noStrike" kern="0" cap="none" spc="0" normalizeH="0" baseline="0" noProof="0">
                  <a:ln>
                    <a:noFill/>
                  </a:ln>
                  <a:solidFill>
                    <a:sysClr val="windowText" lastClr="000000"/>
                  </a:solidFill>
                  <a:effectLst/>
                  <a:uLnTx/>
                  <a:uFillTx/>
                </a:endParaRPr>
              </a:p>
            </p:txBody>
          </p:sp>
          <p:sp>
            <p:nvSpPr>
              <p:cNvPr id="101" name="TextBox 8"/>
              <p:cNvSpPr txBox="1">
                <a:spLocks noChangeArrowheads="1"/>
              </p:cNvSpPr>
              <p:nvPr/>
            </p:nvSpPr>
            <p:spPr bwMode="auto">
              <a:xfrm>
                <a:off x="1244720" y="15876586"/>
                <a:ext cx="1524001" cy="63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300" b="1">
                    <a:solidFill>
                      <a:schemeClr val="tx1"/>
                    </a:solidFill>
                    <a:latin typeface="Arial" charset="0"/>
                    <a:cs typeface="Arial" charset="0"/>
                  </a:defRPr>
                </a:lvl1pPr>
                <a:lvl2pPr marL="742950" indent="-285750" eaLnBrk="0" hangingPunct="0">
                  <a:defRPr sz="8300" b="1">
                    <a:solidFill>
                      <a:schemeClr val="tx1"/>
                    </a:solidFill>
                    <a:latin typeface="Arial" charset="0"/>
                    <a:cs typeface="Arial" charset="0"/>
                  </a:defRPr>
                </a:lvl2pPr>
                <a:lvl3pPr marL="1143000" indent="-228600" eaLnBrk="0" hangingPunct="0">
                  <a:defRPr sz="8300" b="1">
                    <a:solidFill>
                      <a:schemeClr val="tx1"/>
                    </a:solidFill>
                    <a:latin typeface="Arial" charset="0"/>
                    <a:cs typeface="Arial" charset="0"/>
                  </a:defRPr>
                </a:lvl3pPr>
                <a:lvl4pPr marL="1600200" indent="-228600" eaLnBrk="0" hangingPunct="0">
                  <a:defRPr sz="8300" b="1">
                    <a:solidFill>
                      <a:schemeClr val="tx1"/>
                    </a:solidFill>
                    <a:latin typeface="Arial" charset="0"/>
                    <a:cs typeface="Arial" charset="0"/>
                  </a:defRPr>
                </a:lvl4pPr>
                <a:lvl5pPr marL="2057400" indent="-228600" eaLnBrk="0" hangingPunct="0">
                  <a:defRPr sz="8300" b="1">
                    <a:solidFill>
                      <a:schemeClr val="tx1"/>
                    </a:solidFill>
                    <a:latin typeface="Arial" charset="0"/>
                    <a:cs typeface="Arial" charset="0"/>
                  </a:defRPr>
                </a:lvl5pPr>
                <a:lvl6pPr marL="2514600" indent="-228600" eaLnBrk="0" fontAlgn="base" hangingPunct="0">
                  <a:spcBef>
                    <a:spcPct val="0"/>
                  </a:spcBef>
                  <a:spcAft>
                    <a:spcPct val="0"/>
                  </a:spcAft>
                  <a:defRPr sz="8300" b="1">
                    <a:solidFill>
                      <a:schemeClr val="tx1"/>
                    </a:solidFill>
                    <a:latin typeface="Arial" charset="0"/>
                    <a:cs typeface="Arial" charset="0"/>
                  </a:defRPr>
                </a:lvl6pPr>
                <a:lvl7pPr marL="2971800" indent="-228600" eaLnBrk="0" fontAlgn="base" hangingPunct="0">
                  <a:spcBef>
                    <a:spcPct val="0"/>
                  </a:spcBef>
                  <a:spcAft>
                    <a:spcPct val="0"/>
                  </a:spcAft>
                  <a:defRPr sz="8300" b="1">
                    <a:solidFill>
                      <a:schemeClr val="tx1"/>
                    </a:solidFill>
                    <a:latin typeface="Arial" charset="0"/>
                    <a:cs typeface="Arial" charset="0"/>
                  </a:defRPr>
                </a:lvl7pPr>
                <a:lvl8pPr marL="3429000" indent="-228600" eaLnBrk="0" fontAlgn="base" hangingPunct="0">
                  <a:spcBef>
                    <a:spcPct val="0"/>
                  </a:spcBef>
                  <a:spcAft>
                    <a:spcPct val="0"/>
                  </a:spcAft>
                  <a:defRPr sz="8300" b="1">
                    <a:solidFill>
                      <a:schemeClr val="tx1"/>
                    </a:solidFill>
                    <a:latin typeface="Arial" charset="0"/>
                    <a:cs typeface="Arial" charset="0"/>
                  </a:defRPr>
                </a:lvl8pPr>
                <a:lvl9pPr marL="3886200" indent="-228600" eaLnBrk="0" fontAlgn="base" hangingPunct="0">
                  <a:spcBef>
                    <a:spcPct val="0"/>
                  </a:spcBef>
                  <a:spcAft>
                    <a:spcPct val="0"/>
                  </a:spcAft>
                  <a:defRPr sz="8300" b="1">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66FF33"/>
                    </a:solidFill>
                    <a:effectLst/>
                    <a:uLnTx/>
                    <a:uFillTx/>
                    <a:latin typeface="Arial" charset="0"/>
                    <a:cs typeface="Arial" charset="0"/>
                  </a:rPr>
                  <a:t>500</a:t>
                </a:r>
                <a:r>
                  <a:rPr kumimoji="0" lang="el-GR" sz="1600" b="0" i="1" u="none" strike="noStrike" kern="0" cap="none" spc="0" normalizeH="0" baseline="0" noProof="0">
                    <a:ln>
                      <a:noFill/>
                    </a:ln>
                    <a:solidFill>
                      <a:srgbClr val="66FF33"/>
                    </a:solidFill>
                    <a:effectLst/>
                    <a:uLnTx/>
                    <a:uFillTx/>
                    <a:latin typeface="Arial" charset="0"/>
                    <a:cs typeface="Arial" charset="0"/>
                  </a:rPr>
                  <a:t>μ</a:t>
                </a:r>
                <a:r>
                  <a:rPr kumimoji="0" lang="en-US" sz="1600" b="0" i="1" u="none" strike="noStrike" kern="0" cap="none" spc="0" normalizeH="0" baseline="0" noProof="0">
                    <a:ln>
                      <a:noFill/>
                    </a:ln>
                    <a:solidFill>
                      <a:srgbClr val="66FF33"/>
                    </a:solidFill>
                    <a:effectLst/>
                    <a:uLnTx/>
                    <a:uFillTx/>
                    <a:latin typeface="Arial" charset="0"/>
                    <a:cs typeface="Arial" charset="0"/>
                  </a:rPr>
                  <a:t>m</a:t>
                </a:r>
              </a:p>
            </p:txBody>
          </p:sp>
          <p:sp>
            <p:nvSpPr>
              <p:cNvPr id="102" name="TextBox 8"/>
              <p:cNvSpPr txBox="1">
                <a:spLocks noChangeArrowheads="1"/>
              </p:cNvSpPr>
              <p:nvPr/>
            </p:nvSpPr>
            <p:spPr bwMode="auto">
              <a:xfrm rot="16200000">
                <a:off x="108860" y="18190272"/>
                <a:ext cx="1566863" cy="63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300" b="1">
                    <a:solidFill>
                      <a:schemeClr val="tx1"/>
                    </a:solidFill>
                    <a:latin typeface="Arial" charset="0"/>
                    <a:cs typeface="Arial" charset="0"/>
                  </a:defRPr>
                </a:lvl1pPr>
                <a:lvl2pPr marL="742950" indent="-285750" eaLnBrk="0" hangingPunct="0">
                  <a:defRPr sz="8300" b="1">
                    <a:solidFill>
                      <a:schemeClr val="tx1"/>
                    </a:solidFill>
                    <a:latin typeface="Arial" charset="0"/>
                    <a:cs typeface="Arial" charset="0"/>
                  </a:defRPr>
                </a:lvl2pPr>
                <a:lvl3pPr marL="1143000" indent="-228600" eaLnBrk="0" hangingPunct="0">
                  <a:defRPr sz="8300" b="1">
                    <a:solidFill>
                      <a:schemeClr val="tx1"/>
                    </a:solidFill>
                    <a:latin typeface="Arial" charset="0"/>
                    <a:cs typeface="Arial" charset="0"/>
                  </a:defRPr>
                </a:lvl3pPr>
                <a:lvl4pPr marL="1600200" indent="-228600" eaLnBrk="0" hangingPunct="0">
                  <a:defRPr sz="8300" b="1">
                    <a:solidFill>
                      <a:schemeClr val="tx1"/>
                    </a:solidFill>
                    <a:latin typeface="Arial" charset="0"/>
                    <a:cs typeface="Arial" charset="0"/>
                  </a:defRPr>
                </a:lvl4pPr>
                <a:lvl5pPr marL="2057400" indent="-228600" eaLnBrk="0" hangingPunct="0">
                  <a:defRPr sz="8300" b="1">
                    <a:solidFill>
                      <a:schemeClr val="tx1"/>
                    </a:solidFill>
                    <a:latin typeface="Arial" charset="0"/>
                    <a:cs typeface="Arial" charset="0"/>
                  </a:defRPr>
                </a:lvl5pPr>
                <a:lvl6pPr marL="2514600" indent="-228600" eaLnBrk="0" fontAlgn="base" hangingPunct="0">
                  <a:spcBef>
                    <a:spcPct val="0"/>
                  </a:spcBef>
                  <a:spcAft>
                    <a:spcPct val="0"/>
                  </a:spcAft>
                  <a:defRPr sz="8300" b="1">
                    <a:solidFill>
                      <a:schemeClr val="tx1"/>
                    </a:solidFill>
                    <a:latin typeface="Arial" charset="0"/>
                    <a:cs typeface="Arial" charset="0"/>
                  </a:defRPr>
                </a:lvl6pPr>
                <a:lvl7pPr marL="2971800" indent="-228600" eaLnBrk="0" fontAlgn="base" hangingPunct="0">
                  <a:spcBef>
                    <a:spcPct val="0"/>
                  </a:spcBef>
                  <a:spcAft>
                    <a:spcPct val="0"/>
                  </a:spcAft>
                  <a:defRPr sz="8300" b="1">
                    <a:solidFill>
                      <a:schemeClr val="tx1"/>
                    </a:solidFill>
                    <a:latin typeface="Arial" charset="0"/>
                    <a:cs typeface="Arial" charset="0"/>
                  </a:defRPr>
                </a:lvl7pPr>
                <a:lvl8pPr marL="3429000" indent="-228600" eaLnBrk="0" fontAlgn="base" hangingPunct="0">
                  <a:spcBef>
                    <a:spcPct val="0"/>
                  </a:spcBef>
                  <a:spcAft>
                    <a:spcPct val="0"/>
                  </a:spcAft>
                  <a:defRPr sz="8300" b="1">
                    <a:solidFill>
                      <a:schemeClr val="tx1"/>
                    </a:solidFill>
                    <a:latin typeface="Arial" charset="0"/>
                    <a:cs typeface="Arial" charset="0"/>
                  </a:defRPr>
                </a:lvl8pPr>
                <a:lvl9pPr marL="3886200" indent="-228600" eaLnBrk="0" fontAlgn="base" hangingPunct="0">
                  <a:spcBef>
                    <a:spcPct val="0"/>
                  </a:spcBef>
                  <a:spcAft>
                    <a:spcPct val="0"/>
                  </a:spcAft>
                  <a:defRPr sz="8300" b="1">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66FF33"/>
                    </a:solidFill>
                    <a:effectLst/>
                    <a:uLnTx/>
                    <a:uFillTx/>
                    <a:latin typeface="Arial" charset="0"/>
                    <a:cs typeface="Arial" charset="0"/>
                  </a:rPr>
                  <a:t>100</a:t>
                </a:r>
                <a:r>
                  <a:rPr kumimoji="0" lang="el-GR" sz="1600" b="0" i="1" u="none" strike="noStrike" kern="0" cap="none" spc="0" normalizeH="0" baseline="0" noProof="0">
                    <a:ln>
                      <a:noFill/>
                    </a:ln>
                    <a:solidFill>
                      <a:srgbClr val="66FF33"/>
                    </a:solidFill>
                    <a:effectLst/>
                    <a:uLnTx/>
                    <a:uFillTx/>
                    <a:latin typeface="Arial" charset="0"/>
                    <a:cs typeface="Arial" charset="0"/>
                  </a:rPr>
                  <a:t>μ</a:t>
                </a:r>
                <a:r>
                  <a:rPr kumimoji="0" lang="en-US" sz="1600" b="0" i="1" u="none" strike="noStrike" kern="0" cap="none" spc="0" normalizeH="0" baseline="0" noProof="0">
                    <a:ln>
                      <a:noFill/>
                    </a:ln>
                    <a:solidFill>
                      <a:srgbClr val="66FF33"/>
                    </a:solidFill>
                    <a:effectLst/>
                    <a:uLnTx/>
                    <a:uFillTx/>
                    <a:latin typeface="Arial" charset="0"/>
                    <a:cs typeface="Arial" charset="0"/>
                  </a:rPr>
                  <a:t>m</a:t>
                </a:r>
              </a:p>
            </p:txBody>
          </p:sp>
          <p:sp>
            <p:nvSpPr>
              <p:cNvPr id="103" name="TextBox 8"/>
              <p:cNvSpPr txBox="1">
                <a:spLocks noChangeArrowheads="1"/>
              </p:cNvSpPr>
              <p:nvPr/>
            </p:nvSpPr>
            <p:spPr bwMode="auto">
              <a:xfrm>
                <a:off x="1187571" y="19377028"/>
                <a:ext cx="1523999" cy="63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300" b="1">
                    <a:solidFill>
                      <a:schemeClr val="tx1"/>
                    </a:solidFill>
                    <a:latin typeface="Arial" charset="0"/>
                    <a:cs typeface="Arial" charset="0"/>
                  </a:defRPr>
                </a:lvl1pPr>
                <a:lvl2pPr marL="742950" indent="-285750" eaLnBrk="0" hangingPunct="0">
                  <a:defRPr sz="8300" b="1">
                    <a:solidFill>
                      <a:schemeClr val="tx1"/>
                    </a:solidFill>
                    <a:latin typeface="Arial" charset="0"/>
                    <a:cs typeface="Arial" charset="0"/>
                  </a:defRPr>
                </a:lvl2pPr>
                <a:lvl3pPr marL="1143000" indent="-228600" eaLnBrk="0" hangingPunct="0">
                  <a:defRPr sz="8300" b="1">
                    <a:solidFill>
                      <a:schemeClr val="tx1"/>
                    </a:solidFill>
                    <a:latin typeface="Arial" charset="0"/>
                    <a:cs typeface="Arial" charset="0"/>
                  </a:defRPr>
                </a:lvl3pPr>
                <a:lvl4pPr marL="1600200" indent="-228600" eaLnBrk="0" hangingPunct="0">
                  <a:defRPr sz="8300" b="1">
                    <a:solidFill>
                      <a:schemeClr val="tx1"/>
                    </a:solidFill>
                    <a:latin typeface="Arial" charset="0"/>
                    <a:cs typeface="Arial" charset="0"/>
                  </a:defRPr>
                </a:lvl4pPr>
                <a:lvl5pPr marL="2057400" indent="-228600" eaLnBrk="0" hangingPunct="0">
                  <a:defRPr sz="8300" b="1">
                    <a:solidFill>
                      <a:schemeClr val="tx1"/>
                    </a:solidFill>
                    <a:latin typeface="Arial" charset="0"/>
                    <a:cs typeface="Arial" charset="0"/>
                  </a:defRPr>
                </a:lvl5pPr>
                <a:lvl6pPr marL="2514600" indent="-228600" eaLnBrk="0" fontAlgn="base" hangingPunct="0">
                  <a:spcBef>
                    <a:spcPct val="0"/>
                  </a:spcBef>
                  <a:spcAft>
                    <a:spcPct val="0"/>
                  </a:spcAft>
                  <a:defRPr sz="8300" b="1">
                    <a:solidFill>
                      <a:schemeClr val="tx1"/>
                    </a:solidFill>
                    <a:latin typeface="Arial" charset="0"/>
                    <a:cs typeface="Arial" charset="0"/>
                  </a:defRPr>
                </a:lvl6pPr>
                <a:lvl7pPr marL="2971800" indent="-228600" eaLnBrk="0" fontAlgn="base" hangingPunct="0">
                  <a:spcBef>
                    <a:spcPct val="0"/>
                  </a:spcBef>
                  <a:spcAft>
                    <a:spcPct val="0"/>
                  </a:spcAft>
                  <a:defRPr sz="8300" b="1">
                    <a:solidFill>
                      <a:schemeClr val="tx1"/>
                    </a:solidFill>
                    <a:latin typeface="Arial" charset="0"/>
                    <a:cs typeface="Arial" charset="0"/>
                  </a:defRPr>
                </a:lvl7pPr>
                <a:lvl8pPr marL="3429000" indent="-228600" eaLnBrk="0" fontAlgn="base" hangingPunct="0">
                  <a:spcBef>
                    <a:spcPct val="0"/>
                  </a:spcBef>
                  <a:spcAft>
                    <a:spcPct val="0"/>
                  </a:spcAft>
                  <a:defRPr sz="8300" b="1">
                    <a:solidFill>
                      <a:schemeClr val="tx1"/>
                    </a:solidFill>
                    <a:latin typeface="Arial" charset="0"/>
                    <a:cs typeface="Arial" charset="0"/>
                  </a:defRPr>
                </a:lvl8pPr>
                <a:lvl9pPr marL="3886200" indent="-228600" eaLnBrk="0" fontAlgn="base" hangingPunct="0">
                  <a:spcBef>
                    <a:spcPct val="0"/>
                  </a:spcBef>
                  <a:spcAft>
                    <a:spcPct val="0"/>
                  </a:spcAft>
                  <a:defRPr sz="8300" b="1">
                    <a:solidFill>
                      <a:schemeClr val="tx1"/>
                    </a:solidFill>
                    <a:latin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a:ln>
                      <a:noFill/>
                    </a:ln>
                    <a:solidFill>
                      <a:srgbClr val="66FF33"/>
                    </a:solidFill>
                    <a:effectLst/>
                    <a:uLnTx/>
                    <a:uFillTx/>
                    <a:latin typeface="Arial" charset="0"/>
                    <a:cs typeface="Arial" charset="0"/>
                  </a:rPr>
                  <a:t>100</a:t>
                </a:r>
                <a:r>
                  <a:rPr kumimoji="0" lang="el-GR" sz="1600" b="0" i="1" u="none" strike="noStrike" kern="0" cap="none" spc="0" normalizeH="0" baseline="0" noProof="0">
                    <a:ln>
                      <a:noFill/>
                    </a:ln>
                    <a:solidFill>
                      <a:srgbClr val="66FF33"/>
                    </a:solidFill>
                    <a:effectLst/>
                    <a:uLnTx/>
                    <a:uFillTx/>
                    <a:latin typeface="Arial" charset="0"/>
                    <a:cs typeface="Arial" charset="0"/>
                  </a:rPr>
                  <a:t>μ</a:t>
                </a:r>
                <a:r>
                  <a:rPr kumimoji="0" lang="en-US" sz="1600" b="0" i="1" u="none" strike="noStrike" kern="0" cap="none" spc="0" normalizeH="0" baseline="0" noProof="0">
                    <a:ln>
                      <a:noFill/>
                    </a:ln>
                    <a:solidFill>
                      <a:srgbClr val="66FF33"/>
                    </a:solidFill>
                    <a:effectLst/>
                    <a:uLnTx/>
                    <a:uFillTx/>
                    <a:latin typeface="Arial" charset="0"/>
                    <a:cs typeface="Arial" charset="0"/>
                  </a:rPr>
                  <a:t>m</a:t>
                </a:r>
              </a:p>
            </p:txBody>
          </p:sp>
          <p:sp>
            <p:nvSpPr>
              <p:cNvPr id="104" name="Rectangle 327"/>
              <p:cNvSpPr>
                <a:spLocks noChangeArrowheads="1"/>
              </p:cNvSpPr>
              <p:nvPr/>
            </p:nvSpPr>
            <p:spPr bwMode="auto">
              <a:xfrm>
                <a:off x="2978267" y="17402175"/>
                <a:ext cx="304800" cy="314325"/>
              </a:xfrm>
              <a:prstGeom prst="rect">
                <a:avLst/>
              </a:prstGeom>
              <a:noFill/>
              <a:ln w="44450" algn="ctr">
                <a:solidFill>
                  <a:srgbClr val="66FF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4232275" eaLnBrk="1" fontAlgn="auto" latinLnBrk="0" hangingPunct="1">
                  <a:lnSpc>
                    <a:spcPct val="100000"/>
                  </a:lnSpc>
                  <a:spcBef>
                    <a:spcPts val="0"/>
                  </a:spcBef>
                  <a:spcAft>
                    <a:spcPts val="0"/>
                  </a:spcAft>
                  <a:buClrTx/>
                  <a:buSzTx/>
                  <a:buFontTx/>
                  <a:buNone/>
                  <a:tabLst/>
                  <a:defRPr/>
                </a:pPr>
                <a:endParaRPr kumimoji="0" lang="he-IL" sz="1050" b="0" i="0" u="none" strike="noStrike" kern="0" cap="none" spc="0" normalizeH="0" baseline="0" noProof="0">
                  <a:ln>
                    <a:noFill/>
                  </a:ln>
                  <a:solidFill>
                    <a:sysClr val="windowText" lastClr="000000"/>
                  </a:solidFill>
                  <a:effectLst/>
                  <a:uLnTx/>
                  <a:uFillTx/>
                </a:endParaRPr>
              </a:p>
            </p:txBody>
          </p:sp>
        </p:grpSp>
        <p:sp>
          <p:nvSpPr>
            <p:cNvPr id="72" name="TextBox 10"/>
            <p:cNvSpPr txBox="1">
              <a:spLocks noChangeArrowheads="1"/>
            </p:cNvSpPr>
            <p:nvPr/>
          </p:nvSpPr>
          <p:spPr bwMode="auto">
            <a:xfrm>
              <a:off x="388212" y="20110728"/>
              <a:ext cx="8595374" cy="225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300" b="1">
                  <a:solidFill>
                    <a:schemeClr val="tx1"/>
                  </a:solidFill>
                  <a:latin typeface="Arial" charset="0"/>
                  <a:cs typeface="Arial" charset="0"/>
                </a:defRPr>
              </a:lvl1pPr>
              <a:lvl2pPr marL="742950" indent="-285750" eaLnBrk="0" hangingPunct="0">
                <a:defRPr sz="8300" b="1">
                  <a:solidFill>
                    <a:schemeClr val="tx1"/>
                  </a:solidFill>
                  <a:latin typeface="Arial" charset="0"/>
                  <a:cs typeface="Arial" charset="0"/>
                </a:defRPr>
              </a:lvl2pPr>
              <a:lvl3pPr marL="1143000" indent="-228600" eaLnBrk="0" hangingPunct="0">
                <a:defRPr sz="8300" b="1">
                  <a:solidFill>
                    <a:schemeClr val="tx1"/>
                  </a:solidFill>
                  <a:latin typeface="Arial" charset="0"/>
                  <a:cs typeface="Arial" charset="0"/>
                </a:defRPr>
              </a:lvl3pPr>
              <a:lvl4pPr marL="1600200" indent="-228600" eaLnBrk="0" hangingPunct="0">
                <a:defRPr sz="8300" b="1">
                  <a:solidFill>
                    <a:schemeClr val="tx1"/>
                  </a:solidFill>
                  <a:latin typeface="Arial" charset="0"/>
                  <a:cs typeface="Arial" charset="0"/>
                </a:defRPr>
              </a:lvl4pPr>
              <a:lvl5pPr marL="2057400" indent="-228600" eaLnBrk="0" hangingPunct="0">
                <a:defRPr sz="8300" b="1">
                  <a:solidFill>
                    <a:schemeClr val="tx1"/>
                  </a:solidFill>
                  <a:latin typeface="Arial" charset="0"/>
                  <a:cs typeface="Arial" charset="0"/>
                </a:defRPr>
              </a:lvl5pPr>
              <a:lvl6pPr marL="2514600" indent="-228600" eaLnBrk="0" fontAlgn="base" hangingPunct="0">
                <a:spcBef>
                  <a:spcPct val="0"/>
                </a:spcBef>
                <a:spcAft>
                  <a:spcPct val="0"/>
                </a:spcAft>
                <a:defRPr sz="8300" b="1">
                  <a:solidFill>
                    <a:schemeClr val="tx1"/>
                  </a:solidFill>
                  <a:latin typeface="Arial" charset="0"/>
                  <a:cs typeface="Arial" charset="0"/>
                </a:defRPr>
              </a:lvl6pPr>
              <a:lvl7pPr marL="2971800" indent="-228600" eaLnBrk="0" fontAlgn="base" hangingPunct="0">
                <a:spcBef>
                  <a:spcPct val="0"/>
                </a:spcBef>
                <a:spcAft>
                  <a:spcPct val="0"/>
                </a:spcAft>
                <a:defRPr sz="8300" b="1">
                  <a:solidFill>
                    <a:schemeClr val="tx1"/>
                  </a:solidFill>
                  <a:latin typeface="Arial" charset="0"/>
                  <a:cs typeface="Arial" charset="0"/>
                </a:defRPr>
              </a:lvl7pPr>
              <a:lvl8pPr marL="3429000" indent="-228600" eaLnBrk="0" fontAlgn="base" hangingPunct="0">
                <a:spcBef>
                  <a:spcPct val="0"/>
                </a:spcBef>
                <a:spcAft>
                  <a:spcPct val="0"/>
                </a:spcAft>
                <a:defRPr sz="8300" b="1">
                  <a:solidFill>
                    <a:schemeClr val="tx1"/>
                  </a:solidFill>
                  <a:latin typeface="Arial" charset="0"/>
                  <a:cs typeface="Arial" charset="0"/>
                </a:defRPr>
              </a:lvl8pPr>
              <a:lvl9pPr marL="3886200" indent="-228600" eaLnBrk="0" fontAlgn="base" hangingPunct="0">
                <a:spcBef>
                  <a:spcPct val="0"/>
                </a:spcBef>
                <a:spcAft>
                  <a:spcPct val="0"/>
                </a:spcAft>
                <a:defRPr sz="8300" b="1">
                  <a:solidFill>
                    <a:schemeClr val="tx1"/>
                  </a:solidFill>
                  <a:latin typeface="Arial" charset="0"/>
                  <a:cs typeface="Arial" charset="0"/>
                </a:defRPr>
              </a:lvl9pPr>
            </a:lstStyle>
            <a:p>
              <a:pPr marL="0" marR="0" lvl="0" indent="0" algn="just" defTabSz="914400" eaLnBrk="1" fontAlgn="auto" latinLnBrk="0" hangingPunct="1">
                <a:lnSpc>
                  <a:spcPct val="100000"/>
                </a:lnSpc>
                <a:spcBef>
                  <a:spcPts val="0"/>
                </a:spcBef>
                <a:spcAft>
                  <a:spcPts val="0"/>
                </a:spcAft>
                <a:buClrTx/>
                <a:buSzTx/>
                <a:buFont typeface="Arial" charset="0"/>
                <a:buNone/>
                <a:tabLst/>
                <a:defRPr/>
              </a:pPr>
              <a:r>
                <a:rPr kumimoji="0" lang="en-US" sz="18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L   - Channel length - </a:t>
              </a:r>
              <a:r>
                <a:rPr kumimoji="0" lang="en-US" sz="1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active layer </a:t>
              </a:r>
              <a:r>
                <a:rPr kumimoji="0" lang="en-US" sz="18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thickness</a:t>
              </a:r>
              <a:endParaRPr kumimoji="0" lang="en-US" sz="18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sz="18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D   - Perforations</a:t>
              </a:r>
              <a:r>
                <a:rPr kumimoji="0" lang="en-US" sz="1800" b="1" i="0" u="none" strike="noStrike" kern="0" cap="none" spc="0" normalizeH="0" baseline="0" noProof="0" dirty="0">
                  <a:ln>
                    <a:noFill/>
                  </a:ln>
                  <a:solidFill>
                    <a:srgbClr val="FF0000"/>
                  </a:solidFill>
                  <a:effectLst/>
                  <a:uLnTx/>
                  <a:uFillTx/>
                  <a:latin typeface="Times New Roman" pitchFamily="18" charset="0"/>
                  <a:cs typeface="Times New Roman" pitchFamily="18" charset="0"/>
                </a:rPr>
                <a:t>’ diameter (~80nm</a:t>
              </a:r>
              <a:r>
                <a:rPr kumimoji="0" lang="en-US" sz="18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sz="18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FF - perforations area ratio</a:t>
              </a:r>
            </a:p>
            <a:p>
              <a:pPr marL="0" marR="0" lvl="0" indent="0" defTabSz="914400" eaLnBrk="1" fontAlgn="auto" latinLnBrk="0" hangingPunct="1">
                <a:lnSpc>
                  <a:spcPct val="100000"/>
                </a:lnSpc>
                <a:spcBef>
                  <a:spcPts val="0"/>
                </a:spcBef>
                <a:spcAft>
                  <a:spcPts val="0"/>
                </a:spcAft>
                <a:buClrTx/>
                <a:buSzTx/>
                <a:buFont typeface="Arial" charset="0"/>
                <a:buNone/>
                <a:tabLst/>
                <a:defRPr/>
              </a:pPr>
              <a:r>
                <a:rPr kumimoji="0" lang="en-US" sz="18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t</a:t>
              </a:r>
              <a:r>
                <a:rPr kumimoji="0" lang="en-US" sz="1800" b="1" i="0" u="none" strike="noStrike" kern="0" cap="none" spc="0" normalizeH="0" baseline="-25000" noProof="0" dirty="0" smtClean="0">
                  <a:ln>
                    <a:noFill/>
                  </a:ln>
                  <a:solidFill>
                    <a:srgbClr val="FF0000"/>
                  </a:solidFill>
                  <a:effectLst/>
                  <a:uLnTx/>
                  <a:uFillTx/>
                  <a:latin typeface="Times New Roman" pitchFamily="18" charset="0"/>
                  <a:cs typeface="Times New Roman" pitchFamily="18" charset="0"/>
                </a:rPr>
                <a:t>d</a:t>
              </a:r>
              <a:r>
                <a:rPr kumimoji="0" lang="en-US" sz="18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&amp; </a:t>
              </a:r>
              <a:r>
                <a:rPr kumimoji="0" lang="en-US" sz="1800" b="1"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t</a:t>
              </a:r>
              <a:r>
                <a:rPr kumimoji="0" lang="en-US" sz="1800" b="1" i="0" u="none" strike="noStrike" kern="0" cap="none" spc="0" normalizeH="0" baseline="-25000" noProof="0" dirty="0" err="1" smtClean="0">
                  <a:ln>
                    <a:noFill/>
                  </a:ln>
                  <a:solidFill>
                    <a:srgbClr val="FF0000"/>
                  </a:solidFill>
                  <a:effectLst/>
                  <a:uLnTx/>
                  <a:uFillTx/>
                  <a:latin typeface="Times New Roman" pitchFamily="18" charset="0"/>
                  <a:cs typeface="Times New Roman" pitchFamily="18" charset="0"/>
                </a:rPr>
                <a:t>s</a:t>
              </a:r>
              <a:endParaRPr kumimoji="0" lang="en-US" sz="18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cxnSp>
          <p:nvCxnSpPr>
            <p:cNvPr id="73" name="Straight Arrow Connector 234"/>
            <p:cNvCxnSpPr>
              <a:cxnSpLocks noChangeShapeType="1"/>
            </p:cNvCxnSpPr>
            <p:nvPr/>
          </p:nvCxnSpPr>
          <p:spPr bwMode="auto">
            <a:xfrm flipH="1" flipV="1">
              <a:off x="12344400" y="18530813"/>
              <a:ext cx="3854" cy="1203279"/>
            </a:xfrm>
            <a:prstGeom prst="straightConnector1">
              <a:avLst/>
            </a:prstGeom>
            <a:noFill/>
            <a:ln w="88900" algn="ctr">
              <a:solidFill>
                <a:srgbClr val="FF6600"/>
              </a:solidFill>
              <a:round/>
              <a:headEnd/>
              <a:tailEnd type="triangle" w="lg" len="med"/>
            </a:ln>
            <a:extLst>
              <a:ext uri="{909E8E84-426E-40DD-AFC4-6F175D3DCCD1}">
                <a14:hiddenFill xmlns:a14="http://schemas.microsoft.com/office/drawing/2010/main">
                  <a:noFill/>
                </a14:hiddenFill>
              </a:ext>
            </a:extLst>
          </p:spPr>
        </p:cxnSp>
        <p:cxnSp>
          <p:nvCxnSpPr>
            <p:cNvPr id="74" name="Straight Arrow Connector 234"/>
            <p:cNvCxnSpPr>
              <a:cxnSpLocks noChangeShapeType="1"/>
            </p:cNvCxnSpPr>
            <p:nvPr/>
          </p:nvCxnSpPr>
          <p:spPr bwMode="auto">
            <a:xfrm flipV="1">
              <a:off x="14225536" y="17107620"/>
              <a:ext cx="46101" cy="3237632"/>
            </a:xfrm>
            <a:prstGeom prst="straightConnector1">
              <a:avLst/>
            </a:prstGeom>
            <a:noFill/>
            <a:ln w="88900" algn="ctr">
              <a:solidFill>
                <a:srgbClr val="FF6600"/>
              </a:solidFill>
              <a:round/>
              <a:headEnd/>
              <a:tailEnd type="triangle" w="lg" len="med"/>
            </a:ln>
            <a:extLst>
              <a:ext uri="{909E8E84-426E-40DD-AFC4-6F175D3DCCD1}">
                <a14:hiddenFill xmlns:a14="http://schemas.microsoft.com/office/drawing/2010/main">
                  <a:noFill/>
                </a14:hiddenFill>
              </a:ext>
            </a:extLst>
          </p:spPr>
        </p:cxnSp>
        <p:cxnSp>
          <p:nvCxnSpPr>
            <p:cNvPr id="75" name="Straight Arrow Connector 234"/>
            <p:cNvCxnSpPr>
              <a:cxnSpLocks noChangeShapeType="1"/>
            </p:cNvCxnSpPr>
            <p:nvPr/>
          </p:nvCxnSpPr>
          <p:spPr bwMode="auto">
            <a:xfrm flipV="1">
              <a:off x="15545068" y="16762999"/>
              <a:ext cx="32983" cy="4219817"/>
            </a:xfrm>
            <a:prstGeom prst="straightConnector1">
              <a:avLst/>
            </a:prstGeom>
            <a:noFill/>
            <a:ln w="88900" algn="ctr">
              <a:solidFill>
                <a:srgbClr val="FF6600"/>
              </a:solidFill>
              <a:round/>
              <a:headEnd/>
              <a:tailEnd type="triangle" w="lg" len="med"/>
            </a:ln>
            <a:extLst>
              <a:ext uri="{909E8E84-426E-40DD-AFC4-6F175D3DCCD1}">
                <a14:hiddenFill xmlns:a14="http://schemas.microsoft.com/office/drawing/2010/main">
                  <a:noFill/>
                </a14:hiddenFill>
              </a:ext>
            </a:extLst>
          </p:spPr>
        </p:cxnSp>
        <p:cxnSp>
          <p:nvCxnSpPr>
            <p:cNvPr id="76" name="Straight Arrow Connector 234"/>
            <p:cNvCxnSpPr>
              <a:cxnSpLocks noChangeShapeType="1"/>
            </p:cNvCxnSpPr>
            <p:nvPr/>
          </p:nvCxnSpPr>
          <p:spPr bwMode="auto">
            <a:xfrm flipV="1">
              <a:off x="12853535" y="20982816"/>
              <a:ext cx="2724516" cy="19050"/>
            </a:xfrm>
            <a:prstGeom prst="straightConnector1">
              <a:avLst/>
            </a:prstGeom>
            <a:noFill/>
            <a:ln w="88900" algn="ctr">
              <a:solidFill>
                <a:srgbClr val="FF6600"/>
              </a:solidFill>
              <a:round/>
              <a:headEnd/>
              <a:tailEnd type="none" w="lg" len="med"/>
            </a:ln>
            <a:extLst>
              <a:ext uri="{909E8E84-426E-40DD-AFC4-6F175D3DCCD1}">
                <a14:hiddenFill xmlns:a14="http://schemas.microsoft.com/office/drawing/2010/main">
                  <a:noFill/>
                </a14:hiddenFill>
              </a:ext>
            </a:extLst>
          </p:spPr>
        </p:cxnSp>
        <p:cxnSp>
          <p:nvCxnSpPr>
            <p:cNvPr id="77" name="Straight Arrow Connector 234"/>
            <p:cNvCxnSpPr>
              <a:cxnSpLocks noChangeShapeType="1"/>
            </p:cNvCxnSpPr>
            <p:nvPr/>
          </p:nvCxnSpPr>
          <p:spPr bwMode="auto">
            <a:xfrm>
              <a:off x="9677400" y="21658395"/>
              <a:ext cx="174609" cy="0"/>
            </a:xfrm>
            <a:prstGeom prst="straightConnector1">
              <a:avLst/>
            </a:prstGeom>
            <a:noFill/>
            <a:ln w="88900" algn="ctr">
              <a:solidFill>
                <a:srgbClr val="FF6600"/>
              </a:solidFill>
              <a:round/>
              <a:headEnd/>
              <a:tailEnd type="none" w="lg" len="med"/>
            </a:ln>
            <a:extLst>
              <a:ext uri="{909E8E84-426E-40DD-AFC4-6F175D3DCCD1}">
                <a14:hiddenFill xmlns:a14="http://schemas.microsoft.com/office/drawing/2010/main">
                  <a:noFill/>
                </a14:hiddenFill>
              </a:ext>
            </a:extLst>
          </p:spPr>
        </p:cxnSp>
        <p:cxnSp>
          <p:nvCxnSpPr>
            <p:cNvPr id="78" name="Straight Arrow Connector 234"/>
            <p:cNvCxnSpPr>
              <a:cxnSpLocks noChangeShapeType="1"/>
            </p:cNvCxnSpPr>
            <p:nvPr/>
          </p:nvCxnSpPr>
          <p:spPr bwMode="auto">
            <a:xfrm flipV="1">
              <a:off x="9653337" y="16490876"/>
              <a:ext cx="0" cy="5251327"/>
            </a:xfrm>
            <a:prstGeom prst="straightConnector1">
              <a:avLst/>
            </a:prstGeom>
            <a:noFill/>
            <a:ln w="88900" algn="ctr">
              <a:solidFill>
                <a:srgbClr val="FF6600"/>
              </a:solidFill>
              <a:round/>
              <a:headEnd/>
              <a:tailEnd type="triangle" w="lg" len="med"/>
            </a:ln>
            <a:extLst>
              <a:ext uri="{909E8E84-426E-40DD-AFC4-6F175D3DCCD1}">
                <a14:hiddenFill xmlns:a14="http://schemas.microsoft.com/office/drawing/2010/main">
                  <a:noFill/>
                </a14:hiddenFill>
              </a:ext>
            </a:extLst>
          </p:spPr>
        </p:cxnSp>
        <p:cxnSp>
          <p:nvCxnSpPr>
            <p:cNvPr id="79" name="Straight Arrow Connector 234"/>
            <p:cNvCxnSpPr>
              <a:cxnSpLocks noChangeShapeType="1"/>
            </p:cNvCxnSpPr>
            <p:nvPr/>
          </p:nvCxnSpPr>
          <p:spPr bwMode="auto">
            <a:xfrm>
              <a:off x="8875205" y="22301324"/>
              <a:ext cx="1027371" cy="1"/>
            </a:xfrm>
            <a:prstGeom prst="straightConnector1">
              <a:avLst/>
            </a:prstGeom>
            <a:noFill/>
            <a:ln w="88900" algn="ctr">
              <a:solidFill>
                <a:srgbClr val="FF6600"/>
              </a:solidFill>
              <a:round/>
              <a:headEnd/>
              <a:tailEnd type="none" w="lg" len="med"/>
            </a:ln>
            <a:extLst>
              <a:ext uri="{909E8E84-426E-40DD-AFC4-6F175D3DCCD1}">
                <a14:hiddenFill xmlns:a14="http://schemas.microsoft.com/office/drawing/2010/main">
                  <a:noFill/>
                </a14:hiddenFill>
              </a:ext>
            </a:extLst>
          </p:spPr>
        </p:cxnSp>
        <p:cxnSp>
          <p:nvCxnSpPr>
            <p:cNvPr id="80" name="Straight Arrow Connector 234"/>
            <p:cNvCxnSpPr>
              <a:cxnSpLocks noChangeShapeType="1"/>
            </p:cNvCxnSpPr>
            <p:nvPr/>
          </p:nvCxnSpPr>
          <p:spPr bwMode="auto">
            <a:xfrm flipV="1">
              <a:off x="8875205" y="18936781"/>
              <a:ext cx="0" cy="3364544"/>
            </a:xfrm>
            <a:prstGeom prst="straightConnector1">
              <a:avLst/>
            </a:prstGeom>
            <a:noFill/>
            <a:ln w="88900" algn="ctr">
              <a:solidFill>
                <a:srgbClr val="FF6600"/>
              </a:solidFill>
              <a:round/>
              <a:headEnd/>
              <a:tailEnd type="triangle" w="lg" len="med"/>
            </a:ln>
            <a:extLst>
              <a:ext uri="{909E8E84-426E-40DD-AFC4-6F175D3DCCD1}">
                <a14:hiddenFill xmlns:a14="http://schemas.microsoft.com/office/drawing/2010/main">
                  <a:noFill/>
                </a14:hiddenFill>
              </a:ext>
            </a:extLst>
          </p:spPr>
        </p:cxnSp>
        <p:cxnSp>
          <p:nvCxnSpPr>
            <p:cNvPr id="81" name="Straight Arrow Connector 234"/>
            <p:cNvCxnSpPr>
              <a:cxnSpLocks noChangeShapeType="1"/>
            </p:cNvCxnSpPr>
            <p:nvPr/>
          </p:nvCxnSpPr>
          <p:spPr bwMode="auto">
            <a:xfrm flipH="1" flipV="1">
              <a:off x="3593781" y="15249452"/>
              <a:ext cx="3318949" cy="4122"/>
            </a:xfrm>
            <a:prstGeom prst="straightConnector1">
              <a:avLst/>
            </a:prstGeom>
            <a:noFill/>
            <a:ln w="88900" algn="ctr">
              <a:solidFill>
                <a:srgbClr val="FF6600"/>
              </a:solidFill>
              <a:round/>
              <a:headEnd/>
              <a:tailEnd type="triangle" w="lg" len="med"/>
            </a:ln>
            <a:extLst>
              <a:ext uri="{909E8E84-426E-40DD-AFC4-6F175D3DCCD1}">
                <a14:hiddenFill xmlns:a14="http://schemas.microsoft.com/office/drawing/2010/main">
                  <a:noFill/>
                </a14:hiddenFill>
              </a:ext>
            </a:extLst>
          </p:spPr>
        </p:cxnSp>
        <p:cxnSp>
          <p:nvCxnSpPr>
            <p:cNvPr id="82" name="Straight Arrow Connector 234"/>
            <p:cNvCxnSpPr>
              <a:cxnSpLocks noChangeShapeType="1"/>
            </p:cNvCxnSpPr>
            <p:nvPr/>
          </p:nvCxnSpPr>
          <p:spPr bwMode="auto">
            <a:xfrm flipH="1">
              <a:off x="9300172" y="14182651"/>
              <a:ext cx="2892" cy="551408"/>
            </a:xfrm>
            <a:prstGeom prst="straightConnector1">
              <a:avLst/>
            </a:prstGeom>
            <a:noFill/>
            <a:ln w="88900" algn="ctr">
              <a:solidFill>
                <a:srgbClr val="FF6600"/>
              </a:solidFill>
              <a:round/>
              <a:headEnd/>
              <a:tailEnd type="none" w="lg" len="med"/>
            </a:ln>
            <a:extLst>
              <a:ext uri="{909E8E84-426E-40DD-AFC4-6F175D3DCCD1}">
                <a14:hiddenFill xmlns:a14="http://schemas.microsoft.com/office/drawing/2010/main">
                  <a:noFill/>
                </a14:hiddenFill>
              </a:ext>
            </a:extLst>
          </p:spPr>
        </p:cxnSp>
        <p:cxnSp>
          <p:nvCxnSpPr>
            <p:cNvPr id="83" name="Straight Arrow Connector 234"/>
            <p:cNvCxnSpPr>
              <a:cxnSpLocks noChangeShapeType="1"/>
            </p:cNvCxnSpPr>
            <p:nvPr/>
          </p:nvCxnSpPr>
          <p:spPr bwMode="auto">
            <a:xfrm>
              <a:off x="6912730" y="14182651"/>
              <a:ext cx="2431553" cy="18365"/>
            </a:xfrm>
            <a:prstGeom prst="straightConnector1">
              <a:avLst/>
            </a:prstGeom>
            <a:noFill/>
            <a:ln w="88900" algn="ctr">
              <a:solidFill>
                <a:srgbClr val="FF6600"/>
              </a:solidFill>
              <a:round/>
              <a:headEnd/>
              <a:tailEnd type="none" w="lg" len="med"/>
            </a:ln>
            <a:extLst>
              <a:ext uri="{909E8E84-426E-40DD-AFC4-6F175D3DCCD1}">
                <a14:hiddenFill xmlns:a14="http://schemas.microsoft.com/office/drawing/2010/main">
                  <a:noFill/>
                </a14:hiddenFill>
              </a:ext>
            </a:extLst>
          </p:spPr>
        </p:cxnSp>
        <p:cxnSp>
          <p:nvCxnSpPr>
            <p:cNvPr id="84" name="Straight Arrow Connector 234"/>
            <p:cNvCxnSpPr>
              <a:cxnSpLocks noChangeShapeType="1"/>
            </p:cNvCxnSpPr>
            <p:nvPr/>
          </p:nvCxnSpPr>
          <p:spPr bwMode="auto">
            <a:xfrm flipH="1">
              <a:off x="6901050" y="14191833"/>
              <a:ext cx="14572" cy="1059680"/>
            </a:xfrm>
            <a:prstGeom prst="straightConnector1">
              <a:avLst/>
            </a:prstGeom>
            <a:noFill/>
            <a:ln w="88900" algn="ctr">
              <a:solidFill>
                <a:srgbClr val="FF6600"/>
              </a:solidFill>
              <a:round/>
              <a:headEnd/>
              <a:tailEnd type="none" w="lg" len="med"/>
            </a:ln>
            <a:extLst>
              <a:ext uri="{909E8E84-426E-40DD-AFC4-6F175D3DCCD1}">
                <a14:hiddenFill xmlns:a14="http://schemas.microsoft.com/office/drawing/2010/main">
                  <a:noFill/>
                </a14:hiddenFill>
              </a:ext>
            </a:extLst>
          </p:spPr>
        </p:cxnSp>
        <p:cxnSp>
          <p:nvCxnSpPr>
            <p:cNvPr id="85" name="Straight Arrow Connector 234"/>
            <p:cNvCxnSpPr>
              <a:cxnSpLocks noChangeShapeType="1"/>
            </p:cNvCxnSpPr>
            <p:nvPr/>
          </p:nvCxnSpPr>
          <p:spPr bwMode="auto">
            <a:xfrm flipH="1">
              <a:off x="4495801" y="16159088"/>
              <a:ext cx="1698950" cy="641"/>
            </a:xfrm>
            <a:prstGeom prst="straightConnector1">
              <a:avLst/>
            </a:prstGeom>
            <a:noFill/>
            <a:ln w="88900" algn="ctr">
              <a:solidFill>
                <a:srgbClr val="FF6600"/>
              </a:solidFill>
              <a:round/>
              <a:headEnd/>
              <a:tailEnd type="triangle" w="lg" len="med"/>
            </a:ln>
            <a:extLst>
              <a:ext uri="{909E8E84-426E-40DD-AFC4-6F175D3DCCD1}">
                <a14:hiddenFill xmlns:a14="http://schemas.microsoft.com/office/drawing/2010/main">
                  <a:noFill/>
                </a14:hiddenFill>
              </a:ext>
            </a:extLst>
          </p:spPr>
        </p:cxnSp>
        <p:cxnSp>
          <p:nvCxnSpPr>
            <p:cNvPr id="86" name="Straight Arrow Connector 234"/>
            <p:cNvCxnSpPr>
              <a:cxnSpLocks noChangeShapeType="1"/>
            </p:cNvCxnSpPr>
            <p:nvPr/>
          </p:nvCxnSpPr>
          <p:spPr bwMode="auto">
            <a:xfrm flipH="1" flipV="1">
              <a:off x="5019359" y="16762358"/>
              <a:ext cx="839715" cy="641"/>
            </a:xfrm>
            <a:prstGeom prst="straightConnector1">
              <a:avLst/>
            </a:prstGeom>
            <a:noFill/>
            <a:ln w="88900" algn="ctr">
              <a:solidFill>
                <a:srgbClr val="FF6600"/>
              </a:solidFill>
              <a:round/>
              <a:headEnd/>
              <a:tailEnd type="triangle" w="lg" len="med"/>
            </a:ln>
            <a:extLst>
              <a:ext uri="{909E8E84-426E-40DD-AFC4-6F175D3DCCD1}">
                <a14:hiddenFill xmlns:a14="http://schemas.microsoft.com/office/drawing/2010/main">
                  <a:noFill/>
                </a14:hiddenFill>
              </a:ext>
            </a:extLst>
          </p:spPr>
        </p:cxnSp>
        <p:cxnSp>
          <p:nvCxnSpPr>
            <p:cNvPr id="87" name="Straight Arrow Connector 234"/>
            <p:cNvCxnSpPr>
              <a:cxnSpLocks noChangeShapeType="1"/>
            </p:cNvCxnSpPr>
            <p:nvPr/>
          </p:nvCxnSpPr>
          <p:spPr bwMode="auto">
            <a:xfrm flipH="1">
              <a:off x="3593782" y="15522731"/>
              <a:ext cx="597218" cy="336320"/>
            </a:xfrm>
            <a:prstGeom prst="straightConnector1">
              <a:avLst/>
            </a:prstGeom>
            <a:noFill/>
            <a:ln w="88900" algn="ctr">
              <a:solidFill>
                <a:srgbClr val="FF6600"/>
              </a:solidFill>
              <a:round/>
              <a:headEnd/>
              <a:tailEnd type="triangle" w="lg" len="med"/>
            </a:ln>
            <a:extLst>
              <a:ext uri="{909E8E84-426E-40DD-AFC4-6F175D3DCCD1}">
                <a14:hiddenFill xmlns:a14="http://schemas.microsoft.com/office/drawing/2010/main">
                  <a:noFill/>
                </a14:hiddenFill>
              </a:ext>
            </a:extLst>
          </p:spPr>
        </p:cxnSp>
        <p:cxnSp>
          <p:nvCxnSpPr>
            <p:cNvPr id="88" name="Straight Arrow Connector 234"/>
            <p:cNvCxnSpPr>
              <a:cxnSpLocks noChangeShapeType="1"/>
            </p:cNvCxnSpPr>
            <p:nvPr/>
          </p:nvCxnSpPr>
          <p:spPr bwMode="auto">
            <a:xfrm>
              <a:off x="4162274" y="15513548"/>
              <a:ext cx="3616524" cy="9183"/>
            </a:xfrm>
            <a:prstGeom prst="straightConnector1">
              <a:avLst/>
            </a:prstGeom>
            <a:noFill/>
            <a:ln w="88900" algn="ctr">
              <a:solidFill>
                <a:srgbClr val="FF6600"/>
              </a:solidFill>
              <a:round/>
              <a:headEnd/>
              <a:tailEnd type="none" w="lg" len="med"/>
            </a:ln>
            <a:extLst>
              <a:ext uri="{909E8E84-426E-40DD-AFC4-6F175D3DCCD1}">
                <a14:hiddenFill xmlns:a14="http://schemas.microsoft.com/office/drawing/2010/main">
                  <a:noFill/>
                </a14:hiddenFill>
              </a:ext>
            </a:extLst>
          </p:spPr>
        </p:cxnSp>
        <p:cxnSp>
          <p:nvCxnSpPr>
            <p:cNvPr id="89" name="Straight Arrow Connector 234"/>
            <p:cNvCxnSpPr>
              <a:cxnSpLocks noChangeShapeType="1"/>
            </p:cNvCxnSpPr>
            <p:nvPr/>
          </p:nvCxnSpPr>
          <p:spPr bwMode="auto">
            <a:xfrm flipH="1" flipV="1">
              <a:off x="4803192" y="18209191"/>
              <a:ext cx="2019316" cy="4122"/>
            </a:xfrm>
            <a:prstGeom prst="straightConnector1">
              <a:avLst/>
            </a:prstGeom>
            <a:noFill/>
            <a:ln w="88900" algn="ctr">
              <a:solidFill>
                <a:srgbClr val="FF6600"/>
              </a:solidFill>
              <a:round/>
              <a:headEnd/>
              <a:tailEnd type="triangle" w="lg" len="med"/>
            </a:ln>
            <a:extLst>
              <a:ext uri="{909E8E84-426E-40DD-AFC4-6F175D3DCCD1}">
                <a14:hiddenFill xmlns:a14="http://schemas.microsoft.com/office/drawing/2010/main">
                  <a:noFill/>
                </a14:hiddenFill>
              </a:ext>
            </a:extLst>
          </p:spPr>
        </p:cxnSp>
        <p:cxnSp>
          <p:nvCxnSpPr>
            <p:cNvPr id="90" name="Straight Arrow Connector 234"/>
            <p:cNvCxnSpPr>
              <a:cxnSpLocks noChangeShapeType="1"/>
            </p:cNvCxnSpPr>
            <p:nvPr/>
          </p:nvCxnSpPr>
          <p:spPr bwMode="auto">
            <a:xfrm>
              <a:off x="6822508" y="18213313"/>
              <a:ext cx="1143113" cy="1769196"/>
            </a:xfrm>
            <a:prstGeom prst="straightConnector1">
              <a:avLst/>
            </a:prstGeom>
            <a:noFill/>
            <a:ln w="88900" algn="ctr">
              <a:solidFill>
                <a:srgbClr val="FF6600"/>
              </a:solidFill>
              <a:prstDash val="sysDash"/>
              <a:round/>
              <a:headEnd/>
              <a:tailEnd type="none" w="lg" len="med"/>
            </a:ln>
            <a:extLst>
              <a:ext uri="{909E8E84-426E-40DD-AFC4-6F175D3DCCD1}">
                <a14:hiddenFill xmlns:a14="http://schemas.microsoft.com/office/drawing/2010/main">
                  <a:noFill/>
                </a14:hiddenFill>
              </a:ext>
            </a:extLst>
          </p:spPr>
        </p:cxnSp>
        <p:cxnSp>
          <p:nvCxnSpPr>
            <p:cNvPr id="91" name="Straight Arrow Connector 234"/>
            <p:cNvCxnSpPr>
              <a:cxnSpLocks noChangeShapeType="1"/>
            </p:cNvCxnSpPr>
            <p:nvPr/>
          </p:nvCxnSpPr>
          <p:spPr bwMode="auto">
            <a:xfrm flipV="1">
              <a:off x="7965621" y="18602251"/>
              <a:ext cx="3692979" cy="1380258"/>
            </a:xfrm>
            <a:prstGeom prst="straightConnector1">
              <a:avLst/>
            </a:prstGeom>
            <a:noFill/>
            <a:ln w="88900" algn="ctr">
              <a:solidFill>
                <a:srgbClr val="FF6600"/>
              </a:solidFill>
              <a:prstDash val="sysDash"/>
              <a:round/>
              <a:headEnd/>
              <a:tailEnd type="none" w="lg" len="med"/>
            </a:ln>
            <a:extLst>
              <a:ext uri="{909E8E84-426E-40DD-AFC4-6F175D3DCCD1}">
                <a14:hiddenFill xmlns:a14="http://schemas.microsoft.com/office/drawing/2010/main">
                  <a:noFill/>
                </a14:hiddenFill>
              </a:ext>
            </a:extLst>
          </p:spPr>
        </p:cxnSp>
        <p:cxnSp>
          <p:nvCxnSpPr>
            <p:cNvPr id="92" name="Straight Arrow Connector 234"/>
            <p:cNvCxnSpPr>
              <a:cxnSpLocks noChangeShapeType="1"/>
            </p:cNvCxnSpPr>
            <p:nvPr/>
          </p:nvCxnSpPr>
          <p:spPr bwMode="auto">
            <a:xfrm>
              <a:off x="12108207" y="20373216"/>
              <a:ext cx="2163430" cy="1"/>
            </a:xfrm>
            <a:prstGeom prst="straightConnector1">
              <a:avLst/>
            </a:prstGeom>
            <a:noFill/>
            <a:ln w="88900" algn="ctr">
              <a:solidFill>
                <a:srgbClr val="FF6600"/>
              </a:solidFill>
              <a:round/>
              <a:headEnd/>
              <a:tailEnd type="none" w="lg" len="med"/>
            </a:ln>
            <a:extLst>
              <a:ext uri="{909E8E84-426E-40DD-AFC4-6F175D3DCCD1}">
                <a14:hiddenFill xmlns:a14="http://schemas.microsoft.com/office/drawing/2010/main">
                  <a:noFill/>
                </a14:hiddenFill>
              </a:ext>
            </a:extLst>
          </p:spPr>
        </p:cxnSp>
        <p:sp>
          <p:nvSpPr>
            <p:cNvPr id="93" name="Text Box 133"/>
            <p:cNvSpPr txBox="1">
              <a:spLocks noChangeArrowheads="1"/>
            </p:cNvSpPr>
            <p:nvPr/>
          </p:nvSpPr>
          <p:spPr bwMode="auto">
            <a:xfrm>
              <a:off x="456019" y="19355912"/>
              <a:ext cx="6319167" cy="6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32275" eaLnBrk="0" hangingPunct="0">
                <a:defRPr sz="8300" b="1">
                  <a:solidFill>
                    <a:schemeClr val="tx1"/>
                  </a:solidFill>
                  <a:latin typeface="Arial" charset="0"/>
                  <a:cs typeface="Arial" charset="0"/>
                </a:defRPr>
              </a:lvl1pPr>
              <a:lvl2pPr marL="742950" indent="-285750" defTabSz="4232275" eaLnBrk="0" hangingPunct="0">
                <a:defRPr sz="8300" b="1">
                  <a:solidFill>
                    <a:schemeClr val="tx1"/>
                  </a:solidFill>
                  <a:latin typeface="Arial" charset="0"/>
                  <a:cs typeface="Arial" charset="0"/>
                </a:defRPr>
              </a:lvl2pPr>
              <a:lvl3pPr marL="1143000" indent="-228600" defTabSz="4232275" eaLnBrk="0" hangingPunct="0">
                <a:defRPr sz="8300" b="1">
                  <a:solidFill>
                    <a:schemeClr val="tx1"/>
                  </a:solidFill>
                  <a:latin typeface="Arial" charset="0"/>
                  <a:cs typeface="Arial" charset="0"/>
                </a:defRPr>
              </a:lvl3pPr>
              <a:lvl4pPr marL="1600200" indent="-228600" defTabSz="4232275" eaLnBrk="0" hangingPunct="0">
                <a:defRPr sz="8300" b="1">
                  <a:solidFill>
                    <a:schemeClr val="tx1"/>
                  </a:solidFill>
                  <a:latin typeface="Arial" charset="0"/>
                  <a:cs typeface="Arial" charset="0"/>
                </a:defRPr>
              </a:lvl4pPr>
              <a:lvl5pPr marL="2057400" indent="-228600" defTabSz="4232275" eaLnBrk="0" hangingPunct="0">
                <a:defRPr sz="8300" b="1">
                  <a:solidFill>
                    <a:schemeClr val="tx1"/>
                  </a:solidFill>
                  <a:latin typeface="Arial" charset="0"/>
                  <a:cs typeface="Arial" charset="0"/>
                </a:defRPr>
              </a:lvl5pPr>
              <a:lvl6pPr marL="2514600" indent="-228600" defTabSz="4232275" eaLnBrk="0" fontAlgn="base" hangingPunct="0">
                <a:spcBef>
                  <a:spcPct val="0"/>
                </a:spcBef>
                <a:spcAft>
                  <a:spcPct val="0"/>
                </a:spcAft>
                <a:defRPr sz="8300" b="1">
                  <a:solidFill>
                    <a:schemeClr val="tx1"/>
                  </a:solidFill>
                  <a:latin typeface="Arial" charset="0"/>
                  <a:cs typeface="Arial" charset="0"/>
                </a:defRPr>
              </a:lvl6pPr>
              <a:lvl7pPr marL="2971800" indent="-228600" defTabSz="4232275" eaLnBrk="0" fontAlgn="base" hangingPunct="0">
                <a:spcBef>
                  <a:spcPct val="0"/>
                </a:spcBef>
                <a:spcAft>
                  <a:spcPct val="0"/>
                </a:spcAft>
                <a:defRPr sz="8300" b="1">
                  <a:solidFill>
                    <a:schemeClr val="tx1"/>
                  </a:solidFill>
                  <a:latin typeface="Arial" charset="0"/>
                  <a:cs typeface="Arial" charset="0"/>
                </a:defRPr>
              </a:lvl7pPr>
              <a:lvl8pPr marL="3429000" indent="-228600" defTabSz="4232275" eaLnBrk="0" fontAlgn="base" hangingPunct="0">
                <a:spcBef>
                  <a:spcPct val="0"/>
                </a:spcBef>
                <a:spcAft>
                  <a:spcPct val="0"/>
                </a:spcAft>
                <a:defRPr sz="8300" b="1">
                  <a:solidFill>
                    <a:schemeClr val="tx1"/>
                  </a:solidFill>
                  <a:latin typeface="Arial" charset="0"/>
                  <a:cs typeface="Arial" charset="0"/>
                </a:defRPr>
              </a:lvl8pPr>
              <a:lvl9pPr marL="3886200" indent="-228600" defTabSz="4232275" eaLnBrk="0" fontAlgn="base" hangingPunct="0">
                <a:spcBef>
                  <a:spcPct val="0"/>
                </a:spcBef>
                <a:spcAft>
                  <a:spcPct val="0"/>
                </a:spcAft>
                <a:defRPr sz="8300" b="1">
                  <a:solidFill>
                    <a:schemeClr val="tx1"/>
                  </a:solidFill>
                  <a:latin typeface="Arial" charset="0"/>
                  <a:cs typeface="Arial" charset="0"/>
                </a:defRPr>
              </a:lvl9pPr>
            </a:lstStyle>
            <a:p>
              <a:pPr marL="0" marR="0" lvl="0" indent="0" defTabSz="4232275" eaLnBrk="1" fontAlgn="auto" latinLnBrk="0" hangingPunct="1">
                <a:lnSpc>
                  <a:spcPct val="100000"/>
                </a:lnSpc>
                <a:spcBef>
                  <a:spcPct val="50000"/>
                </a:spcBef>
                <a:spcAft>
                  <a:spcPts val="0"/>
                </a:spcAft>
                <a:buClrTx/>
                <a:buSzTx/>
                <a:buFontTx/>
                <a:buNone/>
                <a:tabLst/>
                <a:defRPr/>
              </a:pPr>
              <a:r>
                <a:rPr kumimoji="0" lang="en-US" sz="1800" b="1" i="0" u="sng"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Fundamental parameters</a:t>
              </a:r>
              <a:endParaRPr kumimoji="0" lang="en-US" sz="1800" b="1" i="0" u="sng"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grpSp>
          <p:nvGrpSpPr>
            <p:cNvPr id="94" name="Group 93"/>
            <p:cNvGrpSpPr/>
            <p:nvPr/>
          </p:nvGrpSpPr>
          <p:grpSpPr>
            <a:xfrm>
              <a:off x="13393763" y="12927196"/>
              <a:ext cx="1934311" cy="1870735"/>
              <a:chOff x="13393763" y="12927196"/>
              <a:chExt cx="1934311" cy="1870735"/>
            </a:xfrm>
          </p:grpSpPr>
          <p:pic>
            <p:nvPicPr>
              <p:cNvPr id="95"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3393763" y="12951321"/>
                <a:ext cx="1600621" cy="177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Rectangle 95"/>
              <p:cNvSpPr/>
              <p:nvPr/>
            </p:nvSpPr>
            <p:spPr>
              <a:xfrm>
                <a:off x="13681795" y="14725923"/>
                <a:ext cx="1008112" cy="72008"/>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7" name="Rectangle 96"/>
              <p:cNvSpPr/>
              <p:nvPr/>
            </p:nvSpPr>
            <p:spPr>
              <a:xfrm>
                <a:off x="14976095" y="12927196"/>
                <a:ext cx="351979" cy="72008"/>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4" name="Rectangle 3"/>
          <p:cNvSpPr/>
          <p:nvPr/>
        </p:nvSpPr>
        <p:spPr>
          <a:xfrm>
            <a:off x="251520" y="6279703"/>
            <a:ext cx="8640960" cy="523220"/>
          </a:xfrm>
          <a:prstGeom prst="rect">
            <a:avLst/>
          </a:prstGeom>
        </p:spPr>
        <p:txBody>
          <a:bodyPr wrap="square">
            <a:spAutoFit/>
          </a:bodyPr>
          <a:lstStyle/>
          <a:p>
            <a:pPr lvl="0"/>
            <a:r>
              <a:rPr lang="en-US" sz="1400" dirty="0">
                <a:solidFill>
                  <a:prstClr val="black"/>
                </a:solidFill>
              </a:rPr>
              <a:t>O. </a:t>
            </a:r>
            <a:r>
              <a:rPr lang="en-US" sz="1400" dirty="0" err="1">
                <a:solidFill>
                  <a:prstClr val="black"/>
                </a:solidFill>
              </a:rPr>
              <a:t>Globerman</a:t>
            </a:r>
            <a:r>
              <a:rPr lang="en-US" sz="1400" dirty="0">
                <a:solidFill>
                  <a:prstClr val="black"/>
                </a:solidFill>
              </a:rPr>
              <a:t>, "Lateral And Vertical Organic Field Effect Transistors," M.Sc., Electrical Engineering, Technion Israel Institute of Technology, Israel, 2006.</a:t>
            </a:r>
            <a:endParaRPr lang="en-US" sz="1400" dirty="0">
              <a:solidFill>
                <a:prstClr val="black"/>
              </a:solidFill>
            </a:endParaRPr>
          </a:p>
        </p:txBody>
      </p:sp>
    </p:spTree>
    <p:extLst>
      <p:ext uri="{BB962C8B-B14F-4D97-AF65-F5344CB8AC3E}">
        <p14:creationId xmlns:p14="http://schemas.microsoft.com/office/powerpoint/2010/main" val="3250687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p:cNvGrpSpPr>
            <a:grpSpLocks noChangeAspect="1"/>
          </p:cNvGrpSpPr>
          <p:nvPr/>
        </p:nvGrpSpPr>
        <p:grpSpPr>
          <a:xfrm>
            <a:off x="7102622" y="4983093"/>
            <a:ext cx="205682" cy="174099"/>
            <a:chOff x="5867400" y="2209800"/>
            <a:chExt cx="914400" cy="914400"/>
          </a:xfrm>
        </p:grpSpPr>
        <p:sp>
          <p:nvSpPr>
            <p:cNvPr id="167" name="Oval 166"/>
            <p:cNvSpPr/>
            <p:nvPr/>
          </p:nvSpPr>
          <p:spPr>
            <a:xfrm>
              <a:off x="5867400" y="2209800"/>
              <a:ext cx="914400" cy="914400"/>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8" name="Minus 167"/>
            <p:cNvSpPr>
              <a:spLocks noChangeAspect="1"/>
            </p:cNvSpPr>
            <p:nvPr/>
          </p:nvSpPr>
          <p:spPr>
            <a:xfrm>
              <a:off x="6036738" y="2379133"/>
              <a:ext cx="585217" cy="59822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69" name="Group 168"/>
          <p:cNvGrpSpPr>
            <a:grpSpLocks noChangeAspect="1"/>
          </p:cNvGrpSpPr>
          <p:nvPr/>
        </p:nvGrpSpPr>
        <p:grpSpPr>
          <a:xfrm>
            <a:off x="5734470" y="4941168"/>
            <a:ext cx="205682" cy="174099"/>
            <a:chOff x="5867400" y="2209800"/>
            <a:chExt cx="914400" cy="914400"/>
          </a:xfrm>
        </p:grpSpPr>
        <p:sp>
          <p:nvSpPr>
            <p:cNvPr id="170" name="Oval 169"/>
            <p:cNvSpPr/>
            <p:nvPr/>
          </p:nvSpPr>
          <p:spPr>
            <a:xfrm>
              <a:off x="5867400" y="2209800"/>
              <a:ext cx="914400" cy="914400"/>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1" name="Minus 170"/>
            <p:cNvSpPr>
              <a:spLocks noChangeAspect="1"/>
            </p:cNvSpPr>
            <p:nvPr/>
          </p:nvSpPr>
          <p:spPr>
            <a:xfrm>
              <a:off x="6036738" y="2379133"/>
              <a:ext cx="585217" cy="59822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347" y="2252823"/>
            <a:ext cx="4598452" cy="331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7" name="Group 156"/>
          <p:cNvGrpSpPr/>
          <p:nvPr/>
        </p:nvGrpSpPr>
        <p:grpSpPr>
          <a:xfrm>
            <a:off x="2457339" y="4777246"/>
            <a:ext cx="1704030" cy="741039"/>
            <a:chOff x="2457339" y="4777246"/>
            <a:chExt cx="1704030" cy="741039"/>
          </a:xfrm>
        </p:grpSpPr>
        <p:grpSp>
          <p:nvGrpSpPr>
            <p:cNvPr id="5" name="Group 4"/>
            <p:cNvGrpSpPr/>
            <p:nvPr/>
          </p:nvGrpSpPr>
          <p:grpSpPr>
            <a:xfrm>
              <a:off x="3955687" y="4902760"/>
              <a:ext cx="205682" cy="174099"/>
              <a:chOff x="12764015" y="38690204"/>
              <a:chExt cx="365735" cy="309575"/>
            </a:xfrm>
          </p:grpSpPr>
          <p:sp>
            <p:nvSpPr>
              <p:cNvPr id="92" name="Oval 91"/>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3" name="Minus 92"/>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6" name="Group 5"/>
            <p:cNvGrpSpPr/>
            <p:nvPr/>
          </p:nvGrpSpPr>
          <p:grpSpPr>
            <a:xfrm>
              <a:off x="3712712" y="5101213"/>
              <a:ext cx="205682" cy="174099"/>
              <a:chOff x="12764015" y="38690204"/>
              <a:chExt cx="365735" cy="309575"/>
            </a:xfrm>
          </p:grpSpPr>
          <p:sp>
            <p:nvSpPr>
              <p:cNvPr id="90" name="Oval 89"/>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1" name="Minus 90"/>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7" name="Group 6"/>
            <p:cNvGrpSpPr/>
            <p:nvPr/>
          </p:nvGrpSpPr>
          <p:grpSpPr>
            <a:xfrm>
              <a:off x="3348249" y="5186919"/>
              <a:ext cx="205682" cy="174099"/>
              <a:chOff x="12764015" y="38690204"/>
              <a:chExt cx="365735" cy="309575"/>
            </a:xfrm>
          </p:grpSpPr>
          <p:sp>
            <p:nvSpPr>
              <p:cNvPr id="88" name="Oval 87"/>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9" name="Minus 88"/>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8" name="Group 7"/>
            <p:cNvGrpSpPr/>
            <p:nvPr/>
          </p:nvGrpSpPr>
          <p:grpSpPr>
            <a:xfrm>
              <a:off x="3433956" y="4951344"/>
              <a:ext cx="205682" cy="174099"/>
              <a:chOff x="12764015" y="38690204"/>
              <a:chExt cx="365735" cy="309575"/>
            </a:xfrm>
          </p:grpSpPr>
          <p:sp>
            <p:nvSpPr>
              <p:cNvPr id="86" name="Oval 85"/>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7" name="Minus 86"/>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9" name="Group 8"/>
            <p:cNvGrpSpPr/>
            <p:nvPr/>
          </p:nvGrpSpPr>
          <p:grpSpPr>
            <a:xfrm>
              <a:off x="3669013" y="4858237"/>
              <a:ext cx="205682" cy="174099"/>
              <a:chOff x="12764015" y="38690204"/>
              <a:chExt cx="365735" cy="309575"/>
            </a:xfrm>
          </p:grpSpPr>
          <p:sp>
            <p:nvSpPr>
              <p:cNvPr id="84" name="Oval 83"/>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5" name="Minus 84"/>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0" name="Group 9"/>
            <p:cNvGrpSpPr/>
            <p:nvPr/>
          </p:nvGrpSpPr>
          <p:grpSpPr>
            <a:xfrm>
              <a:off x="3186265" y="4979725"/>
              <a:ext cx="205682" cy="174099"/>
              <a:chOff x="12764015" y="38690204"/>
              <a:chExt cx="365735" cy="309575"/>
            </a:xfrm>
          </p:grpSpPr>
          <p:sp>
            <p:nvSpPr>
              <p:cNvPr id="82" name="Oval 81"/>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3" name="Minus 82"/>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1" name="Group 10"/>
            <p:cNvGrpSpPr/>
            <p:nvPr/>
          </p:nvGrpSpPr>
          <p:grpSpPr>
            <a:xfrm>
              <a:off x="3064778" y="5182204"/>
              <a:ext cx="205682" cy="174099"/>
              <a:chOff x="12764015" y="38690204"/>
              <a:chExt cx="365735" cy="309575"/>
            </a:xfrm>
          </p:grpSpPr>
          <p:sp>
            <p:nvSpPr>
              <p:cNvPr id="80" name="Oval 79"/>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1" name="Minus 80"/>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2" name="Group 11"/>
            <p:cNvGrpSpPr/>
            <p:nvPr/>
          </p:nvGrpSpPr>
          <p:grpSpPr>
            <a:xfrm>
              <a:off x="2943290" y="4898733"/>
              <a:ext cx="205682" cy="174099"/>
              <a:chOff x="12764015" y="38690204"/>
              <a:chExt cx="365735" cy="309575"/>
            </a:xfrm>
          </p:grpSpPr>
          <p:sp>
            <p:nvSpPr>
              <p:cNvPr id="78" name="Oval 77"/>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9" name="Minus 78"/>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3" name="Group 12"/>
            <p:cNvGrpSpPr/>
            <p:nvPr/>
          </p:nvGrpSpPr>
          <p:grpSpPr>
            <a:xfrm>
              <a:off x="2781306" y="5141708"/>
              <a:ext cx="205682" cy="174099"/>
              <a:chOff x="12764015" y="38690204"/>
              <a:chExt cx="365735" cy="309575"/>
            </a:xfrm>
          </p:grpSpPr>
          <p:sp>
            <p:nvSpPr>
              <p:cNvPr id="76" name="Oval 75"/>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7" name="Minus 76"/>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4" name="Group 13"/>
            <p:cNvGrpSpPr/>
            <p:nvPr/>
          </p:nvGrpSpPr>
          <p:grpSpPr>
            <a:xfrm>
              <a:off x="2578827" y="4991840"/>
              <a:ext cx="205682" cy="174099"/>
              <a:chOff x="12764015" y="38690204"/>
              <a:chExt cx="365735" cy="309575"/>
            </a:xfrm>
          </p:grpSpPr>
          <p:sp>
            <p:nvSpPr>
              <p:cNvPr id="74" name="Oval 73"/>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5" name="Minus 74"/>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5" name="Group 14"/>
            <p:cNvGrpSpPr/>
            <p:nvPr/>
          </p:nvGrpSpPr>
          <p:grpSpPr>
            <a:xfrm>
              <a:off x="2457339" y="5182204"/>
              <a:ext cx="205682" cy="174099"/>
              <a:chOff x="12764015" y="38690204"/>
              <a:chExt cx="365735" cy="309575"/>
            </a:xfrm>
          </p:grpSpPr>
          <p:sp>
            <p:nvSpPr>
              <p:cNvPr id="72" name="Oval 71"/>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3" name="Minus 72"/>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6" name="Group 15"/>
            <p:cNvGrpSpPr/>
            <p:nvPr/>
          </p:nvGrpSpPr>
          <p:grpSpPr>
            <a:xfrm>
              <a:off x="3223558" y="4777246"/>
              <a:ext cx="205682" cy="174099"/>
              <a:chOff x="12764015" y="38690204"/>
              <a:chExt cx="365735" cy="309575"/>
            </a:xfrm>
          </p:grpSpPr>
          <p:sp>
            <p:nvSpPr>
              <p:cNvPr id="70" name="Oval 69"/>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1" name="Minus 70"/>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0" name="Right Arrow 19"/>
            <p:cNvSpPr/>
            <p:nvPr/>
          </p:nvSpPr>
          <p:spPr>
            <a:xfrm rot="16200000" flipV="1">
              <a:off x="3088898" y="5372678"/>
              <a:ext cx="161982" cy="12923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grpSp>
        <p:nvGrpSpPr>
          <p:cNvPr id="22" name="Group 21"/>
          <p:cNvGrpSpPr/>
          <p:nvPr/>
        </p:nvGrpSpPr>
        <p:grpSpPr>
          <a:xfrm>
            <a:off x="244963" y="4101312"/>
            <a:ext cx="205682" cy="174099"/>
            <a:chOff x="12764015" y="38690204"/>
            <a:chExt cx="365735" cy="309575"/>
          </a:xfrm>
        </p:grpSpPr>
        <p:sp>
          <p:nvSpPr>
            <p:cNvPr id="68" name="Oval 67"/>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9" name="Minus 68"/>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59" name="Group 158"/>
          <p:cNvGrpSpPr/>
          <p:nvPr/>
        </p:nvGrpSpPr>
        <p:grpSpPr>
          <a:xfrm>
            <a:off x="311849" y="2265190"/>
            <a:ext cx="1338443" cy="387928"/>
            <a:chOff x="311849" y="2265190"/>
            <a:chExt cx="1338443" cy="387928"/>
          </a:xfrm>
        </p:grpSpPr>
        <p:grpSp>
          <p:nvGrpSpPr>
            <p:cNvPr id="23" name="Group 22"/>
            <p:cNvGrpSpPr/>
            <p:nvPr/>
          </p:nvGrpSpPr>
          <p:grpSpPr>
            <a:xfrm>
              <a:off x="1143848" y="2334222"/>
              <a:ext cx="205682" cy="174099"/>
              <a:chOff x="12764015" y="38690204"/>
              <a:chExt cx="365735" cy="309575"/>
            </a:xfrm>
          </p:grpSpPr>
          <p:sp>
            <p:nvSpPr>
              <p:cNvPr id="66" name="Oval 65"/>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7" name="Minus 66"/>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4" name="Group 23"/>
            <p:cNvGrpSpPr/>
            <p:nvPr/>
          </p:nvGrpSpPr>
          <p:grpSpPr>
            <a:xfrm>
              <a:off x="1444610" y="2334222"/>
              <a:ext cx="205682" cy="174099"/>
              <a:chOff x="12764015" y="38690204"/>
              <a:chExt cx="365735" cy="309575"/>
            </a:xfrm>
          </p:grpSpPr>
          <p:sp>
            <p:nvSpPr>
              <p:cNvPr id="64" name="Oval 63"/>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5" name="Minus 64"/>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5" name="Group 24"/>
            <p:cNvGrpSpPr/>
            <p:nvPr/>
          </p:nvGrpSpPr>
          <p:grpSpPr>
            <a:xfrm>
              <a:off x="900873" y="2265190"/>
              <a:ext cx="205682" cy="174099"/>
              <a:chOff x="12764015" y="38690204"/>
              <a:chExt cx="365735" cy="309575"/>
            </a:xfrm>
          </p:grpSpPr>
          <p:sp>
            <p:nvSpPr>
              <p:cNvPr id="62" name="Oval 61"/>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3" name="Minus 62"/>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6" name="Group 25"/>
            <p:cNvGrpSpPr/>
            <p:nvPr/>
          </p:nvGrpSpPr>
          <p:grpSpPr>
            <a:xfrm>
              <a:off x="594528" y="2359608"/>
              <a:ext cx="205682" cy="174099"/>
              <a:chOff x="12764015" y="38690204"/>
              <a:chExt cx="365735" cy="309575"/>
            </a:xfrm>
          </p:grpSpPr>
          <p:sp>
            <p:nvSpPr>
              <p:cNvPr id="60" name="Oval 59"/>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1" name="Minus 60"/>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7" name="Group 26"/>
            <p:cNvGrpSpPr/>
            <p:nvPr/>
          </p:nvGrpSpPr>
          <p:grpSpPr>
            <a:xfrm>
              <a:off x="311849" y="2446657"/>
              <a:ext cx="205682" cy="174099"/>
              <a:chOff x="12764015" y="38690204"/>
              <a:chExt cx="365735" cy="309575"/>
            </a:xfrm>
          </p:grpSpPr>
          <p:sp>
            <p:nvSpPr>
              <p:cNvPr id="58" name="Oval 57"/>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9" name="Minus 58"/>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8" name="Group 27"/>
            <p:cNvGrpSpPr/>
            <p:nvPr/>
          </p:nvGrpSpPr>
          <p:grpSpPr>
            <a:xfrm>
              <a:off x="900872" y="2479019"/>
              <a:ext cx="205682" cy="174099"/>
              <a:chOff x="12764015" y="38690204"/>
              <a:chExt cx="365735" cy="309575"/>
            </a:xfrm>
          </p:grpSpPr>
          <p:sp>
            <p:nvSpPr>
              <p:cNvPr id="56" name="Oval 55"/>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Minus 56"/>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nvGrpSpPr>
          <p:cNvPr id="158" name="Group 157"/>
          <p:cNvGrpSpPr/>
          <p:nvPr/>
        </p:nvGrpSpPr>
        <p:grpSpPr>
          <a:xfrm>
            <a:off x="3332182" y="2792948"/>
            <a:ext cx="1392927" cy="469685"/>
            <a:chOff x="3332182" y="2792948"/>
            <a:chExt cx="1392927" cy="469685"/>
          </a:xfrm>
        </p:grpSpPr>
        <p:grpSp>
          <p:nvGrpSpPr>
            <p:cNvPr id="29" name="Group 28"/>
            <p:cNvGrpSpPr/>
            <p:nvPr/>
          </p:nvGrpSpPr>
          <p:grpSpPr>
            <a:xfrm>
              <a:off x="4519427" y="2898170"/>
              <a:ext cx="205682" cy="174099"/>
              <a:chOff x="12764015" y="38690204"/>
              <a:chExt cx="365735" cy="309575"/>
            </a:xfrm>
          </p:grpSpPr>
          <p:sp>
            <p:nvSpPr>
              <p:cNvPr id="54" name="Oval 53"/>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5" name="Minus 54"/>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0" name="Group 29"/>
            <p:cNvGrpSpPr/>
            <p:nvPr/>
          </p:nvGrpSpPr>
          <p:grpSpPr>
            <a:xfrm>
              <a:off x="4316947" y="3035923"/>
              <a:ext cx="205682" cy="174099"/>
              <a:chOff x="12764015" y="38690204"/>
              <a:chExt cx="365735" cy="309575"/>
            </a:xfrm>
          </p:grpSpPr>
          <p:sp>
            <p:nvSpPr>
              <p:cNvPr id="52" name="Oval 51"/>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3" name="Minus 52"/>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1" name="Group 30"/>
            <p:cNvGrpSpPr/>
            <p:nvPr/>
          </p:nvGrpSpPr>
          <p:grpSpPr>
            <a:xfrm>
              <a:off x="4069257" y="3048038"/>
              <a:ext cx="205682" cy="174099"/>
              <a:chOff x="12764015" y="38690204"/>
              <a:chExt cx="365735" cy="309575"/>
            </a:xfrm>
          </p:grpSpPr>
          <p:sp>
            <p:nvSpPr>
              <p:cNvPr id="50" name="Oval 49"/>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1" name="Minus 50"/>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2" name="Group 31"/>
            <p:cNvGrpSpPr/>
            <p:nvPr/>
          </p:nvGrpSpPr>
          <p:grpSpPr>
            <a:xfrm>
              <a:off x="3947769" y="2845559"/>
              <a:ext cx="205682" cy="174099"/>
              <a:chOff x="12764015" y="38690204"/>
              <a:chExt cx="365735" cy="309575"/>
            </a:xfrm>
          </p:grpSpPr>
          <p:sp>
            <p:nvSpPr>
              <p:cNvPr id="48" name="Oval 47"/>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9" name="Minus 48"/>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3" name="Group 32"/>
            <p:cNvGrpSpPr/>
            <p:nvPr/>
          </p:nvGrpSpPr>
          <p:grpSpPr>
            <a:xfrm>
              <a:off x="3785786" y="3088534"/>
              <a:ext cx="205682" cy="174099"/>
              <a:chOff x="12764015" y="38690204"/>
              <a:chExt cx="365735" cy="309575"/>
            </a:xfrm>
          </p:grpSpPr>
          <p:sp>
            <p:nvSpPr>
              <p:cNvPr id="46" name="Oval 45"/>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7" name="Minus 46"/>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4" name="Group 33"/>
            <p:cNvGrpSpPr/>
            <p:nvPr/>
          </p:nvGrpSpPr>
          <p:grpSpPr>
            <a:xfrm>
              <a:off x="3583306" y="2938666"/>
              <a:ext cx="205682" cy="174099"/>
              <a:chOff x="12764015" y="38690204"/>
              <a:chExt cx="365735" cy="309575"/>
            </a:xfrm>
          </p:grpSpPr>
          <p:sp>
            <p:nvSpPr>
              <p:cNvPr id="44" name="Oval 43"/>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5" name="Minus 44"/>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5" name="Group 34"/>
            <p:cNvGrpSpPr/>
            <p:nvPr/>
          </p:nvGrpSpPr>
          <p:grpSpPr>
            <a:xfrm>
              <a:off x="3332182" y="2991699"/>
              <a:ext cx="205682" cy="174099"/>
              <a:chOff x="12764015" y="38690204"/>
              <a:chExt cx="365735" cy="309575"/>
            </a:xfrm>
          </p:grpSpPr>
          <p:sp>
            <p:nvSpPr>
              <p:cNvPr id="42" name="Oval 41"/>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Minus 42"/>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6" name="Group 35"/>
            <p:cNvGrpSpPr/>
            <p:nvPr/>
          </p:nvGrpSpPr>
          <p:grpSpPr>
            <a:xfrm>
              <a:off x="4228038" y="2792948"/>
              <a:ext cx="205682" cy="174099"/>
              <a:chOff x="12764015" y="38690204"/>
              <a:chExt cx="365735" cy="309575"/>
            </a:xfrm>
          </p:grpSpPr>
          <p:sp>
            <p:nvSpPr>
              <p:cNvPr id="40" name="Oval 39"/>
              <p:cNvSpPr/>
              <p:nvPr/>
            </p:nvSpPr>
            <p:spPr>
              <a:xfrm>
                <a:off x="12764015" y="38690204"/>
                <a:ext cx="365735" cy="309575"/>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Minus 40"/>
              <p:cNvSpPr>
                <a:spLocks noChangeAspect="1"/>
              </p:cNvSpPr>
              <p:nvPr/>
            </p:nvSpPr>
            <p:spPr>
              <a:xfrm>
                <a:off x="12831746" y="38747533"/>
                <a:ext cx="234071" cy="20253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nvGrpSpPr>
          <p:cNvPr id="162" name="Group 161"/>
          <p:cNvGrpSpPr/>
          <p:nvPr/>
        </p:nvGrpSpPr>
        <p:grpSpPr>
          <a:xfrm>
            <a:off x="495102" y="2624645"/>
            <a:ext cx="4027528" cy="2529178"/>
            <a:chOff x="495102" y="2624645"/>
            <a:chExt cx="4027528" cy="2529178"/>
          </a:xfrm>
        </p:grpSpPr>
        <p:sp>
          <p:nvSpPr>
            <p:cNvPr id="17" name="Right Arrow 16"/>
            <p:cNvSpPr/>
            <p:nvPr/>
          </p:nvSpPr>
          <p:spPr>
            <a:xfrm>
              <a:off x="2092876" y="5016457"/>
              <a:ext cx="261410" cy="13736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8" name="Right Arrow 17"/>
            <p:cNvSpPr/>
            <p:nvPr/>
          </p:nvSpPr>
          <p:spPr>
            <a:xfrm flipH="1">
              <a:off x="4261220" y="4854474"/>
              <a:ext cx="261410" cy="13736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9" name="Right Arrow 18"/>
            <p:cNvSpPr/>
            <p:nvPr/>
          </p:nvSpPr>
          <p:spPr>
            <a:xfrm rot="5400000">
              <a:off x="3043252" y="4689399"/>
              <a:ext cx="261410" cy="13736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37" name="Right Arrow 36"/>
            <p:cNvSpPr/>
            <p:nvPr/>
          </p:nvSpPr>
          <p:spPr>
            <a:xfrm>
              <a:off x="3129890" y="2829680"/>
              <a:ext cx="261410" cy="13736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38" name="Right Arrow 37"/>
            <p:cNvSpPr/>
            <p:nvPr/>
          </p:nvSpPr>
          <p:spPr>
            <a:xfrm rot="5400000">
              <a:off x="4055649" y="2686667"/>
              <a:ext cx="261410" cy="13736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39" name="Right Arrow 38"/>
            <p:cNvSpPr/>
            <p:nvPr/>
          </p:nvSpPr>
          <p:spPr>
            <a:xfrm flipH="1">
              <a:off x="495102" y="3945702"/>
              <a:ext cx="261410" cy="137366"/>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sp>
        <p:nvSpPr>
          <p:cNvPr id="95" name="TextBox 8"/>
          <p:cNvSpPr txBox="1">
            <a:spLocks noChangeArrowheads="1"/>
          </p:cNvSpPr>
          <p:nvPr/>
        </p:nvSpPr>
        <p:spPr bwMode="auto">
          <a:xfrm>
            <a:off x="2682735" y="153194"/>
            <a:ext cx="3668289" cy="584775"/>
          </a:xfrm>
          <a:prstGeom prst="rect">
            <a:avLst/>
          </a:prstGeom>
          <a:noFill/>
          <a:ln w="9525">
            <a:noFill/>
            <a:miter lim="800000"/>
            <a:headEnd/>
            <a:tailEnd/>
          </a:ln>
        </p:spPr>
        <p:txBody>
          <a:bodyPr wrap="square">
            <a:spAutoFit/>
          </a:bodyPr>
          <a:lstStyle/>
          <a:p>
            <a:pPr>
              <a:defRPr/>
            </a:pPr>
            <a:r>
              <a:rPr lang="en-US" sz="3200" dirty="0" smtClean="0">
                <a:latin typeface="Times New Roman" pitchFamily="18" charset="0"/>
                <a:cs typeface="Times New Roman" pitchFamily="18" charset="0"/>
              </a:rPr>
              <a:t>How does it work? </a:t>
            </a:r>
            <a:endParaRPr lang="en-US" sz="3200" b="0" dirty="0">
              <a:latin typeface="Times New Roman" pitchFamily="18" charset="0"/>
              <a:cs typeface="Times New Roman" pitchFamily="18" charset="0"/>
            </a:endParaRPr>
          </a:p>
        </p:txBody>
      </p:sp>
      <p:grpSp>
        <p:nvGrpSpPr>
          <p:cNvPr id="172" name="Group 171"/>
          <p:cNvGrpSpPr/>
          <p:nvPr/>
        </p:nvGrpSpPr>
        <p:grpSpPr>
          <a:xfrm>
            <a:off x="5433075" y="3728710"/>
            <a:ext cx="3556828" cy="2004545"/>
            <a:chOff x="5433075" y="3728710"/>
            <a:chExt cx="3556828" cy="2004545"/>
          </a:xfrm>
        </p:grpSpPr>
        <p:grpSp>
          <p:nvGrpSpPr>
            <p:cNvPr id="107" name="Group 106"/>
            <p:cNvGrpSpPr/>
            <p:nvPr/>
          </p:nvGrpSpPr>
          <p:grpSpPr>
            <a:xfrm flipH="1">
              <a:off x="5436096" y="4826489"/>
              <a:ext cx="585620" cy="431218"/>
              <a:chOff x="3383281" y="3505200"/>
              <a:chExt cx="624838" cy="543560"/>
            </a:xfrm>
            <a:gradFill flip="none" rotWithShape="1">
              <a:gsLst>
                <a:gs pos="0">
                  <a:srgbClr val="FFF200"/>
                </a:gs>
                <a:gs pos="45000">
                  <a:srgbClr val="FF7A00"/>
                </a:gs>
                <a:gs pos="70000">
                  <a:srgbClr val="FF0300"/>
                </a:gs>
                <a:gs pos="100000">
                  <a:srgbClr val="4D0808"/>
                </a:gs>
              </a:gsLst>
              <a:lin ang="0" scaled="1"/>
              <a:tileRect/>
            </a:gradFill>
          </p:grpSpPr>
          <p:grpSp>
            <p:nvGrpSpPr>
              <p:cNvPr id="147" name="Group 146"/>
              <p:cNvGrpSpPr/>
              <p:nvPr/>
            </p:nvGrpSpPr>
            <p:grpSpPr>
              <a:xfrm flipH="1">
                <a:off x="3383281" y="3505200"/>
                <a:ext cx="274319" cy="543560"/>
                <a:chOff x="3505200" y="2057400"/>
                <a:chExt cx="274319" cy="543560"/>
              </a:xfrm>
              <a:grpFill/>
            </p:grpSpPr>
            <p:sp>
              <p:nvSpPr>
                <p:cNvPr id="154" name="Double Wave 153"/>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5" name="Rectangle 154"/>
                <p:cNvSpPr/>
                <p:nvPr/>
              </p:nvSpPr>
              <p:spPr>
                <a:xfrm>
                  <a:off x="3681938" y="2067559"/>
                  <a:ext cx="97581"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48" name="Group 147"/>
              <p:cNvGrpSpPr/>
              <p:nvPr/>
            </p:nvGrpSpPr>
            <p:grpSpPr>
              <a:xfrm flipH="1">
                <a:off x="3535681" y="3505200"/>
                <a:ext cx="274319" cy="543560"/>
                <a:chOff x="3505200" y="2057400"/>
                <a:chExt cx="274319" cy="543560"/>
              </a:xfrm>
              <a:grpFill/>
            </p:grpSpPr>
            <p:sp>
              <p:nvSpPr>
                <p:cNvPr id="152" name="Double Wave 151"/>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3" name="Rectangle 152"/>
                <p:cNvSpPr/>
                <p:nvPr/>
              </p:nvSpPr>
              <p:spPr>
                <a:xfrm>
                  <a:off x="3733800" y="2067559"/>
                  <a:ext cx="45719"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49" name="Group 148"/>
              <p:cNvGrpSpPr/>
              <p:nvPr/>
            </p:nvGrpSpPr>
            <p:grpSpPr>
              <a:xfrm flipH="1">
                <a:off x="3733800" y="3505200"/>
                <a:ext cx="274319" cy="543560"/>
                <a:chOff x="3505200" y="2057400"/>
                <a:chExt cx="274319" cy="543560"/>
              </a:xfrm>
              <a:grpFill/>
            </p:grpSpPr>
            <p:sp>
              <p:nvSpPr>
                <p:cNvPr id="150" name="Double Wave 149"/>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1" name="Rectangle 150"/>
                <p:cNvSpPr/>
                <p:nvPr/>
              </p:nvSpPr>
              <p:spPr>
                <a:xfrm>
                  <a:off x="3733800" y="2067559"/>
                  <a:ext cx="45719"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nvGrpSpPr>
            <p:cNvPr id="108" name="Group 107"/>
            <p:cNvGrpSpPr/>
            <p:nvPr/>
          </p:nvGrpSpPr>
          <p:grpSpPr>
            <a:xfrm>
              <a:off x="6889988" y="4826487"/>
              <a:ext cx="585621" cy="431218"/>
              <a:chOff x="3383280" y="3505199"/>
              <a:chExt cx="624839" cy="543561"/>
            </a:xfrm>
            <a:gradFill flip="none" rotWithShape="1">
              <a:gsLst>
                <a:gs pos="0">
                  <a:srgbClr val="FFF200"/>
                </a:gs>
                <a:gs pos="45000">
                  <a:srgbClr val="FF7A00"/>
                </a:gs>
                <a:gs pos="70000">
                  <a:srgbClr val="FF0300"/>
                </a:gs>
                <a:gs pos="100000">
                  <a:srgbClr val="4D0808"/>
                </a:gs>
              </a:gsLst>
              <a:lin ang="0" scaled="1"/>
              <a:tileRect/>
            </a:gradFill>
          </p:grpSpPr>
          <p:grpSp>
            <p:nvGrpSpPr>
              <p:cNvPr id="138" name="Group 137"/>
              <p:cNvGrpSpPr/>
              <p:nvPr/>
            </p:nvGrpSpPr>
            <p:grpSpPr>
              <a:xfrm flipH="1">
                <a:off x="3383280" y="3505199"/>
                <a:ext cx="274320" cy="533401"/>
                <a:chOff x="3505200" y="2057399"/>
                <a:chExt cx="274320" cy="533401"/>
              </a:xfrm>
              <a:grpFill/>
            </p:grpSpPr>
            <p:sp>
              <p:nvSpPr>
                <p:cNvPr id="145" name="Double Wave 144"/>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6" name="Rectangle 145"/>
                <p:cNvSpPr/>
                <p:nvPr/>
              </p:nvSpPr>
              <p:spPr>
                <a:xfrm>
                  <a:off x="3704798" y="2057399"/>
                  <a:ext cx="74722"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39" name="Group 138"/>
              <p:cNvGrpSpPr/>
              <p:nvPr/>
            </p:nvGrpSpPr>
            <p:grpSpPr>
              <a:xfrm flipH="1">
                <a:off x="3535681" y="3505200"/>
                <a:ext cx="274319" cy="543560"/>
                <a:chOff x="3505200" y="2057400"/>
                <a:chExt cx="274319" cy="543560"/>
              </a:xfrm>
              <a:grpFill/>
            </p:grpSpPr>
            <p:sp>
              <p:nvSpPr>
                <p:cNvPr id="143" name="Double Wave 142"/>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4" name="Rectangle 143"/>
                <p:cNvSpPr/>
                <p:nvPr/>
              </p:nvSpPr>
              <p:spPr>
                <a:xfrm>
                  <a:off x="3733800" y="2067559"/>
                  <a:ext cx="45719"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40" name="Group 139"/>
              <p:cNvGrpSpPr/>
              <p:nvPr/>
            </p:nvGrpSpPr>
            <p:grpSpPr>
              <a:xfrm flipH="1">
                <a:off x="3733800" y="3505200"/>
                <a:ext cx="274319" cy="543560"/>
                <a:chOff x="3505200" y="2057400"/>
                <a:chExt cx="274319" cy="543560"/>
              </a:xfrm>
              <a:grpFill/>
            </p:grpSpPr>
            <p:sp>
              <p:nvSpPr>
                <p:cNvPr id="141" name="Double Wave 140"/>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2" name="Rectangle 141"/>
                <p:cNvSpPr/>
                <p:nvPr/>
              </p:nvSpPr>
              <p:spPr>
                <a:xfrm>
                  <a:off x="3733800" y="2067559"/>
                  <a:ext cx="45719"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109" name="Double Wave 108"/>
            <p:cNvSpPr/>
            <p:nvPr/>
          </p:nvSpPr>
          <p:spPr>
            <a:xfrm>
              <a:off x="5475925" y="5370549"/>
              <a:ext cx="642756" cy="362706"/>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0" name="Double Wave 109"/>
            <p:cNvSpPr/>
            <p:nvPr/>
          </p:nvSpPr>
          <p:spPr>
            <a:xfrm>
              <a:off x="6118681" y="5370549"/>
              <a:ext cx="642756" cy="362706"/>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1" name="Rectangle 110"/>
            <p:cNvSpPr/>
            <p:nvPr/>
          </p:nvSpPr>
          <p:spPr>
            <a:xfrm>
              <a:off x="6118681" y="5249647"/>
              <a:ext cx="642756" cy="181353"/>
            </a:xfrm>
            <a:prstGeom prst="rect">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2" name="Double Wave 111"/>
            <p:cNvSpPr/>
            <p:nvPr/>
          </p:nvSpPr>
          <p:spPr>
            <a:xfrm rot="16200000">
              <a:off x="6390574" y="5225334"/>
              <a:ext cx="423157" cy="471782"/>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3" name="Double Wave 112"/>
            <p:cNvSpPr/>
            <p:nvPr/>
          </p:nvSpPr>
          <p:spPr>
            <a:xfrm rot="16200000">
              <a:off x="5435748" y="5263094"/>
              <a:ext cx="423158" cy="428504"/>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114" name="Group 113"/>
            <p:cNvGrpSpPr>
              <a:grpSpLocks noChangeAspect="1"/>
            </p:cNvGrpSpPr>
            <p:nvPr/>
          </p:nvGrpSpPr>
          <p:grpSpPr>
            <a:xfrm>
              <a:off x="6102017" y="5040084"/>
              <a:ext cx="205682" cy="174099"/>
              <a:chOff x="5867400" y="2209800"/>
              <a:chExt cx="914400" cy="914400"/>
            </a:xfrm>
          </p:grpSpPr>
          <p:sp>
            <p:nvSpPr>
              <p:cNvPr id="136" name="Oval 135"/>
              <p:cNvSpPr/>
              <p:nvPr/>
            </p:nvSpPr>
            <p:spPr>
              <a:xfrm>
                <a:off x="5867400" y="2209800"/>
                <a:ext cx="914400" cy="914400"/>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7" name="Minus 136"/>
              <p:cNvSpPr>
                <a:spLocks noChangeAspect="1"/>
              </p:cNvSpPr>
              <p:nvPr/>
            </p:nvSpPr>
            <p:spPr>
              <a:xfrm>
                <a:off x="6036738" y="2379133"/>
                <a:ext cx="585217" cy="59822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15" name="Group 114"/>
            <p:cNvGrpSpPr>
              <a:grpSpLocks noChangeAspect="1"/>
            </p:cNvGrpSpPr>
            <p:nvPr/>
          </p:nvGrpSpPr>
          <p:grpSpPr>
            <a:xfrm>
              <a:off x="6351025" y="5032023"/>
              <a:ext cx="205682" cy="174099"/>
              <a:chOff x="5867400" y="2209800"/>
              <a:chExt cx="914400" cy="914400"/>
            </a:xfrm>
          </p:grpSpPr>
          <p:sp>
            <p:nvSpPr>
              <p:cNvPr id="134" name="Oval 133"/>
              <p:cNvSpPr/>
              <p:nvPr/>
            </p:nvSpPr>
            <p:spPr>
              <a:xfrm>
                <a:off x="5867400" y="2209800"/>
                <a:ext cx="914400" cy="914400"/>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5" name="Minus 134"/>
              <p:cNvSpPr>
                <a:spLocks noChangeAspect="1"/>
              </p:cNvSpPr>
              <p:nvPr/>
            </p:nvSpPr>
            <p:spPr>
              <a:xfrm>
                <a:off x="6036738" y="2379133"/>
                <a:ext cx="585217" cy="59822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16" name="Group 115"/>
            <p:cNvGrpSpPr>
              <a:grpSpLocks noChangeAspect="1"/>
            </p:cNvGrpSpPr>
            <p:nvPr/>
          </p:nvGrpSpPr>
          <p:grpSpPr>
            <a:xfrm>
              <a:off x="6598605" y="5040083"/>
              <a:ext cx="205682" cy="174099"/>
              <a:chOff x="5867400" y="2209800"/>
              <a:chExt cx="914400" cy="914400"/>
            </a:xfrm>
          </p:grpSpPr>
          <p:sp>
            <p:nvSpPr>
              <p:cNvPr id="132" name="Oval 131"/>
              <p:cNvSpPr/>
              <p:nvPr/>
            </p:nvSpPr>
            <p:spPr>
              <a:xfrm>
                <a:off x="5867400" y="2209800"/>
                <a:ext cx="914400" cy="914400"/>
              </a:xfrm>
              <a:prstGeom prst="ellipse">
                <a:avLst/>
              </a:prstGeom>
              <a:solidFill>
                <a:sysClr val="window" lastClr="FFFF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3" name="Minus 132"/>
              <p:cNvSpPr>
                <a:spLocks noChangeAspect="1"/>
              </p:cNvSpPr>
              <p:nvPr/>
            </p:nvSpPr>
            <p:spPr>
              <a:xfrm>
                <a:off x="6036738" y="2379133"/>
                <a:ext cx="585217" cy="598221"/>
              </a:xfrm>
              <a:prstGeom prst="mathMinus">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117" name="Double Wave 116"/>
            <p:cNvSpPr/>
            <p:nvPr/>
          </p:nvSpPr>
          <p:spPr>
            <a:xfrm>
              <a:off x="6723348" y="5370548"/>
              <a:ext cx="709410" cy="362706"/>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8" name="Double Wave 117"/>
            <p:cNvSpPr/>
            <p:nvPr/>
          </p:nvSpPr>
          <p:spPr>
            <a:xfrm rot="16200000">
              <a:off x="7040257" y="5246973"/>
              <a:ext cx="423158" cy="428504"/>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19" name="Straight Arrow Connector 118"/>
            <p:cNvCxnSpPr/>
            <p:nvPr/>
          </p:nvCxnSpPr>
          <p:spPr>
            <a:xfrm flipH="1">
              <a:off x="6759000" y="5038066"/>
              <a:ext cx="333280" cy="8061"/>
            </a:xfrm>
            <a:prstGeom prst="straightConnector1">
              <a:avLst/>
            </a:prstGeom>
            <a:noFill/>
            <a:ln w="47625" cap="flat" cmpd="sng" algn="ctr">
              <a:solidFill>
                <a:sysClr val="windowText" lastClr="000000"/>
              </a:solidFill>
              <a:prstDash val="solid"/>
              <a:tailEnd type="arrow"/>
            </a:ln>
            <a:effectLst/>
          </p:spPr>
        </p:cxnSp>
        <p:cxnSp>
          <p:nvCxnSpPr>
            <p:cNvPr id="120" name="Straight Arrow Connector 119"/>
            <p:cNvCxnSpPr/>
            <p:nvPr/>
          </p:nvCxnSpPr>
          <p:spPr>
            <a:xfrm>
              <a:off x="5868144" y="5060233"/>
              <a:ext cx="333282" cy="8060"/>
            </a:xfrm>
            <a:prstGeom prst="straightConnector1">
              <a:avLst/>
            </a:prstGeom>
            <a:noFill/>
            <a:ln w="47625" cap="flat" cmpd="sng" algn="ctr">
              <a:solidFill>
                <a:sysClr val="windowText" lastClr="000000"/>
              </a:solidFill>
              <a:prstDash val="solid"/>
              <a:tailEnd type="arrow"/>
            </a:ln>
            <a:effectLst/>
          </p:spPr>
        </p:cxnSp>
        <p:sp>
          <p:nvSpPr>
            <p:cNvPr id="130" name="Rectangle 129"/>
            <p:cNvSpPr/>
            <p:nvPr/>
          </p:nvSpPr>
          <p:spPr>
            <a:xfrm>
              <a:off x="5444797" y="5249647"/>
              <a:ext cx="673884" cy="181353"/>
            </a:xfrm>
            <a:prstGeom prst="rect">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1" name="Rectangle 130"/>
            <p:cNvSpPr/>
            <p:nvPr/>
          </p:nvSpPr>
          <p:spPr>
            <a:xfrm>
              <a:off x="6375788" y="5249646"/>
              <a:ext cx="1090300" cy="181353"/>
            </a:xfrm>
            <a:prstGeom prst="rect">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1" name="Rectangle 100"/>
            <p:cNvSpPr/>
            <p:nvPr/>
          </p:nvSpPr>
          <p:spPr>
            <a:xfrm>
              <a:off x="5472650" y="3728710"/>
              <a:ext cx="1885184" cy="182231"/>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Drain</a:t>
              </a:r>
              <a:endParaRPr lang="en-GB" dirty="0">
                <a:solidFill>
                  <a:srgbClr val="FF0000"/>
                </a:solidFill>
              </a:endParaRPr>
            </a:p>
          </p:txBody>
        </p:sp>
        <p:sp>
          <p:nvSpPr>
            <p:cNvPr id="102" name="Rectangle 101"/>
            <p:cNvSpPr/>
            <p:nvPr/>
          </p:nvSpPr>
          <p:spPr>
            <a:xfrm>
              <a:off x="7738130" y="4890227"/>
              <a:ext cx="1251773" cy="276999"/>
            </a:xfrm>
            <a:prstGeom prst="rect">
              <a:avLst/>
            </a:prstGeom>
          </p:spPr>
          <p:txBody>
            <a:bodyPr wrap="square">
              <a:spAutoFit/>
            </a:bodyPr>
            <a:lstStyle/>
            <a:p>
              <a:r>
                <a:rPr lang="en-US" sz="1200" dirty="0" smtClean="0">
                  <a:latin typeface="Times New Roman" pitchFamily="18" charset="0"/>
                  <a:cs typeface="Times New Roman" pitchFamily="18" charset="0"/>
                </a:rPr>
                <a:t>Patterned source </a:t>
              </a:r>
              <a:endParaRPr lang="en-GB" sz="1200" dirty="0"/>
            </a:p>
          </p:txBody>
        </p:sp>
        <p:sp>
          <p:nvSpPr>
            <p:cNvPr id="103" name="Right Arrow 102"/>
            <p:cNvSpPr/>
            <p:nvPr/>
          </p:nvSpPr>
          <p:spPr>
            <a:xfrm flipH="1">
              <a:off x="7434603" y="4971423"/>
              <a:ext cx="333870" cy="113899"/>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04" name="Rectangle 103"/>
            <p:cNvSpPr/>
            <p:nvPr/>
          </p:nvSpPr>
          <p:spPr>
            <a:xfrm>
              <a:off x="5980353" y="5230651"/>
              <a:ext cx="1251773" cy="261610"/>
            </a:xfrm>
            <a:prstGeom prst="rect">
              <a:avLst/>
            </a:prstGeom>
          </p:spPr>
          <p:txBody>
            <a:bodyPr wrap="square">
              <a:spAutoFit/>
            </a:bodyPr>
            <a:lstStyle/>
            <a:p>
              <a:r>
                <a:rPr lang="en-US" sz="1100" dirty="0" smtClean="0">
                  <a:latin typeface="Times New Roman" pitchFamily="18" charset="0"/>
                  <a:cs typeface="Times New Roman" pitchFamily="18" charset="0"/>
                </a:rPr>
                <a:t>Gate Insulator</a:t>
              </a:r>
              <a:endParaRPr lang="en-GB" sz="1100" dirty="0"/>
            </a:p>
          </p:txBody>
        </p:sp>
        <p:sp>
          <p:nvSpPr>
            <p:cNvPr id="105" name="Rectangle 104"/>
            <p:cNvSpPr/>
            <p:nvPr/>
          </p:nvSpPr>
          <p:spPr>
            <a:xfrm>
              <a:off x="6263823" y="5467746"/>
              <a:ext cx="1251773" cy="261610"/>
            </a:xfrm>
            <a:prstGeom prst="rect">
              <a:avLst/>
            </a:prstGeom>
          </p:spPr>
          <p:txBody>
            <a:bodyPr wrap="square">
              <a:spAutoFit/>
            </a:bodyPr>
            <a:lstStyle/>
            <a:p>
              <a:r>
                <a:rPr lang="en-US" sz="1100" dirty="0" smtClean="0">
                  <a:solidFill>
                    <a:schemeClr val="bg1"/>
                  </a:solidFill>
                  <a:latin typeface="Times New Roman" pitchFamily="18" charset="0"/>
                  <a:cs typeface="Times New Roman" pitchFamily="18" charset="0"/>
                </a:rPr>
                <a:t>Gate</a:t>
              </a:r>
              <a:endParaRPr lang="en-GB" sz="1100" dirty="0">
                <a:solidFill>
                  <a:schemeClr val="bg1"/>
                </a:solidFill>
              </a:endParaRPr>
            </a:p>
          </p:txBody>
        </p:sp>
      </p:grpSp>
      <p:sp>
        <p:nvSpPr>
          <p:cNvPr id="160" name="TextBox 159"/>
          <p:cNvSpPr txBox="1"/>
          <p:nvPr/>
        </p:nvSpPr>
        <p:spPr>
          <a:xfrm>
            <a:off x="1783453" y="5877272"/>
            <a:ext cx="1060355" cy="523220"/>
          </a:xfrm>
          <a:prstGeom prst="rect">
            <a:avLst/>
          </a:prstGeom>
          <a:noFill/>
        </p:spPr>
        <p:txBody>
          <a:bodyPr wrap="none" rtlCol="0">
            <a:spAutoFit/>
          </a:bodyPr>
          <a:lstStyle/>
          <a:p>
            <a:r>
              <a:rPr lang="en-US" sz="2800" b="1" dirty="0" smtClean="0"/>
              <a:t>V</a:t>
            </a:r>
            <a:r>
              <a:rPr lang="en-US" sz="2800" b="1" baseline="-25000" dirty="0" smtClean="0"/>
              <a:t>G</a:t>
            </a:r>
            <a:r>
              <a:rPr lang="en-US" sz="2800" b="1" dirty="0" smtClean="0"/>
              <a:t> &gt; 0</a:t>
            </a:r>
            <a:endParaRPr lang="en-GB" sz="2800" b="1" dirty="0"/>
          </a:p>
        </p:txBody>
      </p:sp>
      <p:pic>
        <p:nvPicPr>
          <p:cNvPr id="161" name="Picture 160"/>
          <p:cNvPicPr>
            <a:picLocks noChangeAspect="1"/>
          </p:cNvPicPr>
          <p:nvPr/>
        </p:nvPicPr>
        <p:blipFill>
          <a:blip r:embed="rId3">
            <a:extLst>
              <a:ext uri="{BEBA8EAE-BF5A-486C-A8C5-ECC9F3942E4B}">
                <a14:imgProps xmlns:a14="http://schemas.microsoft.com/office/drawing/2010/main">
                  <a14:imgLayer r:embed="rId4">
                    <a14:imgEffect>
                      <a14:backgroundRemoval t="2037" b="90000" l="6875" r="95000"/>
                    </a14:imgEffect>
                  </a14:imgLayer>
                </a14:imgProps>
              </a:ext>
              <a:ext uri="{28A0092B-C50C-407E-A947-70E740481C1C}">
                <a14:useLocalDpi xmlns:a14="http://schemas.microsoft.com/office/drawing/2010/main" val="0"/>
              </a:ext>
            </a:extLst>
          </a:blip>
          <a:stretch>
            <a:fillRect/>
          </a:stretch>
        </p:blipFill>
        <p:spPr>
          <a:xfrm>
            <a:off x="4725109" y="794321"/>
            <a:ext cx="4741964" cy="2667354"/>
          </a:xfrm>
          <a:prstGeom prst="rect">
            <a:avLst/>
          </a:prstGeom>
        </p:spPr>
      </p:pic>
    </p:spTree>
    <p:extLst>
      <p:ext uri="{BB962C8B-B14F-4D97-AF65-F5344CB8AC3E}">
        <p14:creationId xmlns:p14="http://schemas.microsoft.com/office/powerpoint/2010/main" val="383162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anim calcmode="lin" valueType="num">
                                      <p:cBhvr>
                                        <p:cTn id="13" dur="1000" fill="hold"/>
                                        <p:tgtEl>
                                          <p:spTgt spid="160"/>
                                        </p:tgtEl>
                                        <p:attrNameLst>
                                          <p:attrName>ppt_x</p:attrName>
                                        </p:attrNameLst>
                                      </p:cBhvr>
                                      <p:tavLst>
                                        <p:tav tm="0">
                                          <p:val>
                                            <p:strVal val="#ppt_x"/>
                                          </p:val>
                                        </p:tav>
                                        <p:tav tm="100000">
                                          <p:val>
                                            <p:strVal val="#ppt_x"/>
                                          </p:val>
                                        </p:tav>
                                      </p:tavLst>
                                    </p:anim>
                                    <p:anim calcmode="lin" valueType="num">
                                      <p:cBhvr>
                                        <p:cTn id="14"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2"/>
                                        </p:tgtEl>
                                        <p:attrNameLst>
                                          <p:attrName>style.visibility</p:attrName>
                                        </p:attrNameLst>
                                      </p:cBhvr>
                                      <p:to>
                                        <p:strVal val="visible"/>
                                      </p:to>
                                    </p:set>
                                    <p:animEffect transition="in" filter="fade">
                                      <p:cBhvr>
                                        <p:cTn id="19" dur="500"/>
                                        <p:tgtEl>
                                          <p:spTgt spid="16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57"/>
                                        </p:tgtEl>
                                        <p:attrNameLst>
                                          <p:attrName>style.visibility</p:attrName>
                                        </p:attrNameLst>
                                      </p:cBhvr>
                                      <p:to>
                                        <p:strVal val="visible"/>
                                      </p:to>
                                    </p:set>
                                    <p:animEffect transition="in" filter="wheel(1)">
                                      <p:cBhvr>
                                        <p:cTn id="24" dur="2000"/>
                                        <p:tgtEl>
                                          <p:spTgt spid="157"/>
                                        </p:tgtEl>
                                      </p:cBhvr>
                                    </p:animEffect>
                                  </p:childTnLst>
                                </p:cTn>
                              </p:par>
                              <p:par>
                                <p:cTn id="25" presetID="21" presetClass="entr" presetSubtype="1" fill="hold" nodeType="with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wheel(1)">
                                      <p:cBhvr>
                                        <p:cTn id="27" dur="2000"/>
                                        <p:tgtEl>
                                          <p:spTgt spid="158"/>
                                        </p:tgtEl>
                                      </p:cBhvr>
                                    </p:animEffect>
                                  </p:childTnLst>
                                </p:cTn>
                              </p:par>
                              <p:par>
                                <p:cTn id="28" presetID="21" presetClass="entr" presetSubtype="1" fill="hold" nodeType="withEffect">
                                  <p:stCondLst>
                                    <p:cond delay="0"/>
                                  </p:stCondLst>
                                  <p:childTnLst>
                                    <p:set>
                                      <p:cBhvr>
                                        <p:cTn id="29" dur="1" fill="hold">
                                          <p:stCondLst>
                                            <p:cond delay="0"/>
                                          </p:stCondLst>
                                        </p:cTn>
                                        <p:tgtEl>
                                          <p:spTgt spid="159"/>
                                        </p:tgtEl>
                                        <p:attrNameLst>
                                          <p:attrName>style.visibility</p:attrName>
                                        </p:attrNameLst>
                                      </p:cBhvr>
                                      <p:to>
                                        <p:strVal val="visible"/>
                                      </p:to>
                                    </p:set>
                                    <p:animEffect transition="in" filter="wheel(1)">
                                      <p:cBhvr>
                                        <p:cTn id="30" dur="2000"/>
                                        <p:tgtEl>
                                          <p:spTgt spid="159"/>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72"/>
                                        </p:tgtEl>
                                        <p:attrNameLst>
                                          <p:attrName>style.visibility</p:attrName>
                                        </p:attrNameLst>
                                      </p:cBhvr>
                                      <p:to>
                                        <p:strVal val="visible"/>
                                      </p:to>
                                    </p:set>
                                    <p:animEffect transition="in" filter="fade">
                                      <p:cBhvr>
                                        <p:cTn id="39" dur="1000"/>
                                        <p:tgtEl>
                                          <p:spTgt spid="172"/>
                                        </p:tgtEl>
                                      </p:cBhvr>
                                    </p:animEffect>
                                    <p:anim calcmode="lin" valueType="num">
                                      <p:cBhvr>
                                        <p:cTn id="40" dur="1000" fill="hold"/>
                                        <p:tgtEl>
                                          <p:spTgt spid="172"/>
                                        </p:tgtEl>
                                        <p:attrNameLst>
                                          <p:attrName>ppt_x</p:attrName>
                                        </p:attrNameLst>
                                      </p:cBhvr>
                                      <p:tavLst>
                                        <p:tav tm="0">
                                          <p:val>
                                            <p:strVal val="#ppt_x"/>
                                          </p:val>
                                        </p:tav>
                                        <p:tav tm="100000">
                                          <p:val>
                                            <p:strVal val="#ppt_x"/>
                                          </p:val>
                                        </p:tav>
                                      </p:tavLst>
                                    </p:anim>
                                    <p:anim calcmode="lin" valueType="num">
                                      <p:cBhvr>
                                        <p:cTn id="41" dur="1000" fill="hold"/>
                                        <p:tgtEl>
                                          <p:spTgt spid="17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6"/>
                                        </p:tgtEl>
                                        <p:attrNameLst>
                                          <p:attrName>style.visibility</p:attrName>
                                        </p:attrNameLst>
                                      </p:cBhvr>
                                      <p:to>
                                        <p:strVal val="visible"/>
                                      </p:to>
                                    </p:set>
                                    <p:animEffect transition="in" filter="fade">
                                      <p:cBhvr>
                                        <p:cTn id="46" dur="500"/>
                                        <p:tgtEl>
                                          <p:spTgt spid="166"/>
                                        </p:tgtEl>
                                      </p:cBhvr>
                                    </p:animEffect>
                                  </p:childTnLst>
                                </p:cTn>
                              </p:par>
                              <p:par>
                                <p:cTn id="47" presetID="10" presetClass="entr" presetSubtype="0" fill="hold" nodeType="withEffect">
                                  <p:stCondLst>
                                    <p:cond delay="0"/>
                                  </p:stCondLst>
                                  <p:childTnLst>
                                    <p:set>
                                      <p:cBhvr>
                                        <p:cTn id="48" dur="1" fill="hold">
                                          <p:stCondLst>
                                            <p:cond delay="0"/>
                                          </p:stCondLst>
                                        </p:cTn>
                                        <p:tgtEl>
                                          <p:spTgt spid="169"/>
                                        </p:tgtEl>
                                        <p:attrNameLst>
                                          <p:attrName>style.visibility</p:attrName>
                                        </p:attrNameLst>
                                      </p:cBhvr>
                                      <p:to>
                                        <p:strVal val="visible"/>
                                      </p:to>
                                    </p:set>
                                    <p:animEffect transition="in" filter="fade">
                                      <p:cBhvr>
                                        <p:cTn id="49" dur="500"/>
                                        <p:tgtEl>
                                          <p:spTgt spid="169"/>
                                        </p:tgtEl>
                                      </p:cBhvr>
                                    </p:animEffect>
                                  </p:childTnLst>
                                </p:cTn>
                              </p:par>
                            </p:childTnLst>
                          </p:cTn>
                        </p:par>
                        <p:par>
                          <p:cTn id="50" fill="hold">
                            <p:stCondLst>
                              <p:cond delay="500"/>
                            </p:stCondLst>
                            <p:childTnLst>
                              <p:par>
                                <p:cTn id="51" presetID="43" presetClass="path" presetSubtype="0" repeatCount="3000" accel="50000" decel="50000" fill="hold" nodeType="afterEffect">
                                  <p:stCondLst>
                                    <p:cond delay="0"/>
                                  </p:stCondLst>
                                  <p:childTnLst>
                                    <p:animMotion origin="layout" path="M -8.33333E-7 2.82277E-7 L -0.03785 2.82277E-7 C -0.05486 2.82277E-7 -0.07535 -0.04581 -0.07535 -0.08283 L -0.07535 -0.16566 " pathEditMode="relative" rAng="0" ptsTypes="FfFF">
                                      <p:cBhvr>
                                        <p:cTn id="52" dur="2000" fill="hold"/>
                                        <p:tgtEl>
                                          <p:spTgt spid="166"/>
                                        </p:tgtEl>
                                        <p:attrNameLst>
                                          <p:attrName>ppt_x</p:attrName>
                                          <p:attrName>ppt_y</p:attrName>
                                        </p:attrNameLst>
                                      </p:cBhvr>
                                      <p:rCtr x="-3767" y="-8283"/>
                                    </p:animMotion>
                                  </p:childTnLst>
                                </p:cTn>
                              </p:par>
                              <p:par>
                                <p:cTn id="53" presetID="43" presetClass="path" presetSubtype="0" repeatCount="3000" accel="50000" decel="50000" fill="hold" nodeType="withEffect">
                                  <p:stCondLst>
                                    <p:cond delay="300"/>
                                  </p:stCondLst>
                                  <p:childTnLst>
                                    <p:animMotion origin="layout" path="M 1.94444E-6 -2.6099E-6 L 0.02916 -2.6099E-6 C 0.04236 -2.6099E-6 0.05851 -0.04581 0.05851 -0.08283 L 0.05851 -0.16566 " pathEditMode="relative" rAng="0" ptsTypes="FfFF">
                                      <p:cBhvr>
                                        <p:cTn id="54" dur="2000" fill="hold"/>
                                        <p:tgtEl>
                                          <p:spTgt spid="169"/>
                                        </p:tgtEl>
                                        <p:attrNameLst>
                                          <p:attrName>ppt_x</p:attrName>
                                          <p:attrName>ppt_y</p:attrName>
                                        </p:attrNameLst>
                                      </p:cBhvr>
                                      <p:rCtr x="2917" y="-82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26710" y="1740523"/>
            <a:ext cx="2592132" cy="2580403"/>
            <a:chOff x="17051675" y="14584214"/>
            <a:chExt cx="3703045" cy="3564403"/>
          </a:xfrm>
        </p:grpSpPr>
        <p:grpSp>
          <p:nvGrpSpPr>
            <p:cNvPr id="42" name="Group 41"/>
            <p:cNvGrpSpPr/>
            <p:nvPr/>
          </p:nvGrpSpPr>
          <p:grpSpPr>
            <a:xfrm>
              <a:off x="17051675" y="14584214"/>
              <a:ext cx="3703045" cy="3564403"/>
              <a:chOff x="9683212" y="37444447"/>
              <a:chExt cx="3703045" cy="3564403"/>
            </a:xfrm>
          </p:grpSpPr>
          <p:grpSp>
            <p:nvGrpSpPr>
              <p:cNvPr id="47" name="Group 46"/>
              <p:cNvGrpSpPr/>
              <p:nvPr/>
            </p:nvGrpSpPr>
            <p:grpSpPr>
              <a:xfrm>
                <a:off x="9683212" y="38214071"/>
                <a:ext cx="3631946" cy="2794779"/>
                <a:chOff x="13492689" y="35612796"/>
                <a:chExt cx="2179319" cy="1981200"/>
              </a:xfrm>
            </p:grpSpPr>
            <p:sp>
              <p:nvSpPr>
                <p:cNvPr id="51" name="Rectangle 50"/>
                <p:cNvSpPr/>
                <p:nvPr/>
              </p:nvSpPr>
              <p:spPr>
                <a:xfrm>
                  <a:off x="13538408" y="35612796"/>
                  <a:ext cx="2128521" cy="19812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52" name="Group 51"/>
                <p:cNvGrpSpPr/>
                <p:nvPr/>
              </p:nvGrpSpPr>
              <p:grpSpPr>
                <a:xfrm flipH="1">
                  <a:off x="13492689" y="36450995"/>
                  <a:ext cx="624838" cy="543560"/>
                  <a:chOff x="3383281" y="3505200"/>
                  <a:chExt cx="624838" cy="543560"/>
                </a:xfrm>
                <a:gradFill flip="none" rotWithShape="1">
                  <a:gsLst>
                    <a:gs pos="0">
                      <a:srgbClr val="FFF200"/>
                    </a:gs>
                    <a:gs pos="45000">
                      <a:srgbClr val="FF7A00"/>
                    </a:gs>
                    <a:gs pos="70000">
                      <a:srgbClr val="FF0300"/>
                    </a:gs>
                    <a:gs pos="100000">
                      <a:srgbClr val="4D0808"/>
                    </a:gs>
                  </a:gsLst>
                  <a:lin ang="0" scaled="1"/>
                  <a:tileRect/>
                </a:gradFill>
              </p:grpSpPr>
              <p:grpSp>
                <p:nvGrpSpPr>
                  <p:cNvPr id="81" name="Group 80"/>
                  <p:cNvGrpSpPr/>
                  <p:nvPr/>
                </p:nvGrpSpPr>
                <p:grpSpPr>
                  <a:xfrm flipH="1">
                    <a:off x="3383281" y="3505200"/>
                    <a:ext cx="274319" cy="543560"/>
                    <a:chOff x="3505200" y="2057400"/>
                    <a:chExt cx="274319" cy="543560"/>
                  </a:xfrm>
                  <a:grpFill/>
                </p:grpSpPr>
                <p:sp>
                  <p:nvSpPr>
                    <p:cNvPr id="88" name="Double Wave 87"/>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9" name="Rectangle 88"/>
                    <p:cNvSpPr/>
                    <p:nvPr/>
                  </p:nvSpPr>
                  <p:spPr>
                    <a:xfrm>
                      <a:off x="3681938" y="2067559"/>
                      <a:ext cx="97581"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82" name="Group 81"/>
                  <p:cNvGrpSpPr/>
                  <p:nvPr/>
                </p:nvGrpSpPr>
                <p:grpSpPr>
                  <a:xfrm flipH="1">
                    <a:off x="3535681" y="3505200"/>
                    <a:ext cx="274319" cy="543560"/>
                    <a:chOff x="3505200" y="2057400"/>
                    <a:chExt cx="274319" cy="543560"/>
                  </a:xfrm>
                  <a:grpFill/>
                </p:grpSpPr>
                <p:sp>
                  <p:nvSpPr>
                    <p:cNvPr id="86" name="Double Wave 85"/>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7" name="Rectangle 86"/>
                    <p:cNvSpPr/>
                    <p:nvPr/>
                  </p:nvSpPr>
                  <p:spPr>
                    <a:xfrm>
                      <a:off x="3733800" y="2067559"/>
                      <a:ext cx="45719"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83" name="Group 82"/>
                  <p:cNvGrpSpPr/>
                  <p:nvPr/>
                </p:nvGrpSpPr>
                <p:grpSpPr>
                  <a:xfrm flipH="1">
                    <a:off x="3733800" y="3505200"/>
                    <a:ext cx="274319" cy="543560"/>
                    <a:chOff x="3505200" y="2057400"/>
                    <a:chExt cx="274319" cy="543560"/>
                  </a:xfrm>
                  <a:grpFill/>
                </p:grpSpPr>
                <p:sp>
                  <p:nvSpPr>
                    <p:cNvPr id="84" name="Double Wave 83"/>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5" name="Rectangle 84"/>
                    <p:cNvSpPr/>
                    <p:nvPr/>
                  </p:nvSpPr>
                  <p:spPr>
                    <a:xfrm>
                      <a:off x="3733800" y="2067559"/>
                      <a:ext cx="45719"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nvGrpSpPr>
                <p:cNvPr id="53" name="Group 52"/>
                <p:cNvGrpSpPr/>
                <p:nvPr/>
              </p:nvGrpSpPr>
              <p:grpSpPr>
                <a:xfrm>
                  <a:off x="15047169" y="36450993"/>
                  <a:ext cx="624839" cy="543561"/>
                  <a:chOff x="3383280" y="3505199"/>
                  <a:chExt cx="624839" cy="543561"/>
                </a:xfrm>
                <a:gradFill flip="none" rotWithShape="1">
                  <a:gsLst>
                    <a:gs pos="0">
                      <a:srgbClr val="FFF200"/>
                    </a:gs>
                    <a:gs pos="45000">
                      <a:srgbClr val="FF7A00"/>
                    </a:gs>
                    <a:gs pos="70000">
                      <a:srgbClr val="FF0300"/>
                    </a:gs>
                    <a:gs pos="100000">
                      <a:srgbClr val="4D0808"/>
                    </a:gs>
                  </a:gsLst>
                  <a:lin ang="0" scaled="1"/>
                  <a:tileRect/>
                </a:gradFill>
              </p:grpSpPr>
              <p:grpSp>
                <p:nvGrpSpPr>
                  <p:cNvPr id="72" name="Group 71"/>
                  <p:cNvGrpSpPr/>
                  <p:nvPr/>
                </p:nvGrpSpPr>
                <p:grpSpPr>
                  <a:xfrm flipH="1">
                    <a:off x="3383280" y="3505199"/>
                    <a:ext cx="274320" cy="533401"/>
                    <a:chOff x="3505200" y="2057399"/>
                    <a:chExt cx="274320" cy="533401"/>
                  </a:xfrm>
                  <a:grpFill/>
                </p:grpSpPr>
                <p:sp>
                  <p:nvSpPr>
                    <p:cNvPr id="79" name="Double Wave 78"/>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0" name="Rectangle 79"/>
                    <p:cNvSpPr/>
                    <p:nvPr/>
                  </p:nvSpPr>
                  <p:spPr>
                    <a:xfrm>
                      <a:off x="3704798" y="2057399"/>
                      <a:ext cx="74722"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73" name="Group 72"/>
                  <p:cNvGrpSpPr/>
                  <p:nvPr/>
                </p:nvGrpSpPr>
                <p:grpSpPr>
                  <a:xfrm flipH="1">
                    <a:off x="3535681" y="3505200"/>
                    <a:ext cx="274319" cy="543560"/>
                    <a:chOff x="3505200" y="2057400"/>
                    <a:chExt cx="274319" cy="543560"/>
                  </a:xfrm>
                  <a:grpFill/>
                </p:grpSpPr>
                <p:sp>
                  <p:nvSpPr>
                    <p:cNvPr id="77" name="Double Wave 76"/>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8" name="Rectangle 77"/>
                    <p:cNvSpPr/>
                    <p:nvPr/>
                  </p:nvSpPr>
                  <p:spPr>
                    <a:xfrm>
                      <a:off x="3733800" y="2067559"/>
                      <a:ext cx="45719"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74" name="Group 73"/>
                  <p:cNvGrpSpPr/>
                  <p:nvPr/>
                </p:nvGrpSpPr>
                <p:grpSpPr>
                  <a:xfrm flipH="1">
                    <a:off x="3733800" y="3505200"/>
                    <a:ext cx="274319" cy="543560"/>
                    <a:chOff x="3505200" y="2057400"/>
                    <a:chExt cx="274319" cy="543560"/>
                  </a:xfrm>
                  <a:grpFill/>
                </p:grpSpPr>
                <p:sp>
                  <p:nvSpPr>
                    <p:cNvPr id="75" name="Double Wave 74"/>
                    <p:cNvSpPr/>
                    <p:nvPr/>
                  </p:nvSpPr>
                  <p:spPr>
                    <a:xfrm rot="16200000">
                      <a:off x="3352800" y="2209800"/>
                      <a:ext cx="533400" cy="228600"/>
                    </a:xfrm>
                    <a:prstGeom prst="doubleWav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6" name="Rectangle 75"/>
                    <p:cNvSpPr/>
                    <p:nvPr/>
                  </p:nvSpPr>
                  <p:spPr>
                    <a:xfrm>
                      <a:off x="3733800" y="2067559"/>
                      <a:ext cx="45719" cy="533401"/>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54" name="Double Wave 53"/>
                <p:cNvSpPr/>
                <p:nvPr/>
              </p:nvSpPr>
              <p:spPr>
                <a:xfrm>
                  <a:off x="13538409" y="37136795"/>
                  <a:ext cx="685800" cy="457200"/>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5" name="Double Wave 54"/>
                <p:cNvSpPr/>
                <p:nvPr/>
              </p:nvSpPr>
              <p:spPr>
                <a:xfrm>
                  <a:off x="14224209" y="37136795"/>
                  <a:ext cx="685800" cy="457200"/>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6" name="Rectangle 55"/>
                <p:cNvSpPr/>
                <p:nvPr/>
              </p:nvSpPr>
              <p:spPr>
                <a:xfrm>
                  <a:off x="14224209" y="36984395"/>
                  <a:ext cx="685800" cy="228600"/>
                </a:xfrm>
                <a:prstGeom prst="rect">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Double Wave 56"/>
                <p:cNvSpPr/>
                <p:nvPr/>
              </p:nvSpPr>
              <p:spPr>
                <a:xfrm rot="16200000">
                  <a:off x="14473358" y="36999407"/>
                  <a:ext cx="533399" cy="503376"/>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8" name="Double Wave 57"/>
                <p:cNvSpPr/>
                <p:nvPr/>
              </p:nvSpPr>
              <p:spPr>
                <a:xfrm rot="16200000">
                  <a:off x="13454589" y="37042815"/>
                  <a:ext cx="533400" cy="457200"/>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9" name="Double Wave 58"/>
                <p:cNvSpPr/>
                <p:nvPr/>
              </p:nvSpPr>
              <p:spPr>
                <a:xfrm>
                  <a:off x="14869369" y="37136794"/>
                  <a:ext cx="756918" cy="457200"/>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0" name="Double Wave 59"/>
                <p:cNvSpPr/>
                <p:nvPr/>
              </p:nvSpPr>
              <p:spPr>
                <a:xfrm rot="16200000">
                  <a:off x="15166549" y="37022494"/>
                  <a:ext cx="533400" cy="457200"/>
                </a:xfrm>
                <a:prstGeom prst="doubleWave">
                  <a:avLst/>
                </a:prstGeom>
                <a:solidFill>
                  <a:schemeClr val="tx1"/>
                </a:solid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61" name="Straight Arrow Connector 60"/>
                <p:cNvCxnSpPr/>
                <p:nvPr/>
              </p:nvCxnSpPr>
              <p:spPr>
                <a:xfrm rot="5400000" flipH="1">
                  <a:off x="14529008" y="36363037"/>
                  <a:ext cx="355601" cy="10160"/>
                </a:xfrm>
                <a:prstGeom prst="straightConnector1">
                  <a:avLst/>
                </a:prstGeom>
                <a:noFill/>
                <a:ln w="47625" cap="flat" cmpd="sng" algn="ctr">
                  <a:solidFill>
                    <a:sysClr val="windowText" lastClr="000000"/>
                  </a:solidFill>
                  <a:prstDash val="solid"/>
                  <a:tailEnd type="arrow"/>
                </a:ln>
                <a:effectLst/>
              </p:spPr>
            </p:cxnSp>
            <p:cxnSp>
              <p:nvCxnSpPr>
                <p:cNvPr id="62" name="Straight Arrow Connector 61"/>
                <p:cNvCxnSpPr/>
                <p:nvPr/>
              </p:nvCxnSpPr>
              <p:spPr>
                <a:xfrm rot="5400000" flipH="1">
                  <a:off x="14234369" y="36363037"/>
                  <a:ext cx="355601" cy="10160"/>
                </a:xfrm>
                <a:prstGeom prst="straightConnector1">
                  <a:avLst/>
                </a:prstGeom>
                <a:noFill/>
                <a:ln w="47625" cap="flat" cmpd="sng" algn="ctr">
                  <a:solidFill>
                    <a:sysClr val="windowText" lastClr="000000"/>
                  </a:solidFill>
                  <a:prstDash val="solid"/>
                  <a:tailEnd type="arrow"/>
                </a:ln>
                <a:effectLst/>
              </p:spPr>
            </p:cxnSp>
            <p:sp>
              <p:nvSpPr>
                <p:cNvPr id="67" name="TextBox 66"/>
                <p:cNvSpPr txBox="1"/>
                <p:nvPr/>
              </p:nvSpPr>
              <p:spPr>
                <a:xfrm>
                  <a:off x="14254689" y="35778836"/>
                  <a:ext cx="569152" cy="51234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rPr>
                    <a:t>ON</a:t>
                  </a:r>
                  <a:endParaRPr kumimoji="0" lang="en-GB" sz="2800" b="1" i="0" u="none" strike="noStrike" kern="0" cap="none" spc="0" normalizeH="0" baseline="0" noProof="0" dirty="0">
                    <a:ln>
                      <a:noFill/>
                    </a:ln>
                    <a:solidFill>
                      <a:sysClr val="windowText" lastClr="000000"/>
                    </a:solidFill>
                    <a:effectLst/>
                    <a:uLnTx/>
                    <a:uFillTx/>
                  </a:endParaRPr>
                </a:p>
              </p:txBody>
            </p:sp>
            <p:sp>
              <p:nvSpPr>
                <p:cNvPr id="70" name="Rectangle 69"/>
                <p:cNvSpPr/>
                <p:nvPr/>
              </p:nvSpPr>
              <p:spPr>
                <a:xfrm>
                  <a:off x="13505196" y="36984395"/>
                  <a:ext cx="719013" cy="228600"/>
                </a:xfrm>
                <a:prstGeom prst="rect">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1" name="Rectangle 70"/>
                <p:cNvSpPr/>
                <p:nvPr/>
              </p:nvSpPr>
              <p:spPr>
                <a:xfrm>
                  <a:off x="14498534" y="36984394"/>
                  <a:ext cx="1163315" cy="228600"/>
                </a:xfrm>
                <a:prstGeom prst="rect">
                  <a:avLst/>
                </a:prstGeom>
                <a:solidFill>
                  <a:srgbClr val="00B0F0"/>
                </a:solidFill>
                <a:ln w="2540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8" name="Rectangle 47"/>
              <p:cNvSpPr/>
              <p:nvPr/>
            </p:nvSpPr>
            <p:spPr>
              <a:xfrm>
                <a:off x="9753580" y="37444447"/>
                <a:ext cx="3352152" cy="32403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rPr>
                  <a:t>Drain</a:t>
                </a:r>
                <a:endParaRPr lang="en-GB" sz="2000" dirty="0">
                  <a:solidFill>
                    <a:srgbClr val="FF0000"/>
                  </a:solidFill>
                </a:endParaRPr>
              </a:p>
            </p:txBody>
          </p:sp>
          <p:sp>
            <p:nvSpPr>
              <p:cNvPr id="49" name="Rectangle 48"/>
              <p:cNvSpPr/>
              <p:nvPr/>
            </p:nvSpPr>
            <p:spPr>
              <a:xfrm>
                <a:off x="10656352" y="40115130"/>
                <a:ext cx="2225847" cy="382629"/>
              </a:xfrm>
              <a:prstGeom prst="rect">
                <a:avLst/>
              </a:prstGeom>
            </p:spPr>
            <p:txBody>
              <a:bodyPr wrap="square">
                <a:spAutoFit/>
              </a:bodyPr>
              <a:lstStyle/>
              <a:p>
                <a:r>
                  <a:rPr lang="en-US" sz="1200" dirty="0" smtClean="0">
                    <a:latin typeface="Times New Roman" pitchFamily="18" charset="0"/>
                    <a:cs typeface="Times New Roman" pitchFamily="18" charset="0"/>
                  </a:rPr>
                  <a:t>Gate Insulator</a:t>
                </a:r>
                <a:endParaRPr lang="en-GB" sz="1200" dirty="0"/>
              </a:p>
            </p:txBody>
          </p:sp>
          <p:sp>
            <p:nvSpPr>
              <p:cNvPr id="50" name="Rectangle 49"/>
              <p:cNvSpPr/>
              <p:nvPr/>
            </p:nvSpPr>
            <p:spPr>
              <a:xfrm>
                <a:off x="11160410" y="40536725"/>
                <a:ext cx="2225847" cy="382629"/>
              </a:xfrm>
              <a:prstGeom prst="rect">
                <a:avLst/>
              </a:prstGeom>
            </p:spPr>
            <p:txBody>
              <a:bodyPr wrap="square">
                <a:spAutoFit/>
              </a:bodyPr>
              <a:lstStyle/>
              <a:p>
                <a:r>
                  <a:rPr lang="en-US" sz="1200" dirty="0" smtClean="0">
                    <a:solidFill>
                      <a:schemeClr val="bg1"/>
                    </a:solidFill>
                    <a:latin typeface="Times New Roman" pitchFamily="18" charset="0"/>
                    <a:cs typeface="Times New Roman" pitchFamily="18" charset="0"/>
                  </a:rPr>
                  <a:t>Gate</a:t>
                </a:r>
                <a:endParaRPr lang="en-GB" sz="1200" dirty="0">
                  <a:solidFill>
                    <a:schemeClr val="bg1"/>
                  </a:solidFill>
                </a:endParaRPr>
              </a:p>
            </p:txBody>
          </p:sp>
        </p:grpSp>
        <p:cxnSp>
          <p:nvCxnSpPr>
            <p:cNvPr id="43" name="Straight Arrow Connector 42"/>
            <p:cNvCxnSpPr/>
            <p:nvPr/>
          </p:nvCxnSpPr>
          <p:spPr>
            <a:xfrm>
              <a:off x="18003230" y="16534120"/>
              <a:ext cx="0" cy="742213"/>
            </a:xfrm>
            <a:prstGeom prst="straightConnector1">
              <a:avLst/>
            </a:prstGeom>
            <a:ln w="28575">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7543490" y="16578966"/>
              <a:ext cx="534029" cy="467657"/>
            </a:xfrm>
            <a:prstGeom prst="rect">
              <a:avLst/>
            </a:prstGeom>
          </p:spPr>
          <p:txBody>
            <a:bodyPr wrap="none">
              <a:spAutoFit/>
            </a:bodyPr>
            <a:lstStyle/>
            <a:p>
              <a:r>
                <a:rPr lang="en-US" sz="1600" b="1" dirty="0" err="1">
                  <a:solidFill>
                    <a:srgbClr val="008000"/>
                  </a:solidFill>
                  <a:latin typeface="Times New Roman" pitchFamily="18" charset="0"/>
                  <a:cs typeface="Times New Roman" pitchFamily="18" charset="0"/>
                </a:rPr>
                <a:t>h</a:t>
              </a:r>
              <a:r>
                <a:rPr lang="en-US" sz="1600" b="1" baseline="-25000" dirty="0" err="1">
                  <a:solidFill>
                    <a:srgbClr val="008000"/>
                  </a:solidFill>
                  <a:latin typeface="Times New Roman" pitchFamily="18" charset="0"/>
                  <a:cs typeface="Times New Roman" pitchFamily="18" charset="0"/>
                </a:rPr>
                <a:t>S</a:t>
              </a:r>
              <a:endParaRPr lang="en-GB" sz="6600" dirty="0">
                <a:solidFill>
                  <a:srgbClr val="008000"/>
                </a:solidFill>
              </a:endParaRPr>
            </a:p>
          </p:txBody>
        </p:sp>
        <p:cxnSp>
          <p:nvCxnSpPr>
            <p:cNvPr id="45" name="Straight Arrow Connector 44"/>
            <p:cNvCxnSpPr/>
            <p:nvPr/>
          </p:nvCxnSpPr>
          <p:spPr>
            <a:xfrm>
              <a:off x="18092998" y="17143969"/>
              <a:ext cx="1548798" cy="0"/>
            </a:xfrm>
            <a:prstGeom prst="straightConnector1">
              <a:avLst/>
            </a:prstGeom>
            <a:ln w="28575">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8218672" y="16700291"/>
              <a:ext cx="1342401" cy="467657"/>
            </a:xfrm>
            <a:prstGeom prst="rect">
              <a:avLst/>
            </a:prstGeom>
          </p:spPr>
          <p:txBody>
            <a:bodyPr wrap="none">
              <a:spAutoFit/>
            </a:bodyPr>
            <a:lstStyle/>
            <a:p>
              <a:r>
                <a:rPr lang="en-US" sz="1600" b="1" dirty="0" smtClean="0">
                  <a:solidFill>
                    <a:srgbClr val="008000"/>
                  </a:solidFill>
                  <a:latin typeface="Times New Roman" pitchFamily="18" charset="0"/>
                  <a:cs typeface="Times New Roman" pitchFamily="18" charset="0"/>
                </a:rPr>
                <a:t>D=80nm</a:t>
              </a:r>
              <a:endParaRPr lang="en-GB" sz="6600" dirty="0">
                <a:solidFill>
                  <a:srgbClr val="008000"/>
                </a:solidFill>
              </a:endParaRPr>
            </a:p>
          </p:txBody>
        </p:sp>
      </p:grpSp>
      <p:sp>
        <p:nvSpPr>
          <p:cNvPr id="90" name="TextBox 89"/>
          <p:cNvSpPr txBox="1"/>
          <p:nvPr/>
        </p:nvSpPr>
        <p:spPr>
          <a:xfrm>
            <a:off x="1763585" y="374641"/>
            <a:ext cx="7179145"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The effect of the perforations’ aspect ratio </a:t>
            </a:r>
            <a:endParaRPr lang="en-GB" sz="3200" dirty="0">
              <a:latin typeface="Times New Roman" pitchFamily="18" charset="0"/>
              <a:cs typeface="Times New Roman" pitchFamily="18" charset="0"/>
            </a:endParaRPr>
          </a:p>
        </p:txBody>
      </p:sp>
      <p:grpSp>
        <p:nvGrpSpPr>
          <p:cNvPr id="98" name="Group 97"/>
          <p:cNvGrpSpPr/>
          <p:nvPr/>
        </p:nvGrpSpPr>
        <p:grpSpPr>
          <a:xfrm>
            <a:off x="2919334" y="1395377"/>
            <a:ext cx="5901138" cy="3290449"/>
            <a:chOff x="2919334" y="1395377"/>
            <a:chExt cx="5901138" cy="3290449"/>
          </a:xfrm>
        </p:grpSpPr>
        <p:graphicFrame>
          <p:nvGraphicFramePr>
            <p:cNvPr id="2" name="Object 1"/>
            <p:cNvGraphicFramePr>
              <a:graphicFrameLocks noChangeAspect="1"/>
            </p:cNvGraphicFramePr>
            <p:nvPr>
              <p:extLst>
                <p:ext uri="{D42A27DB-BD31-4B8C-83A1-F6EECF244321}">
                  <p14:modId xmlns:p14="http://schemas.microsoft.com/office/powerpoint/2010/main" val="227614490"/>
                </p:ext>
              </p:extLst>
            </p:nvPr>
          </p:nvGraphicFramePr>
          <p:xfrm>
            <a:off x="2919334" y="1756760"/>
            <a:ext cx="3028950" cy="2923692"/>
          </p:xfrm>
          <a:graphic>
            <a:graphicData uri="http://schemas.openxmlformats.org/presentationml/2006/ole">
              <mc:AlternateContent xmlns:mc="http://schemas.openxmlformats.org/markup-compatibility/2006">
                <mc:Choice xmlns:v="urn:schemas-microsoft-com:vml" Requires="v">
                  <p:oleObj spid="_x0000_s26664" name="KGPlot" r:id="rId3" imgW="6858000" imgH="6400800" progId="KGraph_Plot">
                    <p:embed/>
                  </p:oleObj>
                </mc:Choice>
                <mc:Fallback>
                  <p:oleObj name="KGPlot" r:id="rId3" imgW="6858000" imgH="6400800" progId="KGraph_Plot">
                    <p:embed/>
                    <p:pic>
                      <p:nvPicPr>
                        <p:cNvPr id="0" name=""/>
                        <p:cNvPicPr/>
                        <p:nvPr/>
                      </p:nvPicPr>
                      <p:blipFill>
                        <a:blip r:embed="rId4"/>
                        <a:stretch>
                          <a:fillRect/>
                        </a:stretch>
                      </p:blipFill>
                      <p:spPr>
                        <a:xfrm>
                          <a:off x="2919334" y="1756760"/>
                          <a:ext cx="3028950" cy="2923692"/>
                        </a:xfrm>
                        <a:prstGeom prst="rect">
                          <a:avLst/>
                        </a:prstGeom>
                      </p:spPr>
                    </p:pic>
                  </p:oleObj>
                </mc:Fallback>
              </mc:AlternateContent>
            </a:graphicData>
          </a:graphic>
        </p:graphicFrame>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68560" y="3150438"/>
              <a:ext cx="1055079" cy="88815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117981590"/>
                </p:ext>
              </p:extLst>
            </p:nvPr>
          </p:nvGraphicFramePr>
          <p:xfrm>
            <a:off x="5949959" y="1634691"/>
            <a:ext cx="2870513" cy="3051135"/>
          </p:xfrm>
          <a:graphic>
            <a:graphicData uri="http://schemas.openxmlformats.org/presentationml/2006/ole">
              <mc:AlternateContent xmlns:mc="http://schemas.openxmlformats.org/markup-compatibility/2006">
                <mc:Choice xmlns:v="urn:schemas-microsoft-com:vml" Requires="v">
                  <p:oleObj spid="_x0000_s26665" name="KGPlot" r:id="rId7" imgW="6400800" imgH="6578640" progId="KGraph_Plot">
                    <p:embed/>
                  </p:oleObj>
                </mc:Choice>
                <mc:Fallback>
                  <p:oleObj name="KGPlot" r:id="rId7" imgW="6400800" imgH="6578640" progId="KGraph_Plot">
                    <p:embed/>
                    <p:pic>
                      <p:nvPicPr>
                        <p:cNvPr id="0" name=""/>
                        <p:cNvPicPr/>
                        <p:nvPr/>
                      </p:nvPicPr>
                      <p:blipFill>
                        <a:blip r:embed="rId8"/>
                        <a:stretch>
                          <a:fillRect/>
                        </a:stretch>
                      </p:blipFill>
                      <p:spPr>
                        <a:xfrm>
                          <a:off x="5949959" y="1634691"/>
                          <a:ext cx="2870513" cy="3051135"/>
                        </a:xfrm>
                        <a:prstGeom prst="rect">
                          <a:avLst/>
                        </a:prstGeom>
                      </p:spPr>
                    </p:pic>
                  </p:oleObj>
                </mc:Fallback>
              </mc:AlternateContent>
            </a:graphicData>
          </a:graphic>
        </p:graphicFrame>
        <p:sp>
          <p:nvSpPr>
            <p:cNvPr id="6" name="TextBox 5"/>
            <p:cNvSpPr txBox="1"/>
            <p:nvPr/>
          </p:nvSpPr>
          <p:spPr>
            <a:xfrm>
              <a:off x="7058476" y="1815102"/>
              <a:ext cx="790601"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V</a:t>
              </a:r>
              <a:r>
                <a:rPr lang="en-US" sz="1400" b="1" baseline="-25000" dirty="0" smtClean="0">
                  <a:latin typeface="Times New Roman" pitchFamily="18" charset="0"/>
                  <a:cs typeface="Times New Roman" pitchFamily="18" charset="0"/>
                </a:rPr>
                <a:t>DS</a:t>
              </a:r>
              <a:r>
                <a:rPr lang="en-US" sz="1400" b="1" dirty="0" smtClean="0">
                  <a:latin typeface="Times New Roman" pitchFamily="18" charset="0"/>
                  <a:cs typeface="Times New Roman" pitchFamily="18" charset="0"/>
                </a:rPr>
                <a:t>=1V</a:t>
              </a:r>
              <a:endParaRPr lang="en-US" sz="1400" b="1" dirty="0">
                <a:latin typeface="Times New Roman" pitchFamily="18" charset="0"/>
                <a:cs typeface="Times New Roman" pitchFamily="18" charset="0"/>
              </a:endParaRPr>
            </a:p>
          </p:txBody>
        </p:sp>
        <p:sp>
          <p:nvSpPr>
            <p:cNvPr id="7" name="TextBox 6"/>
            <p:cNvSpPr txBox="1"/>
            <p:nvPr/>
          </p:nvSpPr>
          <p:spPr>
            <a:xfrm>
              <a:off x="4754790" y="2591219"/>
              <a:ext cx="533400" cy="738664"/>
            </a:xfrm>
            <a:prstGeom prst="rect">
              <a:avLst/>
            </a:prstGeom>
            <a:noFill/>
          </p:spPr>
          <p:txBody>
            <a:bodyPr wrap="square" rtlCol="0">
              <a:spAutoFit/>
            </a:bodyPr>
            <a:lstStyle/>
            <a:p>
              <a:r>
                <a:rPr lang="en-US" sz="1400" b="1" dirty="0" smtClean="0">
                  <a:solidFill>
                    <a:srgbClr val="FF0000"/>
                  </a:solidFill>
                  <a:latin typeface="Times New Roman" pitchFamily="18" charset="0"/>
                  <a:cs typeface="Times New Roman" pitchFamily="18" charset="0"/>
                </a:rPr>
                <a:t>7</a:t>
              </a:r>
              <a:endParaRPr lang="en-US" sz="1400" b="1" dirty="0">
                <a:solidFill>
                  <a:schemeClr val="bg2">
                    <a:lumMod val="50000"/>
                  </a:schemeClr>
                </a:solidFill>
                <a:latin typeface="Times New Roman" pitchFamily="18" charset="0"/>
                <a:cs typeface="Times New Roman" pitchFamily="18" charset="0"/>
              </a:endParaRPr>
            </a:p>
            <a:p>
              <a:r>
                <a:rPr lang="en-US" sz="1400" b="1" dirty="0" smtClean="0">
                  <a:solidFill>
                    <a:srgbClr val="0070C0"/>
                  </a:solidFill>
                  <a:latin typeface="Times New Roman" pitchFamily="18" charset="0"/>
                  <a:cs typeface="Times New Roman" pitchFamily="18" charset="0"/>
                </a:rPr>
                <a:t>9</a:t>
              </a:r>
              <a:endParaRPr lang="en-US" sz="1400" b="1" dirty="0">
                <a:solidFill>
                  <a:srgbClr val="0070C0"/>
                </a:solidFill>
                <a:latin typeface="Times New Roman" pitchFamily="18" charset="0"/>
                <a:cs typeface="Times New Roman" pitchFamily="18" charset="0"/>
              </a:endParaRPr>
            </a:p>
            <a:p>
              <a:r>
                <a:rPr lang="en-US" sz="1400" b="1" dirty="0" smtClean="0">
                  <a:solidFill>
                    <a:srgbClr val="008000"/>
                  </a:solidFill>
                  <a:latin typeface="Times New Roman" pitchFamily="18" charset="0"/>
                  <a:cs typeface="Times New Roman" pitchFamily="18" charset="0"/>
                </a:rPr>
                <a:t>13</a:t>
              </a:r>
            </a:p>
          </p:txBody>
        </p:sp>
        <p:sp>
          <p:nvSpPr>
            <p:cNvPr id="8" name="Isosceles Triangle 7"/>
            <p:cNvSpPr/>
            <p:nvPr/>
          </p:nvSpPr>
          <p:spPr>
            <a:xfrm rot="10800000">
              <a:off x="5081132" y="2953094"/>
              <a:ext cx="98131" cy="110329"/>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 name="Oval 8"/>
            <p:cNvSpPr/>
            <p:nvPr/>
          </p:nvSpPr>
          <p:spPr>
            <a:xfrm>
              <a:off x="5080242" y="3237346"/>
              <a:ext cx="83820" cy="97345"/>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0" name="Rectangle 9"/>
            <p:cNvSpPr/>
            <p:nvPr/>
          </p:nvSpPr>
          <p:spPr>
            <a:xfrm>
              <a:off x="5099253" y="2712909"/>
              <a:ext cx="68446" cy="559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 name="TextBox 10"/>
            <p:cNvSpPr txBox="1"/>
            <p:nvPr/>
          </p:nvSpPr>
          <p:spPr>
            <a:xfrm>
              <a:off x="4626591" y="2289044"/>
              <a:ext cx="718466" cy="307777"/>
            </a:xfrm>
            <a:prstGeom prst="rect">
              <a:avLst/>
            </a:prstGeom>
            <a:noFill/>
          </p:spPr>
          <p:txBody>
            <a:bodyPr wrap="none" rtlCol="0">
              <a:spAutoFit/>
            </a:bodyPr>
            <a:lstStyle/>
            <a:p>
              <a:r>
                <a:rPr lang="en-US" sz="1400" b="1" dirty="0" err="1" smtClean="0">
                  <a:latin typeface="Times New Roman" pitchFamily="18" charset="0"/>
                  <a:cs typeface="Times New Roman" pitchFamily="18" charset="0"/>
                </a:rPr>
                <a:t>h</a:t>
              </a:r>
              <a:r>
                <a:rPr lang="en-US" sz="1400" b="1" baseline="-25000" dirty="0" err="1" smtClean="0">
                  <a:latin typeface="Times New Roman" pitchFamily="18" charset="0"/>
                  <a:cs typeface="Times New Roman" pitchFamily="18" charset="0"/>
                </a:rPr>
                <a:t>S</a:t>
              </a:r>
              <a:r>
                <a:rPr lang="en-US" sz="1400" b="1" dirty="0" smtClean="0">
                  <a:latin typeface="Times New Roman" pitchFamily="18" charset="0"/>
                  <a:cs typeface="Times New Roman" pitchFamily="18" charset="0"/>
                </a:rPr>
                <a:t>[nm]</a:t>
              </a:r>
              <a:endParaRPr lang="en-US" sz="1400" b="1" dirty="0">
                <a:latin typeface="Times New Roman" pitchFamily="18" charset="0"/>
                <a:cs typeface="Times New Roman" pitchFamily="18" charset="0"/>
              </a:endParaRPr>
            </a:p>
          </p:txBody>
        </p:sp>
        <p:cxnSp>
          <p:nvCxnSpPr>
            <p:cNvPr id="12" name="Straight Connector 11"/>
            <p:cNvCxnSpPr/>
            <p:nvPr/>
          </p:nvCxnSpPr>
          <p:spPr>
            <a:xfrm>
              <a:off x="7528295" y="3575614"/>
              <a:ext cx="3196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26923" y="3032531"/>
              <a:ext cx="1176079"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21724" y="1747917"/>
              <a:ext cx="436338" cy="338554"/>
            </a:xfrm>
            <a:prstGeom prst="rect">
              <a:avLst/>
            </a:prstGeom>
            <a:noFill/>
          </p:spPr>
          <p:txBody>
            <a:bodyPr wrap="none" rtlCol="0">
              <a:spAutoFit/>
            </a:bodyPr>
            <a:lstStyle/>
            <a:p>
              <a:r>
                <a:rPr lang="en-US" sz="1600" b="1" dirty="0" smtClean="0">
                  <a:latin typeface="Times New Roman" pitchFamily="18" charset="0"/>
                  <a:cs typeface="Times New Roman" pitchFamily="18" charset="0"/>
                </a:rPr>
                <a:t>(b)</a:t>
              </a:r>
              <a:endParaRPr lang="en-US" sz="1600" b="1" dirty="0">
                <a:latin typeface="Times New Roman" pitchFamily="18" charset="0"/>
                <a:cs typeface="Times New Roman" pitchFamily="18" charset="0"/>
              </a:endParaRPr>
            </a:p>
          </p:txBody>
        </p:sp>
        <p:cxnSp>
          <p:nvCxnSpPr>
            <p:cNvPr id="15" name="Straight Connector 14"/>
            <p:cNvCxnSpPr/>
            <p:nvPr/>
          </p:nvCxnSpPr>
          <p:spPr>
            <a:xfrm flipH="1">
              <a:off x="7524811" y="3032531"/>
              <a:ext cx="2113" cy="1103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33974" y="3349591"/>
              <a:ext cx="5525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83386" y="3253187"/>
              <a:ext cx="3196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72990" y="3817934"/>
              <a:ext cx="413896"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Au</a:t>
              </a:r>
              <a:endParaRPr lang="en-US" sz="1400" b="1" dirty="0">
                <a:latin typeface="Times New Roman" pitchFamily="18" charset="0"/>
                <a:cs typeface="Times New Roman" pitchFamily="18" charset="0"/>
              </a:endParaRPr>
            </a:p>
          </p:txBody>
        </p:sp>
        <p:sp>
          <p:nvSpPr>
            <p:cNvPr id="19" name="TextBox 18"/>
            <p:cNvSpPr txBox="1"/>
            <p:nvPr/>
          </p:nvSpPr>
          <p:spPr>
            <a:xfrm>
              <a:off x="8372593" y="3817435"/>
              <a:ext cx="364202"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Al</a:t>
              </a:r>
              <a:endParaRPr lang="en-US" sz="1400" b="1" dirty="0">
                <a:latin typeface="Times New Roman" pitchFamily="18" charset="0"/>
                <a:cs typeface="Times New Roman" pitchFamily="18" charset="0"/>
              </a:endParaRPr>
            </a:p>
          </p:txBody>
        </p:sp>
        <p:sp>
          <p:nvSpPr>
            <p:cNvPr id="20" name="TextBox 19"/>
            <p:cNvSpPr txBox="1"/>
            <p:nvPr/>
          </p:nvSpPr>
          <p:spPr>
            <a:xfrm>
              <a:off x="7903001" y="3808674"/>
              <a:ext cx="433132"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C</a:t>
              </a:r>
              <a:r>
                <a:rPr lang="en-US" sz="1400" b="1" baseline="-25000" dirty="0" smtClean="0">
                  <a:latin typeface="Times New Roman" pitchFamily="18" charset="0"/>
                  <a:cs typeface="Times New Roman" pitchFamily="18" charset="0"/>
                </a:rPr>
                <a:t>60</a:t>
              </a:r>
              <a:endParaRPr lang="en-US" sz="1400" b="1" dirty="0">
                <a:latin typeface="Times New Roman" pitchFamily="18" charset="0"/>
                <a:cs typeface="Times New Roman" pitchFamily="18" charset="0"/>
              </a:endParaRPr>
            </a:p>
          </p:txBody>
        </p:sp>
        <p:cxnSp>
          <p:nvCxnSpPr>
            <p:cNvPr id="21" name="Straight Connector 20"/>
            <p:cNvCxnSpPr/>
            <p:nvPr/>
          </p:nvCxnSpPr>
          <p:spPr>
            <a:xfrm>
              <a:off x="7837397" y="3142859"/>
              <a:ext cx="0" cy="1004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386484" y="3142859"/>
              <a:ext cx="0" cy="100466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839956" y="3859991"/>
              <a:ext cx="5525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835402" y="3342512"/>
              <a:ext cx="3177" cy="226022"/>
            </a:xfrm>
            <a:prstGeom prst="line">
              <a:avLst/>
            </a:prstGeom>
            <a:ln w="19050">
              <a:solidFill>
                <a:schemeClr val="tx1"/>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475109" y="3358006"/>
              <a:ext cx="381836" cy="246221"/>
            </a:xfrm>
            <a:prstGeom prst="rect">
              <a:avLst/>
            </a:prstGeom>
            <a:noFill/>
          </p:spPr>
          <p:txBody>
            <a:bodyPr wrap="none" rtlCol="0">
              <a:spAutoFit/>
            </a:bodyPr>
            <a:lstStyle/>
            <a:p>
              <a:r>
                <a:rPr lang="el-GR" sz="1000" b="1" dirty="0" smtClean="0">
                  <a:latin typeface="Times New Roman" pitchFamily="18" charset="0"/>
                  <a:cs typeface="Times New Roman" pitchFamily="18" charset="0"/>
                </a:rPr>
                <a:t>Φ</a:t>
              </a:r>
              <a:r>
                <a:rPr lang="en-US" sz="1000" b="1" baseline="-25000" dirty="0" smtClean="0">
                  <a:latin typeface="Times New Roman" pitchFamily="18" charset="0"/>
                  <a:cs typeface="Times New Roman" pitchFamily="18" charset="0"/>
                </a:rPr>
                <a:t>b0</a:t>
              </a:r>
              <a:endParaRPr lang="en-US" sz="1000" b="1" dirty="0">
                <a:latin typeface="Times New Roman" pitchFamily="18" charset="0"/>
                <a:cs typeface="Times New Roman" pitchFamily="18" charset="0"/>
              </a:endParaRPr>
            </a:p>
          </p:txBody>
        </p:sp>
        <p:sp>
          <p:nvSpPr>
            <p:cNvPr id="26" name="Freeform 25"/>
            <p:cNvSpPr/>
            <p:nvPr/>
          </p:nvSpPr>
          <p:spPr>
            <a:xfrm>
              <a:off x="8330315" y="3310269"/>
              <a:ext cx="130114" cy="669995"/>
            </a:xfrm>
            <a:custGeom>
              <a:avLst/>
              <a:gdLst>
                <a:gd name="connsiteX0" fmla="*/ 174929 w 185877"/>
                <a:gd name="connsiteY0" fmla="*/ 0 h 925488"/>
                <a:gd name="connsiteX1" fmla="*/ 166977 w 185877"/>
                <a:gd name="connsiteY1" fmla="*/ 874644 h 925488"/>
                <a:gd name="connsiteX2" fmla="*/ 0 w 185877"/>
                <a:gd name="connsiteY2" fmla="*/ 818985 h 925488"/>
              </a:gdLst>
              <a:ahLst/>
              <a:cxnLst>
                <a:cxn ang="0">
                  <a:pos x="connsiteX0" y="connsiteY0"/>
                </a:cxn>
                <a:cxn ang="0">
                  <a:pos x="connsiteX1" y="connsiteY1"/>
                </a:cxn>
                <a:cxn ang="0">
                  <a:pos x="connsiteX2" y="connsiteY2"/>
                </a:cxn>
              </a:cxnLst>
              <a:rect l="l" t="t" r="r" b="b"/>
              <a:pathLst>
                <a:path w="185877" h="925488">
                  <a:moveTo>
                    <a:pt x="174929" y="0"/>
                  </a:moveTo>
                  <a:cubicBezTo>
                    <a:pt x="185530" y="369073"/>
                    <a:pt x="196132" y="738147"/>
                    <a:pt x="166977" y="874644"/>
                  </a:cubicBezTo>
                  <a:cubicBezTo>
                    <a:pt x="137822" y="1011142"/>
                    <a:pt x="27829" y="830912"/>
                    <a:pt x="0" y="818985"/>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7" name="Freeform 26"/>
            <p:cNvSpPr/>
            <p:nvPr/>
          </p:nvSpPr>
          <p:spPr>
            <a:xfrm>
              <a:off x="7744670" y="3236385"/>
              <a:ext cx="140371" cy="292621"/>
            </a:xfrm>
            <a:custGeom>
              <a:avLst/>
              <a:gdLst>
                <a:gd name="connsiteX0" fmla="*/ 9699 w 200530"/>
                <a:gd name="connsiteY0" fmla="*/ 404208 h 404208"/>
                <a:gd name="connsiteX1" fmla="*/ 21626 w 200530"/>
                <a:gd name="connsiteY1" fmla="*/ 14594 h 404208"/>
                <a:gd name="connsiteX2" fmla="*/ 200530 w 200530"/>
                <a:gd name="connsiteY2" fmla="*/ 78205 h 404208"/>
              </a:gdLst>
              <a:ahLst/>
              <a:cxnLst>
                <a:cxn ang="0">
                  <a:pos x="connsiteX0" y="connsiteY0"/>
                </a:cxn>
                <a:cxn ang="0">
                  <a:pos x="connsiteX1" y="connsiteY1"/>
                </a:cxn>
                <a:cxn ang="0">
                  <a:pos x="connsiteX2" y="connsiteY2"/>
                </a:cxn>
              </a:cxnLst>
              <a:rect l="l" t="t" r="r" b="b"/>
              <a:pathLst>
                <a:path w="200530" h="404208">
                  <a:moveTo>
                    <a:pt x="9699" y="404208"/>
                  </a:moveTo>
                  <a:cubicBezTo>
                    <a:pt x="-240" y="236568"/>
                    <a:pt x="-10179" y="68928"/>
                    <a:pt x="21626" y="14594"/>
                  </a:cubicBezTo>
                  <a:cubicBezTo>
                    <a:pt x="53431" y="-39740"/>
                    <a:pt x="169388" y="74892"/>
                    <a:pt x="200530" y="78205"/>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TextBox 27"/>
            <p:cNvSpPr txBox="1"/>
            <p:nvPr/>
          </p:nvSpPr>
          <p:spPr>
            <a:xfrm>
              <a:off x="8425864" y="3416523"/>
              <a:ext cx="303288" cy="246221"/>
            </a:xfrm>
            <a:prstGeom prst="rect">
              <a:avLst/>
            </a:prstGeom>
            <a:noFill/>
          </p:spPr>
          <p:txBody>
            <a:bodyPr wrap="none" rtlCol="0">
              <a:spAutoFit/>
            </a:bodyPr>
            <a:lstStyle/>
            <a:p>
              <a:r>
                <a:rPr lang="en-US" sz="1000" b="1" dirty="0" smtClean="0">
                  <a:latin typeface="Times New Roman" pitchFamily="18" charset="0"/>
                  <a:cs typeface="Times New Roman" pitchFamily="18" charset="0"/>
                </a:rPr>
                <a:t>h</a:t>
              </a:r>
              <a:r>
                <a:rPr lang="en-US" sz="1000" b="1" baseline="30000" dirty="0">
                  <a:latin typeface="Times New Roman" pitchFamily="18" charset="0"/>
                  <a:cs typeface="Times New Roman" pitchFamily="18" charset="0"/>
                </a:rPr>
                <a:t>+</a:t>
              </a:r>
              <a:endParaRPr lang="en-US" sz="1000" b="1" dirty="0">
                <a:latin typeface="Times New Roman" pitchFamily="18" charset="0"/>
                <a:cs typeface="Times New Roman" pitchFamily="18" charset="0"/>
              </a:endParaRPr>
            </a:p>
          </p:txBody>
        </p:sp>
        <p:sp>
          <p:nvSpPr>
            <p:cNvPr id="29" name="TextBox 28"/>
            <p:cNvSpPr txBox="1"/>
            <p:nvPr/>
          </p:nvSpPr>
          <p:spPr>
            <a:xfrm>
              <a:off x="7792741" y="3065310"/>
              <a:ext cx="271228" cy="246221"/>
            </a:xfrm>
            <a:prstGeom prst="rect">
              <a:avLst/>
            </a:prstGeom>
            <a:noFill/>
          </p:spPr>
          <p:txBody>
            <a:bodyPr wrap="none" rtlCol="0">
              <a:spAutoFit/>
            </a:bodyPr>
            <a:lstStyle/>
            <a:p>
              <a:r>
                <a:rPr lang="en-US" sz="1000" b="1" dirty="0">
                  <a:latin typeface="Times New Roman" pitchFamily="18" charset="0"/>
                  <a:cs typeface="Times New Roman" pitchFamily="18" charset="0"/>
                </a:rPr>
                <a:t>e</a:t>
              </a:r>
              <a:r>
                <a:rPr lang="en-US" sz="1000" b="1" baseline="30000" dirty="0" smtClean="0">
                  <a:latin typeface="Times New Roman" pitchFamily="18" charset="0"/>
                  <a:cs typeface="Times New Roman" pitchFamily="18" charset="0"/>
                </a:rPr>
                <a:t>-</a:t>
              </a:r>
              <a:endParaRPr lang="en-US" sz="1000" b="1" dirty="0">
                <a:latin typeface="Times New Roman" pitchFamily="18" charset="0"/>
                <a:cs typeface="Times New Roman" pitchFamily="18" charset="0"/>
              </a:endParaRPr>
            </a:p>
          </p:txBody>
        </p:sp>
        <p:cxnSp>
          <p:nvCxnSpPr>
            <p:cNvPr id="30" name="Straight Connector 29"/>
            <p:cNvCxnSpPr/>
            <p:nvPr/>
          </p:nvCxnSpPr>
          <p:spPr>
            <a:xfrm>
              <a:off x="8417123" y="3642388"/>
              <a:ext cx="120746" cy="107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418564" y="3642388"/>
              <a:ext cx="119305" cy="954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550159" y="2970011"/>
              <a:ext cx="269626" cy="276999"/>
            </a:xfrm>
            <a:prstGeom prst="rect">
              <a:avLst/>
            </a:prstGeom>
            <a:noFill/>
          </p:spPr>
          <p:txBody>
            <a:bodyPr wrap="none" rtlCol="0">
              <a:spAutoFit/>
            </a:bodyPr>
            <a:lstStyle/>
            <a:p>
              <a:r>
                <a:rPr lang="en-US" sz="1200" b="1" u="sng" dirty="0" smtClean="0">
                  <a:latin typeface="Times New Roman" pitchFamily="18" charset="0"/>
                  <a:cs typeface="Times New Roman" pitchFamily="18" charset="0"/>
                </a:rPr>
                <a:t>S</a:t>
              </a:r>
              <a:endParaRPr lang="en-US" sz="1200" b="1" u="sng" dirty="0">
                <a:latin typeface="Times New Roman" pitchFamily="18" charset="0"/>
                <a:cs typeface="Times New Roman" pitchFamily="18" charset="0"/>
              </a:endParaRPr>
            </a:p>
          </p:txBody>
        </p:sp>
        <p:sp>
          <p:nvSpPr>
            <p:cNvPr id="33" name="TextBox 32"/>
            <p:cNvSpPr txBox="1"/>
            <p:nvPr/>
          </p:nvSpPr>
          <p:spPr>
            <a:xfrm>
              <a:off x="7937621" y="2970011"/>
              <a:ext cx="380232" cy="276999"/>
            </a:xfrm>
            <a:prstGeom prst="rect">
              <a:avLst/>
            </a:prstGeom>
            <a:noFill/>
          </p:spPr>
          <p:txBody>
            <a:bodyPr wrap="none" rtlCol="0">
              <a:spAutoFit/>
            </a:bodyPr>
            <a:lstStyle/>
            <a:p>
              <a:r>
                <a:rPr lang="en-US" sz="1200" b="1" u="sng" dirty="0" smtClean="0">
                  <a:latin typeface="Times New Roman" pitchFamily="18" charset="0"/>
                  <a:cs typeface="Times New Roman" pitchFamily="18" charset="0"/>
                </a:rPr>
                <a:t>SC</a:t>
              </a:r>
              <a:endParaRPr lang="en-US" sz="1200" b="1" u="sng" dirty="0">
                <a:latin typeface="Times New Roman" pitchFamily="18" charset="0"/>
                <a:cs typeface="Times New Roman" pitchFamily="18" charset="0"/>
              </a:endParaRPr>
            </a:p>
          </p:txBody>
        </p:sp>
        <p:sp>
          <p:nvSpPr>
            <p:cNvPr id="34" name="TextBox 33"/>
            <p:cNvSpPr txBox="1"/>
            <p:nvPr/>
          </p:nvSpPr>
          <p:spPr>
            <a:xfrm>
              <a:off x="8418681" y="2970459"/>
              <a:ext cx="295274" cy="276999"/>
            </a:xfrm>
            <a:prstGeom prst="rect">
              <a:avLst/>
            </a:prstGeom>
            <a:noFill/>
          </p:spPr>
          <p:txBody>
            <a:bodyPr wrap="none" rtlCol="0">
              <a:spAutoFit/>
            </a:bodyPr>
            <a:lstStyle/>
            <a:p>
              <a:r>
                <a:rPr lang="en-US" sz="1200" b="1" u="sng" dirty="0" smtClean="0">
                  <a:latin typeface="Times New Roman" pitchFamily="18" charset="0"/>
                  <a:cs typeface="Times New Roman" pitchFamily="18" charset="0"/>
                </a:rPr>
                <a:t>D</a:t>
              </a:r>
              <a:endParaRPr lang="en-US" sz="1200" b="1" u="sng" dirty="0">
                <a:latin typeface="Times New Roman" pitchFamily="18" charset="0"/>
                <a:cs typeface="Times New Roman" pitchFamily="18" charset="0"/>
              </a:endParaRPr>
            </a:p>
          </p:txBody>
        </p:sp>
        <p:sp>
          <p:nvSpPr>
            <p:cNvPr id="35" name="Rectangle 34"/>
            <p:cNvSpPr/>
            <p:nvPr/>
          </p:nvSpPr>
          <p:spPr>
            <a:xfrm>
              <a:off x="5507483" y="1745019"/>
              <a:ext cx="480060" cy="1434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6" name="TextBox 35"/>
            <p:cNvSpPr txBox="1"/>
            <p:nvPr/>
          </p:nvSpPr>
          <p:spPr>
            <a:xfrm rot="5400000">
              <a:off x="5396257" y="2472999"/>
              <a:ext cx="596638"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I</a:t>
              </a:r>
              <a:r>
                <a:rPr lang="en-US" sz="1400" b="1" baseline="-25000" dirty="0" smtClean="0">
                  <a:latin typeface="Times New Roman" pitchFamily="18" charset="0"/>
                  <a:cs typeface="Times New Roman" pitchFamily="18" charset="0"/>
                </a:rPr>
                <a:t>G</a:t>
              </a:r>
              <a:r>
                <a:rPr lang="en-US" sz="1400" b="1" dirty="0" smtClean="0">
                  <a:latin typeface="Times New Roman" pitchFamily="18" charset="0"/>
                  <a:cs typeface="Times New Roman" pitchFamily="18" charset="0"/>
                </a:rPr>
                <a:t>[A]</a:t>
              </a:r>
              <a:endParaRPr lang="en-US" sz="1400" b="1" dirty="0">
                <a:latin typeface="Times New Roman" pitchFamily="18" charset="0"/>
                <a:cs typeface="Times New Roman" pitchFamily="18" charset="0"/>
              </a:endParaRPr>
            </a:p>
          </p:txBody>
        </p:sp>
        <p:sp>
          <p:nvSpPr>
            <p:cNvPr id="37" name="TextBox 36"/>
            <p:cNvSpPr txBox="1"/>
            <p:nvPr/>
          </p:nvSpPr>
          <p:spPr>
            <a:xfrm>
              <a:off x="3895278" y="1793039"/>
              <a:ext cx="790601"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V</a:t>
              </a:r>
              <a:r>
                <a:rPr lang="en-US" sz="1400" b="1" baseline="-25000" dirty="0" smtClean="0">
                  <a:latin typeface="Times New Roman" pitchFamily="18" charset="0"/>
                  <a:cs typeface="Times New Roman" pitchFamily="18" charset="0"/>
                </a:rPr>
                <a:t>DS</a:t>
              </a:r>
              <a:r>
                <a:rPr lang="en-US" sz="1400" b="1" dirty="0" smtClean="0">
                  <a:latin typeface="Times New Roman" pitchFamily="18" charset="0"/>
                  <a:cs typeface="Times New Roman" pitchFamily="18" charset="0"/>
                </a:rPr>
                <a:t>=1V</a:t>
              </a:r>
              <a:endParaRPr lang="en-US" sz="1400" b="1" dirty="0">
                <a:latin typeface="Times New Roman" pitchFamily="18" charset="0"/>
                <a:cs typeface="Times New Roman" pitchFamily="18" charset="0"/>
              </a:endParaRPr>
            </a:p>
          </p:txBody>
        </p:sp>
        <p:cxnSp>
          <p:nvCxnSpPr>
            <p:cNvPr id="38" name="Straight Connector 37"/>
            <p:cNvCxnSpPr/>
            <p:nvPr/>
          </p:nvCxnSpPr>
          <p:spPr>
            <a:xfrm flipH="1">
              <a:off x="4228111" y="3531913"/>
              <a:ext cx="685798" cy="0"/>
            </a:xfrm>
            <a:prstGeom prst="line">
              <a:avLst/>
            </a:prstGeom>
            <a:ln w="444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612754" y="2682807"/>
              <a:ext cx="461012" cy="0"/>
            </a:xfrm>
            <a:prstGeom prst="line">
              <a:avLst/>
            </a:prstGeom>
            <a:ln w="44450">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34522" y="1734645"/>
              <a:ext cx="425116" cy="338554"/>
            </a:xfrm>
            <a:prstGeom prst="rect">
              <a:avLst/>
            </a:prstGeom>
            <a:noFill/>
          </p:spPr>
          <p:txBody>
            <a:bodyPr wrap="none" rtlCol="0">
              <a:spAutoFit/>
            </a:bodyPr>
            <a:lstStyle/>
            <a:p>
              <a:r>
                <a:rPr lang="en-US" sz="1600" b="1" dirty="0" smtClean="0">
                  <a:latin typeface="Times New Roman" pitchFamily="18" charset="0"/>
                  <a:cs typeface="Times New Roman" pitchFamily="18" charset="0"/>
                </a:rPr>
                <a:t>(a)</a:t>
              </a:r>
              <a:endParaRPr lang="en-US" sz="1600" b="1" dirty="0">
                <a:latin typeface="Times New Roman" pitchFamily="18" charset="0"/>
                <a:cs typeface="Times New Roman" pitchFamily="18" charset="0"/>
              </a:endParaRPr>
            </a:p>
          </p:txBody>
        </p:sp>
        <p:sp>
          <p:nvSpPr>
            <p:cNvPr id="91" name="TextBox 90"/>
            <p:cNvSpPr txBox="1"/>
            <p:nvPr/>
          </p:nvSpPr>
          <p:spPr>
            <a:xfrm>
              <a:off x="3572139" y="1395377"/>
              <a:ext cx="1531188" cy="369332"/>
            </a:xfrm>
            <a:prstGeom prst="rect">
              <a:avLst/>
            </a:prstGeom>
            <a:noFill/>
          </p:spPr>
          <p:txBody>
            <a:bodyPr wrap="none" rtlCol="0">
              <a:spAutoFit/>
            </a:bodyPr>
            <a:lstStyle/>
            <a:p>
              <a:r>
                <a:rPr lang="en-US" dirty="0" smtClean="0">
                  <a:latin typeface="Times New Roman" pitchFamily="18" charset="0"/>
                  <a:cs typeface="Times New Roman" pitchFamily="18" charset="0"/>
                </a:rPr>
                <a:t>Measurements</a:t>
              </a:r>
              <a:endParaRPr lang="en-GB" dirty="0">
                <a:latin typeface="Times New Roman" pitchFamily="18" charset="0"/>
                <a:cs typeface="Times New Roman" pitchFamily="18" charset="0"/>
              </a:endParaRPr>
            </a:p>
          </p:txBody>
        </p:sp>
        <p:sp>
          <p:nvSpPr>
            <p:cNvPr id="92" name="TextBox 91"/>
            <p:cNvSpPr txBox="1"/>
            <p:nvPr/>
          </p:nvSpPr>
          <p:spPr>
            <a:xfrm>
              <a:off x="6898213" y="1401683"/>
              <a:ext cx="1287532" cy="369332"/>
            </a:xfrm>
            <a:prstGeom prst="rect">
              <a:avLst/>
            </a:prstGeom>
            <a:noFill/>
          </p:spPr>
          <p:txBody>
            <a:bodyPr wrap="none" rtlCol="0">
              <a:spAutoFit/>
            </a:bodyPr>
            <a:lstStyle/>
            <a:p>
              <a:r>
                <a:rPr lang="en-US" dirty="0" smtClean="0">
                  <a:latin typeface="Times New Roman" pitchFamily="18" charset="0"/>
                  <a:cs typeface="Times New Roman" pitchFamily="18" charset="0"/>
                </a:rPr>
                <a:t>Simulations</a:t>
              </a:r>
              <a:endParaRPr lang="en-GB" dirty="0">
                <a:latin typeface="Times New Roman" pitchFamily="18" charset="0"/>
                <a:cs typeface="Times New Roman" pitchFamily="18" charset="0"/>
              </a:endParaRPr>
            </a:p>
          </p:txBody>
        </p:sp>
      </p:grpSp>
      <p:sp>
        <p:nvSpPr>
          <p:cNvPr id="96" name="Rectangle 95"/>
          <p:cNvSpPr/>
          <p:nvPr/>
        </p:nvSpPr>
        <p:spPr>
          <a:xfrm>
            <a:off x="-40084" y="2724868"/>
            <a:ext cx="1222129" cy="338554"/>
          </a:xfrm>
          <a:prstGeom prst="rect">
            <a:avLst/>
          </a:prstGeom>
        </p:spPr>
        <p:txBody>
          <a:bodyPr wrap="none">
            <a:spAutoFit/>
          </a:bodyPr>
          <a:lstStyle/>
          <a:p>
            <a:pPr lvl="0"/>
            <a:r>
              <a:rPr lang="en-US" sz="1600" dirty="0">
                <a:solidFill>
                  <a:prstClr val="black"/>
                </a:solidFill>
              </a:rPr>
              <a:t>φ</a:t>
            </a:r>
            <a:r>
              <a:rPr lang="en-US" sz="1600" baseline="-25000" dirty="0">
                <a:solidFill>
                  <a:prstClr val="black"/>
                </a:solidFill>
              </a:rPr>
              <a:t>b0</a:t>
            </a:r>
            <a:r>
              <a:rPr lang="en-US" sz="1600" dirty="0">
                <a:solidFill>
                  <a:prstClr val="black"/>
                </a:solidFill>
              </a:rPr>
              <a:t>=0.68eV. </a:t>
            </a:r>
            <a:endParaRPr lang="en-GB" sz="1600" dirty="0">
              <a:solidFill>
                <a:prstClr val="black"/>
              </a:solidFill>
            </a:endParaRPr>
          </a:p>
        </p:txBody>
      </p:sp>
      <p:sp>
        <p:nvSpPr>
          <p:cNvPr id="97" name="TextBox 96"/>
          <p:cNvSpPr txBox="1"/>
          <p:nvPr/>
        </p:nvSpPr>
        <p:spPr>
          <a:xfrm>
            <a:off x="3001167" y="4869160"/>
            <a:ext cx="4072653" cy="461665"/>
          </a:xfrm>
          <a:prstGeom prst="rect">
            <a:avLst/>
          </a:prstGeom>
          <a:noFill/>
        </p:spPr>
        <p:txBody>
          <a:bodyPr wrap="none" rtlCol="0">
            <a:spAutoFit/>
          </a:bodyPr>
          <a:lstStyle/>
          <a:p>
            <a:r>
              <a:rPr lang="en-US" sz="2400" dirty="0" smtClean="0"/>
              <a:t>“Thick” source </a:t>
            </a:r>
            <a:r>
              <a:rPr lang="en-US" sz="2400" dirty="0" smtClean="0">
                <a:sym typeface="Wingdings" pitchFamily="2" charset="2"/>
              </a:rPr>
              <a:t> Tunnel effect</a:t>
            </a:r>
            <a:endParaRPr lang="en-GB" sz="2400" dirty="0"/>
          </a:p>
        </p:txBody>
      </p:sp>
      <p:sp>
        <p:nvSpPr>
          <p:cNvPr id="3" name="Rectangle 2"/>
          <p:cNvSpPr/>
          <p:nvPr/>
        </p:nvSpPr>
        <p:spPr>
          <a:xfrm>
            <a:off x="3448" y="5541039"/>
            <a:ext cx="9140552" cy="1200329"/>
          </a:xfrm>
          <a:prstGeom prst="rect">
            <a:avLst/>
          </a:prstGeom>
        </p:spPr>
        <p:txBody>
          <a:bodyPr wrap="square">
            <a:spAutoFit/>
          </a:bodyPr>
          <a:lstStyle/>
          <a:p>
            <a:r>
              <a:rPr lang="en-GB" sz="1200" dirty="0" smtClean="0"/>
              <a:t>A. J</a:t>
            </a:r>
            <a:r>
              <a:rPr lang="en-GB" sz="1200" dirty="0"/>
              <a:t>. Ben-</a:t>
            </a:r>
            <a:r>
              <a:rPr lang="en-GB" sz="1200" dirty="0" err="1"/>
              <a:t>Sasson</a:t>
            </a:r>
            <a:r>
              <a:rPr lang="en-GB" sz="1200" dirty="0"/>
              <a:t>, E. </a:t>
            </a:r>
            <a:r>
              <a:rPr lang="en-GB" sz="1200" dirty="0" err="1"/>
              <a:t>Avnon</a:t>
            </a:r>
            <a:r>
              <a:rPr lang="en-GB" sz="1200" dirty="0"/>
              <a:t>, E. </a:t>
            </a:r>
            <a:r>
              <a:rPr lang="en-GB" sz="1200" dirty="0" err="1"/>
              <a:t>Ploshnik</a:t>
            </a:r>
            <a:r>
              <a:rPr lang="en-GB" sz="1200" dirty="0"/>
              <a:t>, O. </a:t>
            </a:r>
            <a:r>
              <a:rPr lang="en-GB" sz="1200" dirty="0" err="1"/>
              <a:t>Globerman</a:t>
            </a:r>
            <a:r>
              <a:rPr lang="en-GB" sz="1200" dirty="0"/>
              <a:t>, R. </a:t>
            </a:r>
            <a:r>
              <a:rPr lang="en-GB" sz="1200" dirty="0" err="1"/>
              <a:t>Shenhar</a:t>
            </a:r>
            <a:r>
              <a:rPr lang="en-GB" sz="1200" dirty="0"/>
              <a:t>, G. L. Frey, and N. Tessler, "Patterned electrode vertical field effect transistor fabricated using block copolymer </a:t>
            </a:r>
            <a:r>
              <a:rPr lang="en-GB" sz="1200" dirty="0" err="1"/>
              <a:t>nanotemplates</a:t>
            </a:r>
            <a:r>
              <a:rPr lang="en-GB" sz="1200" dirty="0"/>
              <a:t>," </a:t>
            </a:r>
            <a:r>
              <a:rPr lang="en-GB" sz="1200" i="1" dirty="0"/>
              <a:t>Applied Physics Letters, </a:t>
            </a:r>
            <a:r>
              <a:rPr lang="en-GB" sz="1200" dirty="0"/>
              <a:t>vol. 95, p. 213301, 2009</a:t>
            </a:r>
            <a:r>
              <a:rPr lang="en-GB" sz="1200" dirty="0" smtClean="0"/>
              <a:t>.</a:t>
            </a:r>
          </a:p>
          <a:p>
            <a:r>
              <a:rPr lang="en-US" sz="1200" dirty="0"/>
              <a:t>A. J. Ben-</a:t>
            </a:r>
            <a:r>
              <a:rPr lang="en-US" sz="1200" dirty="0" err="1"/>
              <a:t>Sasson</a:t>
            </a:r>
            <a:r>
              <a:rPr lang="en-US" sz="1200" dirty="0"/>
              <a:t> and N. Tessler, "Patterned electrode vertical field effect transistor: Theory and experiment," </a:t>
            </a:r>
            <a:r>
              <a:rPr lang="en-US" sz="1200" i="1" dirty="0"/>
              <a:t>Journal of Applied Physics, </a:t>
            </a:r>
            <a:r>
              <a:rPr lang="en-US" sz="1200" dirty="0"/>
              <a:t>vol. 110, p. 12, Aug 2011.</a:t>
            </a:r>
          </a:p>
          <a:p>
            <a:r>
              <a:rPr lang="en-GB" sz="1200" dirty="0"/>
              <a:t>A. J. Ben-</a:t>
            </a:r>
            <a:r>
              <a:rPr lang="en-GB" sz="1200" dirty="0" err="1"/>
              <a:t>Sasson</a:t>
            </a:r>
            <a:r>
              <a:rPr lang="en-GB" sz="1200" dirty="0"/>
              <a:t>, Z. Chen, A. </a:t>
            </a:r>
            <a:r>
              <a:rPr lang="en-GB" sz="1200" dirty="0" err="1"/>
              <a:t>Facchetti</a:t>
            </a:r>
            <a:r>
              <a:rPr lang="en-GB" sz="1200" dirty="0"/>
              <a:t>, and N. Tessler, "Solution-processed </a:t>
            </a:r>
            <a:r>
              <a:rPr lang="en-GB" sz="1200" dirty="0" err="1"/>
              <a:t>ambipolar</a:t>
            </a:r>
            <a:r>
              <a:rPr lang="en-GB" sz="1200" dirty="0"/>
              <a:t> vertical organic field effect transistor," </a:t>
            </a:r>
            <a:r>
              <a:rPr lang="en-GB" sz="1200" i="1" dirty="0"/>
              <a:t>Applied Physics Letters, </a:t>
            </a:r>
            <a:r>
              <a:rPr lang="en-GB" sz="1200" dirty="0"/>
              <a:t>vol. 100, pp. 263306-4, 2012.</a:t>
            </a:r>
          </a:p>
        </p:txBody>
      </p:sp>
    </p:spTree>
    <p:extLst>
      <p:ext uri="{BB962C8B-B14F-4D97-AF65-F5344CB8AC3E}">
        <p14:creationId xmlns:p14="http://schemas.microsoft.com/office/powerpoint/2010/main" val="38150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128" y="188641"/>
            <a:ext cx="896485"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p:nvSpPr>
        <p:spPr bwMode="auto">
          <a:xfrm>
            <a:off x="137929" y="-1208"/>
            <a:ext cx="8682543" cy="1169551"/>
          </a:xfrm>
          <a:prstGeom prst="rect">
            <a:avLst/>
          </a:prstGeom>
          <a:noFill/>
          <a:ln w="9525">
            <a:noFill/>
            <a:miter lim="800000"/>
            <a:headEnd/>
            <a:tailEnd/>
          </a:ln>
        </p:spPr>
        <p:txBody>
          <a:bodyPr wrap="square">
            <a:spAutoFit/>
          </a:bodyPr>
          <a:lstStyle/>
          <a:p>
            <a:pPr algn="ctr">
              <a:defRPr/>
            </a:pPr>
            <a:r>
              <a:rPr lang="en-US" sz="4200" dirty="0" smtClean="0">
                <a:latin typeface="Times New Roman" pitchFamily="18" charset="0"/>
                <a:cs typeface="Times New Roman" pitchFamily="18" charset="0"/>
              </a:rPr>
              <a:t>“Fast” Switching</a:t>
            </a:r>
          </a:p>
          <a:p>
            <a:pPr algn="ctr">
              <a:defRPr/>
            </a:pPr>
            <a:r>
              <a:rPr lang="en-US" sz="2800" b="0" dirty="0" smtClean="0">
                <a:latin typeface="Times New Roman" pitchFamily="18" charset="0"/>
                <a:cs typeface="Times New Roman" pitchFamily="18" charset="0"/>
              </a:rPr>
              <a:t>(L~170nm)</a:t>
            </a:r>
            <a:endParaRPr lang="en-US" sz="2800" b="0" dirty="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425708492"/>
              </p:ext>
            </p:extLst>
          </p:nvPr>
        </p:nvGraphicFramePr>
        <p:xfrm>
          <a:off x="179512" y="819844"/>
          <a:ext cx="3209925" cy="2897188"/>
        </p:xfrm>
        <a:graphic>
          <a:graphicData uri="http://schemas.openxmlformats.org/presentationml/2006/ole">
            <mc:AlternateContent xmlns:mc="http://schemas.openxmlformats.org/markup-compatibility/2006">
              <mc:Choice xmlns:v="urn:schemas-microsoft-com:vml" Requires="v">
                <p:oleObj spid="_x0000_s25646" name="KGPlot" r:id="rId4" imgW="6219720" imgH="5613120" progId="KGraph_Plot">
                  <p:embed/>
                </p:oleObj>
              </mc:Choice>
              <mc:Fallback>
                <p:oleObj name="KGPlot" r:id="rId4" imgW="6219720" imgH="5613120" progId="KGraph_Plot">
                  <p:embed/>
                  <p:pic>
                    <p:nvPicPr>
                      <p:cNvPr id="0" name=""/>
                      <p:cNvPicPr>
                        <a:picLocks noChangeAspect="1" noChangeArrowheads="1"/>
                      </p:cNvPicPr>
                      <p:nvPr/>
                    </p:nvPicPr>
                    <p:blipFill>
                      <a:blip r:embed="rId5"/>
                      <a:srcRect/>
                      <a:stretch>
                        <a:fillRect/>
                      </a:stretch>
                    </p:blipFill>
                    <p:spPr bwMode="auto">
                      <a:xfrm>
                        <a:off x="179512" y="819844"/>
                        <a:ext cx="3209925" cy="2897188"/>
                      </a:xfrm>
                      <a:prstGeom prst="rect">
                        <a:avLst/>
                      </a:prstGeom>
                      <a:noFill/>
                      <a:ln>
                        <a:noFill/>
                      </a:ln>
                    </p:spPr>
                  </p:pic>
                </p:oleObj>
              </mc:Fallback>
            </mc:AlternateContent>
          </a:graphicData>
        </a:graphic>
      </p:graphicFrame>
      <p:sp>
        <p:nvSpPr>
          <p:cNvPr id="7" name="TextBox 6"/>
          <p:cNvSpPr txBox="1"/>
          <p:nvPr/>
        </p:nvSpPr>
        <p:spPr>
          <a:xfrm>
            <a:off x="209937" y="3645024"/>
            <a:ext cx="2993911" cy="830997"/>
          </a:xfrm>
          <a:prstGeom prst="rect">
            <a:avLst/>
          </a:prstGeom>
          <a:noFill/>
        </p:spPr>
        <p:txBody>
          <a:bodyPr wrap="square" rtlCol="0">
            <a:spAutoFit/>
          </a:bodyPr>
          <a:lstStyle/>
          <a:p>
            <a:r>
              <a:rPr lang="en-US" sz="1600" dirty="0" smtClean="0"/>
              <a:t>Stray Capacitance area 1X0.5mm.</a:t>
            </a:r>
          </a:p>
          <a:p>
            <a:r>
              <a:rPr lang="en-US" sz="1600" dirty="0" smtClean="0"/>
              <a:t>V</a:t>
            </a:r>
            <a:r>
              <a:rPr lang="en-US" sz="1600" baseline="-25000" dirty="0" smtClean="0"/>
              <a:t>DS</a:t>
            </a:r>
            <a:r>
              <a:rPr lang="en-US" sz="1600" dirty="0" smtClean="0"/>
              <a:t>=10V</a:t>
            </a:r>
          </a:p>
          <a:p>
            <a:r>
              <a:rPr lang="en-US" sz="1600" dirty="0" smtClean="0"/>
              <a:t>V</a:t>
            </a:r>
            <a:r>
              <a:rPr lang="en-US" sz="1600" baseline="-25000" dirty="0" smtClean="0"/>
              <a:t>GS</a:t>
            </a:r>
            <a:r>
              <a:rPr lang="en-US" sz="1600" dirty="0" smtClean="0"/>
              <a:t>=-10V </a:t>
            </a:r>
            <a:r>
              <a:rPr lang="en-US" sz="1600" dirty="0" smtClean="0">
                <a:sym typeface="Wingdings" pitchFamily="2" charset="2"/>
              </a:rPr>
              <a:t> 10V</a:t>
            </a:r>
            <a:endParaRPr lang="en-GB" sz="1600" dirty="0"/>
          </a:p>
        </p:txBody>
      </p:sp>
      <p:pic>
        <p:nvPicPr>
          <p:cNvPr id="8" name="Picture 28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4509120"/>
            <a:ext cx="5685937" cy="224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5580112" y="1588730"/>
            <a:ext cx="4062684" cy="3937794"/>
            <a:chOff x="5693892" y="1588730"/>
            <a:chExt cx="4062684" cy="3937794"/>
          </a:xfrm>
        </p:grpSpPr>
        <p:sp>
          <p:nvSpPr>
            <p:cNvPr id="9" name="TextBox 8"/>
            <p:cNvSpPr txBox="1"/>
            <p:nvPr/>
          </p:nvSpPr>
          <p:spPr>
            <a:xfrm>
              <a:off x="5790113" y="1588730"/>
              <a:ext cx="3966463" cy="400110"/>
            </a:xfrm>
            <a:prstGeom prst="rect">
              <a:avLst/>
            </a:prstGeom>
            <a:noFill/>
          </p:spPr>
          <p:txBody>
            <a:bodyPr wrap="square" rtlCol="0">
              <a:spAutoFit/>
            </a:bodyPr>
            <a:lstStyle/>
            <a:p>
              <a:r>
                <a:rPr lang="en-US" sz="2000" dirty="0" smtClean="0"/>
                <a:t>Reducing stray serial resistance.</a:t>
              </a:r>
            </a:p>
          </p:txBody>
        </p:sp>
        <p:graphicFrame>
          <p:nvGraphicFramePr>
            <p:cNvPr id="10" name="Object 9"/>
            <p:cNvGraphicFramePr>
              <a:graphicFrameLocks noChangeAspect="1"/>
            </p:cNvGraphicFramePr>
            <p:nvPr>
              <p:extLst>
                <p:ext uri="{D42A27DB-BD31-4B8C-83A1-F6EECF244321}">
                  <p14:modId xmlns:p14="http://schemas.microsoft.com/office/powerpoint/2010/main" val="3332632130"/>
                </p:ext>
              </p:extLst>
            </p:nvPr>
          </p:nvGraphicFramePr>
          <p:xfrm>
            <a:off x="5693892" y="1996564"/>
            <a:ext cx="3126580" cy="2814082"/>
          </p:xfrm>
          <a:graphic>
            <a:graphicData uri="http://schemas.openxmlformats.org/presentationml/2006/ole">
              <mc:AlternateContent xmlns:mc="http://schemas.openxmlformats.org/markup-compatibility/2006">
                <mc:Choice xmlns:v="urn:schemas-microsoft-com:vml" Requires="v">
                  <p:oleObj spid="_x0000_s25647" name="KGPlot" r:id="rId7" imgW="6194160" imgH="5575320" progId="KGraph_Plot">
                    <p:embed/>
                  </p:oleObj>
                </mc:Choice>
                <mc:Fallback>
                  <p:oleObj name="KGPlot" r:id="rId7" imgW="6194160" imgH="5575320" progId="KGraph_Plot">
                    <p:embed/>
                    <p:pic>
                      <p:nvPicPr>
                        <p:cNvPr id="0" name=""/>
                        <p:cNvPicPr/>
                        <p:nvPr/>
                      </p:nvPicPr>
                      <p:blipFill>
                        <a:blip r:embed="rId8"/>
                        <a:stretch>
                          <a:fillRect/>
                        </a:stretch>
                      </p:blipFill>
                      <p:spPr>
                        <a:xfrm>
                          <a:off x="5693892" y="1996564"/>
                          <a:ext cx="3126580" cy="2814082"/>
                        </a:xfrm>
                        <a:prstGeom prst="rect">
                          <a:avLst/>
                        </a:prstGeom>
                      </p:spPr>
                    </p:pic>
                  </p:oleObj>
                </mc:Fallback>
              </mc:AlternateContent>
            </a:graphicData>
          </a:graphic>
        </p:graphicFrame>
        <p:sp>
          <p:nvSpPr>
            <p:cNvPr id="12" name="Rectangle 11"/>
            <p:cNvSpPr/>
            <p:nvPr/>
          </p:nvSpPr>
          <p:spPr>
            <a:xfrm>
              <a:off x="6390168" y="5157192"/>
              <a:ext cx="2410403" cy="369332"/>
            </a:xfrm>
            <a:prstGeom prst="rect">
              <a:avLst/>
            </a:prstGeom>
            <a:solidFill>
              <a:srgbClr val="FFFF00"/>
            </a:solidFill>
          </p:spPr>
          <p:txBody>
            <a:bodyPr wrap="none">
              <a:spAutoFit/>
            </a:bodyPr>
            <a:lstStyle/>
            <a:p>
              <a:r>
                <a:rPr lang="en-US" dirty="0"/>
                <a:t>Better than 100kHz BW.</a:t>
              </a:r>
              <a:endParaRPr lang="en-GB" dirty="0"/>
            </a:p>
          </p:txBody>
        </p:sp>
      </p:grpSp>
    </p:spTree>
    <p:extLst>
      <p:ext uri="{BB962C8B-B14F-4D97-AF65-F5344CB8AC3E}">
        <p14:creationId xmlns:p14="http://schemas.microsoft.com/office/powerpoint/2010/main" val="817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1+#ppt_w/2"/>
                                          </p:val>
                                        </p:tav>
                                        <p:tav tm="100000">
                                          <p:val>
                                            <p:strVal val="#ppt_x"/>
                                          </p:val>
                                        </p:tav>
                                      </p:tavLst>
                                    </p:anim>
                                    <p:anim calcmode="lin" valueType="num">
                                      <p:cBhvr additive="base">
                                        <p:cTn id="8"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GB" dirty="0"/>
          </a:p>
        </p:txBody>
      </p:sp>
      <p:sp>
        <p:nvSpPr>
          <p:cNvPr id="3" name="TextBox 2"/>
          <p:cNvSpPr txBox="1"/>
          <p:nvPr/>
        </p:nvSpPr>
        <p:spPr>
          <a:xfrm>
            <a:off x="755576" y="1772816"/>
            <a:ext cx="7569060" cy="677108"/>
          </a:xfrm>
          <a:prstGeom prst="rect">
            <a:avLst/>
          </a:prstGeom>
          <a:noFill/>
        </p:spPr>
        <p:txBody>
          <a:bodyPr wrap="none" rtlCol="0">
            <a:spAutoFit/>
          </a:bodyPr>
          <a:lstStyle/>
          <a:p>
            <a:r>
              <a:rPr lang="en-US" sz="2000" dirty="0" smtClean="0"/>
              <a:t>In degenerate semiconductors part of the current is due to energy flow</a:t>
            </a:r>
          </a:p>
          <a:p>
            <a:r>
              <a:rPr lang="en-US" dirty="0" smtClean="0"/>
              <a:t>                                  (similar to the case of energy flow due to thermal gradient)</a:t>
            </a:r>
            <a:endParaRPr lang="en-GB" dirty="0"/>
          </a:p>
        </p:txBody>
      </p:sp>
      <p:sp>
        <p:nvSpPr>
          <p:cNvPr id="4" name="TextBox 3"/>
          <p:cNvSpPr txBox="1"/>
          <p:nvPr/>
        </p:nvSpPr>
        <p:spPr>
          <a:xfrm>
            <a:off x="755576" y="2808064"/>
            <a:ext cx="7848872" cy="984885"/>
          </a:xfrm>
          <a:prstGeom prst="rect">
            <a:avLst/>
          </a:prstGeom>
          <a:noFill/>
        </p:spPr>
        <p:txBody>
          <a:bodyPr wrap="square" rtlCol="0">
            <a:spAutoFit/>
          </a:bodyPr>
          <a:lstStyle/>
          <a:p>
            <a:r>
              <a:rPr lang="en-US" sz="2000" dirty="0" smtClean="0"/>
              <a:t>It is possible to have some level of “post-synthesis” manipulation of materials with the aim to provide “building blocks” for device engineering</a:t>
            </a:r>
          </a:p>
          <a:p>
            <a:r>
              <a:rPr lang="en-US" dirty="0" smtClean="0"/>
              <a:t>                               </a:t>
            </a:r>
            <a:endParaRPr lang="en-GB" dirty="0"/>
          </a:p>
        </p:txBody>
      </p:sp>
      <p:sp>
        <p:nvSpPr>
          <p:cNvPr id="5" name="TextBox 4"/>
          <p:cNvSpPr txBox="1"/>
          <p:nvPr/>
        </p:nvSpPr>
        <p:spPr>
          <a:xfrm>
            <a:off x="755576" y="3884275"/>
            <a:ext cx="7848872" cy="984885"/>
          </a:xfrm>
          <a:prstGeom prst="rect">
            <a:avLst/>
          </a:prstGeom>
          <a:noFill/>
        </p:spPr>
        <p:txBody>
          <a:bodyPr wrap="square" rtlCol="0">
            <a:spAutoFit/>
          </a:bodyPr>
          <a:lstStyle/>
          <a:p>
            <a:r>
              <a:rPr lang="en-US" sz="2000" dirty="0" smtClean="0"/>
              <a:t>Reducing the OLED’s micro-cavity emission to a simple expression allows for physical insight but more importantly – provides an engineering too.</a:t>
            </a:r>
          </a:p>
          <a:p>
            <a:r>
              <a:rPr lang="en-US" dirty="0" smtClean="0"/>
              <a:t>                               </a:t>
            </a:r>
            <a:endParaRPr lang="en-GB" dirty="0"/>
          </a:p>
        </p:txBody>
      </p:sp>
      <p:sp>
        <p:nvSpPr>
          <p:cNvPr id="6" name="TextBox 5"/>
          <p:cNvSpPr txBox="1"/>
          <p:nvPr/>
        </p:nvSpPr>
        <p:spPr>
          <a:xfrm>
            <a:off x="755576" y="5036403"/>
            <a:ext cx="7848872" cy="677108"/>
          </a:xfrm>
          <a:prstGeom prst="rect">
            <a:avLst/>
          </a:prstGeom>
          <a:noFill/>
        </p:spPr>
        <p:txBody>
          <a:bodyPr wrap="square" rtlCol="0">
            <a:spAutoFit/>
          </a:bodyPr>
          <a:lstStyle/>
          <a:p>
            <a:r>
              <a:rPr lang="en-US" sz="2000" dirty="0" smtClean="0"/>
              <a:t>Vertical Field Effect Transistors – low voltage , high current &amp; fast</a:t>
            </a:r>
          </a:p>
          <a:p>
            <a:r>
              <a:rPr lang="en-US" dirty="0" smtClean="0"/>
              <a:t>                               </a:t>
            </a:r>
            <a:endParaRPr lang="en-GB" dirty="0"/>
          </a:p>
        </p:txBody>
      </p:sp>
    </p:spTree>
    <p:extLst>
      <p:ext uri="{BB962C8B-B14F-4D97-AF65-F5344CB8AC3E}">
        <p14:creationId xmlns:p14="http://schemas.microsoft.com/office/powerpoint/2010/main" val="309890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412776"/>
            <a:ext cx="2495555" cy="646331"/>
          </a:xfrm>
          <a:prstGeom prst="rect">
            <a:avLst/>
          </a:prstGeom>
          <a:noFill/>
        </p:spPr>
        <p:txBody>
          <a:bodyPr wrap="none" rtlCol="0">
            <a:spAutoFit/>
          </a:bodyPr>
          <a:lstStyle/>
          <a:p>
            <a:r>
              <a:rPr lang="en-US" dirty="0" smtClean="0"/>
              <a:t>Uri </a:t>
            </a:r>
            <a:r>
              <a:rPr lang="en-US" dirty="0" err="1" smtClean="0"/>
              <a:t>Banin</a:t>
            </a:r>
            <a:r>
              <a:rPr lang="en-US" dirty="0" smtClean="0"/>
              <a:t>, </a:t>
            </a:r>
            <a:r>
              <a:rPr lang="en-GB" dirty="0" err="1" smtClean="0"/>
              <a:t>Asaf</a:t>
            </a:r>
            <a:r>
              <a:rPr lang="en-GB" dirty="0" smtClean="0"/>
              <a:t> </a:t>
            </a:r>
            <a:r>
              <a:rPr lang="en-GB" dirty="0"/>
              <a:t>Aharoni</a:t>
            </a:r>
            <a:endParaRPr lang="en-US" dirty="0" smtClean="0"/>
          </a:p>
          <a:p>
            <a:r>
              <a:rPr lang="en-US" dirty="0" smtClean="0"/>
              <a:t>Hebrew Univ., Jerusalem</a:t>
            </a:r>
            <a:endParaRPr lang="en-GB" dirty="0"/>
          </a:p>
        </p:txBody>
      </p:sp>
      <p:sp>
        <p:nvSpPr>
          <p:cNvPr id="3" name="TextBox 2"/>
          <p:cNvSpPr txBox="1"/>
          <p:nvPr/>
        </p:nvSpPr>
        <p:spPr>
          <a:xfrm>
            <a:off x="323528" y="2361654"/>
            <a:ext cx="2099614" cy="923330"/>
          </a:xfrm>
          <a:prstGeom prst="rect">
            <a:avLst/>
          </a:prstGeom>
          <a:noFill/>
        </p:spPr>
        <p:txBody>
          <a:bodyPr wrap="none" rtlCol="0">
            <a:spAutoFit/>
          </a:bodyPr>
          <a:lstStyle/>
          <a:p>
            <a:r>
              <a:rPr lang="en-US" dirty="0" err="1" smtClean="0"/>
              <a:t>Yoav</a:t>
            </a:r>
            <a:r>
              <a:rPr lang="en-US" dirty="0" smtClean="0"/>
              <a:t> </a:t>
            </a:r>
            <a:r>
              <a:rPr lang="en-US" dirty="0" err="1" smtClean="0"/>
              <a:t>Eichen</a:t>
            </a:r>
            <a:r>
              <a:rPr lang="en-US" dirty="0" smtClean="0"/>
              <a:t>, </a:t>
            </a:r>
            <a:r>
              <a:rPr lang="en-US" dirty="0" err="1" smtClean="0"/>
              <a:t>Shai</a:t>
            </a:r>
            <a:r>
              <a:rPr lang="en-US" dirty="0" smtClean="0"/>
              <a:t> Tal</a:t>
            </a:r>
          </a:p>
          <a:p>
            <a:r>
              <a:rPr lang="en-US" dirty="0" smtClean="0"/>
              <a:t>Technion</a:t>
            </a:r>
            <a:endParaRPr lang="en-US" dirty="0"/>
          </a:p>
          <a:p>
            <a:endParaRPr lang="en-GB" dirty="0"/>
          </a:p>
        </p:txBody>
      </p:sp>
      <p:sp>
        <p:nvSpPr>
          <p:cNvPr id="4" name="TextBox 3"/>
          <p:cNvSpPr txBox="1"/>
          <p:nvPr/>
        </p:nvSpPr>
        <p:spPr>
          <a:xfrm>
            <a:off x="323528" y="3430741"/>
            <a:ext cx="2382319" cy="646331"/>
          </a:xfrm>
          <a:prstGeom prst="rect">
            <a:avLst/>
          </a:prstGeom>
          <a:noFill/>
        </p:spPr>
        <p:txBody>
          <a:bodyPr wrap="none" rtlCol="0">
            <a:spAutoFit/>
          </a:bodyPr>
          <a:lstStyle/>
          <a:p>
            <a:r>
              <a:rPr lang="en-US" dirty="0" smtClean="0"/>
              <a:t>Jung Il Jin, Yang Jun Yu, </a:t>
            </a:r>
          </a:p>
          <a:p>
            <a:r>
              <a:rPr lang="en-US" dirty="0" smtClean="0"/>
              <a:t>Korea </a:t>
            </a:r>
            <a:r>
              <a:rPr lang="en-US" dirty="0" err="1" smtClean="0"/>
              <a:t>Univ</a:t>
            </a:r>
            <a:r>
              <a:rPr lang="en-US" dirty="0" smtClean="0"/>
              <a:t>,</a:t>
            </a:r>
            <a:endParaRPr lang="en-GB" dirty="0"/>
          </a:p>
        </p:txBody>
      </p:sp>
      <p:sp>
        <p:nvSpPr>
          <p:cNvPr id="5" name="TextBox 4"/>
          <p:cNvSpPr txBox="1"/>
          <p:nvPr/>
        </p:nvSpPr>
        <p:spPr>
          <a:xfrm>
            <a:off x="3131840" y="1551275"/>
            <a:ext cx="546945" cy="369332"/>
          </a:xfrm>
          <a:prstGeom prst="rect">
            <a:avLst/>
          </a:prstGeom>
          <a:noFill/>
        </p:spPr>
        <p:txBody>
          <a:bodyPr wrap="none" rtlCol="0">
            <a:spAutoFit/>
          </a:bodyPr>
          <a:lstStyle/>
          <a:p>
            <a:r>
              <a:rPr lang="en-US" dirty="0" smtClean="0"/>
              <a:t>NCs</a:t>
            </a:r>
            <a:endParaRPr lang="en-GB" dirty="0"/>
          </a:p>
        </p:txBody>
      </p:sp>
      <p:sp>
        <p:nvSpPr>
          <p:cNvPr id="6" name="TextBox 5"/>
          <p:cNvSpPr txBox="1"/>
          <p:nvPr/>
        </p:nvSpPr>
        <p:spPr>
          <a:xfrm>
            <a:off x="3131840" y="2385075"/>
            <a:ext cx="991746" cy="369332"/>
          </a:xfrm>
          <a:prstGeom prst="rect">
            <a:avLst/>
          </a:prstGeom>
          <a:noFill/>
        </p:spPr>
        <p:txBody>
          <a:bodyPr wrap="none" rtlCol="0">
            <a:spAutoFit/>
          </a:bodyPr>
          <a:lstStyle/>
          <a:p>
            <a:r>
              <a:rPr lang="en-US" dirty="0" smtClean="0"/>
              <a:t>Peptides</a:t>
            </a:r>
            <a:endParaRPr lang="en-GB" dirty="0"/>
          </a:p>
        </p:txBody>
      </p:sp>
      <p:sp>
        <p:nvSpPr>
          <p:cNvPr id="7" name="TextBox 6"/>
          <p:cNvSpPr txBox="1"/>
          <p:nvPr/>
        </p:nvSpPr>
        <p:spPr>
          <a:xfrm>
            <a:off x="3131840" y="3491716"/>
            <a:ext cx="1624676" cy="369332"/>
          </a:xfrm>
          <a:prstGeom prst="rect">
            <a:avLst/>
          </a:prstGeom>
          <a:noFill/>
        </p:spPr>
        <p:txBody>
          <a:bodyPr wrap="none" rtlCol="0">
            <a:spAutoFit/>
          </a:bodyPr>
          <a:lstStyle/>
          <a:p>
            <a:r>
              <a:rPr lang="en-US" dirty="0" smtClean="0"/>
              <a:t>Wide gap x-link</a:t>
            </a:r>
            <a:endParaRPr lang="en-GB" dirty="0"/>
          </a:p>
        </p:txBody>
      </p:sp>
      <p:sp>
        <p:nvSpPr>
          <p:cNvPr id="9" name="Rectangle 8"/>
          <p:cNvSpPr/>
          <p:nvPr/>
        </p:nvSpPr>
        <p:spPr>
          <a:xfrm>
            <a:off x="354370" y="4653136"/>
            <a:ext cx="3168816" cy="646331"/>
          </a:xfrm>
          <a:prstGeom prst="rect">
            <a:avLst/>
          </a:prstGeom>
        </p:spPr>
        <p:txBody>
          <a:bodyPr wrap="none">
            <a:spAutoFit/>
          </a:bodyPr>
          <a:lstStyle/>
          <a:p>
            <a:r>
              <a:rPr lang="en-GB" dirty="0"/>
              <a:t>Antonio </a:t>
            </a:r>
            <a:r>
              <a:rPr lang="en-GB" dirty="0" err="1" smtClean="0"/>
              <a:t>Facchetti</a:t>
            </a:r>
            <a:r>
              <a:rPr lang="en-GB" dirty="0" smtClean="0"/>
              <a:t>, </a:t>
            </a:r>
            <a:r>
              <a:rPr lang="en-GB" dirty="0" err="1" smtClean="0"/>
              <a:t>Zhihua</a:t>
            </a:r>
            <a:r>
              <a:rPr lang="en-GB" dirty="0" smtClean="0"/>
              <a:t> Chen,</a:t>
            </a:r>
          </a:p>
          <a:p>
            <a:r>
              <a:rPr lang="fr-FR" dirty="0" err="1">
                <a:latin typeface="Times New Roman" pitchFamily="18" charset="0"/>
                <a:cs typeface="Times New Roman" pitchFamily="18" charset="0"/>
              </a:rPr>
              <a:t>Polyera</a:t>
            </a:r>
            <a:r>
              <a:rPr lang="fr-FR" dirty="0">
                <a:latin typeface="Times New Roman" pitchFamily="18" charset="0"/>
                <a:cs typeface="Times New Roman" pitchFamily="18" charset="0"/>
              </a:rPr>
              <a:t> Corporation</a:t>
            </a:r>
            <a:endParaRPr lang="en-GB" dirty="0"/>
          </a:p>
        </p:txBody>
      </p:sp>
      <p:sp>
        <p:nvSpPr>
          <p:cNvPr id="10" name="TextBox 9"/>
          <p:cNvSpPr txBox="1"/>
          <p:nvPr/>
        </p:nvSpPr>
        <p:spPr>
          <a:xfrm>
            <a:off x="3707904" y="4725144"/>
            <a:ext cx="1557029" cy="369332"/>
          </a:xfrm>
          <a:prstGeom prst="rect">
            <a:avLst/>
          </a:prstGeom>
          <a:noFill/>
        </p:spPr>
        <p:txBody>
          <a:bodyPr wrap="none" rtlCol="0">
            <a:spAutoFit/>
          </a:bodyPr>
          <a:lstStyle/>
          <a:p>
            <a:r>
              <a:rPr lang="en-US" dirty="0" err="1" smtClean="0"/>
              <a:t>Ntype</a:t>
            </a:r>
            <a:r>
              <a:rPr lang="en-US" dirty="0" smtClean="0"/>
              <a:t> (VOFET)</a:t>
            </a:r>
            <a:endParaRPr lang="en-GB" dirty="0"/>
          </a:p>
        </p:txBody>
      </p:sp>
      <p:sp>
        <p:nvSpPr>
          <p:cNvPr id="11" name="TextBox 10"/>
          <p:cNvSpPr txBox="1"/>
          <p:nvPr/>
        </p:nvSpPr>
        <p:spPr>
          <a:xfrm>
            <a:off x="6156176" y="1879664"/>
            <a:ext cx="2571153" cy="1477328"/>
          </a:xfrm>
          <a:prstGeom prst="rect">
            <a:avLst/>
          </a:prstGeom>
          <a:noFill/>
        </p:spPr>
        <p:txBody>
          <a:bodyPr wrap="none" rtlCol="0">
            <a:spAutoFit/>
          </a:bodyPr>
          <a:lstStyle/>
          <a:p>
            <a:r>
              <a:rPr lang="en-US" dirty="0" smtClean="0"/>
              <a:t>Israel Science Foundation</a:t>
            </a:r>
          </a:p>
          <a:p>
            <a:endParaRPr lang="en-US" dirty="0" smtClean="0"/>
          </a:p>
          <a:p>
            <a:r>
              <a:rPr lang="en-US" dirty="0" smtClean="0"/>
              <a:t>Israel Ministry of Science</a:t>
            </a:r>
          </a:p>
          <a:p>
            <a:endParaRPr lang="en-US" dirty="0" smtClean="0"/>
          </a:p>
          <a:p>
            <a:r>
              <a:rPr lang="en-US" dirty="0" smtClean="0"/>
              <a:t>Minerva Center</a:t>
            </a:r>
            <a:endParaRPr lang="en-GB" dirty="0"/>
          </a:p>
        </p:txBody>
      </p:sp>
      <p:sp>
        <p:nvSpPr>
          <p:cNvPr id="12" name="TextBox 11"/>
          <p:cNvSpPr txBox="1"/>
          <p:nvPr/>
        </p:nvSpPr>
        <p:spPr>
          <a:xfrm>
            <a:off x="1063840" y="908720"/>
            <a:ext cx="2212016" cy="369332"/>
          </a:xfrm>
          <a:prstGeom prst="rect">
            <a:avLst/>
          </a:prstGeom>
          <a:noFill/>
        </p:spPr>
        <p:txBody>
          <a:bodyPr wrap="none" rtlCol="0">
            <a:spAutoFit/>
          </a:bodyPr>
          <a:lstStyle/>
          <a:p>
            <a:r>
              <a:rPr lang="en-US" dirty="0" smtClean="0"/>
              <a:t>In Collaboration with:</a:t>
            </a:r>
            <a:endParaRPr lang="en-GB" dirty="0"/>
          </a:p>
        </p:txBody>
      </p:sp>
      <p:sp>
        <p:nvSpPr>
          <p:cNvPr id="13" name="TextBox 12"/>
          <p:cNvSpPr txBox="1"/>
          <p:nvPr/>
        </p:nvSpPr>
        <p:spPr>
          <a:xfrm>
            <a:off x="6855648" y="1366609"/>
            <a:ext cx="939681" cy="369332"/>
          </a:xfrm>
          <a:prstGeom prst="rect">
            <a:avLst/>
          </a:prstGeom>
          <a:noFill/>
        </p:spPr>
        <p:txBody>
          <a:bodyPr wrap="none" rtlCol="0">
            <a:spAutoFit/>
          </a:bodyPr>
          <a:lstStyle/>
          <a:p>
            <a:r>
              <a:rPr lang="en-US" dirty="0" smtClean="0"/>
              <a:t>Funding</a:t>
            </a:r>
            <a:endParaRPr lang="en-GB" dirty="0"/>
          </a:p>
        </p:txBody>
      </p:sp>
      <p:sp>
        <p:nvSpPr>
          <p:cNvPr id="14" name="TextBox 13"/>
          <p:cNvSpPr txBox="1"/>
          <p:nvPr/>
        </p:nvSpPr>
        <p:spPr>
          <a:xfrm>
            <a:off x="4249567" y="5517232"/>
            <a:ext cx="2318392" cy="707886"/>
          </a:xfrm>
          <a:prstGeom prst="rect">
            <a:avLst/>
          </a:prstGeom>
          <a:noFill/>
        </p:spPr>
        <p:txBody>
          <a:bodyPr wrap="none" rtlCol="0">
            <a:spAutoFit/>
          </a:bodyPr>
          <a:lstStyle/>
          <a:p>
            <a:r>
              <a:rPr lang="en-US" sz="4000" dirty="0" smtClean="0"/>
              <a:t>Thank You</a:t>
            </a:r>
            <a:endParaRPr lang="en-GB" sz="4000" dirty="0"/>
          </a:p>
        </p:txBody>
      </p:sp>
    </p:spTree>
    <p:extLst>
      <p:ext uri="{BB962C8B-B14F-4D97-AF65-F5344CB8AC3E}">
        <p14:creationId xmlns:p14="http://schemas.microsoft.com/office/powerpoint/2010/main" val="666530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274638"/>
            <a:ext cx="8229600" cy="1143000"/>
          </a:xfrm>
        </p:spPr>
        <p:txBody>
          <a:bodyPr/>
          <a:lstStyle/>
          <a:p>
            <a:r>
              <a:rPr lang="en-US" dirty="0" smtClean="0"/>
              <a:t>Lab to FAB</a:t>
            </a:r>
            <a:endParaRPr lang="en-GB" dirty="0"/>
          </a:p>
        </p:txBody>
      </p:sp>
      <p:sp>
        <p:nvSpPr>
          <p:cNvPr id="5" name="TextBox 4"/>
          <p:cNvSpPr txBox="1"/>
          <p:nvPr/>
        </p:nvSpPr>
        <p:spPr>
          <a:xfrm>
            <a:off x="838344" y="2132856"/>
            <a:ext cx="7550080" cy="461665"/>
          </a:xfrm>
          <a:prstGeom prst="rect">
            <a:avLst/>
          </a:prstGeom>
          <a:noFill/>
        </p:spPr>
        <p:txBody>
          <a:bodyPr wrap="none" rtlCol="0">
            <a:spAutoFit/>
          </a:bodyPr>
          <a:lstStyle/>
          <a:p>
            <a:r>
              <a:rPr lang="en-US" sz="2400" dirty="0" smtClean="0"/>
              <a:t>Large size companies got seriously involved at around 1997</a:t>
            </a:r>
            <a:endParaRPr lang="en-GB" sz="2400" dirty="0"/>
          </a:p>
        </p:txBody>
      </p:sp>
      <p:sp>
        <p:nvSpPr>
          <p:cNvPr id="6" name="TextBox 5"/>
          <p:cNvSpPr txBox="1"/>
          <p:nvPr/>
        </p:nvSpPr>
        <p:spPr>
          <a:xfrm>
            <a:off x="611560" y="3615407"/>
            <a:ext cx="7983276" cy="461665"/>
          </a:xfrm>
          <a:prstGeom prst="rect">
            <a:avLst/>
          </a:prstGeom>
          <a:noFill/>
        </p:spPr>
        <p:txBody>
          <a:bodyPr wrap="none" rtlCol="0">
            <a:spAutoFit/>
          </a:bodyPr>
          <a:lstStyle/>
          <a:p>
            <a:r>
              <a:rPr lang="en-US" sz="2400" dirty="0" smtClean="0"/>
              <a:t>Today, 15 years later, there are still some basics we don’t know</a:t>
            </a:r>
            <a:endParaRPr lang="en-GB" sz="2400" dirty="0"/>
          </a:p>
        </p:txBody>
      </p:sp>
      <p:grpSp>
        <p:nvGrpSpPr>
          <p:cNvPr id="7" name="Group 6"/>
          <p:cNvGrpSpPr/>
          <p:nvPr/>
        </p:nvGrpSpPr>
        <p:grpSpPr>
          <a:xfrm>
            <a:off x="2593900" y="4813399"/>
            <a:ext cx="3346252" cy="631825"/>
            <a:chOff x="4932040" y="4452938"/>
            <a:chExt cx="3346252" cy="631825"/>
          </a:xfrm>
        </p:grpSpPr>
        <p:sp>
          <p:nvSpPr>
            <p:cNvPr id="8" name="Right Arrow 7"/>
            <p:cNvSpPr/>
            <p:nvPr/>
          </p:nvSpPr>
          <p:spPr>
            <a:xfrm>
              <a:off x="4932040" y="4597097"/>
              <a:ext cx="432048" cy="344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Object 8"/>
            <p:cNvGraphicFramePr>
              <a:graphicFrameLocks noChangeAspect="1"/>
            </p:cNvGraphicFramePr>
            <p:nvPr>
              <p:extLst>
                <p:ext uri="{D42A27DB-BD31-4B8C-83A1-F6EECF244321}">
                  <p14:modId xmlns:p14="http://schemas.microsoft.com/office/powerpoint/2010/main" val="1003429573"/>
                </p:ext>
              </p:extLst>
            </p:nvPr>
          </p:nvGraphicFramePr>
          <p:xfrm>
            <a:off x="5508104" y="4452938"/>
            <a:ext cx="2770188" cy="631825"/>
          </p:xfrm>
          <a:graphic>
            <a:graphicData uri="http://schemas.openxmlformats.org/presentationml/2006/ole">
              <mc:AlternateContent xmlns:mc="http://schemas.openxmlformats.org/markup-compatibility/2006">
                <mc:Choice xmlns:v="urn:schemas-microsoft-com:vml" Requires="v">
                  <p:oleObj spid="_x0000_s11301" name="Equation" r:id="rId3" imgW="1752480" imgH="393480" progId="Equation.DSMT4">
                    <p:embed/>
                  </p:oleObj>
                </mc:Choice>
                <mc:Fallback>
                  <p:oleObj name="Equation" r:id="rId3" imgW="1752480" imgH="393480" progId="Equation.DSMT4">
                    <p:embed/>
                    <p:pic>
                      <p:nvPicPr>
                        <p:cNvPr id="0" name=""/>
                        <p:cNvPicPr>
                          <a:picLocks noChangeAspect="1" noChangeArrowheads="1"/>
                        </p:cNvPicPr>
                        <p:nvPr/>
                      </p:nvPicPr>
                      <p:blipFill>
                        <a:blip r:embed="rId4"/>
                        <a:srcRect/>
                        <a:stretch>
                          <a:fillRect/>
                        </a:stretch>
                      </p:blipFill>
                      <p:spPr bwMode="auto">
                        <a:xfrm>
                          <a:off x="5508104" y="4452938"/>
                          <a:ext cx="2770188" cy="631825"/>
                        </a:xfrm>
                        <a:prstGeom prst="rect">
                          <a:avLst/>
                        </a:prstGeom>
                        <a:noFill/>
                      </p:spPr>
                    </p:pic>
                  </p:oleObj>
                </mc:Fallback>
              </mc:AlternateContent>
            </a:graphicData>
          </a:graphic>
        </p:graphicFrame>
      </p:grpSp>
      <p:sp>
        <p:nvSpPr>
          <p:cNvPr id="10" name="TextBox 9"/>
          <p:cNvSpPr txBox="1"/>
          <p:nvPr/>
        </p:nvSpPr>
        <p:spPr>
          <a:xfrm>
            <a:off x="2195736" y="5506402"/>
            <a:ext cx="5680979" cy="400110"/>
          </a:xfrm>
          <a:prstGeom prst="rect">
            <a:avLst/>
          </a:prstGeom>
          <a:noFill/>
        </p:spPr>
        <p:txBody>
          <a:bodyPr wrap="none" rtlCol="0">
            <a:spAutoFit/>
          </a:bodyPr>
          <a:lstStyle/>
          <a:p>
            <a:r>
              <a:rPr lang="en-US" sz="2000" dirty="0" smtClean="0"/>
              <a:t>In the context of amorphous organic semiconductors</a:t>
            </a:r>
            <a:endParaRPr lang="en-GB" sz="2000" dirty="0"/>
          </a:p>
        </p:txBody>
      </p:sp>
    </p:spTree>
    <p:extLst>
      <p:ext uri="{BB962C8B-B14F-4D97-AF65-F5344CB8AC3E}">
        <p14:creationId xmlns:p14="http://schemas.microsoft.com/office/powerpoint/2010/main" val="49958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116632"/>
            <a:ext cx="6606480" cy="3139321"/>
          </a:xfrm>
          <a:prstGeom prst="rect">
            <a:avLst/>
          </a:prstGeom>
        </p:spPr>
        <p:txBody>
          <a:bodyPr wrap="square">
            <a:spAutoFit/>
          </a:bodyPr>
          <a:lstStyle/>
          <a:p>
            <a:r>
              <a:rPr lang="en-US" b="1" dirty="0"/>
              <a:t>Thomson effect,</a:t>
            </a:r>
            <a:r>
              <a:rPr lang="en-US" dirty="0"/>
              <a:t>  the evolution or absorption of heat when </a:t>
            </a:r>
            <a:r>
              <a:rPr lang="en-US" dirty="0">
                <a:hlinkClick r:id="rId2"/>
              </a:rPr>
              <a:t>electric current</a:t>
            </a:r>
            <a:r>
              <a:rPr lang="en-US" dirty="0"/>
              <a:t> passes through a circuit composed of a single material that has a temperature difference along its length. This transfer of heat is superimposed on the common production of heat associated with the </a:t>
            </a:r>
            <a:r>
              <a:rPr lang="en-US" dirty="0">
                <a:hlinkClick r:id="rId3"/>
              </a:rPr>
              <a:t>electrical resistance</a:t>
            </a:r>
            <a:r>
              <a:rPr lang="en-US" dirty="0"/>
              <a:t> to currents in conductors. If a copper wire carrying a steady electric current is subjected to external heating at a short section while the rest remains cooler, heat is absorbed from the copper as the </a:t>
            </a:r>
            <a:r>
              <a:rPr lang="en-US" dirty="0">
                <a:hlinkClick r:id="rId4"/>
              </a:rPr>
              <a:t>conventional current</a:t>
            </a:r>
            <a:r>
              <a:rPr lang="en-US" dirty="0"/>
              <a:t> approaches the hot point, and heat is transferred to the copper just beyond the hot point. This effect was discovered (1854) by the British physicist William Thomson (</a:t>
            </a:r>
            <a:r>
              <a:rPr lang="en-US" dirty="0">
                <a:hlinkClick r:id="rId5"/>
              </a:rPr>
              <a:t>Lord Kelvin</a:t>
            </a:r>
            <a:r>
              <a:rPr lang="en-US" dirty="0"/>
              <a:t>)</a:t>
            </a:r>
            <a:endParaRPr lang="en-GB" dirty="0"/>
          </a:p>
        </p:txBody>
      </p:sp>
      <p:sp>
        <p:nvSpPr>
          <p:cNvPr id="3" name="TextBox 2"/>
          <p:cNvSpPr txBox="1"/>
          <p:nvPr/>
        </p:nvSpPr>
        <p:spPr>
          <a:xfrm>
            <a:off x="323528" y="4293096"/>
            <a:ext cx="8316416" cy="923330"/>
          </a:xfrm>
          <a:prstGeom prst="rect">
            <a:avLst/>
          </a:prstGeom>
          <a:noFill/>
        </p:spPr>
        <p:txBody>
          <a:bodyPr wrap="square" rtlCol="0">
            <a:spAutoFit/>
          </a:bodyPr>
          <a:lstStyle/>
          <a:p>
            <a:r>
              <a:rPr lang="en-US" dirty="0" smtClean="0"/>
              <a:t>When carriers move from cold to hot they need to gain energy in order to be distributed in energy according to the new temperature. For that they absorb phonons (heat) and the conductor cools.</a:t>
            </a:r>
            <a:endParaRPr lang="en-GB" dirty="0"/>
          </a:p>
        </p:txBody>
      </p:sp>
    </p:spTree>
    <p:extLst>
      <p:ext uri="{BB962C8B-B14F-4D97-AF65-F5344CB8AC3E}">
        <p14:creationId xmlns:p14="http://schemas.microsoft.com/office/powerpoint/2010/main" val="262672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lstStyle/>
          <a:p>
            <a:r>
              <a:rPr lang="en-US" dirty="0" smtClean="0"/>
              <a:t>Trivia</a:t>
            </a:r>
            <a:endParaRPr lang="en-GB" dirty="0"/>
          </a:p>
        </p:txBody>
      </p:sp>
      <p:sp>
        <p:nvSpPr>
          <p:cNvPr id="3" name="Content Placeholder 2"/>
          <p:cNvSpPr>
            <a:spLocks noGrp="1"/>
          </p:cNvSpPr>
          <p:nvPr>
            <p:ph idx="1"/>
          </p:nvPr>
        </p:nvSpPr>
        <p:spPr>
          <a:xfrm>
            <a:off x="457200" y="1834158"/>
            <a:ext cx="8229600" cy="2725763"/>
          </a:xfrm>
        </p:spPr>
        <p:txBody>
          <a:bodyPr/>
          <a:lstStyle/>
          <a:p>
            <a:r>
              <a:rPr lang="en-US" dirty="0" smtClean="0"/>
              <a:t>Chemical potential</a:t>
            </a:r>
          </a:p>
          <a:p>
            <a:r>
              <a:rPr lang="en-US" dirty="0" smtClean="0"/>
              <a:t>Fermi level</a:t>
            </a:r>
          </a:p>
          <a:p>
            <a:r>
              <a:rPr lang="en-US" dirty="0" smtClean="0"/>
              <a:t>Equilibrium</a:t>
            </a:r>
          </a:p>
          <a:p>
            <a:r>
              <a:rPr lang="en-US" dirty="0" smtClean="0"/>
              <a:t>Drift Diffusion </a:t>
            </a:r>
            <a:endParaRPr lang="en-GB" dirty="0"/>
          </a:p>
        </p:txBody>
      </p:sp>
      <p:sp>
        <p:nvSpPr>
          <p:cNvPr id="4" name="TextBox 3"/>
          <p:cNvSpPr txBox="1"/>
          <p:nvPr/>
        </p:nvSpPr>
        <p:spPr>
          <a:xfrm>
            <a:off x="467544" y="4737338"/>
            <a:ext cx="8496944" cy="707886"/>
          </a:xfrm>
          <a:prstGeom prst="rect">
            <a:avLst/>
          </a:prstGeom>
          <a:noFill/>
        </p:spPr>
        <p:txBody>
          <a:bodyPr wrap="square" rtlCol="0">
            <a:spAutoFit/>
          </a:bodyPr>
          <a:lstStyle/>
          <a:p>
            <a:r>
              <a:rPr lang="en-US" sz="2000" dirty="0" smtClean="0"/>
              <a:t>Warning: each topic is dealt by at least two different communities (disciplines) that have developed their own “obvious” meaning of the terminology. </a:t>
            </a:r>
            <a:endParaRPr lang="en-GB" sz="2000" dirty="0"/>
          </a:p>
        </p:txBody>
      </p:sp>
    </p:spTree>
    <p:extLst>
      <p:ext uri="{BB962C8B-B14F-4D97-AF65-F5344CB8AC3E}">
        <p14:creationId xmlns:p14="http://schemas.microsoft.com/office/powerpoint/2010/main" val="1270762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552538" y="-243407"/>
            <a:ext cx="6819900" cy="1008112"/>
          </a:xfrm>
        </p:spPr>
        <p:txBody>
          <a:bodyPr/>
          <a:lstStyle/>
          <a:p>
            <a:r>
              <a:rPr lang="en-US" dirty="0" smtClean="0"/>
              <a:t>Chemical Potential</a:t>
            </a:r>
            <a:endParaRPr lang="en-GB" dirty="0"/>
          </a:p>
        </p:txBody>
      </p:sp>
      <p:sp>
        <p:nvSpPr>
          <p:cNvPr id="8" name="TextBox 7"/>
          <p:cNvSpPr txBox="1"/>
          <p:nvPr/>
        </p:nvSpPr>
        <p:spPr>
          <a:xfrm>
            <a:off x="6545667" y="2810306"/>
            <a:ext cx="1266693" cy="369332"/>
          </a:xfrm>
          <a:prstGeom prst="rect">
            <a:avLst/>
          </a:prstGeom>
          <a:noFill/>
        </p:spPr>
        <p:txBody>
          <a:bodyPr wrap="none" rtlCol="0">
            <a:spAutoFit/>
          </a:bodyPr>
          <a:lstStyle/>
          <a:p>
            <a:r>
              <a:rPr lang="en-US" dirty="0" smtClean="0"/>
              <a:t>Conduction</a:t>
            </a:r>
            <a:endParaRPr lang="en-GB" dirty="0"/>
          </a:p>
        </p:txBody>
      </p:sp>
      <p:sp>
        <p:nvSpPr>
          <p:cNvPr id="9" name="TextBox 8"/>
          <p:cNvSpPr txBox="1"/>
          <p:nvPr/>
        </p:nvSpPr>
        <p:spPr>
          <a:xfrm>
            <a:off x="6498067" y="3680480"/>
            <a:ext cx="917239" cy="369332"/>
          </a:xfrm>
          <a:prstGeom prst="rect">
            <a:avLst/>
          </a:prstGeom>
          <a:noFill/>
        </p:spPr>
        <p:txBody>
          <a:bodyPr wrap="none" rtlCol="0">
            <a:spAutoFit/>
          </a:bodyPr>
          <a:lstStyle/>
          <a:p>
            <a:r>
              <a:rPr lang="en-US" dirty="0" smtClean="0"/>
              <a:t>Valence</a:t>
            </a:r>
            <a:endParaRPr lang="en-GB" dirty="0"/>
          </a:p>
        </p:txBody>
      </p:sp>
      <p:cxnSp>
        <p:nvCxnSpPr>
          <p:cNvPr id="11" name="Straight Connector 10"/>
          <p:cNvCxnSpPr/>
          <p:nvPr/>
        </p:nvCxnSpPr>
        <p:spPr>
          <a:xfrm>
            <a:off x="5033499" y="1772816"/>
            <a:ext cx="1584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33499" y="1412776"/>
            <a:ext cx="1474891" cy="369332"/>
          </a:xfrm>
          <a:prstGeom prst="rect">
            <a:avLst/>
          </a:prstGeom>
          <a:noFill/>
        </p:spPr>
        <p:txBody>
          <a:bodyPr wrap="none" rtlCol="0">
            <a:spAutoFit/>
          </a:bodyPr>
          <a:lstStyle/>
          <a:p>
            <a:r>
              <a:rPr lang="en-US" dirty="0" smtClean="0"/>
              <a:t>Vacuum Level</a:t>
            </a:r>
            <a:endParaRPr lang="en-GB" dirty="0"/>
          </a:p>
        </p:txBody>
      </p:sp>
      <p:sp>
        <p:nvSpPr>
          <p:cNvPr id="14" name="Down Arrow 13"/>
          <p:cNvSpPr/>
          <p:nvPr/>
        </p:nvSpPr>
        <p:spPr>
          <a:xfrm flipV="1">
            <a:off x="5609563" y="1782108"/>
            <a:ext cx="233437" cy="162063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p:cNvGrpSpPr/>
          <p:nvPr/>
        </p:nvGrpSpPr>
        <p:grpSpPr>
          <a:xfrm>
            <a:off x="4673459" y="1899866"/>
            <a:ext cx="1752600" cy="2819400"/>
            <a:chOff x="5030788" y="2770188"/>
            <a:chExt cx="1752600" cy="2819400"/>
          </a:xfrm>
        </p:grpSpPr>
        <p:grpSp>
          <p:nvGrpSpPr>
            <p:cNvPr id="15" name="Group 2"/>
            <p:cNvGrpSpPr>
              <a:grpSpLocks/>
            </p:cNvGrpSpPr>
            <p:nvPr/>
          </p:nvGrpSpPr>
          <p:grpSpPr bwMode="auto">
            <a:xfrm>
              <a:off x="5030788" y="2770188"/>
              <a:ext cx="1752600" cy="2819400"/>
              <a:chOff x="684213" y="2133600"/>
              <a:chExt cx="1752600" cy="2819400"/>
            </a:xfrm>
          </p:grpSpPr>
          <p:sp>
            <p:nvSpPr>
              <p:cNvPr id="16" name="Text Box 9"/>
              <p:cNvSpPr txBox="1">
                <a:spLocks noChangeArrowheads="1"/>
              </p:cNvSpPr>
              <p:nvPr/>
            </p:nvSpPr>
            <p:spPr bwMode="auto">
              <a:xfrm>
                <a:off x="825500" y="2924175"/>
                <a:ext cx="506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med" len="lg"/>
                    <a:tailEnd type="none" w="med" len="lg"/>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he-IL" sz="2000" b="1">
                    <a:solidFill>
                      <a:srgbClr val="0620F9"/>
                    </a:solidFill>
                    <a:latin typeface="Times New Roman" pitchFamily="18" charset="0"/>
                    <a:cs typeface="Aharoni" pitchFamily="2" charset="-79"/>
                  </a:rPr>
                  <a:t>E</a:t>
                </a:r>
                <a:r>
                  <a:rPr lang="en-US" altLang="he-IL" sz="2000" b="1" baseline="-25000">
                    <a:solidFill>
                      <a:srgbClr val="0620F9"/>
                    </a:solidFill>
                    <a:latin typeface="Times New Roman" pitchFamily="18" charset="0"/>
                    <a:cs typeface="Aharoni" pitchFamily="2" charset="-79"/>
                  </a:rPr>
                  <a:t>c</a:t>
                </a:r>
                <a:endParaRPr lang="en-US" altLang="he-IL" sz="2000" b="1">
                  <a:solidFill>
                    <a:srgbClr val="0620F9"/>
                  </a:solidFill>
                  <a:latin typeface="Times New Roman" pitchFamily="18" charset="0"/>
                  <a:cs typeface="Aharoni" pitchFamily="2" charset="-79"/>
                </a:endParaRPr>
              </a:p>
            </p:txBody>
          </p:sp>
          <p:sp>
            <p:nvSpPr>
              <p:cNvPr id="17" name="Text Box 11"/>
              <p:cNvSpPr txBox="1">
                <a:spLocks noChangeArrowheads="1"/>
              </p:cNvSpPr>
              <p:nvPr/>
            </p:nvSpPr>
            <p:spPr bwMode="auto">
              <a:xfrm>
                <a:off x="842963" y="36417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med" len="lg"/>
                    <a:tailEnd type="none" w="med" len="lg"/>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he-IL" sz="2000" b="1">
                    <a:solidFill>
                      <a:srgbClr val="0620F9"/>
                    </a:solidFill>
                    <a:latin typeface="Times New Roman" pitchFamily="18" charset="0"/>
                    <a:cs typeface="Aharoni" pitchFamily="2" charset="-79"/>
                  </a:rPr>
                  <a:t>E</a:t>
                </a:r>
                <a:r>
                  <a:rPr lang="en-US" altLang="he-IL" sz="2000" b="1" baseline="-25000">
                    <a:solidFill>
                      <a:srgbClr val="0620F9"/>
                    </a:solidFill>
                    <a:latin typeface="Times New Roman" pitchFamily="18" charset="0"/>
                    <a:cs typeface="Aharoni" pitchFamily="2" charset="-79"/>
                  </a:rPr>
                  <a:t>v</a:t>
                </a:r>
                <a:endParaRPr lang="en-US" altLang="he-IL" sz="2000" b="1">
                  <a:solidFill>
                    <a:srgbClr val="0620F9"/>
                  </a:solidFill>
                  <a:latin typeface="Times New Roman" pitchFamily="18" charset="0"/>
                  <a:cs typeface="Aharoni" pitchFamily="2" charset="-79"/>
                </a:endParaRPr>
              </a:p>
            </p:txBody>
          </p:sp>
          <p:grpSp>
            <p:nvGrpSpPr>
              <p:cNvPr id="18" name="Group 33"/>
              <p:cNvGrpSpPr>
                <a:grpSpLocks/>
              </p:cNvGrpSpPr>
              <p:nvPr/>
            </p:nvGrpSpPr>
            <p:grpSpPr bwMode="auto">
              <a:xfrm>
                <a:off x="684213" y="2133600"/>
                <a:ext cx="1752600" cy="2819400"/>
                <a:chOff x="672" y="2573"/>
                <a:chExt cx="811" cy="1459"/>
              </a:xfrm>
            </p:grpSpPr>
            <p:sp>
              <p:nvSpPr>
                <p:cNvPr id="21" name="Line 26"/>
                <p:cNvSpPr>
                  <a:spLocks noChangeShapeType="1"/>
                </p:cNvSpPr>
                <p:nvPr/>
              </p:nvSpPr>
              <p:spPr bwMode="auto">
                <a:xfrm flipH="1" flipV="1">
                  <a:off x="938" y="2621"/>
                  <a:ext cx="5" cy="141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Rectangle 28" descr="Small checker board"/>
                <p:cNvSpPr>
                  <a:spLocks noChangeArrowheads="1"/>
                </p:cNvSpPr>
                <p:nvPr/>
              </p:nvSpPr>
              <p:spPr bwMode="auto">
                <a:xfrm>
                  <a:off x="943" y="2883"/>
                  <a:ext cx="540" cy="287"/>
                </a:xfrm>
                <a:prstGeom prst="rect">
                  <a:avLst/>
                </a:prstGeom>
                <a:pattFill prst="smCheck">
                  <a:fgClr>
                    <a:schemeClr val="tx1"/>
                  </a:fgClr>
                  <a:bgClr>
                    <a:srgbClr val="FFFFFF"/>
                  </a:bgClr>
                </a:pattFill>
                <a:ln w="9525">
                  <a:solidFill>
                    <a:schemeClr val="tx1"/>
                  </a:solidFill>
                  <a:miter lim="800000"/>
                  <a:headEnd/>
                  <a:tailEnd/>
                </a:ln>
              </p:spPr>
              <p:txBody>
                <a:bodyPr wrap="none" anchor="ctr"/>
                <a:lstStyle/>
                <a:p>
                  <a:endParaRPr lang="en-US"/>
                </a:p>
              </p:txBody>
            </p:sp>
            <p:sp>
              <p:nvSpPr>
                <p:cNvPr id="25" name="Text Box 30"/>
                <p:cNvSpPr txBox="1">
                  <a:spLocks noChangeArrowheads="1"/>
                </p:cNvSpPr>
                <p:nvPr/>
              </p:nvSpPr>
              <p:spPr bwMode="auto">
                <a:xfrm>
                  <a:off x="1258" y="3226"/>
                  <a:ext cx="20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err="1">
                      <a:solidFill>
                        <a:srgbClr val="FF3300"/>
                      </a:solidFill>
                      <a:latin typeface="Times New Roman" pitchFamily="18" charset="0"/>
                      <a:cs typeface="Times New Roman" pitchFamily="18" charset="0"/>
                    </a:rPr>
                    <a:t>Eg</a:t>
                  </a:r>
                  <a:endParaRPr lang="en-US" baseline="-25000" dirty="0">
                    <a:solidFill>
                      <a:srgbClr val="FF3300"/>
                    </a:solidFill>
                    <a:latin typeface="Times New Roman" pitchFamily="18" charset="0"/>
                    <a:cs typeface="Times New Roman" pitchFamily="18" charset="0"/>
                  </a:endParaRPr>
                </a:p>
              </p:txBody>
            </p:sp>
            <p:sp>
              <p:nvSpPr>
                <p:cNvPr id="26" name="Text Box 31"/>
                <p:cNvSpPr txBox="1">
                  <a:spLocks noChangeArrowheads="1"/>
                </p:cNvSpPr>
                <p:nvPr/>
              </p:nvSpPr>
              <p:spPr bwMode="auto">
                <a:xfrm>
                  <a:off x="672" y="2573"/>
                  <a:ext cx="15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E</a:t>
                  </a:r>
                </a:p>
              </p:txBody>
            </p:sp>
            <p:sp>
              <p:nvSpPr>
                <p:cNvPr id="27" name="Rectangle 32"/>
                <p:cNvSpPr>
                  <a:spLocks noChangeArrowheads="1"/>
                </p:cNvSpPr>
                <p:nvPr/>
              </p:nvSpPr>
              <p:spPr bwMode="auto">
                <a:xfrm>
                  <a:off x="942" y="3478"/>
                  <a:ext cx="540" cy="29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Line 29"/>
                <p:cNvSpPr>
                  <a:spLocks noChangeShapeType="1"/>
                </p:cNvSpPr>
                <p:nvPr/>
              </p:nvSpPr>
              <p:spPr bwMode="auto">
                <a:xfrm flipV="1">
                  <a:off x="1258" y="3161"/>
                  <a:ext cx="0" cy="319"/>
                </a:xfrm>
                <a:prstGeom prst="line">
                  <a:avLst/>
                </a:prstGeom>
                <a:noFill/>
                <a:ln w="9525">
                  <a:solidFill>
                    <a:srgbClr val="CC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p:grpSp>
        <p:sp>
          <p:nvSpPr>
            <p:cNvPr id="28" name="Oval 34"/>
            <p:cNvSpPr>
              <a:spLocks noChangeArrowheads="1"/>
            </p:cNvSpPr>
            <p:nvPr/>
          </p:nvSpPr>
          <p:spPr bwMode="auto">
            <a:xfrm>
              <a:off x="6080125" y="4505325"/>
              <a:ext cx="76200" cy="76200"/>
            </a:xfrm>
            <a:prstGeom prst="ellipse">
              <a:avLst/>
            </a:prstGeom>
            <a:solidFill>
              <a:schemeClr val="bg1"/>
            </a:solidFill>
            <a:ln w="9525">
              <a:solidFill>
                <a:schemeClr val="tx1"/>
              </a:solidFill>
              <a:round/>
              <a:headEnd/>
              <a:tailEnd/>
            </a:ln>
          </p:spPr>
          <p:txBody>
            <a:bodyPr wrap="none" anchor="ctr"/>
            <a:lstStyle/>
            <a:p>
              <a:endParaRPr lang="en-US"/>
            </a:p>
          </p:txBody>
        </p:sp>
        <p:sp>
          <p:nvSpPr>
            <p:cNvPr id="29" name="Oval 35"/>
            <p:cNvSpPr>
              <a:spLocks noChangeArrowheads="1"/>
            </p:cNvSpPr>
            <p:nvPr/>
          </p:nvSpPr>
          <p:spPr bwMode="auto">
            <a:xfrm>
              <a:off x="6080125" y="3819525"/>
              <a:ext cx="76200" cy="76200"/>
            </a:xfrm>
            <a:prstGeom prst="ellipse">
              <a:avLst/>
            </a:prstGeom>
            <a:solidFill>
              <a:srgbClr val="FF3300"/>
            </a:solidFill>
            <a:ln w="9525">
              <a:solidFill>
                <a:srgbClr val="CC0000"/>
              </a:solidFill>
              <a:round/>
              <a:headEnd/>
              <a:tailEnd/>
            </a:ln>
          </p:spPr>
          <p:txBody>
            <a:bodyPr wrap="none" anchor="ctr"/>
            <a:lstStyle/>
            <a:p>
              <a:endParaRPr lang="en-US"/>
            </a:p>
          </p:txBody>
        </p:sp>
        <p:sp>
          <p:nvSpPr>
            <p:cNvPr id="30" name="Oval 34"/>
            <p:cNvSpPr>
              <a:spLocks noChangeArrowheads="1"/>
            </p:cNvSpPr>
            <p:nvPr/>
          </p:nvSpPr>
          <p:spPr bwMode="auto">
            <a:xfrm>
              <a:off x="6232525" y="4504928"/>
              <a:ext cx="76200" cy="76200"/>
            </a:xfrm>
            <a:prstGeom prst="ellipse">
              <a:avLst/>
            </a:prstGeom>
            <a:solidFill>
              <a:schemeClr val="bg1"/>
            </a:solidFill>
            <a:ln w="9525">
              <a:solidFill>
                <a:schemeClr val="tx1"/>
              </a:solidFill>
              <a:round/>
              <a:headEnd/>
              <a:tailEnd/>
            </a:ln>
          </p:spPr>
          <p:txBody>
            <a:bodyPr wrap="none" anchor="ctr"/>
            <a:lstStyle/>
            <a:p>
              <a:endParaRPr lang="en-US"/>
            </a:p>
          </p:txBody>
        </p:sp>
        <p:sp>
          <p:nvSpPr>
            <p:cNvPr id="31" name="Oval 35"/>
            <p:cNvSpPr>
              <a:spLocks noChangeArrowheads="1"/>
            </p:cNvSpPr>
            <p:nvPr/>
          </p:nvSpPr>
          <p:spPr bwMode="auto">
            <a:xfrm>
              <a:off x="6232525" y="3819128"/>
              <a:ext cx="76200" cy="76200"/>
            </a:xfrm>
            <a:prstGeom prst="ellipse">
              <a:avLst/>
            </a:prstGeom>
            <a:solidFill>
              <a:srgbClr val="FF3300"/>
            </a:solidFill>
            <a:ln w="9525">
              <a:solidFill>
                <a:srgbClr val="CC0000"/>
              </a:solidFill>
              <a:round/>
              <a:headEnd/>
              <a:tailEnd/>
            </a:ln>
          </p:spPr>
          <p:txBody>
            <a:bodyPr wrap="none" anchor="ctr"/>
            <a:lstStyle/>
            <a:p>
              <a:endParaRPr lang="en-US"/>
            </a:p>
          </p:txBody>
        </p:sp>
        <p:sp>
          <p:nvSpPr>
            <p:cNvPr id="32" name="Oval 34"/>
            <p:cNvSpPr>
              <a:spLocks noChangeArrowheads="1"/>
            </p:cNvSpPr>
            <p:nvPr/>
          </p:nvSpPr>
          <p:spPr bwMode="auto">
            <a:xfrm>
              <a:off x="6440016" y="4504928"/>
              <a:ext cx="76200" cy="76200"/>
            </a:xfrm>
            <a:prstGeom prst="ellipse">
              <a:avLst/>
            </a:prstGeom>
            <a:solidFill>
              <a:schemeClr val="bg1"/>
            </a:solidFill>
            <a:ln w="9525">
              <a:solidFill>
                <a:schemeClr val="tx1"/>
              </a:solidFill>
              <a:round/>
              <a:headEnd/>
              <a:tailEnd/>
            </a:ln>
          </p:spPr>
          <p:txBody>
            <a:bodyPr wrap="none" anchor="ctr"/>
            <a:lstStyle/>
            <a:p>
              <a:endParaRPr lang="en-US"/>
            </a:p>
          </p:txBody>
        </p:sp>
        <p:sp>
          <p:nvSpPr>
            <p:cNvPr id="33" name="Oval 35"/>
            <p:cNvSpPr>
              <a:spLocks noChangeArrowheads="1"/>
            </p:cNvSpPr>
            <p:nvPr/>
          </p:nvSpPr>
          <p:spPr bwMode="auto">
            <a:xfrm>
              <a:off x="6440016" y="3819128"/>
              <a:ext cx="76200" cy="76200"/>
            </a:xfrm>
            <a:prstGeom prst="ellipse">
              <a:avLst/>
            </a:prstGeom>
            <a:solidFill>
              <a:srgbClr val="FF3300"/>
            </a:solidFill>
            <a:ln w="9525">
              <a:solidFill>
                <a:srgbClr val="CC0000"/>
              </a:solidFill>
              <a:round/>
              <a:headEnd/>
              <a:tailEnd/>
            </a:ln>
          </p:spPr>
          <p:txBody>
            <a:bodyPr wrap="none" anchor="ctr"/>
            <a:lstStyle/>
            <a:p>
              <a:endParaRPr lang="en-US"/>
            </a:p>
          </p:txBody>
        </p:sp>
        <p:sp>
          <p:nvSpPr>
            <p:cNvPr id="34" name="Oval 34"/>
            <p:cNvSpPr>
              <a:spLocks noChangeArrowheads="1"/>
            </p:cNvSpPr>
            <p:nvPr/>
          </p:nvSpPr>
          <p:spPr bwMode="auto">
            <a:xfrm>
              <a:off x="5868144" y="4546848"/>
              <a:ext cx="76200" cy="76200"/>
            </a:xfrm>
            <a:prstGeom prst="ellipse">
              <a:avLst/>
            </a:prstGeom>
            <a:solidFill>
              <a:schemeClr val="bg1"/>
            </a:solidFill>
            <a:ln w="9525">
              <a:solidFill>
                <a:schemeClr val="tx1"/>
              </a:solidFill>
              <a:round/>
              <a:headEnd/>
              <a:tailEnd/>
            </a:ln>
          </p:spPr>
          <p:txBody>
            <a:bodyPr wrap="none" anchor="ctr"/>
            <a:lstStyle/>
            <a:p>
              <a:endParaRPr lang="en-US"/>
            </a:p>
          </p:txBody>
        </p:sp>
        <p:sp>
          <p:nvSpPr>
            <p:cNvPr id="35" name="Oval 35"/>
            <p:cNvSpPr>
              <a:spLocks noChangeArrowheads="1"/>
            </p:cNvSpPr>
            <p:nvPr/>
          </p:nvSpPr>
          <p:spPr bwMode="auto">
            <a:xfrm>
              <a:off x="5868144" y="3861048"/>
              <a:ext cx="76200" cy="76200"/>
            </a:xfrm>
            <a:prstGeom prst="ellipse">
              <a:avLst/>
            </a:prstGeom>
            <a:solidFill>
              <a:srgbClr val="FF3300"/>
            </a:solidFill>
            <a:ln w="9525">
              <a:solidFill>
                <a:srgbClr val="CC0000"/>
              </a:solidFill>
              <a:round/>
              <a:headEnd/>
              <a:tailEnd/>
            </a:ln>
          </p:spPr>
          <p:txBody>
            <a:bodyPr wrap="none" anchor="ctr"/>
            <a:lstStyle/>
            <a:p>
              <a:endParaRPr lang="en-US"/>
            </a:p>
          </p:txBody>
        </p:sp>
      </p:grpSp>
      <p:sp>
        <p:nvSpPr>
          <p:cNvPr id="37" name="TextBox 36"/>
          <p:cNvSpPr txBox="1"/>
          <p:nvPr/>
        </p:nvSpPr>
        <p:spPr>
          <a:xfrm>
            <a:off x="107504" y="4791274"/>
            <a:ext cx="8928992" cy="923330"/>
          </a:xfrm>
          <a:prstGeom prst="rect">
            <a:avLst/>
          </a:prstGeom>
          <a:solidFill>
            <a:schemeClr val="bg1"/>
          </a:solidFill>
        </p:spPr>
        <p:txBody>
          <a:bodyPr wrap="square" rtlCol="0">
            <a:spAutoFit/>
          </a:bodyPr>
          <a:lstStyle/>
          <a:p>
            <a:r>
              <a:rPr lang="en-US" dirty="0" smtClean="0"/>
              <a:t>Chemical potential  is the energy to be added to the system if an electron is added. Electron can reside either in Valence or Conduction band according to Fermi Dirac statistics. Under equilibrium it equals the parameter in the FD statistics (E</a:t>
            </a:r>
            <a:r>
              <a:rPr lang="en-US" baseline="-25000" dirty="0" smtClean="0"/>
              <a:t>F</a:t>
            </a:r>
            <a:r>
              <a:rPr lang="en-US" dirty="0" smtClean="0"/>
              <a:t>).</a:t>
            </a:r>
            <a:endParaRPr lang="en-GB" dirty="0"/>
          </a:p>
        </p:txBody>
      </p:sp>
      <p:graphicFrame>
        <p:nvGraphicFramePr>
          <p:cNvPr id="90" name="Object 89"/>
          <p:cNvGraphicFramePr>
            <a:graphicFrameLocks noChangeAspect="1"/>
          </p:cNvGraphicFramePr>
          <p:nvPr>
            <p:extLst>
              <p:ext uri="{D42A27DB-BD31-4B8C-83A1-F6EECF244321}">
                <p14:modId xmlns:p14="http://schemas.microsoft.com/office/powerpoint/2010/main" val="1711355390"/>
              </p:ext>
            </p:extLst>
          </p:nvPr>
        </p:nvGraphicFramePr>
        <p:xfrm>
          <a:off x="384922" y="2155210"/>
          <a:ext cx="3088119" cy="1216769"/>
        </p:xfrm>
        <a:graphic>
          <a:graphicData uri="http://schemas.openxmlformats.org/presentationml/2006/ole">
            <mc:AlternateContent xmlns:mc="http://schemas.openxmlformats.org/markup-compatibility/2006">
              <mc:Choice xmlns:v="urn:schemas-microsoft-com:vml" Requires="v">
                <p:oleObj spid="_x0000_s1141" name="Equation" r:id="rId3" imgW="1676160" imgH="660240" progId="Equation.DSMT4">
                  <p:embed/>
                </p:oleObj>
              </mc:Choice>
              <mc:Fallback>
                <p:oleObj name="Equation" r:id="rId3" imgW="1676160" imgH="660240" progId="Equation.DSMT4">
                  <p:embed/>
                  <p:pic>
                    <p:nvPicPr>
                      <p:cNvPr id="0" name=""/>
                      <p:cNvPicPr/>
                      <p:nvPr/>
                    </p:nvPicPr>
                    <p:blipFill>
                      <a:blip r:embed="rId4"/>
                      <a:stretch>
                        <a:fillRect/>
                      </a:stretch>
                    </p:blipFill>
                    <p:spPr>
                      <a:xfrm>
                        <a:off x="384922" y="2155210"/>
                        <a:ext cx="3088119" cy="1216769"/>
                      </a:xfrm>
                      <a:prstGeom prst="rect">
                        <a:avLst/>
                      </a:prstGeom>
                    </p:spPr>
                  </p:pic>
                </p:oleObj>
              </mc:Fallback>
            </mc:AlternateContent>
          </a:graphicData>
        </a:graphic>
      </p:graphicFrame>
      <p:sp>
        <p:nvSpPr>
          <p:cNvPr id="2" name="TextBox 1"/>
          <p:cNvSpPr txBox="1"/>
          <p:nvPr/>
        </p:nvSpPr>
        <p:spPr>
          <a:xfrm>
            <a:off x="4952919" y="836712"/>
            <a:ext cx="1376724" cy="400110"/>
          </a:xfrm>
          <a:prstGeom prst="rect">
            <a:avLst/>
          </a:prstGeom>
          <a:solidFill>
            <a:srgbClr val="FFFF00"/>
          </a:solidFill>
        </p:spPr>
        <p:txBody>
          <a:bodyPr wrap="none" rtlCol="0">
            <a:spAutoFit/>
          </a:bodyPr>
          <a:lstStyle/>
          <a:p>
            <a:r>
              <a:rPr lang="en-US" sz="2000" dirty="0" smtClean="0"/>
              <a:t>Equilibrium</a:t>
            </a:r>
            <a:endParaRPr lang="en-GB" sz="2000" dirty="0"/>
          </a:p>
        </p:txBody>
      </p:sp>
      <p:grpSp>
        <p:nvGrpSpPr>
          <p:cNvPr id="6" name="Group 5"/>
          <p:cNvGrpSpPr/>
          <p:nvPr/>
        </p:nvGrpSpPr>
        <p:grpSpPr>
          <a:xfrm>
            <a:off x="395536" y="5949280"/>
            <a:ext cx="5763351" cy="529332"/>
            <a:chOff x="395536" y="5949280"/>
            <a:chExt cx="5763351" cy="529332"/>
          </a:xfrm>
        </p:grpSpPr>
        <p:graphicFrame>
          <p:nvGraphicFramePr>
            <p:cNvPr id="3" name="Object 2"/>
            <p:cNvGraphicFramePr>
              <a:graphicFrameLocks noChangeAspect="1"/>
            </p:cNvGraphicFramePr>
            <p:nvPr>
              <p:extLst>
                <p:ext uri="{D42A27DB-BD31-4B8C-83A1-F6EECF244321}">
                  <p14:modId xmlns:p14="http://schemas.microsoft.com/office/powerpoint/2010/main" val="3160906333"/>
                </p:ext>
              </p:extLst>
            </p:nvPr>
          </p:nvGraphicFramePr>
          <p:xfrm>
            <a:off x="3957980" y="5949280"/>
            <a:ext cx="2200907" cy="529332"/>
          </p:xfrm>
          <a:graphic>
            <a:graphicData uri="http://schemas.openxmlformats.org/presentationml/2006/ole">
              <mc:AlternateContent xmlns:mc="http://schemas.openxmlformats.org/markup-compatibility/2006">
                <mc:Choice xmlns:v="urn:schemas-microsoft-com:vml" Requires="v">
                  <p:oleObj spid="_x0000_s1142" name="Equation" r:id="rId5" imgW="1002960" imgH="241200" progId="Equation.DSMT4">
                    <p:embed/>
                  </p:oleObj>
                </mc:Choice>
                <mc:Fallback>
                  <p:oleObj name="Equation" r:id="rId5" imgW="1002960" imgH="241200" progId="Equation.DSMT4">
                    <p:embed/>
                    <p:pic>
                      <p:nvPicPr>
                        <p:cNvPr id="0" name=""/>
                        <p:cNvPicPr/>
                        <p:nvPr/>
                      </p:nvPicPr>
                      <p:blipFill>
                        <a:blip r:embed="rId6"/>
                        <a:stretch>
                          <a:fillRect/>
                        </a:stretch>
                      </p:blipFill>
                      <p:spPr>
                        <a:xfrm>
                          <a:off x="3957980" y="5949280"/>
                          <a:ext cx="2200907" cy="529332"/>
                        </a:xfrm>
                        <a:prstGeom prst="rect">
                          <a:avLst/>
                        </a:prstGeom>
                      </p:spPr>
                    </p:pic>
                  </p:oleObj>
                </mc:Fallback>
              </mc:AlternateContent>
            </a:graphicData>
          </a:graphic>
        </p:graphicFrame>
        <p:sp>
          <p:nvSpPr>
            <p:cNvPr id="5" name="TextBox 4"/>
            <p:cNvSpPr txBox="1"/>
            <p:nvPr/>
          </p:nvSpPr>
          <p:spPr>
            <a:xfrm>
              <a:off x="395536" y="6084004"/>
              <a:ext cx="3583225" cy="369332"/>
            </a:xfrm>
            <a:prstGeom prst="rect">
              <a:avLst/>
            </a:prstGeom>
            <a:noFill/>
          </p:spPr>
          <p:txBody>
            <a:bodyPr wrap="none" rtlCol="0">
              <a:spAutoFit/>
            </a:bodyPr>
            <a:lstStyle/>
            <a:p>
              <a:r>
                <a:rPr lang="en-US" b="1" dirty="0" smtClean="0"/>
                <a:t>We consider the following reaction:</a:t>
              </a:r>
              <a:endParaRPr lang="en-GB" b="1" dirty="0"/>
            </a:p>
          </p:txBody>
        </p:sp>
      </p:grpSp>
    </p:spTree>
    <p:extLst>
      <p:ext uri="{BB962C8B-B14F-4D97-AF65-F5344CB8AC3E}">
        <p14:creationId xmlns:p14="http://schemas.microsoft.com/office/powerpoint/2010/main" val="22709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3408442" y="2392476"/>
            <a:ext cx="3019293" cy="3306490"/>
            <a:chOff x="6089211" y="2426766"/>
            <a:chExt cx="3019293" cy="3306490"/>
          </a:xfrm>
        </p:grpSpPr>
        <p:sp>
          <p:nvSpPr>
            <p:cNvPr id="38" name="TextBox 37"/>
            <p:cNvSpPr txBox="1"/>
            <p:nvPr/>
          </p:nvSpPr>
          <p:spPr>
            <a:xfrm>
              <a:off x="7841811" y="3824296"/>
              <a:ext cx="1266693" cy="369332"/>
            </a:xfrm>
            <a:prstGeom prst="rect">
              <a:avLst/>
            </a:prstGeom>
            <a:noFill/>
          </p:spPr>
          <p:txBody>
            <a:bodyPr wrap="none" rtlCol="0">
              <a:spAutoFit/>
            </a:bodyPr>
            <a:lstStyle/>
            <a:p>
              <a:r>
                <a:rPr lang="en-US" dirty="0" smtClean="0"/>
                <a:t>Conduction</a:t>
              </a:r>
              <a:endParaRPr lang="en-GB" dirty="0"/>
            </a:p>
          </p:txBody>
        </p:sp>
        <p:sp>
          <p:nvSpPr>
            <p:cNvPr id="39" name="TextBox 38"/>
            <p:cNvSpPr txBox="1"/>
            <p:nvPr/>
          </p:nvSpPr>
          <p:spPr>
            <a:xfrm>
              <a:off x="7913819" y="4694470"/>
              <a:ext cx="917239" cy="369332"/>
            </a:xfrm>
            <a:prstGeom prst="rect">
              <a:avLst/>
            </a:prstGeom>
            <a:noFill/>
          </p:spPr>
          <p:txBody>
            <a:bodyPr wrap="none" rtlCol="0">
              <a:spAutoFit/>
            </a:bodyPr>
            <a:lstStyle/>
            <a:p>
              <a:r>
                <a:rPr lang="en-US" dirty="0" smtClean="0"/>
                <a:t>Valence</a:t>
              </a:r>
              <a:endParaRPr lang="en-GB" dirty="0"/>
            </a:p>
          </p:txBody>
        </p:sp>
        <p:cxnSp>
          <p:nvCxnSpPr>
            <p:cNvPr id="40" name="Straight Connector 39"/>
            <p:cNvCxnSpPr/>
            <p:nvPr/>
          </p:nvCxnSpPr>
          <p:spPr>
            <a:xfrm>
              <a:off x="6329643" y="2786806"/>
              <a:ext cx="1584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29643" y="2426766"/>
              <a:ext cx="1474891" cy="369332"/>
            </a:xfrm>
            <a:prstGeom prst="rect">
              <a:avLst/>
            </a:prstGeom>
            <a:noFill/>
          </p:spPr>
          <p:txBody>
            <a:bodyPr wrap="none" rtlCol="0">
              <a:spAutoFit/>
            </a:bodyPr>
            <a:lstStyle/>
            <a:p>
              <a:r>
                <a:rPr lang="en-US" dirty="0" smtClean="0"/>
                <a:t>Vacuum Level</a:t>
              </a:r>
              <a:endParaRPr lang="en-GB" dirty="0"/>
            </a:p>
          </p:txBody>
        </p:sp>
        <p:grpSp>
          <p:nvGrpSpPr>
            <p:cNvPr id="43" name="Group 42"/>
            <p:cNvGrpSpPr/>
            <p:nvPr/>
          </p:nvGrpSpPr>
          <p:grpSpPr>
            <a:xfrm>
              <a:off x="6089211" y="2913856"/>
              <a:ext cx="1750439" cy="2819400"/>
              <a:chOff x="5030788" y="2770188"/>
              <a:chExt cx="1750439" cy="2819400"/>
            </a:xfrm>
          </p:grpSpPr>
          <p:grpSp>
            <p:nvGrpSpPr>
              <p:cNvPr id="44" name="Group 2"/>
              <p:cNvGrpSpPr>
                <a:grpSpLocks/>
              </p:cNvGrpSpPr>
              <p:nvPr/>
            </p:nvGrpSpPr>
            <p:grpSpPr bwMode="auto">
              <a:xfrm>
                <a:off x="5030788" y="2770188"/>
                <a:ext cx="1750439" cy="2819400"/>
                <a:chOff x="684213" y="2133600"/>
                <a:chExt cx="1750439" cy="2819400"/>
              </a:xfrm>
            </p:grpSpPr>
            <p:sp>
              <p:nvSpPr>
                <p:cNvPr id="53" name="Text Box 9"/>
                <p:cNvSpPr txBox="1">
                  <a:spLocks noChangeArrowheads="1"/>
                </p:cNvSpPr>
                <p:nvPr/>
              </p:nvSpPr>
              <p:spPr bwMode="auto">
                <a:xfrm>
                  <a:off x="825500" y="2924175"/>
                  <a:ext cx="506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med" len="lg"/>
                      <a:tailEnd type="none" w="med" len="lg"/>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he-IL" sz="2000" b="1">
                      <a:solidFill>
                        <a:srgbClr val="0620F9"/>
                      </a:solidFill>
                      <a:latin typeface="Times New Roman" pitchFamily="18" charset="0"/>
                      <a:cs typeface="Aharoni" pitchFamily="2" charset="-79"/>
                    </a:rPr>
                    <a:t>E</a:t>
                  </a:r>
                  <a:r>
                    <a:rPr lang="en-US" altLang="he-IL" sz="2000" b="1" baseline="-25000">
                      <a:solidFill>
                        <a:srgbClr val="0620F9"/>
                      </a:solidFill>
                      <a:latin typeface="Times New Roman" pitchFamily="18" charset="0"/>
                      <a:cs typeface="Aharoni" pitchFamily="2" charset="-79"/>
                    </a:rPr>
                    <a:t>c</a:t>
                  </a:r>
                  <a:endParaRPr lang="en-US" altLang="he-IL" sz="2000" b="1">
                    <a:solidFill>
                      <a:srgbClr val="0620F9"/>
                    </a:solidFill>
                    <a:latin typeface="Times New Roman" pitchFamily="18" charset="0"/>
                    <a:cs typeface="Aharoni" pitchFamily="2" charset="-79"/>
                  </a:endParaRPr>
                </a:p>
              </p:txBody>
            </p:sp>
            <p:sp>
              <p:nvSpPr>
                <p:cNvPr id="54" name="Text Box 11"/>
                <p:cNvSpPr txBox="1">
                  <a:spLocks noChangeArrowheads="1"/>
                </p:cNvSpPr>
                <p:nvPr/>
              </p:nvSpPr>
              <p:spPr bwMode="auto">
                <a:xfrm>
                  <a:off x="842963" y="36417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med" len="lg"/>
                      <a:tailEnd type="none" w="med" len="lg"/>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he-IL" sz="2000" b="1">
                      <a:solidFill>
                        <a:srgbClr val="0620F9"/>
                      </a:solidFill>
                      <a:latin typeface="Times New Roman" pitchFamily="18" charset="0"/>
                      <a:cs typeface="Aharoni" pitchFamily="2" charset="-79"/>
                    </a:rPr>
                    <a:t>E</a:t>
                  </a:r>
                  <a:r>
                    <a:rPr lang="en-US" altLang="he-IL" sz="2000" b="1" baseline="-25000">
                      <a:solidFill>
                        <a:srgbClr val="0620F9"/>
                      </a:solidFill>
                      <a:latin typeface="Times New Roman" pitchFamily="18" charset="0"/>
                      <a:cs typeface="Aharoni" pitchFamily="2" charset="-79"/>
                    </a:rPr>
                    <a:t>v</a:t>
                  </a:r>
                  <a:endParaRPr lang="en-US" altLang="he-IL" sz="2000" b="1">
                    <a:solidFill>
                      <a:srgbClr val="0620F9"/>
                    </a:solidFill>
                    <a:latin typeface="Times New Roman" pitchFamily="18" charset="0"/>
                    <a:cs typeface="Aharoni" pitchFamily="2" charset="-79"/>
                  </a:endParaRPr>
                </a:p>
              </p:txBody>
            </p:sp>
            <p:grpSp>
              <p:nvGrpSpPr>
                <p:cNvPr id="55" name="Group 33"/>
                <p:cNvGrpSpPr>
                  <a:grpSpLocks/>
                </p:cNvGrpSpPr>
                <p:nvPr/>
              </p:nvGrpSpPr>
              <p:grpSpPr bwMode="auto">
                <a:xfrm>
                  <a:off x="684213" y="2133600"/>
                  <a:ext cx="1750439" cy="2819400"/>
                  <a:chOff x="672" y="2573"/>
                  <a:chExt cx="810" cy="1459"/>
                </a:xfrm>
              </p:grpSpPr>
              <p:sp>
                <p:nvSpPr>
                  <p:cNvPr id="56" name="Line 26"/>
                  <p:cNvSpPr>
                    <a:spLocks noChangeShapeType="1"/>
                  </p:cNvSpPr>
                  <p:nvPr/>
                </p:nvSpPr>
                <p:spPr bwMode="auto">
                  <a:xfrm flipH="1" flipV="1">
                    <a:off x="938" y="2621"/>
                    <a:ext cx="5" cy="141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9" name="Text Box 31"/>
                  <p:cNvSpPr txBox="1">
                    <a:spLocks noChangeArrowheads="1"/>
                  </p:cNvSpPr>
                  <p:nvPr/>
                </p:nvSpPr>
                <p:spPr bwMode="auto">
                  <a:xfrm>
                    <a:off x="672" y="2573"/>
                    <a:ext cx="15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E</a:t>
                    </a:r>
                  </a:p>
                </p:txBody>
              </p:sp>
              <p:sp>
                <p:nvSpPr>
                  <p:cNvPr id="60" name="Rectangle 32"/>
                  <p:cNvSpPr>
                    <a:spLocks noChangeArrowheads="1"/>
                  </p:cNvSpPr>
                  <p:nvPr/>
                </p:nvSpPr>
                <p:spPr bwMode="auto">
                  <a:xfrm>
                    <a:off x="942" y="3478"/>
                    <a:ext cx="540" cy="293"/>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sp>
            <p:nvSpPr>
              <p:cNvPr id="45" name="Oval 34"/>
              <p:cNvSpPr>
                <a:spLocks noChangeArrowheads="1"/>
              </p:cNvSpPr>
              <p:nvPr/>
            </p:nvSpPr>
            <p:spPr bwMode="auto">
              <a:xfrm>
                <a:off x="6080125" y="4505325"/>
                <a:ext cx="76200" cy="76200"/>
              </a:xfrm>
              <a:prstGeom prst="ellipse">
                <a:avLst/>
              </a:prstGeom>
              <a:solidFill>
                <a:schemeClr val="bg1"/>
              </a:solidFill>
              <a:ln w="9525">
                <a:solidFill>
                  <a:schemeClr val="tx1"/>
                </a:solidFill>
                <a:round/>
                <a:headEnd/>
                <a:tailEnd/>
              </a:ln>
            </p:spPr>
            <p:txBody>
              <a:bodyPr wrap="none" anchor="ctr"/>
              <a:lstStyle/>
              <a:p>
                <a:endParaRPr lang="en-US"/>
              </a:p>
            </p:txBody>
          </p:sp>
          <p:sp>
            <p:nvSpPr>
              <p:cNvPr id="47" name="Oval 34"/>
              <p:cNvSpPr>
                <a:spLocks noChangeArrowheads="1"/>
              </p:cNvSpPr>
              <p:nvPr/>
            </p:nvSpPr>
            <p:spPr bwMode="auto">
              <a:xfrm>
                <a:off x="6232525" y="4504928"/>
                <a:ext cx="76200" cy="76200"/>
              </a:xfrm>
              <a:prstGeom prst="ellipse">
                <a:avLst/>
              </a:prstGeom>
              <a:solidFill>
                <a:schemeClr val="bg1"/>
              </a:solidFill>
              <a:ln w="9525">
                <a:solidFill>
                  <a:schemeClr val="tx1"/>
                </a:solidFill>
                <a:round/>
                <a:headEnd/>
                <a:tailEnd/>
              </a:ln>
            </p:spPr>
            <p:txBody>
              <a:bodyPr wrap="none" anchor="ctr"/>
              <a:lstStyle/>
              <a:p>
                <a:endParaRPr lang="en-US"/>
              </a:p>
            </p:txBody>
          </p:sp>
          <p:sp>
            <p:nvSpPr>
              <p:cNvPr id="49" name="Oval 34"/>
              <p:cNvSpPr>
                <a:spLocks noChangeArrowheads="1"/>
              </p:cNvSpPr>
              <p:nvPr/>
            </p:nvSpPr>
            <p:spPr bwMode="auto">
              <a:xfrm>
                <a:off x="6440016" y="4504928"/>
                <a:ext cx="76200" cy="76200"/>
              </a:xfrm>
              <a:prstGeom prst="ellipse">
                <a:avLst/>
              </a:prstGeom>
              <a:solidFill>
                <a:schemeClr val="bg1"/>
              </a:solidFill>
              <a:ln w="9525">
                <a:solidFill>
                  <a:schemeClr val="tx1"/>
                </a:solidFill>
                <a:round/>
                <a:headEnd/>
                <a:tailEnd/>
              </a:ln>
            </p:spPr>
            <p:txBody>
              <a:bodyPr wrap="none" anchor="ctr"/>
              <a:lstStyle/>
              <a:p>
                <a:endParaRPr lang="en-US"/>
              </a:p>
            </p:txBody>
          </p:sp>
          <p:sp>
            <p:nvSpPr>
              <p:cNvPr id="51" name="Oval 34"/>
              <p:cNvSpPr>
                <a:spLocks noChangeArrowheads="1"/>
              </p:cNvSpPr>
              <p:nvPr/>
            </p:nvSpPr>
            <p:spPr bwMode="auto">
              <a:xfrm>
                <a:off x="5868144" y="4546848"/>
                <a:ext cx="76200" cy="76200"/>
              </a:xfrm>
              <a:prstGeom prst="ellipse">
                <a:avLst/>
              </a:prstGeom>
              <a:solidFill>
                <a:schemeClr val="bg1"/>
              </a:solidFill>
              <a:ln w="9525">
                <a:solidFill>
                  <a:schemeClr val="tx1"/>
                </a:solidFill>
                <a:round/>
                <a:headEnd/>
                <a:tailEnd/>
              </a:ln>
            </p:spPr>
            <p:txBody>
              <a:bodyPr wrap="none" anchor="ctr"/>
              <a:lstStyle/>
              <a:p>
                <a:endParaRPr lang="en-US"/>
              </a:p>
            </p:txBody>
          </p:sp>
        </p:grpSp>
      </p:grpSp>
      <p:sp>
        <p:nvSpPr>
          <p:cNvPr id="4" name="Title 3"/>
          <p:cNvSpPr>
            <a:spLocks noGrp="1"/>
          </p:cNvSpPr>
          <p:nvPr>
            <p:ph type="ctrTitle" idx="4294967295"/>
          </p:nvPr>
        </p:nvSpPr>
        <p:spPr>
          <a:xfrm>
            <a:off x="1552538" y="-243407"/>
            <a:ext cx="6819900" cy="1008112"/>
          </a:xfrm>
        </p:spPr>
        <p:txBody>
          <a:bodyPr/>
          <a:lstStyle/>
          <a:p>
            <a:r>
              <a:rPr lang="en-US" dirty="0" smtClean="0"/>
              <a:t>Quasi Chemical Potential</a:t>
            </a:r>
            <a:endParaRPr lang="en-GB" dirty="0"/>
          </a:p>
        </p:txBody>
      </p:sp>
      <p:sp>
        <p:nvSpPr>
          <p:cNvPr id="42" name="Down Arrow 41"/>
          <p:cNvSpPr/>
          <p:nvPr/>
        </p:nvSpPr>
        <p:spPr>
          <a:xfrm flipV="1">
            <a:off x="7057511" y="2796098"/>
            <a:ext cx="157237" cy="179003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3491880" y="580618"/>
            <a:ext cx="1889684" cy="400110"/>
          </a:xfrm>
          <a:prstGeom prst="rect">
            <a:avLst/>
          </a:prstGeom>
          <a:solidFill>
            <a:srgbClr val="FFFF00"/>
          </a:solidFill>
        </p:spPr>
        <p:txBody>
          <a:bodyPr wrap="none" rtlCol="0">
            <a:spAutoFit/>
          </a:bodyPr>
          <a:lstStyle/>
          <a:p>
            <a:r>
              <a:rPr lang="en-US" sz="2000" dirty="0" smtClean="0"/>
              <a:t>Non-Equilibrium</a:t>
            </a:r>
            <a:endParaRPr lang="en-GB" sz="2000" dirty="0"/>
          </a:p>
        </p:txBody>
      </p:sp>
      <p:graphicFrame>
        <p:nvGraphicFramePr>
          <p:cNvPr id="3" name="Object 2"/>
          <p:cNvGraphicFramePr>
            <a:graphicFrameLocks noChangeAspect="1"/>
          </p:cNvGraphicFramePr>
          <p:nvPr>
            <p:extLst>
              <p:ext uri="{D42A27DB-BD31-4B8C-83A1-F6EECF244321}">
                <p14:modId xmlns:p14="http://schemas.microsoft.com/office/powerpoint/2010/main" val="3252016381"/>
              </p:ext>
            </p:extLst>
          </p:nvPr>
        </p:nvGraphicFramePr>
        <p:xfrm>
          <a:off x="251520" y="764704"/>
          <a:ext cx="2612572" cy="990708"/>
        </p:xfrm>
        <a:graphic>
          <a:graphicData uri="http://schemas.openxmlformats.org/presentationml/2006/ole">
            <mc:AlternateContent xmlns:mc="http://schemas.openxmlformats.org/markup-compatibility/2006">
              <mc:Choice xmlns:v="urn:schemas-microsoft-com:vml" Requires="v">
                <p:oleObj spid="_x0000_s29706" name="Equation" r:id="rId3" imgW="1739880" imgH="660240" progId="Equation.DSMT4">
                  <p:embed/>
                </p:oleObj>
              </mc:Choice>
              <mc:Fallback>
                <p:oleObj name="Equation" r:id="rId3" imgW="1739880" imgH="660240" progId="Equation.DSMT4">
                  <p:embed/>
                  <p:pic>
                    <p:nvPicPr>
                      <p:cNvPr id="0" name=""/>
                      <p:cNvPicPr>
                        <a:picLocks noChangeAspect="1" noChangeArrowheads="1"/>
                      </p:cNvPicPr>
                      <p:nvPr/>
                    </p:nvPicPr>
                    <p:blipFill>
                      <a:blip r:embed="rId4"/>
                      <a:srcRect/>
                      <a:stretch>
                        <a:fillRect/>
                      </a:stretch>
                    </p:blipFill>
                    <p:spPr bwMode="auto">
                      <a:xfrm>
                        <a:off x="251520" y="764704"/>
                        <a:ext cx="2612572" cy="99070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78384159"/>
              </p:ext>
            </p:extLst>
          </p:nvPr>
        </p:nvGraphicFramePr>
        <p:xfrm>
          <a:off x="5724128" y="548681"/>
          <a:ext cx="2644269" cy="1841902"/>
        </p:xfrm>
        <a:graphic>
          <a:graphicData uri="http://schemas.openxmlformats.org/presentationml/2006/ole">
            <mc:AlternateContent xmlns:mc="http://schemas.openxmlformats.org/markup-compatibility/2006">
              <mc:Choice xmlns:v="urn:schemas-microsoft-com:vml" Requires="v">
                <p:oleObj spid="_x0000_s29707" name="Equation" r:id="rId5" imgW="1930320" imgH="1346040" progId="Equation.DSMT4">
                  <p:embed/>
                </p:oleObj>
              </mc:Choice>
              <mc:Fallback>
                <p:oleObj name="Equation" r:id="rId5" imgW="1930320" imgH="1346040" progId="Equation.DSMT4">
                  <p:embed/>
                  <p:pic>
                    <p:nvPicPr>
                      <p:cNvPr id="0" name=""/>
                      <p:cNvPicPr>
                        <a:picLocks noChangeAspect="1" noChangeArrowheads="1"/>
                      </p:cNvPicPr>
                      <p:nvPr/>
                    </p:nvPicPr>
                    <p:blipFill>
                      <a:blip r:embed="rId6"/>
                      <a:srcRect/>
                      <a:stretch>
                        <a:fillRect/>
                      </a:stretch>
                    </p:blipFill>
                    <p:spPr bwMode="auto">
                      <a:xfrm>
                        <a:off x="5724128" y="548681"/>
                        <a:ext cx="2644269" cy="1841902"/>
                      </a:xfrm>
                      <a:prstGeom prst="rect">
                        <a:avLst/>
                      </a:prstGeom>
                      <a:noFill/>
                      <a:ln>
                        <a:noFill/>
                      </a:ln>
                    </p:spPr>
                  </p:pic>
                </p:oleObj>
              </mc:Fallback>
            </mc:AlternateContent>
          </a:graphicData>
        </a:graphic>
      </p:graphicFrame>
      <p:sp>
        <p:nvSpPr>
          <p:cNvPr id="7" name="Rectangle 6"/>
          <p:cNvSpPr/>
          <p:nvPr/>
        </p:nvSpPr>
        <p:spPr>
          <a:xfrm>
            <a:off x="2430016" y="2924944"/>
            <a:ext cx="3582144" cy="1754326"/>
          </a:xfrm>
          <a:prstGeom prst="rect">
            <a:avLst/>
          </a:prstGeom>
          <a:solidFill>
            <a:srgbClr val="FFFF00"/>
          </a:solidFill>
        </p:spPr>
        <p:txBody>
          <a:bodyPr wrap="square">
            <a:spAutoFit/>
          </a:bodyPr>
          <a:lstStyle/>
          <a:p>
            <a:pPr lvl="0" algn="ctr"/>
            <a:r>
              <a:rPr lang="en-US" sz="2000" dirty="0" smtClean="0">
                <a:solidFill>
                  <a:prstClr val="black"/>
                </a:solidFill>
              </a:rPr>
              <a:t>Generally:  </a:t>
            </a:r>
          </a:p>
          <a:p>
            <a:pPr lvl="0" algn="ctr"/>
            <a:r>
              <a:rPr lang="en-US" sz="2000" dirty="0" smtClean="0">
                <a:solidFill>
                  <a:prstClr val="black"/>
                </a:solidFill>
              </a:rPr>
              <a:t>Quasi </a:t>
            </a:r>
            <a:r>
              <a:rPr lang="en-US" sz="2000" dirty="0">
                <a:solidFill>
                  <a:prstClr val="black"/>
                </a:solidFill>
              </a:rPr>
              <a:t>Chemical potential </a:t>
            </a:r>
            <a:endParaRPr lang="en-US" sz="2000" dirty="0" smtClean="0">
              <a:solidFill>
                <a:prstClr val="black"/>
              </a:solidFill>
            </a:endParaRPr>
          </a:p>
          <a:p>
            <a:pPr lvl="0" algn="ctr"/>
            <a:r>
              <a:rPr lang="en-US" sz="2800" dirty="0" smtClean="0">
                <a:solidFill>
                  <a:prstClr val="black"/>
                </a:solidFill>
              </a:rPr>
              <a:t>≠</a:t>
            </a:r>
          </a:p>
          <a:p>
            <a:pPr lvl="0" algn="ctr"/>
            <a:r>
              <a:rPr lang="en-US" sz="2000" dirty="0" smtClean="0">
                <a:solidFill>
                  <a:prstClr val="black"/>
                </a:solidFill>
              </a:rPr>
              <a:t>E</a:t>
            </a:r>
            <a:r>
              <a:rPr lang="en-US" sz="2000" baseline="-25000" dirty="0" smtClean="0">
                <a:solidFill>
                  <a:prstClr val="black"/>
                </a:solidFill>
              </a:rPr>
              <a:t>F</a:t>
            </a:r>
            <a:r>
              <a:rPr lang="en-US" sz="2000" dirty="0" smtClean="0">
                <a:solidFill>
                  <a:prstClr val="black"/>
                </a:solidFill>
              </a:rPr>
              <a:t> </a:t>
            </a:r>
            <a:r>
              <a:rPr lang="en-US" sz="2000" dirty="0" smtClean="0">
                <a:solidFill>
                  <a:prstClr val="black"/>
                </a:solidFill>
              </a:rPr>
              <a:t>in the </a:t>
            </a:r>
            <a:r>
              <a:rPr lang="en-US" sz="2000" dirty="0">
                <a:solidFill>
                  <a:prstClr val="black"/>
                </a:solidFill>
              </a:rPr>
              <a:t>FD statistics (quasi - E</a:t>
            </a:r>
            <a:r>
              <a:rPr lang="en-US" sz="2000" baseline="-25000" dirty="0">
                <a:solidFill>
                  <a:prstClr val="black"/>
                </a:solidFill>
              </a:rPr>
              <a:t>F</a:t>
            </a:r>
            <a:r>
              <a:rPr lang="en-US" sz="2000" dirty="0" smtClean="0">
                <a:solidFill>
                  <a:prstClr val="black"/>
                </a:solidFill>
              </a:rPr>
              <a:t>).</a:t>
            </a:r>
          </a:p>
          <a:p>
            <a:pPr lvl="0" algn="ctr"/>
            <a:r>
              <a:rPr lang="en-US" sz="2000" dirty="0" smtClean="0">
                <a:solidFill>
                  <a:prstClr val="black"/>
                </a:solidFill>
              </a:rPr>
              <a:t>(for ideal gas they are equal)</a:t>
            </a:r>
            <a:endParaRPr lang="en-GB" sz="2000" dirty="0">
              <a:solidFill>
                <a:prstClr val="black"/>
              </a:solidFill>
            </a:endParaRPr>
          </a:p>
        </p:txBody>
      </p:sp>
      <p:grpSp>
        <p:nvGrpSpPr>
          <p:cNvPr id="63" name="Group 62"/>
          <p:cNvGrpSpPr/>
          <p:nvPr/>
        </p:nvGrpSpPr>
        <p:grpSpPr>
          <a:xfrm>
            <a:off x="5940152" y="4181018"/>
            <a:ext cx="1864382" cy="400110"/>
            <a:chOff x="5940152" y="4181018"/>
            <a:chExt cx="1864382" cy="400110"/>
          </a:xfrm>
        </p:grpSpPr>
        <p:sp>
          <p:nvSpPr>
            <p:cNvPr id="76" name="Rectangle 75"/>
            <p:cNvSpPr/>
            <p:nvPr/>
          </p:nvSpPr>
          <p:spPr>
            <a:xfrm>
              <a:off x="5940152" y="4181018"/>
              <a:ext cx="479618" cy="400110"/>
            </a:xfrm>
            <a:prstGeom prst="rect">
              <a:avLst/>
            </a:prstGeom>
          </p:spPr>
          <p:txBody>
            <a:bodyPr wrap="none">
              <a:spAutoFit/>
            </a:bodyPr>
            <a:lstStyle/>
            <a:p>
              <a:r>
                <a:rPr lang="en-US" sz="2000" b="1" dirty="0" err="1" smtClean="0">
                  <a:solidFill>
                    <a:srgbClr val="FF0000"/>
                  </a:solidFill>
                </a:rPr>
                <a:t>E</a:t>
              </a:r>
              <a:r>
                <a:rPr lang="en-US" sz="2000" b="1" baseline="-25000" dirty="0" err="1" smtClean="0">
                  <a:solidFill>
                    <a:srgbClr val="FF0000"/>
                  </a:solidFill>
                </a:rPr>
                <a:t>F</a:t>
              </a:r>
              <a:r>
                <a:rPr lang="en-US" sz="2000" b="1" baseline="-25000" dirty="0" err="1" smtClean="0">
                  <a:solidFill>
                    <a:schemeClr val="accent3">
                      <a:lumMod val="50000"/>
                    </a:schemeClr>
                  </a:solidFill>
                </a:rPr>
                <a:t>h</a:t>
              </a:r>
              <a:endParaRPr lang="en-GB" sz="2000" b="1" dirty="0">
                <a:solidFill>
                  <a:schemeClr val="accent3">
                    <a:lumMod val="50000"/>
                  </a:schemeClr>
                </a:solidFill>
              </a:endParaRPr>
            </a:p>
          </p:txBody>
        </p:sp>
        <p:sp>
          <p:nvSpPr>
            <p:cNvPr id="22" name="Rectangle 21"/>
            <p:cNvSpPr/>
            <p:nvPr/>
          </p:nvSpPr>
          <p:spPr>
            <a:xfrm>
              <a:off x="6428494" y="4385065"/>
              <a:ext cx="1376040" cy="520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p:cNvGrpSpPr/>
          <p:nvPr/>
        </p:nvGrpSpPr>
        <p:grpSpPr>
          <a:xfrm>
            <a:off x="3395464" y="2390583"/>
            <a:ext cx="1824608" cy="3306490"/>
            <a:chOff x="515144" y="2390583"/>
            <a:chExt cx="1824608" cy="3306490"/>
          </a:xfrm>
        </p:grpSpPr>
        <p:cxnSp>
          <p:nvCxnSpPr>
            <p:cNvPr id="65" name="Straight Connector 64"/>
            <p:cNvCxnSpPr/>
            <p:nvPr/>
          </p:nvCxnSpPr>
          <p:spPr>
            <a:xfrm>
              <a:off x="755576" y="2750623"/>
              <a:ext cx="15841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55576" y="2390583"/>
              <a:ext cx="1474891" cy="369332"/>
            </a:xfrm>
            <a:prstGeom prst="rect">
              <a:avLst/>
            </a:prstGeom>
            <a:noFill/>
          </p:spPr>
          <p:txBody>
            <a:bodyPr wrap="none" rtlCol="0">
              <a:spAutoFit/>
            </a:bodyPr>
            <a:lstStyle/>
            <a:p>
              <a:r>
                <a:rPr lang="en-US" dirty="0" smtClean="0"/>
                <a:t>Vacuum Level</a:t>
              </a:r>
              <a:endParaRPr lang="en-GB" dirty="0"/>
            </a:p>
          </p:txBody>
        </p:sp>
        <p:grpSp>
          <p:nvGrpSpPr>
            <p:cNvPr id="68" name="Group 67"/>
            <p:cNvGrpSpPr/>
            <p:nvPr/>
          </p:nvGrpSpPr>
          <p:grpSpPr>
            <a:xfrm>
              <a:off x="515144" y="2877673"/>
              <a:ext cx="1752600" cy="2819400"/>
              <a:chOff x="5030788" y="2770188"/>
              <a:chExt cx="1752600" cy="2819400"/>
            </a:xfrm>
          </p:grpSpPr>
          <p:grpSp>
            <p:nvGrpSpPr>
              <p:cNvPr id="69" name="Group 2"/>
              <p:cNvGrpSpPr>
                <a:grpSpLocks/>
              </p:cNvGrpSpPr>
              <p:nvPr/>
            </p:nvGrpSpPr>
            <p:grpSpPr bwMode="auto">
              <a:xfrm>
                <a:off x="5030788" y="2770188"/>
                <a:ext cx="1752600" cy="2819400"/>
                <a:chOff x="684213" y="2133600"/>
                <a:chExt cx="1752600" cy="2819400"/>
              </a:xfrm>
            </p:grpSpPr>
            <p:sp>
              <p:nvSpPr>
                <p:cNvPr id="78" name="Text Box 9"/>
                <p:cNvSpPr txBox="1">
                  <a:spLocks noChangeArrowheads="1"/>
                </p:cNvSpPr>
                <p:nvPr/>
              </p:nvSpPr>
              <p:spPr bwMode="auto">
                <a:xfrm>
                  <a:off x="825500" y="2924175"/>
                  <a:ext cx="506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med" len="lg"/>
                      <a:tailEnd type="none" w="med" len="lg"/>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he-IL" sz="2000" b="1">
                      <a:solidFill>
                        <a:srgbClr val="0620F9"/>
                      </a:solidFill>
                      <a:latin typeface="Times New Roman" pitchFamily="18" charset="0"/>
                      <a:cs typeface="Aharoni" pitchFamily="2" charset="-79"/>
                    </a:rPr>
                    <a:t>E</a:t>
                  </a:r>
                  <a:r>
                    <a:rPr lang="en-US" altLang="he-IL" sz="2000" b="1" baseline="-25000">
                      <a:solidFill>
                        <a:srgbClr val="0620F9"/>
                      </a:solidFill>
                      <a:latin typeface="Times New Roman" pitchFamily="18" charset="0"/>
                      <a:cs typeface="Aharoni" pitchFamily="2" charset="-79"/>
                    </a:rPr>
                    <a:t>c</a:t>
                  </a:r>
                  <a:endParaRPr lang="en-US" altLang="he-IL" sz="2000" b="1">
                    <a:solidFill>
                      <a:srgbClr val="0620F9"/>
                    </a:solidFill>
                    <a:latin typeface="Times New Roman" pitchFamily="18" charset="0"/>
                    <a:cs typeface="Aharoni" pitchFamily="2" charset="-79"/>
                  </a:endParaRPr>
                </a:p>
              </p:txBody>
            </p:sp>
            <p:sp>
              <p:nvSpPr>
                <p:cNvPr id="79" name="Text Box 11"/>
                <p:cNvSpPr txBox="1">
                  <a:spLocks noChangeArrowheads="1"/>
                </p:cNvSpPr>
                <p:nvPr/>
              </p:nvSpPr>
              <p:spPr bwMode="auto">
                <a:xfrm>
                  <a:off x="842963" y="364172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med" len="lg"/>
                      <a:tailEnd type="none" w="med" len="lg"/>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he-IL" sz="2000" b="1">
                      <a:solidFill>
                        <a:srgbClr val="0620F9"/>
                      </a:solidFill>
                      <a:latin typeface="Times New Roman" pitchFamily="18" charset="0"/>
                      <a:cs typeface="Aharoni" pitchFamily="2" charset="-79"/>
                    </a:rPr>
                    <a:t>E</a:t>
                  </a:r>
                  <a:r>
                    <a:rPr lang="en-US" altLang="he-IL" sz="2000" b="1" baseline="-25000">
                      <a:solidFill>
                        <a:srgbClr val="0620F9"/>
                      </a:solidFill>
                      <a:latin typeface="Times New Roman" pitchFamily="18" charset="0"/>
                      <a:cs typeface="Aharoni" pitchFamily="2" charset="-79"/>
                    </a:rPr>
                    <a:t>v</a:t>
                  </a:r>
                  <a:endParaRPr lang="en-US" altLang="he-IL" sz="2000" b="1">
                    <a:solidFill>
                      <a:srgbClr val="0620F9"/>
                    </a:solidFill>
                    <a:latin typeface="Times New Roman" pitchFamily="18" charset="0"/>
                    <a:cs typeface="Aharoni" pitchFamily="2" charset="-79"/>
                  </a:endParaRPr>
                </a:p>
              </p:txBody>
            </p:sp>
            <p:grpSp>
              <p:nvGrpSpPr>
                <p:cNvPr id="80" name="Group 33"/>
                <p:cNvGrpSpPr>
                  <a:grpSpLocks/>
                </p:cNvGrpSpPr>
                <p:nvPr/>
              </p:nvGrpSpPr>
              <p:grpSpPr bwMode="auto">
                <a:xfrm>
                  <a:off x="684213" y="2133600"/>
                  <a:ext cx="1752600" cy="2819400"/>
                  <a:chOff x="672" y="2573"/>
                  <a:chExt cx="811" cy="1459"/>
                </a:xfrm>
              </p:grpSpPr>
              <p:sp>
                <p:nvSpPr>
                  <p:cNvPr id="81" name="Line 26"/>
                  <p:cNvSpPr>
                    <a:spLocks noChangeShapeType="1"/>
                  </p:cNvSpPr>
                  <p:nvPr/>
                </p:nvSpPr>
                <p:spPr bwMode="auto">
                  <a:xfrm flipH="1" flipV="1">
                    <a:off x="938" y="2621"/>
                    <a:ext cx="5" cy="141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 name="Rectangle 28" descr="Small checker board"/>
                  <p:cNvSpPr>
                    <a:spLocks noChangeArrowheads="1"/>
                  </p:cNvSpPr>
                  <p:nvPr/>
                </p:nvSpPr>
                <p:spPr bwMode="auto">
                  <a:xfrm>
                    <a:off x="943" y="2883"/>
                    <a:ext cx="540" cy="287"/>
                  </a:xfrm>
                  <a:prstGeom prst="rect">
                    <a:avLst/>
                  </a:prstGeom>
                  <a:pattFill prst="smCheck">
                    <a:fgClr>
                      <a:schemeClr val="tx1"/>
                    </a:fgClr>
                    <a:bgClr>
                      <a:srgbClr val="FFFFFF"/>
                    </a:bgClr>
                  </a:pattFill>
                  <a:ln w="9525">
                    <a:solidFill>
                      <a:schemeClr val="tx1"/>
                    </a:solidFill>
                    <a:miter lim="800000"/>
                    <a:headEnd/>
                    <a:tailEnd/>
                  </a:ln>
                </p:spPr>
                <p:txBody>
                  <a:bodyPr wrap="none" anchor="ctr"/>
                  <a:lstStyle/>
                  <a:p>
                    <a:endParaRPr lang="en-US"/>
                  </a:p>
                </p:txBody>
              </p:sp>
              <p:sp>
                <p:nvSpPr>
                  <p:cNvPr id="84" name="Text Box 31"/>
                  <p:cNvSpPr txBox="1">
                    <a:spLocks noChangeArrowheads="1"/>
                  </p:cNvSpPr>
                  <p:nvPr/>
                </p:nvSpPr>
                <p:spPr bwMode="auto">
                  <a:xfrm>
                    <a:off x="672" y="2573"/>
                    <a:ext cx="157"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E</a:t>
                    </a:r>
                  </a:p>
                </p:txBody>
              </p:sp>
            </p:grpSp>
          </p:grpSp>
          <p:sp>
            <p:nvSpPr>
              <p:cNvPr id="71" name="Oval 35"/>
              <p:cNvSpPr>
                <a:spLocks noChangeArrowheads="1"/>
              </p:cNvSpPr>
              <p:nvPr/>
            </p:nvSpPr>
            <p:spPr bwMode="auto">
              <a:xfrm>
                <a:off x="6080125" y="3819525"/>
                <a:ext cx="76200" cy="76200"/>
              </a:xfrm>
              <a:prstGeom prst="ellipse">
                <a:avLst/>
              </a:prstGeom>
              <a:solidFill>
                <a:srgbClr val="FF3300"/>
              </a:solidFill>
              <a:ln w="9525">
                <a:solidFill>
                  <a:srgbClr val="CC0000"/>
                </a:solidFill>
                <a:round/>
                <a:headEnd/>
                <a:tailEnd/>
              </a:ln>
            </p:spPr>
            <p:txBody>
              <a:bodyPr wrap="none" anchor="ctr"/>
              <a:lstStyle/>
              <a:p>
                <a:endParaRPr lang="en-US"/>
              </a:p>
            </p:txBody>
          </p:sp>
          <p:sp>
            <p:nvSpPr>
              <p:cNvPr id="73" name="Oval 35"/>
              <p:cNvSpPr>
                <a:spLocks noChangeArrowheads="1"/>
              </p:cNvSpPr>
              <p:nvPr/>
            </p:nvSpPr>
            <p:spPr bwMode="auto">
              <a:xfrm>
                <a:off x="6232525" y="3819128"/>
                <a:ext cx="76200" cy="76200"/>
              </a:xfrm>
              <a:prstGeom prst="ellipse">
                <a:avLst/>
              </a:prstGeom>
              <a:solidFill>
                <a:srgbClr val="FF3300"/>
              </a:solidFill>
              <a:ln w="9525">
                <a:solidFill>
                  <a:srgbClr val="CC0000"/>
                </a:solidFill>
                <a:round/>
                <a:headEnd/>
                <a:tailEnd/>
              </a:ln>
            </p:spPr>
            <p:txBody>
              <a:bodyPr wrap="none" anchor="ctr"/>
              <a:lstStyle/>
              <a:p>
                <a:endParaRPr lang="en-US"/>
              </a:p>
            </p:txBody>
          </p:sp>
          <p:sp>
            <p:nvSpPr>
              <p:cNvPr id="75" name="Oval 35"/>
              <p:cNvSpPr>
                <a:spLocks noChangeArrowheads="1"/>
              </p:cNvSpPr>
              <p:nvPr/>
            </p:nvSpPr>
            <p:spPr bwMode="auto">
              <a:xfrm>
                <a:off x="6440016" y="3819128"/>
                <a:ext cx="76200" cy="76200"/>
              </a:xfrm>
              <a:prstGeom prst="ellipse">
                <a:avLst/>
              </a:prstGeom>
              <a:solidFill>
                <a:srgbClr val="FF3300"/>
              </a:solidFill>
              <a:ln w="9525">
                <a:solidFill>
                  <a:srgbClr val="CC0000"/>
                </a:solidFill>
                <a:round/>
                <a:headEnd/>
                <a:tailEnd/>
              </a:ln>
            </p:spPr>
            <p:txBody>
              <a:bodyPr wrap="none" anchor="ctr"/>
              <a:lstStyle/>
              <a:p>
                <a:endParaRPr lang="en-US"/>
              </a:p>
            </p:txBody>
          </p:sp>
          <p:sp>
            <p:nvSpPr>
              <p:cNvPr id="77" name="Oval 35"/>
              <p:cNvSpPr>
                <a:spLocks noChangeArrowheads="1"/>
              </p:cNvSpPr>
              <p:nvPr/>
            </p:nvSpPr>
            <p:spPr bwMode="auto">
              <a:xfrm>
                <a:off x="5868144" y="3861048"/>
                <a:ext cx="76200" cy="76200"/>
              </a:xfrm>
              <a:prstGeom prst="ellipse">
                <a:avLst/>
              </a:prstGeom>
              <a:solidFill>
                <a:srgbClr val="FF3300"/>
              </a:solidFill>
              <a:ln w="9525">
                <a:solidFill>
                  <a:srgbClr val="CC0000"/>
                </a:solidFill>
                <a:round/>
                <a:headEnd/>
                <a:tailEnd/>
              </a:ln>
            </p:spPr>
            <p:txBody>
              <a:bodyPr wrap="none" anchor="ctr"/>
              <a:lstStyle/>
              <a:p>
                <a:endParaRPr lang="en-US"/>
              </a:p>
            </p:txBody>
          </p:sp>
        </p:grpSp>
      </p:grpSp>
      <p:sp>
        <p:nvSpPr>
          <p:cNvPr id="67" name="Down Arrow 66"/>
          <p:cNvSpPr/>
          <p:nvPr/>
        </p:nvSpPr>
        <p:spPr>
          <a:xfrm flipV="1">
            <a:off x="1483444" y="2759914"/>
            <a:ext cx="157237" cy="130710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60"/>
          <p:cNvGrpSpPr/>
          <p:nvPr/>
        </p:nvGrpSpPr>
        <p:grpSpPr>
          <a:xfrm>
            <a:off x="332900" y="3947459"/>
            <a:ext cx="1916444" cy="400110"/>
            <a:chOff x="332900" y="3947459"/>
            <a:chExt cx="1916444" cy="400110"/>
          </a:xfrm>
        </p:grpSpPr>
        <p:sp>
          <p:nvSpPr>
            <p:cNvPr id="20" name="Rectangle 19"/>
            <p:cNvSpPr/>
            <p:nvPr/>
          </p:nvSpPr>
          <p:spPr>
            <a:xfrm>
              <a:off x="332900" y="3947459"/>
              <a:ext cx="470706" cy="400110"/>
            </a:xfrm>
            <a:prstGeom prst="rect">
              <a:avLst/>
            </a:prstGeom>
          </p:spPr>
          <p:txBody>
            <a:bodyPr wrap="none">
              <a:spAutoFit/>
            </a:bodyPr>
            <a:lstStyle/>
            <a:p>
              <a:r>
                <a:rPr lang="en-US" sz="2000" b="1" dirty="0" err="1" smtClean="0">
                  <a:solidFill>
                    <a:srgbClr val="FF0000"/>
                  </a:solidFill>
                </a:rPr>
                <a:t>E</a:t>
              </a:r>
              <a:r>
                <a:rPr lang="en-US" sz="2000" b="1" baseline="-25000" dirty="0" err="1" smtClean="0">
                  <a:solidFill>
                    <a:srgbClr val="FF0000"/>
                  </a:solidFill>
                </a:rPr>
                <a:t>F</a:t>
              </a:r>
              <a:r>
                <a:rPr lang="en-US" sz="2000" b="1" baseline="-25000" dirty="0" err="1" smtClean="0">
                  <a:solidFill>
                    <a:schemeClr val="accent3">
                      <a:lumMod val="50000"/>
                    </a:schemeClr>
                  </a:solidFill>
                </a:rPr>
                <a:t>e</a:t>
              </a:r>
              <a:endParaRPr lang="en-GB" sz="2000" b="1" dirty="0">
                <a:solidFill>
                  <a:schemeClr val="accent3">
                    <a:lumMod val="50000"/>
                  </a:schemeClr>
                </a:solidFill>
              </a:endParaRPr>
            </a:p>
          </p:txBody>
        </p:sp>
        <p:sp>
          <p:nvSpPr>
            <p:cNvPr id="83" name="Rectangle 82"/>
            <p:cNvSpPr/>
            <p:nvPr/>
          </p:nvSpPr>
          <p:spPr>
            <a:xfrm>
              <a:off x="873304" y="4160510"/>
              <a:ext cx="1376040" cy="5204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TextBox 69"/>
          <p:cNvSpPr txBox="1"/>
          <p:nvPr/>
        </p:nvSpPr>
        <p:spPr>
          <a:xfrm>
            <a:off x="1593362" y="3059668"/>
            <a:ext cx="661848" cy="369332"/>
          </a:xfrm>
          <a:prstGeom prst="rect">
            <a:avLst/>
          </a:prstGeom>
          <a:noFill/>
        </p:spPr>
        <p:txBody>
          <a:bodyPr wrap="none" rtlCol="0">
            <a:spAutoFit/>
          </a:bodyPr>
          <a:lstStyle/>
          <a:p>
            <a:r>
              <a:rPr lang="en-US" b="1" dirty="0" err="1" smtClean="0">
                <a:solidFill>
                  <a:schemeClr val="accent6">
                    <a:lumMod val="50000"/>
                  </a:schemeClr>
                </a:solidFill>
              </a:rPr>
              <a:t>QCP</a:t>
            </a:r>
            <a:r>
              <a:rPr lang="en-US" b="1" baseline="-25000" dirty="0" err="1" smtClean="0"/>
              <a:t>e</a:t>
            </a:r>
            <a:endParaRPr lang="en-GB" b="1" dirty="0"/>
          </a:p>
        </p:txBody>
      </p:sp>
      <p:sp>
        <p:nvSpPr>
          <p:cNvPr id="86" name="TextBox 85"/>
          <p:cNvSpPr txBox="1"/>
          <p:nvPr/>
        </p:nvSpPr>
        <p:spPr>
          <a:xfrm>
            <a:off x="7202173" y="3302726"/>
            <a:ext cx="671979" cy="369332"/>
          </a:xfrm>
          <a:prstGeom prst="rect">
            <a:avLst/>
          </a:prstGeom>
          <a:noFill/>
        </p:spPr>
        <p:txBody>
          <a:bodyPr wrap="none" rtlCol="0">
            <a:spAutoFit/>
          </a:bodyPr>
          <a:lstStyle/>
          <a:p>
            <a:r>
              <a:rPr lang="en-US" b="1" dirty="0" err="1" smtClean="0">
                <a:solidFill>
                  <a:schemeClr val="accent6">
                    <a:lumMod val="50000"/>
                  </a:schemeClr>
                </a:solidFill>
              </a:rPr>
              <a:t>QCP</a:t>
            </a:r>
            <a:r>
              <a:rPr lang="en-US" b="1" baseline="-25000" dirty="0" err="1" smtClean="0">
                <a:solidFill>
                  <a:schemeClr val="accent3">
                    <a:lumMod val="75000"/>
                  </a:schemeClr>
                </a:solidFill>
              </a:rPr>
              <a:t>h</a:t>
            </a:r>
            <a:endParaRPr lang="en-GB" b="1" baseline="-25000" dirty="0">
              <a:solidFill>
                <a:schemeClr val="accent3">
                  <a:lumMod val="75000"/>
                </a:schemeClr>
              </a:solidFill>
            </a:endParaRPr>
          </a:p>
        </p:txBody>
      </p:sp>
      <p:sp>
        <p:nvSpPr>
          <p:cNvPr id="62" name="TextBox 61"/>
          <p:cNvSpPr txBox="1"/>
          <p:nvPr/>
        </p:nvSpPr>
        <p:spPr>
          <a:xfrm>
            <a:off x="107504" y="5746030"/>
            <a:ext cx="8928992" cy="954107"/>
          </a:xfrm>
          <a:prstGeom prst="rect">
            <a:avLst/>
          </a:prstGeom>
          <a:solidFill>
            <a:schemeClr val="bg1"/>
          </a:solidFill>
        </p:spPr>
        <p:txBody>
          <a:bodyPr wrap="square" rtlCol="0">
            <a:spAutoFit/>
          </a:bodyPr>
          <a:lstStyle/>
          <a:p>
            <a:r>
              <a:rPr lang="en-US" dirty="0" smtClean="0"/>
              <a:t>Quasi Chemical potential  is the energy to be added to the system if an electron is added. Electron can reside only in the band the quasi chemical potential refers to. In the respective band it will reside according to Fermi Dirac statistics with the respective </a:t>
            </a:r>
            <a:r>
              <a:rPr lang="en-US" dirty="0" smtClean="0">
                <a:solidFill>
                  <a:prstClr val="black"/>
                </a:solidFill>
              </a:rPr>
              <a:t>quasi </a:t>
            </a:r>
            <a:r>
              <a:rPr lang="en-US" dirty="0">
                <a:solidFill>
                  <a:prstClr val="black"/>
                </a:solidFill>
              </a:rPr>
              <a:t>- </a:t>
            </a:r>
            <a:r>
              <a:rPr lang="en-US" dirty="0" smtClean="0">
                <a:solidFill>
                  <a:prstClr val="black"/>
                </a:solidFill>
              </a:rPr>
              <a:t>E</a:t>
            </a:r>
            <a:r>
              <a:rPr lang="en-US" baseline="-25000" dirty="0" smtClean="0">
                <a:solidFill>
                  <a:prstClr val="black"/>
                </a:solidFill>
              </a:rPr>
              <a:t>F</a:t>
            </a:r>
            <a:r>
              <a:rPr lang="en-US" dirty="0" smtClean="0"/>
              <a:t>. </a:t>
            </a:r>
          </a:p>
        </p:txBody>
      </p:sp>
    </p:spTree>
    <p:extLst>
      <p:ext uri="{BB962C8B-B14F-4D97-AF65-F5344CB8AC3E}">
        <p14:creationId xmlns:p14="http://schemas.microsoft.com/office/powerpoint/2010/main" val="352405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4.81481E-6 L 0.29462 -0.00138 " pathEditMode="relative" rAng="0" ptsTypes="AA">
                                      <p:cBhvr>
                                        <p:cTn id="6" dur="2000" fill="hold"/>
                                        <p:tgtEl>
                                          <p:spTgt spid="58"/>
                                        </p:tgtEl>
                                        <p:attrNameLst>
                                          <p:attrName>ppt_x</p:attrName>
                                          <p:attrName>ppt_y</p:attrName>
                                        </p:attrNameLst>
                                      </p:cBhvr>
                                      <p:rCtr x="14722" y="-69"/>
                                    </p:animMotion>
                                  </p:childTnLst>
                                </p:cTn>
                              </p:par>
                              <p:par>
                                <p:cTn id="7" presetID="35" presetClass="path" presetSubtype="0" accel="50000" decel="50000" fill="hold" nodeType="withEffect">
                                  <p:stCondLst>
                                    <p:cond delay="0"/>
                                  </p:stCondLst>
                                  <p:childTnLst>
                                    <p:animMotion origin="layout" path="M 3.05556E-6 -3.33333E-6 L -0.31754 -0.00555 " pathEditMode="relative" rAng="0" ptsTypes="AA">
                                      <p:cBhvr>
                                        <p:cTn id="8" dur="2000" fill="hold"/>
                                        <p:tgtEl>
                                          <p:spTgt spid="57"/>
                                        </p:tgtEl>
                                        <p:attrNameLst>
                                          <p:attrName>ppt_x</p:attrName>
                                          <p:attrName>ppt_y</p:attrName>
                                        </p:attrNameLst>
                                      </p:cBhvr>
                                      <p:rCtr x="-15885" y="-278"/>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1+#ppt_w/2"/>
                                          </p:val>
                                        </p:tav>
                                        <p:tav tm="100000">
                                          <p:val>
                                            <p:strVal val="#ppt_x"/>
                                          </p:val>
                                        </p:tav>
                                      </p:tavLst>
                                    </p:anim>
                                    <p:anim calcmode="lin" valueType="num">
                                      <p:cBhvr additive="base">
                                        <p:cTn id="14"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0-#ppt_w/2"/>
                                          </p:val>
                                        </p:tav>
                                        <p:tav tm="100000">
                                          <p:val>
                                            <p:strVal val="#ppt_x"/>
                                          </p:val>
                                        </p:tav>
                                      </p:tavLst>
                                    </p:anim>
                                    <p:anim calcmode="lin" valueType="num">
                                      <p:cBhvr additive="base">
                                        <p:cTn id="2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childTnLst>
                          </p:cTn>
                        </p:par>
                        <p:par>
                          <p:cTn id="44" fill="hold">
                            <p:stCondLst>
                              <p:cond delay="500"/>
                            </p:stCondLst>
                            <p:childTnLst>
                              <p:par>
                                <p:cTn id="45" presetID="42" presetClass="entr" presetSubtype="0"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1000"/>
                                        <p:tgtEl>
                                          <p:spTgt spid="86"/>
                                        </p:tgtEl>
                                      </p:cBhvr>
                                    </p:animEffect>
                                    <p:anim calcmode="lin" valueType="num">
                                      <p:cBhvr>
                                        <p:cTn id="48" dur="1000" fill="hold"/>
                                        <p:tgtEl>
                                          <p:spTgt spid="86"/>
                                        </p:tgtEl>
                                        <p:attrNameLst>
                                          <p:attrName>ppt_x</p:attrName>
                                        </p:attrNameLst>
                                      </p:cBhvr>
                                      <p:tavLst>
                                        <p:tav tm="0">
                                          <p:val>
                                            <p:strVal val="#ppt_x"/>
                                          </p:val>
                                        </p:tav>
                                        <p:tav tm="100000">
                                          <p:val>
                                            <p:strVal val="#ppt_x"/>
                                          </p:val>
                                        </p:tav>
                                      </p:tavLst>
                                    </p:anim>
                                    <p:anim calcmode="lin" valueType="num">
                                      <p:cBhvr>
                                        <p:cTn id="49"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wipe(down)">
                                      <p:cBhvr>
                                        <p:cTn id="54" dur="500"/>
                                        <p:tgtEl>
                                          <p:spTgt spid="67"/>
                                        </p:tgtEl>
                                      </p:cBhvr>
                                    </p:animEffect>
                                  </p:childTnLst>
                                </p:cTn>
                              </p:par>
                            </p:childTnLst>
                          </p:cTn>
                        </p:par>
                        <p:par>
                          <p:cTn id="55" fill="hold">
                            <p:stCondLst>
                              <p:cond delay="500"/>
                            </p:stCondLst>
                            <p:childTnLst>
                              <p:par>
                                <p:cTn id="56" presetID="42" presetClass="entr" presetSubtype="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heel(1)">
                                      <p:cBhvr>
                                        <p:cTn id="6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7" grpId="0" animBg="1"/>
      <p:bldP spid="67" grpId="0" animBg="1"/>
      <p:bldP spid="70" grpId="0"/>
      <p:bldP spid="86" grpId="0"/>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 and Anderson Localization</a:t>
            </a:r>
            <a:endParaRPr lang="en-GB" dirty="0"/>
          </a:p>
        </p:txBody>
      </p:sp>
      <p:cxnSp>
        <p:nvCxnSpPr>
          <p:cNvPr id="4" name="Straight Connector 3"/>
          <p:cNvCxnSpPr/>
          <p:nvPr/>
        </p:nvCxnSpPr>
        <p:spPr>
          <a:xfrm>
            <a:off x="971600" y="220486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331640" y="220486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691680" y="220486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051720" y="220486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11760" y="220486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71800" y="220486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31840" y="220486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91880" y="220486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3568" y="1628800"/>
            <a:ext cx="0"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3568" y="2708920"/>
            <a:ext cx="33123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1520" y="1691516"/>
            <a:ext cx="296876" cy="369332"/>
          </a:xfrm>
          <a:prstGeom prst="rect">
            <a:avLst/>
          </a:prstGeom>
          <a:noFill/>
        </p:spPr>
        <p:txBody>
          <a:bodyPr wrap="none" rtlCol="0">
            <a:spAutoFit/>
          </a:bodyPr>
          <a:lstStyle/>
          <a:p>
            <a:r>
              <a:rPr lang="en-US" dirty="0" smtClean="0"/>
              <a:t>E</a:t>
            </a:r>
            <a:endParaRPr lang="en-GB" dirty="0"/>
          </a:p>
        </p:txBody>
      </p:sp>
      <p:sp>
        <p:nvSpPr>
          <p:cNvPr id="17" name="TextBox 16"/>
          <p:cNvSpPr txBox="1"/>
          <p:nvPr/>
        </p:nvSpPr>
        <p:spPr>
          <a:xfrm>
            <a:off x="3555044" y="2699628"/>
            <a:ext cx="284052" cy="369332"/>
          </a:xfrm>
          <a:prstGeom prst="rect">
            <a:avLst/>
          </a:prstGeom>
          <a:noFill/>
        </p:spPr>
        <p:txBody>
          <a:bodyPr wrap="none" rtlCol="0">
            <a:spAutoFit/>
          </a:bodyPr>
          <a:lstStyle/>
          <a:p>
            <a:r>
              <a:rPr lang="en-US" dirty="0" smtClean="0"/>
              <a:t>x</a:t>
            </a:r>
            <a:endParaRPr lang="en-GB" dirty="0"/>
          </a:p>
        </p:txBody>
      </p:sp>
      <p:cxnSp>
        <p:nvCxnSpPr>
          <p:cNvPr id="26" name="Straight Arrow Connector 25"/>
          <p:cNvCxnSpPr/>
          <p:nvPr/>
        </p:nvCxnSpPr>
        <p:spPr>
          <a:xfrm flipV="1">
            <a:off x="5004048" y="1628800"/>
            <a:ext cx="0"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04048" y="2708920"/>
            <a:ext cx="33123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07172" y="1691516"/>
            <a:ext cx="296876" cy="369332"/>
          </a:xfrm>
          <a:prstGeom prst="rect">
            <a:avLst/>
          </a:prstGeom>
          <a:noFill/>
        </p:spPr>
        <p:txBody>
          <a:bodyPr wrap="none" rtlCol="0">
            <a:spAutoFit/>
          </a:bodyPr>
          <a:lstStyle/>
          <a:p>
            <a:r>
              <a:rPr lang="en-US" dirty="0" smtClean="0"/>
              <a:t>E</a:t>
            </a:r>
            <a:endParaRPr lang="en-GB" dirty="0"/>
          </a:p>
        </p:txBody>
      </p:sp>
      <p:sp>
        <p:nvSpPr>
          <p:cNvPr id="29" name="TextBox 28"/>
          <p:cNvSpPr txBox="1"/>
          <p:nvPr/>
        </p:nvSpPr>
        <p:spPr>
          <a:xfrm>
            <a:off x="6948264" y="2699628"/>
            <a:ext cx="1735988" cy="369332"/>
          </a:xfrm>
          <a:prstGeom prst="rect">
            <a:avLst/>
          </a:prstGeom>
          <a:noFill/>
        </p:spPr>
        <p:txBody>
          <a:bodyPr wrap="none" rtlCol="0">
            <a:spAutoFit/>
          </a:bodyPr>
          <a:lstStyle/>
          <a:p>
            <a:r>
              <a:rPr lang="en-US" dirty="0" smtClean="0"/>
              <a:t>Density of states</a:t>
            </a:r>
            <a:endParaRPr lang="en-GB" dirty="0"/>
          </a:p>
        </p:txBody>
      </p:sp>
      <p:sp>
        <p:nvSpPr>
          <p:cNvPr id="30" name="Rectangle 29"/>
          <p:cNvSpPr/>
          <p:nvPr/>
        </p:nvSpPr>
        <p:spPr>
          <a:xfrm>
            <a:off x="5025573" y="1957482"/>
            <a:ext cx="2797478" cy="39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a:t>
            </a:r>
            <a:endParaRPr lang="en-GB" dirty="0"/>
          </a:p>
        </p:txBody>
      </p:sp>
      <p:grpSp>
        <p:nvGrpSpPr>
          <p:cNvPr id="81" name="Group 80"/>
          <p:cNvGrpSpPr/>
          <p:nvPr/>
        </p:nvGrpSpPr>
        <p:grpSpPr>
          <a:xfrm>
            <a:off x="5025314" y="3896846"/>
            <a:ext cx="1702349" cy="466917"/>
            <a:chOff x="5025314" y="3896846"/>
            <a:chExt cx="1702349" cy="466917"/>
          </a:xfrm>
        </p:grpSpPr>
        <p:sp>
          <p:nvSpPr>
            <p:cNvPr id="50" name="Rectangle 49"/>
            <p:cNvSpPr/>
            <p:nvPr/>
          </p:nvSpPr>
          <p:spPr>
            <a:xfrm>
              <a:off x="5025314" y="3896846"/>
              <a:ext cx="410782" cy="2475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c 47"/>
            <p:cNvSpPr/>
            <p:nvPr/>
          </p:nvSpPr>
          <p:spPr>
            <a:xfrm>
              <a:off x="5025573" y="3941007"/>
              <a:ext cx="1122652" cy="422756"/>
            </a:xfrm>
            <a:prstGeom prst="arc">
              <a:avLst>
                <a:gd name="adj1" fmla="val 10749810"/>
                <a:gd name="adj2" fmla="val 1564919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5140113" y="3948958"/>
              <a:ext cx="1587550" cy="338554"/>
            </a:xfrm>
            <a:prstGeom prst="rect">
              <a:avLst/>
            </a:prstGeom>
            <a:noFill/>
          </p:spPr>
          <p:txBody>
            <a:bodyPr wrap="none" rtlCol="0">
              <a:spAutoFit/>
            </a:bodyPr>
            <a:lstStyle/>
            <a:p>
              <a:r>
                <a:rPr lang="en-US" sz="1600" dirty="0" smtClean="0">
                  <a:solidFill>
                    <a:srgbClr val="FF0000"/>
                  </a:solidFill>
                </a:rPr>
                <a:t>Tail states (traps)</a:t>
              </a:r>
              <a:endParaRPr lang="en-GB" sz="1600" dirty="0">
                <a:solidFill>
                  <a:srgbClr val="FF0000"/>
                </a:solidFill>
              </a:endParaRPr>
            </a:p>
          </p:txBody>
        </p:sp>
      </p:grpSp>
      <p:grpSp>
        <p:nvGrpSpPr>
          <p:cNvPr id="84" name="Group 83"/>
          <p:cNvGrpSpPr/>
          <p:nvPr/>
        </p:nvGrpSpPr>
        <p:grpSpPr>
          <a:xfrm>
            <a:off x="4699376" y="5013176"/>
            <a:ext cx="3977080" cy="1728192"/>
            <a:chOff x="4699376" y="5013176"/>
            <a:chExt cx="3977080" cy="1728192"/>
          </a:xfrm>
        </p:grpSpPr>
        <p:cxnSp>
          <p:nvCxnSpPr>
            <p:cNvPr id="67" name="Straight Arrow Connector 66"/>
            <p:cNvCxnSpPr/>
            <p:nvPr/>
          </p:nvCxnSpPr>
          <p:spPr>
            <a:xfrm flipV="1">
              <a:off x="4996252" y="5229200"/>
              <a:ext cx="0"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996252" y="6309320"/>
              <a:ext cx="33123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4699376" y="5291916"/>
              <a:ext cx="296876" cy="369332"/>
            </a:xfrm>
            <a:prstGeom prst="rect">
              <a:avLst/>
            </a:prstGeom>
            <a:noFill/>
          </p:spPr>
          <p:txBody>
            <a:bodyPr wrap="none" rtlCol="0">
              <a:spAutoFit/>
            </a:bodyPr>
            <a:lstStyle/>
            <a:p>
              <a:r>
                <a:rPr lang="en-US" dirty="0" smtClean="0"/>
                <a:t>E</a:t>
              </a:r>
              <a:endParaRPr lang="en-GB" dirty="0"/>
            </a:p>
          </p:txBody>
        </p:sp>
        <p:sp>
          <p:nvSpPr>
            <p:cNvPr id="72" name="TextBox 71"/>
            <p:cNvSpPr txBox="1"/>
            <p:nvPr/>
          </p:nvSpPr>
          <p:spPr>
            <a:xfrm>
              <a:off x="6940468" y="6372036"/>
              <a:ext cx="1735988" cy="369332"/>
            </a:xfrm>
            <a:prstGeom prst="rect">
              <a:avLst/>
            </a:prstGeom>
            <a:noFill/>
          </p:spPr>
          <p:txBody>
            <a:bodyPr wrap="none" rtlCol="0">
              <a:spAutoFit/>
            </a:bodyPr>
            <a:lstStyle/>
            <a:p>
              <a:r>
                <a:rPr lang="en-US" dirty="0" smtClean="0"/>
                <a:t>Density of states</a:t>
              </a:r>
              <a:endParaRPr lang="en-GB" dirty="0"/>
            </a:p>
          </p:txBody>
        </p:sp>
        <p:pic>
          <p:nvPicPr>
            <p:cNvPr id="74" name="Picture 6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9962"/>
            <a:stretch/>
          </p:blipFill>
          <p:spPr bwMode="auto">
            <a:xfrm>
              <a:off x="4932040" y="5013176"/>
              <a:ext cx="135356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74"/>
            <p:cNvSpPr txBox="1"/>
            <p:nvPr/>
          </p:nvSpPr>
          <p:spPr>
            <a:xfrm>
              <a:off x="6268156" y="5491971"/>
              <a:ext cx="2375137" cy="338554"/>
            </a:xfrm>
            <a:prstGeom prst="rect">
              <a:avLst/>
            </a:prstGeom>
            <a:noFill/>
          </p:spPr>
          <p:txBody>
            <a:bodyPr wrap="none" rtlCol="0">
              <a:spAutoFit/>
            </a:bodyPr>
            <a:lstStyle/>
            <a:p>
              <a:r>
                <a:rPr lang="en-US" sz="1600" dirty="0" smtClean="0">
                  <a:solidFill>
                    <a:srgbClr val="FF0000"/>
                  </a:solidFill>
                </a:rPr>
                <a:t>Density of localized states </a:t>
              </a:r>
              <a:endParaRPr lang="en-GB" sz="1600" dirty="0">
                <a:solidFill>
                  <a:srgbClr val="FF0000"/>
                </a:solidFill>
              </a:endParaRPr>
            </a:p>
          </p:txBody>
        </p:sp>
      </p:grpSp>
      <p:sp>
        <p:nvSpPr>
          <p:cNvPr id="76" name="TextBox 75"/>
          <p:cNvSpPr txBox="1"/>
          <p:nvPr/>
        </p:nvSpPr>
        <p:spPr>
          <a:xfrm>
            <a:off x="1824422" y="1772816"/>
            <a:ext cx="1212255" cy="369332"/>
          </a:xfrm>
          <a:prstGeom prst="rect">
            <a:avLst/>
          </a:prstGeom>
          <a:noFill/>
        </p:spPr>
        <p:txBody>
          <a:bodyPr wrap="none" rtlCol="0">
            <a:spAutoFit/>
          </a:bodyPr>
          <a:lstStyle/>
          <a:p>
            <a:r>
              <a:rPr lang="en-US" dirty="0" smtClean="0"/>
              <a:t>High Order</a:t>
            </a:r>
            <a:endParaRPr lang="en-GB" dirty="0"/>
          </a:p>
        </p:txBody>
      </p:sp>
      <p:grpSp>
        <p:nvGrpSpPr>
          <p:cNvPr id="79" name="Group 78"/>
          <p:cNvGrpSpPr/>
          <p:nvPr/>
        </p:nvGrpSpPr>
        <p:grpSpPr>
          <a:xfrm>
            <a:off x="251520" y="3203684"/>
            <a:ext cx="3744416" cy="1521460"/>
            <a:chOff x="251520" y="3203684"/>
            <a:chExt cx="3744416" cy="1521460"/>
          </a:xfrm>
        </p:grpSpPr>
        <p:grpSp>
          <p:nvGrpSpPr>
            <p:cNvPr id="52" name="Group 51"/>
            <p:cNvGrpSpPr/>
            <p:nvPr/>
          </p:nvGrpSpPr>
          <p:grpSpPr>
            <a:xfrm>
              <a:off x="971600" y="3636007"/>
              <a:ext cx="2867496" cy="402738"/>
              <a:chOff x="971600" y="3573016"/>
              <a:chExt cx="2736304" cy="144016"/>
            </a:xfrm>
          </p:grpSpPr>
          <p:cxnSp>
            <p:nvCxnSpPr>
              <p:cNvPr id="31" name="Straight Connector 30"/>
              <p:cNvCxnSpPr/>
              <p:nvPr/>
            </p:nvCxnSpPr>
            <p:spPr>
              <a:xfrm>
                <a:off x="971600" y="364502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31640" y="3573016"/>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91680" y="364502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1720" y="37170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11760" y="3666290"/>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71800" y="364502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31840" y="360249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91880" y="364502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p:nvPr/>
          </p:nvCxnSpPr>
          <p:spPr>
            <a:xfrm flipV="1">
              <a:off x="683568" y="3284984"/>
              <a:ext cx="0"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83568" y="4365104"/>
              <a:ext cx="33123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51520" y="3347700"/>
              <a:ext cx="296876" cy="369332"/>
            </a:xfrm>
            <a:prstGeom prst="rect">
              <a:avLst/>
            </a:prstGeom>
            <a:noFill/>
          </p:spPr>
          <p:txBody>
            <a:bodyPr wrap="none" rtlCol="0">
              <a:spAutoFit/>
            </a:bodyPr>
            <a:lstStyle/>
            <a:p>
              <a:r>
                <a:rPr lang="en-US" dirty="0" smtClean="0"/>
                <a:t>E</a:t>
              </a:r>
              <a:endParaRPr lang="en-GB" dirty="0"/>
            </a:p>
          </p:txBody>
        </p:sp>
        <p:sp>
          <p:nvSpPr>
            <p:cNvPr id="42" name="TextBox 41"/>
            <p:cNvSpPr txBox="1"/>
            <p:nvPr/>
          </p:nvSpPr>
          <p:spPr>
            <a:xfrm>
              <a:off x="3555044" y="4355812"/>
              <a:ext cx="284052" cy="369332"/>
            </a:xfrm>
            <a:prstGeom prst="rect">
              <a:avLst/>
            </a:prstGeom>
            <a:noFill/>
          </p:spPr>
          <p:txBody>
            <a:bodyPr wrap="none" rtlCol="0">
              <a:spAutoFit/>
            </a:bodyPr>
            <a:lstStyle/>
            <a:p>
              <a:r>
                <a:rPr lang="en-US" dirty="0" smtClean="0"/>
                <a:t>x</a:t>
              </a:r>
              <a:endParaRPr lang="en-GB" dirty="0"/>
            </a:p>
          </p:txBody>
        </p:sp>
        <p:sp>
          <p:nvSpPr>
            <p:cNvPr id="77" name="TextBox 76"/>
            <p:cNvSpPr txBox="1"/>
            <p:nvPr/>
          </p:nvSpPr>
          <p:spPr>
            <a:xfrm>
              <a:off x="1835696" y="3203684"/>
              <a:ext cx="1402115" cy="369332"/>
            </a:xfrm>
            <a:prstGeom prst="rect">
              <a:avLst/>
            </a:prstGeom>
            <a:noFill/>
          </p:spPr>
          <p:txBody>
            <a:bodyPr wrap="none" rtlCol="0">
              <a:spAutoFit/>
            </a:bodyPr>
            <a:lstStyle/>
            <a:p>
              <a:r>
                <a:rPr lang="en-US" dirty="0" smtClean="0">
                  <a:solidFill>
                    <a:srgbClr val="FF0000"/>
                  </a:solidFill>
                </a:rPr>
                <a:t>Low disorder</a:t>
              </a:r>
              <a:endParaRPr lang="en-GB" dirty="0">
                <a:solidFill>
                  <a:srgbClr val="FF0000"/>
                </a:solidFill>
              </a:endParaRPr>
            </a:p>
          </p:txBody>
        </p:sp>
      </p:grpSp>
      <p:grpSp>
        <p:nvGrpSpPr>
          <p:cNvPr id="83" name="Group 82"/>
          <p:cNvGrpSpPr/>
          <p:nvPr/>
        </p:nvGrpSpPr>
        <p:grpSpPr>
          <a:xfrm>
            <a:off x="243724" y="5003884"/>
            <a:ext cx="3744416" cy="1665476"/>
            <a:chOff x="243724" y="5003884"/>
            <a:chExt cx="3744416" cy="1665476"/>
          </a:xfrm>
        </p:grpSpPr>
        <p:grpSp>
          <p:nvGrpSpPr>
            <p:cNvPr id="54" name="Group 53"/>
            <p:cNvGrpSpPr/>
            <p:nvPr/>
          </p:nvGrpSpPr>
          <p:grpSpPr>
            <a:xfrm>
              <a:off x="963804" y="5085184"/>
              <a:ext cx="2867496" cy="1011417"/>
              <a:chOff x="971600" y="3573016"/>
              <a:chExt cx="2736304" cy="144016"/>
            </a:xfrm>
          </p:grpSpPr>
          <p:cxnSp>
            <p:nvCxnSpPr>
              <p:cNvPr id="55" name="Straight Connector 54"/>
              <p:cNvCxnSpPr/>
              <p:nvPr/>
            </p:nvCxnSpPr>
            <p:spPr>
              <a:xfrm>
                <a:off x="971600" y="364502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331640" y="3573016"/>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691680" y="364502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051720" y="371703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411760" y="3666290"/>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71800" y="364502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131840" y="3602492"/>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491880" y="3645024"/>
                <a:ext cx="216024"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63" name="Straight Arrow Connector 62"/>
            <p:cNvCxnSpPr/>
            <p:nvPr/>
          </p:nvCxnSpPr>
          <p:spPr>
            <a:xfrm flipV="1">
              <a:off x="675772" y="5229200"/>
              <a:ext cx="0"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75772" y="6309320"/>
              <a:ext cx="33123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43724" y="5291916"/>
              <a:ext cx="296876" cy="369332"/>
            </a:xfrm>
            <a:prstGeom prst="rect">
              <a:avLst/>
            </a:prstGeom>
            <a:noFill/>
          </p:spPr>
          <p:txBody>
            <a:bodyPr wrap="none" rtlCol="0">
              <a:spAutoFit/>
            </a:bodyPr>
            <a:lstStyle/>
            <a:p>
              <a:r>
                <a:rPr lang="en-US" dirty="0" smtClean="0"/>
                <a:t>E</a:t>
              </a:r>
              <a:endParaRPr lang="en-GB" dirty="0"/>
            </a:p>
          </p:txBody>
        </p:sp>
        <p:sp>
          <p:nvSpPr>
            <p:cNvPr id="66" name="TextBox 65"/>
            <p:cNvSpPr txBox="1"/>
            <p:nvPr/>
          </p:nvSpPr>
          <p:spPr>
            <a:xfrm>
              <a:off x="3547248" y="6300028"/>
              <a:ext cx="284052" cy="369332"/>
            </a:xfrm>
            <a:prstGeom prst="rect">
              <a:avLst/>
            </a:prstGeom>
            <a:noFill/>
          </p:spPr>
          <p:txBody>
            <a:bodyPr wrap="none" rtlCol="0">
              <a:spAutoFit/>
            </a:bodyPr>
            <a:lstStyle/>
            <a:p>
              <a:r>
                <a:rPr lang="en-US" dirty="0" smtClean="0"/>
                <a:t>x</a:t>
              </a:r>
              <a:endParaRPr lang="en-GB" dirty="0"/>
            </a:p>
          </p:txBody>
        </p:sp>
        <p:sp>
          <p:nvSpPr>
            <p:cNvPr id="78" name="TextBox 77"/>
            <p:cNvSpPr txBox="1"/>
            <p:nvPr/>
          </p:nvSpPr>
          <p:spPr>
            <a:xfrm>
              <a:off x="1835696" y="5003884"/>
              <a:ext cx="1446293" cy="369332"/>
            </a:xfrm>
            <a:prstGeom prst="rect">
              <a:avLst/>
            </a:prstGeom>
            <a:noFill/>
          </p:spPr>
          <p:txBody>
            <a:bodyPr wrap="none" rtlCol="0">
              <a:spAutoFit/>
            </a:bodyPr>
            <a:lstStyle/>
            <a:p>
              <a:r>
                <a:rPr lang="en-US" dirty="0" smtClean="0">
                  <a:solidFill>
                    <a:srgbClr val="FF0000"/>
                  </a:solidFill>
                </a:rPr>
                <a:t>High disorder</a:t>
              </a:r>
              <a:endParaRPr lang="en-GB" dirty="0">
                <a:solidFill>
                  <a:srgbClr val="FF0000"/>
                </a:solidFill>
              </a:endParaRPr>
            </a:p>
          </p:txBody>
        </p:sp>
      </p:grpSp>
      <p:grpSp>
        <p:nvGrpSpPr>
          <p:cNvPr id="82" name="Group 81"/>
          <p:cNvGrpSpPr/>
          <p:nvPr/>
        </p:nvGrpSpPr>
        <p:grpSpPr>
          <a:xfrm>
            <a:off x="4707172" y="3284984"/>
            <a:ext cx="3977080" cy="1512168"/>
            <a:chOff x="4707172" y="3284984"/>
            <a:chExt cx="3977080" cy="1512168"/>
          </a:xfrm>
        </p:grpSpPr>
        <p:cxnSp>
          <p:nvCxnSpPr>
            <p:cNvPr id="43" name="Straight Arrow Connector 42"/>
            <p:cNvCxnSpPr/>
            <p:nvPr/>
          </p:nvCxnSpPr>
          <p:spPr>
            <a:xfrm flipV="1">
              <a:off x="5004048" y="3284984"/>
              <a:ext cx="0" cy="10801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004048" y="4365104"/>
              <a:ext cx="331236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707172" y="3347700"/>
              <a:ext cx="296876" cy="369332"/>
            </a:xfrm>
            <a:prstGeom prst="rect">
              <a:avLst/>
            </a:prstGeom>
            <a:noFill/>
          </p:spPr>
          <p:txBody>
            <a:bodyPr wrap="none" rtlCol="0">
              <a:spAutoFit/>
            </a:bodyPr>
            <a:lstStyle/>
            <a:p>
              <a:r>
                <a:rPr lang="en-US" dirty="0" smtClean="0"/>
                <a:t>E</a:t>
              </a:r>
              <a:endParaRPr lang="en-GB" dirty="0"/>
            </a:p>
          </p:txBody>
        </p:sp>
        <p:sp>
          <p:nvSpPr>
            <p:cNvPr id="47" name="Rectangle 46"/>
            <p:cNvSpPr/>
            <p:nvPr/>
          </p:nvSpPr>
          <p:spPr>
            <a:xfrm>
              <a:off x="5025314" y="3717032"/>
              <a:ext cx="279747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Band</a:t>
              </a:r>
              <a:endParaRPr lang="en-GB" dirty="0"/>
            </a:p>
          </p:txBody>
        </p:sp>
        <p:sp>
          <p:nvSpPr>
            <p:cNvPr id="49" name="TextBox 48"/>
            <p:cNvSpPr txBox="1"/>
            <p:nvPr/>
          </p:nvSpPr>
          <p:spPr>
            <a:xfrm>
              <a:off x="6948264" y="4427820"/>
              <a:ext cx="1735988" cy="369332"/>
            </a:xfrm>
            <a:prstGeom prst="rect">
              <a:avLst/>
            </a:prstGeom>
            <a:noFill/>
          </p:spPr>
          <p:txBody>
            <a:bodyPr wrap="none" rtlCol="0">
              <a:spAutoFit/>
            </a:bodyPr>
            <a:lstStyle/>
            <a:p>
              <a:r>
                <a:rPr lang="en-US" dirty="0" smtClean="0"/>
                <a:t>Density of states</a:t>
              </a:r>
              <a:endParaRPr lang="en-GB" dirty="0"/>
            </a:p>
          </p:txBody>
        </p:sp>
      </p:grpSp>
    </p:spTree>
    <p:extLst>
      <p:ext uri="{BB962C8B-B14F-4D97-AF65-F5344CB8AC3E}">
        <p14:creationId xmlns:p14="http://schemas.microsoft.com/office/powerpoint/2010/main" val="332640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1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left)">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up)">
                                      <p:cBhvr>
                                        <p:cTn id="17" dur="1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anim calcmode="lin" valueType="num">
                                      <p:cBhvr>
                                        <p:cTn id="23" dur="1000" fill="hold"/>
                                        <p:tgtEl>
                                          <p:spTgt spid="83"/>
                                        </p:tgtEl>
                                        <p:attrNameLst>
                                          <p:attrName>ppt_x</p:attrName>
                                        </p:attrNameLst>
                                      </p:cBhvr>
                                      <p:tavLst>
                                        <p:tav tm="0">
                                          <p:val>
                                            <p:strVal val="#ppt_x"/>
                                          </p:val>
                                        </p:tav>
                                        <p:tav tm="100000">
                                          <p:val>
                                            <p:strVal val="#ppt_x"/>
                                          </p:val>
                                        </p:tav>
                                      </p:tavLst>
                                    </p:anim>
                                    <p:anim calcmode="lin" valueType="num">
                                      <p:cBhvr>
                                        <p:cTn id="2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left)">
                                      <p:cBhvr>
                                        <p:cTn id="2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bwMode="auto">
          <a:xfrm>
            <a:off x="1552538" y="-243407"/>
            <a:ext cx="681990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Transport</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515191882"/>
              </p:ext>
            </p:extLst>
          </p:nvPr>
        </p:nvGraphicFramePr>
        <p:xfrm>
          <a:off x="2300288" y="733425"/>
          <a:ext cx="5045075" cy="1149350"/>
        </p:xfrm>
        <a:graphic>
          <a:graphicData uri="http://schemas.openxmlformats.org/presentationml/2006/ole">
            <mc:AlternateContent xmlns:mc="http://schemas.openxmlformats.org/markup-compatibility/2006">
              <mc:Choice xmlns:v="urn:schemas-microsoft-com:vml" Requires="v">
                <p:oleObj spid="_x0000_s4179" name="Equation" r:id="rId4" imgW="2006280" imgH="457200" progId="Equation.DSMT4">
                  <p:embed/>
                </p:oleObj>
              </mc:Choice>
              <mc:Fallback>
                <p:oleObj name="Equation" r:id="rId4" imgW="2006280" imgH="457200" progId="Equation.DSMT4">
                  <p:embed/>
                  <p:pic>
                    <p:nvPicPr>
                      <p:cNvPr id="0" name=""/>
                      <p:cNvPicPr/>
                      <p:nvPr/>
                    </p:nvPicPr>
                    <p:blipFill>
                      <a:blip r:embed="rId5"/>
                      <a:stretch>
                        <a:fillRect/>
                      </a:stretch>
                    </p:blipFill>
                    <p:spPr>
                      <a:xfrm>
                        <a:off x="2300288" y="733425"/>
                        <a:ext cx="5045075" cy="1149350"/>
                      </a:xfrm>
                      <a:prstGeom prst="rect">
                        <a:avLst/>
                      </a:prstGeom>
                    </p:spPr>
                  </p:pic>
                </p:oleObj>
              </mc:Fallback>
            </mc:AlternateContent>
          </a:graphicData>
        </a:graphic>
      </p:graphicFrame>
      <p:sp>
        <p:nvSpPr>
          <p:cNvPr id="6" name="Freeform 5"/>
          <p:cNvSpPr/>
          <p:nvPr/>
        </p:nvSpPr>
        <p:spPr>
          <a:xfrm>
            <a:off x="6066998" y="2771636"/>
            <a:ext cx="1817370" cy="720090"/>
          </a:xfrm>
          <a:custGeom>
            <a:avLst/>
            <a:gdLst>
              <a:gd name="connsiteX0" fmla="*/ 0 w 1817370"/>
              <a:gd name="connsiteY0" fmla="*/ 720090 h 720090"/>
              <a:gd name="connsiteX1" fmla="*/ 742950 w 1817370"/>
              <a:gd name="connsiteY1" fmla="*/ 720090 h 720090"/>
              <a:gd name="connsiteX2" fmla="*/ 742950 w 1817370"/>
              <a:gd name="connsiteY2" fmla="*/ 0 h 720090"/>
              <a:gd name="connsiteX3" fmla="*/ 1817370 w 1817370"/>
              <a:gd name="connsiteY3" fmla="*/ 0 h 720090"/>
              <a:gd name="connsiteX4" fmla="*/ 1817370 w 1817370"/>
              <a:gd name="connsiteY4" fmla="*/ 0 h 720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370" h="720090">
                <a:moveTo>
                  <a:pt x="0" y="720090"/>
                </a:moveTo>
                <a:lnTo>
                  <a:pt x="742950" y="720090"/>
                </a:lnTo>
                <a:lnTo>
                  <a:pt x="742950" y="0"/>
                </a:lnTo>
                <a:lnTo>
                  <a:pt x="1817370" y="0"/>
                </a:lnTo>
                <a:lnTo>
                  <a:pt x="181737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998842" y="3516868"/>
            <a:ext cx="843501" cy="369332"/>
          </a:xfrm>
          <a:prstGeom prst="rect">
            <a:avLst/>
          </a:prstGeom>
          <a:noFill/>
        </p:spPr>
        <p:txBody>
          <a:bodyPr wrap="none" rtlCol="0">
            <a:spAutoFit/>
          </a:bodyPr>
          <a:lstStyle/>
          <a:p>
            <a:r>
              <a:rPr lang="en-US" dirty="0" err="1" smtClean="0"/>
              <a:t>InGaAs</a:t>
            </a:r>
            <a:endParaRPr lang="en-GB" dirty="0"/>
          </a:p>
        </p:txBody>
      </p:sp>
      <p:sp>
        <p:nvSpPr>
          <p:cNvPr id="8" name="TextBox 7"/>
          <p:cNvSpPr txBox="1"/>
          <p:nvPr/>
        </p:nvSpPr>
        <p:spPr>
          <a:xfrm>
            <a:off x="7100194" y="3507576"/>
            <a:ext cx="482824" cy="369332"/>
          </a:xfrm>
          <a:prstGeom prst="rect">
            <a:avLst/>
          </a:prstGeom>
          <a:noFill/>
        </p:spPr>
        <p:txBody>
          <a:bodyPr wrap="none" rtlCol="0">
            <a:spAutoFit/>
          </a:bodyPr>
          <a:lstStyle/>
          <a:p>
            <a:r>
              <a:rPr lang="en-US" dirty="0" err="1" smtClean="0"/>
              <a:t>InP</a:t>
            </a:r>
            <a:endParaRPr lang="en-GB" dirty="0"/>
          </a:p>
        </p:txBody>
      </p:sp>
      <p:sp>
        <p:nvSpPr>
          <p:cNvPr id="9" name="TextBox 8"/>
          <p:cNvSpPr txBox="1"/>
          <p:nvPr/>
        </p:nvSpPr>
        <p:spPr>
          <a:xfrm>
            <a:off x="6408621" y="2875007"/>
            <a:ext cx="439544" cy="369332"/>
          </a:xfrm>
          <a:prstGeom prst="rect">
            <a:avLst/>
          </a:prstGeom>
          <a:noFill/>
        </p:spPr>
        <p:txBody>
          <a:bodyPr wrap="none" rtlCol="0">
            <a:spAutoFit/>
          </a:bodyPr>
          <a:lstStyle/>
          <a:p>
            <a:r>
              <a:rPr lang="en-US" b="1" dirty="0" smtClean="0">
                <a:solidFill>
                  <a:srgbClr val="00B050"/>
                </a:solidFill>
                <a:latin typeface="Symbol" pitchFamily="18" charset="2"/>
              </a:rPr>
              <a:t>D</a:t>
            </a:r>
            <a:r>
              <a:rPr lang="en-US" b="1" dirty="0" smtClean="0">
                <a:solidFill>
                  <a:srgbClr val="00B050"/>
                </a:solidFill>
              </a:rPr>
              <a:t>E</a:t>
            </a:r>
            <a:endParaRPr lang="en-GB" b="1" dirty="0">
              <a:solidFill>
                <a:srgbClr val="00B050"/>
              </a:solidFill>
            </a:endParaRPr>
          </a:p>
        </p:txBody>
      </p:sp>
      <p:pic>
        <p:nvPicPr>
          <p:cNvPr id="1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2844592"/>
            <a:ext cx="2597658" cy="92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5435" y="2844592"/>
            <a:ext cx="1574597" cy="78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187624" y="3779748"/>
            <a:ext cx="791179" cy="369332"/>
          </a:xfrm>
          <a:prstGeom prst="rect">
            <a:avLst/>
          </a:prstGeom>
          <a:noFill/>
        </p:spPr>
        <p:txBody>
          <a:bodyPr wrap="none" rtlCol="0">
            <a:spAutoFit/>
          </a:bodyPr>
          <a:lstStyle/>
          <a:p>
            <a:r>
              <a:rPr lang="en-US" dirty="0" smtClean="0"/>
              <a:t>PFOBT</a:t>
            </a:r>
            <a:endParaRPr lang="en-GB" dirty="0"/>
          </a:p>
        </p:txBody>
      </p:sp>
      <p:sp>
        <p:nvSpPr>
          <p:cNvPr id="13" name="TextBox 12"/>
          <p:cNvSpPr txBox="1"/>
          <p:nvPr/>
        </p:nvSpPr>
        <p:spPr>
          <a:xfrm>
            <a:off x="3652640" y="3779748"/>
            <a:ext cx="559320" cy="369332"/>
          </a:xfrm>
          <a:prstGeom prst="rect">
            <a:avLst/>
          </a:prstGeom>
          <a:noFill/>
        </p:spPr>
        <p:txBody>
          <a:bodyPr wrap="none" rtlCol="0">
            <a:spAutoFit/>
          </a:bodyPr>
          <a:lstStyle/>
          <a:p>
            <a:r>
              <a:rPr lang="en-US" dirty="0" smtClean="0"/>
              <a:t>PFO</a:t>
            </a:r>
            <a:endParaRPr lang="en-GB" dirty="0"/>
          </a:p>
        </p:txBody>
      </p:sp>
      <p:grpSp>
        <p:nvGrpSpPr>
          <p:cNvPr id="17" name="Group 16"/>
          <p:cNvGrpSpPr/>
          <p:nvPr/>
        </p:nvGrpSpPr>
        <p:grpSpPr>
          <a:xfrm>
            <a:off x="6156176" y="3244339"/>
            <a:ext cx="311648" cy="175369"/>
            <a:chOff x="6132560" y="2852941"/>
            <a:chExt cx="311648" cy="175369"/>
          </a:xfrm>
        </p:grpSpPr>
        <p:sp>
          <p:nvSpPr>
            <p:cNvPr id="14" name="Oval 13"/>
            <p:cNvSpPr/>
            <p:nvPr/>
          </p:nvSpPr>
          <p:spPr>
            <a:xfrm>
              <a:off x="6132560" y="2852941"/>
              <a:ext cx="311648" cy="17536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p:nvPr/>
          </p:nvCxnSpPr>
          <p:spPr>
            <a:xfrm>
              <a:off x="6218209" y="2938244"/>
              <a:ext cx="1440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Arc 17"/>
          <p:cNvSpPr/>
          <p:nvPr/>
        </p:nvSpPr>
        <p:spPr>
          <a:xfrm>
            <a:off x="6300192" y="2659926"/>
            <a:ext cx="864096" cy="966630"/>
          </a:xfrm>
          <a:prstGeom prst="arc">
            <a:avLst>
              <a:gd name="adj1" fmla="val 10540300"/>
              <a:gd name="adj2" fmla="val 17199973"/>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p:cNvSpPr txBox="1"/>
          <p:nvPr/>
        </p:nvSpPr>
        <p:spPr>
          <a:xfrm>
            <a:off x="2836312" y="2690336"/>
            <a:ext cx="439544" cy="369332"/>
          </a:xfrm>
          <a:prstGeom prst="rect">
            <a:avLst/>
          </a:prstGeom>
          <a:noFill/>
        </p:spPr>
        <p:txBody>
          <a:bodyPr wrap="none" rtlCol="0">
            <a:spAutoFit/>
          </a:bodyPr>
          <a:lstStyle/>
          <a:p>
            <a:r>
              <a:rPr lang="en-US" b="1" dirty="0" smtClean="0">
                <a:solidFill>
                  <a:srgbClr val="00B050"/>
                </a:solidFill>
                <a:latin typeface="Symbol" pitchFamily="18" charset="2"/>
              </a:rPr>
              <a:t>D</a:t>
            </a:r>
            <a:r>
              <a:rPr lang="en-US" b="1" dirty="0" smtClean="0">
                <a:solidFill>
                  <a:srgbClr val="00B050"/>
                </a:solidFill>
              </a:rPr>
              <a:t>E</a:t>
            </a:r>
            <a:endParaRPr lang="en-GB" b="1" dirty="0">
              <a:solidFill>
                <a:srgbClr val="00B050"/>
              </a:solidFill>
            </a:endParaRPr>
          </a:p>
        </p:txBody>
      </p:sp>
      <p:sp>
        <p:nvSpPr>
          <p:cNvPr id="23" name="Arc 22"/>
          <p:cNvSpPr/>
          <p:nvPr/>
        </p:nvSpPr>
        <p:spPr>
          <a:xfrm>
            <a:off x="1978803" y="2420888"/>
            <a:ext cx="2233158" cy="701612"/>
          </a:xfrm>
          <a:prstGeom prst="arc">
            <a:avLst>
              <a:gd name="adj1" fmla="val 10540300"/>
              <a:gd name="adj2" fmla="val 119932"/>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0" name="Group 19"/>
          <p:cNvGrpSpPr/>
          <p:nvPr/>
        </p:nvGrpSpPr>
        <p:grpSpPr>
          <a:xfrm>
            <a:off x="1835696" y="2812291"/>
            <a:ext cx="311648" cy="175369"/>
            <a:chOff x="6132560" y="2852941"/>
            <a:chExt cx="311648" cy="175369"/>
          </a:xfrm>
        </p:grpSpPr>
        <p:sp>
          <p:nvSpPr>
            <p:cNvPr id="21" name="Oval 20"/>
            <p:cNvSpPr/>
            <p:nvPr/>
          </p:nvSpPr>
          <p:spPr>
            <a:xfrm>
              <a:off x="6132560" y="2852941"/>
              <a:ext cx="311648" cy="17536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2" name="Straight Connector 21"/>
            <p:cNvCxnSpPr/>
            <p:nvPr/>
          </p:nvCxnSpPr>
          <p:spPr>
            <a:xfrm>
              <a:off x="6218209" y="2938244"/>
              <a:ext cx="1440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6066998" y="2586970"/>
            <a:ext cx="351378" cy="36933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R</a:t>
            </a:r>
            <a:endParaRPr lang="en-GB" b="1" dirty="0">
              <a:solidFill>
                <a:srgbClr val="FF0000"/>
              </a:solidFill>
              <a:latin typeface="Times New Roman" pitchFamily="18" charset="0"/>
              <a:cs typeface="Times New Roman" pitchFamily="18" charset="0"/>
            </a:endParaRPr>
          </a:p>
        </p:txBody>
      </p:sp>
      <p:sp>
        <p:nvSpPr>
          <p:cNvPr id="25" name="TextBox 24"/>
          <p:cNvSpPr txBox="1"/>
          <p:nvPr/>
        </p:nvSpPr>
        <p:spPr>
          <a:xfrm>
            <a:off x="2771800" y="2051556"/>
            <a:ext cx="351378" cy="36933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R</a:t>
            </a:r>
            <a:endParaRPr lang="en-GB" b="1" dirty="0">
              <a:solidFill>
                <a:srgbClr val="FF0000"/>
              </a:solidFill>
              <a:latin typeface="Times New Roman" pitchFamily="18" charset="0"/>
              <a:cs typeface="Times New Roman" pitchFamily="18" charset="0"/>
            </a:endParaRPr>
          </a:p>
        </p:txBody>
      </p:sp>
      <p:sp>
        <p:nvSpPr>
          <p:cNvPr id="84" name="Title 3"/>
          <p:cNvSpPr txBox="1">
            <a:spLocks/>
          </p:cNvSpPr>
          <p:nvPr/>
        </p:nvSpPr>
        <p:spPr bwMode="auto">
          <a:xfrm>
            <a:off x="611560" y="4725144"/>
            <a:ext cx="828092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smtClean="0"/>
              <a:t>When considering many </a:t>
            </a:r>
          </a:p>
          <a:p>
            <a:r>
              <a:rPr lang="en-US" sz="4000" dirty="0" smtClean="0"/>
              <a:t>molecules or sites one uses a variant of </a:t>
            </a:r>
          </a:p>
          <a:p>
            <a:r>
              <a:rPr lang="en-US" sz="4000" dirty="0" smtClean="0"/>
              <a:t>Mott’s </a:t>
            </a:r>
            <a:r>
              <a:rPr lang="en-US" sz="4000" dirty="0" smtClean="0">
                <a:solidFill>
                  <a:srgbClr val="FF0000"/>
                </a:solidFill>
              </a:rPr>
              <a:t>V</a:t>
            </a:r>
            <a:r>
              <a:rPr lang="en-US" sz="4000" dirty="0" smtClean="0"/>
              <a:t>ariable </a:t>
            </a:r>
            <a:r>
              <a:rPr lang="en-US" sz="4000" dirty="0" smtClean="0">
                <a:solidFill>
                  <a:srgbClr val="FF0000"/>
                </a:solidFill>
              </a:rPr>
              <a:t>R</a:t>
            </a:r>
            <a:r>
              <a:rPr lang="en-US" sz="4000" dirty="0" smtClean="0"/>
              <a:t>ange </a:t>
            </a:r>
            <a:r>
              <a:rPr lang="en-US" sz="4000" dirty="0" smtClean="0">
                <a:solidFill>
                  <a:srgbClr val="FF0000"/>
                </a:solidFill>
              </a:rPr>
              <a:t>H</a:t>
            </a:r>
            <a:r>
              <a:rPr lang="en-US" sz="4000" dirty="0" smtClean="0"/>
              <a:t>opping</a:t>
            </a:r>
            <a:endParaRPr lang="en-GB" sz="4000" dirty="0"/>
          </a:p>
        </p:txBody>
      </p:sp>
    </p:spTree>
    <p:extLst>
      <p:ext uri="{BB962C8B-B14F-4D97-AF65-F5344CB8AC3E}">
        <p14:creationId xmlns:p14="http://schemas.microsoft.com/office/powerpoint/2010/main" val="77867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theme/_rels/themeOverride1.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image" Target="../media/image108.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image" Target="../media/image108.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15859</TotalTime>
  <Words>1798</Words>
  <Application>Microsoft Office PowerPoint</Application>
  <PresentationFormat>On-screen Show (4:3)</PresentationFormat>
  <Paragraphs>403</Paragraphs>
  <Slides>40</Slides>
  <Notes>4</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40</vt:i4>
      </vt:variant>
    </vt:vector>
  </HeadingPairs>
  <TitlesOfParts>
    <vt:vector size="46" baseType="lpstr">
      <vt:lpstr>3_Office Theme</vt:lpstr>
      <vt:lpstr>Equation</vt:lpstr>
      <vt:lpstr>KGPlot</vt:lpstr>
      <vt:lpstr>CS ChemDraw Drawing</vt:lpstr>
      <vt:lpstr>ISISServer</vt:lpstr>
      <vt:lpstr>ISIS/Draw Sketch</vt:lpstr>
      <vt:lpstr>Dan Mendels, Ariel Ben Sasson, Michael Greenman, Nir Yaacobi-Gross, Ariel Epstein, Nir Tessler </vt:lpstr>
      <vt:lpstr>Outline</vt:lpstr>
      <vt:lpstr>PowerPoint Presentation</vt:lpstr>
      <vt:lpstr>Lab to FAB</vt:lpstr>
      <vt:lpstr>Trivia</vt:lpstr>
      <vt:lpstr>Chemical Potential</vt:lpstr>
      <vt:lpstr>Quasi Chemical Potential</vt:lpstr>
      <vt:lpstr>Disorder and Anderson Localization</vt:lpstr>
      <vt:lpstr>PowerPoint Presentation</vt:lpstr>
      <vt:lpstr>PowerPoint Presentation</vt:lpstr>
      <vt:lpstr>PowerPoint Presentation</vt:lpstr>
      <vt:lpstr>PowerPoint Presentation</vt:lpstr>
      <vt:lpstr>PowerPoint Presentation</vt:lpstr>
      <vt:lpstr>Engineers’  Engineering of Materials</vt:lpstr>
      <vt:lpstr>PowerPoint Presentation</vt:lpstr>
      <vt:lpstr>PowerPoint Presentation</vt:lpstr>
      <vt:lpstr>PowerPoint Presentation</vt:lpstr>
      <vt:lpstr>PowerPoint Presentation</vt:lpstr>
      <vt:lpstr>PowerPoint Presentation</vt:lpstr>
      <vt:lpstr>HOMO level shifting (Differential Pulsed Voltammetry)</vt:lpstr>
      <vt:lpstr>Size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Potential &amp; Quasi</dc:title>
  <dc:creator>Nir</dc:creator>
  <cp:lastModifiedBy>Nir</cp:lastModifiedBy>
  <cp:revision>89</cp:revision>
  <dcterms:created xsi:type="dcterms:W3CDTF">2012-06-17T19:24:16Z</dcterms:created>
  <dcterms:modified xsi:type="dcterms:W3CDTF">2012-08-28T06:01:19Z</dcterms:modified>
</cp:coreProperties>
</file>