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9"/>
  </p:notesMasterIdLst>
  <p:sldIdLst>
    <p:sldId id="267" r:id="rId3"/>
    <p:sldId id="269" r:id="rId4"/>
    <p:sldId id="257" r:id="rId5"/>
    <p:sldId id="273" r:id="rId6"/>
    <p:sldId id="270" r:id="rId7"/>
    <p:sldId id="271" r:id="rId8"/>
    <p:sldId id="272" r:id="rId9"/>
    <p:sldId id="259" r:id="rId10"/>
    <p:sldId id="258" r:id="rId11"/>
    <p:sldId id="260" r:id="rId12"/>
    <p:sldId id="261" r:id="rId13"/>
    <p:sldId id="262" r:id="rId14"/>
    <p:sldId id="263" r:id="rId15"/>
    <p:sldId id="276" r:id="rId16"/>
    <p:sldId id="277" r:id="rId17"/>
    <p:sldId id="264" r:id="rId18"/>
    <p:sldId id="274" r:id="rId19"/>
    <p:sldId id="275" r:id="rId20"/>
    <p:sldId id="265" r:id="rId21"/>
    <p:sldId id="266" r:id="rId22"/>
    <p:sldId id="278" r:id="rId23"/>
    <p:sldId id="279" r:id="rId24"/>
    <p:sldId id="280" r:id="rId25"/>
    <p:sldId id="281" r:id="rId26"/>
    <p:sldId id="282" r:id="rId27"/>
    <p:sldId id="268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4" Type="http://schemas.openxmlformats.org/officeDocument/2006/relationships/image" Target="../media/image81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image" Target="../media/image86.wmf"/><Relationship Id="rId7" Type="http://schemas.openxmlformats.org/officeDocument/2006/relationships/image" Target="../media/image90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11" Type="http://schemas.openxmlformats.org/officeDocument/2006/relationships/image" Target="../media/image94.wmf"/><Relationship Id="rId5" Type="http://schemas.openxmlformats.org/officeDocument/2006/relationships/image" Target="../media/image88.wmf"/><Relationship Id="rId10" Type="http://schemas.openxmlformats.org/officeDocument/2006/relationships/image" Target="../media/image93.wmf"/><Relationship Id="rId4" Type="http://schemas.openxmlformats.org/officeDocument/2006/relationships/image" Target="../media/image87.wmf"/><Relationship Id="rId9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11" Type="http://schemas.openxmlformats.org/officeDocument/2006/relationships/image" Target="../media/image43.wmf"/><Relationship Id="rId5" Type="http://schemas.openxmlformats.org/officeDocument/2006/relationships/image" Target="../media/image37.wmf"/><Relationship Id="rId10" Type="http://schemas.openxmlformats.org/officeDocument/2006/relationships/image" Target="../media/image42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8CCF1-E25F-450D-B239-1AD3DFE7B67D}" type="datetimeFigureOut">
              <a:rPr lang="en-GB" smtClean="0"/>
              <a:t>13/08/2015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5F51A-AC21-4F2C-A8F8-1E1D0A6C8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885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Ariel ben </a:t>
            </a:r>
            <a:r>
              <a:rPr lang="en-US" dirty="0" err="1" smtClean="0"/>
              <a:t>sasson</a:t>
            </a:r>
            <a:r>
              <a:rPr lang="en-US" dirty="0" smtClean="0"/>
              <a:t> </a:t>
            </a:r>
            <a:r>
              <a:rPr lang="en-US" dirty="0" err="1" smtClean="0"/>
              <a:t>devloped</a:t>
            </a:r>
            <a:r>
              <a:rPr lang="en-US" dirty="0" smtClean="0"/>
              <a:t> a self </a:t>
            </a:r>
            <a:r>
              <a:rPr lang="en-US" dirty="0" err="1" smtClean="0"/>
              <a:t>assmblend</a:t>
            </a:r>
            <a:r>
              <a:rPr lang="en-US" dirty="0" smtClean="0"/>
              <a:t> block copolymer process to fabricate a </a:t>
            </a:r>
            <a:r>
              <a:rPr lang="en-US" dirty="0" err="1" smtClean="0"/>
              <a:t>pattrernd</a:t>
            </a:r>
            <a:r>
              <a:rPr lang="en-US" dirty="0" smtClean="0"/>
              <a:t> source electrode.</a:t>
            </a:r>
            <a:r>
              <a:rPr lang="en-US" baseline="0" dirty="0" smtClean="0"/>
              <a:t> This method is based on a phase-</a:t>
            </a:r>
            <a:r>
              <a:rPr lang="en-US" baseline="0" dirty="0" err="1" smtClean="0"/>
              <a:t>sepration</a:t>
            </a:r>
            <a:r>
              <a:rPr lang="en-US" baseline="0" dirty="0" smtClean="0"/>
              <a:t> between the 2 differ block in the polymer which </a:t>
            </a:r>
            <a:r>
              <a:rPr lang="en-US" baseline="0" dirty="0" err="1" smtClean="0"/>
              <a:t>aquirs</a:t>
            </a:r>
            <a:r>
              <a:rPr lang="en-US" baseline="0" dirty="0" smtClean="0"/>
              <a:t> under certain annealing process. A differ </a:t>
            </a:r>
            <a:r>
              <a:rPr lang="en-US" baseline="0" dirty="0" err="1" smtClean="0"/>
              <a:t>sencebility</a:t>
            </a:r>
            <a:r>
              <a:rPr lang="en-US" baseline="0" dirty="0" smtClean="0"/>
              <a:t> to UV light is used to remove the PMMA matrix leaving a standing </a:t>
            </a:r>
            <a:r>
              <a:rPr lang="en-US" baseline="0" dirty="0" err="1" smtClean="0"/>
              <a:t>cyclnders</a:t>
            </a:r>
            <a:r>
              <a:rPr lang="en-US" baseline="0" dirty="0" smtClean="0"/>
              <a:t> of PS. Then a thin </a:t>
            </a:r>
            <a:r>
              <a:rPr lang="en-US" baseline="0" dirty="0" err="1" smtClean="0"/>
              <a:t>ti</a:t>
            </a:r>
            <a:r>
              <a:rPr lang="en-US" baseline="0" dirty="0" smtClean="0"/>
              <a:t>/au is </a:t>
            </a:r>
            <a:r>
              <a:rPr lang="en-US" baseline="0" dirty="0" err="1" smtClean="0"/>
              <a:t>evperate</a:t>
            </a:r>
            <a:r>
              <a:rPr lang="en-US" baseline="0" dirty="0" smtClean="0"/>
              <a:t> on the PS </a:t>
            </a:r>
            <a:r>
              <a:rPr lang="en-US" baseline="0" dirty="0" err="1" smtClean="0"/>
              <a:t>cylders</a:t>
            </a:r>
            <a:r>
              <a:rPr lang="en-US" baseline="0" dirty="0" smtClean="0"/>
              <a:t>. Using lift-off process the PS </a:t>
            </a:r>
            <a:r>
              <a:rPr lang="en-US" baseline="0" dirty="0" err="1" smtClean="0"/>
              <a:t>cylnders</a:t>
            </a:r>
            <a:r>
              <a:rPr lang="en-US" baseline="0" dirty="0" smtClean="0"/>
              <a:t> is removed leaving the desire pattern electrode. The patterned </a:t>
            </a:r>
            <a:r>
              <a:rPr lang="en-US" baseline="0" dirty="0" err="1" smtClean="0"/>
              <a:t>electorde</a:t>
            </a:r>
            <a:r>
              <a:rPr lang="en-US" baseline="0" dirty="0" smtClean="0"/>
              <a:t> is not only </a:t>
            </a:r>
            <a:r>
              <a:rPr lang="en-US" baseline="0" dirty="0" err="1" smtClean="0"/>
              <a:t>transperte</a:t>
            </a:r>
            <a:r>
              <a:rPr lang="en-US" baseline="0" dirty="0" smtClean="0"/>
              <a:t> to DC electric field but also for a visible light there for is hard to seen on the samples. Keep in mind the resistance of this electrode is not </a:t>
            </a:r>
            <a:r>
              <a:rPr lang="en-US" baseline="0" dirty="0" err="1" smtClean="0"/>
              <a:t>neglebal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becouse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relativly</a:t>
            </a:r>
            <a:r>
              <a:rPr lang="en-US" baseline="0" dirty="0" smtClean="0"/>
              <a:t> high sheet resistance.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99FA3-D499-4826-A4B7-E5C7F9CB2C24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42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28CE3-F7BA-4E9F-938D-DD4F6D75490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54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28CE3-F7BA-4E9F-938D-DD4F6D75490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31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</a:t>
            </a:r>
            <a:r>
              <a:rPr lang="en-US" dirty="0" err="1" smtClean="0"/>
              <a:t>whwn</a:t>
            </a:r>
            <a:r>
              <a:rPr lang="en-US" baseline="0" dirty="0" smtClean="0"/>
              <a:t> we minimize the area of the patterned source only to the device area we could reveal a much </a:t>
            </a:r>
            <a:r>
              <a:rPr lang="en-US" baseline="0" dirty="0" err="1" smtClean="0"/>
              <a:t>fater</a:t>
            </a:r>
            <a:r>
              <a:rPr lang="en-US" baseline="0" dirty="0" smtClean="0"/>
              <a:t> response of 2 micro-sec. This time the limiting </a:t>
            </a:r>
            <a:r>
              <a:rPr lang="en-US" baseline="0" dirty="0" err="1" smtClean="0"/>
              <a:t>pramter</a:t>
            </a:r>
            <a:r>
              <a:rPr lang="en-US" baseline="0" dirty="0" smtClean="0"/>
              <a:t> was the ringing effect in the setup. We had use some low pass filter to </a:t>
            </a:r>
            <a:r>
              <a:rPr lang="en-US" baseline="0" dirty="0" err="1" smtClean="0"/>
              <a:t>analize</a:t>
            </a:r>
            <a:r>
              <a:rPr lang="en-US" baseline="0" dirty="0" smtClean="0"/>
              <a:t> the result which increase the result of the turn on time. But still almost 2 orders of </a:t>
            </a:r>
            <a:r>
              <a:rPr lang="en-US" baseline="0" dirty="0" err="1" smtClean="0"/>
              <a:t>magnetude</a:t>
            </a:r>
            <a:r>
              <a:rPr lang="en-US" baseline="0" dirty="0" smtClean="0"/>
              <a:t> faster the </a:t>
            </a:r>
            <a:r>
              <a:rPr lang="en-US" baseline="0" dirty="0" err="1" smtClean="0"/>
              <a:t>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privace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measurment</a:t>
            </a:r>
            <a:r>
              <a:rPr lang="en-US" baseline="0" dirty="0" smtClean="0"/>
              <a:t>. 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99FA3-D499-4826-A4B7-E5C7F9CB2C2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04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Usng</a:t>
            </a:r>
            <a:r>
              <a:rPr lang="en-US" dirty="0" smtClean="0"/>
              <a:t> time</a:t>
            </a:r>
            <a:r>
              <a:rPr lang="en-US" baseline="0" dirty="0" smtClean="0"/>
              <a:t> resolved</a:t>
            </a:r>
            <a:r>
              <a:rPr lang="en-US" dirty="0" smtClean="0"/>
              <a:t> </a:t>
            </a:r>
            <a:r>
              <a:rPr lang="en-US" dirty="0" err="1" smtClean="0"/>
              <a:t>numrical</a:t>
            </a:r>
            <a:r>
              <a:rPr lang="en-US" dirty="0" smtClean="0"/>
              <a:t> simulation we thinks</a:t>
            </a:r>
            <a:r>
              <a:rPr lang="en-US" baseline="0" dirty="0" smtClean="0"/>
              <a:t> the intrinsic turn on time of the device is faster. Somewhere between 2-5 TOF  depending on the ds voltage. Placing the device </a:t>
            </a:r>
            <a:r>
              <a:rPr lang="en-US" baseline="0" dirty="0" err="1" smtClean="0"/>
              <a:t>pramters</a:t>
            </a:r>
            <a:r>
              <a:rPr lang="en-US" baseline="0" dirty="0" smtClean="0"/>
              <a:t> in the TOF </a:t>
            </a:r>
            <a:r>
              <a:rPr lang="en-US" baseline="0" dirty="0" err="1" smtClean="0"/>
              <a:t>formola</a:t>
            </a:r>
            <a:r>
              <a:rPr lang="en-US" baseline="0" dirty="0" smtClean="0"/>
              <a:t> leads to 16-32 ns meaning a much better turn on time should be </a:t>
            </a:r>
            <a:r>
              <a:rPr lang="en-US" baseline="0" dirty="0" err="1" smtClean="0"/>
              <a:t>revlead</a:t>
            </a:r>
            <a:r>
              <a:rPr lang="en-US" baseline="0" dirty="0" smtClean="0"/>
              <a:t> but is </a:t>
            </a:r>
            <a:r>
              <a:rPr lang="en-US" baseline="0" dirty="0" err="1" smtClean="0"/>
              <a:t>hiden</a:t>
            </a:r>
            <a:r>
              <a:rPr lang="en-US" baseline="0" dirty="0" smtClean="0"/>
              <a:t> due to setup and overlap </a:t>
            </a:r>
            <a:r>
              <a:rPr lang="en-US" baseline="0" dirty="0" err="1" smtClean="0"/>
              <a:t>technicals</a:t>
            </a:r>
            <a:r>
              <a:rPr lang="en-US" baseline="0" dirty="0" smtClean="0"/>
              <a:t> problems</a:t>
            </a:r>
            <a:r>
              <a:rPr lang="en-US" dirty="0" smtClean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99FA3-D499-4826-A4B7-E5C7F9CB2C2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24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193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8F1A07B6-CD84-44E4-B401-CCBB1ACA5B60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fld id="{2B05CC9E-8ECC-4E9D-86EB-F459EB7CEAE0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2" descr="C:\Users\Nir\Desktop\www.ee.technion.ac.i_mmqsx5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48" y="5428828"/>
            <a:ext cx="1240532" cy="124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850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544F6948-CFCA-4C58-A21F-E35FCB470B90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fld id="{B22979F0-454E-4578-ACAD-48DCD15922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93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79A6655C-5B85-45FE-A614-3F6D2DAF7C63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fld id="{0A6E3925-47BF-4F12-8797-06E495352C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631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B0D3618-A4C7-4D1C-914B-E13C02C1EE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4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02972-5CE3-48BB-995F-EC80E5C7BD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60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16653-750F-48BF-A5B0-804BCA281F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35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1BC0B-B42B-4332-8450-7BA78F62AA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67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9F4E1-F540-4AC5-8F28-81583D8355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13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9873F-DDAA-466E-A12D-B07923884C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0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30F44-1C07-4DB1-9083-716571B540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21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A50C6-11F1-441C-84BE-44049CD70A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0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3D3CC348-F9F7-43DB-B9BC-34DD4C40EAEB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fld id="{62D4CEB6-545B-44E4-904D-4B73B8FCF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31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C3EA5-ED86-41D1-BC3E-87B663DBAD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28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AA895-884F-4972-BBE5-28EEA6F5CB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13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6E106-BF9C-46D2-A1FE-3EF0FBB024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932BDFBD-7248-4E1C-BF42-103C76D0BB1B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fld id="{99F86CEE-A6DC-414D-8FCE-C1D134CD95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264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391FBDF1-C844-4653-AC63-C08E7DB3EB56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fld id="{4925D616-CCAF-45A7-8945-A548F8A3F8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10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58E5A741-1F37-4CA1-8D7F-43819BBBAEAB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fld id="{6411BEC5-ED1E-4707-9BBE-8C8E56996C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76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8FD03FD5-B5A9-418C-A60A-992A3808D60D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fld id="{B83B5385-BC45-42F5-B289-6C5C6D6999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77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F89CC42F-7FB4-48B4-AFA5-6AD09AD6593D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fld id="{6C2E6000-A28A-4984-83F5-0EA73AEC44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37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44A53EE9-5A94-4076-833C-A16C63BE731F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fld id="{7F30BEF1-A953-4745-BCC6-6C9A636DF5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47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fld id="{582C284B-04A6-4DC4-B2F2-24EC17E67A4B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/>
            </a:lvl1pPr>
          </a:lstStyle>
          <a:p>
            <a:fld id="{21071E02-465D-4EC0-BAA6-BCD77DCADD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50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38E783-F7E5-46A4-AE95-B5F55927E41D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B953DE-E120-494B-9F9C-B7CAEBEBC660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8199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193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4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AD00A-E779-4069-879F-CD4910A5163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5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b="0" i="0" u="none">
          <a:solidFill>
            <a:schemeClr val="tx1"/>
          </a:solidFill>
          <a:latin typeface="+mj-lt"/>
          <a:ea typeface="+mj-ea"/>
          <a:cs typeface="+mj-cs"/>
        </a:defRPr>
      </a:lvl1pPr>
      <a:lvl2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b="0" i="0" u="none">
          <a:solidFill>
            <a:schemeClr val="tx1"/>
          </a:solidFill>
          <a:latin typeface="+mn-lt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2.emf"/><Relationship Id="rId3" Type="http://schemas.openxmlformats.org/officeDocument/2006/relationships/image" Target="../media/image29.png"/><Relationship Id="rId7" Type="http://schemas.openxmlformats.org/officeDocument/2006/relationships/image" Target="../media/image27.wmf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4.png"/><Relationship Id="rId5" Type="http://schemas.openxmlformats.org/officeDocument/2006/relationships/image" Target="../media/image31.jpeg"/><Relationship Id="rId10" Type="http://schemas.openxmlformats.org/officeDocument/2006/relationships/image" Target="../media/image28.wmf"/><Relationship Id="rId4" Type="http://schemas.openxmlformats.org/officeDocument/2006/relationships/image" Target="../media/image30.jpeg"/><Relationship Id="rId9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38.wmf"/><Relationship Id="rId26" Type="http://schemas.openxmlformats.org/officeDocument/2006/relationships/image" Target="../media/image42.wmf"/><Relationship Id="rId3" Type="http://schemas.openxmlformats.org/officeDocument/2006/relationships/image" Target="../media/image44.png"/><Relationship Id="rId21" Type="http://schemas.openxmlformats.org/officeDocument/2006/relationships/oleObject" Target="../embeddings/oleObject13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11.bin"/><Relationship Id="rId25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wmf"/><Relationship Id="rId20" Type="http://schemas.openxmlformats.org/officeDocument/2006/relationships/image" Target="../media/image39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jpeg"/><Relationship Id="rId11" Type="http://schemas.openxmlformats.org/officeDocument/2006/relationships/oleObject" Target="../embeddings/oleObject8.bin"/><Relationship Id="rId24" Type="http://schemas.openxmlformats.org/officeDocument/2006/relationships/image" Target="../media/image41.wmf"/><Relationship Id="rId5" Type="http://schemas.openxmlformats.org/officeDocument/2006/relationships/image" Target="../media/image45.png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4.bin"/><Relationship Id="rId28" Type="http://schemas.openxmlformats.org/officeDocument/2006/relationships/image" Target="../media/image43.wmf"/><Relationship Id="rId10" Type="http://schemas.openxmlformats.org/officeDocument/2006/relationships/image" Target="../media/image34.wmf"/><Relationship Id="rId19" Type="http://schemas.openxmlformats.org/officeDocument/2006/relationships/oleObject" Target="../embeddings/oleObject12.bin"/><Relationship Id="rId4" Type="http://schemas.microsoft.com/office/2007/relationships/hdphoto" Target="../media/hdphoto4.wdp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6.wmf"/><Relationship Id="rId22" Type="http://schemas.openxmlformats.org/officeDocument/2006/relationships/image" Target="../media/image40.wmf"/><Relationship Id="rId27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7.bin"/><Relationship Id="rId2" Type="http://schemas.openxmlformats.org/officeDocument/2006/relationships/tags" Target="../tags/tag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10" Type="http://schemas.openxmlformats.org/officeDocument/2006/relationships/image" Target="../media/image14.tiff"/><Relationship Id="rId4" Type="http://schemas.openxmlformats.org/officeDocument/2006/relationships/image" Target="../media/image48.jpe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microsoft.com/office/2007/relationships/hdphoto" Target="../media/hdphoto5.wdp"/><Relationship Id="rId5" Type="http://schemas.openxmlformats.org/officeDocument/2006/relationships/image" Target="../media/image54.png"/><Relationship Id="rId10" Type="http://schemas.openxmlformats.org/officeDocument/2006/relationships/image" Target="../media/image43.wmf"/><Relationship Id="rId4" Type="http://schemas.openxmlformats.org/officeDocument/2006/relationships/image" Target="../media/image52.wmf"/><Relationship Id="rId9" Type="http://schemas.openxmlformats.org/officeDocument/2006/relationships/oleObject" Target="../embeddings/oleObject2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1.bin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oleObject" Target="../embeddings/oleObject23.bin"/><Relationship Id="rId3" Type="http://schemas.openxmlformats.org/officeDocument/2006/relationships/slideLayout" Target="../slideLayouts/slideLayout2.xml"/><Relationship Id="rId7" Type="http://schemas.openxmlformats.org/officeDocument/2006/relationships/image" Target="http://www.ee.technion.ac.il/labs/orgelect/OMD_Logo.jpg" TargetMode="External"/><Relationship Id="rId12" Type="http://schemas.openxmlformats.org/officeDocument/2006/relationships/image" Target="../media/image55.wmf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0.jpe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59.jpe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1.jpeg"/><Relationship Id="rId14" Type="http://schemas.openxmlformats.org/officeDocument/2006/relationships/image" Target="../media/image5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wmf"/><Relationship Id="rId2" Type="http://schemas.openxmlformats.org/officeDocument/2006/relationships/tags" Target="../tags/tag1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2.wmf"/><Relationship Id="rId11" Type="http://schemas.openxmlformats.org/officeDocument/2006/relationships/image" Target="../media/image70.wmf"/><Relationship Id="rId5" Type="http://schemas.openxmlformats.org/officeDocument/2006/relationships/image" Target="../media/image71.wmf"/><Relationship Id="rId10" Type="http://schemas.openxmlformats.org/officeDocument/2006/relationships/oleObject" Target="../embeddings/oleObject24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wmf"/><Relationship Id="rId2" Type="http://schemas.openxmlformats.org/officeDocument/2006/relationships/tags" Target="../tags/tag1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82.png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8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3.png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78.wmf"/><Relationship Id="rId10" Type="http://schemas.openxmlformats.org/officeDocument/2006/relationships/image" Target="../media/image80.wmf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28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88.wmf"/><Relationship Id="rId18" Type="http://schemas.openxmlformats.org/officeDocument/2006/relationships/oleObject" Target="../embeddings/oleObject37.bin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92.wmf"/><Relationship Id="rId7" Type="http://schemas.openxmlformats.org/officeDocument/2006/relationships/image" Target="../media/image85.wmf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90.wmf"/><Relationship Id="rId25" Type="http://schemas.openxmlformats.org/officeDocument/2006/relationships/image" Target="../media/image94.wmf"/><Relationship Id="rId2" Type="http://schemas.openxmlformats.org/officeDocument/2006/relationships/tags" Target="../tags/tag17.xml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87.wmf"/><Relationship Id="rId24" Type="http://schemas.openxmlformats.org/officeDocument/2006/relationships/oleObject" Target="../embeddings/oleObject40.bin"/><Relationship Id="rId5" Type="http://schemas.openxmlformats.org/officeDocument/2006/relationships/image" Target="../media/image84.wmf"/><Relationship Id="rId15" Type="http://schemas.openxmlformats.org/officeDocument/2006/relationships/image" Target="../media/image89.wmf"/><Relationship Id="rId23" Type="http://schemas.openxmlformats.org/officeDocument/2006/relationships/image" Target="../media/image93.wmf"/><Relationship Id="rId10" Type="http://schemas.openxmlformats.org/officeDocument/2006/relationships/oleObject" Target="../embeddings/oleObject33.bin"/><Relationship Id="rId19" Type="http://schemas.openxmlformats.org/officeDocument/2006/relationships/image" Target="../media/image91.w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3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95.wmf"/><Relationship Id="rId4" Type="http://schemas.openxmlformats.org/officeDocument/2006/relationships/oleObject" Target="../embeddings/oleObject4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83451"/>
            <a:ext cx="7772400" cy="1470025"/>
          </a:xfrm>
        </p:spPr>
        <p:txBody>
          <a:bodyPr/>
          <a:lstStyle/>
          <a:p>
            <a:r>
              <a:rPr lang="en-GB" dirty="0" smtClean="0"/>
              <a:t>VFET – A Transistor Structure </a:t>
            </a:r>
            <a:r>
              <a:rPr lang="en-GB" dirty="0" smtClean="0"/>
              <a:t>for Amorphous semiconductors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139226"/>
            <a:ext cx="6400800" cy="1752600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Michael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</a:rPr>
              <a:t>Greenman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Ariel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Ben-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</a:rPr>
              <a:t>Sasson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, Nir Tessler</a:t>
            </a:r>
          </a:p>
          <a:p>
            <a:pPr lvl="0" algn="l" eaLnBrk="1" hangingPunct="1">
              <a:spcBef>
                <a:spcPct val="0"/>
              </a:spcBef>
            </a:pPr>
            <a:endParaRPr lang="en-GB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lvl="0" algn="l" eaLnBrk="1" hangingPunct="1">
              <a:spcBef>
                <a:spcPct val="0"/>
              </a:spcBef>
            </a:pP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lvl="0" algn="l" eaLnBrk="1" hangingPunct="1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Sara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and Moshe Zisapel Nano-Electronic Center,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EE Dept., Technion Israel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Institute of Technology, Haifa, Israel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42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80334"/>
            <a:ext cx="2931843" cy="227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93951" y="-94698"/>
            <a:ext cx="806489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 b="0" i="0" u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rt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How VOFET works?</a:t>
            </a:r>
            <a:endParaRPr lang="en-US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8A84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0" y="161925"/>
            <a:ext cx="0" cy="0"/>
          </a:xfrm>
          <a:prstGeom prst="rect">
            <a:avLst/>
          </a:prstGeom>
          <a:solidFill>
            <a:srgbClr val="8A84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0" y="295275"/>
            <a:ext cx="0" cy="0"/>
          </a:xfrm>
          <a:prstGeom prst="rect">
            <a:avLst/>
          </a:prstGeom>
          <a:solidFill>
            <a:srgbClr val="8A84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23528" y="790575"/>
            <a:ext cx="698477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buClr>
                <a:srgbClr val="FF0000"/>
              </a:buClr>
              <a:buFontTx/>
              <a:buNone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Our approach – patterned source electrode:</a:t>
            </a:r>
            <a:endParaRPr lang="he-IL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8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Rectangle 86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8A84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Rectangle 87"/>
          <p:cNvSpPr>
            <a:spLocks noChangeArrowheads="1"/>
          </p:cNvSpPr>
          <p:nvPr/>
        </p:nvSpPr>
        <p:spPr bwMode="auto">
          <a:xfrm>
            <a:off x="0" y="161925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Rectangle 88"/>
          <p:cNvSpPr>
            <a:spLocks noChangeArrowheads="1"/>
          </p:cNvSpPr>
          <p:nvPr/>
        </p:nvSpPr>
        <p:spPr bwMode="auto">
          <a:xfrm>
            <a:off x="0" y="790575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Rectangle 91"/>
          <p:cNvSpPr>
            <a:spLocks noChangeArrowheads="1"/>
          </p:cNvSpPr>
          <p:nvPr/>
        </p:nvSpPr>
        <p:spPr bwMode="auto">
          <a:xfrm>
            <a:off x="0" y="1485900"/>
            <a:ext cx="0" cy="0"/>
          </a:xfrm>
          <a:prstGeom prst="rect">
            <a:avLst/>
          </a:prstGeom>
          <a:solidFill>
            <a:srgbClr val="8A84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0" y="1905000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Rectangle 93"/>
          <p:cNvSpPr>
            <a:spLocks noChangeArrowheads="1"/>
          </p:cNvSpPr>
          <p:nvPr/>
        </p:nvSpPr>
        <p:spPr bwMode="auto">
          <a:xfrm>
            <a:off x="0" y="2524125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Rectangle 94"/>
          <p:cNvSpPr>
            <a:spLocks noChangeArrowheads="1"/>
          </p:cNvSpPr>
          <p:nvPr/>
        </p:nvSpPr>
        <p:spPr bwMode="auto">
          <a:xfrm>
            <a:off x="0" y="3238500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0" y="3867150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" name="Rectangle 96"/>
          <p:cNvSpPr>
            <a:spLocks noChangeArrowheads="1"/>
          </p:cNvSpPr>
          <p:nvPr/>
        </p:nvSpPr>
        <p:spPr bwMode="auto">
          <a:xfrm>
            <a:off x="0" y="4495800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Rectangle 16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Rectangle 163"/>
          <p:cNvSpPr>
            <a:spLocks noChangeArrowheads="1"/>
          </p:cNvSpPr>
          <p:nvPr/>
        </p:nvSpPr>
        <p:spPr bwMode="auto">
          <a:xfrm>
            <a:off x="0" y="180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Rectangle 16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Rectangle 167"/>
          <p:cNvSpPr>
            <a:spLocks noChangeArrowheads="1"/>
          </p:cNvSpPr>
          <p:nvPr/>
        </p:nvSpPr>
        <p:spPr bwMode="auto">
          <a:xfrm>
            <a:off x="152400" y="333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5" name="Picture 24" descr="C:\Users\mdgreen\Dropbox\master\birockratia\MRS fall 2012\poster sketchs\regular trans.jpg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4" t="31304" r="29763" b="32935"/>
          <a:stretch/>
        </p:blipFill>
        <p:spPr bwMode="auto">
          <a:xfrm>
            <a:off x="168898" y="1340768"/>
            <a:ext cx="3647017" cy="251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:\Users\mdgreen\Dropbox\master\birockratia\MRS fall 2012\poster sketchs\vert trans.jp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0" t="24321" r="31254" b="33277"/>
          <a:stretch/>
        </p:blipFill>
        <p:spPr bwMode="auto">
          <a:xfrm>
            <a:off x="4696750" y="1426096"/>
            <a:ext cx="3835690" cy="242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ight Arrow 26"/>
          <p:cNvSpPr/>
          <p:nvPr/>
        </p:nvSpPr>
        <p:spPr bwMode="auto">
          <a:xfrm>
            <a:off x="3838244" y="2602260"/>
            <a:ext cx="858506" cy="557386"/>
          </a:xfrm>
          <a:prstGeom prst="rightArrow">
            <a:avLst/>
          </a:prstGeom>
          <a:solidFill>
            <a:srgbClr val="8A84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ker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1467497" y="1602334"/>
            <a:ext cx="944263" cy="0"/>
          </a:xfrm>
          <a:prstGeom prst="straightConnector1">
            <a:avLst/>
          </a:prstGeom>
          <a:solidFill>
            <a:srgbClr val="8A8400"/>
          </a:solidFill>
          <a:ln w="1905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1923464" y="1268760"/>
          <a:ext cx="269197" cy="316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6" imgW="139579" imgH="164957" progId="Equation.DSMT4">
                  <p:embed/>
                </p:oleObj>
              </mc:Choice>
              <mc:Fallback>
                <p:oleObj name="Equation" r:id="rId6" imgW="139579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3464" y="1268760"/>
                        <a:ext cx="269197" cy="3162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Straight Arrow Connector 29"/>
          <p:cNvCxnSpPr/>
          <p:nvPr/>
        </p:nvCxnSpPr>
        <p:spPr bwMode="auto">
          <a:xfrm>
            <a:off x="8608488" y="2275430"/>
            <a:ext cx="0" cy="390525"/>
          </a:xfrm>
          <a:prstGeom prst="straightConnector1">
            <a:avLst/>
          </a:prstGeom>
          <a:solidFill>
            <a:srgbClr val="8A8400"/>
          </a:solidFill>
          <a:ln w="1905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8641941" y="2286001"/>
          <a:ext cx="250539" cy="294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8" imgW="139579" imgH="164957" progId="Equation.DSMT4">
                  <p:embed/>
                </p:oleObj>
              </mc:Choice>
              <mc:Fallback>
                <p:oleObj name="Equation" r:id="rId8" imgW="139579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1941" y="2286001"/>
                        <a:ext cx="250539" cy="294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2"/>
          <p:cNvGraphicFramePr>
            <a:graphicFrameLocks noChangeAspect="1"/>
          </p:cNvGraphicFramePr>
          <p:nvPr>
            <p:extLst/>
          </p:nvPr>
        </p:nvGraphicFramePr>
        <p:xfrm>
          <a:off x="7183438" y="3806180"/>
          <a:ext cx="168116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9" imgW="1205977" imgH="253890" progId="Equation.DSMT4">
                  <p:embed/>
                </p:oleObj>
              </mc:Choice>
              <mc:Fallback>
                <p:oleObj name="Equation" r:id="rId9" imgW="120597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3438" y="3806180"/>
                        <a:ext cx="1681162" cy="342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2476658" y="4518620"/>
            <a:ext cx="3735499" cy="2078732"/>
            <a:chOff x="3566519" y="4013544"/>
            <a:chExt cx="4065904" cy="2078732"/>
          </a:xfrm>
        </p:grpSpPr>
        <p:pic>
          <p:nvPicPr>
            <p:cNvPr id="34" name="Picture 33"/>
            <p:cNvPicPr/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37" b="90000" l="6875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7" t="3125" r="6004" b="6875"/>
            <a:stretch>
              <a:fillRect/>
            </a:stretch>
          </p:blipFill>
          <p:spPr>
            <a:xfrm>
              <a:off x="3900636" y="4013544"/>
              <a:ext cx="3731787" cy="2078732"/>
            </a:xfrm>
            <a:prstGeom prst="rect">
              <a:avLst/>
            </a:prstGeom>
          </p:spPr>
        </p:pic>
        <p:grpSp>
          <p:nvGrpSpPr>
            <p:cNvPr id="35" name="Group 4"/>
            <p:cNvGrpSpPr>
              <a:grpSpLocks/>
            </p:cNvGrpSpPr>
            <p:nvPr/>
          </p:nvGrpSpPr>
          <p:grpSpPr bwMode="auto">
            <a:xfrm>
              <a:off x="3566519" y="4061473"/>
              <a:ext cx="1724336" cy="1704960"/>
              <a:chOff x="5458" y="13289"/>
              <a:chExt cx="1439" cy="1728"/>
            </a:xfrm>
          </p:grpSpPr>
          <p:sp>
            <p:nvSpPr>
              <p:cNvPr id="37" name="Rectangle 5"/>
              <p:cNvSpPr>
                <a:spLocks noChangeArrowheads="1"/>
              </p:cNvSpPr>
              <p:nvPr/>
            </p:nvSpPr>
            <p:spPr bwMode="auto">
              <a:xfrm>
                <a:off x="6417" y="14043"/>
                <a:ext cx="480" cy="370"/>
              </a:xfrm>
              <a:prstGeom prst="rect">
                <a:avLst/>
              </a:prstGeom>
              <a:noFill/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cxnSp>
            <p:nvCxnSpPr>
              <p:cNvPr id="38" name="AutoShape 6"/>
              <p:cNvCxnSpPr>
                <a:cxnSpLocks noChangeShapeType="1"/>
              </p:cNvCxnSpPr>
              <p:nvPr/>
            </p:nvCxnSpPr>
            <p:spPr bwMode="auto">
              <a:xfrm>
                <a:off x="5458" y="13289"/>
                <a:ext cx="959" cy="754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AutoShape 7"/>
              <p:cNvCxnSpPr>
                <a:cxnSpLocks noChangeShapeType="1"/>
              </p:cNvCxnSpPr>
              <p:nvPr/>
            </p:nvCxnSpPr>
            <p:spPr bwMode="auto">
              <a:xfrm flipV="1">
                <a:off x="5458" y="14413"/>
                <a:ext cx="959" cy="604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0" name="TextBox 39"/>
          <p:cNvSpPr txBox="1"/>
          <p:nvPr/>
        </p:nvSpPr>
        <p:spPr>
          <a:xfrm>
            <a:off x="6552988" y="5805264"/>
            <a:ext cx="24625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000000"/>
                </a:solidFill>
                <a:latin typeface="Arial" pitchFamily="34" charset="0"/>
              </a:rPr>
              <a:t>Sze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, S. &amp; Ng, K. 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Physics of semiconductor devices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. (2006). </a:t>
            </a:r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071" y="4064835"/>
            <a:ext cx="3264899" cy="235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859056" y="5847130"/>
            <a:ext cx="1209864" cy="526143"/>
            <a:chOff x="2457339" y="4777246"/>
            <a:chExt cx="1704030" cy="741039"/>
          </a:xfrm>
        </p:grpSpPr>
        <p:grpSp>
          <p:nvGrpSpPr>
            <p:cNvPr id="43" name="Group 42"/>
            <p:cNvGrpSpPr/>
            <p:nvPr/>
          </p:nvGrpSpPr>
          <p:grpSpPr>
            <a:xfrm>
              <a:off x="3955687" y="4902760"/>
              <a:ext cx="205682" cy="174099"/>
              <a:chOff x="12764015" y="38690204"/>
              <a:chExt cx="365735" cy="309575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79" name="Minus 78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712712" y="5101213"/>
              <a:ext cx="205682" cy="174099"/>
              <a:chOff x="12764015" y="38690204"/>
              <a:chExt cx="365735" cy="309575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77" name="Minus 76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348249" y="5186919"/>
              <a:ext cx="205682" cy="174099"/>
              <a:chOff x="12764015" y="38690204"/>
              <a:chExt cx="365735" cy="309575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75" name="Minus 74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433956" y="4951344"/>
              <a:ext cx="205682" cy="174099"/>
              <a:chOff x="12764015" y="38690204"/>
              <a:chExt cx="365735" cy="309575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73" name="Minus 72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669013" y="4858237"/>
              <a:ext cx="205682" cy="174099"/>
              <a:chOff x="12764015" y="38690204"/>
              <a:chExt cx="365735" cy="309575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71" name="Minus 70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3186265" y="4979725"/>
              <a:ext cx="205682" cy="174099"/>
              <a:chOff x="12764015" y="38690204"/>
              <a:chExt cx="365735" cy="309575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69" name="Minus 68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064778" y="5182204"/>
              <a:ext cx="205682" cy="174099"/>
              <a:chOff x="12764015" y="38690204"/>
              <a:chExt cx="365735" cy="309575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67" name="Minus 66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2943290" y="4898733"/>
              <a:ext cx="205682" cy="174099"/>
              <a:chOff x="12764015" y="38690204"/>
              <a:chExt cx="365735" cy="309575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65" name="Minus 64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781306" y="5141708"/>
              <a:ext cx="205682" cy="174099"/>
              <a:chOff x="12764015" y="38690204"/>
              <a:chExt cx="365735" cy="309575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63" name="Minus 62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578827" y="4991840"/>
              <a:ext cx="205682" cy="174099"/>
              <a:chOff x="12764015" y="38690204"/>
              <a:chExt cx="365735" cy="309575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61" name="Minus 60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2457339" y="5182204"/>
              <a:ext cx="205682" cy="174099"/>
              <a:chOff x="12764015" y="38690204"/>
              <a:chExt cx="365735" cy="309575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59" name="Minus 58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3223558" y="4777246"/>
              <a:ext cx="205682" cy="174099"/>
              <a:chOff x="12764015" y="38690204"/>
              <a:chExt cx="365735" cy="309575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57" name="Minus 56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sp>
          <p:nvSpPr>
            <p:cNvPr id="55" name="Right Arrow 54"/>
            <p:cNvSpPr/>
            <p:nvPr/>
          </p:nvSpPr>
          <p:spPr>
            <a:xfrm rot="16200000" flipV="1">
              <a:off x="3088898" y="5372678"/>
              <a:ext cx="161982" cy="1292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prstClr val="white"/>
                </a:solidFill>
              </a:endParaRPr>
            </a:p>
          </p:txBody>
        </p:sp>
      </p:grpSp>
      <p:grpSp>
        <p:nvGrpSpPr>
          <p:cNvPr id="80" name="Group 79"/>
          <p:cNvGrpSpPr>
            <a:grpSpLocks noChangeAspect="1"/>
          </p:cNvGrpSpPr>
          <p:nvPr/>
        </p:nvGrpSpPr>
        <p:grpSpPr>
          <a:xfrm>
            <a:off x="-743706" y="5303732"/>
            <a:ext cx="146029" cy="123610"/>
            <a:chOff x="12764015" y="38690204"/>
            <a:chExt cx="365735" cy="309575"/>
          </a:xfrm>
        </p:grpSpPr>
        <p:sp>
          <p:nvSpPr>
            <p:cNvPr id="81" name="Oval 80"/>
            <p:cNvSpPr/>
            <p:nvPr/>
          </p:nvSpPr>
          <p:spPr>
            <a:xfrm>
              <a:off x="12764015" y="38690204"/>
              <a:ext cx="365735" cy="30957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82" name="Minus 81"/>
            <p:cNvSpPr>
              <a:spLocks noChangeAspect="1"/>
            </p:cNvSpPr>
            <p:nvPr/>
          </p:nvSpPr>
          <p:spPr>
            <a:xfrm>
              <a:off x="12831746" y="38747533"/>
              <a:ext cx="234071" cy="202531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sysClr val="window" lastClr="FFFFFF"/>
                </a:solidFill>
              </a:endParaRPr>
            </a:p>
          </p:txBody>
        </p:sp>
      </p:grpSp>
      <p:grpSp>
        <p:nvGrpSpPr>
          <p:cNvPr id="83" name="Group 82"/>
          <p:cNvGrpSpPr>
            <a:grpSpLocks noChangeAspect="1"/>
          </p:cNvGrpSpPr>
          <p:nvPr/>
        </p:nvGrpSpPr>
        <p:grpSpPr>
          <a:xfrm>
            <a:off x="-663580" y="4077207"/>
            <a:ext cx="950297" cy="275437"/>
            <a:chOff x="311849" y="2265190"/>
            <a:chExt cx="1338443" cy="387928"/>
          </a:xfrm>
        </p:grpSpPr>
        <p:grpSp>
          <p:nvGrpSpPr>
            <p:cNvPr id="84" name="Group 83"/>
            <p:cNvGrpSpPr/>
            <p:nvPr/>
          </p:nvGrpSpPr>
          <p:grpSpPr>
            <a:xfrm>
              <a:off x="1143848" y="2334222"/>
              <a:ext cx="205682" cy="174099"/>
              <a:chOff x="12764015" y="38690204"/>
              <a:chExt cx="365735" cy="309575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01" name="Minus 100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1444610" y="2334222"/>
              <a:ext cx="205682" cy="174099"/>
              <a:chOff x="12764015" y="38690204"/>
              <a:chExt cx="365735" cy="309575"/>
            </a:xfrm>
          </p:grpSpPr>
          <p:sp>
            <p:nvSpPr>
              <p:cNvPr id="98" name="Oval 97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99" name="Minus 98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900873" y="2265190"/>
              <a:ext cx="205682" cy="174099"/>
              <a:chOff x="12764015" y="38690204"/>
              <a:chExt cx="365735" cy="309575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97" name="Minus 96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594528" y="2359608"/>
              <a:ext cx="205682" cy="174099"/>
              <a:chOff x="12764015" y="38690204"/>
              <a:chExt cx="365735" cy="309575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95" name="Minus 94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311849" y="2446657"/>
              <a:ext cx="205682" cy="174099"/>
              <a:chOff x="12764015" y="38690204"/>
              <a:chExt cx="365735" cy="309575"/>
            </a:xfrm>
          </p:grpSpPr>
          <p:sp>
            <p:nvSpPr>
              <p:cNvPr id="92" name="Oval 91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93" name="Minus 92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900872" y="2479019"/>
              <a:ext cx="205682" cy="174099"/>
              <a:chOff x="12764015" y="38690204"/>
              <a:chExt cx="365735" cy="309575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91" name="Minus 90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</p:grpSp>
      <p:grpSp>
        <p:nvGrpSpPr>
          <p:cNvPr id="102" name="Group 101"/>
          <p:cNvGrpSpPr>
            <a:grpSpLocks noChangeAspect="1"/>
          </p:cNvGrpSpPr>
          <p:nvPr/>
        </p:nvGrpSpPr>
        <p:grpSpPr>
          <a:xfrm>
            <a:off x="1442359" y="4366424"/>
            <a:ext cx="988983" cy="333472"/>
            <a:chOff x="3332182" y="2792948"/>
            <a:chExt cx="1392927" cy="469685"/>
          </a:xfrm>
        </p:grpSpPr>
        <p:grpSp>
          <p:nvGrpSpPr>
            <p:cNvPr id="103" name="Group 102"/>
            <p:cNvGrpSpPr/>
            <p:nvPr/>
          </p:nvGrpSpPr>
          <p:grpSpPr>
            <a:xfrm>
              <a:off x="4519427" y="2898170"/>
              <a:ext cx="205682" cy="174099"/>
              <a:chOff x="12764015" y="38690204"/>
              <a:chExt cx="365735" cy="309575"/>
            </a:xfrm>
          </p:grpSpPr>
          <p:sp>
            <p:nvSpPr>
              <p:cNvPr id="125" name="Oval 124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26" name="Minus 125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4316947" y="3035923"/>
              <a:ext cx="205682" cy="174099"/>
              <a:chOff x="12764015" y="38690204"/>
              <a:chExt cx="365735" cy="309575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24" name="Minus 123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4069257" y="3048038"/>
              <a:ext cx="205682" cy="174099"/>
              <a:chOff x="12764015" y="38690204"/>
              <a:chExt cx="365735" cy="309575"/>
            </a:xfrm>
          </p:grpSpPr>
          <p:sp>
            <p:nvSpPr>
              <p:cNvPr id="121" name="Oval 120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22" name="Minus 121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3947769" y="2845559"/>
              <a:ext cx="205682" cy="174099"/>
              <a:chOff x="12764015" y="38690204"/>
              <a:chExt cx="365735" cy="309575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20" name="Minus 119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3785786" y="3088534"/>
              <a:ext cx="205682" cy="174099"/>
              <a:chOff x="12764015" y="38690204"/>
              <a:chExt cx="365735" cy="309575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18" name="Minus 117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3583306" y="2938666"/>
              <a:ext cx="205682" cy="174099"/>
              <a:chOff x="12764015" y="38690204"/>
              <a:chExt cx="365735" cy="309575"/>
            </a:xfrm>
          </p:grpSpPr>
          <p:sp>
            <p:nvSpPr>
              <p:cNvPr id="115" name="Oval 114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16" name="Minus 115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3332182" y="2991699"/>
              <a:ext cx="205682" cy="174099"/>
              <a:chOff x="12764015" y="38690204"/>
              <a:chExt cx="365735" cy="309575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14" name="Minus 113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4228038" y="2792948"/>
              <a:ext cx="205682" cy="174099"/>
              <a:chOff x="12764015" y="38690204"/>
              <a:chExt cx="365735" cy="309575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12764015" y="38690204"/>
                <a:ext cx="365735" cy="309575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12" name="Minus 111"/>
              <p:cNvSpPr>
                <a:spLocks noChangeAspect="1"/>
              </p:cNvSpPr>
              <p:nvPr/>
            </p:nvSpPr>
            <p:spPr>
              <a:xfrm>
                <a:off x="12831746" y="38747533"/>
                <a:ext cx="234071" cy="202531"/>
              </a:xfrm>
              <a:prstGeom prst="mathMinus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>
                  <a:solidFill>
                    <a:sysClr val="window" lastClr="FFFFFF"/>
                  </a:solidFill>
                </a:endParaRPr>
              </a:p>
            </p:txBody>
          </p:sp>
        </p:grpSp>
      </p:grpSp>
      <p:grpSp>
        <p:nvGrpSpPr>
          <p:cNvPr id="127" name="Group 126"/>
          <p:cNvGrpSpPr>
            <a:grpSpLocks noChangeAspect="1"/>
          </p:cNvGrpSpPr>
          <p:nvPr/>
        </p:nvGrpSpPr>
        <p:grpSpPr>
          <a:xfrm>
            <a:off x="-599593" y="4251117"/>
            <a:ext cx="2859543" cy="1795713"/>
            <a:chOff x="495102" y="2624645"/>
            <a:chExt cx="4027528" cy="2529178"/>
          </a:xfrm>
        </p:grpSpPr>
        <p:sp>
          <p:nvSpPr>
            <p:cNvPr id="128" name="Right Arrow 127"/>
            <p:cNvSpPr/>
            <p:nvPr/>
          </p:nvSpPr>
          <p:spPr>
            <a:xfrm>
              <a:off x="2092876" y="5016457"/>
              <a:ext cx="261410" cy="137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prstClr val="white"/>
                </a:solidFill>
              </a:endParaRPr>
            </a:p>
          </p:txBody>
        </p:sp>
        <p:sp>
          <p:nvSpPr>
            <p:cNvPr id="129" name="Right Arrow 128"/>
            <p:cNvSpPr/>
            <p:nvPr/>
          </p:nvSpPr>
          <p:spPr>
            <a:xfrm flipH="1">
              <a:off x="4261220" y="4854474"/>
              <a:ext cx="261410" cy="137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prstClr val="white"/>
                </a:solidFill>
              </a:endParaRPr>
            </a:p>
          </p:txBody>
        </p:sp>
        <p:sp>
          <p:nvSpPr>
            <p:cNvPr id="130" name="Right Arrow 129"/>
            <p:cNvSpPr/>
            <p:nvPr/>
          </p:nvSpPr>
          <p:spPr>
            <a:xfrm rot="5400000">
              <a:off x="3043252" y="4689399"/>
              <a:ext cx="261410" cy="137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prstClr val="white"/>
                </a:solidFill>
              </a:endParaRPr>
            </a:p>
          </p:txBody>
        </p:sp>
        <p:sp>
          <p:nvSpPr>
            <p:cNvPr id="131" name="Right Arrow 130"/>
            <p:cNvSpPr/>
            <p:nvPr/>
          </p:nvSpPr>
          <p:spPr>
            <a:xfrm>
              <a:off x="3129890" y="2829680"/>
              <a:ext cx="261410" cy="137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prstClr val="white"/>
                </a:solidFill>
              </a:endParaRPr>
            </a:p>
          </p:txBody>
        </p:sp>
        <p:sp>
          <p:nvSpPr>
            <p:cNvPr id="132" name="Right Arrow 131"/>
            <p:cNvSpPr/>
            <p:nvPr/>
          </p:nvSpPr>
          <p:spPr>
            <a:xfrm rot="5400000">
              <a:off x="4055649" y="2686667"/>
              <a:ext cx="261410" cy="137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prstClr val="white"/>
                </a:solidFill>
              </a:endParaRPr>
            </a:p>
          </p:txBody>
        </p:sp>
        <p:sp>
          <p:nvSpPr>
            <p:cNvPr id="133" name="Right Arrow 132"/>
            <p:cNvSpPr/>
            <p:nvPr/>
          </p:nvSpPr>
          <p:spPr>
            <a:xfrm flipH="1">
              <a:off x="495102" y="3945702"/>
              <a:ext cx="261410" cy="137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3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9" name="Rectangle 3"/>
          <p:cNvSpPr>
            <a:spLocks noChangeArrowheads="1"/>
          </p:cNvSpPr>
          <p:nvPr/>
        </p:nvSpPr>
        <p:spPr bwMode="auto">
          <a:xfrm>
            <a:off x="0" y="485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1" name="Rectangle 6"/>
          <p:cNvSpPr>
            <a:spLocks noChangeArrowheads="1"/>
          </p:cNvSpPr>
          <p:nvPr/>
        </p:nvSpPr>
        <p:spPr bwMode="auto">
          <a:xfrm>
            <a:off x="0" y="485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3" name="Rectangle 10"/>
          <p:cNvSpPr>
            <a:spLocks noChangeArrowheads="1"/>
          </p:cNvSpPr>
          <p:nvPr/>
        </p:nvSpPr>
        <p:spPr bwMode="auto">
          <a:xfrm>
            <a:off x="0" y="1162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54" name="Group 17"/>
          <p:cNvGrpSpPr/>
          <p:nvPr/>
        </p:nvGrpSpPr>
        <p:grpSpPr>
          <a:xfrm>
            <a:off x="323528" y="1052736"/>
            <a:ext cx="4896544" cy="1944216"/>
            <a:chOff x="1066190" y="4013544"/>
            <a:chExt cx="6566233" cy="2078732"/>
          </a:xfrm>
        </p:grpSpPr>
        <p:pic>
          <p:nvPicPr>
            <p:cNvPr id="255" name="Picture 254"/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37" b="90000" l="6875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7" t="3125" r="6004" b="6875"/>
            <a:stretch>
              <a:fillRect/>
            </a:stretch>
          </p:blipFill>
          <p:spPr>
            <a:xfrm>
              <a:off x="3900636" y="4013544"/>
              <a:ext cx="3731787" cy="2078732"/>
            </a:xfrm>
            <a:prstGeom prst="rect">
              <a:avLst/>
            </a:prstGeom>
          </p:spPr>
        </p:pic>
        <p:grpSp>
          <p:nvGrpSpPr>
            <p:cNvPr id="256" name="Group 4"/>
            <p:cNvGrpSpPr>
              <a:grpSpLocks/>
            </p:cNvGrpSpPr>
            <p:nvPr/>
          </p:nvGrpSpPr>
          <p:grpSpPr bwMode="auto">
            <a:xfrm>
              <a:off x="3566519" y="4061473"/>
              <a:ext cx="1724336" cy="1704960"/>
              <a:chOff x="5458" y="13289"/>
              <a:chExt cx="1439" cy="1728"/>
            </a:xfrm>
          </p:grpSpPr>
          <p:sp>
            <p:nvSpPr>
              <p:cNvPr id="258" name="Rectangle 5"/>
              <p:cNvSpPr>
                <a:spLocks noChangeArrowheads="1"/>
              </p:cNvSpPr>
              <p:nvPr/>
            </p:nvSpPr>
            <p:spPr bwMode="auto">
              <a:xfrm>
                <a:off x="6417" y="14043"/>
                <a:ext cx="480" cy="370"/>
              </a:xfrm>
              <a:prstGeom prst="rect">
                <a:avLst/>
              </a:prstGeom>
              <a:noFill/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cxnSp>
            <p:nvCxnSpPr>
              <p:cNvPr id="259" name="AutoShape 6"/>
              <p:cNvCxnSpPr>
                <a:cxnSpLocks noChangeShapeType="1"/>
              </p:cNvCxnSpPr>
              <p:nvPr/>
            </p:nvCxnSpPr>
            <p:spPr bwMode="auto">
              <a:xfrm>
                <a:off x="5458" y="13289"/>
                <a:ext cx="959" cy="754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0" name="AutoShape 7"/>
              <p:cNvCxnSpPr>
                <a:cxnSpLocks noChangeShapeType="1"/>
              </p:cNvCxnSpPr>
              <p:nvPr/>
            </p:nvCxnSpPr>
            <p:spPr bwMode="auto">
              <a:xfrm flipV="1">
                <a:off x="5458" y="14413"/>
                <a:ext cx="959" cy="604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257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6190" y="4043660"/>
              <a:ext cx="2492315" cy="1746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1" name="Group 26"/>
          <p:cNvGrpSpPr/>
          <p:nvPr/>
        </p:nvGrpSpPr>
        <p:grpSpPr>
          <a:xfrm>
            <a:off x="486382" y="3501008"/>
            <a:ext cx="3437546" cy="2877572"/>
            <a:chOff x="9683207" y="37955905"/>
            <a:chExt cx="3955133" cy="3052945"/>
          </a:xfrm>
        </p:grpSpPr>
        <p:grpSp>
          <p:nvGrpSpPr>
            <p:cNvPr id="262" name="Group 152"/>
            <p:cNvGrpSpPr/>
            <p:nvPr/>
          </p:nvGrpSpPr>
          <p:grpSpPr>
            <a:xfrm>
              <a:off x="9683207" y="38214071"/>
              <a:ext cx="3631945" cy="2794779"/>
              <a:chOff x="13492689" y="35612796"/>
              <a:chExt cx="2179319" cy="1981200"/>
            </a:xfrm>
          </p:grpSpPr>
          <p:sp>
            <p:nvSpPr>
              <p:cNvPr id="267" name="Rectangle 266"/>
              <p:cNvSpPr/>
              <p:nvPr/>
            </p:nvSpPr>
            <p:spPr>
              <a:xfrm>
                <a:off x="13538408" y="35612796"/>
                <a:ext cx="2128521" cy="19812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grpSp>
            <p:nvGrpSpPr>
              <p:cNvPr id="268" name="Group 158"/>
              <p:cNvGrpSpPr/>
              <p:nvPr/>
            </p:nvGrpSpPr>
            <p:grpSpPr>
              <a:xfrm flipH="1">
                <a:off x="13492689" y="36450995"/>
                <a:ext cx="624838" cy="543560"/>
                <a:chOff x="3383281" y="3505200"/>
                <a:chExt cx="624838" cy="543560"/>
              </a:xfrm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0" scaled="1"/>
                <a:tileRect/>
              </a:gradFill>
            </p:grpSpPr>
            <p:grpSp>
              <p:nvGrpSpPr>
                <p:cNvPr id="288" name="Group 202"/>
                <p:cNvGrpSpPr/>
                <p:nvPr/>
              </p:nvGrpSpPr>
              <p:grpSpPr>
                <a:xfrm flipH="1">
                  <a:off x="3383281" y="3505200"/>
                  <a:ext cx="274319" cy="543560"/>
                  <a:chOff x="3505200" y="2057400"/>
                  <a:chExt cx="274319" cy="543560"/>
                </a:xfrm>
                <a:grpFill/>
              </p:grpSpPr>
              <p:sp>
                <p:nvSpPr>
                  <p:cNvPr id="295" name="Double Wave 294"/>
                  <p:cNvSpPr/>
                  <p:nvPr/>
                </p:nvSpPr>
                <p:spPr>
                  <a:xfrm rot="16200000">
                    <a:off x="3352800" y="2209800"/>
                    <a:ext cx="533400" cy="228600"/>
                  </a:xfrm>
                  <a:prstGeom prst="doubleWav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3145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46291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69437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92583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15728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38874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62020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185166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>
                      <a:defRPr/>
                    </a:pPr>
                    <a:endParaRPr lang="en-GB" sz="3600" kern="0">
                      <a:solidFill>
                        <a:sysClr val="window" lastClr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296" name="Rectangle 295"/>
                  <p:cNvSpPr/>
                  <p:nvPr/>
                </p:nvSpPr>
                <p:spPr>
                  <a:xfrm>
                    <a:off x="3681938" y="2067559"/>
                    <a:ext cx="97581" cy="533401"/>
                  </a:xfrm>
                  <a:prstGeom prst="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3145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46291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69437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92583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15728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38874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62020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185166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>
                      <a:defRPr/>
                    </a:pPr>
                    <a:endParaRPr lang="en-GB" sz="3600" kern="0">
                      <a:solidFill>
                        <a:sysClr val="window" lastClr="FFFFFF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289" name="Group 203"/>
                <p:cNvGrpSpPr/>
                <p:nvPr/>
              </p:nvGrpSpPr>
              <p:grpSpPr>
                <a:xfrm flipH="1">
                  <a:off x="3535681" y="3505200"/>
                  <a:ext cx="274319" cy="543560"/>
                  <a:chOff x="3505200" y="2057400"/>
                  <a:chExt cx="274319" cy="543560"/>
                </a:xfrm>
                <a:grpFill/>
              </p:grpSpPr>
              <p:sp>
                <p:nvSpPr>
                  <p:cNvPr id="293" name="Double Wave 292"/>
                  <p:cNvSpPr/>
                  <p:nvPr/>
                </p:nvSpPr>
                <p:spPr>
                  <a:xfrm rot="16200000">
                    <a:off x="3352800" y="2209800"/>
                    <a:ext cx="533400" cy="228600"/>
                  </a:xfrm>
                  <a:prstGeom prst="doubleWav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3145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46291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69437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92583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15728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38874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62020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185166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>
                      <a:defRPr/>
                    </a:pPr>
                    <a:endParaRPr lang="en-GB" sz="3600" kern="0">
                      <a:solidFill>
                        <a:sysClr val="window" lastClr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294" name="Rectangle 293"/>
                  <p:cNvSpPr/>
                  <p:nvPr/>
                </p:nvSpPr>
                <p:spPr>
                  <a:xfrm>
                    <a:off x="3733800" y="2067559"/>
                    <a:ext cx="45719" cy="533401"/>
                  </a:xfrm>
                  <a:prstGeom prst="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3145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46291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69437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92583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15728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38874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62020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185166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>
                      <a:defRPr/>
                    </a:pPr>
                    <a:endParaRPr lang="en-GB" sz="3600" kern="0">
                      <a:solidFill>
                        <a:sysClr val="window" lastClr="FFFFFF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290" name="Group 204"/>
                <p:cNvGrpSpPr/>
                <p:nvPr/>
              </p:nvGrpSpPr>
              <p:grpSpPr>
                <a:xfrm flipH="1">
                  <a:off x="3733800" y="3505200"/>
                  <a:ext cx="274319" cy="543560"/>
                  <a:chOff x="3505200" y="2057400"/>
                  <a:chExt cx="274319" cy="543560"/>
                </a:xfrm>
                <a:grpFill/>
              </p:grpSpPr>
              <p:sp>
                <p:nvSpPr>
                  <p:cNvPr id="291" name="Double Wave 290"/>
                  <p:cNvSpPr/>
                  <p:nvPr/>
                </p:nvSpPr>
                <p:spPr>
                  <a:xfrm rot="16200000">
                    <a:off x="3352800" y="2209800"/>
                    <a:ext cx="533400" cy="228600"/>
                  </a:xfrm>
                  <a:prstGeom prst="doubleWav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3145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46291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69437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92583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15728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38874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62020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185166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>
                      <a:defRPr/>
                    </a:pPr>
                    <a:endParaRPr lang="en-GB" sz="3600" kern="0">
                      <a:solidFill>
                        <a:sysClr val="window" lastClr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292" name="Rectangle 291"/>
                  <p:cNvSpPr/>
                  <p:nvPr/>
                </p:nvSpPr>
                <p:spPr>
                  <a:xfrm>
                    <a:off x="3733800" y="2067559"/>
                    <a:ext cx="45719" cy="533401"/>
                  </a:xfrm>
                  <a:prstGeom prst="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3145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46291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69437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92583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15728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38874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62020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185166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>
                      <a:defRPr/>
                    </a:pPr>
                    <a:endParaRPr lang="en-GB" sz="3600" kern="0">
                      <a:solidFill>
                        <a:sysClr val="window" lastClr="FFFFFF"/>
                      </a:solidFill>
                      <a:latin typeface="Arial"/>
                    </a:endParaRPr>
                  </a:p>
                </p:txBody>
              </p:sp>
            </p:grpSp>
          </p:grpSp>
          <p:grpSp>
            <p:nvGrpSpPr>
              <p:cNvPr id="269" name="Group 159"/>
              <p:cNvGrpSpPr/>
              <p:nvPr/>
            </p:nvGrpSpPr>
            <p:grpSpPr>
              <a:xfrm>
                <a:off x="15047169" y="36450993"/>
                <a:ext cx="624839" cy="543561"/>
                <a:chOff x="3383280" y="3505199"/>
                <a:chExt cx="624839" cy="543561"/>
              </a:xfrm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0" scaled="1"/>
                <a:tileRect/>
              </a:gradFill>
            </p:grpSpPr>
            <p:grpSp>
              <p:nvGrpSpPr>
                <p:cNvPr id="279" name="Group 193"/>
                <p:cNvGrpSpPr/>
                <p:nvPr/>
              </p:nvGrpSpPr>
              <p:grpSpPr>
                <a:xfrm flipH="1">
                  <a:off x="3383280" y="3505199"/>
                  <a:ext cx="274320" cy="533401"/>
                  <a:chOff x="3505200" y="2057399"/>
                  <a:chExt cx="274320" cy="533401"/>
                </a:xfrm>
                <a:grpFill/>
              </p:grpSpPr>
              <p:sp>
                <p:nvSpPr>
                  <p:cNvPr id="286" name="Double Wave 285"/>
                  <p:cNvSpPr/>
                  <p:nvPr/>
                </p:nvSpPr>
                <p:spPr>
                  <a:xfrm rot="16200000">
                    <a:off x="3352800" y="2209800"/>
                    <a:ext cx="533400" cy="228600"/>
                  </a:xfrm>
                  <a:prstGeom prst="doubleWav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3145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46291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69437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92583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15728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38874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62020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185166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>
                      <a:defRPr/>
                    </a:pPr>
                    <a:endParaRPr lang="en-GB" sz="3600" kern="0">
                      <a:solidFill>
                        <a:sysClr val="window" lastClr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287" name="Rectangle 286"/>
                  <p:cNvSpPr/>
                  <p:nvPr/>
                </p:nvSpPr>
                <p:spPr>
                  <a:xfrm>
                    <a:off x="3704798" y="2057399"/>
                    <a:ext cx="74722" cy="533401"/>
                  </a:xfrm>
                  <a:prstGeom prst="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3145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46291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69437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92583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15728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38874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62020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185166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>
                      <a:defRPr/>
                    </a:pPr>
                    <a:endParaRPr lang="en-GB" sz="3600" kern="0">
                      <a:solidFill>
                        <a:sysClr val="window" lastClr="FFFFFF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280" name="Group 194"/>
                <p:cNvGrpSpPr/>
                <p:nvPr/>
              </p:nvGrpSpPr>
              <p:grpSpPr>
                <a:xfrm flipH="1">
                  <a:off x="3535681" y="3505200"/>
                  <a:ext cx="274319" cy="543560"/>
                  <a:chOff x="3505200" y="2057400"/>
                  <a:chExt cx="274319" cy="543560"/>
                </a:xfrm>
                <a:grpFill/>
              </p:grpSpPr>
              <p:sp>
                <p:nvSpPr>
                  <p:cNvPr id="284" name="Double Wave 283"/>
                  <p:cNvSpPr/>
                  <p:nvPr/>
                </p:nvSpPr>
                <p:spPr>
                  <a:xfrm rot="16200000">
                    <a:off x="3352800" y="2209800"/>
                    <a:ext cx="533400" cy="228600"/>
                  </a:xfrm>
                  <a:prstGeom prst="doubleWav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3145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46291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69437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92583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15728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38874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62020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185166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>
                      <a:defRPr/>
                    </a:pPr>
                    <a:endParaRPr lang="en-GB" sz="3600" kern="0">
                      <a:solidFill>
                        <a:sysClr val="window" lastClr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285" name="Rectangle 284"/>
                  <p:cNvSpPr/>
                  <p:nvPr/>
                </p:nvSpPr>
                <p:spPr>
                  <a:xfrm>
                    <a:off x="3733800" y="2067559"/>
                    <a:ext cx="45719" cy="533401"/>
                  </a:xfrm>
                  <a:prstGeom prst="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3145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46291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69437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92583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15728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38874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62020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185166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>
                      <a:defRPr/>
                    </a:pPr>
                    <a:endParaRPr lang="en-GB" sz="3600" kern="0">
                      <a:solidFill>
                        <a:sysClr val="window" lastClr="FFFFFF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281" name="Group 195"/>
                <p:cNvGrpSpPr/>
                <p:nvPr/>
              </p:nvGrpSpPr>
              <p:grpSpPr>
                <a:xfrm flipH="1">
                  <a:off x="3733800" y="3505200"/>
                  <a:ext cx="274319" cy="543560"/>
                  <a:chOff x="3505200" y="2057400"/>
                  <a:chExt cx="274319" cy="543560"/>
                </a:xfrm>
                <a:grpFill/>
              </p:grpSpPr>
              <p:sp>
                <p:nvSpPr>
                  <p:cNvPr id="282" name="Double Wave 281"/>
                  <p:cNvSpPr/>
                  <p:nvPr/>
                </p:nvSpPr>
                <p:spPr>
                  <a:xfrm rot="16200000">
                    <a:off x="3352800" y="2209800"/>
                    <a:ext cx="533400" cy="228600"/>
                  </a:xfrm>
                  <a:prstGeom prst="doubleWav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3145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46291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69437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92583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15728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38874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62020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185166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>
                      <a:defRPr/>
                    </a:pPr>
                    <a:endParaRPr lang="en-GB" sz="3600" kern="0">
                      <a:solidFill>
                        <a:sysClr val="window" lastClr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283" name="Rectangle 282"/>
                  <p:cNvSpPr/>
                  <p:nvPr/>
                </p:nvSpPr>
                <p:spPr>
                  <a:xfrm>
                    <a:off x="3733800" y="2067559"/>
                    <a:ext cx="45719" cy="533401"/>
                  </a:xfrm>
                  <a:prstGeom prst="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3145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46291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69437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92583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157287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388745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6202025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18516600" algn="l" defTabSz="4629150" rtl="0" eaLnBrk="1" latinLnBrk="0" hangingPunct="1">
                      <a:defRPr sz="9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>
                      <a:defRPr/>
                    </a:pPr>
                    <a:endParaRPr lang="en-GB" sz="3600" kern="0">
                      <a:solidFill>
                        <a:sysClr val="window" lastClr="FFFFFF"/>
                      </a:solidFill>
                      <a:latin typeface="Arial"/>
                    </a:endParaRPr>
                  </a:p>
                </p:txBody>
              </p:sp>
            </p:grpSp>
          </p:grpSp>
          <p:sp>
            <p:nvSpPr>
              <p:cNvPr id="270" name="Double Wave 269"/>
              <p:cNvSpPr/>
              <p:nvPr/>
            </p:nvSpPr>
            <p:spPr>
              <a:xfrm>
                <a:off x="13538409" y="37136795"/>
                <a:ext cx="685800" cy="457200"/>
              </a:xfrm>
              <a:prstGeom prst="doubleWave">
                <a:avLst/>
              </a:prstGeom>
              <a:solidFill>
                <a:srgbClr val="00000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271" name="Double Wave 270"/>
              <p:cNvSpPr/>
              <p:nvPr/>
            </p:nvSpPr>
            <p:spPr>
              <a:xfrm>
                <a:off x="14224209" y="37136795"/>
                <a:ext cx="685800" cy="457200"/>
              </a:xfrm>
              <a:prstGeom prst="doubleWave">
                <a:avLst/>
              </a:prstGeom>
              <a:solidFill>
                <a:srgbClr val="00000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14224209" y="36984395"/>
                <a:ext cx="685800" cy="228600"/>
              </a:xfrm>
              <a:prstGeom prst="rect">
                <a:avLst/>
              </a:prstGeom>
              <a:solidFill>
                <a:srgbClr val="00B0F0"/>
              </a:solidFill>
              <a:ln w="25400" cap="flat" cmpd="sng" algn="ctr">
                <a:solidFill>
                  <a:srgbClr val="00B0F0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273" name="Double Wave 272"/>
              <p:cNvSpPr/>
              <p:nvPr/>
            </p:nvSpPr>
            <p:spPr>
              <a:xfrm rot="16200000">
                <a:off x="14473358" y="36999407"/>
                <a:ext cx="533399" cy="503376"/>
              </a:xfrm>
              <a:prstGeom prst="doubleWave">
                <a:avLst/>
              </a:prstGeom>
              <a:solidFill>
                <a:srgbClr val="00000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 dirty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274" name="Double Wave 273"/>
              <p:cNvSpPr/>
              <p:nvPr/>
            </p:nvSpPr>
            <p:spPr>
              <a:xfrm rot="16200000">
                <a:off x="13454589" y="37042815"/>
                <a:ext cx="533400" cy="457200"/>
              </a:xfrm>
              <a:prstGeom prst="doubleWave">
                <a:avLst/>
              </a:prstGeom>
              <a:solidFill>
                <a:srgbClr val="00000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275" name="Double Wave 274"/>
              <p:cNvSpPr/>
              <p:nvPr/>
            </p:nvSpPr>
            <p:spPr>
              <a:xfrm>
                <a:off x="14869369" y="37136794"/>
                <a:ext cx="756918" cy="457200"/>
              </a:xfrm>
              <a:prstGeom prst="doubleWave">
                <a:avLst/>
              </a:prstGeom>
              <a:solidFill>
                <a:srgbClr val="00000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276" name="Double Wave 275"/>
              <p:cNvSpPr/>
              <p:nvPr/>
            </p:nvSpPr>
            <p:spPr>
              <a:xfrm rot="16200000">
                <a:off x="15166549" y="37022494"/>
                <a:ext cx="533400" cy="457200"/>
              </a:xfrm>
              <a:prstGeom prst="doubleWave">
                <a:avLst/>
              </a:prstGeom>
              <a:solidFill>
                <a:srgbClr val="00000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13505196" y="36984395"/>
                <a:ext cx="719013" cy="228600"/>
              </a:xfrm>
              <a:prstGeom prst="rect">
                <a:avLst/>
              </a:prstGeom>
              <a:solidFill>
                <a:srgbClr val="00B0F0"/>
              </a:solidFill>
              <a:ln w="25400" cap="flat" cmpd="sng" algn="ctr">
                <a:solidFill>
                  <a:srgbClr val="00B0F0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14498534" y="36984394"/>
                <a:ext cx="1163315" cy="228600"/>
              </a:xfrm>
              <a:prstGeom prst="rect">
                <a:avLst/>
              </a:prstGeom>
              <a:solidFill>
                <a:srgbClr val="00B0F0"/>
              </a:solidFill>
              <a:ln w="25400" cap="flat" cmpd="sng" algn="ctr">
                <a:solidFill>
                  <a:srgbClr val="00B0F0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</p:grpSp>
        <p:sp>
          <p:nvSpPr>
            <p:cNvPr id="263" name="Rectangle 262"/>
            <p:cNvSpPr/>
            <p:nvPr/>
          </p:nvSpPr>
          <p:spPr>
            <a:xfrm>
              <a:off x="9807957" y="37955905"/>
              <a:ext cx="3430997" cy="324036"/>
            </a:xfrm>
            <a:prstGeom prst="rect">
              <a:avLst/>
            </a:prstGeom>
            <a:solidFill>
              <a:srgbClr val="66FFFF">
                <a:lumMod val="65000"/>
              </a:srgbClr>
            </a:solidFill>
            <a:ln w="25400" cap="flat" cmpd="sng" algn="ctr">
              <a:solidFill>
                <a:srgbClr val="66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Drain</a:t>
              </a:r>
              <a:endParaRPr lang="en-GB" sz="18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12198181" y="39388407"/>
              <a:ext cx="1440159" cy="62041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Patterned source </a:t>
              </a:r>
              <a:endParaRPr lang="en-GB" sz="1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10404346" y="40058712"/>
              <a:ext cx="2641870" cy="5307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Gate dielectric</a:t>
              </a:r>
              <a:endParaRPr lang="en-GB" sz="2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11160408" y="40536725"/>
              <a:ext cx="22258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 smtClean="0">
                  <a:solidFill>
                    <a:srgbClr val="66FFFF"/>
                  </a:solidFill>
                  <a:latin typeface="Times New Roman" pitchFamily="18" charset="0"/>
                  <a:cs typeface="Times New Roman" pitchFamily="18" charset="0"/>
                </a:rPr>
                <a:t>Gate</a:t>
              </a:r>
              <a:endParaRPr lang="en-GB" sz="2000" dirty="0">
                <a:solidFill>
                  <a:srgbClr val="66FFFF"/>
                </a:solidFill>
                <a:latin typeface="Arial"/>
              </a:endParaRPr>
            </a:p>
          </p:txBody>
        </p:sp>
      </p:grpSp>
      <p:grpSp>
        <p:nvGrpSpPr>
          <p:cNvPr id="297" name="Group 82"/>
          <p:cNvGrpSpPr/>
          <p:nvPr/>
        </p:nvGrpSpPr>
        <p:grpSpPr>
          <a:xfrm>
            <a:off x="5364088" y="1124744"/>
            <a:ext cx="3676510" cy="5184576"/>
            <a:chOff x="1194756" y="1628800"/>
            <a:chExt cx="3099580" cy="4548758"/>
          </a:xfrm>
        </p:grpSpPr>
        <p:grpSp>
          <p:nvGrpSpPr>
            <p:cNvPr id="298" name="Group 95"/>
            <p:cNvGrpSpPr/>
            <p:nvPr/>
          </p:nvGrpSpPr>
          <p:grpSpPr>
            <a:xfrm>
              <a:off x="1403648" y="1700808"/>
              <a:ext cx="2890688" cy="4476750"/>
              <a:chOff x="1403648" y="1700808"/>
              <a:chExt cx="2890688" cy="4476750"/>
            </a:xfrm>
          </p:grpSpPr>
          <p:pic>
            <p:nvPicPr>
              <p:cNvPr id="315" name="Picture 314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863"/>
              <a:stretch/>
            </p:blipFill>
            <p:spPr bwMode="auto">
              <a:xfrm>
                <a:off x="1403648" y="1700808"/>
                <a:ext cx="2432783" cy="4476750"/>
              </a:xfrm>
              <a:prstGeom prst="rect">
                <a:avLst/>
              </a:prstGeom>
              <a:noFill/>
              <a:ln>
                <a:noFill/>
              </a:ln>
            </p:spPr>
          </p:pic>
          <p:graphicFrame>
            <p:nvGraphicFramePr>
              <p:cNvPr id="316" name="Object 21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310623" y="2024555"/>
              <a:ext cx="884672" cy="32452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0" name="Equation" r:id="rId7" imgW="698197" imgH="253890" progId="Equation.DSMT4">
                      <p:embed/>
                    </p:oleObj>
                  </mc:Choice>
                  <mc:Fallback>
                    <p:oleObj name="Equation" r:id="rId7" imgW="698197" imgH="25389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0623" y="2024555"/>
                            <a:ext cx="884672" cy="32452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2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253073" y="3335194"/>
              <a:ext cx="958283" cy="3579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1" name="Equation" r:id="rId9" imgW="685800" imgH="254000" progId="Equation.DSMT4">
                      <p:embed/>
                    </p:oleObj>
                  </mc:Choice>
                  <mc:Fallback>
                    <p:oleObj name="Equation" r:id="rId9" imgW="685800" imgH="2540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53073" y="3335194"/>
                            <a:ext cx="958283" cy="35795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2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282517" y="4787660"/>
              <a:ext cx="1011819" cy="3704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2" name="Equation" r:id="rId11" imgW="698197" imgH="253890" progId="Equation.DSMT4">
                      <p:embed/>
                    </p:oleObj>
                  </mc:Choice>
                  <mc:Fallback>
                    <p:oleObj name="Equation" r:id="rId11" imgW="698197" imgH="25389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82517" y="4787660"/>
                            <a:ext cx="1011819" cy="37048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99" name="Group 2"/>
            <p:cNvGrpSpPr>
              <a:grpSpLocks/>
            </p:cNvGrpSpPr>
            <p:nvPr/>
          </p:nvGrpSpPr>
          <p:grpSpPr bwMode="auto">
            <a:xfrm>
              <a:off x="1194756" y="1628800"/>
              <a:ext cx="1614990" cy="3396277"/>
              <a:chOff x="5304" y="1381"/>
              <a:chExt cx="2543" cy="5347"/>
            </a:xfrm>
          </p:grpSpPr>
          <p:grpSp>
            <p:nvGrpSpPr>
              <p:cNvPr id="300" name="Group 3"/>
              <p:cNvGrpSpPr>
                <a:grpSpLocks/>
              </p:cNvGrpSpPr>
              <p:nvPr/>
            </p:nvGrpSpPr>
            <p:grpSpPr bwMode="auto">
              <a:xfrm>
                <a:off x="5421" y="6032"/>
                <a:ext cx="2330" cy="696"/>
                <a:chOff x="6786" y="7723"/>
                <a:chExt cx="2330" cy="696"/>
              </a:xfrm>
            </p:grpSpPr>
            <p:cxnSp>
              <p:nvCxnSpPr>
                <p:cNvPr id="311" name="AutoShape 4"/>
                <p:cNvCxnSpPr>
                  <a:cxnSpLocks noChangeShapeType="1"/>
                </p:cNvCxnSpPr>
                <p:nvPr/>
              </p:nvCxnSpPr>
              <p:spPr bwMode="auto">
                <a:xfrm>
                  <a:off x="8504" y="7727"/>
                  <a:ext cx="577" cy="35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312" name="AutoShape 5"/>
                <p:cNvCxnSpPr>
                  <a:cxnSpLocks noChangeShapeType="1"/>
                </p:cNvCxnSpPr>
                <p:nvPr/>
              </p:nvCxnSpPr>
              <p:spPr bwMode="auto">
                <a:xfrm flipH="1">
                  <a:off x="6786" y="7723"/>
                  <a:ext cx="1705" cy="696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graphicFrame>
              <p:nvGraphicFramePr>
                <p:cNvPr id="313" name="Object 6"/>
                <p:cNvGraphicFramePr>
                  <a:graphicFrameLocks noChangeAspect="1"/>
                </p:cNvGraphicFramePr>
                <p:nvPr/>
              </p:nvGraphicFramePr>
              <p:xfrm>
                <a:off x="6813" y="7946"/>
                <a:ext cx="220" cy="2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3" name="Equation" r:id="rId13" imgW="139579" imgH="164957" progId="Equation.DSMT4">
                        <p:embed/>
                      </p:oleObj>
                    </mc:Choice>
                    <mc:Fallback>
                      <p:oleObj name="Equation" r:id="rId13" imgW="139579" imgH="164957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813" y="7946"/>
                              <a:ext cx="220" cy="26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14" name="Object 7"/>
                <p:cNvGraphicFramePr>
                  <a:graphicFrameLocks noChangeAspect="1"/>
                </p:cNvGraphicFramePr>
                <p:nvPr/>
              </p:nvGraphicFramePr>
              <p:xfrm>
                <a:off x="8916" y="7747"/>
                <a:ext cx="200" cy="2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4" name="Equation" r:id="rId15" imgW="126835" imgH="139518" progId="Equation.DSMT4">
                        <p:embed/>
                      </p:oleObj>
                    </mc:Choice>
                    <mc:Fallback>
                      <p:oleObj name="Equation" r:id="rId15" imgW="126835" imgH="139518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916" y="7747"/>
                              <a:ext cx="200" cy="22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01" name="Group 8"/>
              <p:cNvGrpSpPr>
                <a:grpSpLocks/>
              </p:cNvGrpSpPr>
              <p:nvPr/>
            </p:nvGrpSpPr>
            <p:grpSpPr bwMode="auto">
              <a:xfrm>
                <a:off x="5304" y="3669"/>
                <a:ext cx="2352" cy="724"/>
                <a:chOff x="6786" y="7695"/>
                <a:chExt cx="2352" cy="724"/>
              </a:xfrm>
            </p:grpSpPr>
            <p:cxnSp>
              <p:nvCxnSpPr>
                <p:cNvPr id="307" name="AutoShape 9"/>
                <p:cNvCxnSpPr>
                  <a:cxnSpLocks noChangeShapeType="1"/>
                </p:cNvCxnSpPr>
                <p:nvPr/>
              </p:nvCxnSpPr>
              <p:spPr bwMode="auto">
                <a:xfrm>
                  <a:off x="8504" y="7727"/>
                  <a:ext cx="577" cy="35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308" name="AutoShape 10"/>
                <p:cNvCxnSpPr>
                  <a:cxnSpLocks noChangeShapeType="1"/>
                </p:cNvCxnSpPr>
                <p:nvPr/>
              </p:nvCxnSpPr>
              <p:spPr bwMode="auto">
                <a:xfrm flipH="1">
                  <a:off x="6786" y="7723"/>
                  <a:ext cx="1705" cy="696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graphicFrame>
              <p:nvGraphicFramePr>
                <p:cNvPr id="309" name="Object 11"/>
                <p:cNvGraphicFramePr>
                  <a:graphicFrameLocks noChangeAspect="1"/>
                </p:cNvGraphicFramePr>
                <p:nvPr/>
              </p:nvGraphicFramePr>
              <p:xfrm>
                <a:off x="6930" y="7993"/>
                <a:ext cx="220" cy="2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5" name="Equation" r:id="rId17" imgW="139579" imgH="164957" progId="Equation.DSMT4">
                        <p:embed/>
                      </p:oleObj>
                    </mc:Choice>
                    <mc:Fallback>
                      <p:oleObj name="Equation" r:id="rId17" imgW="139579" imgH="164957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930" y="7993"/>
                              <a:ext cx="220" cy="26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10" name="Object 12"/>
                <p:cNvGraphicFramePr>
                  <a:graphicFrameLocks noChangeAspect="1"/>
                </p:cNvGraphicFramePr>
                <p:nvPr/>
              </p:nvGraphicFramePr>
              <p:xfrm>
                <a:off x="8938" y="7695"/>
                <a:ext cx="200" cy="2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6" name="Equation" r:id="rId19" imgW="126835" imgH="139518" progId="Equation.DSMT4">
                        <p:embed/>
                      </p:oleObj>
                    </mc:Choice>
                    <mc:Fallback>
                      <p:oleObj name="Equation" r:id="rId19" imgW="126835" imgH="139518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938" y="7695"/>
                              <a:ext cx="200" cy="22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02" name="Group 13"/>
              <p:cNvGrpSpPr>
                <a:grpSpLocks/>
              </p:cNvGrpSpPr>
              <p:nvPr/>
            </p:nvGrpSpPr>
            <p:grpSpPr bwMode="auto">
              <a:xfrm>
                <a:off x="5504" y="1381"/>
                <a:ext cx="2343" cy="696"/>
                <a:chOff x="6786" y="7723"/>
                <a:chExt cx="2343" cy="696"/>
              </a:xfrm>
            </p:grpSpPr>
            <p:cxnSp>
              <p:nvCxnSpPr>
                <p:cNvPr id="303" name="AutoShape 14"/>
                <p:cNvCxnSpPr>
                  <a:cxnSpLocks noChangeShapeType="1"/>
                </p:cNvCxnSpPr>
                <p:nvPr/>
              </p:nvCxnSpPr>
              <p:spPr bwMode="auto">
                <a:xfrm>
                  <a:off x="8504" y="7727"/>
                  <a:ext cx="577" cy="35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304" name="AutoShape 15"/>
                <p:cNvCxnSpPr>
                  <a:cxnSpLocks noChangeShapeType="1"/>
                </p:cNvCxnSpPr>
                <p:nvPr/>
              </p:nvCxnSpPr>
              <p:spPr bwMode="auto">
                <a:xfrm flipH="1">
                  <a:off x="6786" y="7723"/>
                  <a:ext cx="1705" cy="696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graphicFrame>
              <p:nvGraphicFramePr>
                <p:cNvPr id="305" name="Object 16"/>
                <p:cNvGraphicFramePr>
                  <a:graphicFrameLocks noChangeAspect="1"/>
                </p:cNvGraphicFramePr>
                <p:nvPr/>
              </p:nvGraphicFramePr>
              <p:xfrm>
                <a:off x="6826" y="8021"/>
                <a:ext cx="220" cy="2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7" name="Equation" r:id="rId21" imgW="139579" imgH="164957" progId="Equation.DSMT4">
                        <p:embed/>
                      </p:oleObj>
                    </mc:Choice>
                    <mc:Fallback>
                      <p:oleObj name="Equation" r:id="rId21" imgW="139579" imgH="164957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826" y="8021"/>
                              <a:ext cx="220" cy="26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06" name="Object 17"/>
                <p:cNvGraphicFramePr>
                  <a:graphicFrameLocks noChangeAspect="1"/>
                </p:cNvGraphicFramePr>
                <p:nvPr/>
              </p:nvGraphicFramePr>
              <p:xfrm>
                <a:off x="8929" y="7723"/>
                <a:ext cx="200" cy="2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8" name="Equation" r:id="rId23" imgW="126835" imgH="139518" progId="Equation.DSMT4">
                        <p:embed/>
                      </p:oleObj>
                    </mc:Choice>
                    <mc:Fallback>
                      <p:oleObj name="Equation" r:id="rId23" imgW="126835" imgH="139518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929" y="7723"/>
                              <a:ext cx="200" cy="22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sp>
        <p:nvSpPr>
          <p:cNvPr id="319" name="Content Placeholder 2"/>
          <p:cNvSpPr txBox="1">
            <a:spLocks/>
          </p:cNvSpPr>
          <p:nvPr/>
        </p:nvSpPr>
        <p:spPr bwMode="auto">
          <a:xfrm>
            <a:off x="5508104" y="474325"/>
            <a:ext cx="327687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buClr>
                <a:srgbClr val="FF0000"/>
              </a:buClr>
              <a:buFontTx/>
              <a:buNone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</a:rPr>
              <a:t>Charge density in the Semiconductor layer for </a:t>
            </a:r>
          </a:p>
          <a:p>
            <a:pPr marL="0" indent="0" algn="l" rtl="0">
              <a:buClr>
                <a:srgbClr val="FF0000"/>
              </a:buClr>
              <a:buFontTx/>
              <a:buNone/>
            </a:pPr>
            <a:endParaRPr lang="he-IL" kern="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20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341986"/>
              </p:ext>
            </p:extLst>
          </p:nvPr>
        </p:nvGraphicFramePr>
        <p:xfrm>
          <a:off x="7863503" y="720492"/>
          <a:ext cx="869536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Equation" r:id="rId25" imgW="698197" imgH="253890" progId="Equation.DSMT4">
                  <p:embed/>
                </p:oleObj>
              </mc:Choice>
              <mc:Fallback>
                <p:oleObj name="Equation" r:id="rId25" imgW="69819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3503" y="720492"/>
                        <a:ext cx="869536" cy="369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1" name="TextBox 8"/>
          <p:cNvSpPr txBox="1">
            <a:spLocks noChangeArrowheads="1"/>
          </p:cNvSpPr>
          <p:nvPr/>
        </p:nvSpPr>
        <p:spPr bwMode="auto">
          <a:xfrm>
            <a:off x="7776642" y="1362254"/>
            <a:ext cx="14038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Unbiased gate</a:t>
            </a:r>
            <a:endParaRPr lang="he-IL" sz="1600" dirty="0">
              <a:solidFill>
                <a:srgbClr val="00000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322" name="TextBox 8"/>
          <p:cNvSpPr txBox="1">
            <a:spLocks noChangeArrowheads="1"/>
          </p:cNvSpPr>
          <p:nvPr/>
        </p:nvSpPr>
        <p:spPr bwMode="auto">
          <a:xfrm>
            <a:off x="7688080" y="2628201"/>
            <a:ext cx="14204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Virtual contact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Formation</a:t>
            </a:r>
            <a:endParaRPr lang="he-IL" sz="1600" dirty="0">
              <a:solidFill>
                <a:srgbClr val="00000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323" name="TextBox 8"/>
          <p:cNvSpPr txBox="1">
            <a:spLocks noChangeArrowheads="1"/>
          </p:cNvSpPr>
          <p:nvPr/>
        </p:nvSpPr>
        <p:spPr bwMode="auto">
          <a:xfrm>
            <a:off x="7668344" y="4221088"/>
            <a:ext cx="17247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Saturated virtual contact </a:t>
            </a:r>
            <a:endParaRPr lang="he-IL" sz="1600" dirty="0">
              <a:solidFill>
                <a:srgbClr val="00000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grpSp>
        <p:nvGrpSpPr>
          <p:cNvPr id="324" name="Group 113"/>
          <p:cNvGrpSpPr/>
          <p:nvPr/>
        </p:nvGrpSpPr>
        <p:grpSpPr>
          <a:xfrm>
            <a:off x="1422490" y="5369456"/>
            <a:ext cx="245865" cy="219784"/>
            <a:chOff x="5145815" y="5381600"/>
            <a:chExt cx="245865" cy="219784"/>
          </a:xfrm>
        </p:grpSpPr>
        <p:sp>
          <p:nvSpPr>
            <p:cNvPr id="325" name="Oval 324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26" name="Minus 325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327" name="Group 114"/>
          <p:cNvGrpSpPr/>
          <p:nvPr/>
        </p:nvGrpSpPr>
        <p:grpSpPr>
          <a:xfrm>
            <a:off x="1680681" y="5373216"/>
            <a:ext cx="245865" cy="219784"/>
            <a:chOff x="5145815" y="5381600"/>
            <a:chExt cx="245865" cy="219784"/>
          </a:xfrm>
        </p:grpSpPr>
        <p:sp>
          <p:nvSpPr>
            <p:cNvPr id="328" name="Oval 327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29" name="Minus 328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330" name="Group 117"/>
          <p:cNvGrpSpPr/>
          <p:nvPr/>
        </p:nvGrpSpPr>
        <p:grpSpPr>
          <a:xfrm>
            <a:off x="1968713" y="5373216"/>
            <a:ext cx="245865" cy="219784"/>
            <a:chOff x="5145815" y="5381600"/>
            <a:chExt cx="245865" cy="219784"/>
          </a:xfrm>
        </p:grpSpPr>
        <p:sp>
          <p:nvSpPr>
            <p:cNvPr id="331" name="Oval 330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32" name="Minus 331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333" name="Group 120"/>
          <p:cNvGrpSpPr/>
          <p:nvPr/>
        </p:nvGrpSpPr>
        <p:grpSpPr>
          <a:xfrm>
            <a:off x="2225211" y="5365006"/>
            <a:ext cx="245865" cy="219784"/>
            <a:chOff x="5145815" y="5381600"/>
            <a:chExt cx="245865" cy="219784"/>
          </a:xfrm>
        </p:grpSpPr>
        <p:sp>
          <p:nvSpPr>
            <p:cNvPr id="334" name="Oval 333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35" name="Minus 334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336" name="Group 123"/>
          <p:cNvGrpSpPr/>
          <p:nvPr/>
        </p:nvGrpSpPr>
        <p:grpSpPr>
          <a:xfrm>
            <a:off x="2472769" y="5369456"/>
            <a:ext cx="245865" cy="219784"/>
            <a:chOff x="5145815" y="5381600"/>
            <a:chExt cx="245865" cy="219784"/>
          </a:xfrm>
        </p:grpSpPr>
        <p:sp>
          <p:nvSpPr>
            <p:cNvPr id="337" name="Oval 336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38" name="Minus 337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339" name="Group 126"/>
          <p:cNvGrpSpPr/>
          <p:nvPr/>
        </p:nvGrpSpPr>
        <p:grpSpPr>
          <a:xfrm>
            <a:off x="1608673" y="5157192"/>
            <a:ext cx="245865" cy="219784"/>
            <a:chOff x="5145815" y="5381600"/>
            <a:chExt cx="245865" cy="219784"/>
          </a:xfrm>
        </p:grpSpPr>
        <p:sp>
          <p:nvSpPr>
            <p:cNvPr id="340" name="Oval 339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41" name="Minus 340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342" name="Group 129"/>
          <p:cNvGrpSpPr/>
          <p:nvPr/>
        </p:nvGrpSpPr>
        <p:grpSpPr>
          <a:xfrm>
            <a:off x="1896705" y="5153432"/>
            <a:ext cx="245865" cy="219784"/>
            <a:chOff x="5145815" y="5381600"/>
            <a:chExt cx="245865" cy="219784"/>
          </a:xfrm>
        </p:grpSpPr>
        <p:sp>
          <p:nvSpPr>
            <p:cNvPr id="343" name="Oval 342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44" name="Minus 343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345" name="Group 132"/>
          <p:cNvGrpSpPr/>
          <p:nvPr/>
        </p:nvGrpSpPr>
        <p:grpSpPr>
          <a:xfrm>
            <a:off x="2184737" y="5157192"/>
            <a:ext cx="245865" cy="219784"/>
            <a:chOff x="5145815" y="5381600"/>
            <a:chExt cx="245865" cy="219784"/>
          </a:xfrm>
        </p:grpSpPr>
        <p:sp>
          <p:nvSpPr>
            <p:cNvPr id="346" name="Oval 345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47" name="Minus 346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348" name="Group 138"/>
          <p:cNvGrpSpPr/>
          <p:nvPr/>
        </p:nvGrpSpPr>
        <p:grpSpPr>
          <a:xfrm>
            <a:off x="1782530" y="4941168"/>
            <a:ext cx="245865" cy="219784"/>
            <a:chOff x="5145815" y="5381600"/>
            <a:chExt cx="245865" cy="219784"/>
          </a:xfrm>
        </p:grpSpPr>
        <p:sp>
          <p:nvSpPr>
            <p:cNvPr id="349" name="Oval 348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50" name="Minus 349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sp>
        <p:nvSpPr>
          <p:cNvPr id="351" name="Arc 350"/>
          <p:cNvSpPr/>
          <p:nvPr/>
        </p:nvSpPr>
        <p:spPr>
          <a:xfrm>
            <a:off x="1422490" y="4581128"/>
            <a:ext cx="1296144" cy="648072"/>
          </a:xfrm>
          <a:prstGeom prst="arc">
            <a:avLst>
              <a:gd name="adj1" fmla="val 342636"/>
              <a:gd name="adj2" fmla="val 10494002"/>
            </a:avLst>
          </a:prstGeom>
          <a:noFill/>
          <a:ln w="28575" cap="flat" cmpd="sng" algn="ctr">
            <a:solidFill>
              <a:srgbClr val="000000"/>
            </a:solidFill>
            <a:prstDash val="dash"/>
          </a:ln>
          <a:effectLst/>
        </p:spPr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kern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52" name="Object 15"/>
          <p:cNvGraphicFramePr>
            <a:graphicFrameLocks noChangeAspect="1"/>
          </p:cNvGraphicFramePr>
          <p:nvPr>
            <p:extLst/>
          </p:nvPr>
        </p:nvGraphicFramePr>
        <p:xfrm>
          <a:off x="957616" y="4408661"/>
          <a:ext cx="824914" cy="388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Equation" r:id="rId27" imgW="380670" imgH="177646" progId="Equation.DSMT4">
                  <p:embed/>
                </p:oleObj>
              </mc:Choice>
              <mc:Fallback>
                <p:oleObj name="Equation" r:id="rId27" imgW="380670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616" y="4408661"/>
                        <a:ext cx="824914" cy="3884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3" name="Group 141"/>
          <p:cNvGrpSpPr/>
          <p:nvPr/>
        </p:nvGrpSpPr>
        <p:grpSpPr>
          <a:xfrm>
            <a:off x="2070562" y="4941168"/>
            <a:ext cx="245865" cy="219784"/>
            <a:chOff x="5145815" y="5381600"/>
            <a:chExt cx="245865" cy="219784"/>
          </a:xfrm>
        </p:grpSpPr>
        <p:sp>
          <p:nvSpPr>
            <p:cNvPr id="354" name="Oval 353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55" name="Minus 354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cxnSp>
        <p:nvCxnSpPr>
          <p:cNvPr id="356" name="Straight Arrow Connector 355"/>
          <p:cNvCxnSpPr/>
          <p:nvPr/>
        </p:nvCxnSpPr>
        <p:spPr>
          <a:xfrm flipV="1">
            <a:off x="738881" y="4099290"/>
            <a:ext cx="0" cy="751932"/>
          </a:xfrm>
          <a:prstGeom prst="straightConnector1">
            <a:avLst/>
          </a:prstGeom>
          <a:noFill/>
          <a:ln w="47625" cap="flat" cmpd="sng" algn="ctr">
            <a:solidFill>
              <a:sysClr val="windowText" lastClr="000000"/>
            </a:solidFill>
            <a:prstDash val="sysDot"/>
            <a:tailEnd type="arrow"/>
          </a:ln>
          <a:effectLst/>
        </p:spPr>
      </p:cxnSp>
      <p:sp>
        <p:nvSpPr>
          <p:cNvPr id="357" name="TextBox 541"/>
          <p:cNvSpPr txBox="1"/>
          <p:nvPr/>
        </p:nvSpPr>
        <p:spPr>
          <a:xfrm>
            <a:off x="427547" y="3819857"/>
            <a:ext cx="77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sz="1800" b="1" kern="0" dirty="0" smtClean="0">
                <a:solidFill>
                  <a:sysClr val="windowText" lastClr="000000"/>
                </a:solidFill>
                <a:latin typeface="Arial"/>
              </a:rPr>
              <a:t>OFF</a:t>
            </a:r>
            <a:endParaRPr lang="en-GB" sz="1800" b="1" kern="0" dirty="0">
              <a:solidFill>
                <a:sysClr val="windowText" lastClr="000000"/>
              </a:solidFill>
              <a:latin typeface="Arial"/>
            </a:endParaRPr>
          </a:p>
        </p:txBody>
      </p:sp>
      <p:cxnSp>
        <p:nvCxnSpPr>
          <p:cNvPr id="358" name="Straight Arrow Connector 357"/>
          <p:cNvCxnSpPr/>
          <p:nvPr/>
        </p:nvCxnSpPr>
        <p:spPr>
          <a:xfrm flipV="1">
            <a:off x="3179875" y="4095962"/>
            <a:ext cx="0" cy="751932"/>
          </a:xfrm>
          <a:prstGeom prst="straightConnector1">
            <a:avLst/>
          </a:prstGeom>
          <a:noFill/>
          <a:ln w="47625" cap="flat" cmpd="sng" algn="ctr">
            <a:solidFill>
              <a:sysClr val="windowText" lastClr="000000"/>
            </a:solidFill>
            <a:prstDash val="sysDot"/>
            <a:tailEnd type="arrow"/>
          </a:ln>
          <a:effectLst/>
        </p:spPr>
      </p:cxnSp>
      <p:sp>
        <p:nvSpPr>
          <p:cNvPr id="359" name="TextBox 541"/>
          <p:cNvSpPr txBox="1"/>
          <p:nvPr/>
        </p:nvSpPr>
        <p:spPr>
          <a:xfrm>
            <a:off x="2868541" y="3816529"/>
            <a:ext cx="77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sz="1800" b="1" kern="0" dirty="0" smtClean="0">
                <a:solidFill>
                  <a:sysClr val="windowText" lastClr="000000"/>
                </a:solidFill>
                <a:latin typeface="Arial"/>
              </a:rPr>
              <a:t>OFF</a:t>
            </a:r>
            <a:endParaRPr lang="en-GB" sz="1800" b="1" kern="0" dirty="0">
              <a:solidFill>
                <a:sysClr val="windowText" lastClr="000000"/>
              </a:solidFill>
              <a:latin typeface="Arial"/>
            </a:endParaRPr>
          </a:p>
        </p:txBody>
      </p:sp>
      <p:grpSp>
        <p:nvGrpSpPr>
          <p:cNvPr id="360" name="Group 138"/>
          <p:cNvGrpSpPr/>
          <p:nvPr/>
        </p:nvGrpSpPr>
        <p:grpSpPr>
          <a:xfrm>
            <a:off x="888593" y="4653136"/>
            <a:ext cx="245865" cy="219784"/>
            <a:chOff x="5145815" y="5381600"/>
            <a:chExt cx="245865" cy="219784"/>
          </a:xfrm>
        </p:grpSpPr>
        <p:sp>
          <p:nvSpPr>
            <p:cNvPr id="361" name="Oval 360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62" name="Minus 361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363" name="Group 138"/>
          <p:cNvGrpSpPr/>
          <p:nvPr/>
        </p:nvGrpSpPr>
        <p:grpSpPr>
          <a:xfrm>
            <a:off x="2790642" y="4653136"/>
            <a:ext cx="245865" cy="219784"/>
            <a:chOff x="5145815" y="5381600"/>
            <a:chExt cx="245865" cy="219784"/>
          </a:xfrm>
        </p:grpSpPr>
        <p:sp>
          <p:nvSpPr>
            <p:cNvPr id="364" name="Oval 363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65" name="Minus 364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cxnSp>
        <p:nvCxnSpPr>
          <p:cNvPr id="366" name="Straight Arrow Connector 365"/>
          <p:cNvCxnSpPr/>
          <p:nvPr/>
        </p:nvCxnSpPr>
        <p:spPr>
          <a:xfrm flipV="1">
            <a:off x="1963017" y="4158463"/>
            <a:ext cx="0" cy="751932"/>
          </a:xfrm>
          <a:prstGeom prst="straightConnector1">
            <a:avLst/>
          </a:prstGeom>
          <a:noFill/>
          <a:ln w="47625" cap="flat" cmpd="sng" algn="ctr">
            <a:solidFill>
              <a:sysClr val="windowText" lastClr="000000"/>
            </a:solidFill>
            <a:prstDash val="sysDot"/>
            <a:tailEnd type="arrow"/>
          </a:ln>
          <a:effectLst/>
        </p:spPr>
      </p:cxnSp>
      <p:sp>
        <p:nvSpPr>
          <p:cNvPr id="367" name="TextBox 541"/>
          <p:cNvSpPr txBox="1"/>
          <p:nvPr/>
        </p:nvSpPr>
        <p:spPr>
          <a:xfrm>
            <a:off x="1651683" y="3879030"/>
            <a:ext cx="77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sz="1800" b="1" kern="0" dirty="0" smtClean="0">
                <a:solidFill>
                  <a:sysClr val="windowText" lastClr="000000"/>
                </a:solidFill>
                <a:latin typeface="Arial"/>
              </a:rPr>
              <a:t>ON</a:t>
            </a:r>
            <a:endParaRPr lang="en-GB" sz="1800" b="1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68" name="Rectangle 2"/>
          <p:cNvSpPr txBox="1">
            <a:spLocks noChangeArrowheads="1"/>
          </p:cNvSpPr>
          <p:nvPr/>
        </p:nvSpPr>
        <p:spPr bwMode="auto">
          <a:xfrm>
            <a:off x="2070562" y="-68940"/>
            <a:ext cx="74951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 b="0" i="0" u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rt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How VOFET works?</a:t>
            </a:r>
            <a:endParaRPr lang="en-US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64088" y="2731233"/>
            <a:ext cx="4028980" cy="364734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Content Placeholder 2"/>
          <p:cNvSpPr txBox="1">
            <a:spLocks/>
          </p:cNvSpPr>
          <p:nvPr/>
        </p:nvSpPr>
        <p:spPr bwMode="auto">
          <a:xfrm>
            <a:off x="3628033" y="3993102"/>
            <a:ext cx="3104207" cy="73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buClr>
                <a:srgbClr val="FF0000"/>
              </a:buClr>
              <a:buFontTx/>
              <a:buNone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</a:rPr>
              <a:t>Off state – </a:t>
            </a:r>
            <a:r>
              <a:rPr lang="en-US" sz="1600" b="1" kern="0" dirty="0" smtClean="0">
                <a:solidFill>
                  <a:srgbClr val="000000"/>
                </a:solidFill>
                <a:latin typeface="Arial"/>
              </a:rPr>
              <a:t>Contact Limited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</a:rPr>
              <a:t>due to </a:t>
            </a:r>
            <a:r>
              <a:rPr lang="en-US" sz="1600" kern="0" dirty="0" err="1" smtClean="0">
                <a:solidFill>
                  <a:srgbClr val="000000"/>
                </a:solidFill>
                <a:latin typeface="Arial"/>
              </a:rPr>
              <a:t>Schottky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</a:rPr>
              <a:t> barrier</a:t>
            </a:r>
          </a:p>
          <a:p>
            <a:pPr marL="0" indent="0" algn="l" rtl="0">
              <a:buClr>
                <a:srgbClr val="FF0000"/>
              </a:buClr>
              <a:buFontTx/>
              <a:buNone/>
            </a:pPr>
            <a:endParaRPr lang="he-IL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Content Placeholder 2"/>
          <p:cNvSpPr txBox="1">
            <a:spLocks/>
          </p:cNvSpPr>
          <p:nvPr/>
        </p:nvSpPr>
        <p:spPr bwMode="auto">
          <a:xfrm>
            <a:off x="3635896" y="5488263"/>
            <a:ext cx="2452083" cy="100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buClr>
                <a:srgbClr val="FF0000"/>
              </a:buClr>
              <a:buFontTx/>
              <a:buNone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</a:rPr>
              <a:t>On state – Virtual contact, </a:t>
            </a:r>
            <a:r>
              <a:rPr lang="en-US" sz="1600" b="1" kern="0" dirty="0" smtClean="0">
                <a:solidFill>
                  <a:srgbClr val="000000"/>
                </a:solidFill>
                <a:latin typeface="Arial"/>
              </a:rPr>
              <a:t>Space Charged Limited Current</a:t>
            </a:r>
          </a:p>
        </p:txBody>
      </p:sp>
    </p:spTree>
    <p:extLst>
      <p:ext uri="{BB962C8B-B14F-4D97-AF65-F5344CB8AC3E}">
        <p14:creationId xmlns:p14="http://schemas.microsoft.com/office/powerpoint/2010/main" val="7768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0.00573 -0.1314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657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539 -0.1314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0.00243 -0.1736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870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00555 -0.17361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/>
      <p:bldP spid="321" grpId="0"/>
      <p:bldP spid="322" grpId="0"/>
      <p:bldP spid="323" grpId="0"/>
      <p:bldP spid="351" grpId="0" animBg="1"/>
      <p:bldP spid="357" grpId="0"/>
      <p:bldP spid="359" grpId="0"/>
      <p:bldP spid="367" grpId="0"/>
      <p:bldP spid="2" grpId="0" animBg="1"/>
      <p:bldP spid="369" grpId="0"/>
      <p:bldP spid="3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6944"/>
            <a:ext cx="2998398" cy="1553858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257943" y="3577697"/>
            <a:ext cx="3407717" cy="148655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endParaRPr lang="en-US" sz="1800" baseline="-25000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055" y="804843"/>
            <a:ext cx="4079209" cy="2763235"/>
          </a:xfrm>
          <a:prstGeom prst="rect">
            <a:avLst/>
          </a:prstGeom>
        </p:spPr>
      </p:pic>
      <p:sp>
        <p:nvSpPr>
          <p:cNvPr id="63" name="Title 1"/>
          <p:cNvSpPr txBox="1">
            <a:spLocks/>
          </p:cNvSpPr>
          <p:nvPr/>
        </p:nvSpPr>
        <p:spPr>
          <a:xfrm>
            <a:off x="3720583" y="357457"/>
            <a:ext cx="2727817" cy="873967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Potential surface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57943" y="1196752"/>
            <a:ext cx="2012945" cy="88503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Electric field </a:t>
            </a:r>
          </a:p>
        </p:txBody>
      </p:sp>
      <p:sp>
        <p:nvSpPr>
          <p:cNvPr id="8" name="Parallelogram 7"/>
          <p:cNvSpPr/>
          <p:nvPr/>
        </p:nvSpPr>
        <p:spPr>
          <a:xfrm rot="20964574" flipV="1">
            <a:off x="4365455" y="1381804"/>
            <a:ext cx="324743" cy="110045"/>
          </a:xfrm>
          <a:prstGeom prst="parallelogram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Line 51"/>
          <p:cNvSpPr>
            <a:spLocks noChangeShapeType="1"/>
          </p:cNvSpPr>
          <p:nvPr/>
        </p:nvSpPr>
        <p:spPr bwMode="auto">
          <a:xfrm flipV="1">
            <a:off x="539552" y="1436824"/>
            <a:ext cx="3818555" cy="749635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66" name="Line 51"/>
          <p:cNvSpPr>
            <a:spLocks noChangeShapeType="1"/>
          </p:cNvSpPr>
          <p:nvPr/>
        </p:nvSpPr>
        <p:spPr bwMode="auto">
          <a:xfrm flipV="1">
            <a:off x="2869055" y="1436826"/>
            <a:ext cx="1828490" cy="1920166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416" y="2629020"/>
            <a:ext cx="1296144" cy="31702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01261" y="2946046"/>
            <a:ext cx="2367794" cy="410946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807560" y="2607918"/>
            <a:ext cx="1061495" cy="317026"/>
          </a:xfrm>
          <a:prstGeom prst="rect">
            <a:avLst/>
          </a:prstGeom>
          <a:solidFill>
            <a:srgbClr val="308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11416" y="2186460"/>
            <a:ext cx="2357639" cy="449379"/>
          </a:xfrm>
          <a:prstGeom prst="rect">
            <a:avLst/>
          </a:prstGeom>
          <a:solidFill>
            <a:srgbClr val="308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5351" y="3634422"/>
            <a:ext cx="2647975" cy="2942962"/>
            <a:chOff x="425351" y="3634422"/>
            <a:chExt cx="2647975" cy="2942962"/>
          </a:xfrm>
        </p:grpSpPr>
        <p:pic>
          <p:nvPicPr>
            <p:cNvPr id="43" name="Picture 4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51" y="4700631"/>
              <a:ext cx="2647975" cy="1876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001713" y="3889375"/>
            <a:ext cx="1755775" cy="758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3" name="Equation" r:id="rId7" imgW="1117440" imgH="482400" progId="Equation.DSMT4">
                    <p:embed/>
                  </p:oleObj>
                </mc:Choice>
                <mc:Fallback>
                  <p:oleObj name="Equation" r:id="rId7" imgW="111744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01713" y="3889375"/>
                          <a:ext cx="1755775" cy="758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9" name="Straight Arrow Connector 58"/>
            <p:cNvCxnSpPr/>
            <p:nvPr/>
          </p:nvCxnSpPr>
          <p:spPr>
            <a:xfrm>
              <a:off x="1729899" y="3634422"/>
              <a:ext cx="0" cy="36773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233612" y="3499203"/>
            <a:ext cx="6234932" cy="3453108"/>
            <a:chOff x="3233612" y="3499203"/>
            <a:chExt cx="6234932" cy="345310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951" y="3901429"/>
              <a:ext cx="4234524" cy="3050882"/>
            </a:xfrm>
            <a:prstGeom prst="rect">
              <a:avLst/>
            </a:prstGeom>
          </p:spPr>
        </p:pic>
        <p:sp>
          <p:nvSpPr>
            <p:cNvPr id="52" name="Title 1"/>
            <p:cNvSpPr txBox="1">
              <a:spLocks/>
            </p:cNvSpPr>
            <p:nvPr/>
          </p:nvSpPr>
          <p:spPr>
            <a:xfrm>
              <a:off x="4847616" y="3499203"/>
              <a:ext cx="3201568" cy="1071976"/>
            </a:xfrm>
            <a:prstGeom prst="rect">
              <a:avLst/>
            </a:prstGeom>
          </p:spPr>
          <p:txBody>
            <a:bodyPr vert="horz" lIns="91440" tIns="45720" rIns="91440" bIns="45720" rtlCol="1" anchor="ctr">
              <a:normAutofit fontScale="97500"/>
            </a:bodyPr>
            <a:lstStyle>
              <a:lvl1pPr algn="ctr" defTabSz="914400" rtl="1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rtl="0"/>
              <a:r>
                <a:rPr lang="en-US" sz="2000" b="1" dirty="0" smtClean="0">
                  <a:solidFill>
                    <a:prstClr val="black"/>
                  </a:solidFill>
                  <a:latin typeface="Arial" pitchFamily="34" charset="0"/>
                  <a:ea typeface="Verdana" pitchFamily="34" charset="0"/>
                  <a:cs typeface="Arial" pitchFamily="34" charset="0"/>
                </a:rPr>
                <a:t>Charge distribution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64768" y="4370706"/>
              <a:ext cx="432048" cy="2014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Title 1"/>
            <p:cNvSpPr txBox="1">
              <a:spLocks/>
            </p:cNvSpPr>
            <p:nvPr/>
          </p:nvSpPr>
          <p:spPr>
            <a:xfrm>
              <a:off x="6829669" y="4035191"/>
              <a:ext cx="2109397" cy="905977"/>
            </a:xfrm>
            <a:prstGeom prst="rect">
              <a:avLst/>
            </a:prstGeom>
          </p:spPr>
          <p:txBody>
            <a:bodyPr vert="horz" lIns="91440" tIns="45720" rIns="91440" bIns="45720" rtlCol="1" anchor="ctr">
              <a:normAutofit fontScale="97500"/>
            </a:bodyPr>
            <a:lstStyle>
              <a:lvl1pPr algn="ctr" defTabSz="914400" rtl="1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rtl="0"/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  <a:ea typeface="Verdana" pitchFamily="34" charset="0"/>
                  <a:cs typeface="Arial" pitchFamily="34" charset="0"/>
                </a:rPr>
                <a:t>Virtual contact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452320" y="4955745"/>
              <a:ext cx="1130911" cy="2014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Title 1"/>
            <p:cNvSpPr txBox="1">
              <a:spLocks/>
            </p:cNvSpPr>
            <p:nvPr/>
          </p:nvSpPr>
          <p:spPr>
            <a:xfrm>
              <a:off x="7359147" y="4611255"/>
              <a:ext cx="2109397" cy="905977"/>
            </a:xfrm>
            <a:prstGeom prst="rect">
              <a:avLst/>
            </a:prstGeom>
          </p:spPr>
          <p:txBody>
            <a:bodyPr vert="horz" lIns="91440" tIns="45720" rIns="91440" bIns="45720" rtlCol="1" anchor="ctr">
              <a:normAutofit fontScale="97500"/>
            </a:bodyPr>
            <a:lstStyle>
              <a:lvl1pPr algn="ctr" defTabSz="914400" rtl="1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rtl="0"/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  <a:ea typeface="Verdana" pitchFamily="34" charset="0"/>
                  <a:cs typeface="Arial" pitchFamily="34" charset="0"/>
                </a:rPr>
                <a:t>Vertical Channel</a:t>
              </a: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3233612" y="5805264"/>
              <a:ext cx="864096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2471358" y="116632"/>
            <a:ext cx="4980962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Design: Schottky (On current)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05" y="2858787"/>
            <a:ext cx="1857985" cy="133841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27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58"/>
          <p:cNvGrpSpPr/>
          <p:nvPr/>
        </p:nvGrpSpPr>
        <p:grpSpPr>
          <a:xfrm flipH="1">
            <a:off x="97864" y="4856679"/>
            <a:ext cx="905052" cy="722726"/>
            <a:chOff x="3383281" y="3505200"/>
            <a:chExt cx="624838" cy="543560"/>
          </a:xfr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  <a:tileRect/>
          </a:gradFill>
        </p:grpSpPr>
        <p:grpSp>
          <p:nvGrpSpPr>
            <p:cNvPr id="177" name="Group 202"/>
            <p:cNvGrpSpPr/>
            <p:nvPr/>
          </p:nvGrpSpPr>
          <p:grpSpPr>
            <a:xfrm flipH="1">
              <a:off x="3383281" y="3505200"/>
              <a:ext cx="274319" cy="543560"/>
              <a:chOff x="3505200" y="2057400"/>
              <a:chExt cx="274319" cy="543560"/>
            </a:xfrm>
            <a:grpFill/>
          </p:grpSpPr>
          <p:sp>
            <p:nvSpPr>
              <p:cNvPr id="184" name="Double Wave 183"/>
              <p:cNvSpPr/>
              <p:nvPr/>
            </p:nvSpPr>
            <p:spPr>
              <a:xfrm rot="16200000">
                <a:off x="3352800" y="2209800"/>
                <a:ext cx="533400" cy="228600"/>
              </a:xfrm>
              <a:prstGeom prst="doubleWav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3681938" y="2067559"/>
                <a:ext cx="97581" cy="533401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</p:grpSp>
        <p:grpSp>
          <p:nvGrpSpPr>
            <p:cNvPr id="178" name="Group 203"/>
            <p:cNvGrpSpPr/>
            <p:nvPr/>
          </p:nvGrpSpPr>
          <p:grpSpPr>
            <a:xfrm flipH="1">
              <a:off x="3535681" y="3505200"/>
              <a:ext cx="274319" cy="543560"/>
              <a:chOff x="3505200" y="2057400"/>
              <a:chExt cx="274319" cy="543560"/>
            </a:xfrm>
            <a:grpFill/>
          </p:grpSpPr>
          <p:sp>
            <p:nvSpPr>
              <p:cNvPr id="182" name="Double Wave 181"/>
              <p:cNvSpPr/>
              <p:nvPr/>
            </p:nvSpPr>
            <p:spPr>
              <a:xfrm rot="16200000">
                <a:off x="3352800" y="2209800"/>
                <a:ext cx="533400" cy="228600"/>
              </a:xfrm>
              <a:prstGeom prst="doubleWav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3733800" y="2067559"/>
                <a:ext cx="45719" cy="533401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</p:grpSp>
        <p:grpSp>
          <p:nvGrpSpPr>
            <p:cNvPr id="179" name="Group 204"/>
            <p:cNvGrpSpPr/>
            <p:nvPr/>
          </p:nvGrpSpPr>
          <p:grpSpPr>
            <a:xfrm flipH="1">
              <a:off x="3733800" y="3505200"/>
              <a:ext cx="274319" cy="543560"/>
              <a:chOff x="3505200" y="2057400"/>
              <a:chExt cx="274319" cy="543560"/>
            </a:xfrm>
            <a:grpFill/>
          </p:grpSpPr>
          <p:sp>
            <p:nvSpPr>
              <p:cNvPr id="180" name="Double Wave 179"/>
              <p:cNvSpPr/>
              <p:nvPr/>
            </p:nvSpPr>
            <p:spPr>
              <a:xfrm rot="16200000">
                <a:off x="3352800" y="2209800"/>
                <a:ext cx="533400" cy="228600"/>
              </a:xfrm>
              <a:prstGeom prst="doubleWav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3733800" y="2067559"/>
                <a:ext cx="45719" cy="533401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86" name="Group 159"/>
          <p:cNvGrpSpPr/>
          <p:nvPr/>
        </p:nvGrpSpPr>
        <p:grpSpPr>
          <a:xfrm>
            <a:off x="2349463" y="4856676"/>
            <a:ext cx="905053" cy="722728"/>
            <a:chOff x="3383280" y="3505199"/>
            <a:chExt cx="624839" cy="543561"/>
          </a:xfr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  <a:tileRect/>
          </a:gradFill>
        </p:grpSpPr>
        <p:grpSp>
          <p:nvGrpSpPr>
            <p:cNvPr id="187" name="Group 193"/>
            <p:cNvGrpSpPr/>
            <p:nvPr/>
          </p:nvGrpSpPr>
          <p:grpSpPr>
            <a:xfrm flipH="1">
              <a:off x="3383280" y="3505199"/>
              <a:ext cx="274320" cy="533401"/>
              <a:chOff x="3505200" y="2057399"/>
              <a:chExt cx="274320" cy="533401"/>
            </a:xfrm>
            <a:grpFill/>
          </p:grpSpPr>
          <p:sp>
            <p:nvSpPr>
              <p:cNvPr id="194" name="Double Wave 193"/>
              <p:cNvSpPr/>
              <p:nvPr/>
            </p:nvSpPr>
            <p:spPr>
              <a:xfrm rot="16200000">
                <a:off x="3352800" y="2209800"/>
                <a:ext cx="533400" cy="228600"/>
              </a:xfrm>
              <a:prstGeom prst="doubleWav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3704798" y="2057399"/>
                <a:ext cx="74722" cy="533401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</p:grpSp>
        <p:grpSp>
          <p:nvGrpSpPr>
            <p:cNvPr id="188" name="Group 194"/>
            <p:cNvGrpSpPr/>
            <p:nvPr/>
          </p:nvGrpSpPr>
          <p:grpSpPr>
            <a:xfrm flipH="1">
              <a:off x="3535681" y="3505200"/>
              <a:ext cx="274319" cy="543560"/>
              <a:chOff x="3505200" y="2057400"/>
              <a:chExt cx="274319" cy="543560"/>
            </a:xfrm>
            <a:grpFill/>
          </p:grpSpPr>
          <p:sp>
            <p:nvSpPr>
              <p:cNvPr id="192" name="Double Wave 191"/>
              <p:cNvSpPr/>
              <p:nvPr/>
            </p:nvSpPr>
            <p:spPr>
              <a:xfrm rot="16200000">
                <a:off x="3352800" y="2209800"/>
                <a:ext cx="533400" cy="228600"/>
              </a:xfrm>
              <a:prstGeom prst="doubleWav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3733800" y="2067559"/>
                <a:ext cx="45719" cy="533401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</p:grpSp>
        <p:grpSp>
          <p:nvGrpSpPr>
            <p:cNvPr id="189" name="Group 195"/>
            <p:cNvGrpSpPr/>
            <p:nvPr/>
          </p:nvGrpSpPr>
          <p:grpSpPr>
            <a:xfrm flipH="1">
              <a:off x="3733800" y="3505200"/>
              <a:ext cx="274319" cy="543560"/>
              <a:chOff x="3505200" y="2057400"/>
              <a:chExt cx="274319" cy="543560"/>
            </a:xfrm>
            <a:grpFill/>
          </p:grpSpPr>
          <p:sp>
            <p:nvSpPr>
              <p:cNvPr id="190" name="Double Wave 189"/>
              <p:cNvSpPr/>
              <p:nvPr/>
            </p:nvSpPr>
            <p:spPr>
              <a:xfrm rot="16200000">
                <a:off x="3352800" y="2209800"/>
                <a:ext cx="533400" cy="228600"/>
              </a:xfrm>
              <a:prstGeom prst="doubleWav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3733800" y="2067559"/>
                <a:ext cx="45719" cy="533401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145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291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9437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2583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57287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88745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202025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516600" algn="l" defTabSz="4629150" rtl="0" eaLnBrk="1" latinLnBrk="0" hangingPunct="1">
                  <a:defRPr sz="9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>
                  <a:defRPr/>
                </a:pPr>
                <a:endParaRPr lang="en-GB" sz="360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</p:grpSp>
      </p:grpSp>
      <p:sp>
        <p:nvSpPr>
          <p:cNvPr id="90" name="TextBox 89"/>
          <p:cNvSpPr txBox="1"/>
          <p:nvPr/>
        </p:nvSpPr>
        <p:spPr>
          <a:xfrm>
            <a:off x="1763585" y="374641"/>
            <a:ext cx="7179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effect of the perforations’ aspect ratio </a:t>
            </a:r>
            <a:endParaRPr lang="en-GB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3022366" y="1395377"/>
            <a:ext cx="5901138" cy="3290449"/>
            <a:chOff x="2919334" y="1395377"/>
            <a:chExt cx="5901138" cy="3290449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/>
            </p:nvPr>
          </p:nvGraphicFramePr>
          <p:xfrm>
            <a:off x="2919334" y="1756760"/>
            <a:ext cx="3028950" cy="2923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" name="KGPlot" r:id="rId3" imgW="6858000" imgH="6400800" progId="KGraph_Plot">
                    <p:embed/>
                  </p:oleObj>
                </mc:Choice>
                <mc:Fallback>
                  <p:oleObj name="KGPlot" r:id="rId3" imgW="6858000" imgH="6400800" progId="KGraph_Plo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19334" y="1756760"/>
                          <a:ext cx="3028950" cy="29236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560" y="3150438"/>
              <a:ext cx="1055079" cy="888152"/>
            </a:xfrm>
            <a:prstGeom prst="rect">
              <a:avLst/>
            </a:prstGeom>
          </p:spPr>
        </p:pic>
        <p:graphicFrame>
          <p:nvGraphicFramePr>
            <p:cNvPr id="5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5949959" y="1634691"/>
            <a:ext cx="2870513" cy="3051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" name="KGPlot" r:id="rId7" imgW="6400800" imgH="6578640" progId="KGraph_Plot">
                    <p:embed/>
                  </p:oleObj>
                </mc:Choice>
                <mc:Fallback>
                  <p:oleObj name="KGPlot" r:id="rId7" imgW="6400800" imgH="6578640" progId="KGraph_Plo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949959" y="1634691"/>
                          <a:ext cx="2870513" cy="30511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7058476" y="1815102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sz="1400" b="1" baseline="-25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DS</a:t>
              </a:r>
              <a:r>
                <a:rPr lang="en-US" sz="1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=1V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54790" y="2591219"/>
              <a:ext cx="533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1400" b="1" dirty="0">
                <a:solidFill>
                  <a:srgbClr val="EEECE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  <a:p>
              <a:r>
                <a:rPr lang="en-US" sz="14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13</a:t>
              </a:r>
            </a:p>
          </p:txBody>
        </p:sp>
        <p:sp>
          <p:nvSpPr>
            <p:cNvPr id="8" name="Isosceles Triangle 7"/>
            <p:cNvSpPr/>
            <p:nvPr/>
          </p:nvSpPr>
          <p:spPr>
            <a:xfrm rot="10800000">
              <a:off x="5081132" y="2953094"/>
              <a:ext cx="98131" cy="11032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080242" y="3237346"/>
              <a:ext cx="83820" cy="97345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9253" y="2712909"/>
              <a:ext cx="68446" cy="559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26591" y="2289044"/>
              <a:ext cx="718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1400" b="1" baseline="-250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1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[nm]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528295" y="3575614"/>
              <a:ext cx="31961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526923" y="3032531"/>
              <a:ext cx="1176079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621724" y="1747917"/>
              <a:ext cx="4363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(b)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7524811" y="3032531"/>
              <a:ext cx="2113" cy="11032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833974" y="3349591"/>
              <a:ext cx="5525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383386" y="3253187"/>
              <a:ext cx="31961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472990" y="3817934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72593" y="3817435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Al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03001" y="3808674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1" baseline="-25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837397" y="3142859"/>
              <a:ext cx="0" cy="100466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386484" y="3142859"/>
              <a:ext cx="0" cy="100466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839956" y="3859991"/>
              <a:ext cx="5525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835402" y="3342512"/>
              <a:ext cx="3177" cy="226022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lg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475109" y="3358006"/>
              <a:ext cx="3818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Φ</a:t>
              </a:r>
              <a:r>
                <a:rPr lang="en-US" sz="1000" b="1" baseline="-25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b0</a:t>
              </a:r>
              <a:endParaRPr lang="en-US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8330315" y="3310269"/>
              <a:ext cx="130114" cy="669995"/>
            </a:xfrm>
            <a:custGeom>
              <a:avLst/>
              <a:gdLst>
                <a:gd name="connsiteX0" fmla="*/ 174929 w 185877"/>
                <a:gd name="connsiteY0" fmla="*/ 0 h 925488"/>
                <a:gd name="connsiteX1" fmla="*/ 166977 w 185877"/>
                <a:gd name="connsiteY1" fmla="*/ 874644 h 925488"/>
                <a:gd name="connsiteX2" fmla="*/ 0 w 185877"/>
                <a:gd name="connsiteY2" fmla="*/ 818985 h 92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877" h="925488">
                  <a:moveTo>
                    <a:pt x="174929" y="0"/>
                  </a:moveTo>
                  <a:cubicBezTo>
                    <a:pt x="185530" y="369073"/>
                    <a:pt x="196132" y="738147"/>
                    <a:pt x="166977" y="874644"/>
                  </a:cubicBezTo>
                  <a:cubicBezTo>
                    <a:pt x="137822" y="1011142"/>
                    <a:pt x="27829" y="830912"/>
                    <a:pt x="0" y="818985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7744670" y="3236385"/>
              <a:ext cx="140371" cy="292621"/>
            </a:xfrm>
            <a:custGeom>
              <a:avLst/>
              <a:gdLst>
                <a:gd name="connsiteX0" fmla="*/ 9699 w 200530"/>
                <a:gd name="connsiteY0" fmla="*/ 404208 h 404208"/>
                <a:gd name="connsiteX1" fmla="*/ 21626 w 200530"/>
                <a:gd name="connsiteY1" fmla="*/ 14594 h 404208"/>
                <a:gd name="connsiteX2" fmla="*/ 200530 w 200530"/>
                <a:gd name="connsiteY2" fmla="*/ 78205 h 40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530" h="404208">
                  <a:moveTo>
                    <a:pt x="9699" y="404208"/>
                  </a:moveTo>
                  <a:cubicBezTo>
                    <a:pt x="-240" y="236568"/>
                    <a:pt x="-10179" y="68928"/>
                    <a:pt x="21626" y="14594"/>
                  </a:cubicBezTo>
                  <a:cubicBezTo>
                    <a:pt x="53431" y="-39740"/>
                    <a:pt x="169388" y="74892"/>
                    <a:pt x="200530" y="78205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425864" y="3416523"/>
              <a:ext cx="3032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1000" b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92741" y="3065310"/>
              <a:ext cx="2712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000" b="1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endParaRPr lang="en-US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8417123" y="3642388"/>
              <a:ext cx="120746" cy="1072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8418564" y="3642388"/>
              <a:ext cx="119305" cy="954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50159" y="297001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37621" y="2970011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SC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418681" y="2970459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07483" y="1745019"/>
              <a:ext cx="480060" cy="1434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prstClr val="white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5400000">
              <a:off x="5396257" y="2472999"/>
              <a:ext cx="596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1400" b="1" baseline="-25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en-US" sz="1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[A]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95278" y="1793039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sz="1400" b="1" baseline="-25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DS</a:t>
              </a:r>
              <a:r>
                <a:rPr lang="en-US" sz="1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=1V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4228111" y="3531913"/>
              <a:ext cx="685798" cy="0"/>
            </a:xfrm>
            <a:prstGeom prst="line">
              <a:avLst/>
            </a:prstGeom>
            <a:ln w="44450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612754" y="2682807"/>
              <a:ext cx="461012" cy="0"/>
            </a:xfrm>
            <a:prstGeom prst="line">
              <a:avLst/>
            </a:prstGeom>
            <a:ln w="44450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534522" y="1734645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(a)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572139" y="1395377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Measurements</a:t>
              </a:r>
              <a:endParaRPr lang="en-GB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898213" y="1401683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Simulations</a:t>
              </a:r>
              <a:endParaRPr lang="en-GB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3585517" y="5569922"/>
            <a:ext cx="4072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“Thick” source </a:t>
            </a:r>
            <a:r>
              <a:rPr lang="en-US" sz="2400" dirty="0">
                <a:solidFill>
                  <a:prstClr val="black"/>
                </a:solidFill>
                <a:sym typeface="Wingdings" pitchFamily="2" charset="2"/>
              </a:rPr>
              <a:t> Tunnel effect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05" name="Double Wave 104"/>
          <p:cNvSpPr/>
          <p:nvPr/>
        </p:nvSpPr>
        <p:spPr>
          <a:xfrm>
            <a:off x="153356" y="5770678"/>
            <a:ext cx="993352" cy="607901"/>
          </a:xfrm>
          <a:prstGeom prst="doubleWav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GB" sz="3600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06" name="Double Wave 105"/>
          <p:cNvSpPr/>
          <p:nvPr/>
        </p:nvSpPr>
        <p:spPr>
          <a:xfrm>
            <a:off x="1146709" y="5770678"/>
            <a:ext cx="993352" cy="607901"/>
          </a:xfrm>
          <a:prstGeom prst="doubleWav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GB" sz="3600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1146709" y="5568045"/>
            <a:ext cx="993352" cy="303950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GB" sz="3600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08" name="Double Wave 107"/>
          <p:cNvSpPr/>
          <p:nvPr/>
        </p:nvSpPr>
        <p:spPr>
          <a:xfrm rot="16200000">
            <a:off x="1539286" y="5558094"/>
            <a:ext cx="709216" cy="729119"/>
          </a:xfrm>
          <a:prstGeom prst="doubleWav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GB" sz="3600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09" name="Double Wave 108"/>
          <p:cNvSpPr/>
          <p:nvPr/>
        </p:nvSpPr>
        <p:spPr>
          <a:xfrm rot="16200000">
            <a:off x="63642" y="5618554"/>
            <a:ext cx="709217" cy="662235"/>
          </a:xfrm>
          <a:prstGeom prst="doubleWav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GB" sz="3600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10" name="Double Wave 109"/>
          <p:cNvSpPr/>
          <p:nvPr/>
        </p:nvSpPr>
        <p:spPr>
          <a:xfrm>
            <a:off x="2081196" y="5770677"/>
            <a:ext cx="1096364" cy="607901"/>
          </a:xfrm>
          <a:prstGeom prst="doubleWav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GB" sz="3600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11" name="Double Wave 110"/>
          <p:cNvSpPr/>
          <p:nvPr/>
        </p:nvSpPr>
        <p:spPr>
          <a:xfrm rot="16200000">
            <a:off x="2543344" y="5591534"/>
            <a:ext cx="709217" cy="662235"/>
          </a:xfrm>
          <a:prstGeom prst="doubleWav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GB" sz="3600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105249" y="5568045"/>
            <a:ext cx="1041460" cy="303950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GB" sz="3600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1544057" y="5568043"/>
            <a:ext cx="1685013" cy="303950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GB" sz="3600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95558" y="3501008"/>
            <a:ext cx="2982001" cy="305422"/>
          </a:xfrm>
          <a:prstGeom prst="rect">
            <a:avLst/>
          </a:prstGeom>
          <a:solidFill>
            <a:srgbClr val="66FFFF">
              <a:lumMod val="65000"/>
            </a:srgbClr>
          </a:solidFill>
          <a:ln w="25400" cap="flat" cmpd="sng" algn="ctr">
            <a:solidFill>
              <a:srgbClr val="66FFFF">
                <a:lumMod val="65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Drain</a:t>
            </a:r>
            <a:endParaRPr lang="en-GB" sz="1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2272986" y="4851222"/>
            <a:ext cx="125169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Patterned source </a:t>
            </a:r>
            <a:endParaRPr lang="en-GB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713900" y="5483022"/>
            <a:ext cx="2296143" cy="5002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Gate dielectric</a:t>
            </a:r>
            <a:endParaRPr lang="en-GB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371021" y="5933576"/>
            <a:ext cx="1934562" cy="3771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Gate</a:t>
            </a:r>
            <a:endParaRPr lang="en-GB" sz="2000" dirty="0">
              <a:solidFill>
                <a:srgbClr val="66FFFF"/>
              </a:solidFill>
              <a:latin typeface="Arial"/>
            </a:endParaRPr>
          </a:p>
        </p:txBody>
      </p:sp>
      <p:grpSp>
        <p:nvGrpSpPr>
          <p:cNvPr id="132" name="Group 113"/>
          <p:cNvGrpSpPr/>
          <p:nvPr/>
        </p:nvGrpSpPr>
        <p:grpSpPr>
          <a:xfrm>
            <a:off x="1023241" y="5369456"/>
            <a:ext cx="245865" cy="219784"/>
            <a:chOff x="5145815" y="5381600"/>
            <a:chExt cx="245865" cy="219784"/>
          </a:xfrm>
        </p:grpSpPr>
        <p:sp>
          <p:nvSpPr>
            <p:cNvPr id="133" name="Oval 132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134" name="Minus 133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135" name="Group 114"/>
          <p:cNvGrpSpPr/>
          <p:nvPr/>
        </p:nvGrpSpPr>
        <p:grpSpPr>
          <a:xfrm>
            <a:off x="1281432" y="5373216"/>
            <a:ext cx="245865" cy="219784"/>
            <a:chOff x="5145815" y="5381600"/>
            <a:chExt cx="245865" cy="219784"/>
          </a:xfrm>
        </p:grpSpPr>
        <p:sp>
          <p:nvSpPr>
            <p:cNvPr id="136" name="Oval 135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137" name="Minus 136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138" name="Group 117"/>
          <p:cNvGrpSpPr/>
          <p:nvPr/>
        </p:nvGrpSpPr>
        <p:grpSpPr>
          <a:xfrm>
            <a:off x="1569464" y="5373216"/>
            <a:ext cx="245865" cy="219784"/>
            <a:chOff x="5145815" y="5381600"/>
            <a:chExt cx="245865" cy="219784"/>
          </a:xfrm>
        </p:grpSpPr>
        <p:sp>
          <p:nvSpPr>
            <p:cNvPr id="139" name="Oval 138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140" name="Minus 139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141" name="Group 120"/>
          <p:cNvGrpSpPr/>
          <p:nvPr/>
        </p:nvGrpSpPr>
        <p:grpSpPr>
          <a:xfrm>
            <a:off x="1825962" y="5365006"/>
            <a:ext cx="245865" cy="219784"/>
            <a:chOff x="5145815" y="5381600"/>
            <a:chExt cx="245865" cy="219784"/>
          </a:xfrm>
        </p:grpSpPr>
        <p:sp>
          <p:nvSpPr>
            <p:cNvPr id="142" name="Oval 141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143" name="Minus 142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144" name="Group 123"/>
          <p:cNvGrpSpPr/>
          <p:nvPr/>
        </p:nvGrpSpPr>
        <p:grpSpPr>
          <a:xfrm>
            <a:off x="2073520" y="5369456"/>
            <a:ext cx="245865" cy="219784"/>
            <a:chOff x="5145815" y="5381600"/>
            <a:chExt cx="245865" cy="219784"/>
          </a:xfrm>
        </p:grpSpPr>
        <p:sp>
          <p:nvSpPr>
            <p:cNvPr id="145" name="Oval 144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146" name="Minus 145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147" name="Group 126"/>
          <p:cNvGrpSpPr/>
          <p:nvPr/>
        </p:nvGrpSpPr>
        <p:grpSpPr>
          <a:xfrm>
            <a:off x="1209424" y="5157192"/>
            <a:ext cx="245865" cy="219784"/>
            <a:chOff x="5145815" y="5381600"/>
            <a:chExt cx="245865" cy="219784"/>
          </a:xfrm>
        </p:grpSpPr>
        <p:sp>
          <p:nvSpPr>
            <p:cNvPr id="148" name="Oval 147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149" name="Minus 148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150" name="Group 129"/>
          <p:cNvGrpSpPr/>
          <p:nvPr/>
        </p:nvGrpSpPr>
        <p:grpSpPr>
          <a:xfrm>
            <a:off x="1497456" y="5153432"/>
            <a:ext cx="245865" cy="219784"/>
            <a:chOff x="5145815" y="5381600"/>
            <a:chExt cx="245865" cy="219784"/>
          </a:xfrm>
        </p:grpSpPr>
        <p:sp>
          <p:nvSpPr>
            <p:cNvPr id="151" name="Oval 150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152" name="Minus 151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153" name="Group 132"/>
          <p:cNvGrpSpPr/>
          <p:nvPr/>
        </p:nvGrpSpPr>
        <p:grpSpPr>
          <a:xfrm>
            <a:off x="1785488" y="5157192"/>
            <a:ext cx="245865" cy="219784"/>
            <a:chOff x="5145815" y="5381600"/>
            <a:chExt cx="245865" cy="219784"/>
          </a:xfrm>
        </p:grpSpPr>
        <p:sp>
          <p:nvSpPr>
            <p:cNvPr id="154" name="Oval 153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155" name="Minus 154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156" name="Group 138"/>
          <p:cNvGrpSpPr/>
          <p:nvPr/>
        </p:nvGrpSpPr>
        <p:grpSpPr>
          <a:xfrm>
            <a:off x="1383281" y="4941168"/>
            <a:ext cx="245865" cy="219784"/>
            <a:chOff x="5145815" y="5381600"/>
            <a:chExt cx="245865" cy="219784"/>
          </a:xfrm>
        </p:grpSpPr>
        <p:sp>
          <p:nvSpPr>
            <p:cNvPr id="157" name="Oval 156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158" name="Minus 157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7133" y="4408661"/>
            <a:ext cx="3156652" cy="1172892"/>
            <a:chOff x="87133" y="4408661"/>
            <a:chExt cx="3156652" cy="1172892"/>
          </a:xfrm>
        </p:grpSpPr>
        <p:grpSp>
          <p:nvGrpSpPr>
            <p:cNvPr id="103" name="Group 158"/>
            <p:cNvGrpSpPr/>
            <p:nvPr/>
          </p:nvGrpSpPr>
          <p:grpSpPr>
            <a:xfrm flipH="1">
              <a:off x="87133" y="4858827"/>
              <a:ext cx="905052" cy="722726"/>
              <a:chOff x="3383281" y="3505200"/>
              <a:chExt cx="624838" cy="543560"/>
            </a:xfr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</p:grpSpPr>
          <p:grpSp>
            <p:nvGrpSpPr>
              <p:cNvPr id="123" name="Group 202"/>
              <p:cNvGrpSpPr/>
              <p:nvPr/>
            </p:nvGrpSpPr>
            <p:grpSpPr>
              <a:xfrm flipH="1">
                <a:off x="3383281" y="3505200"/>
                <a:ext cx="274319" cy="543560"/>
                <a:chOff x="3505200" y="2057400"/>
                <a:chExt cx="274319" cy="543560"/>
              </a:xfrm>
              <a:grpFill/>
            </p:grpSpPr>
            <p:sp>
              <p:nvSpPr>
                <p:cNvPr id="130" name="Double Wave 129"/>
                <p:cNvSpPr/>
                <p:nvPr/>
              </p:nvSpPr>
              <p:spPr>
                <a:xfrm rot="16200000">
                  <a:off x="3352800" y="2209800"/>
                  <a:ext cx="533400" cy="228600"/>
                </a:xfrm>
                <a:prstGeom prst="doubleWav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145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6291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9437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2583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5728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8874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2020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5166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/>
                  </a:pPr>
                  <a:endParaRPr lang="en-GB" sz="3600" kern="0">
                    <a:solidFill>
                      <a:sysClr val="window" lastClr="FFFFFF"/>
                    </a:solidFill>
                    <a:latin typeface="Arial"/>
                  </a:endParaRPr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3681938" y="2067559"/>
                  <a:ext cx="97581" cy="533401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145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6291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9437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2583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5728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8874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2020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5166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/>
                  </a:pPr>
                  <a:endParaRPr lang="en-GB" sz="3600" kern="0">
                    <a:solidFill>
                      <a:sysClr val="window" lastClr="FFFFFF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24" name="Group 203"/>
              <p:cNvGrpSpPr/>
              <p:nvPr/>
            </p:nvGrpSpPr>
            <p:grpSpPr>
              <a:xfrm flipH="1">
                <a:off x="3535681" y="3505200"/>
                <a:ext cx="274319" cy="543560"/>
                <a:chOff x="3505200" y="2057400"/>
                <a:chExt cx="274319" cy="543560"/>
              </a:xfrm>
              <a:grpFill/>
            </p:grpSpPr>
            <p:sp>
              <p:nvSpPr>
                <p:cNvPr id="128" name="Double Wave 127"/>
                <p:cNvSpPr/>
                <p:nvPr/>
              </p:nvSpPr>
              <p:spPr>
                <a:xfrm rot="16200000">
                  <a:off x="3352800" y="2209800"/>
                  <a:ext cx="533400" cy="228600"/>
                </a:xfrm>
                <a:prstGeom prst="doubleWav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145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6291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9437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2583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5728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8874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2020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5166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/>
                  </a:pPr>
                  <a:endParaRPr lang="en-GB" sz="3600" kern="0">
                    <a:solidFill>
                      <a:sysClr val="window" lastClr="FFFFFF"/>
                    </a:solidFill>
                    <a:latin typeface="Arial"/>
                  </a:endParaRPr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3733800" y="2067559"/>
                  <a:ext cx="45719" cy="533401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145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6291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9437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2583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5728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8874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2020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5166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/>
                  </a:pPr>
                  <a:endParaRPr lang="en-GB" sz="3600" kern="0">
                    <a:solidFill>
                      <a:sysClr val="window" lastClr="FFFFFF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25" name="Group 204"/>
              <p:cNvGrpSpPr/>
              <p:nvPr/>
            </p:nvGrpSpPr>
            <p:grpSpPr>
              <a:xfrm flipH="1">
                <a:off x="3733800" y="3505200"/>
                <a:ext cx="274319" cy="543560"/>
                <a:chOff x="3505200" y="2057400"/>
                <a:chExt cx="274319" cy="543560"/>
              </a:xfrm>
              <a:grpFill/>
            </p:grpSpPr>
            <p:sp>
              <p:nvSpPr>
                <p:cNvPr id="126" name="Double Wave 125"/>
                <p:cNvSpPr/>
                <p:nvPr/>
              </p:nvSpPr>
              <p:spPr>
                <a:xfrm rot="16200000">
                  <a:off x="3352800" y="2209800"/>
                  <a:ext cx="533400" cy="228600"/>
                </a:xfrm>
                <a:prstGeom prst="doubleWav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145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6291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9437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2583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5728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8874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2020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5166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/>
                  </a:pPr>
                  <a:endParaRPr lang="en-GB" sz="3600" kern="0">
                    <a:solidFill>
                      <a:sysClr val="window" lastClr="FFFFFF"/>
                    </a:solidFill>
                    <a:latin typeface="Arial"/>
                  </a:endParaRPr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3733800" y="2067559"/>
                  <a:ext cx="45719" cy="533401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145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6291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9437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2583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5728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8874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2020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5166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/>
                  </a:pPr>
                  <a:endParaRPr lang="en-GB" sz="3600" kern="0">
                    <a:solidFill>
                      <a:sysClr val="window" lastClr="FFFFFF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104" name="Group 159"/>
            <p:cNvGrpSpPr/>
            <p:nvPr/>
          </p:nvGrpSpPr>
          <p:grpSpPr>
            <a:xfrm>
              <a:off x="2338732" y="4858824"/>
              <a:ext cx="905053" cy="722728"/>
              <a:chOff x="3383280" y="3505199"/>
              <a:chExt cx="624839" cy="543561"/>
            </a:xfr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</p:grpSpPr>
          <p:grpSp>
            <p:nvGrpSpPr>
              <p:cNvPr id="114" name="Group 193"/>
              <p:cNvGrpSpPr/>
              <p:nvPr/>
            </p:nvGrpSpPr>
            <p:grpSpPr>
              <a:xfrm flipH="1">
                <a:off x="3383280" y="3505199"/>
                <a:ext cx="274320" cy="533401"/>
                <a:chOff x="3505200" y="2057399"/>
                <a:chExt cx="274320" cy="533401"/>
              </a:xfrm>
              <a:grpFill/>
            </p:grpSpPr>
            <p:sp>
              <p:nvSpPr>
                <p:cNvPr id="121" name="Double Wave 120"/>
                <p:cNvSpPr/>
                <p:nvPr/>
              </p:nvSpPr>
              <p:spPr>
                <a:xfrm rot="16200000">
                  <a:off x="3352800" y="2209800"/>
                  <a:ext cx="533400" cy="228600"/>
                </a:xfrm>
                <a:prstGeom prst="doubleWav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145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6291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9437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2583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5728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8874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2020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5166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/>
                  </a:pPr>
                  <a:endParaRPr lang="en-GB" sz="3600" kern="0">
                    <a:solidFill>
                      <a:sysClr val="window" lastClr="FFFFFF"/>
                    </a:solidFill>
                    <a:latin typeface="Arial"/>
                  </a:endParaRPr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3704798" y="2057399"/>
                  <a:ext cx="74722" cy="533401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145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6291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9437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2583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5728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8874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2020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5166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/>
                  </a:pPr>
                  <a:endParaRPr lang="en-GB" sz="3600" kern="0">
                    <a:solidFill>
                      <a:sysClr val="window" lastClr="FFFFFF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15" name="Group 194"/>
              <p:cNvGrpSpPr/>
              <p:nvPr/>
            </p:nvGrpSpPr>
            <p:grpSpPr>
              <a:xfrm flipH="1">
                <a:off x="3535681" y="3505200"/>
                <a:ext cx="274319" cy="543560"/>
                <a:chOff x="3505200" y="2057400"/>
                <a:chExt cx="274319" cy="543560"/>
              </a:xfrm>
              <a:grpFill/>
            </p:grpSpPr>
            <p:sp>
              <p:nvSpPr>
                <p:cNvPr id="119" name="Double Wave 118"/>
                <p:cNvSpPr/>
                <p:nvPr/>
              </p:nvSpPr>
              <p:spPr>
                <a:xfrm rot="16200000">
                  <a:off x="3352800" y="2209800"/>
                  <a:ext cx="533400" cy="228600"/>
                </a:xfrm>
                <a:prstGeom prst="doubleWav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145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6291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9437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2583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5728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8874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2020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5166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/>
                  </a:pPr>
                  <a:endParaRPr lang="en-GB" sz="3600" kern="0">
                    <a:solidFill>
                      <a:sysClr val="window" lastClr="FFFFFF"/>
                    </a:solidFill>
                    <a:latin typeface="Arial"/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3733800" y="2067559"/>
                  <a:ext cx="45719" cy="533401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145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6291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9437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2583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5728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8874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2020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5166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/>
                  </a:pPr>
                  <a:endParaRPr lang="en-GB" sz="3600" kern="0">
                    <a:solidFill>
                      <a:sysClr val="window" lastClr="FFFFFF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16" name="Group 195"/>
              <p:cNvGrpSpPr/>
              <p:nvPr/>
            </p:nvGrpSpPr>
            <p:grpSpPr>
              <a:xfrm flipH="1">
                <a:off x="3733800" y="3505200"/>
                <a:ext cx="274319" cy="543560"/>
                <a:chOff x="3505200" y="2057400"/>
                <a:chExt cx="274319" cy="543560"/>
              </a:xfrm>
              <a:grpFill/>
            </p:grpSpPr>
            <p:sp>
              <p:nvSpPr>
                <p:cNvPr id="117" name="Double Wave 116"/>
                <p:cNvSpPr/>
                <p:nvPr/>
              </p:nvSpPr>
              <p:spPr>
                <a:xfrm rot="16200000">
                  <a:off x="3352800" y="2209800"/>
                  <a:ext cx="533400" cy="228600"/>
                </a:xfrm>
                <a:prstGeom prst="doubleWav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145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6291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9437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2583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5728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8874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2020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5166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/>
                  </a:pPr>
                  <a:endParaRPr lang="en-GB" sz="3600" kern="0">
                    <a:solidFill>
                      <a:sysClr val="window" lastClr="FFFFFF"/>
                    </a:solidFill>
                    <a:latin typeface="Arial"/>
                  </a:endParaRP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3733800" y="2067559"/>
                  <a:ext cx="45719" cy="533401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145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6291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9437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2583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57287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88745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202025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516600" algn="l" defTabSz="4629150" rtl="0" eaLnBrk="1" latinLnBrk="0" hangingPunct="1">
                    <a:defRPr sz="9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/>
                  </a:pPr>
                  <a:endParaRPr lang="en-GB" sz="3600" kern="0">
                    <a:solidFill>
                      <a:sysClr val="window" lastClr="FFFFFF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159" name="Arc 158"/>
            <p:cNvSpPr/>
            <p:nvPr/>
          </p:nvSpPr>
          <p:spPr>
            <a:xfrm>
              <a:off x="1023241" y="4581128"/>
              <a:ext cx="1296144" cy="648072"/>
            </a:xfrm>
            <a:prstGeom prst="arc">
              <a:avLst>
                <a:gd name="adj1" fmla="val 342636"/>
                <a:gd name="adj2" fmla="val 10494002"/>
              </a:avLst>
            </a:prstGeom>
            <a:noFill/>
            <a:ln w="28575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1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e-IL" kern="0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60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558367" y="4408661"/>
            <a:ext cx="824914" cy="3884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" name="Equation" r:id="rId9" imgW="380670" imgH="177646" progId="Equation.DSMT4">
                    <p:embed/>
                  </p:oleObj>
                </mc:Choice>
                <mc:Fallback>
                  <p:oleObj name="Equation" r:id="rId9" imgW="380670" imgH="177646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367" y="4408661"/>
                          <a:ext cx="824914" cy="38849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1" name="Group 141"/>
          <p:cNvGrpSpPr/>
          <p:nvPr/>
        </p:nvGrpSpPr>
        <p:grpSpPr>
          <a:xfrm>
            <a:off x="1671313" y="4941168"/>
            <a:ext cx="245865" cy="219784"/>
            <a:chOff x="5145815" y="5381600"/>
            <a:chExt cx="245865" cy="219784"/>
          </a:xfrm>
        </p:grpSpPr>
        <p:sp>
          <p:nvSpPr>
            <p:cNvPr id="162" name="Oval 161"/>
            <p:cNvSpPr/>
            <p:nvPr/>
          </p:nvSpPr>
          <p:spPr>
            <a:xfrm>
              <a:off x="5145815" y="5381600"/>
              <a:ext cx="245865" cy="21978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163" name="Minus 162"/>
            <p:cNvSpPr>
              <a:spLocks noChangeAspect="1"/>
            </p:cNvSpPr>
            <p:nvPr/>
          </p:nvSpPr>
          <p:spPr>
            <a:xfrm>
              <a:off x="5200025" y="5417504"/>
              <a:ext cx="157354" cy="147653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145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6291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9437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2583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57287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88745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202025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516600" algn="l" defTabSz="4629150" rtl="0" eaLnBrk="1" latinLnBrk="0" hangingPunct="1">
                <a:defRPr sz="9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endParaRPr lang="en-GB" sz="3600" kern="0">
                <a:solidFill>
                  <a:sysClr val="window" lastClr="FFFFFF"/>
                </a:solidFill>
                <a:latin typeface="Arial"/>
              </a:endParaRPr>
            </a:p>
          </p:txBody>
        </p:sp>
      </p:grpSp>
      <p:cxnSp>
        <p:nvCxnSpPr>
          <p:cNvPr id="174" name="Straight Arrow Connector 173"/>
          <p:cNvCxnSpPr/>
          <p:nvPr/>
        </p:nvCxnSpPr>
        <p:spPr>
          <a:xfrm flipV="1">
            <a:off x="1563768" y="4158463"/>
            <a:ext cx="0" cy="751932"/>
          </a:xfrm>
          <a:prstGeom prst="straightConnector1">
            <a:avLst/>
          </a:prstGeom>
          <a:noFill/>
          <a:ln w="47625" cap="flat" cmpd="sng" algn="ctr">
            <a:solidFill>
              <a:sysClr val="windowText" lastClr="000000"/>
            </a:solidFill>
            <a:prstDash val="sysDot"/>
            <a:tailEnd type="arrow"/>
          </a:ln>
          <a:effectLst/>
        </p:spPr>
      </p:cxnSp>
      <p:sp>
        <p:nvSpPr>
          <p:cNvPr id="175" name="TextBox 541"/>
          <p:cNvSpPr txBox="1"/>
          <p:nvPr/>
        </p:nvSpPr>
        <p:spPr>
          <a:xfrm>
            <a:off x="1252434" y="3879030"/>
            <a:ext cx="77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45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291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37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583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7287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8745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2025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0" algn="l" defTabSz="4629150" rtl="0" eaLnBrk="1" latinLnBrk="0" hangingPunct="1"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sz="1800" b="1" kern="0" dirty="0" smtClean="0">
                <a:solidFill>
                  <a:sysClr val="windowText" lastClr="000000"/>
                </a:solidFill>
                <a:latin typeface="Arial"/>
              </a:rPr>
              <a:t>ON</a:t>
            </a:r>
            <a:endParaRPr lang="en-GB" sz="1800" b="1" kern="0" dirty="0">
              <a:solidFill>
                <a:sysClr val="windowText" lastClr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0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L -0.00209 -0.0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38" name="TextBox 37"/>
          <p:cNvSpPr txBox="1"/>
          <p:nvPr/>
        </p:nvSpPr>
        <p:spPr>
          <a:xfrm>
            <a:off x="2255334" y="116632"/>
            <a:ext cx="4980962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500" b="1" dirty="0" smtClean="0">
                <a:latin typeface="Arial" pitchFamily="34" charset="0"/>
                <a:cs typeface="Arial" pitchFamily="34" charset="0"/>
              </a:rPr>
              <a:t>The Electrode Barrier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76" y="765842"/>
            <a:ext cx="2413124" cy="1600716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47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488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TextBox 8"/>
          <p:cNvSpPr txBox="1">
            <a:spLocks noChangeArrowheads="1"/>
          </p:cNvSpPr>
          <p:nvPr/>
        </p:nvSpPr>
        <p:spPr bwMode="auto">
          <a:xfrm>
            <a:off x="107504" y="1566200"/>
            <a:ext cx="48245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 algn="l" rtl="0" eaLnBrk="1" hangingPunct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663300"/>
                </a:solidFill>
                <a:ea typeface="Verdana" pitchFamily="34" charset="0"/>
              </a:rPr>
              <a:t>High barrier </a:t>
            </a:r>
            <a:r>
              <a:rPr lang="en-US" sz="2000" dirty="0" smtClean="0">
                <a:solidFill>
                  <a:srgbClr val="663300"/>
                </a:solidFill>
                <a:ea typeface="Verdana" pitchFamily="34" charset="0"/>
                <a:sym typeface="Wingdings" pitchFamily="2" charset="2"/>
              </a:rPr>
              <a:t> High On/Off</a:t>
            </a:r>
            <a:endParaRPr lang="en-US" sz="2000" dirty="0" smtClean="0">
              <a:solidFill>
                <a:srgbClr val="663300"/>
              </a:solidFill>
              <a:ea typeface="Verdana" pitchFamily="34" charset="0"/>
            </a:endParaRPr>
          </a:p>
          <a:p>
            <a:pPr marL="285750" indent="-285750" algn="l" rtl="0" eaLnBrk="1" hangingPunct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663300"/>
                </a:solidFill>
                <a:ea typeface="Verdana" pitchFamily="34" charset="0"/>
              </a:rPr>
              <a:t>High barrier </a:t>
            </a:r>
            <a:r>
              <a:rPr lang="en-US" sz="2000" dirty="0" smtClean="0">
                <a:solidFill>
                  <a:srgbClr val="663300"/>
                </a:solidFill>
                <a:ea typeface="Verdana" pitchFamily="34" charset="0"/>
                <a:sym typeface="Wingdings" pitchFamily="2" charset="2"/>
              </a:rPr>
              <a:t> High V</a:t>
            </a:r>
            <a:r>
              <a:rPr lang="en-US" sz="2000" baseline="-25000" dirty="0" smtClean="0">
                <a:solidFill>
                  <a:srgbClr val="663300"/>
                </a:solidFill>
                <a:ea typeface="Verdana" pitchFamily="34" charset="0"/>
                <a:sym typeface="Wingdings" pitchFamily="2" charset="2"/>
              </a:rPr>
              <a:t>TO</a:t>
            </a:r>
            <a:endParaRPr lang="en-US" sz="2000" baseline="-25000" dirty="0" smtClean="0">
              <a:solidFill>
                <a:srgbClr val="663300"/>
              </a:solidFill>
              <a:ea typeface="Verdana" pitchFamily="34" charset="0"/>
            </a:endParaRPr>
          </a:p>
        </p:txBody>
      </p:sp>
      <p:sp>
        <p:nvSpPr>
          <p:cNvPr id="55" name="TextBox 8"/>
          <p:cNvSpPr txBox="1">
            <a:spLocks noChangeArrowheads="1"/>
          </p:cNvSpPr>
          <p:nvPr/>
        </p:nvSpPr>
        <p:spPr bwMode="auto">
          <a:xfrm>
            <a:off x="309290" y="3437009"/>
            <a:ext cx="29793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sz="2000" dirty="0" smtClean="0">
                <a:solidFill>
                  <a:srgbClr val="FF0000"/>
                </a:solidFill>
                <a:ea typeface="Verdana" pitchFamily="34" charset="0"/>
              </a:rPr>
              <a:t>On and Off channel spatial origin is different</a:t>
            </a:r>
          </a:p>
        </p:txBody>
      </p:sp>
      <p:sp>
        <p:nvSpPr>
          <p:cNvPr id="58" name="Rectangle 19"/>
          <p:cNvSpPr>
            <a:spLocks noChangeArrowheads="1"/>
          </p:cNvSpPr>
          <p:nvPr/>
        </p:nvSpPr>
        <p:spPr bwMode="auto">
          <a:xfrm>
            <a:off x="147801" y="6460666"/>
            <a:ext cx="6224399" cy="335779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/>
          </a:p>
        </p:txBody>
      </p:sp>
      <p:sp>
        <p:nvSpPr>
          <p:cNvPr id="59" name="Rectangle 58"/>
          <p:cNvSpPr/>
          <p:nvPr/>
        </p:nvSpPr>
        <p:spPr>
          <a:xfrm>
            <a:off x="195949" y="6488668"/>
            <a:ext cx="67523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Arial" pitchFamily="34" charset="0"/>
                <a:cs typeface="Arial" pitchFamily="34" charset="0"/>
              </a:rPr>
              <a:t>A. J. Ben-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Sasson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N.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Tessler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Journal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of Applied Physics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110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044501 (2011).</a:t>
            </a:r>
          </a:p>
        </p:txBody>
      </p:sp>
      <p:sp>
        <p:nvSpPr>
          <p:cNvPr id="3" name="Rectangle 2"/>
          <p:cNvSpPr/>
          <p:nvPr/>
        </p:nvSpPr>
        <p:spPr>
          <a:xfrm>
            <a:off x="6042867" y="732185"/>
            <a:ext cx="6880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Φ</a:t>
            </a:r>
            <a:r>
              <a:rPr lang="en-US" sz="3200" b="1" baseline="-25000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</a:t>
            </a:r>
            <a:endParaRPr lang="en-US" sz="32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532440" y="1196752"/>
            <a:ext cx="0" cy="4320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452320" y="1177572"/>
            <a:ext cx="0" cy="4320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8" y="4161705"/>
            <a:ext cx="2454418" cy="214761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3156858" y="2667272"/>
            <a:ext cx="5738662" cy="3786064"/>
            <a:chOff x="2344226" y="2399009"/>
            <a:chExt cx="6263092" cy="4002088"/>
          </a:xfrm>
        </p:grpSpPr>
        <p:graphicFrame>
          <p:nvGraphicFramePr>
            <p:cNvPr id="43" name="Object 42"/>
            <p:cNvGraphicFramePr>
              <a:graphicFrameLocks noChangeAspect="1"/>
            </p:cNvGraphicFramePr>
            <p:nvPr>
              <p:extLst/>
            </p:nvPr>
          </p:nvGraphicFramePr>
          <p:xfrm>
            <a:off x="3979755" y="2399009"/>
            <a:ext cx="4627563" cy="4002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4" name="KGPlot" r:id="rId7" imgW="6858000" imgH="6858000" progId="KGraph_Plot">
                    <p:embed/>
                  </p:oleObj>
                </mc:Choice>
                <mc:Fallback>
                  <p:oleObj name="KGPlot" r:id="rId7" imgW="6858000" imgH="6858000" progId="KGraph_Plo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9755" y="2399009"/>
                          <a:ext cx="4627563" cy="400208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Arc 43"/>
            <p:cNvSpPr/>
            <p:nvPr/>
          </p:nvSpPr>
          <p:spPr>
            <a:xfrm>
              <a:off x="2344226" y="3437009"/>
              <a:ext cx="5738662" cy="1504159"/>
            </a:xfrm>
            <a:prstGeom prst="arc">
              <a:avLst>
                <a:gd name="adj1" fmla="val 16200000"/>
                <a:gd name="adj2" fmla="val 21245697"/>
              </a:avLst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880651" y="3753249"/>
              <a:ext cx="915335" cy="6181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Arial" pitchFamily="34" charset="0"/>
                  <a:ea typeface="Verdana" pitchFamily="34" charset="0"/>
                  <a:cs typeface="Arial" pitchFamily="34" charset="0"/>
                </a:rPr>
                <a:t>V</a:t>
              </a:r>
              <a:r>
                <a:rPr lang="en-US" sz="3200" b="1" baseline="-25000" dirty="0" err="1" smtClean="0">
                  <a:solidFill>
                    <a:srgbClr val="FF0000"/>
                  </a:solidFill>
                  <a:latin typeface="Arial" pitchFamily="34" charset="0"/>
                  <a:ea typeface="Verdana" pitchFamily="34" charset="0"/>
                  <a:cs typeface="Arial" pitchFamily="34" charset="0"/>
                </a:rPr>
                <a:t>On</a:t>
              </a:r>
              <a:endParaRPr lang="en-US" sz="3200" baseline="-25000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67696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33"/>
    </mc:Choice>
    <mc:Fallback xmlns="">
      <p:transition spd="slow" advTm="88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1" descr="Technion_logo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403"/>
            <a:ext cx="1981216" cy="71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pic>
        <p:nvPicPr>
          <p:cNvPr id="32" name="Picture 3" descr="http://www.ee.technion.ac.il/labs/orgelect/OMD_Logo.jpg"/>
          <p:cNvPicPr>
            <a:picLocks noChangeAspect="1" noChangeArrowheads="1"/>
          </p:cNvPicPr>
          <p:nvPr/>
        </p:nvPicPr>
        <p:blipFill>
          <a:blip r:embed="rId6" r:link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1" y="19360"/>
            <a:ext cx="1662813" cy="57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76" y="765842"/>
            <a:ext cx="2413124" cy="1600716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47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488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" name="Rectangle 13"/>
          <p:cNvSpPr>
            <a:spLocks noChangeArrowheads="1"/>
          </p:cNvSpPr>
          <p:nvPr/>
        </p:nvSpPr>
        <p:spPr bwMode="auto">
          <a:xfrm>
            <a:off x="-161464" y="24105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43" name="TextBox 8"/>
          <p:cNvSpPr txBox="1">
            <a:spLocks noChangeArrowheads="1"/>
          </p:cNvSpPr>
          <p:nvPr/>
        </p:nvSpPr>
        <p:spPr bwMode="auto">
          <a:xfrm>
            <a:off x="268334" y="1004873"/>
            <a:ext cx="50907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sz="2000" u="sng" dirty="0" smtClean="0">
                <a:solidFill>
                  <a:srgbClr val="663300"/>
                </a:solidFill>
                <a:ea typeface="Verdana" pitchFamily="34" charset="0"/>
              </a:rPr>
              <a:t>Non-uniform structure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60" y="1540788"/>
            <a:ext cx="3491880" cy="1744196"/>
          </a:xfrm>
          <a:prstGeom prst="rect">
            <a:avLst/>
          </a:prstGeom>
        </p:spPr>
      </p:pic>
      <p:pic>
        <p:nvPicPr>
          <p:cNvPr id="46" name="Picture 2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73" y="1753097"/>
            <a:ext cx="176212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967672" y="2348409"/>
            <a:ext cx="648072" cy="39204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2615744" y="1753097"/>
            <a:ext cx="1082229" cy="61436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615744" y="2740454"/>
            <a:ext cx="1082229" cy="24136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058608" y="2060278"/>
            <a:ext cx="0" cy="352608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Arc 56"/>
          <p:cNvSpPr/>
          <p:nvPr/>
        </p:nvSpPr>
        <p:spPr>
          <a:xfrm>
            <a:off x="4105736" y="1551434"/>
            <a:ext cx="914400" cy="914400"/>
          </a:xfrm>
          <a:prstGeom prst="arc">
            <a:avLst>
              <a:gd name="adj1" fmla="val 5247575"/>
              <a:gd name="adj2" fmla="val 10326244"/>
            </a:avLst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8"/>
          <p:cNvSpPr txBox="1">
            <a:spLocks noChangeArrowheads="1"/>
          </p:cNvSpPr>
          <p:nvPr/>
        </p:nvSpPr>
        <p:spPr bwMode="auto">
          <a:xfrm>
            <a:off x="5004048" y="1763524"/>
            <a:ext cx="654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b="1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J</a:t>
            </a:r>
            <a:r>
              <a:rPr lang="en-US" b="1" baseline="-250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Off</a:t>
            </a:r>
            <a:endParaRPr lang="en-US" b="1" baseline="-250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9" name="TextBox 8"/>
          <p:cNvSpPr txBox="1">
            <a:spLocks noChangeArrowheads="1"/>
          </p:cNvSpPr>
          <p:nvPr/>
        </p:nvSpPr>
        <p:spPr bwMode="auto">
          <a:xfrm>
            <a:off x="3648536" y="1823968"/>
            <a:ext cx="654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b="1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J</a:t>
            </a:r>
            <a:r>
              <a:rPr lang="en-US" b="1" baseline="-250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On</a:t>
            </a:r>
            <a:endParaRPr lang="en-US" b="1" baseline="-250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07704" y="67591"/>
            <a:ext cx="873044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V.B</a:t>
            </a:r>
            <a:endParaRPr lang="en-US" sz="2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156858" y="2667000"/>
            <a:ext cx="5737904" cy="3786188"/>
            <a:chOff x="2344226" y="2398721"/>
            <a:chExt cx="6262265" cy="4002219"/>
          </a:xfrm>
        </p:grpSpPr>
        <p:graphicFrame>
          <p:nvGraphicFramePr>
            <p:cNvPr id="64" name="Object 63"/>
            <p:cNvGraphicFramePr>
              <a:graphicFrameLocks noChangeAspect="1"/>
            </p:cNvGraphicFramePr>
            <p:nvPr>
              <p:extLst/>
            </p:nvPr>
          </p:nvGraphicFramePr>
          <p:xfrm>
            <a:off x="3980518" y="2398721"/>
            <a:ext cx="4625973" cy="4002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0" name="KGPlot" r:id="rId11" imgW="6858000" imgH="6858000" progId="KGraph_Plot">
                    <p:embed/>
                  </p:oleObj>
                </mc:Choice>
                <mc:Fallback>
                  <p:oleObj name="KGPlot" r:id="rId11" imgW="6858000" imgH="6858000" progId="KGraph_Plo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0518" y="2398721"/>
                          <a:ext cx="4625973" cy="4002219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" name="Arc 65"/>
            <p:cNvSpPr/>
            <p:nvPr/>
          </p:nvSpPr>
          <p:spPr>
            <a:xfrm>
              <a:off x="2344226" y="3437009"/>
              <a:ext cx="5738662" cy="1504159"/>
            </a:xfrm>
            <a:prstGeom prst="arc">
              <a:avLst>
                <a:gd name="adj1" fmla="val 16200000"/>
                <a:gd name="adj2" fmla="val 21245697"/>
              </a:avLst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880652" y="3753249"/>
              <a:ext cx="915335" cy="6181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Arial" pitchFamily="34" charset="0"/>
                  <a:ea typeface="Verdana" pitchFamily="34" charset="0"/>
                  <a:cs typeface="Arial" pitchFamily="34" charset="0"/>
                </a:rPr>
                <a:t>V</a:t>
              </a:r>
              <a:r>
                <a:rPr lang="en-US" sz="3200" b="1" baseline="-25000" dirty="0" err="1" smtClean="0">
                  <a:solidFill>
                    <a:srgbClr val="FF0000"/>
                  </a:solidFill>
                  <a:latin typeface="Arial" pitchFamily="34" charset="0"/>
                  <a:ea typeface="Verdana" pitchFamily="34" charset="0"/>
                  <a:cs typeface="Arial" pitchFamily="34" charset="0"/>
                </a:rPr>
                <a:t>On</a:t>
              </a:r>
              <a:endParaRPr lang="en-US" sz="3200" baseline="-250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126568" y="2924944"/>
            <a:ext cx="4729833" cy="3744416"/>
            <a:chOff x="-126568" y="2924944"/>
            <a:chExt cx="4729833" cy="3744416"/>
          </a:xfrm>
        </p:grpSpPr>
        <p:graphicFrame>
          <p:nvGraphicFramePr>
            <p:cNvPr id="36" name="Object 35"/>
            <p:cNvGraphicFramePr>
              <a:graphicFrameLocks noChangeAspect="1"/>
            </p:cNvGraphicFramePr>
            <p:nvPr>
              <p:extLst/>
            </p:nvPr>
          </p:nvGraphicFramePr>
          <p:xfrm>
            <a:off x="-126568" y="2924944"/>
            <a:ext cx="4338528" cy="3744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1" name="KGPlot" r:id="rId13" imgW="6858000" imgH="6858000" progId="KGraph_Plot">
                    <p:embed/>
                  </p:oleObj>
                </mc:Choice>
                <mc:Fallback>
                  <p:oleObj name="KGPlot" r:id="rId13" imgW="6858000" imgH="6858000" progId="KGraph_Plo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26568" y="2924944"/>
                          <a:ext cx="4338528" cy="37444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8" name="Straight Arrow Connector 67"/>
            <p:cNvCxnSpPr/>
            <p:nvPr/>
          </p:nvCxnSpPr>
          <p:spPr>
            <a:xfrm flipH="1">
              <a:off x="4004989" y="4653136"/>
              <a:ext cx="598276" cy="0"/>
            </a:xfrm>
            <a:prstGeom prst="straightConnector1">
              <a:avLst/>
            </a:prstGeom>
            <a:ln w="1016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615744" y="3789040"/>
              <a:ext cx="372080" cy="360040"/>
            </a:xfrm>
            <a:prstGeom prst="line">
              <a:avLst/>
            </a:prstGeom>
            <a:ln w="50800">
              <a:solidFill>
                <a:srgbClr val="C0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2913073" y="3671808"/>
              <a:ext cx="8386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Arial" pitchFamily="34" charset="0"/>
                  <a:ea typeface="Verdana" pitchFamily="34" charset="0"/>
                  <a:cs typeface="Arial" pitchFamily="34" charset="0"/>
                </a:rPr>
                <a:t>V</a:t>
              </a:r>
              <a:r>
                <a:rPr lang="en-US" sz="3200" b="1" baseline="-25000" dirty="0" err="1" smtClean="0">
                  <a:solidFill>
                    <a:srgbClr val="FF0000"/>
                  </a:solidFill>
                  <a:latin typeface="Arial" pitchFamily="34" charset="0"/>
                  <a:ea typeface="Verdana" pitchFamily="34" charset="0"/>
                  <a:cs typeface="Arial" pitchFamily="34" charset="0"/>
                </a:rPr>
                <a:t>On</a:t>
              </a:r>
              <a:endParaRPr lang="en-US" sz="3200" baseline="-25000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547664" y="5229200"/>
              <a:ext cx="8082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3200" b="1" dirty="0" err="1" smtClean="0">
                  <a:solidFill>
                    <a:srgbClr val="FF0000"/>
                  </a:solidFill>
                  <a:latin typeface="Arial" pitchFamily="34" charset="0"/>
                  <a:ea typeface="Verdana" pitchFamily="34" charset="0"/>
                  <a:cs typeface="Arial" pitchFamily="34" charset="0"/>
                </a:rPr>
                <a:t>J</a:t>
              </a:r>
              <a:r>
                <a:rPr lang="en-US" sz="3200" b="1" baseline="-25000" dirty="0" err="1" smtClean="0">
                  <a:solidFill>
                    <a:srgbClr val="FF0000"/>
                  </a:solidFill>
                  <a:latin typeface="Arial" pitchFamily="34" charset="0"/>
                  <a:ea typeface="Verdana" pitchFamily="34" charset="0"/>
                  <a:cs typeface="Arial" pitchFamily="34" charset="0"/>
                </a:rPr>
                <a:t>Off</a:t>
              </a:r>
              <a:endParaRPr lang="en-US" sz="3200" baseline="-25000" dirty="0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1547664" y="3671808"/>
              <a:ext cx="0" cy="2142167"/>
            </a:xfrm>
            <a:prstGeom prst="line">
              <a:avLst/>
            </a:prstGeom>
            <a:ln w="50800">
              <a:solidFill>
                <a:srgbClr val="C0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/>
          <p:cNvSpPr/>
          <p:nvPr/>
        </p:nvSpPr>
        <p:spPr>
          <a:xfrm>
            <a:off x="2873892" y="135806"/>
            <a:ext cx="32300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ct val="50000"/>
              </a:spcBef>
              <a:buClr>
                <a:srgbClr val="000000"/>
              </a:buClr>
            </a:pPr>
            <a:r>
              <a:rPr lang="en-US" sz="2200" b="1" u="sng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Stractured</a:t>
            </a:r>
            <a:r>
              <a:rPr lang="en-US" sz="2200" b="1" u="sng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electrode</a:t>
            </a:r>
            <a:endParaRPr lang="en-US" sz="2200" b="1" u="sng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0412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18"/>
    </mc:Choice>
    <mc:Fallback xmlns="">
      <p:transition spd="slow" advTm="44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7" grpId="0" animBg="1"/>
      <p:bldP spid="58" grpId="0"/>
      <p:bldP spid="59" grpId="0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06835" y="-81819"/>
            <a:ext cx="806489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 b="0" i="0" u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rt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GB" kern="0" dirty="0" smtClean="0">
                <a:solidFill>
                  <a:srgbClr val="000000"/>
                </a:solidFill>
                <a:latin typeface="Arial"/>
              </a:rPr>
              <a:t>DC characteristics</a:t>
            </a:r>
            <a:endParaRPr lang="en-US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8A84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161925"/>
            <a:ext cx="0" cy="0"/>
          </a:xfrm>
          <a:prstGeom prst="rect">
            <a:avLst/>
          </a:prstGeom>
          <a:solidFill>
            <a:srgbClr val="8A84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0" y="295275"/>
            <a:ext cx="0" cy="0"/>
          </a:xfrm>
          <a:prstGeom prst="rect">
            <a:avLst/>
          </a:prstGeom>
          <a:solidFill>
            <a:srgbClr val="8A84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1520" y="3919736"/>
            <a:ext cx="698477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buClr>
                <a:srgbClr val="FF0000"/>
              </a:buClr>
              <a:buFontTx/>
              <a:buNone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Solution processed active layer:</a:t>
            </a:r>
            <a:endParaRPr lang="he-IL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8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Rectangle 86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8A84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87"/>
          <p:cNvSpPr>
            <a:spLocks noChangeArrowheads="1"/>
          </p:cNvSpPr>
          <p:nvPr/>
        </p:nvSpPr>
        <p:spPr bwMode="auto">
          <a:xfrm>
            <a:off x="0" y="161925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Rectangle 88"/>
          <p:cNvSpPr>
            <a:spLocks noChangeArrowheads="1"/>
          </p:cNvSpPr>
          <p:nvPr/>
        </p:nvSpPr>
        <p:spPr bwMode="auto">
          <a:xfrm>
            <a:off x="0" y="790575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Rectangle 91"/>
          <p:cNvSpPr>
            <a:spLocks noChangeArrowheads="1"/>
          </p:cNvSpPr>
          <p:nvPr/>
        </p:nvSpPr>
        <p:spPr bwMode="auto">
          <a:xfrm>
            <a:off x="0" y="1485900"/>
            <a:ext cx="0" cy="0"/>
          </a:xfrm>
          <a:prstGeom prst="rect">
            <a:avLst/>
          </a:prstGeom>
          <a:solidFill>
            <a:srgbClr val="8A84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Rectangle 92"/>
          <p:cNvSpPr>
            <a:spLocks noChangeArrowheads="1"/>
          </p:cNvSpPr>
          <p:nvPr/>
        </p:nvSpPr>
        <p:spPr bwMode="auto">
          <a:xfrm>
            <a:off x="0" y="1905000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2524125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Rectangle 94"/>
          <p:cNvSpPr>
            <a:spLocks noChangeArrowheads="1"/>
          </p:cNvSpPr>
          <p:nvPr/>
        </p:nvSpPr>
        <p:spPr bwMode="auto">
          <a:xfrm>
            <a:off x="0" y="3238500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Rectangle 95"/>
          <p:cNvSpPr>
            <a:spLocks noChangeArrowheads="1"/>
          </p:cNvSpPr>
          <p:nvPr/>
        </p:nvSpPr>
        <p:spPr bwMode="auto">
          <a:xfrm>
            <a:off x="0" y="3867150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Rectangle 96"/>
          <p:cNvSpPr>
            <a:spLocks noChangeArrowheads="1"/>
          </p:cNvSpPr>
          <p:nvPr/>
        </p:nvSpPr>
        <p:spPr bwMode="auto">
          <a:xfrm>
            <a:off x="0" y="4495800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Rectangle 16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Rectangle 163"/>
          <p:cNvSpPr>
            <a:spLocks noChangeArrowheads="1"/>
          </p:cNvSpPr>
          <p:nvPr/>
        </p:nvSpPr>
        <p:spPr bwMode="auto">
          <a:xfrm>
            <a:off x="0" y="180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" name="Rectangle 16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Rectangle 167"/>
          <p:cNvSpPr>
            <a:spLocks noChangeArrowheads="1"/>
          </p:cNvSpPr>
          <p:nvPr/>
        </p:nvSpPr>
        <p:spPr bwMode="auto">
          <a:xfrm>
            <a:off x="152400" y="333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52400" y="114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36595"/>
            <a:ext cx="3240360" cy="283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373" y="4495800"/>
            <a:ext cx="1597747" cy="154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88" descr="corner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96" y="36836330"/>
            <a:ext cx="2929621" cy="276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52400" y="6309320"/>
            <a:ext cx="6867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Ben-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</a:rPr>
              <a:t>Sasson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, A. J., Chen, Z.,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</a:rPr>
              <a:t>Facchetti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, A. &amp;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</a:rPr>
              <a:t>Tessler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, N. Solution-processed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</a:rPr>
              <a:t>ambipolar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 vertical organic field effect transistor. 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Applied Physics Letters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</a:rPr>
              <a:t>100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, 263306 (2012).</a:t>
            </a:r>
            <a:endParaRPr lang="he-IL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264130" y="909836"/>
            <a:ext cx="207874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buClr>
                <a:srgbClr val="FF0000"/>
              </a:buClr>
              <a:buFontTx/>
              <a:buNone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Reducing Vg:</a:t>
            </a:r>
            <a:endParaRPr lang="he-IL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8396" y="3220819"/>
            <a:ext cx="55397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A. Ben-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</a:rPr>
              <a:t>Sasson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, G.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</a:rPr>
              <a:t>Ankonina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, M.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</a:rPr>
              <a:t>Greenman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 , M. T. Grimes and N.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</a:rPr>
              <a:t>Tessler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 , Low-temperature molecular vapor deposition of ultra-thin metal oxide dielectric for low-voltage vertical organic field effect transistors, 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ACS </a:t>
            </a:r>
            <a:r>
              <a:rPr lang="en-US" sz="1200" i="1" dirty="0" err="1">
                <a:solidFill>
                  <a:srgbClr val="000000"/>
                </a:solidFill>
                <a:latin typeface="Arial" pitchFamily="34" charset="0"/>
              </a:rPr>
              <a:t>Appl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 Mater Interfaces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(2013)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38283" y="4532086"/>
            <a:ext cx="3371420" cy="1707473"/>
            <a:chOff x="8195970" y="36520484"/>
            <a:chExt cx="5656019" cy="3042148"/>
          </a:xfrm>
        </p:grpSpPr>
        <p:grpSp>
          <p:nvGrpSpPr>
            <p:cNvPr id="33" name="Group 32"/>
            <p:cNvGrpSpPr/>
            <p:nvPr/>
          </p:nvGrpSpPr>
          <p:grpSpPr>
            <a:xfrm>
              <a:off x="8195970" y="37228436"/>
              <a:ext cx="5478868" cy="2334196"/>
              <a:chOff x="8195970" y="37228436"/>
              <a:chExt cx="5478868" cy="2334196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8195970" y="37228436"/>
                <a:ext cx="5478868" cy="2334196"/>
                <a:chOff x="8195970" y="37228436"/>
                <a:chExt cx="5478868" cy="2334196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10065934" y="37803609"/>
                  <a:ext cx="164930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0103777" y="39460684"/>
                  <a:ext cx="1649302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sp>
              <p:nvSpPr>
                <p:cNvPr id="42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8322404" y="37428599"/>
                  <a:ext cx="1522868" cy="750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342900" indent="-3429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5pPr>
                  <a:lvl6pPr marL="25146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6pPr>
                  <a:lvl7pPr marL="29718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7pPr>
                  <a:lvl8pPr marL="34290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8pPr>
                  <a:lvl9pPr marL="38862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 algn="l" rtl="0">
                    <a:lnSpc>
                      <a:spcPct val="150000"/>
                    </a:lnSpc>
                    <a:buClr>
                      <a:srgbClr val="000000"/>
                    </a:buClr>
                    <a:buFontTx/>
                    <a:buNone/>
                    <a:defRPr/>
                  </a:pPr>
                  <a:r>
                    <a:rPr lang="en-US" sz="1200" kern="0" dirty="0" smtClean="0">
                      <a:solidFill>
                        <a:srgbClr val="000000"/>
                      </a:solidFill>
                      <a:latin typeface="Arial"/>
                    </a:rPr>
                    <a:t>4.08 </a:t>
                  </a:r>
                  <a:r>
                    <a:rPr lang="en-US" sz="1200" kern="0" dirty="0" err="1" smtClean="0">
                      <a:solidFill>
                        <a:srgbClr val="000000"/>
                      </a:solidFill>
                      <a:latin typeface="Arial"/>
                    </a:rPr>
                    <a:t>eV</a:t>
                  </a:r>
                  <a:endParaRPr lang="en-US" sz="12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3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10249146" y="37228436"/>
                  <a:ext cx="1160716" cy="750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342900" indent="-3429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5pPr>
                  <a:lvl6pPr marL="25146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6pPr>
                  <a:lvl7pPr marL="29718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7pPr>
                  <a:lvl8pPr marL="34290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8pPr>
                  <a:lvl9pPr marL="38862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 algn="l" rtl="0">
                    <a:lnSpc>
                      <a:spcPct val="150000"/>
                    </a:lnSpc>
                    <a:buClr>
                      <a:srgbClr val="000000"/>
                    </a:buClr>
                    <a:buFontTx/>
                    <a:buNone/>
                    <a:defRPr/>
                  </a:pPr>
                  <a:r>
                    <a:rPr lang="en-US" sz="1200" kern="0" dirty="0" smtClean="0">
                      <a:solidFill>
                        <a:srgbClr val="000000"/>
                      </a:solidFill>
                      <a:latin typeface="Arial"/>
                    </a:rPr>
                    <a:t>4.0 </a:t>
                  </a:r>
                  <a:r>
                    <a:rPr lang="en-US" sz="1200" kern="0" dirty="0" err="1" smtClean="0">
                      <a:solidFill>
                        <a:srgbClr val="000000"/>
                      </a:solidFill>
                      <a:latin typeface="Arial"/>
                    </a:rPr>
                    <a:t>eV</a:t>
                  </a:r>
                  <a:endParaRPr lang="en-US" sz="12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2025536" y="38956628"/>
                  <a:ext cx="1649302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  <p:sp>
              <p:nvSpPr>
                <p:cNvPr id="45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10297344" y="38812612"/>
                  <a:ext cx="1160716" cy="750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342900" indent="-3429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5pPr>
                  <a:lvl6pPr marL="25146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6pPr>
                  <a:lvl7pPr marL="29718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7pPr>
                  <a:lvl8pPr marL="34290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8pPr>
                  <a:lvl9pPr marL="38862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 algn="l" rtl="0">
                    <a:lnSpc>
                      <a:spcPct val="150000"/>
                    </a:lnSpc>
                    <a:buClr>
                      <a:srgbClr val="000000"/>
                    </a:buClr>
                    <a:buFontTx/>
                    <a:buNone/>
                    <a:defRPr/>
                  </a:pPr>
                  <a:r>
                    <a:rPr lang="en-US" sz="1200" kern="0" dirty="0" smtClean="0">
                      <a:solidFill>
                        <a:srgbClr val="000000"/>
                      </a:solidFill>
                      <a:latin typeface="Arial"/>
                    </a:rPr>
                    <a:t>5.6 </a:t>
                  </a:r>
                  <a:r>
                    <a:rPr lang="en-US" sz="1200" kern="0" dirty="0" err="1" smtClean="0">
                      <a:solidFill>
                        <a:srgbClr val="000000"/>
                      </a:solidFill>
                      <a:latin typeface="Arial"/>
                    </a:rPr>
                    <a:t>eV</a:t>
                  </a:r>
                  <a:endParaRPr lang="en-US" sz="12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8195970" y="37948516"/>
                  <a:ext cx="1649302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</p:cxnSp>
          </p:grpSp>
          <p:sp>
            <p:nvSpPr>
              <p:cNvPr id="39" name="Rectangle 3"/>
              <p:cNvSpPr txBox="1">
                <a:spLocks noChangeArrowheads="1"/>
              </p:cNvSpPr>
              <p:nvPr/>
            </p:nvSpPr>
            <p:spPr bwMode="auto">
              <a:xfrm>
                <a:off x="12304980" y="38350624"/>
                <a:ext cx="1160716" cy="750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rtl="0">
                  <a:lnSpc>
                    <a:spcPct val="150000"/>
                  </a:lnSpc>
                  <a:buClr>
                    <a:srgbClr val="000000"/>
                  </a:buClr>
                  <a:buFontTx/>
                  <a:buNone/>
                  <a:defRPr/>
                </a:pPr>
                <a:r>
                  <a:rPr lang="en-US" sz="1200" kern="0" dirty="0" smtClean="0">
                    <a:solidFill>
                      <a:srgbClr val="000000"/>
                    </a:solidFill>
                    <a:latin typeface="Arial"/>
                  </a:rPr>
                  <a:t>5.1 </a:t>
                </a:r>
                <a:r>
                  <a:rPr lang="en-US" sz="1200" kern="0" dirty="0" err="1" smtClean="0">
                    <a:solidFill>
                      <a:srgbClr val="000000"/>
                    </a:solidFill>
                    <a:latin typeface="Arial"/>
                  </a:rPr>
                  <a:t>eV</a:t>
                </a:r>
                <a:endParaRPr lang="en-US" sz="1200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8257619" y="36520484"/>
              <a:ext cx="5594370" cy="779960"/>
              <a:chOff x="8257619" y="36520484"/>
              <a:chExt cx="5594370" cy="779960"/>
            </a:xfrm>
          </p:grpSpPr>
          <p:sp>
            <p:nvSpPr>
              <p:cNvPr id="35" name="Rectangle 3"/>
              <p:cNvSpPr txBox="1">
                <a:spLocks noChangeArrowheads="1"/>
              </p:cNvSpPr>
              <p:nvPr/>
            </p:nvSpPr>
            <p:spPr bwMode="auto">
              <a:xfrm>
                <a:off x="8257619" y="36550424"/>
                <a:ext cx="1808313" cy="750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rtl="0">
                  <a:lnSpc>
                    <a:spcPct val="150000"/>
                  </a:lnSpc>
                  <a:buClr>
                    <a:srgbClr val="000000"/>
                  </a:buClr>
                  <a:buFontTx/>
                  <a:buNone/>
                  <a:defRPr/>
                </a:pPr>
                <a:r>
                  <a:rPr lang="en-US" sz="1400" kern="0" dirty="0" smtClean="0">
                    <a:solidFill>
                      <a:srgbClr val="000000"/>
                    </a:solidFill>
                    <a:latin typeface="Arial"/>
                  </a:rPr>
                  <a:t>Drain (Al)</a:t>
                </a:r>
                <a:endParaRPr lang="en-US" sz="1400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6" name="Rectangle 3"/>
              <p:cNvSpPr txBox="1">
                <a:spLocks noChangeArrowheads="1"/>
              </p:cNvSpPr>
              <p:nvPr/>
            </p:nvSpPr>
            <p:spPr bwMode="auto">
              <a:xfrm>
                <a:off x="10355533" y="36520484"/>
                <a:ext cx="1587652" cy="750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rtl="0">
                  <a:lnSpc>
                    <a:spcPct val="150000"/>
                  </a:lnSpc>
                  <a:buClr>
                    <a:srgbClr val="000000"/>
                  </a:buClr>
                  <a:buFontTx/>
                  <a:buNone/>
                  <a:defRPr/>
                </a:pPr>
                <a:r>
                  <a:rPr lang="en-US" sz="1400" kern="0" dirty="0" smtClean="0">
                    <a:solidFill>
                      <a:srgbClr val="000000"/>
                    </a:solidFill>
                    <a:latin typeface="Arial"/>
                  </a:rPr>
                  <a:t>N2200</a:t>
                </a:r>
                <a:endParaRPr lang="en-US" sz="1200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7" name="Rectangle 3"/>
              <p:cNvSpPr txBox="1">
                <a:spLocks noChangeArrowheads="1"/>
              </p:cNvSpPr>
              <p:nvPr/>
            </p:nvSpPr>
            <p:spPr bwMode="auto">
              <a:xfrm>
                <a:off x="11953528" y="36520484"/>
                <a:ext cx="1898461" cy="750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rtl="0">
                  <a:lnSpc>
                    <a:spcPct val="150000"/>
                  </a:lnSpc>
                  <a:buClr>
                    <a:srgbClr val="000000"/>
                  </a:buClr>
                  <a:buFontTx/>
                  <a:buNone/>
                  <a:defRPr/>
                </a:pPr>
                <a:r>
                  <a:rPr lang="en-US" sz="1400" kern="0" dirty="0" smtClean="0">
                    <a:solidFill>
                      <a:srgbClr val="000000"/>
                    </a:solidFill>
                    <a:latin typeface="Arial"/>
                  </a:rPr>
                  <a:t>Source(Au</a:t>
                </a:r>
                <a:r>
                  <a:rPr lang="en-US" sz="1200" b="1" kern="0" dirty="0" smtClean="0">
                    <a:solidFill>
                      <a:srgbClr val="000000"/>
                    </a:solidFill>
                    <a:latin typeface="Arial"/>
                  </a:rPr>
                  <a:t>)</a:t>
                </a:r>
                <a:endParaRPr lang="en-US" sz="1200" b="1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b="2581"/>
          <a:stretch/>
        </p:blipFill>
        <p:spPr bwMode="auto">
          <a:xfrm>
            <a:off x="3655482" y="525768"/>
            <a:ext cx="5408542" cy="253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251520" y="1052736"/>
            <a:ext cx="4104456" cy="2088232"/>
            <a:chOff x="-16043" y="4349214"/>
            <a:chExt cx="2865407" cy="1471845"/>
          </a:xfrm>
        </p:grpSpPr>
        <p:pic>
          <p:nvPicPr>
            <p:cNvPr id="49" name="Picture 48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9" t="49793" r="3909" b="8921"/>
            <a:stretch/>
          </p:blipFill>
          <p:spPr>
            <a:xfrm>
              <a:off x="717333" y="4602980"/>
              <a:ext cx="1478517" cy="118450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2764" y="5013176"/>
              <a:ext cx="762709" cy="335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Active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6043" y="463580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Source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620719" y="4349214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Gate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113265" y="5451727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Drain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237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767330"/>
            <a:ext cx="9144000" cy="2218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23" y="2985870"/>
            <a:ext cx="5919849" cy="3864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2139" y="38634"/>
            <a:ext cx="4225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Silver Nanowire Based Electrode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191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5466"/>
            <a:ext cx="9144000" cy="4417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2139" y="38634"/>
            <a:ext cx="4225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Silver Nanowire Based Electrode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9684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4221163" y="1154110"/>
            <a:ext cx="4239269" cy="3787057"/>
            <a:chOff x="18986890" y="26615548"/>
            <a:chExt cx="9348520" cy="8442597"/>
          </a:xfrm>
        </p:grpSpPr>
        <p:grpSp>
          <p:nvGrpSpPr>
            <p:cNvPr id="47" name="Group 46"/>
            <p:cNvGrpSpPr/>
            <p:nvPr/>
          </p:nvGrpSpPr>
          <p:grpSpPr>
            <a:xfrm>
              <a:off x="18986890" y="26615548"/>
              <a:ext cx="9348520" cy="8442597"/>
              <a:chOff x="19706970" y="27450276"/>
              <a:chExt cx="9348520" cy="8442597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20270514" y="28083470"/>
                <a:ext cx="8784976" cy="7809403"/>
                <a:chOff x="1143798" y="1435636"/>
                <a:chExt cx="7399067" cy="6459789"/>
              </a:xfrm>
            </p:grpSpPr>
            <p:grpSp>
              <p:nvGrpSpPr>
                <p:cNvPr id="62" name="Group 63"/>
                <p:cNvGrpSpPr/>
                <p:nvPr/>
              </p:nvGrpSpPr>
              <p:grpSpPr>
                <a:xfrm>
                  <a:off x="1143798" y="1435636"/>
                  <a:ext cx="5765098" cy="6459789"/>
                  <a:chOff x="1143798" y="1435636"/>
                  <a:chExt cx="5765098" cy="6459789"/>
                </a:xfrm>
              </p:grpSpPr>
              <p:grpSp>
                <p:nvGrpSpPr>
                  <p:cNvPr id="68" name="Group 60437"/>
                  <p:cNvGrpSpPr/>
                  <p:nvPr/>
                </p:nvGrpSpPr>
                <p:grpSpPr>
                  <a:xfrm>
                    <a:off x="1143798" y="1435636"/>
                    <a:ext cx="5765098" cy="6459789"/>
                    <a:chOff x="1143799" y="1435636"/>
                    <a:chExt cx="3575155" cy="4477221"/>
                  </a:xfrm>
                </p:grpSpPr>
                <p:grpSp>
                  <p:nvGrpSpPr>
                    <p:cNvPr id="78" name="Group 25"/>
                    <p:cNvGrpSpPr/>
                    <p:nvPr/>
                  </p:nvGrpSpPr>
                  <p:grpSpPr>
                    <a:xfrm>
                      <a:off x="3209588" y="2556835"/>
                      <a:ext cx="576064" cy="1669984"/>
                      <a:chOff x="2555776" y="1556792"/>
                      <a:chExt cx="576064" cy="1669984"/>
                    </a:xfrm>
                  </p:grpSpPr>
                  <p:cxnSp>
                    <p:nvCxnSpPr>
                      <p:cNvPr id="124" name="Straight Connector 3"/>
                      <p:cNvCxnSpPr/>
                      <p:nvPr/>
                    </p:nvCxnSpPr>
                    <p:spPr bwMode="auto">
                      <a:xfrm>
                        <a:off x="3131840" y="1556792"/>
                        <a:ext cx="0" cy="481558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5" name="Straight Connector 124"/>
                      <p:cNvCxnSpPr/>
                      <p:nvPr/>
                    </p:nvCxnSpPr>
                    <p:spPr bwMode="auto">
                      <a:xfrm flipH="1">
                        <a:off x="3120649" y="2583339"/>
                        <a:ext cx="1077" cy="643437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6" name="Straight Connector 125"/>
                      <p:cNvCxnSpPr/>
                      <p:nvPr/>
                    </p:nvCxnSpPr>
                    <p:spPr bwMode="auto">
                      <a:xfrm flipH="1">
                        <a:off x="2699792" y="2579555"/>
                        <a:ext cx="432048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7" name="Straight Connector 126"/>
                      <p:cNvCxnSpPr/>
                      <p:nvPr/>
                    </p:nvCxnSpPr>
                    <p:spPr bwMode="auto">
                      <a:xfrm flipH="1">
                        <a:off x="2699792" y="2035681"/>
                        <a:ext cx="432048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8" name="Straight Connector 127"/>
                      <p:cNvCxnSpPr/>
                      <p:nvPr/>
                    </p:nvCxnSpPr>
                    <p:spPr bwMode="auto">
                      <a:xfrm>
                        <a:off x="2701950" y="2035681"/>
                        <a:ext cx="0" cy="543874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9" name="Straight Connector 21"/>
                      <p:cNvCxnSpPr/>
                      <p:nvPr/>
                    </p:nvCxnSpPr>
                    <p:spPr bwMode="auto">
                      <a:xfrm>
                        <a:off x="2555776" y="2035681"/>
                        <a:ext cx="0" cy="535485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grpSp>
                  <p:nvGrpSpPr>
                    <p:cNvPr id="79" name="Group 35"/>
                    <p:cNvGrpSpPr/>
                    <p:nvPr/>
                  </p:nvGrpSpPr>
                  <p:grpSpPr>
                    <a:xfrm>
                      <a:off x="1979524" y="3038393"/>
                      <a:ext cx="576064" cy="541205"/>
                      <a:chOff x="1325712" y="2038350"/>
                      <a:chExt cx="576064" cy="582326"/>
                    </a:xfrm>
                  </p:grpSpPr>
                  <p:sp>
                    <p:nvSpPr>
                      <p:cNvPr id="117" name="Oval 116"/>
                      <p:cNvSpPr/>
                      <p:nvPr/>
                    </p:nvSpPr>
                    <p:spPr bwMode="auto">
                      <a:xfrm>
                        <a:off x="1325712" y="2038350"/>
                        <a:ext cx="576064" cy="582326"/>
                      </a:xfrm>
                      <a:prstGeom prst="ellipse">
                        <a:avLst/>
                      </a:prstGeom>
                      <a:noFill/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746425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he-IL" sz="1000">
                          <a:solidFill>
                            <a:prstClr val="black"/>
                          </a:solidFill>
                          <a:latin typeface="Arial" pitchFamily="34" charset="0"/>
                        </a:endParaRPr>
                      </a:p>
                    </p:txBody>
                  </p:sp>
                  <p:grpSp>
                    <p:nvGrpSpPr>
                      <p:cNvPr id="118" name="Group 28"/>
                      <p:cNvGrpSpPr/>
                      <p:nvPr/>
                    </p:nvGrpSpPr>
                    <p:grpSpPr>
                      <a:xfrm rot="5400000">
                        <a:off x="1511660" y="2067612"/>
                        <a:ext cx="216024" cy="424782"/>
                        <a:chOff x="2699792" y="1556792"/>
                        <a:chExt cx="432048" cy="1501234"/>
                      </a:xfrm>
                    </p:grpSpPr>
                    <p:cxnSp>
                      <p:nvCxnSpPr>
                        <p:cNvPr id="119" name="Straight Connector 118"/>
                        <p:cNvCxnSpPr/>
                        <p:nvPr/>
                      </p:nvCxnSpPr>
                      <p:spPr bwMode="auto">
                        <a:xfrm>
                          <a:off x="3131840" y="1556792"/>
                          <a:ext cx="0" cy="481558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20" name="Straight Connector 119"/>
                        <p:cNvCxnSpPr/>
                        <p:nvPr/>
                      </p:nvCxnSpPr>
                      <p:spPr bwMode="auto">
                        <a:xfrm>
                          <a:off x="3131840" y="2576468"/>
                          <a:ext cx="0" cy="481558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21" name="Straight Connector 120"/>
                        <p:cNvCxnSpPr/>
                        <p:nvPr/>
                      </p:nvCxnSpPr>
                      <p:spPr bwMode="auto">
                        <a:xfrm flipH="1">
                          <a:off x="2699792" y="2579555"/>
                          <a:ext cx="432048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22" name="Straight Connector 121"/>
                        <p:cNvCxnSpPr/>
                        <p:nvPr/>
                      </p:nvCxnSpPr>
                      <p:spPr bwMode="auto">
                        <a:xfrm flipH="1">
                          <a:off x="2699792" y="2035681"/>
                          <a:ext cx="432048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23" name="Straight Connector 122"/>
                        <p:cNvCxnSpPr/>
                        <p:nvPr/>
                      </p:nvCxnSpPr>
                      <p:spPr bwMode="auto">
                        <a:xfrm>
                          <a:off x="2701950" y="2035681"/>
                          <a:ext cx="0" cy="543874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</p:grpSp>
                </p:grpSp>
                <p:cxnSp>
                  <p:nvCxnSpPr>
                    <p:cNvPr id="80" name="Straight Connector 79"/>
                    <p:cNvCxnSpPr>
                      <a:endCxn id="117" idx="6"/>
                    </p:cNvCxnSpPr>
                    <p:nvPr/>
                  </p:nvCxnSpPr>
                  <p:spPr bwMode="auto">
                    <a:xfrm flipH="1">
                      <a:off x="2555588" y="3308996"/>
                      <a:ext cx="65400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2" name="Straight Connector 81"/>
                    <p:cNvCxnSpPr/>
                    <p:nvPr/>
                  </p:nvCxnSpPr>
                  <p:spPr bwMode="auto">
                    <a:xfrm flipH="1">
                      <a:off x="1325524" y="3308996"/>
                      <a:ext cx="65400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3" name="Straight Connector 82"/>
                    <p:cNvCxnSpPr/>
                    <p:nvPr/>
                  </p:nvCxnSpPr>
                  <p:spPr bwMode="auto">
                    <a:xfrm flipV="1">
                      <a:off x="1325524" y="3308997"/>
                      <a:ext cx="0" cy="54398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grpSp>
                  <p:nvGrpSpPr>
                    <p:cNvPr id="84" name="Group 59"/>
                    <p:cNvGrpSpPr/>
                    <p:nvPr/>
                  </p:nvGrpSpPr>
                  <p:grpSpPr>
                    <a:xfrm>
                      <a:off x="3605416" y="1765349"/>
                      <a:ext cx="360412" cy="791486"/>
                      <a:chOff x="4788024" y="2449172"/>
                      <a:chExt cx="360412" cy="791486"/>
                    </a:xfrm>
                  </p:grpSpPr>
                  <p:cxnSp>
                    <p:nvCxnSpPr>
                      <p:cNvPr id="111" name="Straight Connector 110"/>
                      <p:cNvCxnSpPr/>
                      <p:nvPr/>
                    </p:nvCxnSpPr>
                    <p:spPr bwMode="auto">
                      <a:xfrm>
                        <a:off x="4788024" y="2996952"/>
                        <a:ext cx="360040" cy="171698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12" name="Straight Connector 111"/>
                      <p:cNvCxnSpPr/>
                      <p:nvPr/>
                    </p:nvCxnSpPr>
                    <p:spPr bwMode="auto">
                      <a:xfrm flipV="1">
                        <a:off x="4788024" y="2852936"/>
                        <a:ext cx="360040" cy="14401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13" name="Straight Connector 112"/>
                      <p:cNvCxnSpPr/>
                      <p:nvPr/>
                    </p:nvCxnSpPr>
                    <p:spPr bwMode="auto">
                      <a:xfrm rot="10800000">
                        <a:off x="4788024" y="2681238"/>
                        <a:ext cx="360040" cy="171699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14" name="Straight Connector 113"/>
                      <p:cNvCxnSpPr/>
                      <p:nvPr/>
                    </p:nvCxnSpPr>
                    <p:spPr bwMode="auto">
                      <a:xfrm rot="10800000" flipV="1">
                        <a:off x="4788396" y="2535021"/>
                        <a:ext cx="360040" cy="14401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15" name="Straight Connector 114"/>
                      <p:cNvCxnSpPr/>
                      <p:nvPr/>
                    </p:nvCxnSpPr>
                    <p:spPr bwMode="auto">
                      <a:xfrm flipH="1" flipV="1">
                        <a:off x="4966630" y="2449172"/>
                        <a:ext cx="180020" cy="85849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16" name="Straight Connector 115"/>
                      <p:cNvCxnSpPr/>
                      <p:nvPr/>
                    </p:nvCxnSpPr>
                    <p:spPr bwMode="auto">
                      <a:xfrm flipV="1">
                        <a:off x="4966630" y="3168650"/>
                        <a:ext cx="181434" cy="72008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cxnSp>
                  <p:nvCxnSpPr>
                    <p:cNvPr id="95" name="Straight Connector 94"/>
                    <p:cNvCxnSpPr/>
                    <p:nvPr/>
                  </p:nvCxnSpPr>
                  <p:spPr bwMode="auto">
                    <a:xfrm flipV="1">
                      <a:off x="3785807" y="1484784"/>
                      <a:ext cx="0" cy="28056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9" name="Straight Connector 98"/>
                    <p:cNvCxnSpPr/>
                    <p:nvPr/>
                  </p:nvCxnSpPr>
                  <p:spPr bwMode="auto">
                    <a:xfrm>
                      <a:off x="3605415" y="1484784"/>
                      <a:ext cx="358627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0" name="Straight Connector 99"/>
                    <p:cNvCxnSpPr/>
                    <p:nvPr/>
                  </p:nvCxnSpPr>
                  <p:spPr bwMode="auto">
                    <a:xfrm>
                      <a:off x="3745922" y="1435636"/>
                      <a:ext cx="9001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grpSp>
                  <p:nvGrpSpPr>
                    <p:cNvPr id="101" name="Group 87"/>
                    <p:cNvGrpSpPr/>
                    <p:nvPr/>
                  </p:nvGrpSpPr>
                  <p:grpSpPr>
                    <a:xfrm>
                      <a:off x="4141502" y="3147163"/>
                      <a:ext cx="577452" cy="541205"/>
                      <a:chOff x="4149122" y="1898510"/>
                      <a:chExt cx="577452" cy="541205"/>
                    </a:xfrm>
                  </p:grpSpPr>
                  <p:sp>
                    <p:nvSpPr>
                      <p:cNvPr id="109" name="Oval 108"/>
                      <p:cNvSpPr/>
                      <p:nvPr/>
                    </p:nvSpPr>
                    <p:spPr bwMode="auto">
                      <a:xfrm>
                        <a:off x="4149122" y="1898510"/>
                        <a:ext cx="576064" cy="541205"/>
                      </a:xfrm>
                      <a:prstGeom prst="ellipse">
                        <a:avLst/>
                      </a:prstGeom>
                      <a:noFill/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746425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he-IL" sz="1000">
                          <a:solidFill>
                            <a:prstClr val="black"/>
                          </a:solidFill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110" name="Title 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37642" y="1962678"/>
                        <a:ext cx="488932" cy="388948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lIns="36000" tIns="36000" rIns="36000" bIns="36000" anchor="ctr"/>
                      <a:lstStyle/>
                      <a:p>
                        <a:pPr>
                          <a:buClr>
                            <a:prstClr val="black"/>
                          </a:buClr>
                        </a:pPr>
                        <a:r>
                          <a:rPr lang="en-US" sz="1100" dirty="0">
                            <a:solidFill>
                              <a:prstClr val="black"/>
                            </a:solidFill>
                          </a:rPr>
                          <a:t>Scope </a:t>
                        </a:r>
                      </a:p>
                      <a:p>
                        <a:pPr>
                          <a:buClr>
                            <a:prstClr val="black"/>
                          </a:buClr>
                        </a:pPr>
                        <a:r>
                          <a:rPr lang="en-US" sz="1100" dirty="0">
                            <a:solidFill>
                              <a:prstClr val="black"/>
                            </a:solidFill>
                          </a:rPr>
                          <a:t>ch1</a:t>
                        </a:r>
                        <a:endParaRPr lang="he-IL" sz="1100" dirty="0">
                          <a:solidFill>
                            <a:prstClr val="black"/>
                          </a:solidFill>
                          <a:cs typeface="Times New Roman" pitchFamily="18" charset="0"/>
                        </a:endParaRPr>
                      </a:p>
                    </p:txBody>
                  </p:sp>
                </p:grpSp>
                <p:cxnSp>
                  <p:nvCxnSpPr>
                    <p:cNvPr id="103" name="Straight Connector 102"/>
                    <p:cNvCxnSpPr/>
                    <p:nvPr/>
                  </p:nvCxnSpPr>
                  <p:spPr bwMode="auto">
                    <a:xfrm flipH="1">
                      <a:off x="3790927" y="2911914"/>
                      <a:ext cx="638607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4" name="Straight Connector 103"/>
                    <p:cNvCxnSpPr>
                      <a:stCxn id="109" idx="0"/>
                    </p:cNvCxnSpPr>
                    <p:nvPr/>
                  </p:nvCxnSpPr>
                  <p:spPr bwMode="auto">
                    <a:xfrm flipV="1">
                      <a:off x="4429534" y="2911914"/>
                      <a:ext cx="0" cy="235249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05" name="Isosceles Triangle 104"/>
                    <p:cNvSpPr/>
                    <p:nvPr/>
                  </p:nvSpPr>
                  <p:spPr bwMode="auto">
                    <a:xfrm rot="10800000">
                      <a:off x="1143799" y="3852979"/>
                      <a:ext cx="358627" cy="205090"/>
                    </a:xfrm>
                    <a:prstGeom prst="triangle">
                      <a:avLst/>
                    </a:pr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74642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he-IL" sz="1000">
                        <a:solidFill>
                          <a:prstClr val="black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06" name="Isosceles Triangle 105"/>
                    <p:cNvSpPr/>
                    <p:nvPr/>
                  </p:nvSpPr>
                  <p:spPr bwMode="auto">
                    <a:xfrm rot="10800000">
                      <a:off x="3613433" y="5707767"/>
                      <a:ext cx="358627" cy="205090"/>
                    </a:xfrm>
                    <a:prstGeom prst="triangle">
                      <a:avLst/>
                    </a:pr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74642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he-IL" sz="1000">
                        <a:solidFill>
                          <a:prstClr val="black"/>
                        </a:solidFill>
                        <a:latin typeface="Arial" pitchFamily="34" charset="0"/>
                      </a:endParaRPr>
                    </a:p>
                  </p:txBody>
                </p:sp>
                <p:cxnSp>
                  <p:nvCxnSpPr>
                    <p:cNvPr id="107" name="Straight Connector 106"/>
                    <p:cNvCxnSpPr/>
                    <p:nvPr/>
                  </p:nvCxnSpPr>
                  <p:spPr bwMode="auto">
                    <a:xfrm flipV="1">
                      <a:off x="4437154" y="3688048"/>
                      <a:ext cx="0" cy="18195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08" name="Isosceles Triangle 107"/>
                    <p:cNvSpPr/>
                    <p:nvPr/>
                  </p:nvSpPr>
                  <p:spPr bwMode="auto">
                    <a:xfrm rot="10800000">
                      <a:off x="4258708" y="3870005"/>
                      <a:ext cx="358627" cy="205090"/>
                    </a:xfrm>
                    <a:prstGeom prst="triangle">
                      <a:avLst/>
                    </a:pr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74642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he-IL" sz="1000">
                        <a:solidFill>
                          <a:prstClr val="black"/>
                        </a:solidFill>
                        <a:latin typeface="Arial" pitchFamily="34" charset="0"/>
                      </a:endParaRPr>
                    </a:p>
                  </p:txBody>
                </p:sp>
              </p:grpSp>
              <p:sp>
                <p:nvSpPr>
                  <p:cNvPr id="76" name="Title 1"/>
                  <p:cNvSpPr>
                    <a:spLocks/>
                  </p:cNvSpPr>
                  <p:nvPr/>
                </p:nvSpPr>
                <p:spPr bwMode="auto">
                  <a:xfrm>
                    <a:off x="5217695" y="6663819"/>
                    <a:ext cx="1288676" cy="683015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36000" tIns="36000" rIns="36000" bIns="36000" anchor="ctr"/>
                  <a:lstStyle/>
                  <a:p>
                    <a:pPr algn="ctr">
                      <a:buClr>
                        <a:prstClr val="black"/>
                      </a:buClr>
                    </a:pPr>
                    <a:r>
                      <a:rPr lang="en-US" sz="1100" dirty="0">
                        <a:solidFill>
                          <a:prstClr val="black"/>
                        </a:solidFill>
                      </a:rPr>
                      <a:t>Voltage Amplifier</a:t>
                    </a:r>
                  </a:p>
                  <a:p>
                    <a:pPr>
                      <a:buClr>
                        <a:prstClr val="black"/>
                      </a:buClr>
                    </a:pPr>
                    <a:r>
                      <a:rPr lang="en-US" sz="500" dirty="0">
                        <a:solidFill>
                          <a:prstClr val="black"/>
                        </a:solidFill>
                      </a:rPr>
                      <a:t> </a:t>
                    </a:r>
                    <a:endParaRPr lang="he-IL" sz="500" dirty="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  <p:cxnSp>
                <p:nvCxnSpPr>
                  <p:cNvPr id="77" name="Straight Connector 76"/>
                  <p:cNvCxnSpPr>
                    <a:endCxn id="106" idx="3"/>
                  </p:cNvCxnSpPr>
                  <p:nvPr/>
                </p:nvCxnSpPr>
                <p:spPr bwMode="auto">
                  <a:xfrm>
                    <a:off x="5412409" y="7311489"/>
                    <a:ext cx="2935" cy="2880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63" name="Group 59"/>
                <p:cNvGrpSpPr/>
                <p:nvPr/>
              </p:nvGrpSpPr>
              <p:grpSpPr>
                <a:xfrm>
                  <a:off x="6550844" y="6583422"/>
                  <a:ext cx="1992021" cy="1303154"/>
                  <a:chOff x="6550844" y="6583422"/>
                  <a:chExt cx="1992021" cy="1303154"/>
                </a:xfrm>
              </p:grpSpPr>
              <p:sp>
                <p:nvSpPr>
                  <p:cNvPr id="64" name="Oval 63"/>
                  <p:cNvSpPr/>
                  <p:nvPr/>
                </p:nvSpPr>
                <p:spPr bwMode="auto">
                  <a:xfrm>
                    <a:off x="7613936" y="6583422"/>
                    <a:ext cx="928929" cy="780857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74642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he-IL" sz="1000">
                      <a:solidFill>
                        <a:prstClr val="black"/>
                      </a:solidFill>
                      <a:latin typeface="Arial" pitchFamily="34" charset="0"/>
                    </a:endParaRPr>
                  </a:p>
                </p:txBody>
              </p:sp>
              <p:cxnSp>
                <p:nvCxnSpPr>
                  <p:cNvPr id="65" name="Straight Connector 64"/>
                  <p:cNvCxnSpPr/>
                  <p:nvPr/>
                </p:nvCxnSpPr>
                <p:spPr bwMode="auto">
                  <a:xfrm flipH="1">
                    <a:off x="6550844" y="6927798"/>
                    <a:ext cx="1029781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6" name="Straight Connector 65"/>
                  <p:cNvCxnSpPr/>
                  <p:nvPr/>
                </p:nvCxnSpPr>
                <p:spPr bwMode="auto">
                  <a:xfrm flipV="1">
                    <a:off x="8062551" y="7325097"/>
                    <a:ext cx="0" cy="26252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67" name="Isosceles Triangle 66"/>
                  <p:cNvSpPr/>
                  <p:nvPr/>
                </p:nvSpPr>
                <p:spPr bwMode="auto">
                  <a:xfrm rot="10800000">
                    <a:off x="7775180" y="7590669"/>
                    <a:ext cx="578303" cy="295907"/>
                  </a:xfrm>
                  <a:prstGeom prst="triangle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74642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he-IL" sz="1000">
                      <a:solidFill>
                        <a:prstClr val="black"/>
                      </a:solidFill>
                      <a:latin typeface="Arial" pitchFamily="34" charset="0"/>
                    </a:endParaRPr>
                  </a:p>
                </p:txBody>
              </p:sp>
            </p:grpSp>
          </p:grpSp>
          <p:grpSp>
            <p:nvGrpSpPr>
              <p:cNvPr id="57" name="Group 56"/>
              <p:cNvGrpSpPr/>
              <p:nvPr/>
            </p:nvGrpSpPr>
            <p:grpSpPr>
              <a:xfrm>
                <a:off x="19706970" y="27450276"/>
                <a:ext cx="9227746" cy="7608861"/>
                <a:chOff x="19706970" y="27450276"/>
                <a:chExt cx="9227746" cy="7608861"/>
              </a:xfrm>
            </p:grpSpPr>
            <p:sp>
              <p:nvSpPr>
                <p:cNvPr id="58" name="Title 1"/>
                <p:cNvSpPr>
                  <a:spLocks/>
                </p:cNvSpPr>
                <p:nvPr/>
              </p:nvSpPr>
              <p:spPr bwMode="auto">
                <a:xfrm>
                  <a:off x="27998611" y="34380714"/>
                  <a:ext cx="936105" cy="678423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 lIns="36000" tIns="36000" rIns="36000" bIns="36000" anchor="ctr"/>
                <a:lstStyle/>
                <a:p>
                  <a:pPr>
                    <a:buClr>
                      <a:prstClr val="black"/>
                    </a:buClr>
                  </a:pPr>
                  <a:r>
                    <a:rPr lang="en-US" sz="1100" dirty="0">
                      <a:solidFill>
                        <a:prstClr val="black"/>
                      </a:solidFill>
                    </a:rPr>
                    <a:t>Scope </a:t>
                  </a:r>
                </a:p>
                <a:p>
                  <a:pPr>
                    <a:buClr>
                      <a:prstClr val="black"/>
                    </a:buClr>
                  </a:pPr>
                  <a:r>
                    <a:rPr lang="en-US" sz="1100" dirty="0">
                      <a:solidFill>
                        <a:prstClr val="black"/>
                      </a:solidFill>
                    </a:rPr>
                    <a:t>ch2</a:t>
                  </a:r>
                  <a:endParaRPr lang="he-IL" sz="1100" dirty="0">
                    <a:solidFill>
                      <a:prstClr val="black"/>
                    </a:solidFill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48" name="Title 1"/>
            <p:cNvSpPr>
              <a:spLocks/>
            </p:cNvSpPr>
            <p:nvPr/>
          </p:nvSpPr>
          <p:spPr bwMode="auto">
            <a:xfrm>
              <a:off x="24014930" y="30171702"/>
              <a:ext cx="936104" cy="67842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36000" tIns="36000" rIns="36000" bIns="36000" anchor="ctr"/>
            <a:lstStyle/>
            <a:p>
              <a:pPr>
                <a:buClr>
                  <a:prstClr val="black"/>
                </a:buClr>
              </a:pPr>
              <a:r>
                <a:rPr lang="en-US" sz="1100" b="1" dirty="0">
                  <a:solidFill>
                    <a:prstClr val="black"/>
                  </a:solidFill>
                </a:rPr>
                <a:t>VFET</a:t>
              </a:r>
              <a:endParaRPr lang="he-IL" sz="1100" b="1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130" name="Content Placeholder 2"/>
          <p:cNvSpPr txBox="1">
            <a:spLocks/>
          </p:cNvSpPr>
          <p:nvPr/>
        </p:nvSpPr>
        <p:spPr bwMode="auto">
          <a:xfrm>
            <a:off x="390377" y="789681"/>
            <a:ext cx="6984776" cy="79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buClr>
                <a:srgbClr val="FF0000"/>
              </a:buClr>
              <a:buFontTx/>
              <a:buNone/>
            </a:pPr>
            <a:r>
              <a:rPr lang="en-US" kern="0" dirty="0" smtClean="0">
                <a:solidFill>
                  <a:prstClr val="black"/>
                </a:solidFill>
              </a:rPr>
              <a:t>Assembling time-resolved setup </a:t>
            </a:r>
          </a:p>
          <a:p>
            <a:pPr marL="0" indent="0" algn="l" rtl="0">
              <a:buClr>
                <a:srgbClr val="FF0000"/>
              </a:buClr>
              <a:buFontTx/>
              <a:buNone/>
            </a:pPr>
            <a:r>
              <a:rPr lang="en-US" kern="0" dirty="0" smtClean="0">
                <a:solidFill>
                  <a:prstClr val="black"/>
                </a:solidFill>
              </a:rPr>
              <a:t>reducing source resistance</a:t>
            </a:r>
            <a:endParaRPr lang="he-IL" kern="0" dirty="0">
              <a:solidFill>
                <a:prstClr val="black"/>
              </a:solidFill>
            </a:endParaRP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1629557" y="-56061"/>
            <a:ext cx="735989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rtl="0">
              <a:lnSpc>
                <a:spcPct val="150000"/>
              </a:lnSpc>
              <a:buClr>
                <a:prstClr val="black"/>
              </a:buClr>
            </a:pPr>
            <a:r>
              <a:rPr lang="en-US" kern="0" dirty="0" smtClean="0">
                <a:solidFill>
                  <a:prstClr val="black"/>
                </a:solidFill>
              </a:rPr>
              <a:t>Time resolved measurement </a:t>
            </a:r>
            <a:endParaRPr lang="en-US" kern="0" dirty="0">
              <a:solidFill>
                <a:prstClr val="black"/>
              </a:solidFill>
            </a:endParaRPr>
          </a:p>
        </p:txBody>
      </p:sp>
      <p:cxnSp>
        <p:nvCxnSpPr>
          <p:cNvPr id="69" name="Straight Connector 3"/>
          <p:cNvCxnSpPr/>
          <p:nvPr/>
        </p:nvCxnSpPr>
        <p:spPr bwMode="auto">
          <a:xfrm>
            <a:off x="6760815" y="3623112"/>
            <a:ext cx="0" cy="65017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1487" name="Picture 1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5200" y="3797300"/>
            <a:ext cx="1905000" cy="419100"/>
          </a:xfrm>
          <a:prstGeom prst="rect">
            <a:avLst/>
          </a:prstGeom>
          <a:noFill/>
        </p:spPr>
      </p:pic>
      <p:pic>
        <p:nvPicPr>
          <p:cNvPr id="101488" name="Picture 1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" y="2247900"/>
            <a:ext cx="4483100" cy="4457700"/>
          </a:xfrm>
          <a:prstGeom prst="rect">
            <a:avLst/>
          </a:prstGeom>
          <a:noFill/>
        </p:spPr>
      </p:pic>
      <p:pic>
        <p:nvPicPr>
          <p:cNvPr id="101484" name="Picture 1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66483" y="1754963"/>
            <a:ext cx="1828800" cy="419100"/>
          </a:xfrm>
          <a:prstGeom prst="rect">
            <a:avLst/>
          </a:prstGeom>
          <a:noFill/>
        </p:spPr>
      </p:pic>
      <p:pic>
        <p:nvPicPr>
          <p:cNvPr id="101485" name="Picture 10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73800" y="1143000"/>
            <a:ext cx="1041400" cy="355600"/>
          </a:xfrm>
          <a:prstGeom prst="rect">
            <a:avLst/>
          </a:prstGeom>
          <a:noFill/>
        </p:spPr>
      </p:pic>
      <p:pic>
        <p:nvPicPr>
          <p:cNvPr id="101486" name="Picture 1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99000" y="2374900"/>
            <a:ext cx="1511300" cy="254000"/>
          </a:xfrm>
          <a:prstGeom prst="rect">
            <a:avLst/>
          </a:prstGeom>
          <a:noFill/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069975" y="1851025"/>
          <a:ext cx="149383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10" imgW="609600" imgH="228600" progId="Equation.DSMT4">
                  <p:embed/>
                </p:oleObj>
              </mc:Choice>
              <mc:Fallback>
                <p:oleObj name="Equation" r:id="rId10" imgW="609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9975" y="1851025"/>
                        <a:ext cx="1493838" cy="54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179512" y="6237312"/>
            <a:ext cx="52620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</a:rPr>
              <a:t>Greenman</a:t>
            </a:r>
            <a:r>
              <a:rPr lang="en-US" sz="1200" dirty="0">
                <a:solidFill>
                  <a:prstClr val="black"/>
                </a:solidFill>
              </a:rPr>
              <a:t>, M., Ben-</a:t>
            </a:r>
            <a:r>
              <a:rPr lang="en-US" sz="1200" dirty="0" err="1">
                <a:solidFill>
                  <a:prstClr val="black"/>
                </a:solidFill>
              </a:rPr>
              <a:t>Sasson</a:t>
            </a:r>
            <a:r>
              <a:rPr lang="en-US" sz="1200" dirty="0">
                <a:solidFill>
                  <a:prstClr val="black"/>
                </a:solidFill>
              </a:rPr>
              <a:t>, A. J., Chen, Z., </a:t>
            </a:r>
            <a:r>
              <a:rPr lang="en-US" sz="1200" dirty="0" err="1">
                <a:solidFill>
                  <a:prstClr val="black"/>
                </a:solidFill>
              </a:rPr>
              <a:t>Facchetti</a:t>
            </a:r>
            <a:r>
              <a:rPr lang="en-US" sz="1200" dirty="0">
                <a:solidFill>
                  <a:prstClr val="black"/>
                </a:solidFill>
              </a:rPr>
              <a:t>, A. &amp; </a:t>
            </a:r>
            <a:r>
              <a:rPr lang="en-US" sz="1200" dirty="0" err="1">
                <a:solidFill>
                  <a:prstClr val="black"/>
                </a:solidFill>
              </a:rPr>
              <a:t>Tessler</a:t>
            </a:r>
            <a:r>
              <a:rPr lang="en-US" sz="1200" dirty="0">
                <a:solidFill>
                  <a:prstClr val="black"/>
                </a:solidFill>
              </a:rPr>
              <a:t>, N. Fast switching characteristics in vertical organic field effect transistors. </a:t>
            </a:r>
            <a:r>
              <a:rPr lang="en-US" sz="1200" i="1" dirty="0">
                <a:solidFill>
                  <a:prstClr val="black"/>
                </a:solidFill>
              </a:rPr>
              <a:t>Appl. Phys. </a:t>
            </a:r>
            <a:r>
              <a:rPr lang="en-US" sz="1200" i="1" dirty="0" err="1">
                <a:solidFill>
                  <a:prstClr val="black"/>
                </a:solidFill>
              </a:rPr>
              <a:t>Lett</a:t>
            </a:r>
            <a:r>
              <a:rPr lang="en-US" sz="1200" i="1" dirty="0">
                <a:solidFill>
                  <a:prstClr val="black"/>
                </a:solidFill>
              </a:rPr>
              <a:t>.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b="1" dirty="0">
                <a:solidFill>
                  <a:prstClr val="black"/>
                </a:solidFill>
              </a:rPr>
              <a:t>103,</a:t>
            </a:r>
            <a:r>
              <a:rPr lang="en-US" sz="1200" dirty="0">
                <a:solidFill>
                  <a:prstClr val="black"/>
                </a:solidFill>
              </a:rPr>
              <a:t> 073502 (2013).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8990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19"/>
          <p:cNvSpPr>
            <a:spLocks noChangeArrowheads="1"/>
          </p:cNvSpPr>
          <p:nvPr/>
        </p:nvSpPr>
        <p:spPr bwMode="auto">
          <a:xfrm>
            <a:off x="0" y="5183614"/>
            <a:ext cx="4479548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/>
          </a:p>
        </p:txBody>
      </p:sp>
      <p:sp>
        <p:nvSpPr>
          <p:cNvPr id="59" name="Rectangle 19"/>
          <p:cNvSpPr>
            <a:spLocks noChangeArrowheads="1"/>
          </p:cNvSpPr>
          <p:nvPr/>
        </p:nvSpPr>
        <p:spPr bwMode="auto">
          <a:xfrm>
            <a:off x="1" y="5706834"/>
            <a:ext cx="4479548" cy="620688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/>
          </a:p>
        </p:txBody>
      </p:sp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22" y="4939305"/>
            <a:ext cx="2797932" cy="141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713" y="6290156"/>
            <a:ext cx="4331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400" dirty="0">
                <a:latin typeface="Arial" pitchFamily="34" charset="0"/>
                <a:cs typeface="Arial" pitchFamily="34" charset="0"/>
              </a:rPr>
              <a:t>L. P. Ma and Y. Yang,  Appl. Phys.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Lett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85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(21), 5084 (2004).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843807" y="169595"/>
            <a:ext cx="3744417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500" b="1" dirty="0" smtClean="0">
                <a:latin typeface="Arial" pitchFamily="34" charset="0"/>
                <a:cs typeface="Arial" pitchFamily="34" charset="0"/>
              </a:rPr>
              <a:t>Vertical Transistors </a:t>
            </a:r>
            <a:endParaRPr lang="en-US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37134"/>
            <a:ext cx="2828988" cy="194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3120593" y="2045144"/>
            <a:ext cx="27348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Arial" pitchFamily="34" charset="0"/>
                <a:cs typeface="Arial" pitchFamily="34" charset="0"/>
              </a:rPr>
              <a:t>Vertical-junction field-effect transistor</a:t>
            </a:r>
          </a:p>
        </p:txBody>
      </p:sp>
      <p:sp>
        <p:nvSpPr>
          <p:cNvPr id="63" name="Rectangle 12"/>
          <p:cNvSpPr>
            <a:spLocks noChangeArrowheads="1"/>
          </p:cNvSpPr>
          <p:nvPr/>
        </p:nvSpPr>
        <p:spPr bwMode="auto">
          <a:xfrm>
            <a:off x="-22184" y="5183614"/>
            <a:ext cx="46440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 rtl="0" eaLnBrk="0" hangingPunct="0"/>
            <a:r>
              <a:rPr lang="en-US" sz="1400" dirty="0">
                <a:latin typeface="Arial" pitchFamily="34" charset="0"/>
                <a:cs typeface="Arial" pitchFamily="34" charset="0"/>
              </a:rPr>
              <a:t>D. C. Mayer, N. A.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Masnari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and R. J. Lomax,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Ieee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Transactions on Electron Devices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27,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956-961 (1980).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7931" y="577266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1400" dirty="0">
                <a:latin typeface="Arial" pitchFamily="34" charset="0"/>
                <a:cs typeface="Arial" pitchFamily="34" charset="0"/>
              </a:rPr>
              <a:t>Yang, Y.;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Heeger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A. J.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Nature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1994,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372, (6504), 344-346.</a:t>
            </a:r>
          </a:p>
        </p:txBody>
      </p:sp>
      <p:sp>
        <p:nvSpPr>
          <p:cNvPr id="65" name="Rectangle 19"/>
          <p:cNvSpPr>
            <a:spLocks noChangeArrowheads="1"/>
          </p:cNvSpPr>
          <p:nvPr/>
        </p:nvSpPr>
        <p:spPr bwMode="auto">
          <a:xfrm>
            <a:off x="-822" y="6288054"/>
            <a:ext cx="4479548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/>
          </a:p>
        </p:txBody>
      </p:sp>
      <p:sp>
        <p:nvSpPr>
          <p:cNvPr id="66" name="Rectangle 19"/>
          <p:cNvSpPr>
            <a:spLocks noChangeArrowheads="1"/>
          </p:cNvSpPr>
          <p:nvPr/>
        </p:nvSpPr>
        <p:spPr bwMode="auto">
          <a:xfrm>
            <a:off x="-36512" y="4608512"/>
            <a:ext cx="4479548" cy="620688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1674394" cy="25327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621" y="4764967"/>
            <a:ext cx="29498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400" dirty="0">
                <a:latin typeface="Arial" pitchFamily="34" charset="0"/>
                <a:cs typeface="Arial" pitchFamily="34" charset="0"/>
              </a:rPr>
              <a:t>Patent US841387 from 10/25/1906</a:t>
            </a:r>
          </a:p>
        </p:txBody>
      </p:sp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333336" y="1062692"/>
            <a:ext cx="27348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rtl="0"/>
            <a:r>
              <a:rPr lang="en-US" sz="2000" dirty="0" smtClean="0">
                <a:latin typeface="Arial" pitchFamily="34" charset="0"/>
                <a:cs typeface="Arial" pitchFamily="34" charset="0"/>
              </a:rPr>
              <a:t>Vacuum tube triode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91" y="2269088"/>
            <a:ext cx="2805528" cy="132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6078019" y="1561202"/>
            <a:ext cx="23169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rtl="0"/>
            <a:r>
              <a:rPr lang="en-US" sz="2000" dirty="0" smtClean="0">
                <a:latin typeface="Arial" pitchFamily="34" charset="0"/>
                <a:cs typeface="Arial" pitchFamily="34" charset="0"/>
              </a:rPr>
              <a:t>Solid state triode</a:t>
            </a:r>
          </a:p>
          <a:p>
            <a:pPr algn="l" rtl="0"/>
            <a:r>
              <a:rPr lang="en-US" sz="2000" dirty="0" smtClean="0">
                <a:latin typeface="Arial" pitchFamily="34" charset="0"/>
                <a:cs typeface="Arial" pitchFamily="34" charset="0"/>
              </a:rPr>
              <a:t>(AKA SCLT)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 Box 11"/>
          <p:cNvSpPr txBox="1">
            <a:spLocks noChangeArrowheads="1"/>
          </p:cNvSpPr>
          <p:nvPr/>
        </p:nvSpPr>
        <p:spPr bwMode="auto">
          <a:xfrm>
            <a:off x="6078019" y="4208402"/>
            <a:ext cx="25913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rtl="0"/>
            <a:r>
              <a:rPr lang="en-US" sz="2000" dirty="0" smtClean="0">
                <a:latin typeface="Arial" pitchFamily="34" charset="0"/>
                <a:cs typeface="Arial" pitchFamily="34" charset="0"/>
              </a:rPr>
              <a:t>Vertical Organic FET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1720" y="67591"/>
            <a:ext cx="667039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III</a:t>
            </a:r>
            <a:endParaRPr lang="en-US" sz="2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7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09"/>
    </mc:Choice>
    <mc:Fallback xmlns="">
      <p:transition spd="slow" advTm="658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ontent Placeholder 2"/>
          <p:cNvSpPr txBox="1">
            <a:spLocks/>
          </p:cNvSpPr>
          <p:nvPr/>
        </p:nvSpPr>
        <p:spPr bwMode="auto">
          <a:xfrm>
            <a:off x="390377" y="789681"/>
            <a:ext cx="6984776" cy="5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buClr>
                <a:srgbClr val="FF0000"/>
              </a:buClr>
              <a:buFontTx/>
              <a:buNone/>
            </a:pPr>
            <a:r>
              <a:rPr lang="en-US" kern="0" dirty="0" smtClean="0">
                <a:solidFill>
                  <a:prstClr val="black"/>
                </a:solidFill>
              </a:rPr>
              <a:t>Time-resolved simulation </a:t>
            </a: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1603800" y="-68940"/>
            <a:ext cx="7102319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rtl="0">
              <a:lnSpc>
                <a:spcPct val="150000"/>
              </a:lnSpc>
              <a:buClr>
                <a:prstClr val="black"/>
              </a:buClr>
            </a:pPr>
            <a:r>
              <a:rPr lang="en-US" kern="0" dirty="0" smtClean="0">
                <a:solidFill>
                  <a:prstClr val="black"/>
                </a:solidFill>
              </a:rPr>
              <a:t>Time resolved measurement </a:t>
            </a:r>
            <a:endParaRPr lang="en-US" kern="0" dirty="0">
              <a:solidFill>
                <a:prstClr val="black"/>
              </a:solidFill>
            </a:endParaRPr>
          </a:p>
        </p:txBody>
      </p:sp>
      <p:pic>
        <p:nvPicPr>
          <p:cNvPr id="101489" name="Picture 1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96751"/>
            <a:ext cx="6552728" cy="522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6434" name="Object 2">
            <a:hlinkClick r:id="" action="ppaction://noaction"/>
          </p:cNvPr>
          <p:cNvGraphicFramePr>
            <a:graphicFrameLocks noChangeAspect="1"/>
          </p:cNvGraphicFramePr>
          <p:nvPr>
            <p:extLst/>
          </p:nvPr>
        </p:nvGraphicFramePr>
        <p:xfrm>
          <a:off x="6804248" y="1934568"/>
          <a:ext cx="2160240" cy="464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6" imgW="1143000" imgH="203200" progId="Equation.DSMT4">
                  <p:embed/>
                </p:oleObj>
              </mc:Choice>
              <mc:Fallback>
                <p:oleObj name="Equation" r:id="rId6" imgW="1143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1934568"/>
                        <a:ext cx="2160240" cy="4649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512" y="6237312"/>
            <a:ext cx="66247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</a:rPr>
              <a:t>Greenman</a:t>
            </a:r>
            <a:r>
              <a:rPr lang="en-US" sz="1200" dirty="0">
                <a:solidFill>
                  <a:prstClr val="black"/>
                </a:solidFill>
              </a:rPr>
              <a:t>, M., Ben-</a:t>
            </a:r>
            <a:r>
              <a:rPr lang="en-US" sz="1200" dirty="0" err="1">
                <a:solidFill>
                  <a:prstClr val="black"/>
                </a:solidFill>
              </a:rPr>
              <a:t>Sasson</a:t>
            </a:r>
            <a:r>
              <a:rPr lang="en-US" sz="1200" dirty="0">
                <a:solidFill>
                  <a:prstClr val="black"/>
                </a:solidFill>
              </a:rPr>
              <a:t>, A. J., Chen, Z., </a:t>
            </a:r>
            <a:r>
              <a:rPr lang="en-US" sz="1200" dirty="0" err="1">
                <a:solidFill>
                  <a:prstClr val="black"/>
                </a:solidFill>
              </a:rPr>
              <a:t>Facchetti</a:t>
            </a:r>
            <a:r>
              <a:rPr lang="en-US" sz="1200" dirty="0">
                <a:solidFill>
                  <a:prstClr val="black"/>
                </a:solidFill>
              </a:rPr>
              <a:t>, A. &amp; </a:t>
            </a:r>
            <a:r>
              <a:rPr lang="en-US" sz="1200" dirty="0" err="1">
                <a:solidFill>
                  <a:prstClr val="black"/>
                </a:solidFill>
              </a:rPr>
              <a:t>Tessler</a:t>
            </a:r>
            <a:r>
              <a:rPr lang="en-US" sz="1200" dirty="0">
                <a:solidFill>
                  <a:prstClr val="black"/>
                </a:solidFill>
              </a:rPr>
              <a:t>, N. Fast switching characteristics in vertical organic field effect transistors. </a:t>
            </a:r>
            <a:r>
              <a:rPr lang="en-US" sz="1200" i="1" dirty="0">
                <a:solidFill>
                  <a:prstClr val="black"/>
                </a:solidFill>
              </a:rPr>
              <a:t>Appl. Phys. </a:t>
            </a:r>
            <a:r>
              <a:rPr lang="en-US" sz="1200" i="1" dirty="0" err="1">
                <a:solidFill>
                  <a:prstClr val="black"/>
                </a:solidFill>
              </a:rPr>
              <a:t>Lett</a:t>
            </a:r>
            <a:r>
              <a:rPr lang="en-US" sz="1200" i="1" dirty="0">
                <a:solidFill>
                  <a:prstClr val="black"/>
                </a:solidFill>
              </a:rPr>
              <a:t>.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b="1" dirty="0">
                <a:solidFill>
                  <a:prstClr val="black"/>
                </a:solidFill>
              </a:rPr>
              <a:t>103,</a:t>
            </a:r>
            <a:r>
              <a:rPr lang="en-US" sz="1200" dirty="0">
                <a:solidFill>
                  <a:prstClr val="black"/>
                </a:solidFill>
              </a:rPr>
              <a:t> 073502 (2013).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18984" y="2421227"/>
            <a:ext cx="1786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prstClr val="black"/>
                </a:solidFill>
              </a:rPr>
              <a:t>=10</a:t>
            </a:r>
            <a:r>
              <a:rPr lang="en-US" sz="2000" baseline="30000" dirty="0">
                <a:solidFill>
                  <a:prstClr val="black"/>
                </a:solidFill>
              </a:rPr>
              <a:t>-3</a:t>
            </a:r>
            <a:r>
              <a:rPr lang="en-US" sz="2000" dirty="0">
                <a:solidFill>
                  <a:prstClr val="black"/>
                </a:solidFill>
              </a:rPr>
              <a:t>cm</a:t>
            </a:r>
            <a:r>
              <a:rPr lang="en-US" sz="2000" baseline="30000" dirty="0">
                <a:solidFill>
                  <a:prstClr val="black"/>
                </a:solidFill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V</a:t>
            </a:r>
            <a:r>
              <a:rPr lang="en-US" sz="2000" baseline="30000" dirty="0">
                <a:solidFill>
                  <a:prstClr val="black"/>
                </a:solidFill>
              </a:rPr>
              <a:t>-1</a:t>
            </a:r>
            <a:r>
              <a:rPr lang="en-US" sz="2000" dirty="0">
                <a:solidFill>
                  <a:prstClr val="black"/>
                </a:solidFill>
              </a:rPr>
              <a:t>s</a:t>
            </a:r>
            <a:r>
              <a:rPr lang="en-US" sz="2000" baseline="30000" dirty="0">
                <a:solidFill>
                  <a:prstClr val="black"/>
                </a:solidFill>
              </a:rPr>
              <a:t>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9715" y="3397874"/>
            <a:ext cx="1885709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solidFill>
                  <a:prstClr val="black"/>
                </a:solidFill>
              </a:rPr>
              <a:t>=10</a:t>
            </a:r>
            <a:r>
              <a:rPr lang="en-US" sz="2000" baseline="30000" dirty="0" smtClean="0">
                <a:solidFill>
                  <a:prstClr val="black"/>
                </a:solidFill>
              </a:rPr>
              <a:t>+</a:t>
            </a:r>
            <a:r>
              <a:rPr lang="he-IL" sz="2000" baseline="30000" dirty="0" smtClean="0">
                <a:solidFill>
                  <a:prstClr val="black"/>
                </a:solidFill>
              </a:rPr>
              <a:t>1</a:t>
            </a:r>
            <a:r>
              <a:rPr lang="en-US" sz="2000" dirty="0" smtClean="0">
                <a:solidFill>
                  <a:prstClr val="black"/>
                </a:solidFill>
              </a:rPr>
              <a:t>cm</a:t>
            </a:r>
            <a:r>
              <a:rPr lang="en-US" sz="2000" baseline="30000" dirty="0" smtClean="0">
                <a:solidFill>
                  <a:prstClr val="black"/>
                </a:solidFill>
              </a:rPr>
              <a:t>2</a:t>
            </a:r>
            <a:r>
              <a:rPr lang="en-US" sz="2000" dirty="0" smtClean="0">
                <a:solidFill>
                  <a:prstClr val="black"/>
                </a:solidFill>
              </a:rPr>
              <a:t>V</a:t>
            </a:r>
            <a:r>
              <a:rPr lang="en-US" sz="2000" baseline="30000" dirty="0" smtClean="0">
                <a:solidFill>
                  <a:prstClr val="black"/>
                </a:solidFill>
              </a:rPr>
              <a:t>-1</a:t>
            </a:r>
            <a:r>
              <a:rPr lang="en-US" sz="2000" dirty="0" smtClean="0">
                <a:solidFill>
                  <a:prstClr val="black"/>
                </a:solidFill>
              </a:rPr>
              <a:t>s</a:t>
            </a:r>
            <a:r>
              <a:rPr lang="en-US" sz="2000" baseline="30000" dirty="0" smtClean="0">
                <a:solidFill>
                  <a:prstClr val="black"/>
                </a:solidFill>
              </a:rPr>
              <a:t>-1</a:t>
            </a:r>
            <a:endParaRPr lang="en-US" sz="2000" dirty="0">
              <a:solidFill>
                <a:prstClr val="black"/>
              </a:solidFill>
            </a:endParaRPr>
          </a:p>
          <a:p>
            <a:endParaRPr lang="en-US" sz="2000" dirty="0">
              <a:solidFill>
                <a:prstClr val="black"/>
              </a:solidFill>
              <a:latin typeface="Symbol" panose="05050102010706020507" pitchFamily="18" charset="2"/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ns </a:t>
            </a:r>
            <a:r>
              <a:rPr lang="en-US" sz="2000" dirty="0">
                <a:solidFill>
                  <a:prstClr val="black"/>
                </a:solidFill>
              </a:rPr>
              <a:t>turns into </a:t>
            </a:r>
            <a:r>
              <a:rPr lang="en-US" sz="2000" dirty="0" err="1">
                <a:solidFill>
                  <a:prstClr val="black"/>
                </a:solidFill>
              </a:rPr>
              <a:t>ps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82594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767330"/>
            <a:ext cx="9144000" cy="2218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23" y="2985870"/>
            <a:ext cx="5919849" cy="3864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2139" y="38634"/>
            <a:ext cx="4225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Silver Nanowire Based Electrode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6491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430"/>
            <a:ext cx="9144000" cy="4417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2139" y="38634"/>
            <a:ext cx="4225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Silver Nanowire Based Electrode</a:t>
            </a:r>
            <a:endParaRPr lang="en-GB" sz="2400" dirty="0"/>
          </a:p>
        </p:txBody>
      </p:sp>
      <p:sp>
        <p:nvSpPr>
          <p:cNvPr id="2" name="Rectangle 1"/>
          <p:cNvSpPr/>
          <p:nvPr/>
        </p:nvSpPr>
        <p:spPr>
          <a:xfrm>
            <a:off x="386366" y="5945524"/>
            <a:ext cx="8062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Segoe UI" panose="020B0502040204020203" pitchFamily="34" charset="0"/>
              </a:rPr>
              <a:t>A. J. Ben-Sasson</a:t>
            </a:r>
            <a:r>
              <a:rPr lang="en-GB" i="1" dirty="0">
                <a:latin typeface="Segoe UI" panose="020B0502040204020203" pitchFamily="34" charset="0"/>
              </a:rPr>
              <a:t> et al.</a:t>
            </a:r>
            <a:r>
              <a:rPr lang="en-GB" dirty="0">
                <a:latin typeface="Segoe UI" panose="020B0502040204020203" pitchFamily="34" charset="0"/>
              </a:rPr>
              <a:t>, Self-Assembled Metallic Nanowire-Based Vertical Organic Field-Effect Transistor. </a:t>
            </a:r>
            <a:r>
              <a:rPr lang="en-GB" i="1" dirty="0">
                <a:latin typeface="Segoe UI" panose="020B0502040204020203" pitchFamily="34" charset="0"/>
              </a:rPr>
              <a:t>ACS Appl. Mater. Interfaces</a:t>
            </a:r>
            <a:r>
              <a:rPr lang="en-GB" dirty="0">
                <a:latin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</a:rPr>
              <a:t>7</a:t>
            </a:r>
            <a:r>
              <a:rPr lang="en-GB" dirty="0">
                <a:latin typeface="Segoe UI" panose="020B0502040204020203" pitchFamily="34" charset="0"/>
              </a:rPr>
              <a:t>, 2149-2152 (</a:t>
            </a:r>
            <a:r>
              <a:rPr lang="en-GB" b="1" dirty="0">
                <a:latin typeface="Segoe UI" panose="020B0502040204020203" pitchFamily="34" charset="0"/>
              </a:rPr>
              <a:t>2015</a:t>
            </a:r>
            <a:r>
              <a:rPr lang="en-GB" dirty="0">
                <a:latin typeface="Segoe UI" panose="020B0502040204020203" pitchFamily="34" charset="0"/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59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40140" y="201519"/>
            <a:ext cx="73562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rtl="0">
              <a:lnSpc>
                <a:spcPct val="150000"/>
              </a:lnSpc>
            </a:pPr>
            <a:r>
              <a:rPr lang="en-US" dirty="0"/>
              <a:t>Standard photo-lithography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63374" y="777583"/>
            <a:ext cx="84613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lnSpc>
                <a:spcPct val="150000"/>
              </a:lnSpc>
              <a:buClr>
                <a:srgbClr val="000000"/>
              </a:buClr>
              <a:buFontTx/>
              <a:buNone/>
            </a:pPr>
            <a:r>
              <a:rPr lang="en-US" dirty="0" smtClean="0">
                <a:solidFill>
                  <a:srgbClr val="000000"/>
                </a:solidFill>
              </a:rPr>
              <a:t>Replacing BCP technic with basic lithography:</a:t>
            </a:r>
          </a:p>
          <a:p>
            <a:pPr marL="0" indent="0" algn="l" rtl="0">
              <a:lnSpc>
                <a:spcPct val="150000"/>
              </a:lnSpc>
              <a:buClr>
                <a:srgbClr val="000000"/>
              </a:buClr>
              <a:buFontTx/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9" r="24806"/>
          <a:stretch/>
        </p:blipFill>
        <p:spPr bwMode="auto">
          <a:xfrm>
            <a:off x="505863" y="1710095"/>
            <a:ext cx="1724725" cy="1588689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" name="Right Arrow 6"/>
          <p:cNvSpPr/>
          <p:nvPr/>
        </p:nvSpPr>
        <p:spPr bwMode="auto">
          <a:xfrm>
            <a:off x="2771800" y="2258213"/>
            <a:ext cx="847715" cy="49245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 smtClean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05863" y="1569671"/>
            <a:ext cx="17921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graphicFrame>
        <p:nvGraphicFramePr>
          <p:cNvPr id="9" name="Object 12"/>
          <p:cNvGraphicFramePr>
            <a:graphicFrameLocks noChangeAspect="1"/>
          </p:cNvGraphicFramePr>
          <p:nvPr>
            <p:extLst/>
          </p:nvPr>
        </p:nvGraphicFramePr>
        <p:xfrm>
          <a:off x="1051076" y="1266905"/>
          <a:ext cx="7016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4" imgW="444307" imgH="203112" progId="Equation.DSMT4">
                  <p:embed/>
                </p:oleObj>
              </mc:Choice>
              <mc:Fallback>
                <p:oleObj name="Equation" r:id="rId4" imgW="444307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076" y="1266905"/>
                        <a:ext cx="7016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/>
          <p:nvPr/>
        </p:nvPicPr>
        <p:blipFill rotWithShape="1">
          <a:blip r:embed="rId6" cstate="print"/>
          <a:srcRect l="40220" t="51705" r="20955" b="2111"/>
          <a:stretch/>
        </p:blipFill>
        <p:spPr>
          <a:xfrm>
            <a:off x="4139952" y="1710095"/>
            <a:ext cx="4499640" cy="446808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>
            <a:off x="4139952" y="1569671"/>
            <a:ext cx="44996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graphicFrame>
        <p:nvGraphicFramePr>
          <p:cNvPr id="12" name="Object 12"/>
          <p:cNvGraphicFramePr>
            <a:graphicFrameLocks noChangeAspect="1"/>
          </p:cNvGraphicFramePr>
          <p:nvPr>
            <p:extLst/>
          </p:nvPr>
        </p:nvGraphicFramePr>
        <p:xfrm>
          <a:off x="5940152" y="1252171"/>
          <a:ext cx="6207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7" imgW="393480" imgH="203040" progId="Equation.DSMT4">
                  <p:embed/>
                </p:oleObj>
              </mc:Choice>
              <mc:Fallback>
                <p:oleObj name="Equation" r:id="rId7" imgW="393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1252171"/>
                        <a:ext cx="620712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1488" y="3369871"/>
            <a:ext cx="41764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buClr>
                <a:srgbClr val="FF0000"/>
              </a:buClr>
              <a:buFontTx/>
              <a:buNone/>
            </a:pPr>
            <a:r>
              <a:rPr lang="en-US" sz="2000" b="1" kern="0" dirty="0" smtClean="0">
                <a:solidFill>
                  <a:srgbClr val="000000"/>
                </a:solidFill>
              </a:rPr>
              <a:t>Fits for metric scale substrates. </a:t>
            </a:r>
            <a:r>
              <a:rPr lang="en-US" sz="2000" kern="0" dirty="0" smtClean="0">
                <a:solidFill>
                  <a:srgbClr val="000000"/>
                </a:solidFill>
              </a:rPr>
              <a:t>(matches for standard FAB lines)</a:t>
            </a:r>
          </a:p>
          <a:p>
            <a:pPr marL="0" indent="0" algn="l" rtl="0">
              <a:buClr>
                <a:srgbClr val="FF0000"/>
              </a:buClr>
              <a:buFontTx/>
              <a:buNone/>
            </a:pPr>
            <a:endParaRPr lang="en-US" sz="2000" b="1" kern="0" dirty="0" smtClean="0">
              <a:solidFill>
                <a:srgbClr val="000000"/>
              </a:solidFill>
            </a:endParaRPr>
          </a:p>
          <a:p>
            <a:pPr marL="0" indent="0" algn="l" rtl="0">
              <a:buClr>
                <a:srgbClr val="FF0000"/>
              </a:buClr>
              <a:buFontTx/>
              <a:buNone/>
            </a:pPr>
            <a:r>
              <a:rPr lang="en-US" sz="2000" b="1" kern="0" dirty="0" smtClean="0">
                <a:solidFill>
                  <a:srgbClr val="000000"/>
                </a:solidFill>
              </a:rPr>
              <a:t>Enables more complex lift-off or etching process.</a:t>
            </a:r>
            <a:r>
              <a:rPr lang="en-US" sz="2000" kern="0" dirty="0" smtClean="0">
                <a:solidFill>
                  <a:srgbClr val="000000"/>
                </a:solidFill>
              </a:rPr>
              <a:t> 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0858" y="5314087"/>
            <a:ext cx="4187962" cy="936104"/>
            <a:chOff x="130858" y="5301208"/>
            <a:chExt cx="4187962" cy="936104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>
              <p:extLst/>
            </p:nvPr>
          </p:nvGraphicFramePr>
          <p:xfrm>
            <a:off x="130858" y="5805264"/>
            <a:ext cx="1096280" cy="3798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2" name="Equation" r:id="rId9" imgW="507960" imgH="177480" progId="Equation.DSMT4">
                    <p:embed/>
                  </p:oleObj>
                </mc:Choice>
                <mc:Fallback>
                  <p:oleObj name="Equation" r:id="rId9" imgW="50796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858" y="5805264"/>
                          <a:ext cx="1096280" cy="3798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1940140" y="5803142"/>
            <a:ext cx="2055796" cy="4341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3" name="Equation" r:id="rId11" imgW="952200" imgH="203040" progId="Equation.DSMT4">
                    <p:embed/>
                  </p:oleObj>
                </mc:Choice>
                <mc:Fallback>
                  <p:oleObj name="Equation" r:id="rId11" imgW="95220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0140" y="5803142"/>
                          <a:ext cx="2055796" cy="4341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>
              <a:off x="142356" y="5301208"/>
              <a:ext cx="4176464" cy="468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l" rtl="0">
                <a:buClr>
                  <a:srgbClr val="FF0000"/>
                </a:buClr>
                <a:buFontTx/>
                <a:buNone/>
              </a:pPr>
              <a:r>
                <a:rPr lang="en-US" sz="2000" b="1" kern="0" dirty="0" smtClean="0">
                  <a:solidFill>
                    <a:srgbClr val="000000"/>
                  </a:solidFill>
                </a:rPr>
                <a:t>Holes diameter:</a:t>
              </a:r>
              <a:endParaRPr lang="en-US" sz="2800" kern="0" dirty="0">
                <a:solidFill>
                  <a:srgbClr val="000000"/>
                </a:solidFill>
              </a:endParaRPr>
            </a:p>
          </p:txBody>
        </p:sp>
        <p:sp>
          <p:nvSpPr>
            <p:cNvPr id="18" name="Right Arrow 17"/>
            <p:cNvSpPr/>
            <p:nvPr/>
          </p:nvSpPr>
          <p:spPr bwMode="auto">
            <a:xfrm>
              <a:off x="1289108" y="5908446"/>
              <a:ext cx="607858" cy="246225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506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321665" y="2204864"/>
          <a:ext cx="4858847" cy="4636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KGPlot" r:id="rId4" imgW="8626320" imgH="8229600" progId="KGraph_Plot">
                  <p:embed/>
                </p:oleObj>
              </mc:Choice>
              <mc:Fallback>
                <p:oleObj name="KGPlot" r:id="rId4" imgW="8626320" imgH="822960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1665" y="2204864"/>
                        <a:ext cx="4858847" cy="4636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33940" y="764704"/>
            <a:ext cx="6038259" cy="63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lnSpc>
                <a:spcPct val="150000"/>
              </a:lnSpc>
              <a:buNone/>
            </a:pPr>
            <a:r>
              <a:rPr lang="en-US" dirty="0" smtClean="0"/>
              <a:t>Holes diameter effect</a:t>
            </a:r>
          </a:p>
        </p:txBody>
      </p:sp>
      <p:sp>
        <p:nvSpPr>
          <p:cNvPr id="3" name="Rectangle 9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 bwMode="auto">
          <a:xfrm>
            <a:off x="1674254" y="188640"/>
            <a:ext cx="762214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rtl="0">
              <a:lnSpc>
                <a:spcPct val="150000"/>
              </a:lnSpc>
            </a:pPr>
            <a:r>
              <a:rPr lang="en-US" dirty="0" smtClean="0"/>
              <a:t>Standard </a:t>
            </a:r>
            <a:r>
              <a:rPr lang="en-US" dirty="0"/>
              <a:t>photo-lithography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95256" y="431887"/>
            <a:ext cx="2181200" cy="1844985"/>
            <a:chOff x="6804248" y="287872"/>
            <a:chExt cx="2181200" cy="1844985"/>
          </a:xfrm>
        </p:grpSpPr>
        <p:grpSp>
          <p:nvGrpSpPr>
            <p:cNvPr id="6" name="Group 5"/>
            <p:cNvGrpSpPr/>
            <p:nvPr/>
          </p:nvGrpSpPr>
          <p:grpSpPr>
            <a:xfrm>
              <a:off x="6804248" y="809327"/>
              <a:ext cx="1546479" cy="1323529"/>
              <a:chOff x="4105640" y="1097359"/>
              <a:chExt cx="1546479" cy="1323529"/>
            </a:xfrm>
          </p:grpSpPr>
          <p:sp>
            <p:nvSpPr>
              <p:cNvPr id="2" name="Rectangle 1"/>
              <p:cNvSpPr/>
              <p:nvPr/>
            </p:nvSpPr>
            <p:spPr bwMode="auto">
              <a:xfrm>
                <a:off x="4105640" y="1097359"/>
                <a:ext cx="1546479" cy="132352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" name="Oval 4"/>
              <p:cNvSpPr/>
              <p:nvPr/>
            </p:nvSpPr>
            <p:spPr bwMode="auto">
              <a:xfrm>
                <a:off x="4461892" y="1340768"/>
                <a:ext cx="864096" cy="809649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34" name="Content Placeholder 2"/>
            <p:cNvSpPr txBox="1">
              <a:spLocks/>
            </p:cNvSpPr>
            <p:nvPr/>
          </p:nvSpPr>
          <p:spPr bwMode="auto">
            <a:xfrm>
              <a:off x="7012015" y="287872"/>
              <a:ext cx="1338712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l" rtl="0">
                <a:buClr>
                  <a:srgbClr val="FF0000"/>
                </a:buClr>
                <a:buNone/>
              </a:pPr>
              <a:r>
                <a:rPr lang="en-US" sz="2000" kern="0" dirty="0" smtClean="0"/>
                <a:t>Unit cell</a:t>
              </a:r>
              <a:endParaRPr lang="en-US" sz="2800" kern="0" dirty="0"/>
            </a:p>
          </p:txBody>
        </p:sp>
        <p:cxnSp>
          <p:nvCxnSpPr>
            <p:cNvPr id="35" name="Straight Arrow Connector 34"/>
            <p:cNvCxnSpPr>
              <a:stCxn id="5" idx="4"/>
              <a:endCxn id="5" idx="0"/>
            </p:cNvCxnSpPr>
            <p:nvPr/>
          </p:nvCxnSpPr>
          <p:spPr bwMode="auto">
            <a:xfrm flipV="1">
              <a:off x="7592548" y="1052736"/>
              <a:ext cx="0" cy="80964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graphicFrame>
          <p:nvGraphicFramePr>
            <p:cNvPr id="36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7624018" y="1371625"/>
            <a:ext cx="260350" cy="257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5" name="Equation" r:id="rId6" imgW="164880" imgH="164880" progId="Equation.DSMT4">
                    <p:embed/>
                  </p:oleObj>
                </mc:Choice>
                <mc:Fallback>
                  <p:oleObj name="Equation" r:id="rId6" imgW="1648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24018" y="1371625"/>
                          <a:ext cx="260350" cy="257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9" name="Straight Arrow Connector 38"/>
            <p:cNvCxnSpPr/>
            <p:nvPr/>
          </p:nvCxnSpPr>
          <p:spPr bwMode="auto">
            <a:xfrm flipV="1">
              <a:off x="8504238" y="809327"/>
              <a:ext cx="0" cy="13235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graphicFrame>
          <p:nvGraphicFramePr>
            <p:cNvPr id="40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8604448" y="1371625"/>
            <a:ext cx="381000" cy="257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6" name="Equation" r:id="rId8" imgW="241200" imgH="164880" progId="Equation.DSMT4">
                    <p:embed/>
                  </p:oleObj>
                </mc:Choice>
                <mc:Fallback>
                  <p:oleObj name="Equation" r:id="rId8" imgW="24120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04448" y="1371625"/>
                          <a:ext cx="381000" cy="257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129255" y="2800747"/>
            <a:ext cx="3794673" cy="844748"/>
            <a:chOff x="129255" y="2800747"/>
            <a:chExt cx="3794673" cy="84474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/>
            </p:nvPr>
          </p:nvGraphicFramePr>
          <p:xfrm>
            <a:off x="3100016" y="2800945"/>
            <a:ext cx="823912" cy="844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7" name="Equation" r:id="rId10" imgW="380880" imgH="393480" progId="Equation.DSMT4">
                    <p:embed/>
                  </p:oleObj>
                </mc:Choice>
                <mc:Fallback>
                  <p:oleObj name="Equation" r:id="rId10" imgW="38088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0016" y="2800945"/>
                          <a:ext cx="823912" cy="844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2044031" y="2800747"/>
            <a:ext cx="439737" cy="844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8" name="Equation" r:id="rId12" imgW="203040" imgH="393480" progId="Equation.DSMT4">
                    <p:embed/>
                  </p:oleObj>
                </mc:Choice>
                <mc:Fallback>
                  <p:oleObj name="Equation" r:id="rId12" imgW="20304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4031" y="2800747"/>
                          <a:ext cx="439737" cy="844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" name="Content Placeholder 2"/>
            <p:cNvSpPr txBox="1">
              <a:spLocks/>
            </p:cNvSpPr>
            <p:nvPr/>
          </p:nvSpPr>
          <p:spPr bwMode="auto">
            <a:xfrm>
              <a:off x="129255" y="2970994"/>
              <a:ext cx="1338712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l" rtl="0">
                <a:buClr>
                  <a:srgbClr val="FF0000"/>
                </a:buClr>
                <a:buNone/>
              </a:pPr>
              <a:r>
                <a:rPr lang="en-US" sz="2000" kern="0" dirty="0" smtClean="0"/>
                <a:t>Fill Factor</a:t>
              </a:r>
            </a:p>
            <a:p>
              <a:pPr marL="0" indent="0" algn="l" rtl="0">
                <a:buClr>
                  <a:srgbClr val="FF0000"/>
                </a:buClr>
                <a:buNone/>
              </a:pPr>
              <a:endParaRPr lang="en-US" sz="2800" kern="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7503" y="4005064"/>
            <a:ext cx="3765675" cy="792088"/>
            <a:chOff x="107503" y="4005064"/>
            <a:chExt cx="3765675" cy="792088"/>
          </a:xfrm>
        </p:grpSpPr>
        <p:graphicFrame>
          <p:nvGraphicFramePr>
            <p:cNvPr id="46" name="Object 45"/>
            <p:cNvGraphicFramePr>
              <a:graphicFrameLocks noChangeAspect="1"/>
            </p:cNvGraphicFramePr>
            <p:nvPr>
              <p:extLst/>
            </p:nvPr>
          </p:nvGraphicFramePr>
          <p:xfrm>
            <a:off x="1934964" y="4184650"/>
            <a:ext cx="658813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9" name="Equation" r:id="rId14" imgW="304560" imgH="177480" progId="Equation.DSMT4">
                    <p:embed/>
                  </p:oleObj>
                </mc:Choice>
                <mc:Fallback>
                  <p:oleObj name="Equation" r:id="rId14" imgW="30456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4964" y="4184650"/>
                          <a:ext cx="658813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46"/>
            <p:cNvGraphicFramePr>
              <a:graphicFrameLocks noChangeAspect="1"/>
            </p:cNvGraphicFramePr>
            <p:nvPr>
              <p:extLst/>
            </p:nvPr>
          </p:nvGraphicFramePr>
          <p:xfrm>
            <a:off x="3050853" y="4200525"/>
            <a:ext cx="822325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0" name="Equation" r:id="rId16" imgW="380880" imgH="177480" progId="Equation.DSMT4">
                    <p:embed/>
                  </p:oleObj>
                </mc:Choice>
                <mc:Fallback>
                  <p:oleObj name="Equation" r:id="rId16" imgW="3808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0853" y="4200525"/>
                          <a:ext cx="822325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Content Placeholder 2"/>
            <p:cNvSpPr txBox="1">
              <a:spLocks/>
            </p:cNvSpPr>
            <p:nvPr/>
          </p:nvSpPr>
          <p:spPr bwMode="auto">
            <a:xfrm>
              <a:off x="107503" y="4005064"/>
              <a:ext cx="1739013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l" rtl="0">
                <a:buClr>
                  <a:srgbClr val="FF0000"/>
                </a:buClr>
                <a:buNone/>
              </a:pPr>
              <a:r>
                <a:rPr lang="en-US" sz="2000" kern="0" dirty="0" smtClean="0"/>
                <a:t>Perimeter per unit cell</a:t>
              </a:r>
            </a:p>
            <a:p>
              <a:pPr marL="0" indent="0" algn="l" rtl="0">
                <a:buClr>
                  <a:srgbClr val="FF0000"/>
                </a:buClr>
                <a:buNone/>
              </a:pPr>
              <a:endParaRPr lang="en-US" sz="2800" kern="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7504" y="5013176"/>
            <a:ext cx="3765675" cy="792088"/>
            <a:chOff x="107504" y="5013176"/>
            <a:chExt cx="3765675" cy="792088"/>
          </a:xfrm>
        </p:grpSpPr>
        <p:graphicFrame>
          <p:nvGraphicFramePr>
            <p:cNvPr id="50" name="Object 49"/>
            <p:cNvGraphicFramePr>
              <a:graphicFrameLocks noChangeAspect="1"/>
            </p:cNvGraphicFramePr>
            <p:nvPr>
              <p:extLst/>
            </p:nvPr>
          </p:nvGraphicFramePr>
          <p:xfrm>
            <a:off x="1856383" y="5192713"/>
            <a:ext cx="987425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1" name="Equation" r:id="rId18" imgW="457200" imgH="177480" progId="Equation.DSMT4">
                    <p:embed/>
                  </p:oleObj>
                </mc:Choice>
                <mc:Fallback>
                  <p:oleObj name="Equation" r:id="rId18" imgW="45720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6383" y="5192713"/>
                          <a:ext cx="987425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0"/>
            <p:cNvGraphicFramePr>
              <a:graphicFrameLocks noChangeAspect="1"/>
            </p:cNvGraphicFramePr>
            <p:nvPr>
              <p:extLst/>
            </p:nvPr>
          </p:nvGraphicFramePr>
          <p:xfrm>
            <a:off x="3050854" y="5208637"/>
            <a:ext cx="822325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2" name="Equation" r:id="rId20" imgW="380880" imgH="177480" progId="Equation.DSMT4">
                    <p:embed/>
                  </p:oleObj>
                </mc:Choice>
                <mc:Fallback>
                  <p:oleObj name="Equation" r:id="rId20" imgW="3808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0854" y="5208637"/>
                          <a:ext cx="822325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Content Placeholder 2"/>
            <p:cNvSpPr txBox="1">
              <a:spLocks/>
            </p:cNvSpPr>
            <p:nvPr/>
          </p:nvSpPr>
          <p:spPr bwMode="auto">
            <a:xfrm>
              <a:off x="107504" y="5013176"/>
              <a:ext cx="1739013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l" rtl="0">
                <a:buClr>
                  <a:srgbClr val="FF0000"/>
                </a:buClr>
                <a:buNone/>
              </a:pPr>
              <a:r>
                <a:rPr lang="en-US" sz="2000" kern="0" dirty="0" smtClean="0"/>
                <a:t>Perimeter per device area</a:t>
              </a:r>
              <a:endParaRPr lang="en-US" sz="2800" kern="0" dirty="0"/>
            </a:p>
          </p:txBody>
        </p:sp>
      </p:grpSp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240699" y="6028581"/>
            <a:ext cx="4115277" cy="568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buClr>
                <a:srgbClr val="FF0000"/>
              </a:buClr>
              <a:buNone/>
            </a:pPr>
            <a:r>
              <a:rPr lang="en-US" sz="2000" b="1" kern="0" dirty="0" smtClean="0"/>
              <a:t>Perimeter Area = Injection Area </a:t>
            </a:r>
            <a:endParaRPr lang="en-US" sz="2800" b="1" kern="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9512" y="1988840"/>
            <a:ext cx="3816424" cy="504056"/>
            <a:chOff x="179512" y="1988840"/>
            <a:chExt cx="3816424" cy="504056"/>
          </a:xfrm>
        </p:grpSpPr>
        <p:graphicFrame>
          <p:nvGraphicFramePr>
            <p:cNvPr id="27" name="Object 26"/>
            <p:cNvGraphicFramePr>
              <a:graphicFrameLocks noChangeAspect="1"/>
            </p:cNvGraphicFramePr>
            <p:nvPr>
              <p:extLst/>
            </p:nvPr>
          </p:nvGraphicFramePr>
          <p:xfrm>
            <a:off x="1888009" y="1988840"/>
            <a:ext cx="739775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3" name="Equation" r:id="rId22" imgW="342720" imgH="203040" progId="Equation.DSMT4">
                    <p:embed/>
                  </p:oleObj>
                </mc:Choice>
                <mc:Fallback>
                  <p:oleObj name="Equation" r:id="rId22" imgW="34272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8009" y="1988840"/>
                          <a:ext cx="739775" cy="43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3091061" y="1988840"/>
            <a:ext cx="904875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4" name="Equation" r:id="rId24" imgW="419040" imgH="203040" progId="Equation.DSMT4">
                    <p:embed/>
                  </p:oleObj>
                </mc:Choice>
                <mc:Fallback>
                  <p:oleObj name="Equation" r:id="rId24" imgW="41904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1061" y="1988840"/>
                          <a:ext cx="904875" cy="43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Content Placeholder 2"/>
            <p:cNvSpPr txBox="1">
              <a:spLocks/>
            </p:cNvSpPr>
            <p:nvPr/>
          </p:nvSpPr>
          <p:spPr bwMode="auto">
            <a:xfrm>
              <a:off x="179512" y="1988840"/>
              <a:ext cx="1338712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l" rtl="0">
                <a:buClr>
                  <a:srgbClr val="FF0000"/>
                </a:buClr>
                <a:buNone/>
              </a:pPr>
              <a:r>
                <a:rPr lang="en-US" sz="2000" kern="0" dirty="0" smtClean="0"/>
                <a:t>Diameter</a:t>
              </a:r>
            </a:p>
            <a:p>
              <a:pPr marL="0" indent="0" algn="l" rtl="0">
                <a:buClr>
                  <a:srgbClr val="FF0000"/>
                </a:buClr>
                <a:buNone/>
              </a:pPr>
              <a:endParaRPr lang="en-US" sz="2800" kern="0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40859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33940" y="945010"/>
            <a:ext cx="603825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lnSpc>
                <a:spcPct val="150000"/>
              </a:lnSpc>
              <a:buNone/>
            </a:pPr>
            <a:r>
              <a:rPr lang="en-US" dirty="0" smtClean="0"/>
              <a:t>Connecting VOFET’s to </a:t>
            </a:r>
            <a:r>
              <a:rPr lang="en-US" sz="3600" dirty="0" smtClean="0"/>
              <a:t>invertor</a:t>
            </a:r>
            <a:r>
              <a:rPr lang="en-US" dirty="0" smtClean="0"/>
              <a:t>:</a:t>
            </a:r>
          </a:p>
        </p:txBody>
      </p:sp>
      <p:sp>
        <p:nvSpPr>
          <p:cNvPr id="3" name="Rectangle 9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 bwMode="auto">
          <a:xfrm>
            <a:off x="251519" y="368946"/>
            <a:ext cx="904488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rtl="0">
              <a:lnSpc>
                <a:spcPct val="150000"/>
              </a:lnSpc>
            </a:pPr>
            <a:r>
              <a:rPr lang="en-US" dirty="0"/>
              <a:t>Conventional photo-lithography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563888" y="1554302"/>
          <a:ext cx="5410780" cy="5410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KGPlot" r:id="rId4" imgW="5048280" imgH="5048280" progId="KGraph_Plot">
                  <p:embed/>
                </p:oleObj>
              </mc:Choice>
              <mc:Fallback>
                <p:oleObj name="KGPlot" r:id="rId4" imgW="5048280" imgH="50482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63888" y="1554302"/>
                        <a:ext cx="5410780" cy="5410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333940" y="2708920"/>
            <a:ext cx="324404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 rtl="0">
              <a:buClrTx/>
              <a:buSzPct val="150000"/>
              <a:buFont typeface="Arial" panose="020B0604020202020204" pitchFamily="34" charset="0"/>
              <a:buChar char="•"/>
            </a:pPr>
            <a:r>
              <a:rPr lang="en-US" sz="1800" kern="0" dirty="0" smtClean="0">
                <a:solidFill>
                  <a:srgbClr val="000000"/>
                </a:solidFill>
              </a:rPr>
              <a:t>The first VOFET invertor!</a:t>
            </a:r>
          </a:p>
          <a:p>
            <a:pPr algn="l" rtl="0">
              <a:buClrTx/>
              <a:buSzPct val="150000"/>
              <a:buFont typeface="Arial" panose="020B0604020202020204" pitchFamily="34" charset="0"/>
              <a:buChar char="•"/>
            </a:pPr>
            <a:endParaRPr lang="en-US" sz="1800" kern="0" dirty="0" smtClean="0">
              <a:solidFill>
                <a:srgbClr val="000000"/>
              </a:solidFill>
            </a:endParaRPr>
          </a:p>
          <a:p>
            <a:pPr algn="l" rtl="0">
              <a:buClrTx/>
              <a:buSzPct val="150000"/>
              <a:buFont typeface="Arial" panose="020B0604020202020204" pitchFamily="34" charset="0"/>
              <a:buChar char="•"/>
            </a:pPr>
            <a:endParaRPr lang="en-US" sz="1800" kern="0" dirty="0" smtClean="0">
              <a:solidFill>
                <a:srgbClr val="000000"/>
              </a:solidFill>
            </a:endParaRPr>
          </a:p>
          <a:p>
            <a:pPr algn="l" rtl="0">
              <a:buClrTx/>
              <a:buSzPct val="150000"/>
              <a:buFont typeface="Arial" panose="020B0604020202020204" pitchFamily="34" charset="0"/>
              <a:buChar char="•"/>
            </a:pPr>
            <a:endParaRPr lang="he-IL" sz="1800" kern="0" dirty="0">
              <a:solidFill>
                <a:srgbClr val="000000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7277" y="3212976"/>
            <a:ext cx="336062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 rtl="0">
              <a:buClrTx/>
              <a:buSzPct val="150000"/>
              <a:buFont typeface="Arial" panose="020B0604020202020204" pitchFamily="34" charset="0"/>
              <a:buChar char="•"/>
            </a:pPr>
            <a:r>
              <a:rPr lang="en-US" sz="1800" kern="0" dirty="0" smtClean="0">
                <a:solidFill>
                  <a:srgbClr val="000000"/>
                </a:solidFill>
              </a:rPr>
              <a:t>Not good but still invert the signal.</a:t>
            </a:r>
          </a:p>
          <a:p>
            <a:pPr algn="l" rtl="0">
              <a:buClrTx/>
              <a:buSzPct val="150000"/>
              <a:buFont typeface="Arial" panose="020B0604020202020204" pitchFamily="34" charset="0"/>
              <a:buChar char="•"/>
            </a:pPr>
            <a:endParaRPr lang="en-US" sz="1800" kern="0" dirty="0" smtClean="0">
              <a:solidFill>
                <a:srgbClr val="000000"/>
              </a:solidFill>
            </a:endParaRPr>
          </a:p>
          <a:p>
            <a:pPr algn="l" rtl="0">
              <a:buClrTx/>
              <a:buSzPct val="150000"/>
              <a:buFont typeface="Arial" panose="020B0604020202020204" pitchFamily="34" charset="0"/>
              <a:buChar char="•"/>
            </a:pPr>
            <a:endParaRPr lang="en-US" sz="1800" kern="0" dirty="0" smtClean="0">
              <a:solidFill>
                <a:srgbClr val="000000"/>
              </a:solidFill>
            </a:endParaRPr>
          </a:p>
          <a:p>
            <a:pPr algn="l" rtl="0">
              <a:buClrTx/>
              <a:buSzPct val="150000"/>
              <a:buFont typeface="Arial" panose="020B0604020202020204" pitchFamily="34" charset="0"/>
              <a:buChar char="•"/>
            </a:pPr>
            <a:endParaRPr lang="he-IL" sz="1800" kern="0" dirty="0">
              <a:solidFill>
                <a:srgbClr val="000000"/>
              </a:solidFill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56228" y="3933056"/>
            <a:ext cx="335167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 rtl="0">
              <a:buClrTx/>
              <a:buSzPct val="150000"/>
              <a:buFont typeface="Arial" panose="020B0604020202020204" pitchFamily="34" charset="0"/>
              <a:buChar char="•"/>
            </a:pPr>
            <a:r>
              <a:rPr lang="en-US" sz="1800" kern="0" dirty="0" smtClean="0">
                <a:solidFill>
                  <a:srgbClr val="000000"/>
                </a:solidFill>
              </a:rPr>
              <a:t>Low performance due to P-VOFET strong off current.</a:t>
            </a:r>
          </a:p>
          <a:p>
            <a:pPr algn="l" rtl="0">
              <a:buClrTx/>
              <a:buSzPct val="150000"/>
              <a:buFont typeface="Arial" panose="020B0604020202020204" pitchFamily="34" charset="0"/>
              <a:buChar char="•"/>
            </a:pPr>
            <a:endParaRPr lang="en-US" sz="1800" kern="0" dirty="0" smtClean="0">
              <a:solidFill>
                <a:srgbClr val="000000"/>
              </a:solidFill>
            </a:endParaRPr>
          </a:p>
          <a:p>
            <a:pPr algn="l" rtl="0">
              <a:buClrTx/>
              <a:buSzPct val="150000"/>
              <a:buFont typeface="Arial" panose="020B0604020202020204" pitchFamily="34" charset="0"/>
              <a:buChar char="•"/>
            </a:pPr>
            <a:endParaRPr lang="en-US" sz="1800" kern="0" dirty="0" smtClean="0">
              <a:solidFill>
                <a:srgbClr val="000000"/>
              </a:solidFill>
            </a:endParaRPr>
          </a:p>
          <a:p>
            <a:pPr algn="l" rtl="0">
              <a:buClrTx/>
              <a:buSzPct val="150000"/>
              <a:buFont typeface="Arial" panose="020B0604020202020204" pitchFamily="34" charset="0"/>
              <a:buChar char="•"/>
            </a:pPr>
            <a:endParaRPr lang="he-IL" sz="1800" kern="0" dirty="0">
              <a:solidFill>
                <a:srgbClr val="00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3505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4054"/>
            <a:ext cx="8229600" cy="1143000"/>
          </a:xfrm>
        </p:spPr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487510" y="51922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Aft>
                <a:spcPts val="0"/>
              </a:spcAft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fabrication was performed at the Micro-Nano Fabrication Unit (MNFU), Technion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38" y="5274663"/>
            <a:ext cx="2646740" cy="6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9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457200" y="1370112"/>
            <a:ext cx="3455988" cy="708025"/>
          </a:xfrm>
          <a:prstGeom prst="rect">
            <a:avLst/>
          </a:prstGeom>
          <a:solidFill>
            <a:srgbClr val="993366"/>
          </a:solidFill>
          <a:ln w="9525">
            <a:solidFill>
              <a:srgbClr val="99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64" name="Group 47"/>
          <p:cNvGrpSpPr>
            <a:grpSpLocks/>
          </p:cNvGrpSpPr>
          <p:nvPr/>
        </p:nvGrpSpPr>
        <p:grpSpPr bwMode="auto">
          <a:xfrm>
            <a:off x="827584" y="938312"/>
            <a:ext cx="1022351" cy="431800"/>
            <a:chOff x="521" y="2416"/>
            <a:chExt cx="644" cy="272"/>
          </a:xfrm>
        </p:grpSpPr>
        <p:sp>
          <p:nvSpPr>
            <p:cNvPr id="65" name="Rectangle 20"/>
            <p:cNvSpPr>
              <a:spLocks noChangeArrowheads="1"/>
            </p:cNvSpPr>
            <p:nvPr/>
          </p:nvSpPr>
          <p:spPr bwMode="auto">
            <a:xfrm>
              <a:off x="576" y="2416"/>
              <a:ext cx="589" cy="27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66" name="Text Box 21"/>
            <p:cNvSpPr txBox="1">
              <a:spLocks noChangeArrowheads="1"/>
            </p:cNvSpPr>
            <p:nvPr/>
          </p:nvSpPr>
          <p:spPr bwMode="auto">
            <a:xfrm>
              <a:off x="521" y="2448"/>
              <a:ext cx="5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prstClr val="black"/>
                  </a:solidFill>
                </a:rPr>
                <a:t>S</a:t>
              </a:r>
              <a:r>
                <a:rPr lang="en-US" sz="1400" dirty="0" smtClean="0">
                  <a:solidFill>
                    <a:prstClr val="black"/>
                  </a:solidFill>
                </a:rPr>
                <a:t>ource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9" name="Rectangle 14"/>
          <p:cNvSpPr>
            <a:spLocks noChangeArrowheads="1"/>
          </p:cNvSpPr>
          <p:nvPr/>
        </p:nvSpPr>
        <p:spPr bwMode="auto">
          <a:xfrm>
            <a:off x="458315" y="1340768"/>
            <a:ext cx="3455988" cy="708025"/>
          </a:xfrm>
          <a:prstGeom prst="rect">
            <a:avLst/>
          </a:prstGeom>
          <a:solidFill>
            <a:srgbClr val="993366"/>
          </a:solidFill>
          <a:ln w="9525">
            <a:solidFill>
              <a:srgbClr val="99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32" name="Rectangle 49"/>
          <p:cNvSpPr>
            <a:spLocks noChangeArrowheads="1"/>
          </p:cNvSpPr>
          <p:nvPr/>
        </p:nvSpPr>
        <p:spPr bwMode="auto">
          <a:xfrm>
            <a:off x="457200" y="1217712"/>
            <a:ext cx="3505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33" name="Rectangle 50"/>
          <p:cNvSpPr>
            <a:spLocks noChangeArrowheads="1"/>
          </p:cNvSpPr>
          <p:nvPr/>
        </p:nvSpPr>
        <p:spPr bwMode="auto">
          <a:xfrm>
            <a:off x="1295400" y="1065312"/>
            <a:ext cx="3505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457200" y="2306737"/>
            <a:ext cx="3455988" cy="7397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457200" y="2055912"/>
            <a:ext cx="3455988" cy="25082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528638" y="2522637"/>
            <a:ext cx="674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Si++</a:t>
            </a: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517525" y="2017812"/>
            <a:ext cx="719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SiO</a:t>
            </a:r>
            <a:r>
              <a:rPr lang="en-US" sz="1200" dirty="0">
                <a:solidFill>
                  <a:prstClr val="black"/>
                </a:solidFill>
              </a:rPr>
              <a:t>2</a:t>
            </a:r>
          </a:p>
        </p:txBody>
      </p:sp>
      <p:grpSp>
        <p:nvGrpSpPr>
          <p:cNvPr id="39" name="Group 47"/>
          <p:cNvGrpSpPr>
            <a:grpSpLocks/>
          </p:cNvGrpSpPr>
          <p:nvPr/>
        </p:nvGrpSpPr>
        <p:grpSpPr bwMode="auto">
          <a:xfrm>
            <a:off x="827088" y="938312"/>
            <a:ext cx="1022351" cy="431800"/>
            <a:chOff x="521" y="2416"/>
            <a:chExt cx="644" cy="272"/>
          </a:xfrm>
        </p:grpSpPr>
        <p:sp>
          <p:nvSpPr>
            <p:cNvPr id="40" name="Rectangle 20"/>
            <p:cNvSpPr>
              <a:spLocks noChangeArrowheads="1"/>
            </p:cNvSpPr>
            <p:nvPr/>
          </p:nvSpPr>
          <p:spPr bwMode="auto">
            <a:xfrm>
              <a:off x="576" y="2416"/>
              <a:ext cx="589" cy="27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521" y="2448"/>
              <a:ext cx="5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prstClr val="black"/>
                  </a:solidFill>
                </a:rPr>
                <a:t>S</a:t>
              </a:r>
              <a:r>
                <a:rPr lang="en-US" sz="1400" dirty="0" smtClean="0">
                  <a:solidFill>
                    <a:prstClr val="black"/>
                  </a:solidFill>
                </a:rPr>
                <a:t>ource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457200" y="1598712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prstClr val="black"/>
                </a:solidFill>
              </a:rPr>
              <a:t>S</a:t>
            </a:r>
            <a:r>
              <a:rPr lang="en-US" sz="1400" dirty="0" smtClean="0">
                <a:solidFill>
                  <a:prstClr val="black"/>
                </a:solidFill>
              </a:rPr>
              <a:t>emiconductor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3" name="Group 48"/>
          <p:cNvGrpSpPr>
            <a:grpSpLocks/>
          </p:cNvGrpSpPr>
          <p:nvPr/>
        </p:nvGrpSpPr>
        <p:grpSpPr bwMode="auto">
          <a:xfrm>
            <a:off x="2617788" y="938312"/>
            <a:ext cx="935037" cy="431800"/>
            <a:chOff x="1649" y="2416"/>
            <a:chExt cx="589" cy="272"/>
          </a:xfrm>
        </p:grpSpPr>
        <p:sp>
          <p:nvSpPr>
            <p:cNvPr id="44" name="Rectangle 19"/>
            <p:cNvSpPr>
              <a:spLocks noChangeArrowheads="1"/>
            </p:cNvSpPr>
            <p:nvPr/>
          </p:nvSpPr>
          <p:spPr bwMode="auto">
            <a:xfrm>
              <a:off x="1649" y="2416"/>
              <a:ext cx="589" cy="27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45" name="Text Box 23"/>
            <p:cNvSpPr txBox="1">
              <a:spLocks noChangeArrowheads="1"/>
            </p:cNvSpPr>
            <p:nvPr/>
          </p:nvSpPr>
          <p:spPr bwMode="auto">
            <a:xfrm>
              <a:off x="1776" y="2448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prstClr val="black"/>
                  </a:solidFill>
                </a:rPr>
                <a:t>Drain </a:t>
              </a:r>
            </a:p>
          </p:txBody>
        </p:sp>
      </p:grp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2057400" y="836712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47" name="Line 25"/>
          <p:cNvSpPr>
            <a:spLocks noChangeShapeType="1"/>
          </p:cNvSpPr>
          <p:nvPr/>
        </p:nvSpPr>
        <p:spPr bwMode="auto">
          <a:xfrm>
            <a:off x="1828800" y="121771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48" name="Text Box 26"/>
          <p:cNvSpPr txBox="1">
            <a:spLocks noChangeArrowheads="1"/>
          </p:cNvSpPr>
          <p:nvPr/>
        </p:nvSpPr>
        <p:spPr bwMode="auto">
          <a:xfrm>
            <a:off x="1763713" y="2527400"/>
            <a:ext cx="827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Gate</a:t>
            </a:r>
          </a:p>
        </p:txBody>
      </p:sp>
      <p:sp>
        <p:nvSpPr>
          <p:cNvPr id="49" name="Rectangle 34"/>
          <p:cNvSpPr>
            <a:spLocks noChangeArrowheads="1"/>
          </p:cNvSpPr>
          <p:nvPr/>
        </p:nvSpPr>
        <p:spPr bwMode="auto">
          <a:xfrm>
            <a:off x="5334000" y="2360712"/>
            <a:ext cx="3505200" cy="7397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50" name="Rectangle 35"/>
          <p:cNvSpPr>
            <a:spLocks noChangeArrowheads="1"/>
          </p:cNvSpPr>
          <p:nvPr/>
        </p:nvSpPr>
        <p:spPr bwMode="auto">
          <a:xfrm>
            <a:off x="5334000" y="2132112"/>
            <a:ext cx="3505200" cy="228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405438" y="2522637"/>
            <a:ext cx="674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Si++</a:t>
            </a:r>
          </a:p>
        </p:txBody>
      </p:sp>
      <p:sp>
        <p:nvSpPr>
          <p:cNvPr id="52" name="Text Box 37"/>
          <p:cNvSpPr txBox="1">
            <a:spLocks noChangeArrowheads="1"/>
          </p:cNvSpPr>
          <p:nvPr/>
        </p:nvSpPr>
        <p:spPr bwMode="auto">
          <a:xfrm>
            <a:off x="5394325" y="2070200"/>
            <a:ext cx="719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SiO</a:t>
            </a:r>
            <a:r>
              <a:rPr lang="en-US" sz="12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53" name="Text Box 45"/>
          <p:cNvSpPr txBox="1">
            <a:spLocks noChangeArrowheads="1"/>
          </p:cNvSpPr>
          <p:nvPr/>
        </p:nvSpPr>
        <p:spPr bwMode="auto">
          <a:xfrm>
            <a:off x="6640513" y="2527400"/>
            <a:ext cx="827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Gate</a:t>
            </a:r>
          </a:p>
        </p:txBody>
      </p:sp>
      <p:sp>
        <p:nvSpPr>
          <p:cNvPr id="54" name="Line 51"/>
          <p:cNvSpPr>
            <a:spLocks noChangeShapeType="1"/>
          </p:cNvSpPr>
          <p:nvPr/>
        </p:nvSpPr>
        <p:spPr bwMode="auto">
          <a:xfrm flipV="1">
            <a:off x="2209800" y="836712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55" name="Text Box 54"/>
          <p:cNvSpPr txBox="1">
            <a:spLocks noChangeArrowheads="1"/>
          </p:cNvSpPr>
          <p:nvPr/>
        </p:nvSpPr>
        <p:spPr bwMode="auto">
          <a:xfrm>
            <a:off x="4185570" y="1155800"/>
            <a:ext cx="6928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prstClr val="black"/>
                </a:solidFill>
              </a:rPr>
              <a:t>Drain </a:t>
            </a:r>
          </a:p>
        </p:txBody>
      </p:sp>
      <p:sp>
        <p:nvSpPr>
          <p:cNvPr id="56" name="Text Box 55"/>
          <p:cNvSpPr txBox="1">
            <a:spLocks noChangeArrowheads="1"/>
          </p:cNvSpPr>
          <p:nvPr/>
        </p:nvSpPr>
        <p:spPr bwMode="auto">
          <a:xfrm>
            <a:off x="4184128" y="1903512"/>
            <a:ext cx="8418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prstClr val="black"/>
                </a:solidFill>
              </a:rPr>
              <a:t>Source </a:t>
            </a:r>
          </a:p>
        </p:txBody>
      </p:sp>
      <p:sp>
        <p:nvSpPr>
          <p:cNvPr id="57" name="Line 56"/>
          <p:cNvSpPr>
            <a:spLocks noChangeShapeType="1"/>
          </p:cNvSpPr>
          <p:nvPr/>
        </p:nvSpPr>
        <p:spPr bwMode="auto">
          <a:xfrm>
            <a:off x="4953000" y="2055912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58" name="Line 57"/>
          <p:cNvSpPr>
            <a:spLocks noChangeShapeType="1"/>
          </p:cNvSpPr>
          <p:nvPr/>
        </p:nvSpPr>
        <p:spPr bwMode="auto">
          <a:xfrm>
            <a:off x="4800600" y="1308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38644" y="3284983"/>
            <a:ext cx="22098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Lateral </a:t>
            </a:r>
          </a:p>
          <a:p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FET: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170382" y="3284984"/>
            <a:ext cx="259443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Vertical</a:t>
            </a:r>
          </a:p>
          <a:p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FET: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771799" y="169595"/>
            <a:ext cx="3744417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Lateral Goes Vertical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31" y="3805123"/>
            <a:ext cx="2924326" cy="1963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5" y="3891492"/>
            <a:ext cx="2929302" cy="2061202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3282164" y="4841284"/>
            <a:ext cx="259443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Channel Length</a:t>
            </a:r>
          </a:p>
          <a:p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Direction</a:t>
            </a:r>
          </a:p>
          <a:p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Location </a:t>
            </a:r>
          </a:p>
        </p:txBody>
      </p:sp>
      <p:sp>
        <p:nvSpPr>
          <p:cNvPr id="63" name="Line 25"/>
          <p:cNvSpPr>
            <a:spLocks noChangeShapeType="1"/>
          </p:cNvSpPr>
          <p:nvPr/>
        </p:nvSpPr>
        <p:spPr bwMode="auto">
          <a:xfrm>
            <a:off x="3282164" y="4653136"/>
            <a:ext cx="2657988" cy="0"/>
          </a:xfrm>
          <a:prstGeom prst="line">
            <a:avLst/>
          </a:prstGeom>
          <a:noFill/>
          <a:ln w="63500">
            <a:solidFill>
              <a:srgbClr val="66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>
              <a:solidFill>
                <a:prstClr val="black"/>
              </a:solidFill>
            </a:endParaRPr>
          </a:p>
        </p:txBody>
      </p:sp>
      <p:grpSp>
        <p:nvGrpSpPr>
          <p:cNvPr id="67" name="Group 48"/>
          <p:cNvGrpSpPr>
            <a:grpSpLocks/>
          </p:cNvGrpSpPr>
          <p:nvPr/>
        </p:nvGrpSpPr>
        <p:grpSpPr bwMode="auto">
          <a:xfrm>
            <a:off x="2610094" y="935879"/>
            <a:ext cx="935037" cy="431800"/>
            <a:chOff x="1649" y="2416"/>
            <a:chExt cx="589" cy="272"/>
          </a:xfrm>
        </p:grpSpPr>
        <p:sp>
          <p:nvSpPr>
            <p:cNvPr id="68" name="Rectangle 19"/>
            <p:cNvSpPr>
              <a:spLocks noChangeArrowheads="1"/>
            </p:cNvSpPr>
            <p:nvPr/>
          </p:nvSpPr>
          <p:spPr bwMode="auto">
            <a:xfrm>
              <a:off x="1649" y="2416"/>
              <a:ext cx="589" cy="27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solidFill>
                  <a:prstClr val="black"/>
                </a:solidFill>
              </a:endParaRPr>
            </a:p>
          </p:txBody>
        </p:sp>
        <p:sp>
          <p:nvSpPr>
            <p:cNvPr id="69" name="Text Box 23"/>
            <p:cNvSpPr txBox="1">
              <a:spLocks noChangeArrowheads="1"/>
            </p:cNvSpPr>
            <p:nvPr/>
          </p:nvSpPr>
          <p:spPr bwMode="auto">
            <a:xfrm>
              <a:off x="1776" y="2448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prstClr val="black"/>
                  </a:solidFill>
                </a:rPr>
                <a:t>Drain </a:t>
              </a:r>
            </a:p>
          </p:txBody>
        </p:sp>
      </p:grpSp>
      <p:sp>
        <p:nvSpPr>
          <p:cNvPr id="70" name="Line 25"/>
          <p:cNvSpPr>
            <a:spLocks noChangeShapeType="1"/>
          </p:cNvSpPr>
          <p:nvPr/>
        </p:nvSpPr>
        <p:spPr bwMode="auto">
          <a:xfrm>
            <a:off x="1826643" y="1223495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>
              <a:solidFill>
                <a:prstClr val="black"/>
              </a:solidFill>
            </a:endParaRPr>
          </a:p>
        </p:txBody>
      </p:sp>
      <p:sp>
        <p:nvSpPr>
          <p:cNvPr id="71" name="Text Box 24"/>
          <p:cNvSpPr txBox="1">
            <a:spLocks noChangeArrowheads="1"/>
          </p:cNvSpPr>
          <p:nvPr/>
        </p:nvSpPr>
        <p:spPr bwMode="auto">
          <a:xfrm>
            <a:off x="2051720" y="836712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90944" y="6330612"/>
            <a:ext cx="424384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Ma, L. &amp; Yang, Y. </a:t>
            </a:r>
            <a:r>
              <a:rPr lang="en-US" sz="1400" i="1" dirty="0">
                <a:solidFill>
                  <a:prstClr val="black"/>
                </a:solidFill>
              </a:rPr>
              <a:t>Applied Physics APL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85</a:t>
            </a:r>
            <a:r>
              <a:rPr lang="en-US" sz="1400" dirty="0">
                <a:solidFill>
                  <a:prstClr val="black"/>
                </a:solidFill>
              </a:rPr>
              <a:t>, 5084 (2004).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70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89017E-7 L 0.63333 0.14428 " pathEditMode="relative" ptsTypes="AA">
                                      <p:cBhvr>
                                        <p:cTn id="2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62428E-6 L 0.53333 0.11099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554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02312E-6 L 0.44166 0.03329 " pathEditMode="relative" ptsTypes="AA">
                                      <p:cBhvr>
                                        <p:cTn id="35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90751E-6 L 0.44167 0.02219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111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58382E-6 L 0.53611 -0.00716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06" y="-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64162E-6 L 0.30417 0.07768 " pathEditMode="relative" rAng="0" ptsTypes="AA">
                                      <p:cBhvr>
                                        <p:cTn id="44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388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7457E-6 L 0.30833 0.07214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360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3768 L 0.27917 0.0955 " pathEditMode="relative" ptsTypes="AA">
                                      <p:cBhvr>
                                        <p:cTn id="5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0.0111 L 0.63333 -4.21965E-6 " pathEditMode="relative" rAng="0" ptsTypes="AA">
                                      <p:cBhvr>
                                        <p:cTn id="60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-55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9" grpId="0" animBg="1"/>
      <p:bldP spid="32" grpId="0" animBg="1"/>
      <p:bldP spid="32" grpId="1" animBg="1"/>
      <p:bldP spid="33" grpId="0" animBg="1"/>
      <p:bldP spid="33" grpId="1" animBg="1"/>
      <p:bldP spid="42" grpId="0"/>
      <p:bldP spid="46" grpId="0"/>
      <p:bldP spid="47" grpId="0" animBg="1"/>
      <p:bldP spid="47" grpId="1" animBg="1"/>
      <p:bldP spid="47" grpId="2" animBg="1"/>
      <p:bldP spid="49" grpId="0" animBg="1"/>
      <p:bldP spid="50" grpId="0" animBg="1"/>
      <p:bldP spid="51" grpId="0"/>
      <p:bldP spid="52" grpId="0"/>
      <p:bldP spid="53" grpId="0"/>
      <p:bldP spid="54" grpId="0" animBg="1"/>
      <p:bldP spid="54" grpId="1" animBg="1"/>
      <p:bldP spid="54" grpId="2" animBg="1"/>
      <p:bldP spid="55" grpId="0"/>
      <p:bldP spid="56" grpId="0"/>
      <p:bldP spid="57" grpId="0" animBg="1"/>
      <p:bldP spid="58" grpId="0" animBg="1"/>
      <p:bldP spid="114" grpId="0"/>
      <p:bldP spid="62" grpId="0"/>
      <p:bldP spid="63" grpId="0" animBg="1"/>
      <p:bldP spid="70" grpId="0" animBg="1"/>
      <p:bldP spid="71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5436096" y="1206713"/>
            <a:ext cx="3344581" cy="500156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64982" y="2204864"/>
            <a:ext cx="3186938" cy="548751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2100" i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Conductive; Transparent  </a:t>
            </a:r>
            <a:endParaRPr lang="en-US" sz="2100" i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48" name="Title 1"/>
          <p:cNvSpPr txBox="1">
            <a:spLocks/>
          </p:cNvSpPr>
          <p:nvPr/>
        </p:nvSpPr>
        <p:spPr>
          <a:xfrm>
            <a:off x="289717" y="1352890"/>
            <a:ext cx="4930353" cy="707958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2100" i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Source electrode characteristics</a:t>
            </a:r>
            <a:endParaRPr lang="en-US" sz="2100" i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49" name="Line 51"/>
          <p:cNvSpPr>
            <a:spLocks noChangeShapeType="1"/>
          </p:cNvSpPr>
          <p:nvPr/>
        </p:nvSpPr>
        <p:spPr bwMode="auto">
          <a:xfrm flipH="1" flipV="1">
            <a:off x="2123728" y="1916832"/>
            <a:ext cx="0" cy="38735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he-IL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6563" r="93854">
                        <a14:foregroundMark x1="45938" y1="20741" x2="45938" y2="20741"/>
                        <a14:foregroundMark x1="48021" y1="15926" x2="48021" y2="15926"/>
                        <a14:foregroundMark x1="51875" y1="11667" x2="51875" y2="11667"/>
                        <a14:foregroundMark x1="56563" y1="14259" x2="56563" y2="14259"/>
                        <a14:foregroundMark x1="75521" y1="37407" x2="75521" y2="37407"/>
                        <a14:foregroundMark x1="78229" y1="42222" x2="78229" y2="42222"/>
                        <a14:foregroundMark x1="61667" y1="11481" x2="61667" y2="11481"/>
                        <a14:foregroundMark x1="56458" y1="9259" x2="56458" y2="9259"/>
                        <a14:foregroundMark x1="52812" y1="7222" x2="52812" y2="7222"/>
                        <a14:foregroundMark x1="46563" y1="12593" x2="46563" y2="12593"/>
                        <a14:foregroundMark x1="43021" y1="14259" x2="43021" y2="14259"/>
                        <a14:foregroundMark x1="44375" y1="17593" x2="44375" y2="17593"/>
                        <a14:foregroundMark x1="50000" y1="10000" x2="50000" y2="10000"/>
                        <a14:foregroundMark x1="48021" y1="10185" x2="48021" y2="10185"/>
                        <a14:foregroundMark x1="41354" y1="13704" x2="41354" y2="13704"/>
                        <a14:foregroundMark x1="39375" y1="12778" x2="39375" y2="12778"/>
                        <a14:foregroundMark x1="36563" y1="13519" x2="36563" y2="13519"/>
                        <a14:foregroundMark x1="35104" y1="13519" x2="35104" y2="13519"/>
                        <a14:foregroundMark x1="33958" y1="12963" x2="33958" y2="12963"/>
                        <a14:foregroundMark x1="34375" y1="12407" x2="34375" y2="12407"/>
                        <a14:foregroundMark x1="70104" y1="18148" x2="70104" y2="18148"/>
                        <a14:foregroundMark x1="76875" y1="18704" x2="76875" y2="18704"/>
                        <a14:backgroundMark x1="69688" y1="6111" x2="69688" y2="6111"/>
                        <a14:backgroundMark x1="61875" y1="2222" x2="61875" y2="2222"/>
                        <a14:backgroundMark x1="60000" y1="2963" x2="60000" y2="2963"/>
                        <a14:backgroundMark x1="58333" y1="1852" x2="58333" y2="1852"/>
                        <a14:backgroundMark x1="55729" y1="1852" x2="55729" y2="1852"/>
                        <a14:backgroundMark x1="52917" y1="2407" x2="52917" y2="2407"/>
                        <a14:backgroundMark x1="48125" y1="2778" x2="48125" y2="2778"/>
                        <a14:backgroundMark x1="43750" y1="2407" x2="43750" y2="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78" y="1632117"/>
            <a:ext cx="4178093" cy="2636278"/>
          </a:xfrm>
          <a:prstGeom prst="rect">
            <a:avLst/>
          </a:prstGeom>
        </p:spPr>
      </p:pic>
      <p:cxnSp>
        <p:nvCxnSpPr>
          <p:cNvPr id="141" name="Straight Arrow Connector 140"/>
          <p:cNvCxnSpPr/>
          <p:nvPr/>
        </p:nvCxnSpPr>
        <p:spPr>
          <a:xfrm flipV="1">
            <a:off x="5890295" y="1996826"/>
            <a:ext cx="0" cy="372726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5512737" y="1851347"/>
            <a:ext cx="331248" cy="473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59740" y="3006005"/>
            <a:ext cx="3560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Perforated conductive layer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1376905" y="2779727"/>
            <a:ext cx="1538080" cy="182558"/>
            <a:chOff x="6706328" y="5930055"/>
            <a:chExt cx="1538080" cy="182558"/>
          </a:xfrm>
        </p:grpSpPr>
        <p:sp>
          <p:nvSpPr>
            <p:cNvPr id="159" name="Line 51"/>
            <p:cNvSpPr>
              <a:spLocks noChangeShapeType="1"/>
            </p:cNvSpPr>
            <p:nvPr/>
          </p:nvSpPr>
          <p:spPr bwMode="auto">
            <a:xfrm flipV="1">
              <a:off x="6706328" y="5930055"/>
              <a:ext cx="0" cy="1787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160" name="Line 51"/>
            <p:cNvSpPr>
              <a:spLocks noChangeShapeType="1"/>
            </p:cNvSpPr>
            <p:nvPr/>
          </p:nvSpPr>
          <p:spPr bwMode="auto">
            <a:xfrm flipV="1">
              <a:off x="7944000" y="5933823"/>
              <a:ext cx="0" cy="1787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163" name="Line 51"/>
            <p:cNvSpPr>
              <a:spLocks noChangeShapeType="1"/>
            </p:cNvSpPr>
            <p:nvPr/>
          </p:nvSpPr>
          <p:spPr bwMode="auto">
            <a:xfrm flipV="1">
              <a:off x="7007283" y="5931813"/>
              <a:ext cx="0" cy="1787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164" name="Line 51"/>
            <p:cNvSpPr>
              <a:spLocks noChangeShapeType="1"/>
            </p:cNvSpPr>
            <p:nvPr/>
          </p:nvSpPr>
          <p:spPr bwMode="auto">
            <a:xfrm flipV="1">
              <a:off x="7308304" y="5930230"/>
              <a:ext cx="0" cy="1787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165" name="Line 51"/>
            <p:cNvSpPr>
              <a:spLocks noChangeShapeType="1"/>
            </p:cNvSpPr>
            <p:nvPr/>
          </p:nvSpPr>
          <p:spPr bwMode="auto">
            <a:xfrm flipV="1">
              <a:off x="7611194" y="5930230"/>
              <a:ext cx="0" cy="1787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166" name="Line 51"/>
            <p:cNvSpPr>
              <a:spLocks noChangeShapeType="1"/>
            </p:cNvSpPr>
            <p:nvPr/>
          </p:nvSpPr>
          <p:spPr bwMode="auto">
            <a:xfrm flipV="1">
              <a:off x="8244408" y="5930230"/>
              <a:ext cx="0" cy="1787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pic>
        <p:nvPicPr>
          <p:cNvPr id="167" name="Picture 16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62" r="99279">
                        <a14:foregroundMark x1="52404" y1="25205" x2="52404" y2="25205"/>
                        <a14:foregroundMark x1="53966" y1="18852" x2="53966" y2="18852"/>
                        <a14:foregroundMark x1="76803" y1="42623" x2="76803" y2="42623"/>
                        <a14:foregroundMark x1="82933" y1="46311" x2="82933" y2="46311"/>
                        <a14:foregroundMark x1="80168" y1="41803" x2="80168" y2="41803"/>
                        <a14:foregroundMark x1="65144" y1="22746" x2="65144" y2="22746"/>
                        <a14:foregroundMark x1="60817" y1="19262" x2="60817" y2="19262"/>
                        <a14:foregroundMark x1="64303" y1="18238" x2="64303" y2="18238"/>
                        <a14:foregroundMark x1="59255" y1="15164" x2="59255" y2="15164"/>
                        <a14:foregroundMark x1="53726" y1="16393" x2="53726" y2="16393"/>
                        <a14:foregroundMark x1="46875" y1="18648" x2="46875" y2="18648"/>
                        <a14:foregroundMark x1="45793" y1="21107" x2="46274" y2="22336"/>
                        <a14:foregroundMark x1="50601" y1="26025" x2="50601" y2="26025"/>
                        <a14:foregroundMark x1="52404" y1="25615" x2="52404" y2="25615"/>
                        <a14:foregroundMark x1="52404" y1="21516" x2="52404" y2="21516"/>
                        <a14:foregroundMark x1="49760" y1="19262" x2="49760" y2="19262"/>
                        <a14:foregroundMark x1="49159" y1="17828" x2="49159" y2="17828"/>
                        <a14:foregroundMark x1="48197" y1="17418" x2="48197" y2="17418"/>
                        <a14:foregroundMark x1="46755" y1="17008" x2="46755" y2="17008"/>
                        <a14:foregroundMark x1="43870" y1="15574" x2="43870" y2="15574"/>
                        <a14:foregroundMark x1="43149" y1="15164" x2="43149" y2="15164"/>
                        <a14:foregroundMark x1="41827" y1="14344" x2="41827" y2="14344"/>
                        <a14:foregroundMark x1="40745" y1="14344" x2="40144" y2="14344"/>
                        <a14:foregroundMark x1="39423" y1="14344" x2="39423" y2="14344"/>
                        <a14:foregroundMark x1="36779" y1="14344" x2="36779" y2="14344"/>
                        <a14:foregroundMark x1="36418" y1="14139" x2="36418" y2="14139"/>
                        <a14:foregroundMark x1="43630" y1="21107" x2="43630" y2="21107"/>
                        <a14:foregroundMark x1="45793" y1="21516" x2="45793" y2="21516"/>
                        <a14:foregroundMark x1="49279" y1="20082" x2="49279" y2="20082"/>
                        <a14:foregroundMark x1="52885" y1="16393" x2="54207" y2="15984"/>
                        <a14:foregroundMark x1="58774" y1="15164" x2="59615" y2="15984"/>
                        <a14:foregroundMark x1="61659" y1="17828" x2="61659" y2="17828"/>
                        <a14:foregroundMark x1="63221" y1="18852" x2="63221" y2="18852"/>
                        <a14:foregroundMark x1="73918" y1="21516" x2="73918" y2="21516"/>
                        <a14:foregroundMark x1="76442" y1="23156" x2="76442" y2="23156"/>
                        <a14:foregroundMark x1="79688" y1="24180" x2="79688" y2="24180"/>
                        <a14:foregroundMark x1="79688" y1="20492" x2="79688" y2="20492"/>
                        <a14:foregroundMark x1="79928" y1="20902" x2="79928" y2="20902"/>
                        <a14:foregroundMark x1="33894" y1="17008" x2="33894" y2="17008"/>
                        <a14:foregroundMark x1="33534" y1="14754" x2="33534" y2="14754"/>
                        <a14:foregroundMark x1="31490" y1="15164" x2="31490" y2="15164"/>
                        <a14:foregroundMark x1="34856" y1="13115" x2="34856" y2="13115"/>
                        <a14:foregroundMark x1="31250" y1="13934" x2="31250" y2="13934"/>
                        <a14:foregroundMark x1="30889" y1="13934" x2="30889" y2="13934"/>
                        <a14:foregroundMark x1="78005" y1="42623" x2="78005" y2="42623"/>
                        <a14:foregroundMark x1="71755" y1="20287" x2="71755" y2="20287"/>
                        <a14:foregroundMark x1="72596" y1="19262" x2="72596" y2="19262"/>
                        <a14:foregroundMark x1="47821" y1="13588" x2="47821" y2="13588"/>
                        <a14:foregroundMark x1="32628" y1="14437" x2="32628" y2="14437"/>
                        <a14:foregroundMark x1="31631" y1="14225" x2="31631" y2="14225"/>
                        <a14:foregroundMark x1="81320" y1="21019" x2="81320" y2="21019"/>
                        <a14:backgroundMark x1="75120" y1="11066" x2="75120" y2="11066"/>
                        <a14:backgroundMark x1="37740" y1="4303" x2="37740" y2="4303"/>
                        <a14:backgroundMark x1="42909" y1="4713" x2="42909" y2="4713"/>
                        <a14:backgroundMark x1="46514" y1="4303" x2="46514" y2="4303"/>
                        <a14:backgroundMark x1="51923" y1="5738" x2="51923" y2="5738"/>
                        <a14:backgroundMark x1="66707" y1="4303" x2="66707" y2="4303"/>
                        <a14:backgroundMark x1="63221" y1="4713" x2="63221" y2="4713"/>
                        <a14:backgroundMark x1="60817" y1="4713" x2="60817" y2="4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11" y="1618469"/>
            <a:ext cx="3698254" cy="2372947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77072"/>
            <a:ext cx="2869374" cy="249913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364088" y="1206713"/>
            <a:ext cx="33956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Arial" pitchFamily="34" charset="0"/>
                <a:cs typeface="Arial" pitchFamily="34" charset="0"/>
              </a:rPr>
              <a:t>A. J. Ben-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Sasson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et al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Applied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Physics Letters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95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213301 (2009).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11318" y="116632"/>
            <a:ext cx="4980962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500" b="1" dirty="0" smtClean="0">
                <a:latin typeface="Arial" pitchFamily="34" charset="0"/>
                <a:cs typeface="Arial" pitchFamily="34" charset="0"/>
              </a:rPr>
              <a:t>VOFET Architecture</a:t>
            </a:r>
          </a:p>
          <a:p>
            <a:pPr algn="ctr" rtl="0"/>
            <a:r>
              <a:rPr lang="en-US" sz="23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Patterned source </a:t>
            </a:r>
            <a:r>
              <a:rPr lang="en-US" sz="23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3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lectrode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51720" y="67591"/>
            <a:ext cx="667039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III</a:t>
            </a:r>
            <a:endParaRPr lang="en-US" sz="2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3" y="3941450"/>
            <a:ext cx="4846691" cy="28697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68" y="4077072"/>
            <a:ext cx="2157869" cy="1554438"/>
          </a:xfrm>
          <a:prstGeom prst="rect">
            <a:avLst/>
          </a:prstGeom>
        </p:spPr>
      </p:pic>
      <p:sp>
        <p:nvSpPr>
          <p:cNvPr id="109" name="Title 1"/>
          <p:cNvSpPr txBox="1">
            <a:spLocks/>
          </p:cNvSpPr>
          <p:nvPr/>
        </p:nvSpPr>
        <p:spPr>
          <a:xfrm>
            <a:off x="3295100" y="3573016"/>
            <a:ext cx="2383261" cy="548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2100" b="1" i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Virtual electrode </a:t>
            </a:r>
            <a:endParaRPr lang="en-US" sz="2100" b="1" i="1" dirty="0">
              <a:solidFill>
                <a:srgbClr val="FF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 rot="19265109" flipV="1">
            <a:off x="5239303" y="3428463"/>
            <a:ext cx="676241" cy="15851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3701529" flipV="1">
            <a:off x="2285144" y="2862562"/>
            <a:ext cx="1985504" cy="22052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4701000" flipH="1">
            <a:off x="4205351" y="4820579"/>
            <a:ext cx="1985504" cy="22052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9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376"/>
    </mc:Choice>
    <mc:Fallback xmlns="">
      <p:transition spd="slow" advTm="15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55" grpId="0"/>
      <p:bldP spid="40" grpId="0"/>
      <p:bldP spid="109" grpId="0" animBg="1"/>
      <p:bldP spid="3" grpId="0" animBg="1"/>
      <p:bldP spid="33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344226" y="115823"/>
            <a:ext cx="4604038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500" b="1" dirty="0" smtClean="0">
                <a:latin typeface="Arial" pitchFamily="34" charset="0"/>
                <a:cs typeface="Arial" pitchFamily="34" charset="0"/>
              </a:rPr>
              <a:t>Processes: </a:t>
            </a:r>
          </a:p>
          <a:p>
            <a:pPr algn="ctr" rtl="0"/>
            <a:r>
              <a:rPr lang="en-US" sz="2500" b="1" dirty="0" smtClean="0">
                <a:latin typeface="Arial" pitchFamily="34" charset="0"/>
                <a:cs typeface="Arial" pitchFamily="34" charset="0"/>
              </a:rPr>
              <a:t>Block-copolymers</a:t>
            </a:r>
            <a:endParaRPr lang="en-US" sz="25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641007" y="3185166"/>
            <a:ext cx="2124346" cy="158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0800000">
            <a:off x="4780727" y="3185166"/>
            <a:ext cx="23622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211699" y="3213210"/>
            <a:ext cx="76815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rtl="0">
              <a:defRPr/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PMMA</a:t>
            </a:r>
            <a:endParaRPr lang="en-US" sz="20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83157" y="3207088"/>
            <a:ext cx="48282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rtl="0">
              <a:defRPr/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PS</a:t>
            </a:r>
            <a:endParaRPr lang="en-US" sz="2000" baseline="-25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447" y="2033038"/>
            <a:ext cx="4686300" cy="1080864"/>
          </a:xfrm>
          <a:prstGeom prst="rect">
            <a:avLst/>
          </a:prstGeom>
        </p:spPr>
      </p:pic>
      <p:sp>
        <p:nvSpPr>
          <p:cNvPr id="45" name="TextBox 42"/>
          <p:cNvSpPr txBox="1">
            <a:spLocks noChangeArrowheads="1"/>
          </p:cNvSpPr>
          <p:nvPr/>
        </p:nvSpPr>
        <p:spPr bwMode="auto">
          <a:xfrm>
            <a:off x="2344630" y="1294184"/>
            <a:ext cx="54500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sz="2000" dirty="0" smtClean="0"/>
              <a:t>Di-block copolymer self-assembly</a:t>
            </a:r>
            <a:endParaRPr lang="en-US" sz="2000" dirty="0"/>
          </a:p>
        </p:txBody>
      </p:sp>
      <p:pic>
        <p:nvPicPr>
          <p:cNvPr id="6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87" y="4422849"/>
            <a:ext cx="8028384" cy="13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75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00"/>
    </mc:Choice>
    <mc:Fallback xmlns="">
      <p:transition spd="slow" advTm="1264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344226" y="115823"/>
            <a:ext cx="4604038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500" b="1" dirty="0" smtClean="0">
                <a:latin typeface="Arial" pitchFamily="34" charset="0"/>
                <a:cs typeface="Arial" pitchFamily="34" charset="0"/>
              </a:rPr>
              <a:t>Processes - 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Block-copolymers</a:t>
            </a:r>
          </a:p>
        </p:txBody>
      </p:sp>
      <p:sp>
        <p:nvSpPr>
          <p:cNvPr id="32" name="TextBox 42"/>
          <p:cNvSpPr txBox="1">
            <a:spLocks noChangeArrowheads="1"/>
          </p:cNvSpPr>
          <p:nvPr/>
        </p:nvSpPr>
        <p:spPr bwMode="auto">
          <a:xfrm>
            <a:off x="490074" y="1165394"/>
            <a:ext cx="35850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sz="2000" dirty="0" smtClean="0"/>
              <a:t>Annealing</a:t>
            </a:r>
          </a:p>
          <a:p>
            <a:pPr algn="l" rtl="0" eaLnBrk="1" hangingPunct="1"/>
            <a:r>
              <a:rPr lang="en-US" sz="2000" dirty="0" smtClean="0"/>
              <a:t>Disordered to molecularly organized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490074" y="2636912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000" b="1" dirty="0" smtClean="0">
                <a:solidFill>
                  <a:srgbClr val="6633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Thermal annealing</a:t>
            </a:r>
            <a:endParaRPr lang="en-US" sz="2000" b="1" dirty="0">
              <a:solidFill>
                <a:srgbClr val="6633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0607" y="3755313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000" b="1" dirty="0" smtClean="0">
                <a:solidFill>
                  <a:srgbClr val="6633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Solvent annealing</a:t>
            </a:r>
            <a:endParaRPr lang="en-US" sz="2000" b="1" dirty="0">
              <a:solidFill>
                <a:srgbClr val="6633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467544" y="2996952"/>
            <a:ext cx="2267744" cy="515706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[T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↑,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itchFamily="2" charset="2"/>
              </a:rPr>
              <a:t> T</a:t>
            </a:r>
            <a:r>
              <a:rPr lang="en-US" sz="2200" b="1" baseline="-25000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itchFamily="2" charset="2"/>
              </a:rPr>
              <a:t>G  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itchFamily="2" charset="2"/>
              </a:rPr>
              <a:t>const.]</a:t>
            </a:r>
            <a:endParaRPr lang="en-US" sz="1600" b="1" dirty="0" smtClean="0">
              <a:solidFill>
                <a:srgbClr val="FF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530499" y="4077072"/>
            <a:ext cx="2267744" cy="515706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[T const.,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itchFamily="2" charset="2"/>
              </a:rPr>
              <a:t>T</a:t>
            </a:r>
            <a:r>
              <a:rPr lang="en-US" sz="2200" b="1" baseline="-25000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itchFamily="2" charset="2"/>
              </a:rPr>
              <a:t>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↓]</a:t>
            </a:r>
            <a:endParaRPr lang="en-US" sz="1600" b="1" dirty="0" smtClean="0">
              <a:solidFill>
                <a:srgbClr val="FF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17241" y="1268760"/>
            <a:ext cx="6127721" cy="5373216"/>
            <a:chOff x="2917241" y="1268760"/>
            <a:chExt cx="6127721" cy="53732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161" y="1268760"/>
              <a:ext cx="4969801" cy="5373216"/>
            </a:xfrm>
            <a:prstGeom prst="rect">
              <a:avLst/>
            </a:prstGeom>
          </p:spPr>
        </p:pic>
        <p:sp>
          <p:nvSpPr>
            <p:cNvPr id="55" name="Right Arrow 54"/>
            <p:cNvSpPr/>
            <p:nvPr/>
          </p:nvSpPr>
          <p:spPr>
            <a:xfrm>
              <a:off x="2917241" y="3861048"/>
              <a:ext cx="1157920" cy="216024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3472" y="4738592"/>
            <a:ext cx="4486864" cy="2051449"/>
            <a:chOff x="93472" y="4738592"/>
            <a:chExt cx="4486864" cy="2051449"/>
          </a:xfrm>
        </p:grpSpPr>
        <p:sp>
          <p:nvSpPr>
            <p:cNvPr id="56" name="Right Arrow 55"/>
            <p:cNvSpPr/>
            <p:nvPr/>
          </p:nvSpPr>
          <p:spPr>
            <a:xfrm rot="10800000">
              <a:off x="3569987" y="5656304"/>
              <a:ext cx="1010349" cy="216025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3" t="4602" r="12688" b="1863"/>
            <a:stretch/>
          </p:blipFill>
          <p:spPr bwMode="auto">
            <a:xfrm>
              <a:off x="1250598" y="4738592"/>
              <a:ext cx="2046600" cy="2051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" name="Straight Arrow Connector 57"/>
            <p:cNvCxnSpPr/>
            <p:nvPr/>
          </p:nvCxnSpPr>
          <p:spPr>
            <a:xfrm>
              <a:off x="1043608" y="4738592"/>
              <a:ext cx="0" cy="2051449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itle 1"/>
            <p:cNvSpPr txBox="1">
              <a:spLocks/>
            </p:cNvSpPr>
            <p:nvPr/>
          </p:nvSpPr>
          <p:spPr>
            <a:xfrm>
              <a:off x="93472" y="5356624"/>
              <a:ext cx="1216503" cy="515706"/>
            </a:xfrm>
            <a:prstGeom prst="rect">
              <a:avLst/>
            </a:prstGeom>
          </p:spPr>
          <p:txBody>
            <a:bodyPr vert="horz" lIns="91440" tIns="45720" rIns="91440" bIns="45720" rtlCol="1" anchor="ctr">
              <a:noAutofit/>
            </a:bodyPr>
            <a:lstStyle>
              <a:lvl1pPr algn="ctr" defTabSz="914400" rtl="1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rtl="0"/>
              <a:r>
                <a:rPr lang="en-US" sz="3200" b="1" dirty="0" smtClean="0">
                  <a:latin typeface="Arial" pitchFamily="34" charset="0"/>
                  <a:ea typeface="Verdana" pitchFamily="34" charset="0"/>
                  <a:cs typeface="Arial" pitchFamily="34" charset="0"/>
                </a:rPr>
                <a:t>3µm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57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99"/>
    </mc:Choice>
    <mc:Fallback xmlns="">
      <p:transition spd="slow" advTm="94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79512" y="1579439"/>
            <a:ext cx="288032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rtl="0">
              <a:spcBef>
                <a:spcPct val="50000"/>
              </a:spcBef>
              <a:buClr>
                <a:srgbClr val="000000"/>
              </a:buClr>
            </a:pPr>
            <a:r>
              <a:rPr lang="en-US" sz="2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Block-copolymers as photolithography masks</a:t>
            </a: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4004403" y="1457489"/>
            <a:ext cx="504056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rtl="0">
              <a:buClr>
                <a:srgbClr val="000000"/>
              </a:buClr>
            </a:pPr>
            <a:r>
              <a:rPr lang="en-US" sz="2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Design tools:</a:t>
            </a:r>
          </a:p>
          <a:p>
            <a:pPr marL="342900" indent="-171450" algn="l" rtl="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Chemistry </a:t>
            </a:r>
          </a:p>
          <a:p>
            <a:pPr marL="342900" indent="-171450" algn="l" rtl="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Dimensions </a:t>
            </a:r>
          </a:p>
          <a:p>
            <a:pPr marL="342900" indent="-171450" algn="l" rtl="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ea typeface="Verdana" pitchFamily="34" charset="0"/>
                <a:cs typeface="Arial" pitchFamily="34" charset="0"/>
              </a:rPr>
              <a:t>P</a:t>
            </a:r>
            <a:r>
              <a:rPr lang="en-US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rocess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60" y="1882451"/>
            <a:ext cx="3250943" cy="826469"/>
          </a:xfrm>
          <a:prstGeom prst="rect">
            <a:avLst/>
          </a:prstGeom>
        </p:spPr>
      </p:pic>
      <p:sp>
        <p:nvSpPr>
          <p:cNvPr id="58" name="Right Arrow 57"/>
          <p:cNvSpPr/>
          <p:nvPr/>
        </p:nvSpPr>
        <p:spPr>
          <a:xfrm>
            <a:off x="3195131" y="1918573"/>
            <a:ext cx="809272" cy="216024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44226" y="115823"/>
            <a:ext cx="4604038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500" b="1" dirty="0" smtClean="0">
                <a:latin typeface="Arial" pitchFamily="34" charset="0"/>
                <a:cs typeface="Arial" pitchFamily="34" charset="0"/>
              </a:rPr>
              <a:t>Processes:</a:t>
            </a:r>
          </a:p>
          <a:p>
            <a:pPr algn="ctr" rtl="0"/>
            <a:r>
              <a:rPr lang="en-US" sz="2500" b="1" dirty="0" smtClean="0">
                <a:latin typeface="Arial" pitchFamily="34" charset="0"/>
                <a:cs typeface="Arial" pitchFamily="34" charset="0"/>
              </a:rPr>
              <a:t>Block-copolymers</a:t>
            </a:r>
            <a:endParaRPr lang="en-US" sz="25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6660232" y="774777"/>
          <a:ext cx="2187169" cy="2048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KGPlot" r:id="rId5" imgW="5943600" imgH="5943600" progId="KGraph_Plot">
                  <p:embed/>
                </p:oleObj>
              </mc:Choice>
              <mc:Fallback>
                <p:oleObj name="KGPlot" r:id="rId5" imgW="5943600" imgH="59436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774777"/>
                        <a:ext cx="2187169" cy="20486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5" y="2780928"/>
            <a:ext cx="9144000" cy="39263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42772" y="67591"/>
            <a:ext cx="873044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</a:t>
            </a:r>
            <a:endParaRPr lang="en-US" sz="2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2376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75"/>
    </mc:Choice>
    <mc:Fallback xmlns="">
      <p:transition spd="slow" advTm="216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0" y="1619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0" y="29527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323528" y="790574"/>
            <a:ext cx="6984776" cy="91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buClr>
                <a:srgbClr val="FF0000"/>
              </a:buClr>
              <a:buFontTx/>
              <a:buNone/>
            </a:pPr>
            <a:r>
              <a:rPr lang="en-US" kern="0" dirty="0" smtClean="0">
                <a:solidFill>
                  <a:srgbClr val="000000"/>
                </a:solidFill>
              </a:rPr>
              <a:t>Creating patterned </a:t>
            </a:r>
            <a:r>
              <a:rPr lang="en-US" kern="0" dirty="0">
                <a:solidFill>
                  <a:srgbClr val="000000"/>
                </a:solidFill>
              </a:rPr>
              <a:t>s</a:t>
            </a:r>
            <a:r>
              <a:rPr lang="en-US" kern="0" dirty="0" smtClean="0">
                <a:solidFill>
                  <a:srgbClr val="000000"/>
                </a:solidFill>
              </a:rPr>
              <a:t>ource electrode using block co-polymers (BCP) lithography.</a:t>
            </a:r>
            <a:endParaRPr lang="he-IL" kern="0" dirty="0">
              <a:solidFill>
                <a:srgbClr val="000000"/>
              </a:solidFill>
            </a:endParaRPr>
          </a:p>
        </p:txBody>
      </p:sp>
      <p:sp>
        <p:nvSpPr>
          <p:cNvPr id="84" name="Rectangle 8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85" name="Rectangle 86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86" name="Rectangle 87"/>
          <p:cNvSpPr>
            <a:spLocks noChangeArrowheads="1"/>
          </p:cNvSpPr>
          <p:nvPr/>
        </p:nvSpPr>
        <p:spPr bwMode="auto">
          <a:xfrm>
            <a:off x="0" y="161925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87" name="Rectangle 88"/>
          <p:cNvSpPr>
            <a:spLocks noChangeArrowheads="1"/>
          </p:cNvSpPr>
          <p:nvPr/>
        </p:nvSpPr>
        <p:spPr bwMode="auto">
          <a:xfrm>
            <a:off x="0" y="790575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88" name="Rectangle 91"/>
          <p:cNvSpPr>
            <a:spLocks noChangeArrowheads="1"/>
          </p:cNvSpPr>
          <p:nvPr/>
        </p:nvSpPr>
        <p:spPr bwMode="auto">
          <a:xfrm>
            <a:off x="0" y="14859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89" name="Rectangle 92"/>
          <p:cNvSpPr>
            <a:spLocks noChangeArrowheads="1"/>
          </p:cNvSpPr>
          <p:nvPr/>
        </p:nvSpPr>
        <p:spPr bwMode="auto">
          <a:xfrm>
            <a:off x="0" y="1905000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90" name="Rectangle 93"/>
          <p:cNvSpPr>
            <a:spLocks noChangeArrowheads="1"/>
          </p:cNvSpPr>
          <p:nvPr/>
        </p:nvSpPr>
        <p:spPr bwMode="auto">
          <a:xfrm>
            <a:off x="0" y="2524125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91" name="Rectangle 94"/>
          <p:cNvSpPr>
            <a:spLocks noChangeArrowheads="1"/>
          </p:cNvSpPr>
          <p:nvPr/>
        </p:nvSpPr>
        <p:spPr bwMode="auto">
          <a:xfrm>
            <a:off x="0" y="3238500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92" name="Rectangle 95"/>
          <p:cNvSpPr>
            <a:spLocks noChangeArrowheads="1"/>
          </p:cNvSpPr>
          <p:nvPr/>
        </p:nvSpPr>
        <p:spPr bwMode="auto">
          <a:xfrm>
            <a:off x="0" y="3867150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93" name="Rectangle 96"/>
          <p:cNvSpPr>
            <a:spLocks noChangeArrowheads="1"/>
          </p:cNvSpPr>
          <p:nvPr/>
        </p:nvSpPr>
        <p:spPr bwMode="auto">
          <a:xfrm>
            <a:off x="0" y="4495800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177" name="Rectangle 16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179" name="Rectangle 163"/>
          <p:cNvSpPr>
            <a:spLocks noChangeArrowheads="1"/>
          </p:cNvSpPr>
          <p:nvPr/>
        </p:nvSpPr>
        <p:spPr bwMode="auto">
          <a:xfrm>
            <a:off x="0" y="180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181" name="Rectangle 16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183" name="Rectangle 167"/>
          <p:cNvSpPr>
            <a:spLocks noChangeArrowheads="1"/>
          </p:cNvSpPr>
          <p:nvPr/>
        </p:nvSpPr>
        <p:spPr bwMode="auto">
          <a:xfrm>
            <a:off x="152400" y="333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52400" y="114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srgbClr val="000000"/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" y="1700808"/>
            <a:ext cx="3890070" cy="432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" name="Group 93"/>
          <p:cNvGrpSpPr/>
          <p:nvPr/>
        </p:nvGrpSpPr>
        <p:grpSpPr>
          <a:xfrm>
            <a:off x="3707904" y="1994970"/>
            <a:ext cx="1741367" cy="1154407"/>
            <a:chOff x="5650212" y="4988044"/>
            <a:chExt cx="2243041" cy="1527764"/>
          </a:xfrm>
        </p:grpSpPr>
        <p:grpSp>
          <p:nvGrpSpPr>
            <p:cNvPr id="95" name="Group 94"/>
            <p:cNvGrpSpPr/>
            <p:nvPr/>
          </p:nvGrpSpPr>
          <p:grpSpPr>
            <a:xfrm>
              <a:off x="5724128" y="5157192"/>
              <a:ext cx="1943271" cy="1224136"/>
              <a:chOff x="353092" y="5157192"/>
              <a:chExt cx="1943271" cy="1224136"/>
            </a:xfrm>
          </p:grpSpPr>
          <p:cxnSp>
            <p:nvCxnSpPr>
              <p:cNvPr id="102" name="Straight Connector 101"/>
              <p:cNvCxnSpPr/>
              <p:nvPr/>
            </p:nvCxnSpPr>
            <p:spPr bwMode="auto">
              <a:xfrm flipV="1">
                <a:off x="353092" y="5157192"/>
                <a:ext cx="0" cy="122413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 flipV="1">
                <a:off x="2296363" y="5157192"/>
                <a:ext cx="0" cy="122413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353092" y="6381328"/>
                <a:ext cx="194327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6" name="Group 95"/>
            <p:cNvGrpSpPr/>
            <p:nvPr/>
          </p:nvGrpSpPr>
          <p:grpSpPr>
            <a:xfrm>
              <a:off x="5650212" y="4988044"/>
              <a:ext cx="2243041" cy="1527764"/>
              <a:chOff x="5650212" y="4988044"/>
              <a:chExt cx="2243041" cy="1527764"/>
            </a:xfrm>
          </p:grpSpPr>
          <p:sp>
            <p:nvSpPr>
              <p:cNvPr id="97" name="Freeform 96"/>
              <p:cNvSpPr/>
              <p:nvPr/>
            </p:nvSpPr>
            <p:spPr bwMode="auto">
              <a:xfrm>
                <a:off x="5739618" y="4988044"/>
                <a:ext cx="1955410" cy="399882"/>
              </a:xfrm>
              <a:custGeom>
                <a:avLst/>
                <a:gdLst>
                  <a:gd name="connsiteX0" fmla="*/ 0 w 1955410"/>
                  <a:gd name="connsiteY0" fmla="*/ 639033 h 722642"/>
                  <a:gd name="connsiteX1" fmla="*/ 478302 w 1955410"/>
                  <a:gd name="connsiteY1" fmla="*/ 653101 h 722642"/>
                  <a:gd name="connsiteX2" fmla="*/ 787791 w 1955410"/>
                  <a:gd name="connsiteY2" fmla="*/ 90393 h 722642"/>
                  <a:gd name="connsiteX3" fmla="*/ 1153551 w 1955410"/>
                  <a:gd name="connsiteY3" fmla="*/ 62258 h 722642"/>
                  <a:gd name="connsiteX4" fmla="*/ 1448973 w 1955410"/>
                  <a:gd name="connsiteY4" fmla="*/ 695304 h 722642"/>
                  <a:gd name="connsiteX5" fmla="*/ 1955410 w 1955410"/>
                  <a:gd name="connsiteY5" fmla="*/ 610898 h 72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5410" h="722642">
                    <a:moveTo>
                      <a:pt x="0" y="639033"/>
                    </a:moveTo>
                    <a:cubicBezTo>
                      <a:pt x="173502" y="691787"/>
                      <a:pt x="347004" y="744541"/>
                      <a:pt x="478302" y="653101"/>
                    </a:cubicBezTo>
                    <a:cubicBezTo>
                      <a:pt x="609600" y="561661"/>
                      <a:pt x="675250" y="188867"/>
                      <a:pt x="787791" y="90393"/>
                    </a:cubicBezTo>
                    <a:cubicBezTo>
                      <a:pt x="900332" y="-8081"/>
                      <a:pt x="1043354" y="-38560"/>
                      <a:pt x="1153551" y="62258"/>
                    </a:cubicBezTo>
                    <a:cubicBezTo>
                      <a:pt x="1263748" y="163076"/>
                      <a:pt x="1315330" y="603864"/>
                      <a:pt x="1448973" y="695304"/>
                    </a:cubicBezTo>
                    <a:cubicBezTo>
                      <a:pt x="1582616" y="786744"/>
                      <a:pt x="1861626" y="620276"/>
                      <a:pt x="1955410" y="610898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Oval 97"/>
              <p:cNvSpPr/>
              <p:nvPr/>
            </p:nvSpPr>
            <p:spPr bwMode="auto">
              <a:xfrm>
                <a:off x="6407731" y="5005754"/>
                <a:ext cx="600754" cy="137557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Rectangle 3"/>
              <p:cNvSpPr txBox="1">
                <a:spLocks noChangeArrowheads="1"/>
              </p:cNvSpPr>
              <p:nvPr/>
            </p:nvSpPr>
            <p:spPr bwMode="auto">
              <a:xfrm>
                <a:off x="6415000" y="5451646"/>
                <a:ext cx="561526" cy="5180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rtl="0">
                  <a:lnSpc>
                    <a:spcPct val="150000"/>
                  </a:lnSpc>
                  <a:buClr>
                    <a:srgbClr val="000000"/>
                  </a:buClr>
                  <a:buFontTx/>
                  <a:buNone/>
                </a:pPr>
                <a:r>
                  <a:rPr lang="en-US" sz="1200" dirty="0" smtClean="0">
                    <a:solidFill>
                      <a:srgbClr val="000000"/>
                    </a:solidFill>
                  </a:rPr>
                  <a:t>PS</a:t>
                </a:r>
              </a:p>
            </p:txBody>
          </p:sp>
          <p:sp>
            <p:nvSpPr>
              <p:cNvPr id="100" name="Rectangle 3"/>
              <p:cNvSpPr txBox="1">
                <a:spLocks noChangeArrowheads="1"/>
              </p:cNvSpPr>
              <p:nvPr/>
            </p:nvSpPr>
            <p:spPr bwMode="auto">
              <a:xfrm>
                <a:off x="5650212" y="5795989"/>
                <a:ext cx="1003347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rtl="0">
                  <a:lnSpc>
                    <a:spcPct val="150000"/>
                  </a:lnSpc>
                  <a:buClr>
                    <a:srgbClr val="000000"/>
                  </a:buClr>
                  <a:buFontTx/>
                  <a:buNone/>
                </a:pPr>
                <a:r>
                  <a:rPr lang="en-US" sz="1200" dirty="0" smtClean="0">
                    <a:solidFill>
                      <a:srgbClr val="000000"/>
                    </a:solidFill>
                  </a:rPr>
                  <a:t>PMMA</a:t>
                </a:r>
              </a:p>
            </p:txBody>
          </p:sp>
          <p:sp>
            <p:nvSpPr>
              <p:cNvPr id="101" name="Rectangle 3"/>
              <p:cNvSpPr txBox="1">
                <a:spLocks noChangeArrowheads="1"/>
              </p:cNvSpPr>
              <p:nvPr/>
            </p:nvSpPr>
            <p:spPr bwMode="auto">
              <a:xfrm>
                <a:off x="6889906" y="5867736"/>
                <a:ext cx="1003347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rtl="0">
                  <a:lnSpc>
                    <a:spcPct val="150000"/>
                  </a:lnSpc>
                  <a:buClr>
                    <a:srgbClr val="000000"/>
                  </a:buClr>
                  <a:buFontTx/>
                  <a:buNone/>
                </a:pPr>
                <a:r>
                  <a:rPr lang="en-US" sz="1200" dirty="0" smtClean="0">
                    <a:solidFill>
                      <a:srgbClr val="000000"/>
                    </a:solidFill>
                  </a:rPr>
                  <a:t>PMMA</a:t>
                </a:r>
              </a:p>
            </p:txBody>
          </p:sp>
        </p:grpSp>
      </p:grpSp>
      <p:grpSp>
        <p:nvGrpSpPr>
          <p:cNvPr id="105" name="Group 104"/>
          <p:cNvGrpSpPr/>
          <p:nvPr/>
        </p:nvGrpSpPr>
        <p:grpSpPr>
          <a:xfrm>
            <a:off x="3752765" y="3498555"/>
            <a:ext cx="1464122" cy="1010565"/>
            <a:chOff x="5724128" y="5157192"/>
            <a:chExt cx="1943271" cy="1224136"/>
          </a:xfrm>
        </p:grpSpPr>
        <p:grpSp>
          <p:nvGrpSpPr>
            <p:cNvPr id="106" name="Group 105"/>
            <p:cNvGrpSpPr/>
            <p:nvPr/>
          </p:nvGrpSpPr>
          <p:grpSpPr>
            <a:xfrm>
              <a:off x="5724128" y="5157192"/>
              <a:ext cx="1943271" cy="1224136"/>
              <a:chOff x="353092" y="5157192"/>
              <a:chExt cx="1943271" cy="1224136"/>
            </a:xfrm>
          </p:grpSpPr>
          <p:cxnSp>
            <p:nvCxnSpPr>
              <p:cNvPr id="110" name="Straight Connector 109"/>
              <p:cNvCxnSpPr/>
              <p:nvPr/>
            </p:nvCxnSpPr>
            <p:spPr bwMode="auto">
              <a:xfrm flipV="1">
                <a:off x="353092" y="5157192"/>
                <a:ext cx="0" cy="122413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 flipV="1">
                <a:off x="2296363" y="5157192"/>
                <a:ext cx="0" cy="122413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Straight Connector 111"/>
              <p:cNvCxnSpPr/>
              <p:nvPr/>
            </p:nvCxnSpPr>
            <p:spPr bwMode="auto">
              <a:xfrm>
                <a:off x="353092" y="6381328"/>
                <a:ext cx="194327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7" name="Group 106"/>
            <p:cNvGrpSpPr/>
            <p:nvPr/>
          </p:nvGrpSpPr>
          <p:grpSpPr>
            <a:xfrm>
              <a:off x="6407731" y="5157192"/>
              <a:ext cx="600754" cy="1224136"/>
              <a:chOff x="6407731" y="5157192"/>
              <a:chExt cx="600754" cy="1224136"/>
            </a:xfrm>
          </p:grpSpPr>
          <p:sp>
            <p:nvSpPr>
              <p:cNvPr id="108" name="Oval 107"/>
              <p:cNvSpPr/>
              <p:nvPr/>
            </p:nvSpPr>
            <p:spPr bwMode="auto">
              <a:xfrm>
                <a:off x="6407731" y="5157192"/>
                <a:ext cx="600754" cy="1224136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Rectangle 3"/>
              <p:cNvSpPr txBox="1">
                <a:spLocks noChangeArrowheads="1"/>
              </p:cNvSpPr>
              <p:nvPr/>
            </p:nvSpPr>
            <p:spPr bwMode="auto">
              <a:xfrm>
                <a:off x="6415000" y="5451646"/>
                <a:ext cx="561526" cy="5180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rtl="0">
                  <a:lnSpc>
                    <a:spcPct val="150000"/>
                  </a:lnSpc>
                  <a:buClr>
                    <a:srgbClr val="000000"/>
                  </a:buClr>
                  <a:buFontTx/>
                  <a:buNone/>
                </a:pPr>
                <a:r>
                  <a:rPr lang="en-US" sz="1200" dirty="0" smtClean="0">
                    <a:solidFill>
                      <a:srgbClr val="000000"/>
                    </a:solidFill>
                  </a:rPr>
                  <a:t>PS</a:t>
                </a:r>
              </a:p>
            </p:txBody>
          </p:sp>
        </p:grpSp>
      </p:grpSp>
      <p:grpSp>
        <p:nvGrpSpPr>
          <p:cNvPr id="113" name="Group 112"/>
          <p:cNvGrpSpPr/>
          <p:nvPr/>
        </p:nvGrpSpPr>
        <p:grpSpPr>
          <a:xfrm>
            <a:off x="5761448" y="3293111"/>
            <a:ext cx="1474848" cy="1152410"/>
            <a:chOff x="3360080" y="5066058"/>
            <a:chExt cx="1957508" cy="1395959"/>
          </a:xfrm>
        </p:grpSpPr>
        <p:grpSp>
          <p:nvGrpSpPr>
            <p:cNvPr id="114" name="Group 113"/>
            <p:cNvGrpSpPr/>
            <p:nvPr/>
          </p:nvGrpSpPr>
          <p:grpSpPr>
            <a:xfrm>
              <a:off x="3360080" y="5195677"/>
              <a:ext cx="1943271" cy="1266340"/>
              <a:chOff x="5724128" y="5114988"/>
              <a:chExt cx="1943271" cy="1266340"/>
            </a:xfrm>
          </p:grpSpPr>
          <p:grpSp>
            <p:nvGrpSpPr>
              <p:cNvPr id="116" name="Group 115"/>
              <p:cNvGrpSpPr/>
              <p:nvPr/>
            </p:nvGrpSpPr>
            <p:grpSpPr>
              <a:xfrm>
                <a:off x="5724128" y="5114988"/>
                <a:ext cx="1943271" cy="1266340"/>
                <a:chOff x="353092" y="5114988"/>
                <a:chExt cx="1943271" cy="1266340"/>
              </a:xfrm>
            </p:grpSpPr>
            <p:cxnSp>
              <p:nvCxnSpPr>
                <p:cNvPr id="120" name="Straight Connector 119"/>
                <p:cNvCxnSpPr/>
                <p:nvPr/>
              </p:nvCxnSpPr>
              <p:spPr bwMode="auto">
                <a:xfrm flipV="1">
                  <a:off x="353092" y="5114988"/>
                  <a:ext cx="0" cy="122413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1" name="Straight Connector 120"/>
                <p:cNvCxnSpPr/>
                <p:nvPr/>
              </p:nvCxnSpPr>
              <p:spPr bwMode="auto">
                <a:xfrm flipV="1">
                  <a:off x="2296363" y="5157192"/>
                  <a:ext cx="0" cy="122413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2" name="Straight Connector 121"/>
                <p:cNvCxnSpPr/>
                <p:nvPr/>
              </p:nvCxnSpPr>
              <p:spPr bwMode="auto">
                <a:xfrm>
                  <a:off x="353092" y="6381328"/>
                  <a:ext cx="194327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17" name="Group 116"/>
              <p:cNvGrpSpPr/>
              <p:nvPr/>
            </p:nvGrpSpPr>
            <p:grpSpPr>
              <a:xfrm>
                <a:off x="6407731" y="5157192"/>
                <a:ext cx="600754" cy="1224136"/>
                <a:chOff x="6407731" y="5157192"/>
                <a:chExt cx="600754" cy="1224136"/>
              </a:xfrm>
            </p:grpSpPr>
            <p:sp>
              <p:nvSpPr>
                <p:cNvPr id="118" name="Oval 117"/>
                <p:cNvSpPr/>
                <p:nvPr/>
              </p:nvSpPr>
              <p:spPr bwMode="auto">
                <a:xfrm>
                  <a:off x="6407731" y="5157192"/>
                  <a:ext cx="600754" cy="122413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he-IL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6415000" y="5451646"/>
                  <a:ext cx="561526" cy="5180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342900" indent="-3429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5pPr>
                  <a:lvl6pPr marL="25146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6pPr>
                  <a:lvl7pPr marL="29718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7pPr>
                  <a:lvl8pPr marL="34290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8pPr>
                  <a:lvl9pPr marL="3886200" indent="-228600" algn="r" rtl="1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 algn="l" rtl="0">
                    <a:lnSpc>
                      <a:spcPct val="150000"/>
                    </a:lnSpc>
                    <a:buClr>
                      <a:srgbClr val="000000"/>
                    </a:buClr>
                    <a:buFontTx/>
                    <a:buNone/>
                  </a:pPr>
                  <a:r>
                    <a:rPr lang="en-US" sz="1200" dirty="0" smtClean="0">
                      <a:solidFill>
                        <a:srgbClr val="000000"/>
                      </a:solidFill>
                    </a:rPr>
                    <a:t>PS</a:t>
                  </a:r>
                </a:p>
              </p:txBody>
            </p:sp>
          </p:grpSp>
        </p:grpSp>
        <p:sp>
          <p:nvSpPr>
            <p:cNvPr id="115" name="Freeform 114"/>
            <p:cNvSpPr/>
            <p:nvPr/>
          </p:nvSpPr>
          <p:spPr bwMode="auto">
            <a:xfrm>
              <a:off x="3376246" y="5066058"/>
              <a:ext cx="1941342" cy="1260046"/>
            </a:xfrm>
            <a:custGeom>
              <a:avLst/>
              <a:gdLst>
                <a:gd name="connsiteX0" fmla="*/ 0 w 1941342"/>
                <a:gd name="connsiteY0" fmla="*/ 1151862 h 1260046"/>
                <a:gd name="connsiteX1" fmla="*/ 492369 w 1941342"/>
                <a:gd name="connsiteY1" fmla="*/ 1109659 h 1260046"/>
                <a:gd name="connsiteX2" fmla="*/ 731520 w 1941342"/>
                <a:gd name="connsiteY2" fmla="*/ 167124 h 1260046"/>
                <a:gd name="connsiteX3" fmla="*/ 1223889 w 1941342"/>
                <a:gd name="connsiteY3" fmla="*/ 96785 h 1260046"/>
                <a:gd name="connsiteX4" fmla="*/ 1420837 w 1941342"/>
                <a:gd name="connsiteY4" fmla="*/ 1179997 h 1260046"/>
                <a:gd name="connsiteX5" fmla="*/ 1941342 w 1941342"/>
                <a:gd name="connsiteY5" fmla="*/ 1095591 h 126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1342" h="1260046">
                  <a:moveTo>
                    <a:pt x="0" y="1151862"/>
                  </a:moveTo>
                  <a:cubicBezTo>
                    <a:pt x="185224" y="1212822"/>
                    <a:pt x="370449" y="1273782"/>
                    <a:pt x="492369" y="1109659"/>
                  </a:cubicBezTo>
                  <a:cubicBezTo>
                    <a:pt x="614289" y="945536"/>
                    <a:pt x="609600" y="335936"/>
                    <a:pt x="731520" y="167124"/>
                  </a:cubicBezTo>
                  <a:cubicBezTo>
                    <a:pt x="853440" y="-1688"/>
                    <a:pt x="1109003" y="-72027"/>
                    <a:pt x="1223889" y="96785"/>
                  </a:cubicBezTo>
                  <a:cubicBezTo>
                    <a:pt x="1338775" y="265597"/>
                    <a:pt x="1301262" y="1013529"/>
                    <a:pt x="1420837" y="1179997"/>
                  </a:cubicBezTo>
                  <a:cubicBezTo>
                    <a:pt x="1540412" y="1346465"/>
                    <a:pt x="1740877" y="1221028"/>
                    <a:pt x="1941342" y="1095591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 sz="1200">
                <a:solidFill>
                  <a:srgbClr val="000000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5808316" y="2922944"/>
            <a:ext cx="719340" cy="1076724"/>
            <a:chOff x="3418016" y="4916035"/>
            <a:chExt cx="731520" cy="1124125"/>
          </a:xfrm>
        </p:grpSpPr>
        <p:sp>
          <p:nvSpPr>
            <p:cNvPr id="124" name="Rectangle 3"/>
            <p:cNvSpPr txBox="1">
              <a:spLocks noChangeArrowheads="1"/>
            </p:cNvSpPr>
            <p:nvPr/>
          </p:nvSpPr>
          <p:spPr bwMode="auto">
            <a:xfrm>
              <a:off x="3418016" y="4916035"/>
              <a:ext cx="432048" cy="330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r" rtl="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l" rtl="0">
                <a:lnSpc>
                  <a:spcPct val="150000"/>
                </a:lnSpc>
                <a:buClr>
                  <a:srgbClr val="000000"/>
                </a:buClr>
                <a:buFontTx/>
                <a:buNone/>
              </a:pPr>
              <a:r>
                <a:rPr lang="en-US" sz="1200" dirty="0" smtClean="0">
                  <a:solidFill>
                    <a:srgbClr val="000000"/>
                  </a:solidFill>
                </a:rPr>
                <a:t>Au</a:t>
              </a:r>
              <a:endParaRPr lang="en-US" sz="18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125" name="Straight Arrow Connector 124"/>
            <p:cNvCxnSpPr>
              <a:stCxn id="124" idx="2"/>
            </p:cNvCxnSpPr>
            <p:nvPr/>
          </p:nvCxnSpPr>
          <p:spPr bwMode="auto">
            <a:xfrm>
              <a:off x="3634040" y="5246251"/>
              <a:ext cx="64739" cy="79390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6" name="Straight Arrow Connector 125"/>
            <p:cNvCxnSpPr>
              <a:stCxn id="124" idx="3"/>
            </p:cNvCxnSpPr>
            <p:nvPr/>
          </p:nvCxnSpPr>
          <p:spPr bwMode="auto">
            <a:xfrm>
              <a:off x="3850064" y="5081143"/>
              <a:ext cx="299472" cy="14178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4"/>
          <p:cNvGrpSpPr/>
          <p:nvPr/>
        </p:nvGrpSpPr>
        <p:grpSpPr>
          <a:xfrm>
            <a:off x="3779912" y="4792242"/>
            <a:ext cx="4175374" cy="1093439"/>
            <a:chOff x="3779912" y="4567809"/>
            <a:chExt cx="4175374" cy="1093439"/>
          </a:xfrm>
        </p:grpSpPr>
        <p:grpSp>
          <p:nvGrpSpPr>
            <p:cNvPr id="2" name="Group 1"/>
            <p:cNvGrpSpPr/>
            <p:nvPr/>
          </p:nvGrpSpPr>
          <p:grpSpPr>
            <a:xfrm>
              <a:off x="3779912" y="4567809"/>
              <a:ext cx="1517897" cy="1093439"/>
              <a:chOff x="3779912" y="4567809"/>
              <a:chExt cx="1517897" cy="1093439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3779912" y="4567809"/>
                <a:ext cx="1517897" cy="1093439"/>
                <a:chOff x="6316405" y="5185328"/>
                <a:chExt cx="1955409" cy="1241923"/>
              </a:xfrm>
            </p:grpSpPr>
            <p:grpSp>
              <p:nvGrpSpPr>
                <p:cNvPr id="134" name="Group 133"/>
                <p:cNvGrpSpPr/>
                <p:nvPr/>
              </p:nvGrpSpPr>
              <p:grpSpPr>
                <a:xfrm>
                  <a:off x="6316652" y="5185328"/>
                  <a:ext cx="1943271" cy="1224136"/>
                  <a:chOff x="353092" y="5157192"/>
                  <a:chExt cx="1943271" cy="1224136"/>
                </a:xfrm>
              </p:grpSpPr>
              <p:cxnSp>
                <p:nvCxnSpPr>
                  <p:cNvPr id="136" name="Straight Connector 135"/>
                  <p:cNvCxnSpPr/>
                  <p:nvPr/>
                </p:nvCxnSpPr>
                <p:spPr bwMode="auto">
                  <a:xfrm flipV="1">
                    <a:off x="353092" y="5157192"/>
                    <a:ext cx="0" cy="122413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37" name="Straight Connector 136"/>
                  <p:cNvCxnSpPr/>
                  <p:nvPr/>
                </p:nvCxnSpPr>
                <p:spPr bwMode="auto">
                  <a:xfrm flipV="1">
                    <a:off x="2296363" y="5157192"/>
                    <a:ext cx="0" cy="122413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38" name="Straight Connector 137"/>
                  <p:cNvCxnSpPr/>
                  <p:nvPr/>
                </p:nvCxnSpPr>
                <p:spPr bwMode="auto">
                  <a:xfrm>
                    <a:off x="353092" y="6381328"/>
                    <a:ext cx="1943271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35" name="Freeform 134"/>
                <p:cNvSpPr/>
                <p:nvPr/>
              </p:nvSpPr>
              <p:spPr bwMode="auto">
                <a:xfrm>
                  <a:off x="6316405" y="6005485"/>
                  <a:ext cx="1955409" cy="421766"/>
                </a:xfrm>
                <a:custGeom>
                  <a:avLst/>
                  <a:gdLst>
                    <a:gd name="connsiteX0" fmla="*/ 0 w 1955409"/>
                    <a:gd name="connsiteY0" fmla="*/ 71757 h 421766"/>
                    <a:gd name="connsiteX1" fmla="*/ 647114 w 1955409"/>
                    <a:gd name="connsiteY1" fmla="*/ 85825 h 421766"/>
                    <a:gd name="connsiteX2" fmla="*/ 872197 w 1955409"/>
                    <a:gd name="connsiteY2" fmla="*/ 381246 h 421766"/>
                    <a:gd name="connsiteX3" fmla="*/ 1266093 w 1955409"/>
                    <a:gd name="connsiteY3" fmla="*/ 381246 h 421766"/>
                    <a:gd name="connsiteX4" fmla="*/ 1420837 w 1955409"/>
                    <a:gd name="connsiteY4" fmla="*/ 29554 h 421766"/>
                    <a:gd name="connsiteX5" fmla="*/ 1955409 w 1955409"/>
                    <a:gd name="connsiteY5" fmla="*/ 43622 h 421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55409" h="421766">
                      <a:moveTo>
                        <a:pt x="0" y="71757"/>
                      </a:moveTo>
                      <a:cubicBezTo>
                        <a:pt x="250874" y="53000"/>
                        <a:pt x="501748" y="34244"/>
                        <a:pt x="647114" y="85825"/>
                      </a:cubicBezTo>
                      <a:cubicBezTo>
                        <a:pt x="792480" y="137406"/>
                        <a:pt x="769034" y="332009"/>
                        <a:pt x="872197" y="381246"/>
                      </a:cubicBezTo>
                      <a:cubicBezTo>
                        <a:pt x="975360" y="430483"/>
                        <a:pt x="1174653" y="439861"/>
                        <a:pt x="1266093" y="381246"/>
                      </a:cubicBezTo>
                      <a:cubicBezTo>
                        <a:pt x="1357533" y="322631"/>
                        <a:pt x="1305951" y="85825"/>
                        <a:pt x="1420837" y="29554"/>
                      </a:cubicBezTo>
                      <a:cubicBezTo>
                        <a:pt x="1535723" y="-26717"/>
                        <a:pt x="1745566" y="8452"/>
                        <a:pt x="1955409" y="43622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he-IL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39" name="Rectangle 3"/>
              <p:cNvSpPr txBox="1">
                <a:spLocks noChangeArrowheads="1"/>
              </p:cNvSpPr>
              <p:nvPr/>
            </p:nvSpPr>
            <p:spPr bwMode="auto">
              <a:xfrm>
                <a:off x="3995936" y="5280298"/>
                <a:ext cx="424854" cy="316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r" rtl="1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 rtl="0">
                  <a:lnSpc>
                    <a:spcPct val="150000"/>
                  </a:lnSpc>
                  <a:buClr>
                    <a:srgbClr val="000000"/>
                  </a:buClr>
                  <a:buFontTx/>
                  <a:buNone/>
                </a:pPr>
                <a:r>
                  <a:rPr lang="en-US" sz="1200" dirty="0" smtClean="0">
                    <a:solidFill>
                      <a:srgbClr val="000000"/>
                    </a:solidFill>
                  </a:rPr>
                  <a:t>Au</a:t>
                </a:r>
                <a:endParaRPr lang="en-US" sz="1800" dirty="0" smtClean="0">
                  <a:solidFill>
                    <a:srgbClr val="000000"/>
                  </a:solidFill>
                </a:endParaRPr>
              </a:p>
            </p:txBody>
          </p:sp>
        </p:grpSp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5508104" y="4725144"/>
            <a:ext cx="2447182" cy="5049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Equation" r:id="rId5" imgW="1600200" imgH="330200" progId="Equation.DSMT4">
                    <p:embed/>
                  </p:oleObj>
                </mc:Choice>
                <mc:Fallback>
                  <p:oleObj name="Equation" r:id="rId5" imgW="1600200" imgH="330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08104" y="4725144"/>
                          <a:ext cx="2447182" cy="5049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" name="Rectangle 70"/>
          <p:cNvSpPr/>
          <p:nvPr/>
        </p:nvSpPr>
        <p:spPr>
          <a:xfrm>
            <a:off x="395536" y="59576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Ben-</a:t>
            </a:r>
            <a:r>
              <a:rPr lang="en-US" sz="1200" dirty="0" err="1">
                <a:solidFill>
                  <a:srgbClr val="000000"/>
                </a:solidFill>
              </a:rPr>
              <a:t>Sasson</a:t>
            </a:r>
            <a:r>
              <a:rPr lang="en-US" sz="1200" dirty="0">
                <a:solidFill>
                  <a:srgbClr val="000000"/>
                </a:solidFill>
              </a:rPr>
              <a:t>, A. J. </a:t>
            </a:r>
            <a:r>
              <a:rPr lang="en-US" sz="1200" i="1" dirty="0">
                <a:solidFill>
                  <a:srgbClr val="000000"/>
                </a:solidFill>
              </a:rPr>
              <a:t>et al.</a:t>
            </a:r>
            <a:r>
              <a:rPr lang="en-US" sz="1200" dirty="0">
                <a:solidFill>
                  <a:srgbClr val="000000"/>
                </a:solidFill>
              </a:rPr>
              <a:t> Patterned electrode vertical field effect transistor fabricated using block copolymer </a:t>
            </a:r>
            <a:r>
              <a:rPr lang="en-US" sz="1200" dirty="0" err="1">
                <a:solidFill>
                  <a:srgbClr val="000000"/>
                </a:solidFill>
              </a:rPr>
              <a:t>nanotemplates</a:t>
            </a:r>
            <a:r>
              <a:rPr lang="en-US" sz="1200" dirty="0">
                <a:solidFill>
                  <a:srgbClr val="000000"/>
                </a:solidFill>
              </a:rPr>
              <a:t>. </a:t>
            </a:r>
            <a:r>
              <a:rPr lang="en-US" sz="1200" i="1" dirty="0">
                <a:solidFill>
                  <a:srgbClr val="000000"/>
                </a:solidFill>
              </a:rPr>
              <a:t>Applied Physics Letters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000000"/>
                </a:solidFill>
              </a:rPr>
              <a:t>95</a:t>
            </a:r>
            <a:r>
              <a:rPr lang="en-US" sz="1200" dirty="0">
                <a:solidFill>
                  <a:srgbClr val="000000"/>
                </a:solidFill>
              </a:rPr>
              <a:t>, 213301 (2009).</a:t>
            </a:r>
            <a:endParaRPr lang="he-IL" sz="1200" dirty="0">
              <a:solidFill>
                <a:srgbClr val="000000"/>
              </a:solidFill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 bwMode="auto">
          <a:xfrm>
            <a:off x="5449271" y="5517232"/>
            <a:ext cx="3456384" cy="74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 rtl="0">
              <a:buClr>
                <a:srgbClr val="FF0000"/>
              </a:buClr>
              <a:buFontTx/>
              <a:buNone/>
            </a:pPr>
            <a:r>
              <a:rPr lang="en-US" sz="2000" b="1" kern="0" dirty="0" smtClean="0">
                <a:solidFill>
                  <a:srgbClr val="000000"/>
                </a:solidFill>
              </a:rPr>
              <a:t>Works on cm scale samples </a:t>
            </a:r>
          </a:p>
          <a:p>
            <a:pPr marL="0" indent="0" algn="l" rtl="0">
              <a:buClr>
                <a:srgbClr val="FF0000"/>
              </a:buClr>
              <a:buFontTx/>
              <a:buNone/>
            </a:pPr>
            <a:endParaRPr lang="he-IL" sz="28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4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334810" y="190987"/>
            <a:ext cx="8762192" cy="5866126"/>
            <a:chOff x="273167" y="11752619"/>
            <a:chExt cx="16439149" cy="11005706"/>
          </a:xfrm>
        </p:grpSpPr>
        <p:pic>
          <p:nvPicPr>
            <p:cNvPr id="59" name="Picture 65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2347" y="12963200"/>
              <a:ext cx="1106281" cy="1111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37" b="90000" l="6875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709" y="13780923"/>
              <a:ext cx="12121607" cy="6818403"/>
            </a:xfrm>
            <a:prstGeom prst="rect">
              <a:avLst/>
            </a:prstGeom>
          </p:spPr>
        </p:pic>
        <p:sp>
          <p:nvSpPr>
            <p:cNvPr id="61" name="TextBox 8"/>
            <p:cNvSpPr txBox="1">
              <a:spLocks noChangeArrowheads="1"/>
            </p:cNvSpPr>
            <p:nvPr/>
          </p:nvSpPr>
          <p:spPr bwMode="auto">
            <a:xfrm>
              <a:off x="5812849" y="11752619"/>
              <a:ext cx="5410198" cy="866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Device architecture</a:t>
              </a:r>
              <a:endParaRPr lang="en-US" sz="2400" b="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 Box 133"/>
            <p:cNvSpPr txBox="1">
              <a:spLocks noChangeArrowheads="1"/>
            </p:cNvSpPr>
            <p:nvPr/>
          </p:nvSpPr>
          <p:spPr bwMode="auto">
            <a:xfrm>
              <a:off x="9484554" y="13311922"/>
              <a:ext cx="3570035" cy="69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232275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232275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232275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232275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232275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800" u="sng" kern="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3D Illustration</a:t>
              </a:r>
              <a:endParaRPr lang="en-US" sz="1800" u="sng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26"/>
            <p:cNvSpPr txBox="1">
              <a:spLocks noChangeArrowheads="1"/>
            </p:cNvSpPr>
            <p:nvPr/>
          </p:nvSpPr>
          <p:spPr bwMode="auto">
            <a:xfrm>
              <a:off x="9906001" y="19403722"/>
              <a:ext cx="4365635" cy="69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Gate – </a:t>
              </a:r>
              <a:r>
                <a:rPr lang="en-US" sz="1800" kern="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Al</a:t>
              </a:r>
              <a:endParaRPr lang="he-IL" sz="18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27"/>
            <p:cNvSpPr txBox="1">
              <a:spLocks noChangeArrowheads="1"/>
            </p:cNvSpPr>
            <p:nvPr/>
          </p:nvSpPr>
          <p:spPr bwMode="auto">
            <a:xfrm>
              <a:off x="9927588" y="20678702"/>
              <a:ext cx="5388611" cy="69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Dielectric </a:t>
              </a:r>
              <a:r>
                <a:rPr lang="en-US" sz="1800" kern="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– t</a:t>
              </a:r>
              <a:r>
                <a:rPr lang="en-US" sz="1800" kern="0" baseline="-2500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he-IL" sz="18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TextBox 28"/>
            <p:cNvSpPr txBox="1">
              <a:spLocks noChangeArrowheads="1"/>
            </p:cNvSpPr>
            <p:nvPr/>
          </p:nvSpPr>
          <p:spPr bwMode="auto">
            <a:xfrm>
              <a:off x="9906001" y="21994522"/>
              <a:ext cx="6214875" cy="69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Patterned s</a:t>
              </a:r>
              <a:r>
                <a:rPr lang="en-US" sz="1800" kern="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ource </a:t>
              </a:r>
              <a:r>
                <a:rPr lang="en-US" sz="18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1800" kern="0" dirty="0" err="1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1800" kern="0" baseline="-25000" dirty="0" err="1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1800" kern="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100Å  Au </a:t>
              </a:r>
              <a:endParaRPr lang="he-IL" sz="18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TextBox 29"/>
            <p:cNvSpPr txBox="1">
              <a:spLocks noChangeArrowheads="1"/>
            </p:cNvSpPr>
            <p:nvPr/>
          </p:nvSpPr>
          <p:spPr bwMode="auto">
            <a:xfrm>
              <a:off x="9906001" y="21308721"/>
              <a:ext cx="6142040" cy="69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Active layer </a:t>
              </a:r>
            </a:p>
          </p:txBody>
        </p:sp>
        <p:sp>
          <p:nvSpPr>
            <p:cNvPr id="67" name="TextBox 30"/>
            <p:cNvSpPr txBox="1">
              <a:spLocks noChangeArrowheads="1"/>
            </p:cNvSpPr>
            <p:nvPr/>
          </p:nvSpPr>
          <p:spPr bwMode="auto">
            <a:xfrm>
              <a:off x="9906001" y="20050052"/>
              <a:ext cx="3048000" cy="69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Drain – Al</a:t>
              </a:r>
              <a:endParaRPr lang="he-IL" sz="18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8" name="Straight Arrow Connector 234"/>
            <p:cNvCxnSpPr>
              <a:cxnSpLocks noChangeShapeType="1"/>
            </p:cNvCxnSpPr>
            <p:nvPr/>
          </p:nvCxnSpPr>
          <p:spPr bwMode="auto">
            <a:xfrm>
              <a:off x="11944018" y="19726885"/>
              <a:ext cx="450353" cy="0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" name="Rounded Rectangle 307"/>
            <p:cNvSpPr>
              <a:spLocks noChangeArrowheads="1"/>
            </p:cNvSpPr>
            <p:nvPr/>
          </p:nvSpPr>
          <p:spPr bwMode="auto">
            <a:xfrm>
              <a:off x="273167" y="12879313"/>
              <a:ext cx="15927388" cy="9879012"/>
            </a:xfrm>
            <a:prstGeom prst="roundRect">
              <a:avLst>
                <a:gd name="adj" fmla="val 7347"/>
              </a:avLst>
            </a:prstGeom>
            <a:noFill/>
            <a:ln w="25400" algn="ctr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232275">
                <a:defRPr/>
              </a:pPr>
              <a:endParaRPr lang="he-IL" sz="105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674383" y="13725451"/>
              <a:ext cx="4845166" cy="4886505"/>
              <a:chOff x="533400" y="15125700"/>
              <a:chExt cx="4845166" cy="4886505"/>
            </a:xfrm>
          </p:grpSpPr>
          <p:sp>
            <p:nvSpPr>
              <p:cNvPr id="98" name="Text Box 133"/>
              <p:cNvSpPr txBox="1">
                <a:spLocks noChangeArrowheads="1"/>
              </p:cNvSpPr>
              <p:nvPr/>
            </p:nvSpPr>
            <p:spPr bwMode="auto">
              <a:xfrm>
                <a:off x="533400" y="15125700"/>
                <a:ext cx="4845166" cy="692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232275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4232275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4232275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4232275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4232275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232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232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232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232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u="sng" kern="0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Macro </a:t>
                </a:r>
                <a:r>
                  <a:rPr lang="en-US" sz="1800" u="sng" kern="0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scale top view </a:t>
                </a:r>
              </a:p>
            </p:txBody>
          </p:sp>
          <p:grpSp>
            <p:nvGrpSpPr>
              <p:cNvPr id="99" name="Group 236"/>
              <p:cNvGrpSpPr>
                <a:grpSpLocks/>
              </p:cNvGrpSpPr>
              <p:nvPr/>
            </p:nvGrpSpPr>
            <p:grpSpPr bwMode="auto">
              <a:xfrm>
                <a:off x="597017" y="15789275"/>
                <a:ext cx="4343400" cy="4111625"/>
                <a:chOff x="533400" y="12344311"/>
                <a:chExt cx="4343400" cy="4002930"/>
              </a:xfrm>
            </p:grpSpPr>
            <p:pic>
              <p:nvPicPr>
                <p:cNvPr id="105" name="Picture 188" descr="corner2.jp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" y="12344311"/>
                  <a:ext cx="4343400" cy="40029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06" name="Straight Arrow Connector 190"/>
                <p:cNvCxnSpPr>
                  <a:cxnSpLocks noChangeShapeType="1"/>
                </p:cNvCxnSpPr>
                <p:nvPr/>
              </p:nvCxnSpPr>
              <p:spPr bwMode="auto">
                <a:xfrm>
                  <a:off x="1373436" y="15631222"/>
                  <a:ext cx="470971" cy="964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66FF33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7" name="Straight Arrow Connector 192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1929788" y="15629751"/>
                  <a:ext cx="470971" cy="16079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66FF33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" name="Straight Arrow Connector 19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32318" y="14840390"/>
                  <a:ext cx="371523" cy="545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66FF33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9" name="Straight Arrow Connector 200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137709" y="15310511"/>
                  <a:ext cx="323817" cy="1091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66FF33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0" name="Straight Arrow Connector 213"/>
                <p:cNvCxnSpPr>
                  <a:cxnSpLocks noChangeShapeType="1"/>
                </p:cNvCxnSpPr>
                <p:nvPr/>
              </p:nvCxnSpPr>
              <p:spPr bwMode="auto">
                <a:xfrm>
                  <a:off x="1073226" y="13021207"/>
                  <a:ext cx="575631" cy="964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66FF33"/>
                  </a:solidFill>
                  <a:round/>
                  <a:headEnd type="none" w="lg" len="lg"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1" name="Straight Arrow Connector 216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2103304" y="12991991"/>
                  <a:ext cx="523303" cy="964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66FF33"/>
                  </a:solidFill>
                  <a:round/>
                  <a:headEnd type="none" w="lg" len="lg"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100" name="Oval 272"/>
              <p:cNvSpPr>
                <a:spLocks noChangeArrowheads="1"/>
              </p:cNvSpPr>
              <p:nvPr/>
            </p:nvSpPr>
            <p:spPr bwMode="auto">
              <a:xfrm>
                <a:off x="4407017" y="19389725"/>
                <a:ext cx="381000" cy="390525"/>
              </a:xfrm>
              <a:prstGeom prst="ellipse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232275">
                  <a:defRPr/>
                </a:pPr>
                <a:endParaRPr lang="he-IL" sz="10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1" name="TextBox 8"/>
              <p:cNvSpPr txBox="1">
                <a:spLocks noChangeArrowheads="1"/>
              </p:cNvSpPr>
              <p:nvPr/>
            </p:nvSpPr>
            <p:spPr bwMode="auto">
              <a:xfrm>
                <a:off x="1244720" y="15876586"/>
                <a:ext cx="1524001" cy="635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600" b="0" i="1" kern="0">
                    <a:solidFill>
                      <a:srgbClr val="66FF33"/>
                    </a:solidFill>
                  </a:rPr>
                  <a:t>500</a:t>
                </a:r>
                <a:r>
                  <a:rPr lang="el-GR" sz="1600" b="0" i="1" kern="0">
                    <a:solidFill>
                      <a:srgbClr val="66FF33"/>
                    </a:solidFill>
                  </a:rPr>
                  <a:t>μ</a:t>
                </a:r>
                <a:r>
                  <a:rPr lang="en-US" sz="1600" b="0" i="1" kern="0">
                    <a:solidFill>
                      <a:srgbClr val="66FF33"/>
                    </a:solidFill>
                  </a:rPr>
                  <a:t>m</a:t>
                </a:r>
              </a:p>
            </p:txBody>
          </p:sp>
          <p:sp>
            <p:nvSpPr>
              <p:cNvPr id="102" name="TextBox 8"/>
              <p:cNvSpPr txBox="1">
                <a:spLocks noChangeArrowheads="1"/>
              </p:cNvSpPr>
              <p:nvPr/>
            </p:nvSpPr>
            <p:spPr bwMode="auto">
              <a:xfrm rot="16200000">
                <a:off x="108860" y="18190272"/>
                <a:ext cx="1566863" cy="635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600" b="0" i="1" kern="0">
                    <a:solidFill>
                      <a:srgbClr val="66FF33"/>
                    </a:solidFill>
                  </a:rPr>
                  <a:t>100</a:t>
                </a:r>
                <a:r>
                  <a:rPr lang="el-GR" sz="1600" b="0" i="1" kern="0">
                    <a:solidFill>
                      <a:srgbClr val="66FF33"/>
                    </a:solidFill>
                  </a:rPr>
                  <a:t>μ</a:t>
                </a:r>
                <a:r>
                  <a:rPr lang="en-US" sz="1600" b="0" i="1" kern="0">
                    <a:solidFill>
                      <a:srgbClr val="66FF33"/>
                    </a:solidFill>
                  </a:rPr>
                  <a:t>m</a:t>
                </a:r>
              </a:p>
            </p:txBody>
          </p:sp>
          <p:sp>
            <p:nvSpPr>
              <p:cNvPr id="103" name="TextBox 8"/>
              <p:cNvSpPr txBox="1">
                <a:spLocks noChangeArrowheads="1"/>
              </p:cNvSpPr>
              <p:nvPr/>
            </p:nvSpPr>
            <p:spPr bwMode="auto">
              <a:xfrm>
                <a:off x="1187571" y="19377028"/>
                <a:ext cx="1523999" cy="635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3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600" b="0" i="1" kern="0">
                    <a:solidFill>
                      <a:srgbClr val="66FF33"/>
                    </a:solidFill>
                  </a:rPr>
                  <a:t>100</a:t>
                </a:r>
                <a:r>
                  <a:rPr lang="el-GR" sz="1600" b="0" i="1" kern="0">
                    <a:solidFill>
                      <a:srgbClr val="66FF33"/>
                    </a:solidFill>
                  </a:rPr>
                  <a:t>μ</a:t>
                </a:r>
                <a:r>
                  <a:rPr lang="en-US" sz="1600" b="0" i="1" kern="0">
                    <a:solidFill>
                      <a:srgbClr val="66FF33"/>
                    </a:solidFill>
                  </a:rPr>
                  <a:t>m</a:t>
                </a:r>
              </a:p>
            </p:txBody>
          </p:sp>
          <p:sp>
            <p:nvSpPr>
              <p:cNvPr id="104" name="Rectangle 327"/>
              <p:cNvSpPr>
                <a:spLocks noChangeArrowheads="1"/>
              </p:cNvSpPr>
              <p:nvPr/>
            </p:nvSpPr>
            <p:spPr bwMode="auto">
              <a:xfrm>
                <a:off x="2978267" y="17402175"/>
                <a:ext cx="304800" cy="314325"/>
              </a:xfrm>
              <a:prstGeom prst="rect">
                <a:avLst/>
              </a:prstGeom>
              <a:noFill/>
              <a:ln w="44450" algn="ctr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232275">
                  <a:defRPr/>
                </a:pPr>
                <a:endParaRPr lang="he-IL" sz="105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2" name="TextBox 10"/>
            <p:cNvSpPr txBox="1">
              <a:spLocks noChangeArrowheads="1"/>
            </p:cNvSpPr>
            <p:nvPr/>
          </p:nvSpPr>
          <p:spPr bwMode="auto">
            <a:xfrm>
              <a:off x="388212" y="20110728"/>
              <a:ext cx="8595374" cy="2251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 eaLnBrk="1" hangingPunct="1">
                <a:buFont typeface="Arial" charset="0"/>
                <a:buNone/>
                <a:defRPr/>
              </a:pPr>
              <a:r>
                <a:rPr lang="en-US" sz="1800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   - Channel length - </a:t>
              </a:r>
              <a:r>
                <a:rPr lang="en-US" sz="1800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active layer </a:t>
              </a:r>
              <a:r>
                <a:rPr lang="en-US" sz="1800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thickness</a:t>
              </a:r>
              <a:endParaRPr lang="en-US" sz="18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>
                <a:buFont typeface="Arial" charset="0"/>
                <a:buNone/>
                <a:defRPr/>
              </a:pPr>
              <a:r>
                <a:rPr lang="en-US" sz="1800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   - Perforations</a:t>
              </a:r>
              <a:r>
                <a:rPr lang="en-US" sz="1800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’ diameter (~80nm</a:t>
              </a:r>
              <a:r>
                <a:rPr lang="en-US" sz="1800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 eaLnBrk="1" hangingPunct="1">
                <a:buFont typeface="Arial" charset="0"/>
                <a:buNone/>
                <a:defRPr/>
              </a:pPr>
              <a:r>
                <a:rPr lang="en-US" sz="1800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FF - perforations area ratio</a:t>
              </a:r>
            </a:p>
            <a:p>
              <a:pPr eaLnBrk="1" hangingPunct="1">
                <a:buFont typeface="Arial" charset="0"/>
                <a:buNone/>
                <a:defRPr/>
              </a:pPr>
              <a:r>
                <a:rPr lang="en-US" sz="1800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1800" kern="0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1800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&amp; </a:t>
              </a:r>
              <a:r>
                <a:rPr lang="en-US" sz="1800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1800" kern="0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US" sz="1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3" name="Straight Arrow Connector 234"/>
            <p:cNvCxnSpPr>
              <a:cxnSpLocks noChangeShapeType="1"/>
            </p:cNvCxnSpPr>
            <p:nvPr/>
          </p:nvCxnSpPr>
          <p:spPr bwMode="auto">
            <a:xfrm flipH="1" flipV="1">
              <a:off x="12344400" y="18530813"/>
              <a:ext cx="3854" cy="1203279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Straight Arrow Connector 234"/>
            <p:cNvCxnSpPr>
              <a:cxnSpLocks noChangeShapeType="1"/>
            </p:cNvCxnSpPr>
            <p:nvPr/>
          </p:nvCxnSpPr>
          <p:spPr bwMode="auto">
            <a:xfrm flipV="1">
              <a:off x="14225536" y="17107620"/>
              <a:ext cx="46101" cy="3237632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Straight Arrow Connector 234"/>
            <p:cNvCxnSpPr>
              <a:cxnSpLocks noChangeShapeType="1"/>
            </p:cNvCxnSpPr>
            <p:nvPr/>
          </p:nvCxnSpPr>
          <p:spPr bwMode="auto">
            <a:xfrm flipV="1">
              <a:off x="15545068" y="16762999"/>
              <a:ext cx="32983" cy="4219817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Straight Arrow Connector 234"/>
            <p:cNvCxnSpPr>
              <a:cxnSpLocks noChangeShapeType="1"/>
            </p:cNvCxnSpPr>
            <p:nvPr/>
          </p:nvCxnSpPr>
          <p:spPr bwMode="auto">
            <a:xfrm flipV="1">
              <a:off x="12853535" y="20982816"/>
              <a:ext cx="2724516" cy="19050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Straight Arrow Connector 234"/>
            <p:cNvCxnSpPr>
              <a:cxnSpLocks noChangeShapeType="1"/>
            </p:cNvCxnSpPr>
            <p:nvPr/>
          </p:nvCxnSpPr>
          <p:spPr bwMode="auto">
            <a:xfrm>
              <a:off x="9677400" y="21658395"/>
              <a:ext cx="174609" cy="0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Arrow Connector 234"/>
            <p:cNvCxnSpPr>
              <a:cxnSpLocks noChangeShapeType="1"/>
            </p:cNvCxnSpPr>
            <p:nvPr/>
          </p:nvCxnSpPr>
          <p:spPr bwMode="auto">
            <a:xfrm flipV="1">
              <a:off x="9653337" y="16490876"/>
              <a:ext cx="0" cy="5251327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Straight Arrow Connector 234"/>
            <p:cNvCxnSpPr>
              <a:cxnSpLocks noChangeShapeType="1"/>
            </p:cNvCxnSpPr>
            <p:nvPr/>
          </p:nvCxnSpPr>
          <p:spPr bwMode="auto">
            <a:xfrm>
              <a:off x="8875205" y="22301324"/>
              <a:ext cx="1027371" cy="1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Straight Arrow Connector 234"/>
            <p:cNvCxnSpPr>
              <a:cxnSpLocks noChangeShapeType="1"/>
            </p:cNvCxnSpPr>
            <p:nvPr/>
          </p:nvCxnSpPr>
          <p:spPr bwMode="auto">
            <a:xfrm flipV="1">
              <a:off x="8875205" y="18936781"/>
              <a:ext cx="0" cy="3364544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Straight Arrow Connector 234"/>
            <p:cNvCxnSpPr>
              <a:cxnSpLocks noChangeShapeType="1"/>
            </p:cNvCxnSpPr>
            <p:nvPr/>
          </p:nvCxnSpPr>
          <p:spPr bwMode="auto">
            <a:xfrm flipH="1" flipV="1">
              <a:off x="3593781" y="15249452"/>
              <a:ext cx="3318949" cy="4122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Straight Arrow Connector 234"/>
            <p:cNvCxnSpPr>
              <a:cxnSpLocks noChangeShapeType="1"/>
            </p:cNvCxnSpPr>
            <p:nvPr/>
          </p:nvCxnSpPr>
          <p:spPr bwMode="auto">
            <a:xfrm flipH="1">
              <a:off x="9300172" y="14182651"/>
              <a:ext cx="2892" cy="551408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Arrow Connector 234"/>
            <p:cNvCxnSpPr>
              <a:cxnSpLocks noChangeShapeType="1"/>
            </p:cNvCxnSpPr>
            <p:nvPr/>
          </p:nvCxnSpPr>
          <p:spPr bwMode="auto">
            <a:xfrm>
              <a:off x="6912730" y="14182651"/>
              <a:ext cx="2431553" cy="18365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Straight Arrow Connector 234"/>
            <p:cNvCxnSpPr>
              <a:cxnSpLocks noChangeShapeType="1"/>
            </p:cNvCxnSpPr>
            <p:nvPr/>
          </p:nvCxnSpPr>
          <p:spPr bwMode="auto">
            <a:xfrm flipH="1">
              <a:off x="6901050" y="14191833"/>
              <a:ext cx="14572" cy="1059680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Straight Arrow Connector 234"/>
            <p:cNvCxnSpPr>
              <a:cxnSpLocks noChangeShapeType="1"/>
            </p:cNvCxnSpPr>
            <p:nvPr/>
          </p:nvCxnSpPr>
          <p:spPr bwMode="auto">
            <a:xfrm flipH="1">
              <a:off x="4495801" y="16159088"/>
              <a:ext cx="1698950" cy="641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Arrow Connector 234"/>
            <p:cNvCxnSpPr>
              <a:cxnSpLocks noChangeShapeType="1"/>
            </p:cNvCxnSpPr>
            <p:nvPr/>
          </p:nvCxnSpPr>
          <p:spPr bwMode="auto">
            <a:xfrm flipH="1" flipV="1">
              <a:off x="5019359" y="16762358"/>
              <a:ext cx="839715" cy="641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Straight Arrow Connector 234"/>
            <p:cNvCxnSpPr>
              <a:cxnSpLocks noChangeShapeType="1"/>
            </p:cNvCxnSpPr>
            <p:nvPr/>
          </p:nvCxnSpPr>
          <p:spPr bwMode="auto">
            <a:xfrm flipH="1">
              <a:off x="3593782" y="15522731"/>
              <a:ext cx="597218" cy="336320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Straight Arrow Connector 234"/>
            <p:cNvCxnSpPr>
              <a:cxnSpLocks noChangeShapeType="1"/>
            </p:cNvCxnSpPr>
            <p:nvPr/>
          </p:nvCxnSpPr>
          <p:spPr bwMode="auto">
            <a:xfrm>
              <a:off x="4162274" y="15513548"/>
              <a:ext cx="3616524" cy="9183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Straight Arrow Connector 234"/>
            <p:cNvCxnSpPr>
              <a:cxnSpLocks noChangeShapeType="1"/>
            </p:cNvCxnSpPr>
            <p:nvPr/>
          </p:nvCxnSpPr>
          <p:spPr bwMode="auto">
            <a:xfrm flipH="1" flipV="1">
              <a:off x="4803192" y="18209191"/>
              <a:ext cx="2019316" cy="4122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Straight Arrow Connector 234"/>
            <p:cNvCxnSpPr>
              <a:cxnSpLocks noChangeShapeType="1"/>
            </p:cNvCxnSpPr>
            <p:nvPr/>
          </p:nvCxnSpPr>
          <p:spPr bwMode="auto">
            <a:xfrm>
              <a:off x="6822508" y="18213313"/>
              <a:ext cx="1143113" cy="1769196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prstDash val="sysDash"/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Straight Arrow Connector 234"/>
            <p:cNvCxnSpPr>
              <a:cxnSpLocks noChangeShapeType="1"/>
            </p:cNvCxnSpPr>
            <p:nvPr/>
          </p:nvCxnSpPr>
          <p:spPr bwMode="auto">
            <a:xfrm flipV="1">
              <a:off x="7965621" y="18602251"/>
              <a:ext cx="3692979" cy="1380258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prstDash val="sysDash"/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Straight Arrow Connector 234"/>
            <p:cNvCxnSpPr>
              <a:cxnSpLocks noChangeShapeType="1"/>
            </p:cNvCxnSpPr>
            <p:nvPr/>
          </p:nvCxnSpPr>
          <p:spPr bwMode="auto">
            <a:xfrm>
              <a:off x="12108207" y="20373216"/>
              <a:ext cx="2163430" cy="1"/>
            </a:xfrm>
            <a:prstGeom prst="straightConnector1">
              <a:avLst/>
            </a:prstGeom>
            <a:noFill/>
            <a:ln w="88900" algn="ctr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" name="Text Box 133"/>
            <p:cNvSpPr txBox="1">
              <a:spLocks noChangeArrowheads="1"/>
            </p:cNvSpPr>
            <p:nvPr/>
          </p:nvSpPr>
          <p:spPr bwMode="auto">
            <a:xfrm>
              <a:off x="456019" y="19355912"/>
              <a:ext cx="6319167" cy="69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232275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232275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232275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232275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232275" eaLnBrk="0" hangingPunct="0"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83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800" u="sng" kern="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Fundamental parameters</a:t>
              </a:r>
              <a:endParaRPr lang="en-US" sz="1800" u="sng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13393763" y="12927196"/>
              <a:ext cx="1934311" cy="1870735"/>
              <a:chOff x="13393763" y="12927196"/>
              <a:chExt cx="1934311" cy="1870735"/>
            </a:xfrm>
          </p:grpSpPr>
          <p:pic>
            <p:nvPicPr>
              <p:cNvPr id="95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3393763" y="12951321"/>
                <a:ext cx="1600621" cy="1774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6" name="Rectangle 95"/>
              <p:cNvSpPr/>
              <p:nvPr/>
            </p:nvSpPr>
            <p:spPr>
              <a:xfrm>
                <a:off x="13681795" y="14725923"/>
                <a:ext cx="1008112" cy="72008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050" kern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4976095" y="12927196"/>
                <a:ext cx="351979" cy="72008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050" kern="0">
                  <a:solidFill>
                    <a:sysClr val="window" lastClr="FFFFFF"/>
                  </a:solidFill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270459" y="6080440"/>
            <a:ext cx="9097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O. </a:t>
            </a:r>
            <a:r>
              <a:rPr lang="en-GB" dirty="0" err="1">
                <a:solidFill>
                  <a:prstClr val="black"/>
                </a:solidFill>
              </a:rPr>
              <a:t>Globerman</a:t>
            </a:r>
            <a:r>
              <a:rPr lang="en-GB" dirty="0">
                <a:solidFill>
                  <a:prstClr val="black"/>
                </a:solidFill>
              </a:rPr>
              <a:t>, M.Sc. Thesis, Electrical Engineering, Technion, Israel, 2006</a:t>
            </a:r>
          </a:p>
          <a:p>
            <a:r>
              <a:rPr lang="en-GB" dirty="0">
                <a:solidFill>
                  <a:prstClr val="black"/>
                </a:solidFill>
              </a:rPr>
              <a:t>A. J. Ben-</a:t>
            </a:r>
            <a:r>
              <a:rPr lang="en-GB" dirty="0" err="1">
                <a:solidFill>
                  <a:prstClr val="black"/>
                </a:solidFill>
              </a:rPr>
              <a:t>Sasson</a:t>
            </a:r>
            <a:r>
              <a:rPr lang="en-GB" dirty="0">
                <a:solidFill>
                  <a:prstClr val="black"/>
                </a:solidFill>
              </a:rPr>
              <a:t> and N. Tessler, Nano Letters, vol. 12, pp. 4729-4733, 2012/09/12 2012.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4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8&quot; unique_id=&quot;52362&quot;&gt;&lt;/object&gt;&lt;object type=&quot;2&quot; unique_id=&quot;52363&quot;&gt;&lt;object type=&quot;3&quot; unique_id=&quot;52364&quot;&gt;&lt;property id=&quot;20148&quot; value=&quot;5&quot;/&gt;&lt;property id=&quot;20300&quot; value=&quot;Slide 1 - &amp;quot;VFET – A Transistor Structure for Amorphous semiconductors&amp;quot;&quot;/&gt;&lt;property id=&quot;20307&quot; value=&quot;267&quot;/&gt;&lt;/object&gt;&lt;object type=&quot;3&quot; unique_id=&quot;52365&quot;&gt;&lt;property id=&quot;20148&quot; value=&quot;5&quot;/&gt;&lt;property id=&quot;20300&quot; value=&quot;Slide 3&quot;/&gt;&lt;property id=&quot;20307&quot; value=&quot;257&quot;/&gt;&lt;/object&gt;&lt;object type=&quot;3&quot; unique_id=&quot;52366&quot;&gt;&lt;property id=&quot;20148&quot; value=&quot;5&quot;/&gt;&lt;property id=&quot;20300&quot; value=&quot;Slide 9&quot;/&gt;&lt;property id=&quot;20307&quot; value=&quot;258&quot;/&gt;&lt;/object&gt;&lt;object type=&quot;3&quot; unique_id=&quot;52367&quot;&gt;&lt;property id=&quot;20148&quot; value=&quot;5&quot;/&gt;&lt;property id=&quot;20300&quot; value=&quot;Slide 8&quot;/&gt;&lt;property id=&quot;20307&quot; value=&quot;259&quot;/&gt;&lt;/object&gt;&lt;object type=&quot;3&quot; unique_id=&quot;52368&quot;&gt;&lt;property id=&quot;20148&quot; value=&quot;5&quot;/&gt;&lt;property id=&quot;20300&quot; value=&quot;Slide 10&quot;/&gt;&lt;property id=&quot;20307&quot; value=&quot;260&quot;/&gt;&lt;/object&gt;&lt;object type=&quot;3&quot; unique_id=&quot;52369&quot;&gt;&lt;property id=&quot;20148&quot; value=&quot;5&quot;/&gt;&lt;property id=&quot;20300&quot; value=&quot;Slide 11&quot;/&gt;&lt;property id=&quot;20307&quot; value=&quot;261&quot;/&gt;&lt;/object&gt;&lt;object type=&quot;3&quot; unique_id=&quot;52370&quot;&gt;&lt;property id=&quot;20148&quot; value=&quot;5&quot;/&gt;&lt;property id=&quot;20300&quot; value=&quot;Slide 12&quot;/&gt;&lt;property id=&quot;20307&quot; value=&quot;262&quot;/&gt;&lt;/object&gt;&lt;object type=&quot;3&quot; unique_id=&quot;52371&quot;&gt;&lt;property id=&quot;20148&quot; value=&quot;5&quot;/&gt;&lt;property id=&quot;20300&quot; value=&quot;Slide 13&quot;/&gt;&lt;property id=&quot;20307&quot; value=&quot;263&quot;/&gt;&lt;/object&gt;&lt;object type=&quot;3&quot; unique_id=&quot;52372&quot;&gt;&lt;property id=&quot;20148&quot; value=&quot;5&quot;/&gt;&lt;property id=&quot;20300&quot; value=&quot;Slide 16&quot;/&gt;&lt;property id=&quot;20307&quot; value=&quot;264&quot;/&gt;&lt;/object&gt;&lt;object type=&quot;3&quot; unique_id=&quot;52373&quot;&gt;&lt;property id=&quot;20148&quot; value=&quot;5&quot;/&gt;&lt;property id=&quot;20300&quot; value=&quot;Slide 19&quot;/&gt;&lt;property id=&quot;20307&quot; value=&quot;265&quot;/&gt;&lt;/object&gt;&lt;object type=&quot;3&quot; unique_id=&quot;52374&quot;&gt;&lt;property id=&quot;20148&quot; value=&quot;5&quot;/&gt;&lt;property id=&quot;20300&quot; value=&quot;Slide 20&quot;/&gt;&lt;property id=&quot;20307&quot; value=&quot;266&quot;/&gt;&lt;/object&gt;&lt;object type=&quot;3&quot; unique_id=&quot;54881&quot;&gt;&lt;property id=&quot;20148&quot; value=&quot;5&quot;/&gt;&lt;property id=&quot;20300&quot; value=&quot;Slide 26 - &amp;quot;Thank You&amp;quot;&quot;/&gt;&lt;property id=&quot;20307&quot; value=&quot;268&quot;/&gt;&lt;/object&gt;&lt;object type=&quot;3&quot; unique_id=&quot;55360&quot;&gt;&lt;property id=&quot;20148&quot; value=&quot;5&quot;/&gt;&lt;property id=&quot;20300&quot; value=&quot;Slide 2&quot;/&gt;&lt;property id=&quot;20307&quot; value=&quot;269&quot;/&gt;&lt;/object&gt;&lt;object type=&quot;3&quot; unique_id=&quot;55361&quot;&gt;&lt;property id=&quot;20148&quot; value=&quot;5&quot;/&gt;&lt;property id=&quot;20300&quot; value=&quot;Slide 4&quot;/&gt;&lt;property id=&quot;20307&quot; value=&quot;273&quot;/&gt;&lt;/object&gt;&lt;object type=&quot;3&quot; unique_id=&quot;55362&quot;&gt;&lt;property id=&quot;20148&quot; value=&quot;5&quot;/&gt;&lt;property id=&quot;20300&quot; value=&quot;Slide 5&quot;/&gt;&lt;property id=&quot;20307&quot; value=&quot;270&quot;/&gt;&lt;/object&gt;&lt;object type=&quot;3&quot; unique_id=&quot;55363&quot;&gt;&lt;property id=&quot;20148&quot; value=&quot;5&quot;/&gt;&lt;property id=&quot;20300&quot; value=&quot;Slide 6&quot;/&gt;&lt;property id=&quot;20307&quot; value=&quot;271&quot;/&gt;&lt;/object&gt;&lt;object type=&quot;3&quot; unique_id=&quot;55364&quot;&gt;&lt;property id=&quot;20148&quot; value=&quot;5&quot;/&gt;&lt;property id=&quot;20300&quot; value=&quot;Slide 7&quot;/&gt;&lt;property id=&quot;20307&quot; value=&quot;272&quot;/&gt;&lt;/object&gt;&lt;object type=&quot;3&quot; unique_id=&quot;55365&quot;&gt;&lt;property id=&quot;20148&quot; value=&quot;5&quot;/&gt;&lt;property id=&quot;20300&quot; value=&quot;Slide 17&quot;/&gt;&lt;property id=&quot;20307&quot; value=&quot;274&quot;/&gt;&lt;/object&gt;&lt;object type=&quot;3&quot; unique_id=&quot;55366&quot;&gt;&lt;property id=&quot;20148&quot; value=&quot;5&quot;/&gt;&lt;property id=&quot;20300&quot; value=&quot;Slide 18&quot;/&gt;&lt;property id=&quot;20307&quot; value=&quot;275&quot;/&gt;&lt;/object&gt;&lt;object type=&quot;3&quot; unique_id=&quot;55472&quot;&gt;&lt;property id=&quot;20148&quot; value=&quot;5&quot;/&gt;&lt;property id=&quot;20300&quot; value=&quot;Slide 14&quot;/&gt;&lt;property id=&quot;20307&quot; value=&quot;276&quot;/&gt;&lt;/object&gt;&lt;object type=&quot;3&quot; unique_id=&quot;55473&quot;&gt;&lt;property id=&quot;20148&quot; value=&quot;5&quot;/&gt;&lt;property id=&quot;20300&quot; value=&quot;Slide 15&quot;/&gt;&lt;property id=&quot;20307&quot; value=&quot;277&quot;/&gt;&lt;/object&gt;&lt;object type=&quot;3&quot; unique_id=&quot;69664&quot;&gt;&lt;property id=&quot;20148&quot; value=&quot;5&quot;/&gt;&lt;property id=&quot;20300&quot; value=&quot;Slide 21&quot;/&gt;&lt;property id=&quot;20307&quot; value=&quot;278&quot;/&gt;&lt;/object&gt;&lt;object type=&quot;3&quot; unique_id=&quot;69665&quot;&gt;&lt;property id=&quot;20148&quot; value=&quot;5&quot;/&gt;&lt;property id=&quot;20300&quot; value=&quot;Slide 22&quot;/&gt;&lt;property id=&quot;20307&quot; value=&quot;279&quot;/&gt;&lt;/object&gt;&lt;object type=&quot;3&quot; unique_id=&quot;69666&quot;&gt;&lt;property id=&quot;20148&quot; value=&quot;5&quot;/&gt;&lt;property id=&quot;20300&quot; value=&quot;Slide 23&quot;/&gt;&lt;property id=&quot;20307&quot; value=&quot;280&quot;/&gt;&lt;/object&gt;&lt;object type=&quot;3&quot; unique_id=&quot;69667&quot;&gt;&lt;property id=&quot;20148&quot; value=&quot;5&quot;/&gt;&lt;property id=&quot;20300&quot; value=&quot;Slide 24&quot;/&gt;&lt;property id=&quot;20307&quot; value=&quot;281&quot;/&gt;&lt;/object&gt;&lt;object type=&quot;3&quot; unique_id=&quot;69668&quot;&gt;&lt;property id=&quot;20148&quot; value=&quot;5&quot;/&gt;&lt;property id=&quot;20300&quot; value=&quot;Slide 25&quot;/&gt;&lt;property id=&quot;20307&quot; value=&quot;282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6|1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8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6.2|5.5|8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6.2|5.5|8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6.2|5.5|8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6.2|5.5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3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24.5|18.5|2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|14|45.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eeppt_0094_slide">
  <a:themeElements>
    <a:clrScheme name="Office Theme 2">
      <a:dk1>
        <a:srgbClr val="000000"/>
      </a:dk1>
      <a:lt1>
        <a:srgbClr val="66FFFF"/>
      </a:lt1>
      <a:dk2>
        <a:srgbClr val="000000"/>
      </a:dk2>
      <a:lt2>
        <a:srgbClr val="CCCCCC"/>
      </a:lt2>
      <a:accent1>
        <a:srgbClr val="8A8400"/>
      </a:accent1>
      <a:accent2>
        <a:srgbClr val="3168A3"/>
      </a:accent2>
      <a:accent3>
        <a:srgbClr val="B8FFFF"/>
      </a:accent3>
      <a:accent4>
        <a:srgbClr val="000000"/>
      </a:accent4>
      <a:accent5>
        <a:srgbClr val="C4C2AA"/>
      </a:accent5>
      <a:accent6>
        <a:srgbClr val="2B5E93"/>
      </a:accent6>
      <a:hlink>
        <a:srgbClr val="00898A"/>
      </a:hlink>
      <a:folHlink>
        <a:srgbClr val="15A3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66FFFF"/>
        </a:lt1>
        <a:dk2>
          <a:srgbClr val="000000"/>
        </a:dk2>
        <a:lt2>
          <a:srgbClr val="CCCCCC"/>
        </a:lt2>
        <a:accent1>
          <a:srgbClr val="00A4A4"/>
        </a:accent1>
        <a:accent2>
          <a:srgbClr val="00C2C2"/>
        </a:accent2>
        <a:accent3>
          <a:srgbClr val="B8FFFF"/>
        </a:accent3>
        <a:accent4>
          <a:srgbClr val="000000"/>
        </a:accent4>
        <a:accent5>
          <a:srgbClr val="AACFCF"/>
        </a:accent5>
        <a:accent6>
          <a:srgbClr val="00B0B0"/>
        </a:accent6>
        <a:hlink>
          <a:srgbClr val="006363"/>
        </a:hlink>
        <a:folHlink>
          <a:srgbClr val="0085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66FFFF"/>
        </a:lt1>
        <a:dk2>
          <a:srgbClr val="000000"/>
        </a:dk2>
        <a:lt2>
          <a:srgbClr val="CCCCCC"/>
        </a:lt2>
        <a:accent1>
          <a:srgbClr val="8A8400"/>
        </a:accent1>
        <a:accent2>
          <a:srgbClr val="3168A3"/>
        </a:accent2>
        <a:accent3>
          <a:srgbClr val="B8FFFF"/>
        </a:accent3>
        <a:accent4>
          <a:srgbClr val="000000"/>
        </a:accent4>
        <a:accent5>
          <a:srgbClr val="C4C2AA"/>
        </a:accent5>
        <a:accent6>
          <a:srgbClr val="2B5E93"/>
        </a:accent6>
        <a:hlink>
          <a:srgbClr val="00898A"/>
        </a:hlink>
        <a:folHlink>
          <a:srgbClr val="15A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66FFFF"/>
        </a:lt1>
        <a:dk2>
          <a:srgbClr val="000000"/>
        </a:dk2>
        <a:lt2>
          <a:srgbClr val="CCCCCC"/>
        </a:lt2>
        <a:accent1>
          <a:srgbClr val="8E5D1D"/>
        </a:accent1>
        <a:accent2>
          <a:srgbClr val="00898A"/>
        </a:accent2>
        <a:accent3>
          <a:srgbClr val="B8FFFF"/>
        </a:accent3>
        <a:accent4>
          <a:srgbClr val="000000"/>
        </a:accent4>
        <a:accent5>
          <a:srgbClr val="C6B6AB"/>
        </a:accent5>
        <a:accent6>
          <a:srgbClr val="007C7D"/>
        </a:accent6>
        <a:hlink>
          <a:srgbClr val="994C52"/>
        </a:hlink>
        <a:folHlink>
          <a:srgbClr val="4F4A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66FFFF"/>
        </a:lt1>
        <a:dk2>
          <a:srgbClr val="000000"/>
        </a:dk2>
        <a:lt2>
          <a:srgbClr val="CCCCCC"/>
        </a:lt2>
        <a:accent1>
          <a:srgbClr val="8C8800"/>
        </a:accent1>
        <a:accent2>
          <a:srgbClr val="00898A"/>
        </a:accent2>
        <a:accent3>
          <a:srgbClr val="B8FFFF"/>
        </a:accent3>
        <a:accent4>
          <a:srgbClr val="000000"/>
        </a:accent4>
        <a:accent5>
          <a:srgbClr val="C5C3AA"/>
        </a:accent5>
        <a:accent6>
          <a:srgbClr val="007C7D"/>
        </a:accent6>
        <a:hlink>
          <a:srgbClr val="995A3D"/>
        </a:hlink>
        <a:folHlink>
          <a:srgbClr val="734F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A4A4"/>
        </a:accent1>
        <a:accent2>
          <a:srgbClr val="00C2C2"/>
        </a:accent2>
        <a:accent3>
          <a:srgbClr val="FFFFFF"/>
        </a:accent3>
        <a:accent4>
          <a:srgbClr val="000000"/>
        </a:accent4>
        <a:accent5>
          <a:srgbClr val="AACFCF"/>
        </a:accent5>
        <a:accent6>
          <a:srgbClr val="00B0B0"/>
        </a:accent6>
        <a:hlink>
          <a:srgbClr val="006363"/>
        </a:hlink>
        <a:folHlink>
          <a:srgbClr val="0085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A8400"/>
        </a:accent1>
        <a:accent2>
          <a:srgbClr val="3168A3"/>
        </a:accent2>
        <a:accent3>
          <a:srgbClr val="FFFFFF"/>
        </a:accent3>
        <a:accent4>
          <a:srgbClr val="000000"/>
        </a:accent4>
        <a:accent5>
          <a:srgbClr val="C4C2AA"/>
        </a:accent5>
        <a:accent6>
          <a:srgbClr val="2B5E93"/>
        </a:accent6>
        <a:hlink>
          <a:srgbClr val="00898A"/>
        </a:hlink>
        <a:folHlink>
          <a:srgbClr val="15A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E5D1D"/>
        </a:accent1>
        <a:accent2>
          <a:srgbClr val="00898A"/>
        </a:accent2>
        <a:accent3>
          <a:srgbClr val="FFFFFF"/>
        </a:accent3>
        <a:accent4>
          <a:srgbClr val="000000"/>
        </a:accent4>
        <a:accent5>
          <a:srgbClr val="C6B6AB"/>
        </a:accent5>
        <a:accent6>
          <a:srgbClr val="007C7D"/>
        </a:accent6>
        <a:hlink>
          <a:srgbClr val="994C52"/>
        </a:hlink>
        <a:folHlink>
          <a:srgbClr val="4F4A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8800"/>
        </a:accent1>
        <a:accent2>
          <a:srgbClr val="00898A"/>
        </a:accent2>
        <a:accent3>
          <a:srgbClr val="FFFFFF"/>
        </a:accent3>
        <a:accent4>
          <a:srgbClr val="000000"/>
        </a:accent4>
        <a:accent5>
          <a:srgbClr val="C5C3AA"/>
        </a:accent5>
        <a:accent6>
          <a:srgbClr val="007C7D"/>
        </a:accent6>
        <a:hlink>
          <a:srgbClr val="995A3D"/>
        </a:hlink>
        <a:folHlink>
          <a:srgbClr val="734F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</TotalTime>
  <Words>1260</Words>
  <Application>Microsoft Office PowerPoint</Application>
  <PresentationFormat>On-screen Show (4:3)</PresentationFormat>
  <Paragraphs>235</Paragraphs>
  <Slides>26</Slides>
  <Notes>5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Segoe UI</vt:lpstr>
      <vt:lpstr>Symbol</vt:lpstr>
      <vt:lpstr>Times New Roman</vt:lpstr>
      <vt:lpstr>Verdana</vt:lpstr>
      <vt:lpstr>Wingdings</vt:lpstr>
      <vt:lpstr>1_Office Theme</vt:lpstr>
      <vt:lpstr>freeppt_0094_slide</vt:lpstr>
      <vt:lpstr>KGPlot</vt:lpstr>
      <vt:lpstr>Equation</vt:lpstr>
      <vt:lpstr>VFET – A Transistor Structure for Amorphous semiconductors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Transistor Structures for Amorphous semiconductors</dc:title>
  <dc:creator>Nir Tessler</dc:creator>
  <cp:lastModifiedBy>Nir Tessler</cp:lastModifiedBy>
  <cp:revision>7</cp:revision>
  <dcterms:created xsi:type="dcterms:W3CDTF">2014-12-04T20:52:00Z</dcterms:created>
  <dcterms:modified xsi:type="dcterms:W3CDTF">2015-08-13T04:53:00Z</dcterms:modified>
</cp:coreProperties>
</file>