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4"/>
  </p:notesMasterIdLst>
  <p:sldIdLst>
    <p:sldId id="256" r:id="rId2"/>
    <p:sldId id="257" r:id="rId3"/>
    <p:sldId id="258" r:id="rId4"/>
    <p:sldId id="259" r:id="rId5"/>
    <p:sldId id="260" r:id="rId6"/>
    <p:sldId id="261" r:id="rId7"/>
    <p:sldId id="263" r:id="rId8"/>
    <p:sldId id="262" r:id="rId9"/>
    <p:sldId id="264" r:id="rId10"/>
    <p:sldId id="285" r:id="rId11"/>
    <p:sldId id="265" r:id="rId12"/>
    <p:sldId id="266" r:id="rId13"/>
    <p:sldId id="267" r:id="rId14"/>
    <p:sldId id="268" r:id="rId15"/>
    <p:sldId id="269" r:id="rId16"/>
    <p:sldId id="270" r:id="rId17"/>
    <p:sldId id="271" r:id="rId18"/>
    <p:sldId id="272" r:id="rId19"/>
    <p:sldId id="273" r:id="rId20"/>
    <p:sldId id="278" r:id="rId21"/>
    <p:sldId id="279" r:id="rId22"/>
    <p:sldId id="274" r:id="rId23"/>
    <p:sldId id="276" r:id="rId24"/>
    <p:sldId id="277" r:id="rId25"/>
    <p:sldId id="275" r:id="rId26"/>
    <p:sldId id="280" r:id="rId27"/>
    <p:sldId id="282" r:id="rId28"/>
    <p:sldId id="283" r:id="rId29"/>
    <p:sldId id="286" r:id="rId30"/>
    <p:sldId id="287" r:id="rId31"/>
    <p:sldId id="281"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FC"/>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6" d="100"/>
          <a:sy n="66" d="100"/>
        </p:scale>
        <p:origin x="1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54E002-94E0-4C17-B3A4-7A56BEACE3B8}" type="datetimeFigureOut">
              <a:rPr lang="en-MY" smtClean="0"/>
              <a:t>22/7/2015</a:t>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AB7BC-5201-405B-B902-6F7B985BFD3E}" type="slidenum">
              <a:rPr lang="en-MY" smtClean="0"/>
              <a:t>‹#›</a:t>
            </a:fld>
            <a:endParaRPr lang="en-MY"/>
          </a:p>
        </p:txBody>
      </p:sp>
    </p:spTree>
    <p:extLst>
      <p:ext uri="{BB962C8B-B14F-4D97-AF65-F5344CB8AC3E}">
        <p14:creationId xmlns:p14="http://schemas.microsoft.com/office/powerpoint/2010/main" val="396228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dirty="0" smtClean="0"/>
              <a:t>לדלג</a:t>
            </a:r>
            <a:r>
              <a:rPr lang="he-IL" baseline="0" dirty="0" smtClean="0"/>
              <a:t> על </a:t>
            </a:r>
            <a:r>
              <a:rPr lang="he-IL" baseline="0" dirty="0" err="1" smtClean="0"/>
              <a:t>מינימקס</a:t>
            </a:r>
            <a:r>
              <a:rPr lang="he-IL" baseline="0" dirty="0" smtClean="0"/>
              <a:t> ואלפא-בטא, לחזור לזה אח"כ אם </a:t>
            </a:r>
            <a:r>
              <a:rPr lang="he-IL" baseline="0" dirty="0" err="1" smtClean="0"/>
              <a:t>ישאר</a:t>
            </a:r>
            <a:r>
              <a:rPr lang="he-IL" baseline="0" dirty="0" smtClean="0"/>
              <a:t> זמן כדי להשוות את </a:t>
            </a:r>
            <a:r>
              <a:rPr lang="en-US" baseline="0" dirty="0" smtClean="0"/>
              <a:t>MCTS</a:t>
            </a:r>
            <a:r>
              <a:rPr lang="he-IL" baseline="0" dirty="0" smtClean="0"/>
              <a:t> לאלטרנטיבה הנפוצה ולהדגיש תכונות של </a:t>
            </a:r>
            <a:r>
              <a:rPr lang="en-US" baseline="0" dirty="0" smtClean="0"/>
              <a:t>MCTS</a:t>
            </a:r>
            <a:r>
              <a:rPr lang="he-IL" baseline="0" dirty="0" smtClean="0"/>
              <a:t>.</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2</a:t>
            </a:fld>
            <a:endParaRPr lang="en-MY"/>
          </a:p>
        </p:txBody>
      </p:sp>
    </p:spTree>
    <p:extLst>
      <p:ext uri="{BB962C8B-B14F-4D97-AF65-F5344CB8AC3E}">
        <p14:creationId xmlns:p14="http://schemas.microsoft.com/office/powerpoint/2010/main" val="1213073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32</a:t>
            </a:fld>
            <a:endParaRPr lang="en-MY"/>
          </a:p>
        </p:txBody>
      </p:sp>
    </p:spTree>
    <p:extLst>
      <p:ext uri="{BB962C8B-B14F-4D97-AF65-F5344CB8AC3E}">
        <p14:creationId xmlns:p14="http://schemas.microsoft.com/office/powerpoint/2010/main" val="115498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smtClean="0"/>
              <a:t>Keep</a:t>
            </a:r>
            <a:r>
              <a:rPr lang="en-MY" baseline="0" dirty="0" smtClean="0"/>
              <a:t> this one short. Skip over minimax &amp; Alpha-Beta pruning</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5</a:t>
            </a:fld>
            <a:endParaRPr lang="en-MY"/>
          </a:p>
        </p:txBody>
      </p:sp>
    </p:spTree>
    <p:extLst>
      <p:ext uri="{BB962C8B-B14F-4D97-AF65-F5344CB8AC3E}">
        <p14:creationId xmlns:p14="http://schemas.microsoft.com/office/powerpoint/2010/main" val="2782144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smtClean="0"/>
              <a:t>Do</a:t>
            </a:r>
            <a:r>
              <a:rPr lang="en-MY" baseline="0" dirty="0" smtClean="0"/>
              <a:t> something about the lack of context for the first </a:t>
            </a:r>
            <a:r>
              <a:rPr lang="en-MY" baseline="0" dirty="0" err="1" smtClean="0"/>
              <a:t>bulletpoint</a:t>
            </a:r>
            <a:r>
              <a:rPr lang="en-MY" baseline="0" dirty="0" smtClean="0"/>
              <a:t> (Since I’ll skip minimax &amp; alpha-beta pruning</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11</a:t>
            </a:fld>
            <a:endParaRPr lang="en-MY"/>
          </a:p>
        </p:txBody>
      </p:sp>
    </p:spTree>
    <p:extLst>
      <p:ext uri="{BB962C8B-B14F-4D97-AF65-F5344CB8AC3E}">
        <p14:creationId xmlns:p14="http://schemas.microsoft.com/office/powerpoint/2010/main" val="776509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smtClean="0"/>
              <a:t>Blue – our turn. Grey – game is over. While – unvisited.</a:t>
            </a:r>
            <a:br>
              <a:rPr lang="en-MY" dirty="0" smtClean="0"/>
            </a:br>
            <a:r>
              <a:rPr lang="en-MY" dirty="0" smtClean="0"/>
              <a:t>Make sure this is right.</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13</a:t>
            </a:fld>
            <a:endParaRPr lang="en-MY"/>
          </a:p>
        </p:txBody>
      </p:sp>
    </p:spTree>
    <p:extLst>
      <p:ext uri="{BB962C8B-B14F-4D97-AF65-F5344CB8AC3E}">
        <p14:creationId xmlns:p14="http://schemas.microsoft.com/office/powerpoint/2010/main" val="4284993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smtClean="0"/>
              <a:t>Blue – our turn. Grey – game is over. While – unvisited.</a:t>
            </a:r>
            <a:br>
              <a:rPr lang="en-MY" dirty="0" smtClean="0"/>
            </a:br>
            <a:r>
              <a:rPr lang="en-MY" dirty="0" smtClean="0"/>
              <a:t>Make sure this is right.</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14</a:t>
            </a:fld>
            <a:endParaRPr lang="en-MY"/>
          </a:p>
        </p:txBody>
      </p:sp>
    </p:spTree>
    <p:extLst>
      <p:ext uri="{BB962C8B-B14F-4D97-AF65-F5344CB8AC3E}">
        <p14:creationId xmlns:p14="http://schemas.microsoft.com/office/powerpoint/2010/main" val="4056108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18</a:t>
            </a:fld>
            <a:endParaRPr lang="en-MY"/>
          </a:p>
        </p:txBody>
      </p:sp>
    </p:spTree>
    <p:extLst>
      <p:ext uri="{BB962C8B-B14F-4D97-AF65-F5344CB8AC3E}">
        <p14:creationId xmlns:p14="http://schemas.microsoft.com/office/powerpoint/2010/main" val="2508884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smtClean="0"/>
              <a:t>מניח פה</a:t>
            </a:r>
            <a:r>
              <a:rPr lang="he-IL" baseline="0" dirty="0" smtClean="0"/>
              <a:t> לשם הנוחות שיש רק 1 או 0</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23</a:t>
            </a:fld>
            <a:endParaRPr lang="en-MY" dirty="0"/>
          </a:p>
        </p:txBody>
      </p:sp>
    </p:spTree>
    <p:extLst>
      <p:ext uri="{BB962C8B-B14F-4D97-AF65-F5344CB8AC3E}">
        <p14:creationId xmlns:p14="http://schemas.microsoft.com/office/powerpoint/2010/main" val="2897567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smtClean="0"/>
              <a:t>מניח פה</a:t>
            </a:r>
            <a:r>
              <a:rPr lang="he-IL" baseline="0" dirty="0" smtClean="0"/>
              <a:t> לשם הנוחות שיש רק 1 או 0</a:t>
            </a:r>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24</a:t>
            </a:fld>
            <a:endParaRPr lang="en-MY" dirty="0"/>
          </a:p>
        </p:txBody>
      </p:sp>
    </p:spTree>
    <p:extLst>
      <p:ext uri="{BB962C8B-B14F-4D97-AF65-F5344CB8AC3E}">
        <p14:creationId xmlns:p14="http://schemas.microsoft.com/office/powerpoint/2010/main" val="4002727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E3CAB7BC-5201-405B-B902-6F7B985BFD3E}" type="slidenum">
              <a:rPr lang="en-MY" smtClean="0"/>
              <a:t>31</a:t>
            </a:fld>
            <a:endParaRPr lang="en-MY"/>
          </a:p>
        </p:txBody>
      </p:sp>
    </p:spTree>
    <p:extLst>
      <p:ext uri="{BB962C8B-B14F-4D97-AF65-F5344CB8AC3E}">
        <p14:creationId xmlns:p14="http://schemas.microsoft.com/office/powerpoint/2010/main" val="48185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4100943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2902956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8805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1626007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1281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490154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641582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546790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1972766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03AC-9F6F-471B-A687-66D262BFFDED}" type="datetimeFigureOut">
              <a:rPr lang="en-MY" smtClean="0"/>
              <a:t>22/7/2015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1051370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7803AC-9F6F-471B-A687-66D262BFFDED}" type="datetimeFigureOut">
              <a:rPr lang="en-MY" smtClean="0"/>
              <a:t>22/7/2015</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20173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7803AC-9F6F-471B-A687-66D262BFFDED}" type="datetimeFigureOut">
              <a:rPr lang="en-MY" smtClean="0"/>
              <a:t>22/7/2015</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20143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7803AC-9F6F-471B-A687-66D262BFFDED}" type="datetimeFigureOut">
              <a:rPr lang="en-MY" smtClean="0"/>
              <a:t>22/7/2015</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779675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803AC-9F6F-471B-A687-66D262BFFDED}" type="datetimeFigureOut">
              <a:rPr lang="en-MY" smtClean="0"/>
              <a:t>22/7/2015</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16431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803AC-9F6F-471B-A687-66D262BFFDED}" type="datetimeFigureOut">
              <a:rPr lang="en-MY" smtClean="0"/>
              <a:t>22/7/2015</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83BED8F-B8E2-45B3-ADE4-52137FBFF9A5}" type="slidenum">
              <a:rPr lang="en-MY" smtClean="0"/>
              <a:t>‹#›</a:t>
            </a:fld>
            <a:endParaRPr lang="en-MY"/>
          </a:p>
        </p:txBody>
      </p:sp>
    </p:spTree>
    <p:extLst>
      <p:ext uri="{BB962C8B-B14F-4D97-AF65-F5344CB8AC3E}">
        <p14:creationId xmlns:p14="http://schemas.microsoft.com/office/powerpoint/2010/main" val="322663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F83BED8F-B8E2-45B3-ADE4-52137FBFF9A5}" type="slidenum">
              <a:rPr lang="en-MY" smtClean="0"/>
              <a:t>‹#›</a:t>
            </a:fld>
            <a:endParaRPr lang="en-MY"/>
          </a:p>
        </p:txBody>
      </p:sp>
      <p:sp>
        <p:nvSpPr>
          <p:cNvPr id="5" name="Date Placeholder 4"/>
          <p:cNvSpPr>
            <a:spLocks noGrp="1"/>
          </p:cNvSpPr>
          <p:nvPr>
            <p:ph type="dt" sz="half" idx="10"/>
          </p:nvPr>
        </p:nvSpPr>
        <p:spPr/>
        <p:txBody>
          <a:bodyPr/>
          <a:lstStyle/>
          <a:p>
            <a:fld id="{BF7803AC-9F6F-471B-A687-66D262BFFDED}" type="datetimeFigureOut">
              <a:rPr lang="en-MY" smtClean="0"/>
              <a:t>22/7/2015</a:t>
            </a:fld>
            <a:endParaRPr lang="en-MY"/>
          </a:p>
        </p:txBody>
      </p:sp>
    </p:spTree>
    <p:extLst>
      <p:ext uri="{BB962C8B-B14F-4D97-AF65-F5344CB8AC3E}">
        <p14:creationId xmlns:p14="http://schemas.microsoft.com/office/powerpoint/2010/main" val="3343908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7803AC-9F6F-471B-A687-66D262BFFDED}" type="datetimeFigureOut">
              <a:rPr lang="en-MY" smtClean="0"/>
              <a:t>22/7/2015</a:t>
            </a:fld>
            <a:endParaRPr lang="en-MY"/>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3BED8F-B8E2-45B3-ADE4-52137FBFF9A5}" type="slidenum">
              <a:rPr lang="en-MY" smtClean="0"/>
              <a:t>‹#›</a:t>
            </a:fld>
            <a:endParaRPr lang="en-MY"/>
          </a:p>
        </p:txBody>
      </p:sp>
    </p:spTree>
    <p:extLst>
      <p:ext uri="{BB962C8B-B14F-4D97-AF65-F5344CB8AC3E}">
        <p14:creationId xmlns:p14="http://schemas.microsoft.com/office/powerpoint/2010/main" val="244174066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0.png"/><Relationship Id="rId7"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3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71603"/>
            <a:ext cx="8088086" cy="860983"/>
          </a:xfrm>
        </p:spPr>
        <p:txBody>
          <a:bodyPr anchor="t">
            <a:noAutofit/>
          </a:bodyPr>
          <a:lstStyle/>
          <a:p>
            <a:pPr algn="l"/>
            <a:r>
              <a:rPr lang="en-MY" sz="2400" dirty="0" smtClean="0"/>
              <a:t>Monte-Carlo methods for Computation and Optimization</a:t>
            </a:r>
            <a:br>
              <a:rPr lang="en-MY" sz="2400" dirty="0" smtClean="0"/>
            </a:br>
            <a:r>
              <a:rPr lang="en-MY" sz="2400" dirty="0" smtClean="0"/>
              <a:t>Spring 2015</a:t>
            </a:r>
            <a:endParaRPr lang="en-MY" sz="2400" dirty="0"/>
          </a:p>
        </p:txBody>
      </p:sp>
      <p:sp>
        <p:nvSpPr>
          <p:cNvPr id="3" name="Subtitle 2"/>
          <p:cNvSpPr>
            <a:spLocks noGrp="1"/>
          </p:cNvSpPr>
          <p:nvPr>
            <p:ph type="subTitle" idx="1"/>
          </p:nvPr>
        </p:nvSpPr>
        <p:spPr>
          <a:xfrm>
            <a:off x="1524000" y="3657600"/>
            <a:ext cx="9144000" cy="1210240"/>
          </a:xfrm>
        </p:spPr>
        <p:txBody>
          <a:bodyPr/>
          <a:lstStyle/>
          <a:p>
            <a:pPr algn="l"/>
            <a:r>
              <a:rPr lang="en-MY" dirty="0" smtClean="0"/>
              <a:t>Based on “N-Grams and the Last-Good-Reply Policy Applied in General Game Playing” (Mandy J. W. </a:t>
            </a:r>
            <a:r>
              <a:rPr lang="en-MY" dirty="0" err="1" smtClean="0"/>
              <a:t>Tak</a:t>
            </a:r>
            <a:r>
              <a:rPr lang="en-MY" dirty="0" smtClean="0"/>
              <a:t>, Mark H. M. </a:t>
            </a:r>
            <a:r>
              <a:rPr lang="en-MY" dirty="0" err="1" smtClean="0"/>
              <a:t>Winands</a:t>
            </a:r>
            <a:r>
              <a:rPr lang="en-MY" dirty="0" smtClean="0"/>
              <a:t>, </a:t>
            </a:r>
            <a:r>
              <a:rPr lang="en-MY" dirty="0" err="1" smtClean="0"/>
              <a:t>Yngvi</a:t>
            </a:r>
            <a:r>
              <a:rPr lang="en-MY" dirty="0" smtClean="0"/>
              <a:t> </a:t>
            </a:r>
            <a:r>
              <a:rPr lang="en-MY" dirty="0" err="1" smtClean="0"/>
              <a:t>Björnsson</a:t>
            </a:r>
            <a:r>
              <a:rPr lang="en-MY" dirty="0" smtClean="0"/>
              <a:t>), IEEE Transactions on Computational Intelligence and AI in games, Vol. 4 No. 2, June 2012</a:t>
            </a:r>
            <a:endParaRPr lang="en-MY" dirty="0"/>
          </a:p>
        </p:txBody>
      </p:sp>
      <p:sp>
        <p:nvSpPr>
          <p:cNvPr id="4" name="TextBox 3"/>
          <p:cNvSpPr txBox="1"/>
          <p:nvPr/>
        </p:nvSpPr>
        <p:spPr>
          <a:xfrm>
            <a:off x="1524000" y="1537451"/>
            <a:ext cx="9144000" cy="1754326"/>
          </a:xfrm>
          <a:prstGeom prst="rect">
            <a:avLst/>
          </a:prstGeom>
          <a:noFill/>
        </p:spPr>
        <p:txBody>
          <a:bodyPr wrap="square" rtlCol="0">
            <a:spAutoFit/>
          </a:bodyPr>
          <a:lstStyle/>
          <a:p>
            <a:pPr algn="ctr"/>
            <a:r>
              <a:rPr lang="en-MY" sz="5400" dirty="0" smtClean="0"/>
              <a:t>N-Grams and the Last-Good-Reply Policy in MCTS</a:t>
            </a:r>
          </a:p>
        </p:txBody>
      </p:sp>
      <p:sp>
        <p:nvSpPr>
          <p:cNvPr id="5" name="TextBox 4"/>
          <p:cNvSpPr txBox="1"/>
          <p:nvPr/>
        </p:nvSpPr>
        <p:spPr>
          <a:xfrm>
            <a:off x="1524000" y="4867840"/>
            <a:ext cx="9144000" cy="892552"/>
          </a:xfrm>
          <a:prstGeom prst="rect">
            <a:avLst/>
          </a:prstGeom>
          <a:noFill/>
        </p:spPr>
        <p:txBody>
          <a:bodyPr wrap="square" rtlCol="0">
            <a:spAutoFit/>
          </a:bodyPr>
          <a:lstStyle/>
          <a:p>
            <a:pPr algn="ctr"/>
            <a:endParaRPr lang="en-MY" sz="1600" dirty="0"/>
          </a:p>
          <a:p>
            <a:r>
              <a:rPr lang="en-MY" sz="3600" dirty="0"/>
              <a:t>Presentation by Ayal </a:t>
            </a:r>
            <a:r>
              <a:rPr lang="en-MY" sz="3600" dirty="0" err="1"/>
              <a:t>Shwartz</a:t>
            </a:r>
            <a:endParaRPr lang="en-MY" sz="4000" dirty="0"/>
          </a:p>
        </p:txBody>
      </p:sp>
    </p:spTree>
    <p:extLst>
      <p:ext uri="{BB962C8B-B14F-4D97-AF65-F5344CB8AC3E}">
        <p14:creationId xmlns:p14="http://schemas.microsoft.com/office/powerpoint/2010/main" val="836916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pPr algn="ctr"/>
                <a:r>
                  <a:rPr lang="en-MY" dirty="0" smtClean="0"/>
                  <a:t>Problems with </a:t>
                </a:r>
                <a14:m>
                  <m:oMath xmlns:m="http://schemas.openxmlformats.org/officeDocument/2006/math">
                    <m:r>
                      <a:rPr lang="en-MY" b="0" i="1" smtClean="0">
                        <a:latin typeface="Cambria Math" panose="02040503050406030204" pitchFamily="18" charset="0"/>
                      </a:rPr>
                      <m:t>𝛼𝛽</m:t>
                    </m:r>
                  </m:oMath>
                </a14:m>
                <a:r>
                  <a:rPr lang="en-MY" dirty="0" smtClean="0"/>
                  <a:t> pruning (3)</a:t>
                </a:r>
                <a:endParaRPr lang="en-MY"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t="-6452"/>
                </a:stretch>
              </a:blipFill>
            </p:spPr>
            <p:txBody>
              <a:bodyPr/>
              <a:lstStyle/>
              <a:p>
                <a:r>
                  <a:rPr lang="en-MY">
                    <a:noFill/>
                  </a:rPr>
                  <a:t> </a:t>
                </a:r>
              </a:p>
            </p:txBody>
          </p:sp>
        </mc:Fallback>
      </mc:AlternateContent>
      <p:sp>
        <p:nvSpPr>
          <p:cNvPr id="3" name="Content Placeholder 2"/>
          <p:cNvSpPr>
            <a:spLocks noGrp="1"/>
          </p:cNvSpPr>
          <p:nvPr>
            <p:ph idx="1"/>
          </p:nvPr>
        </p:nvSpPr>
        <p:spPr>
          <a:xfrm>
            <a:off x="677333" y="2160589"/>
            <a:ext cx="9264953" cy="3880773"/>
          </a:xfrm>
        </p:spPr>
        <p:txBody>
          <a:bodyPr>
            <a:normAutofit/>
          </a:bodyPr>
          <a:lstStyle/>
          <a:p>
            <a:r>
              <a:rPr lang="en-MY" sz="2200" dirty="0"/>
              <a:t>In General Game Playing (GPP), the objective is to be able to play any game</a:t>
            </a:r>
          </a:p>
          <a:p>
            <a:pPr lvl="1">
              <a:lnSpc>
                <a:spcPct val="120000"/>
              </a:lnSpc>
            </a:pPr>
            <a:r>
              <a:rPr lang="en-MY" sz="2000" dirty="0"/>
              <a:t>Given a description of the game (in Game Description Language), we would like to be able to play the game as soon as we have the game’s description (with some time for pre-processing allowed</a:t>
            </a:r>
            <a:r>
              <a:rPr lang="en-MY" sz="2000" dirty="0" smtClean="0"/>
              <a:t>). We won’t have time to come up with a heuristic reward function.</a:t>
            </a:r>
            <a:endParaRPr lang="en-MY" sz="2000" dirty="0"/>
          </a:p>
        </p:txBody>
      </p:sp>
    </p:spTree>
    <p:extLst>
      <p:ext uri="{BB962C8B-B14F-4D97-AF65-F5344CB8AC3E}">
        <p14:creationId xmlns:p14="http://schemas.microsoft.com/office/powerpoint/2010/main" val="440128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Monte-Carlo Tree Search</a:t>
            </a:r>
            <a:endParaRPr lang="en-MY" dirty="0"/>
          </a:p>
        </p:txBody>
      </p:sp>
      <p:sp>
        <p:nvSpPr>
          <p:cNvPr id="3" name="Content Placeholder 2"/>
          <p:cNvSpPr>
            <a:spLocks noGrp="1"/>
          </p:cNvSpPr>
          <p:nvPr>
            <p:ph idx="1"/>
          </p:nvPr>
        </p:nvSpPr>
        <p:spPr>
          <a:xfrm>
            <a:off x="677333" y="2160589"/>
            <a:ext cx="9105296" cy="3880773"/>
          </a:xfrm>
        </p:spPr>
        <p:txBody>
          <a:bodyPr>
            <a:normAutofit/>
          </a:bodyPr>
          <a:lstStyle/>
          <a:p>
            <a:r>
              <a:rPr lang="en-MY" sz="2000" dirty="0" smtClean="0"/>
              <a:t>Rather than look at all the options, we can probabilistically sample moves, and simulate a game from the chosen moves until it ends.</a:t>
            </a:r>
          </a:p>
          <a:p>
            <a:r>
              <a:rPr lang="en-MY" sz="2000" dirty="0" smtClean="0"/>
              <a:t>Based on the results of the simulations, we decide which moves are best.</a:t>
            </a:r>
          </a:p>
          <a:p>
            <a:pPr lvl="1">
              <a:lnSpc>
                <a:spcPct val="150000"/>
              </a:lnSpc>
            </a:pPr>
            <a:r>
              <a:rPr lang="en-MY" sz="1800" dirty="0" smtClean="0"/>
              <a:t>This (potentially) saves us some time and memory.</a:t>
            </a:r>
          </a:p>
          <a:p>
            <a:pPr lvl="1">
              <a:lnSpc>
                <a:spcPct val="150000"/>
              </a:lnSpc>
            </a:pPr>
            <a:r>
              <a:rPr lang="en-MY" sz="1800" dirty="0" smtClean="0"/>
              <a:t>Hopefully, we will get a good estimation of the (true) victory probability</a:t>
            </a:r>
          </a:p>
          <a:p>
            <a:pPr lvl="1">
              <a:lnSpc>
                <a:spcPct val="100000"/>
              </a:lnSpc>
            </a:pPr>
            <a:r>
              <a:rPr lang="en-MY" sz="1800" dirty="0" smtClean="0"/>
              <a:t>Note that the victory probability is also based on </a:t>
            </a:r>
            <a:r>
              <a:rPr lang="en-MY" sz="1800" i="1" dirty="0" smtClean="0"/>
              <a:t>how we select</a:t>
            </a:r>
            <a:r>
              <a:rPr lang="en-MY" sz="1800" dirty="0" smtClean="0"/>
              <a:t> the next move we will play.</a:t>
            </a:r>
          </a:p>
          <a:p>
            <a:pPr lvl="1">
              <a:lnSpc>
                <a:spcPct val="100000"/>
              </a:lnSpc>
            </a:pPr>
            <a:r>
              <a:rPr lang="en-MY" sz="1800" dirty="0" smtClean="0"/>
              <a:t>This also allows us to interrupt the tree search any time and come up with an action (thought we cannot make the same guarantees made in minimax trees).</a:t>
            </a:r>
          </a:p>
        </p:txBody>
      </p:sp>
    </p:spTree>
    <p:extLst>
      <p:ext uri="{BB962C8B-B14F-4D97-AF65-F5344CB8AC3E}">
        <p14:creationId xmlns:p14="http://schemas.microsoft.com/office/powerpoint/2010/main" val="1888324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Monte-Carlo Tree Search (2)</a:t>
            </a:r>
            <a:endParaRPr lang="en-MY" dirty="0"/>
          </a:p>
        </p:txBody>
      </p:sp>
      <p:sp>
        <p:nvSpPr>
          <p:cNvPr id="3" name="Content Placeholder 2"/>
          <p:cNvSpPr>
            <a:spLocks noGrp="1"/>
          </p:cNvSpPr>
          <p:nvPr>
            <p:ph idx="1"/>
          </p:nvPr>
        </p:nvSpPr>
        <p:spPr/>
        <p:txBody>
          <a:bodyPr>
            <a:normAutofit/>
          </a:bodyPr>
          <a:lstStyle/>
          <a:p>
            <a:pPr>
              <a:lnSpc>
                <a:spcPct val="125000"/>
              </a:lnSpc>
            </a:pPr>
            <a:r>
              <a:rPr lang="en-MY" sz="2400" dirty="0" smtClean="0"/>
              <a:t>If we bias ourselves towards good moves in the simulation, we might get a different probability distribution over the states in which the game ends.</a:t>
            </a:r>
          </a:p>
          <a:p>
            <a:pPr lvl="1">
              <a:lnSpc>
                <a:spcPct val="125000"/>
              </a:lnSpc>
            </a:pPr>
            <a:r>
              <a:rPr lang="en-MY" sz="2000" dirty="0" smtClean="0"/>
              <a:t>We are more likely to win if we bias our choice of moves to ones that give us a better victory probability</a:t>
            </a:r>
          </a:p>
          <a:p>
            <a:pPr lvl="1">
              <a:lnSpc>
                <a:spcPct val="125000"/>
              </a:lnSpc>
            </a:pPr>
            <a:r>
              <a:rPr lang="en-MY" sz="2000" dirty="0" smtClean="0"/>
              <a:t>(assuming we also select the next move to play appropriately)</a:t>
            </a:r>
            <a:endParaRPr lang="en-MY" sz="2000" dirty="0"/>
          </a:p>
        </p:txBody>
      </p:sp>
    </p:spTree>
    <p:extLst>
      <p:ext uri="{BB962C8B-B14F-4D97-AF65-F5344CB8AC3E}">
        <p14:creationId xmlns:p14="http://schemas.microsoft.com/office/powerpoint/2010/main" val="1682961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Selection and Expansion</a:t>
            </a:r>
            <a:endParaRPr lang="en-MY" dirty="0"/>
          </a:p>
        </p:txBody>
      </p:sp>
      <p:sp>
        <p:nvSpPr>
          <p:cNvPr id="3" name="Content Placeholder 2"/>
          <p:cNvSpPr>
            <a:spLocks noGrp="1"/>
          </p:cNvSpPr>
          <p:nvPr>
            <p:ph idx="1"/>
          </p:nvPr>
        </p:nvSpPr>
        <p:spPr/>
        <p:txBody>
          <a:bodyPr>
            <a:noAutofit/>
          </a:bodyPr>
          <a:lstStyle/>
          <a:p>
            <a:r>
              <a:rPr lang="en-MY" sz="2400" dirty="0" smtClean="0"/>
              <a:t>Selection:</a:t>
            </a:r>
          </a:p>
          <a:p>
            <a:pPr lvl="1"/>
            <a:r>
              <a:rPr lang="en-MY" sz="2000" dirty="0" smtClean="0"/>
              <a:t>Starting at the root (representing current state), traverse</a:t>
            </a:r>
            <a:br>
              <a:rPr lang="en-MY" sz="2000" dirty="0" smtClean="0"/>
            </a:br>
            <a:r>
              <a:rPr lang="en-MY" sz="2000" dirty="0" smtClean="0"/>
              <a:t>the tree until you reach a leaf.</a:t>
            </a:r>
          </a:p>
          <a:p>
            <a:r>
              <a:rPr lang="en-MY" sz="2400" dirty="0" smtClean="0"/>
              <a:t>Expansion:</a:t>
            </a:r>
          </a:p>
          <a:p>
            <a:pPr lvl="1"/>
            <a:r>
              <a:rPr lang="en-MY" sz="2000" dirty="0" smtClean="0"/>
              <a:t>If the leaf doesn’t represent a state in which the game ends, select the leaf, and create one (or more) children for the</a:t>
            </a:r>
            <a:r>
              <a:rPr lang="en-MY" sz="2000" dirty="0"/>
              <a:t> </a:t>
            </a:r>
            <a:r>
              <a:rPr lang="en-MY" sz="2000" dirty="0" smtClean="0"/>
              <a:t>leaf.</a:t>
            </a:r>
          </a:p>
          <a:p>
            <a:pPr lvl="2"/>
            <a:r>
              <a:rPr lang="en-MY" sz="1800" dirty="0" smtClean="0"/>
              <a:t>Each child represents a state reachable from it’s parent using</a:t>
            </a:r>
            <a:br>
              <a:rPr lang="en-MY" sz="1800" dirty="0" smtClean="0"/>
            </a:br>
            <a:r>
              <a:rPr lang="en-MY" sz="1800" dirty="0" smtClean="0"/>
              <a:t>an action that can be preformed from the parent state.</a:t>
            </a:r>
          </a:p>
          <a:p>
            <a:pPr marL="457200" lvl="1" indent="0">
              <a:buNone/>
            </a:pPr>
            <a:endParaRPr lang="en-MY" sz="2000" dirty="0"/>
          </a:p>
        </p:txBody>
      </p:sp>
      <p:sp>
        <p:nvSpPr>
          <p:cNvPr id="42" name="Oval 41"/>
          <p:cNvSpPr/>
          <p:nvPr/>
        </p:nvSpPr>
        <p:spPr>
          <a:xfrm>
            <a:off x="8993872" y="1825625"/>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MY"/>
          </a:p>
        </p:txBody>
      </p:sp>
      <p:cxnSp>
        <p:nvCxnSpPr>
          <p:cNvPr id="44" name="Straight Arrow Connector 43"/>
          <p:cNvCxnSpPr>
            <a:stCxn id="42" idx="4"/>
            <a:endCxn id="46" idx="0"/>
          </p:cNvCxnSpPr>
          <p:nvPr/>
        </p:nvCxnSpPr>
        <p:spPr>
          <a:xfrm flipH="1">
            <a:off x="8734572" y="2473625"/>
            <a:ext cx="583300" cy="33282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Oval 45"/>
          <p:cNvSpPr/>
          <p:nvPr/>
        </p:nvSpPr>
        <p:spPr>
          <a:xfrm>
            <a:off x="8410572" y="2806454"/>
            <a:ext cx="648000" cy="648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normAutofit fontScale="92500"/>
          </a:bodyPr>
          <a:lstStyle/>
          <a:p>
            <a:pPr algn="ctr"/>
            <a:r>
              <a:rPr lang="en-MY" sz="2400" dirty="0" smtClean="0"/>
              <a:t>1/2</a:t>
            </a:r>
            <a:endParaRPr lang="en-MY" sz="1500" dirty="0"/>
          </a:p>
        </p:txBody>
      </p:sp>
      <p:cxnSp>
        <p:nvCxnSpPr>
          <p:cNvPr id="53" name="Straight Arrow Connector 52"/>
          <p:cNvCxnSpPr>
            <a:stCxn id="42" idx="4"/>
            <a:endCxn id="54" idx="0"/>
          </p:cNvCxnSpPr>
          <p:nvPr/>
        </p:nvCxnSpPr>
        <p:spPr>
          <a:xfrm>
            <a:off x="9317872" y="2473625"/>
            <a:ext cx="515060" cy="33282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Oval 53"/>
          <p:cNvSpPr/>
          <p:nvPr/>
        </p:nvSpPr>
        <p:spPr>
          <a:xfrm flipH="1">
            <a:off x="9508932" y="2806453"/>
            <a:ext cx="648000" cy="648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normAutofit fontScale="92500"/>
          </a:bodyPr>
          <a:lstStyle/>
          <a:p>
            <a:pPr algn="ctr"/>
            <a:r>
              <a:rPr lang="en-MY" sz="2400" dirty="0" smtClean="0"/>
              <a:t>3/4</a:t>
            </a:r>
            <a:endParaRPr lang="en-MY" dirty="0"/>
          </a:p>
        </p:txBody>
      </p:sp>
      <p:cxnSp>
        <p:nvCxnSpPr>
          <p:cNvPr id="62" name="Straight Arrow Connector 61"/>
          <p:cNvCxnSpPr>
            <a:stCxn id="54" idx="4"/>
            <a:endCxn id="65" idx="0"/>
          </p:cNvCxnSpPr>
          <p:nvPr/>
        </p:nvCxnSpPr>
        <p:spPr>
          <a:xfrm flipH="1">
            <a:off x="9253172" y="3454453"/>
            <a:ext cx="579760" cy="303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65" name="Oval 64"/>
          <p:cNvSpPr/>
          <p:nvPr/>
        </p:nvSpPr>
        <p:spPr>
          <a:xfrm>
            <a:off x="8929172" y="3758268"/>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2/2</a:t>
            </a:r>
            <a:endParaRPr lang="en-MY" sz="2400" dirty="0"/>
          </a:p>
        </p:txBody>
      </p:sp>
      <p:cxnSp>
        <p:nvCxnSpPr>
          <p:cNvPr id="68" name="Straight Arrow Connector 67"/>
          <p:cNvCxnSpPr>
            <a:stCxn id="54" idx="4"/>
            <a:endCxn id="69" idx="0"/>
          </p:cNvCxnSpPr>
          <p:nvPr/>
        </p:nvCxnSpPr>
        <p:spPr>
          <a:xfrm>
            <a:off x="9832932" y="3454453"/>
            <a:ext cx="579760" cy="303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69" name="Oval 68"/>
          <p:cNvSpPr/>
          <p:nvPr/>
        </p:nvSpPr>
        <p:spPr>
          <a:xfrm flipH="1">
            <a:off x="10088692" y="3758268"/>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1/2</a:t>
            </a:r>
            <a:endParaRPr lang="en-MY" sz="2400" dirty="0"/>
          </a:p>
        </p:txBody>
      </p:sp>
      <p:cxnSp>
        <p:nvCxnSpPr>
          <p:cNvPr id="75" name="Straight Arrow Connector 74"/>
          <p:cNvCxnSpPr>
            <a:stCxn id="69" idx="4"/>
            <a:endCxn id="79" idx="0"/>
          </p:cNvCxnSpPr>
          <p:nvPr/>
        </p:nvCxnSpPr>
        <p:spPr>
          <a:xfrm>
            <a:off x="10412692" y="4406268"/>
            <a:ext cx="6824" cy="28839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9" name="Oval 78"/>
          <p:cNvSpPr/>
          <p:nvPr/>
        </p:nvSpPr>
        <p:spPr>
          <a:xfrm>
            <a:off x="10095516" y="4694660"/>
            <a:ext cx="648000" cy="648000"/>
          </a:xfrm>
          <a:prstGeom prst="ellipse">
            <a:avLst/>
          </a:prstGeom>
        </p:spPr>
        <p:style>
          <a:lnRef idx="2">
            <a:schemeClr val="dk1"/>
          </a:lnRef>
          <a:fillRef idx="1">
            <a:schemeClr val="lt1"/>
          </a:fillRef>
          <a:effectRef idx="0">
            <a:schemeClr val="dk1"/>
          </a:effectRef>
          <a:fontRef idx="minor">
            <a:schemeClr val="dk1"/>
          </a:fontRef>
        </p:style>
        <p:txBody>
          <a:bodyPr lIns="0" tIns="0" rIns="0" bIns="0" rtlCol="0" anchor="ctr">
            <a:normAutofit fontScale="92500"/>
          </a:bodyPr>
          <a:lstStyle/>
          <a:p>
            <a:pPr algn="ctr"/>
            <a:r>
              <a:rPr lang="en-MY" sz="2400" dirty="0" smtClean="0"/>
              <a:t>0/0</a:t>
            </a:r>
            <a:endParaRPr lang="en-MY" sz="2400" dirty="0"/>
          </a:p>
        </p:txBody>
      </p:sp>
    </p:spTree>
    <p:extLst>
      <p:ext uri="{BB962C8B-B14F-4D97-AF65-F5344CB8AC3E}">
        <p14:creationId xmlns:p14="http://schemas.microsoft.com/office/powerpoint/2010/main" val="343017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2"/>
                                        </p:tgtEl>
                                      </p:cBhvr>
                                    </p:animEffect>
                                    <p:animScale>
                                      <p:cBhvr>
                                        <p:cTn id="7" dur="250" autoRev="1" fill="hold"/>
                                        <p:tgtEl>
                                          <p:spTgt spid="42"/>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54"/>
                                        </p:tgtEl>
                                      </p:cBhvr>
                                    </p:animEffect>
                                    <p:animScale>
                                      <p:cBhvr>
                                        <p:cTn id="11" dur="250" autoRev="1" fill="hold"/>
                                        <p:tgtEl>
                                          <p:spTgt spid="54"/>
                                        </p:tgtEl>
                                      </p:cBhvr>
                                      <p:by x="105000" y="105000"/>
                                    </p:animScale>
                                  </p:childTnLst>
                                </p:cTn>
                              </p:par>
                            </p:childTnLst>
                          </p:cTn>
                        </p:par>
                        <p:par>
                          <p:cTn id="12" fill="hold">
                            <p:stCondLst>
                              <p:cond delay="1000"/>
                            </p:stCondLst>
                            <p:childTnLst>
                              <p:par>
                                <p:cTn id="13" presetID="26" presetClass="emph" presetSubtype="0" fill="hold" grpId="0" nodeType="afterEffect">
                                  <p:stCondLst>
                                    <p:cond delay="0"/>
                                  </p:stCondLst>
                                  <p:childTnLst>
                                    <p:animEffect transition="out" filter="fade">
                                      <p:cBhvr>
                                        <p:cTn id="14" dur="500" tmFilter="0, 0; .2, .5; .8, .5; 1, 0"/>
                                        <p:tgtEl>
                                          <p:spTgt spid="69"/>
                                        </p:tgtEl>
                                      </p:cBhvr>
                                    </p:animEffect>
                                    <p:animScale>
                                      <p:cBhvr>
                                        <p:cTn id="15" dur="250" autoRev="1" fill="hold"/>
                                        <p:tgtEl>
                                          <p:spTgt spid="69"/>
                                        </p:tgtEl>
                                      </p:cBhvr>
                                      <p:by x="105000" y="105000"/>
                                    </p:animScale>
                                  </p:childTnLst>
                                </p:cTn>
                              </p:par>
                            </p:childTnLst>
                          </p:cTn>
                        </p:par>
                        <p:par>
                          <p:cTn id="16" fill="hold">
                            <p:stCondLst>
                              <p:cond delay="1500"/>
                            </p:stCondLst>
                            <p:childTnLst>
                              <p:par>
                                <p:cTn id="17" presetID="2" presetClass="entr" presetSubtype="4" fill="hold" nodeType="afterEffect">
                                  <p:stCondLst>
                                    <p:cond delay="0"/>
                                  </p:stCondLst>
                                  <p:childTnLst>
                                    <p:set>
                                      <p:cBhvr>
                                        <p:cTn id="18" dur="1" fill="hold">
                                          <p:stCondLst>
                                            <p:cond delay="0"/>
                                          </p:stCondLst>
                                        </p:cTn>
                                        <p:tgtEl>
                                          <p:spTgt spid="75"/>
                                        </p:tgtEl>
                                        <p:attrNameLst>
                                          <p:attrName>style.visibility</p:attrName>
                                        </p:attrNameLst>
                                      </p:cBhvr>
                                      <p:to>
                                        <p:strVal val="visible"/>
                                      </p:to>
                                    </p:set>
                                    <p:anim calcmode="lin" valueType="num">
                                      <p:cBhvr additive="base">
                                        <p:cTn id="19" dur="200" fill="hold"/>
                                        <p:tgtEl>
                                          <p:spTgt spid="75"/>
                                        </p:tgtEl>
                                        <p:attrNameLst>
                                          <p:attrName>ppt_x</p:attrName>
                                        </p:attrNameLst>
                                      </p:cBhvr>
                                      <p:tavLst>
                                        <p:tav tm="0">
                                          <p:val>
                                            <p:strVal val="#ppt_x"/>
                                          </p:val>
                                        </p:tav>
                                        <p:tav tm="100000">
                                          <p:val>
                                            <p:strVal val="#ppt_x"/>
                                          </p:val>
                                        </p:tav>
                                      </p:tavLst>
                                    </p:anim>
                                    <p:anim calcmode="lin" valueType="num">
                                      <p:cBhvr additive="base">
                                        <p:cTn id="20" dur="200" fill="hold"/>
                                        <p:tgtEl>
                                          <p:spTgt spid="7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200" fill="hold"/>
                                        <p:tgtEl>
                                          <p:spTgt spid="79"/>
                                        </p:tgtEl>
                                        <p:attrNameLst>
                                          <p:attrName>ppt_x</p:attrName>
                                        </p:attrNameLst>
                                      </p:cBhvr>
                                      <p:tavLst>
                                        <p:tav tm="0">
                                          <p:val>
                                            <p:strVal val="#ppt_x"/>
                                          </p:val>
                                        </p:tav>
                                        <p:tav tm="100000">
                                          <p:val>
                                            <p:strVal val="#ppt_x"/>
                                          </p:val>
                                        </p:tav>
                                      </p:tavLst>
                                    </p:anim>
                                    <p:anim calcmode="lin" valueType="num">
                                      <p:cBhvr additive="base">
                                        <p:cTn id="24" dur="200" fill="hold"/>
                                        <p:tgtEl>
                                          <p:spTgt spid="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4" grpId="0" animBg="1"/>
      <p:bldP spid="69" grpId="0" animBg="1"/>
      <p:bldP spid="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Simulation and Backpropagation</a:t>
            </a:r>
            <a:endParaRPr lang="en-MY" dirty="0"/>
          </a:p>
        </p:txBody>
      </p:sp>
      <p:sp>
        <p:nvSpPr>
          <p:cNvPr id="3" name="Content Placeholder 2"/>
          <p:cNvSpPr>
            <a:spLocks noGrp="1"/>
          </p:cNvSpPr>
          <p:nvPr>
            <p:ph idx="1"/>
          </p:nvPr>
        </p:nvSpPr>
        <p:spPr/>
        <p:txBody>
          <a:bodyPr>
            <a:normAutofit/>
          </a:bodyPr>
          <a:lstStyle/>
          <a:p>
            <a:r>
              <a:rPr lang="en-MY" sz="2400" dirty="0" smtClean="0"/>
              <a:t>Simulation:</a:t>
            </a:r>
          </a:p>
          <a:p>
            <a:pPr lvl="1"/>
            <a:r>
              <a:rPr lang="en-MY" sz="2000" dirty="0" smtClean="0"/>
              <a:t>From newly created node, simulate a game. That is,</a:t>
            </a:r>
            <a:br>
              <a:rPr lang="en-MY" sz="2000" dirty="0" smtClean="0"/>
            </a:br>
            <a:r>
              <a:rPr lang="en-MY" sz="2000" dirty="0" smtClean="0"/>
              <a:t>sample moves for each player, create a child node</a:t>
            </a:r>
            <a:br>
              <a:rPr lang="en-MY" sz="2000" dirty="0" smtClean="0"/>
            </a:br>
            <a:r>
              <a:rPr lang="en-MY" sz="2000" dirty="0" smtClean="0"/>
              <a:t>representing the resulting state, and repeat from new</a:t>
            </a:r>
            <a:br>
              <a:rPr lang="en-MY" sz="2000" dirty="0" smtClean="0"/>
            </a:br>
            <a:r>
              <a:rPr lang="en-MY" sz="2000" dirty="0" smtClean="0"/>
              <a:t>node until game end is reached.</a:t>
            </a:r>
          </a:p>
          <a:p>
            <a:pPr lvl="1"/>
            <a:endParaRPr lang="en-MY" sz="2000" dirty="0" smtClean="0"/>
          </a:p>
          <a:p>
            <a:r>
              <a:rPr lang="en-MY" sz="2400" dirty="0" smtClean="0"/>
              <a:t>Backpropagation:</a:t>
            </a:r>
          </a:p>
          <a:p>
            <a:pPr lvl="1"/>
            <a:r>
              <a:rPr lang="en-MY" sz="2000" dirty="0" smtClean="0"/>
              <a:t>Propagate the result of the simulation (victory/defeat, or reward)</a:t>
            </a:r>
            <a:br>
              <a:rPr lang="en-MY" sz="2000" dirty="0" smtClean="0"/>
            </a:br>
            <a:r>
              <a:rPr lang="en-MY" sz="2000" dirty="0" smtClean="0"/>
              <a:t>back to the node created in the expansion phase. Update parents.</a:t>
            </a:r>
          </a:p>
          <a:p>
            <a:pPr marL="457200" lvl="1" indent="0">
              <a:buNone/>
            </a:pPr>
            <a:endParaRPr lang="en-MY" sz="2000" dirty="0"/>
          </a:p>
        </p:txBody>
      </p:sp>
      <p:sp>
        <p:nvSpPr>
          <p:cNvPr id="42" name="Oval 41"/>
          <p:cNvSpPr/>
          <p:nvPr/>
        </p:nvSpPr>
        <p:spPr>
          <a:xfrm>
            <a:off x="8993872" y="1825625"/>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4/6</a:t>
            </a:r>
            <a:endParaRPr lang="en-MY" sz="2400" dirty="0"/>
          </a:p>
        </p:txBody>
      </p:sp>
      <p:cxnSp>
        <p:nvCxnSpPr>
          <p:cNvPr id="44" name="Straight Arrow Connector 43"/>
          <p:cNvCxnSpPr>
            <a:stCxn id="42" idx="4"/>
            <a:endCxn id="46" idx="0"/>
          </p:cNvCxnSpPr>
          <p:nvPr/>
        </p:nvCxnSpPr>
        <p:spPr>
          <a:xfrm flipH="1">
            <a:off x="8734572" y="2473625"/>
            <a:ext cx="583300" cy="33282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Oval 45"/>
          <p:cNvSpPr/>
          <p:nvPr/>
        </p:nvSpPr>
        <p:spPr>
          <a:xfrm>
            <a:off x="8410572" y="2806454"/>
            <a:ext cx="648000" cy="648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normAutofit fontScale="92500"/>
          </a:bodyPr>
          <a:lstStyle/>
          <a:p>
            <a:pPr algn="ctr"/>
            <a:r>
              <a:rPr lang="en-MY" sz="2400" dirty="0" smtClean="0"/>
              <a:t>1/2</a:t>
            </a:r>
            <a:endParaRPr lang="en-MY" sz="1500" dirty="0"/>
          </a:p>
        </p:txBody>
      </p:sp>
      <p:cxnSp>
        <p:nvCxnSpPr>
          <p:cNvPr id="53" name="Straight Arrow Connector 52"/>
          <p:cNvCxnSpPr>
            <a:stCxn id="42" idx="4"/>
            <a:endCxn id="54" idx="0"/>
          </p:cNvCxnSpPr>
          <p:nvPr/>
        </p:nvCxnSpPr>
        <p:spPr>
          <a:xfrm>
            <a:off x="9317872" y="2473625"/>
            <a:ext cx="515060" cy="33282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4" name="Oval 53"/>
          <p:cNvSpPr/>
          <p:nvPr/>
        </p:nvSpPr>
        <p:spPr>
          <a:xfrm flipH="1">
            <a:off x="9508932" y="2806453"/>
            <a:ext cx="648000" cy="648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normAutofit fontScale="92500"/>
          </a:bodyPr>
          <a:lstStyle/>
          <a:p>
            <a:pPr algn="ctr"/>
            <a:r>
              <a:rPr lang="en-MY" sz="2400" dirty="0" smtClean="0"/>
              <a:t>3/4</a:t>
            </a:r>
            <a:endParaRPr lang="en-MY" dirty="0"/>
          </a:p>
        </p:txBody>
      </p:sp>
      <p:cxnSp>
        <p:nvCxnSpPr>
          <p:cNvPr id="62" name="Straight Arrow Connector 61"/>
          <p:cNvCxnSpPr>
            <a:stCxn id="54" idx="4"/>
            <a:endCxn id="65" idx="0"/>
          </p:cNvCxnSpPr>
          <p:nvPr/>
        </p:nvCxnSpPr>
        <p:spPr>
          <a:xfrm flipH="1">
            <a:off x="9253172" y="3454453"/>
            <a:ext cx="579760" cy="303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65" name="Oval 64"/>
          <p:cNvSpPr/>
          <p:nvPr/>
        </p:nvSpPr>
        <p:spPr>
          <a:xfrm>
            <a:off x="8929172" y="3758268"/>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2/2</a:t>
            </a:r>
            <a:endParaRPr lang="en-MY" sz="2400" dirty="0"/>
          </a:p>
        </p:txBody>
      </p:sp>
      <p:cxnSp>
        <p:nvCxnSpPr>
          <p:cNvPr id="68" name="Straight Arrow Connector 67"/>
          <p:cNvCxnSpPr>
            <a:stCxn id="54" idx="4"/>
            <a:endCxn id="69" idx="0"/>
          </p:cNvCxnSpPr>
          <p:nvPr/>
        </p:nvCxnSpPr>
        <p:spPr>
          <a:xfrm>
            <a:off x="9832932" y="3454453"/>
            <a:ext cx="579760" cy="30381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69" name="Oval 68"/>
          <p:cNvSpPr/>
          <p:nvPr/>
        </p:nvSpPr>
        <p:spPr>
          <a:xfrm flipH="1">
            <a:off x="10088692" y="3758268"/>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1/2</a:t>
            </a:r>
            <a:endParaRPr lang="en-MY" sz="2400" dirty="0"/>
          </a:p>
        </p:txBody>
      </p:sp>
      <p:cxnSp>
        <p:nvCxnSpPr>
          <p:cNvPr id="75" name="Straight Arrow Connector 74"/>
          <p:cNvCxnSpPr>
            <a:stCxn id="69" idx="4"/>
            <a:endCxn id="79" idx="0"/>
          </p:cNvCxnSpPr>
          <p:nvPr/>
        </p:nvCxnSpPr>
        <p:spPr>
          <a:xfrm>
            <a:off x="10412692" y="4406268"/>
            <a:ext cx="6824" cy="28839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9" name="Oval 78"/>
          <p:cNvSpPr/>
          <p:nvPr/>
        </p:nvSpPr>
        <p:spPr>
          <a:xfrm>
            <a:off x="10095516" y="4694660"/>
            <a:ext cx="648000" cy="648000"/>
          </a:xfrm>
          <a:prstGeom prst="ellipse">
            <a:avLst/>
          </a:prstGeom>
        </p:spPr>
        <p:style>
          <a:lnRef idx="2">
            <a:schemeClr val="dk1"/>
          </a:lnRef>
          <a:fillRef idx="1">
            <a:schemeClr val="lt1"/>
          </a:fillRef>
          <a:effectRef idx="0">
            <a:schemeClr val="dk1"/>
          </a:effectRef>
          <a:fontRef idx="minor">
            <a:schemeClr val="dk1"/>
          </a:fontRef>
        </p:style>
        <p:txBody>
          <a:bodyPr lIns="0" tIns="0" rIns="0" bIns="0" rtlCol="0" anchor="ctr">
            <a:normAutofit fontScale="92500"/>
          </a:bodyPr>
          <a:lstStyle/>
          <a:p>
            <a:pPr algn="ctr"/>
            <a:r>
              <a:rPr lang="en-MY" sz="2400" dirty="0" smtClean="0"/>
              <a:t>0/0</a:t>
            </a:r>
            <a:endParaRPr lang="en-MY" sz="2400" dirty="0"/>
          </a:p>
        </p:txBody>
      </p:sp>
      <p:grpSp>
        <p:nvGrpSpPr>
          <p:cNvPr id="14" name="Group 13"/>
          <p:cNvGrpSpPr/>
          <p:nvPr/>
        </p:nvGrpSpPr>
        <p:grpSpPr>
          <a:xfrm>
            <a:off x="10364155" y="5342660"/>
            <a:ext cx="168778" cy="541818"/>
            <a:chOff x="5619749" y="5394525"/>
            <a:chExt cx="108000" cy="848281"/>
          </a:xfrm>
        </p:grpSpPr>
        <p:cxnSp>
          <p:nvCxnSpPr>
            <p:cNvPr id="7" name="Straight Connector 6"/>
            <p:cNvCxnSpPr/>
            <p:nvPr/>
          </p:nvCxnSpPr>
          <p:spPr>
            <a:xfrm>
              <a:off x="5619749" y="5569744"/>
              <a:ext cx="108000" cy="108000"/>
            </a:xfrm>
            <a:prstGeom prst="line">
              <a:avLst/>
            </a:prstGeom>
            <a:ln/>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5619749" y="5677744"/>
              <a:ext cx="108000" cy="108000"/>
            </a:xfrm>
            <a:prstGeom prst="line">
              <a:avLst/>
            </a:prstGeom>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619749" y="5785744"/>
              <a:ext cx="108000" cy="108000"/>
            </a:xfrm>
            <a:prstGeom prst="line">
              <a:avLst/>
            </a:prstGeom>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flipH="1">
              <a:off x="5619749" y="5893744"/>
              <a:ext cx="108000" cy="108000"/>
            </a:xfrm>
            <a:prstGeom prst="line">
              <a:avLst/>
            </a:prstGeom>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5669828" y="6055681"/>
              <a:ext cx="0" cy="1871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5619749" y="6001681"/>
              <a:ext cx="54000" cy="54000"/>
            </a:xfrm>
            <a:prstGeom prst="line">
              <a:avLst/>
            </a:prstGeom>
            <a:ln/>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flipH="1">
              <a:off x="5619749" y="5515776"/>
              <a:ext cx="54000" cy="54000"/>
            </a:xfrm>
            <a:prstGeom prst="line">
              <a:avLst/>
            </a:prstGeom>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5669828" y="5394525"/>
              <a:ext cx="0" cy="121251"/>
            </a:xfrm>
            <a:prstGeom prst="line">
              <a:avLst/>
            </a:prstGeom>
            <a:ln/>
          </p:spPr>
          <p:style>
            <a:lnRef idx="1">
              <a:schemeClr val="dk1"/>
            </a:lnRef>
            <a:fillRef idx="0">
              <a:schemeClr val="dk1"/>
            </a:fillRef>
            <a:effectRef idx="0">
              <a:schemeClr val="dk1"/>
            </a:effectRef>
            <a:fontRef idx="minor">
              <a:schemeClr val="tx1"/>
            </a:fontRef>
          </p:style>
        </p:cxnSp>
      </p:grpSp>
      <p:sp>
        <p:nvSpPr>
          <p:cNvPr id="31" name="Oval 30"/>
          <p:cNvSpPr/>
          <p:nvPr/>
        </p:nvSpPr>
        <p:spPr>
          <a:xfrm>
            <a:off x="10095516" y="5852963"/>
            <a:ext cx="648000" cy="648000"/>
          </a:xfrm>
          <a:prstGeom prst="ellipse">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MY" sz="2400" dirty="0" smtClean="0"/>
              <a:t>1:0</a:t>
            </a:r>
            <a:endParaRPr lang="en-MY" sz="2400" dirty="0"/>
          </a:p>
        </p:txBody>
      </p:sp>
      <p:sp>
        <p:nvSpPr>
          <p:cNvPr id="32" name="Oval 31"/>
          <p:cNvSpPr/>
          <p:nvPr/>
        </p:nvSpPr>
        <p:spPr>
          <a:xfrm flipH="1">
            <a:off x="10089123" y="3761679"/>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2/3</a:t>
            </a:r>
            <a:endParaRPr lang="en-MY" sz="2400" dirty="0"/>
          </a:p>
        </p:txBody>
      </p:sp>
      <p:sp>
        <p:nvSpPr>
          <p:cNvPr id="33" name="Oval 32"/>
          <p:cNvSpPr/>
          <p:nvPr/>
        </p:nvSpPr>
        <p:spPr>
          <a:xfrm flipH="1">
            <a:off x="9508932" y="2811857"/>
            <a:ext cx="648000" cy="648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normAutofit fontScale="92500"/>
          </a:bodyPr>
          <a:lstStyle/>
          <a:p>
            <a:pPr algn="ctr"/>
            <a:r>
              <a:rPr lang="en-MY" sz="2400" dirty="0" smtClean="0"/>
              <a:t>4/5</a:t>
            </a:r>
            <a:endParaRPr lang="en-MY" dirty="0"/>
          </a:p>
        </p:txBody>
      </p:sp>
      <p:sp>
        <p:nvSpPr>
          <p:cNvPr id="34" name="Oval 33"/>
          <p:cNvSpPr/>
          <p:nvPr/>
        </p:nvSpPr>
        <p:spPr>
          <a:xfrm>
            <a:off x="8993872" y="1816796"/>
            <a:ext cx="648000" cy="6480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normAutofit fontScale="92500"/>
          </a:bodyPr>
          <a:lstStyle/>
          <a:p>
            <a:pPr algn="ctr"/>
            <a:r>
              <a:rPr lang="en-MY" sz="2400" dirty="0" smtClean="0"/>
              <a:t>5/7</a:t>
            </a:r>
            <a:endParaRPr lang="en-MY" sz="2400" dirty="0"/>
          </a:p>
        </p:txBody>
      </p:sp>
      <p:sp>
        <p:nvSpPr>
          <p:cNvPr id="36" name="Oval 35"/>
          <p:cNvSpPr/>
          <p:nvPr/>
        </p:nvSpPr>
        <p:spPr>
          <a:xfrm>
            <a:off x="10088692" y="4699707"/>
            <a:ext cx="648000" cy="648000"/>
          </a:xfrm>
          <a:prstGeom prst="ellipse">
            <a:avLst/>
          </a:prstGeom>
        </p:spPr>
        <p:style>
          <a:lnRef idx="2">
            <a:schemeClr val="dk1"/>
          </a:lnRef>
          <a:fillRef idx="1">
            <a:schemeClr val="lt1"/>
          </a:fillRef>
          <a:effectRef idx="0">
            <a:schemeClr val="dk1"/>
          </a:effectRef>
          <a:fontRef idx="minor">
            <a:schemeClr val="dk1"/>
          </a:fontRef>
        </p:style>
        <p:txBody>
          <a:bodyPr lIns="0" tIns="0" rIns="0" bIns="0" rtlCol="0" anchor="ctr">
            <a:normAutofit fontScale="92500"/>
          </a:bodyPr>
          <a:lstStyle/>
          <a:p>
            <a:pPr algn="ctr"/>
            <a:r>
              <a:rPr lang="en-MY" sz="2400" dirty="0" smtClean="0"/>
              <a:t>1/1</a:t>
            </a:r>
            <a:endParaRPr lang="en-MY" sz="2400" dirty="0"/>
          </a:p>
        </p:txBody>
      </p:sp>
    </p:spTree>
    <p:extLst>
      <p:ext uri="{BB962C8B-B14F-4D97-AF65-F5344CB8AC3E}">
        <p14:creationId xmlns:p14="http://schemas.microsoft.com/office/powerpoint/2010/main" val="15299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2000"/>
                                        <p:tgtEl>
                                          <p:spTgt spid="14"/>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3" nodeType="clickEffect">
                                  <p:stCondLst>
                                    <p:cond delay="0"/>
                                  </p:stCondLst>
                                  <p:childTnLst>
                                    <p:animMotion origin="layout" path="M 3.54167E-6 -4.44444E-6 L 0.00013 -0.16805 " pathEditMode="relative" rAng="0" ptsTypes="AA">
                                      <p:cBhvr>
                                        <p:cTn id="14" dur="2000" fill="hold"/>
                                        <p:tgtEl>
                                          <p:spTgt spid="31"/>
                                        </p:tgtEl>
                                        <p:attrNameLst>
                                          <p:attrName>ppt_x</p:attrName>
                                          <p:attrName>ppt_y</p:attrName>
                                        </p:attrNameLst>
                                      </p:cBhvr>
                                      <p:rCtr x="26" y="-8403"/>
                                    </p:animMotion>
                                  </p:childTnLst>
                                </p:cTn>
                              </p:par>
                              <p:par>
                                <p:cTn id="15" presetID="22" presetClass="exit" presetSubtype="4" fill="hold" nodeType="withEffect">
                                  <p:stCondLst>
                                    <p:cond delay="0"/>
                                  </p:stCondLst>
                                  <p:childTnLst>
                                    <p:animEffect transition="out" filter="wipe(down)">
                                      <p:cBhvr>
                                        <p:cTn id="16" dur="2000"/>
                                        <p:tgtEl>
                                          <p:spTgt spid="14"/>
                                        </p:tgtEl>
                                      </p:cBhvr>
                                    </p:animEffect>
                                    <p:set>
                                      <p:cBhvr>
                                        <p:cTn id="17" dur="1" fill="hold">
                                          <p:stCondLst>
                                            <p:cond delay="1999"/>
                                          </p:stCondLst>
                                        </p:cTn>
                                        <p:tgtEl>
                                          <p:spTgt spid="14"/>
                                        </p:tgtEl>
                                        <p:attrNameLst>
                                          <p:attrName>style.visibility</p:attrName>
                                        </p:attrNameLst>
                                      </p:cBhvr>
                                      <p:to>
                                        <p:strVal val="hidden"/>
                                      </p:to>
                                    </p:set>
                                  </p:childTnLst>
                                </p:cTn>
                              </p:par>
                            </p:childTnLst>
                          </p:cTn>
                        </p:par>
                        <p:par>
                          <p:cTn id="18" fill="hold">
                            <p:stCondLst>
                              <p:cond delay="2000"/>
                            </p:stCondLst>
                            <p:childTnLst>
                              <p:par>
                                <p:cTn id="19" presetID="1" presetClass="entr" presetSubtype="0" fill="hold" grpId="0" nodeType="after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par>
                          <p:cTn id="21" fill="hold">
                            <p:stCondLst>
                              <p:cond delay="2000"/>
                            </p:stCondLst>
                            <p:childTnLst>
                              <p:par>
                                <p:cTn id="22" presetID="42" presetClass="path" presetSubtype="0" accel="50000" decel="50000" fill="hold" grpId="1" nodeType="afterEffect">
                                  <p:stCondLst>
                                    <p:cond delay="0"/>
                                  </p:stCondLst>
                                  <p:childTnLst>
                                    <p:animMotion origin="layout" path="M 0.00013 -0.16805 L -0.00104 -0.30463 " pathEditMode="relative" rAng="0" ptsTypes="AA">
                                      <p:cBhvr>
                                        <p:cTn id="23" dur="2000" fill="hold"/>
                                        <p:tgtEl>
                                          <p:spTgt spid="31"/>
                                        </p:tgtEl>
                                        <p:attrNameLst>
                                          <p:attrName>ppt_x</p:attrName>
                                          <p:attrName>ppt_y</p:attrName>
                                        </p:attrNameLst>
                                      </p:cBhvr>
                                      <p:rCtr x="-39" y="-6829"/>
                                    </p:animMotion>
                                  </p:childTnLst>
                                </p:cTn>
                              </p:par>
                            </p:childTnLst>
                          </p:cTn>
                        </p:par>
                        <p:par>
                          <p:cTn id="24" fill="hold">
                            <p:stCondLst>
                              <p:cond delay="4000"/>
                            </p:stCondLst>
                            <p:childTnLst>
                              <p:par>
                                <p:cTn id="25" presetID="1"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par>
                          <p:cTn id="27" fill="hold">
                            <p:stCondLst>
                              <p:cond delay="4000"/>
                            </p:stCondLst>
                            <p:childTnLst>
                              <p:par>
                                <p:cTn id="28" presetID="49" presetClass="path" presetSubtype="0" accel="50000" decel="50000" fill="hold" grpId="2" nodeType="afterEffect">
                                  <p:stCondLst>
                                    <p:cond delay="0"/>
                                  </p:stCondLst>
                                  <p:childTnLst>
                                    <p:animMotion origin="layout" path="M -0.00104 -0.30463 L -0.0487 -0.44768 " pathEditMode="relative" rAng="0" ptsTypes="AA">
                                      <p:cBhvr>
                                        <p:cTn id="29" dur="2000" fill="hold"/>
                                        <p:tgtEl>
                                          <p:spTgt spid="31"/>
                                        </p:tgtEl>
                                        <p:attrNameLst>
                                          <p:attrName>ppt_x</p:attrName>
                                          <p:attrName>ppt_y</p:attrName>
                                        </p:attrNameLst>
                                      </p:cBhvr>
                                      <p:rCtr x="-2409" y="-7130"/>
                                    </p:animMotion>
                                  </p:childTnLst>
                                </p:cTn>
                              </p:par>
                            </p:childTnLst>
                          </p:cTn>
                        </p:par>
                        <p:par>
                          <p:cTn id="30" fill="hold">
                            <p:stCondLst>
                              <p:cond delay="6000"/>
                            </p:stCondLst>
                            <p:childTnLst>
                              <p:par>
                                <p:cTn id="31" presetID="1"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par>
                          <p:cTn id="33" fill="hold">
                            <p:stCondLst>
                              <p:cond delay="6000"/>
                            </p:stCondLst>
                            <p:childTnLst>
                              <p:par>
                                <p:cTn id="34" presetID="42" presetClass="path" presetSubtype="0" accel="50000" decel="50000" fill="hold" grpId="4" nodeType="afterEffect">
                                  <p:stCondLst>
                                    <p:cond delay="0"/>
                                  </p:stCondLst>
                                  <p:childTnLst>
                                    <p:animMotion origin="layout" path="M -0.0487 -0.44769 L -0.09063 -0.58726 " pathEditMode="relative" rAng="0" ptsTypes="AA">
                                      <p:cBhvr>
                                        <p:cTn id="35" dur="2000" fill="hold"/>
                                        <p:tgtEl>
                                          <p:spTgt spid="31"/>
                                        </p:tgtEl>
                                        <p:attrNameLst>
                                          <p:attrName>ppt_x</p:attrName>
                                          <p:attrName>ppt_y</p:attrName>
                                        </p:attrNameLst>
                                      </p:cBhvr>
                                      <p:rCtr x="-2122" y="-7083"/>
                                    </p:animMotion>
                                  </p:childTnLst>
                                </p:cTn>
                              </p:par>
                            </p:childTnLst>
                          </p:cTn>
                        </p:par>
                        <p:par>
                          <p:cTn id="36" fill="hold">
                            <p:stCondLst>
                              <p:cond delay="8000"/>
                            </p:stCondLst>
                            <p:childTnLst>
                              <p:par>
                                <p:cTn id="37" presetID="1" presetClass="entr" presetSubtype="0"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1" grpId="2" animBg="1"/>
      <p:bldP spid="31" grpId="3" animBg="1"/>
      <p:bldP spid="31" grpId="4" animBg="1"/>
      <p:bldP spid="32" grpId="0" animBg="1"/>
      <p:bldP spid="33" grpId="0" animBg="1"/>
      <p:bldP spid="34"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Upper confidence bound</a:t>
            </a:r>
            <a:endParaRPr lang="en-MY" dirty="0"/>
          </a:p>
        </p:txBody>
      </p:sp>
      <p:sp>
        <p:nvSpPr>
          <p:cNvPr id="3" name="Content Placeholder 2"/>
          <p:cNvSpPr>
            <a:spLocks noGrp="1"/>
          </p:cNvSpPr>
          <p:nvPr>
            <p:ph idx="1"/>
          </p:nvPr>
        </p:nvSpPr>
        <p:spPr>
          <a:xfrm>
            <a:off x="677333" y="2160589"/>
            <a:ext cx="8931123" cy="3880773"/>
          </a:xfrm>
        </p:spPr>
        <p:txBody>
          <a:bodyPr>
            <a:normAutofit fontScale="70000" lnSpcReduction="20000"/>
          </a:bodyPr>
          <a:lstStyle/>
          <a:p>
            <a:r>
              <a:rPr lang="en-MY" sz="3200" dirty="0" smtClean="0"/>
              <a:t>In the selection phase, we would like to balance two elements: exploration and exploitation.</a:t>
            </a:r>
          </a:p>
          <a:p>
            <a:pPr lvl="1"/>
            <a:r>
              <a:rPr lang="en-MY" sz="2800" dirty="0" smtClean="0"/>
              <a:t>We should </a:t>
            </a:r>
            <a:r>
              <a:rPr lang="en-MY" sz="2800" b="1" dirty="0" smtClean="0"/>
              <a:t>explore </a:t>
            </a:r>
            <a:r>
              <a:rPr lang="en-MY" sz="2800" dirty="0" smtClean="0"/>
              <a:t>new moves.</a:t>
            </a:r>
          </a:p>
          <a:p>
            <a:pPr lvl="2">
              <a:lnSpc>
                <a:spcPct val="150000"/>
              </a:lnSpc>
            </a:pPr>
            <a:r>
              <a:rPr lang="en-MY" sz="2600" dirty="0" smtClean="0"/>
              <a:t>Shorter paths to victory are preferable, as they contain less uncertainty.</a:t>
            </a:r>
          </a:p>
          <a:p>
            <a:pPr lvl="2">
              <a:lnSpc>
                <a:spcPct val="150000"/>
              </a:lnSpc>
            </a:pPr>
            <a:r>
              <a:rPr lang="en-MY" sz="2600" dirty="0" smtClean="0"/>
              <a:t>Perhaps we will find a path with a higher reward.</a:t>
            </a:r>
          </a:p>
          <a:p>
            <a:pPr lvl="1"/>
            <a:r>
              <a:rPr lang="en-MY" sz="2800" dirty="0" smtClean="0"/>
              <a:t>We should </a:t>
            </a:r>
            <a:r>
              <a:rPr lang="en-MY" sz="2800" b="1" dirty="0" smtClean="0"/>
              <a:t>exploit</a:t>
            </a:r>
            <a:r>
              <a:rPr lang="en-MY" sz="2800" dirty="0" smtClean="0"/>
              <a:t> promising moves.</a:t>
            </a:r>
          </a:p>
          <a:p>
            <a:pPr lvl="2">
              <a:lnSpc>
                <a:spcPct val="150000"/>
              </a:lnSpc>
            </a:pPr>
            <a:r>
              <a:rPr lang="en-MY" sz="2600" dirty="0" smtClean="0"/>
              <a:t>We don’t have enough time or memory to explore too many options.</a:t>
            </a:r>
          </a:p>
          <a:p>
            <a:pPr lvl="2">
              <a:lnSpc>
                <a:spcPct val="150000"/>
              </a:lnSpc>
            </a:pPr>
            <a:r>
              <a:rPr lang="en-MY" sz="2600" dirty="0" smtClean="0"/>
              <a:t>There may not be any better options which we are likely to reach.</a:t>
            </a:r>
          </a:p>
        </p:txBody>
      </p:sp>
    </p:spTree>
    <p:extLst>
      <p:ext uri="{BB962C8B-B14F-4D97-AF65-F5344CB8AC3E}">
        <p14:creationId xmlns:p14="http://schemas.microsoft.com/office/powerpoint/2010/main" val="2176947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Upper confidence bound (2)</a:t>
            </a:r>
            <a:endParaRPr lang="en-MY"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77334" y="2160589"/>
                <a:ext cx="10208380" cy="3880773"/>
              </a:xfrm>
            </p:spPr>
            <p:txBody>
              <a:bodyPr>
                <a:normAutofit lnSpcReduction="10000"/>
              </a:bodyPr>
              <a:lstStyle/>
              <a:p>
                <a:r>
                  <a:rPr lang="en-MY" sz="2200" dirty="0" smtClean="0"/>
                  <a:t>UCT (Upper Confidence bound for Trees) can be used to balance exploration and exploitation:</a:t>
                </a:r>
                <a:r>
                  <a:rPr lang="en-MY" sz="2300" dirty="0" smtClean="0"/>
                  <a:t/>
                </a:r>
                <a:br>
                  <a:rPr lang="en-MY" sz="2300" dirty="0" smtClean="0"/>
                </a:br>
                <a14:m>
                  <m:oMath xmlns:m="http://schemas.openxmlformats.org/officeDocument/2006/math">
                    <m:sSup>
                      <m:sSupPr>
                        <m:ctrlPr>
                          <a:rPr lang="en-MY" sz="2200" b="0" i="1" smtClean="0">
                            <a:latin typeface="Cambria Math" panose="02040503050406030204" pitchFamily="18" charset="0"/>
                          </a:rPr>
                        </m:ctrlPr>
                      </m:sSupPr>
                      <m:e>
                        <m:r>
                          <a:rPr lang="en-MY" sz="2200" b="0" i="1" smtClean="0">
                            <a:latin typeface="Cambria Math" panose="02040503050406030204" pitchFamily="18" charset="0"/>
                          </a:rPr>
                          <m:t>𝑎</m:t>
                        </m:r>
                      </m:e>
                      <m:sup>
                        <m:argPr>
                          <m:argSz m:val="1"/>
                        </m:argPr>
                        <m:r>
                          <a:rPr lang="en-MY" sz="2200" b="0" i="1" smtClean="0">
                            <a:latin typeface="Cambria Math" panose="02040503050406030204" pitchFamily="18" charset="0"/>
                          </a:rPr>
                          <m:t>∗</m:t>
                        </m:r>
                      </m:sup>
                    </m:sSup>
                    <m:r>
                      <a:rPr lang="en-MY" sz="2200" b="0" i="1" smtClean="0">
                        <a:latin typeface="Cambria Math" panose="02040503050406030204" pitchFamily="18" charset="0"/>
                      </a:rPr>
                      <m:t>=</m:t>
                    </m:r>
                    <m:func>
                      <m:funcPr>
                        <m:ctrlPr>
                          <a:rPr lang="en-MY" sz="2200" b="0" i="1" smtClean="0">
                            <a:latin typeface="Cambria Math" panose="02040503050406030204" pitchFamily="18" charset="0"/>
                          </a:rPr>
                        </m:ctrlPr>
                      </m:funcPr>
                      <m:fName>
                        <m:m>
                          <m:mPr>
                            <m:mcs>
                              <m:mc>
                                <m:mcPr>
                                  <m:count m:val="1"/>
                                  <m:mcJc m:val="center"/>
                                </m:mcPr>
                              </m:mc>
                            </m:mcs>
                            <m:ctrlPr>
                              <a:rPr lang="en-MY" sz="2200" b="0" i="1" smtClean="0">
                                <a:latin typeface="Cambria Math" panose="02040503050406030204" pitchFamily="18" charset="0"/>
                              </a:rPr>
                            </m:ctrlPr>
                          </m:mPr>
                          <m:mr>
                            <m:e>
                              <m:r>
                                <m:rPr>
                                  <m:sty m:val="p"/>
                                </m:rPr>
                                <a:rPr lang="en-MY" sz="2200" b="0" i="0" smtClean="0">
                                  <a:latin typeface="Cambria Math" panose="02040503050406030204" pitchFamily="18" charset="0"/>
                                </a:rPr>
                                <m:t>arg</m:t>
                              </m:r>
                              <m:r>
                                <a:rPr lang="en-MY" sz="2200" b="0" i="1" smtClean="0">
                                  <a:latin typeface="Cambria Math" panose="02040503050406030204" pitchFamily="18" charset="0"/>
                                </a:rPr>
                                <m:t> </m:t>
                              </m:r>
                              <m:r>
                                <m:rPr>
                                  <m:nor/>
                                </m:rPr>
                                <a:rPr lang="en-MY" sz="2200" b="0" i="0" smtClean="0">
                                  <a:latin typeface="Cambria Math" panose="02040503050406030204" pitchFamily="18" charset="0"/>
                                </a:rPr>
                                <m:t>max</m:t>
                              </m:r>
                            </m:e>
                          </m:mr>
                          <m:mr>
                            <m:e>
                              <m:r>
                                <a:rPr lang="en-MY" sz="2200" b="0" i="1" smtClean="0">
                                  <a:latin typeface="Cambria Math" panose="02040503050406030204" pitchFamily="18" charset="0"/>
                                </a:rPr>
                                <m:t>𝑎</m:t>
                              </m:r>
                              <m:r>
                                <a:rPr lang="en-MY" sz="2200" b="0" i="1" smtClean="0">
                                  <a:latin typeface="Cambria Math" panose="02040503050406030204" pitchFamily="18" charset="0"/>
                                </a:rPr>
                                <m:t>∈</m:t>
                              </m:r>
                              <m:r>
                                <a:rPr lang="en-MY" sz="2200" b="0" i="1" smtClean="0">
                                  <a:latin typeface="Cambria Math" panose="02040503050406030204" pitchFamily="18" charset="0"/>
                                </a:rPr>
                                <m:t>𝐴</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𝑠</m:t>
                                  </m:r>
                                </m:e>
                              </m:d>
                            </m:e>
                          </m:mr>
                        </m:m>
                      </m:fName>
                      <m:e>
                        <m:d>
                          <m:dPr>
                            <m:begChr m:val="{"/>
                            <m:endChr m:val="}"/>
                            <m:ctrlPr>
                              <a:rPr lang="en-MY" sz="2200" b="0" i="1" smtClean="0">
                                <a:latin typeface="Cambria Math" panose="02040503050406030204" pitchFamily="18" charset="0"/>
                              </a:rPr>
                            </m:ctrlPr>
                          </m:dPr>
                          <m:e>
                            <m:r>
                              <a:rPr lang="en-MY" sz="2200" b="0" i="1" smtClean="0">
                                <a:latin typeface="Cambria Math" panose="02040503050406030204" pitchFamily="18" charset="0"/>
                              </a:rPr>
                              <m:t>𝒬</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𝑠</m:t>
                                </m:r>
                                <m:r>
                                  <a:rPr lang="en-MY" sz="2200" b="0" i="1" smtClean="0">
                                    <a:latin typeface="Cambria Math" panose="02040503050406030204" pitchFamily="18" charset="0"/>
                                  </a:rPr>
                                  <m:t>,</m:t>
                                </m:r>
                                <m:r>
                                  <a:rPr lang="en-MY" sz="2200" b="0" i="1" smtClean="0">
                                    <a:latin typeface="Cambria Math" panose="02040503050406030204" pitchFamily="18" charset="0"/>
                                  </a:rPr>
                                  <m:t>𝑎</m:t>
                                </m:r>
                              </m:e>
                            </m:d>
                            <m:r>
                              <a:rPr lang="en-MY" sz="2200" b="0" i="1" smtClean="0">
                                <a:latin typeface="Cambria Math" panose="02040503050406030204" pitchFamily="18" charset="0"/>
                              </a:rPr>
                              <m:t>+</m:t>
                            </m:r>
                            <m:r>
                              <a:rPr lang="en-MY" sz="2200" b="0" i="1" smtClean="0">
                                <a:latin typeface="Cambria Math" panose="02040503050406030204" pitchFamily="18" charset="0"/>
                              </a:rPr>
                              <m:t>𝐶</m:t>
                            </m:r>
                            <m:rad>
                              <m:radPr>
                                <m:degHide m:val="on"/>
                                <m:ctrlPr>
                                  <a:rPr lang="en-MY" sz="2200" b="0" i="1" smtClean="0">
                                    <a:latin typeface="Cambria Math" panose="02040503050406030204" pitchFamily="18" charset="0"/>
                                  </a:rPr>
                                </m:ctrlPr>
                              </m:radPr>
                              <m:deg/>
                              <m:e>
                                <m:f>
                                  <m:fPr>
                                    <m:ctrlPr>
                                      <a:rPr lang="en-MY" sz="2200" b="0" i="1" smtClean="0">
                                        <a:latin typeface="Cambria Math" panose="02040503050406030204" pitchFamily="18" charset="0"/>
                                      </a:rPr>
                                    </m:ctrlPr>
                                  </m:fPr>
                                  <m:num>
                                    <m:func>
                                      <m:funcPr>
                                        <m:ctrlPr>
                                          <a:rPr lang="en-MY" sz="2200" b="0" i="1" smtClean="0">
                                            <a:latin typeface="Cambria Math" panose="02040503050406030204" pitchFamily="18" charset="0"/>
                                          </a:rPr>
                                        </m:ctrlPr>
                                      </m:funcPr>
                                      <m:fName>
                                        <m:r>
                                          <m:rPr>
                                            <m:sty m:val="p"/>
                                          </m:rPr>
                                          <a:rPr lang="en-MY" sz="2200" b="0" i="0" smtClean="0">
                                            <a:latin typeface="Cambria Math" panose="02040503050406030204" pitchFamily="18" charset="0"/>
                                          </a:rPr>
                                          <m:t>ln</m:t>
                                        </m:r>
                                      </m:fName>
                                      <m:e>
                                        <m:r>
                                          <a:rPr lang="en-MY" sz="2200" b="0" i="1" smtClean="0">
                                            <a:latin typeface="Cambria Math" panose="02040503050406030204" pitchFamily="18" charset="0"/>
                                          </a:rPr>
                                          <m:t>𝑁</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𝑠</m:t>
                                            </m:r>
                                          </m:e>
                                        </m:d>
                                      </m:e>
                                    </m:func>
                                  </m:num>
                                  <m:den>
                                    <m:r>
                                      <a:rPr lang="en-MY" sz="2200" b="0" i="1" smtClean="0">
                                        <a:latin typeface="Cambria Math" panose="02040503050406030204" pitchFamily="18" charset="0"/>
                                      </a:rPr>
                                      <m:t>𝑁</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𝑠</m:t>
                                        </m:r>
                                        <m:r>
                                          <a:rPr lang="en-MY" sz="2200" b="0" i="1" smtClean="0">
                                            <a:latin typeface="Cambria Math" panose="02040503050406030204" pitchFamily="18" charset="0"/>
                                          </a:rPr>
                                          <m:t>,</m:t>
                                        </m:r>
                                        <m:r>
                                          <a:rPr lang="en-MY" sz="2200" b="0" i="1" smtClean="0">
                                            <a:latin typeface="Cambria Math" panose="02040503050406030204" pitchFamily="18" charset="0"/>
                                          </a:rPr>
                                          <m:t>𝑎</m:t>
                                        </m:r>
                                      </m:e>
                                    </m:d>
                                  </m:den>
                                </m:f>
                              </m:e>
                            </m:rad>
                          </m:e>
                        </m:d>
                      </m:e>
                    </m:func>
                  </m:oMath>
                </a14:m>
                <a:endParaRPr lang="en-MY" sz="4000" dirty="0" smtClean="0"/>
              </a:p>
              <a:p>
                <a:pPr marL="0" indent="0">
                  <a:buNone/>
                </a:pPr>
                <a:r>
                  <a:rPr lang="en-MY" sz="2400" dirty="0" smtClean="0"/>
                  <a:t>Where:</a:t>
                </a:r>
              </a:p>
              <a:p>
                <a14:m>
                  <m:oMath xmlns:m="http://schemas.openxmlformats.org/officeDocument/2006/math">
                    <m:r>
                      <a:rPr lang="en-MY" sz="2400" b="0" i="1" smtClean="0">
                        <a:latin typeface="Cambria Math" panose="02040503050406030204" pitchFamily="18" charset="0"/>
                      </a:rPr>
                      <m:t>𝐴</m:t>
                    </m:r>
                    <m:d>
                      <m:dPr>
                        <m:ctrlPr>
                          <a:rPr lang="en-MY" sz="2400" b="0" i="1" smtClean="0">
                            <a:latin typeface="Cambria Math" panose="02040503050406030204" pitchFamily="18" charset="0"/>
                          </a:rPr>
                        </m:ctrlPr>
                      </m:dPr>
                      <m:e>
                        <m:r>
                          <a:rPr lang="en-MY" sz="2400" b="0" i="1" smtClean="0">
                            <a:latin typeface="Cambria Math" panose="02040503050406030204" pitchFamily="18" charset="0"/>
                          </a:rPr>
                          <m:t>𝑠</m:t>
                        </m:r>
                      </m:e>
                    </m:d>
                  </m:oMath>
                </a14:m>
                <a:r>
                  <a:rPr lang="en-MY" sz="2400" dirty="0" smtClean="0"/>
                  <a:t> is a collection of all actions we can take from state </a:t>
                </a:r>
                <a14:m>
                  <m:oMath xmlns:m="http://schemas.openxmlformats.org/officeDocument/2006/math">
                    <m:r>
                      <a:rPr lang="en-MY" sz="2400" b="0" i="1" smtClean="0">
                        <a:latin typeface="Cambria Math" panose="02040503050406030204" pitchFamily="18" charset="0"/>
                      </a:rPr>
                      <m:t>𝑠</m:t>
                    </m:r>
                  </m:oMath>
                </a14:m>
                <a:endParaRPr lang="en-MY" sz="2400" b="0" i="1" dirty="0" smtClean="0">
                  <a:latin typeface="Cambria Math" panose="02040503050406030204" pitchFamily="18" charset="0"/>
                </a:endParaRPr>
              </a:p>
              <a:p>
                <a14:m>
                  <m:oMath xmlns:m="http://schemas.openxmlformats.org/officeDocument/2006/math">
                    <m:r>
                      <a:rPr lang="en-MY" sz="2400" b="0" i="1" smtClean="0">
                        <a:latin typeface="Cambria Math" panose="02040503050406030204" pitchFamily="18" charset="0"/>
                      </a:rPr>
                      <m:t>𝒬</m:t>
                    </m:r>
                    <m:d>
                      <m:dPr>
                        <m:ctrlPr>
                          <a:rPr lang="en-MY" sz="2400" b="0" i="1" smtClean="0">
                            <a:latin typeface="Cambria Math" panose="02040503050406030204" pitchFamily="18" charset="0"/>
                          </a:rPr>
                        </m:ctrlPr>
                      </m:dPr>
                      <m:e>
                        <m:r>
                          <a:rPr lang="en-MY" sz="2400" b="0" i="1" smtClean="0">
                            <a:latin typeface="Cambria Math" panose="02040503050406030204" pitchFamily="18" charset="0"/>
                          </a:rPr>
                          <m:t>𝑠</m:t>
                        </m:r>
                        <m:r>
                          <a:rPr lang="en-MY" sz="2400" b="0" i="1" smtClean="0">
                            <a:latin typeface="Cambria Math" panose="02040503050406030204" pitchFamily="18" charset="0"/>
                          </a:rPr>
                          <m:t>,</m:t>
                        </m:r>
                        <m:r>
                          <a:rPr lang="en-MY" sz="2400" b="0" i="1" smtClean="0">
                            <a:latin typeface="Cambria Math" panose="02040503050406030204" pitchFamily="18" charset="0"/>
                          </a:rPr>
                          <m:t>𝑎</m:t>
                        </m:r>
                      </m:e>
                    </m:d>
                  </m:oMath>
                </a14:m>
                <a:r>
                  <a:rPr lang="en-MY" sz="2400" dirty="0" smtClean="0"/>
                  <a:t> is the average reward when taking action </a:t>
                </a:r>
                <a14:m>
                  <m:oMath xmlns:m="http://schemas.openxmlformats.org/officeDocument/2006/math">
                    <m:r>
                      <a:rPr lang="en-MY" sz="2400" b="0" i="1" smtClean="0">
                        <a:latin typeface="Cambria Math" panose="02040503050406030204" pitchFamily="18" charset="0"/>
                      </a:rPr>
                      <m:t>𝑎</m:t>
                    </m:r>
                  </m:oMath>
                </a14:m>
                <a:r>
                  <a:rPr lang="en-MY" sz="2400" dirty="0" smtClean="0"/>
                  <a:t> from </a:t>
                </a:r>
                <a14:m>
                  <m:oMath xmlns:m="http://schemas.openxmlformats.org/officeDocument/2006/math">
                    <m:r>
                      <a:rPr lang="en-MY" sz="2400" b="0" i="1" smtClean="0">
                        <a:latin typeface="Cambria Math" panose="02040503050406030204" pitchFamily="18" charset="0"/>
                      </a:rPr>
                      <m:t>𝑠</m:t>
                    </m:r>
                  </m:oMath>
                </a14:m>
                <a:r>
                  <a:rPr lang="en-MY" sz="2400" dirty="0" smtClean="0"/>
                  <a:t>.</a:t>
                </a:r>
              </a:p>
              <a:p>
                <a14:m>
                  <m:oMath xmlns:m="http://schemas.openxmlformats.org/officeDocument/2006/math">
                    <m:r>
                      <a:rPr lang="en-MY" sz="2400" b="0" i="1" smtClean="0">
                        <a:latin typeface="Cambria Math" panose="02040503050406030204" pitchFamily="18" charset="0"/>
                      </a:rPr>
                      <m:t>𝑁</m:t>
                    </m:r>
                    <m:d>
                      <m:dPr>
                        <m:ctrlPr>
                          <a:rPr lang="en-MY" sz="2400" b="0" i="1" smtClean="0">
                            <a:latin typeface="Cambria Math" panose="02040503050406030204" pitchFamily="18" charset="0"/>
                          </a:rPr>
                        </m:ctrlPr>
                      </m:dPr>
                      <m:e>
                        <m:r>
                          <a:rPr lang="en-MY" sz="2400" b="0" i="1" smtClean="0">
                            <a:latin typeface="Cambria Math" panose="02040503050406030204" pitchFamily="18" charset="0"/>
                          </a:rPr>
                          <m:t>𝑠</m:t>
                        </m:r>
                      </m:e>
                    </m:d>
                  </m:oMath>
                </a14:m>
                <a:r>
                  <a:rPr lang="en-MY" sz="2400" dirty="0" smtClean="0"/>
                  <a:t> is the number of visits to state </a:t>
                </a:r>
                <a14:m>
                  <m:oMath xmlns:m="http://schemas.openxmlformats.org/officeDocument/2006/math">
                    <m:r>
                      <a:rPr lang="en-MY" sz="2400" b="0" i="1" smtClean="0">
                        <a:latin typeface="Cambria Math" panose="02040503050406030204" pitchFamily="18" charset="0"/>
                      </a:rPr>
                      <m:t>𝑠</m:t>
                    </m:r>
                  </m:oMath>
                </a14:m>
                <a:r>
                  <a:rPr lang="en-MY" sz="2400" dirty="0" smtClean="0"/>
                  <a:t>, and </a:t>
                </a:r>
                <a14:m>
                  <m:oMath xmlns:m="http://schemas.openxmlformats.org/officeDocument/2006/math">
                    <m:r>
                      <a:rPr lang="en-MY" sz="2400" b="0" i="1" smtClean="0">
                        <a:latin typeface="Cambria Math" panose="02040503050406030204" pitchFamily="18" charset="0"/>
                      </a:rPr>
                      <m:t>𝑁</m:t>
                    </m:r>
                    <m:d>
                      <m:dPr>
                        <m:ctrlPr>
                          <a:rPr lang="en-MY" sz="2400" b="0" i="1" smtClean="0">
                            <a:latin typeface="Cambria Math" panose="02040503050406030204" pitchFamily="18" charset="0"/>
                          </a:rPr>
                        </m:ctrlPr>
                      </m:dPr>
                      <m:e>
                        <m:r>
                          <a:rPr lang="en-MY" sz="2400" b="0" i="1" smtClean="0">
                            <a:latin typeface="Cambria Math" panose="02040503050406030204" pitchFamily="18" charset="0"/>
                          </a:rPr>
                          <m:t>𝑠</m:t>
                        </m:r>
                        <m:r>
                          <a:rPr lang="en-MY" sz="2400" b="0" i="1" smtClean="0">
                            <a:latin typeface="Cambria Math" panose="02040503050406030204" pitchFamily="18" charset="0"/>
                          </a:rPr>
                          <m:t>,</m:t>
                        </m:r>
                        <m:r>
                          <a:rPr lang="en-MY" sz="2400" b="0" i="1" smtClean="0">
                            <a:latin typeface="Cambria Math" panose="02040503050406030204" pitchFamily="18" charset="0"/>
                          </a:rPr>
                          <m:t>𝑎</m:t>
                        </m:r>
                      </m:e>
                    </m:d>
                  </m:oMath>
                </a14:m>
                <a:r>
                  <a:rPr lang="en-MY" sz="2400" dirty="0" smtClean="0"/>
                  <a:t> is the number of times action </a:t>
                </a:r>
                <a14:m>
                  <m:oMath xmlns:m="http://schemas.openxmlformats.org/officeDocument/2006/math">
                    <m:r>
                      <a:rPr lang="en-MY" sz="2400" b="0" i="1" smtClean="0">
                        <a:latin typeface="Cambria Math" panose="02040503050406030204" pitchFamily="18" charset="0"/>
                      </a:rPr>
                      <m:t>𝑎</m:t>
                    </m:r>
                  </m:oMath>
                </a14:m>
                <a:r>
                  <a:rPr lang="en-MY" sz="2400" dirty="0" smtClean="0"/>
                  <a:t> has been taken from state </a:t>
                </a:r>
                <a14:m>
                  <m:oMath xmlns:m="http://schemas.openxmlformats.org/officeDocument/2006/math">
                    <m:r>
                      <a:rPr lang="en-MY" sz="2400" b="0" i="1" smtClean="0">
                        <a:latin typeface="Cambria Math" panose="02040503050406030204" pitchFamily="18" charset="0"/>
                      </a:rPr>
                      <m:t>𝑠</m:t>
                    </m:r>
                  </m:oMath>
                </a14:m>
                <a:r>
                  <a:rPr lang="en-MY" sz="2400" dirty="0" smtClean="0"/>
                  <a:t>.</a:t>
                </a:r>
                <a:endParaRPr lang="en-MY"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77334" y="2160589"/>
                <a:ext cx="10208380" cy="3880773"/>
              </a:xfrm>
              <a:blipFill rotWithShape="0">
                <a:blip r:embed="rId2"/>
                <a:stretch>
                  <a:fillRect l="-896" t="-1884" r="-239" b="-1727"/>
                </a:stretch>
              </a:blipFill>
            </p:spPr>
            <p:txBody>
              <a:bodyPr/>
              <a:lstStyle/>
              <a:p>
                <a:r>
                  <a:rPr lang="en-MY">
                    <a:noFill/>
                  </a:rPr>
                  <a:t> </a:t>
                </a:r>
              </a:p>
            </p:txBody>
          </p:sp>
        </mc:Fallback>
      </mc:AlternateContent>
    </p:spTree>
    <p:extLst>
      <p:ext uri="{BB962C8B-B14F-4D97-AF65-F5344CB8AC3E}">
        <p14:creationId xmlns:p14="http://schemas.microsoft.com/office/powerpoint/2010/main" val="1283175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Upper confidence bound (3)</a:t>
            </a:r>
            <a:endParaRPr lang="en-MY"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836825"/>
                <a:ext cx="10515600" cy="1657804"/>
              </a:xfrm>
            </p:spPr>
            <p:txBody>
              <a:bodyPr>
                <a:normAutofit fontScale="85000" lnSpcReduction="10000"/>
              </a:bodyPr>
              <a:lstStyle/>
              <a:p>
                <a:pPr marL="0" indent="0">
                  <a:buNone/>
                </a:pPr>
                <a14:m>
                  <m:oMathPara xmlns:m="http://schemas.openxmlformats.org/officeDocument/2006/math">
                    <m:oMathParaPr>
                      <m:jc m:val="centerGroup"/>
                    </m:oMathParaPr>
                    <m:oMath xmlns:m="http://schemas.openxmlformats.org/officeDocument/2006/math">
                      <m:sSup>
                        <m:sSupPr>
                          <m:ctrlPr>
                            <a:rPr lang="en-MY" sz="3600" b="0" i="1" smtClean="0">
                              <a:latin typeface="Cambria Math" panose="02040503050406030204" pitchFamily="18" charset="0"/>
                            </a:rPr>
                          </m:ctrlPr>
                        </m:sSupPr>
                        <m:e>
                          <m:r>
                            <a:rPr lang="en-MY" sz="3600" b="0" i="1" smtClean="0">
                              <a:latin typeface="Cambria Math" panose="02040503050406030204" pitchFamily="18" charset="0"/>
                            </a:rPr>
                            <m:t>𝑎</m:t>
                          </m:r>
                        </m:e>
                        <m:sup>
                          <m:argPr>
                            <m:argSz m:val="1"/>
                          </m:argPr>
                          <m:r>
                            <a:rPr lang="en-MY" sz="3600" b="0" i="1" smtClean="0">
                              <a:latin typeface="Cambria Math" panose="02040503050406030204" pitchFamily="18" charset="0"/>
                            </a:rPr>
                            <m:t>∗</m:t>
                          </m:r>
                        </m:sup>
                      </m:sSup>
                      <m:r>
                        <a:rPr lang="en-MY" sz="3600" b="0" i="1" smtClean="0">
                          <a:latin typeface="Cambria Math" panose="02040503050406030204" pitchFamily="18" charset="0"/>
                        </a:rPr>
                        <m:t>=</m:t>
                      </m:r>
                      <m:func>
                        <m:funcPr>
                          <m:ctrlPr>
                            <a:rPr lang="en-MY" sz="3600" b="0" i="1" smtClean="0">
                              <a:latin typeface="Cambria Math" panose="02040503050406030204" pitchFamily="18" charset="0"/>
                            </a:rPr>
                          </m:ctrlPr>
                        </m:funcPr>
                        <m:fName>
                          <m:m>
                            <m:mPr>
                              <m:mcs>
                                <m:mc>
                                  <m:mcPr>
                                    <m:count m:val="1"/>
                                    <m:mcJc m:val="center"/>
                                  </m:mcPr>
                                </m:mc>
                              </m:mcs>
                              <m:ctrlPr>
                                <a:rPr lang="en-MY" sz="3600" b="0" i="1" smtClean="0">
                                  <a:latin typeface="Cambria Math" panose="02040503050406030204" pitchFamily="18" charset="0"/>
                                </a:rPr>
                              </m:ctrlPr>
                            </m:mPr>
                            <m:mr>
                              <m:e>
                                <m:r>
                                  <m:rPr>
                                    <m:sty m:val="p"/>
                                  </m:rPr>
                                  <a:rPr lang="en-MY" sz="3600" b="0" i="0" smtClean="0">
                                    <a:latin typeface="Cambria Math" panose="02040503050406030204" pitchFamily="18" charset="0"/>
                                  </a:rPr>
                                  <m:t>arg</m:t>
                                </m:r>
                                <m:r>
                                  <a:rPr lang="en-MY" sz="3600" b="0" i="1" smtClean="0">
                                    <a:latin typeface="Cambria Math" panose="02040503050406030204" pitchFamily="18" charset="0"/>
                                  </a:rPr>
                                  <m:t> </m:t>
                                </m:r>
                                <m:r>
                                  <m:rPr>
                                    <m:nor/>
                                  </m:rPr>
                                  <a:rPr lang="en-MY" sz="3600" b="0" i="0" smtClean="0">
                                    <a:latin typeface="Cambria Math" panose="02040503050406030204" pitchFamily="18" charset="0"/>
                                  </a:rPr>
                                  <m:t>max</m:t>
                                </m:r>
                              </m:e>
                            </m:mr>
                            <m:mr>
                              <m:e>
                                <m:r>
                                  <a:rPr lang="en-MY" sz="3600" b="0" i="1" smtClean="0">
                                    <a:latin typeface="Cambria Math" panose="02040503050406030204" pitchFamily="18" charset="0"/>
                                  </a:rPr>
                                  <m:t>𝑎</m:t>
                                </m:r>
                                <m:r>
                                  <a:rPr lang="en-MY" sz="3600" b="0" i="1" smtClean="0">
                                    <a:latin typeface="Cambria Math" panose="02040503050406030204" pitchFamily="18" charset="0"/>
                                  </a:rPr>
                                  <m:t>∈</m:t>
                                </m:r>
                                <m:r>
                                  <a:rPr lang="en-MY" sz="3600" b="0" i="1" smtClean="0">
                                    <a:latin typeface="Cambria Math" panose="02040503050406030204" pitchFamily="18" charset="0"/>
                                  </a:rPr>
                                  <m:t>𝐴</m:t>
                                </m:r>
                                <m:d>
                                  <m:dPr>
                                    <m:ctrlPr>
                                      <a:rPr lang="en-MY" sz="3600" b="0" i="1" smtClean="0">
                                        <a:latin typeface="Cambria Math" panose="02040503050406030204" pitchFamily="18" charset="0"/>
                                      </a:rPr>
                                    </m:ctrlPr>
                                  </m:dPr>
                                  <m:e>
                                    <m:r>
                                      <a:rPr lang="en-MY" sz="3600" b="0" i="1" smtClean="0">
                                        <a:latin typeface="Cambria Math" panose="02040503050406030204" pitchFamily="18" charset="0"/>
                                      </a:rPr>
                                      <m:t>𝑠</m:t>
                                    </m:r>
                                  </m:e>
                                </m:d>
                              </m:e>
                            </m:mr>
                          </m:m>
                        </m:fName>
                        <m:e>
                          <m:d>
                            <m:dPr>
                              <m:begChr m:val="{"/>
                              <m:endChr m:val="}"/>
                              <m:ctrlPr>
                                <a:rPr lang="en-MY" sz="3600" b="0" i="1" smtClean="0">
                                  <a:latin typeface="Cambria Math" panose="02040503050406030204" pitchFamily="18" charset="0"/>
                                </a:rPr>
                              </m:ctrlPr>
                            </m:dPr>
                            <m:e>
                              <m:r>
                                <a:rPr lang="en-MY" sz="3600" b="0" i="1" smtClean="0">
                                  <a:latin typeface="Cambria Math" panose="02040503050406030204" pitchFamily="18" charset="0"/>
                                </a:rPr>
                                <m:t>𝒬</m:t>
                              </m:r>
                              <m:d>
                                <m:dPr>
                                  <m:ctrlPr>
                                    <a:rPr lang="en-MY" sz="3600" b="0" i="1" smtClean="0">
                                      <a:latin typeface="Cambria Math" panose="02040503050406030204" pitchFamily="18" charset="0"/>
                                    </a:rPr>
                                  </m:ctrlPr>
                                </m:dPr>
                                <m:e>
                                  <m:r>
                                    <a:rPr lang="en-MY" sz="3600" b="0" i="1" smtClean="0">
                                      <a:latin typeface="Cambria Math" panose="02040503050406030204" pitchFamily="18" charset="0"/>
                                    </a:rPr>
                                    <m:t>𝑠</m:t>
                                  </m:r>
                                  <m:r>
                                    <a:rPr lang="en-MY" sz="3600" b="0" i="1" smtClean="0">
                                      <a:latin typeface="Cambria Math" panose="02040503050406030204" pitchFamily="18" charset="0"/>
                                    </a:rPr>
                                    <m:t>,</m:t>
                                  </m:r>
                                  <m:r>
                                    <a:rPr lang="en-MY" sz="3600" b="0" i="1" smtClean="0">
                                      <a:latin typeface="Cambria Math" panose="02040503050406030204" pitchFamily="18" charset="0"/>
                                    </a:rPr>
                                    <m:t>𝑎</m:t>
                                  </m:r>
                                </m:e>
                              </m:d>
                              <m:r>
                                <a:rPr lang="en-MY" sz="3600" b="0" i="1" smtClean="0">
                                  <a:latin typeface="Cambria Math" panose="02040503050406030204" pitchFamily="18" charset="0"/>
                                </a:rPr>
                                <m:t>+</m:t>
                              </m:r>
                              <m:r>
                                <a:rPr lang="en-MY" sz="3600" b="0" i="1" smtClean="0">
                                  <a:latin typeface="Cambria Math" panose="02040503050406030204" pitchFamily="18" charset="0"/>
                                </a:rPr>
                                <m:t>𝐶</m:t>
                              </m:r>
                              <m:rad>
                                <m:radPr>
                                  <m:degHide m:val="on"/>
                                  <m:ctrlPr>
                                    <a:rPr lang="en-MY" sz="3600" b="0" i="1" smtClean="0">
                                      <a:latin typeface="Cambria Math" panose="02040503050406030204" pitchFamily="18" charset="0"/>
                                    </a:rPr>
                                  </m:ctrlPr>
                                </m:radPr>
                                <m:deg/>
                                <m:e>
                                  <m:f>
                                    <m:fPr>
                                      <m:ctrlPr>
                                        <a:rPr lang="en-MY" sz="3600" b="0" i="1" smtClean="0">
                                          <a:latin typeface="Cambria Math" panose="02040503050406030204" pitchFamily="18" charset="0"/>
                                        </a:rPr>
                                      </m:ctrlPr>
                                    </m:fPr>
                                    <m:num>
                                      <m:func>
                                        <m:funcPr>
                                          <m:ctrlPr>
                                            <a:rPr lang="en-MY" sz="3600" b="0" i="1" smtClean="0">
                                              <a:latin typeface="Cambria Math" panose="02040503050406030204" pitchFamily="18" charset="0"/>
                                            </a:rPr>
                                          </m:ctrlPr>
                                        </m:funcPr>
                                        <m:fName>
                                          <m:r>
                                            <m:rPr>
                                              <m:sty m:val="p"/>
                                            </m:rPr>
                                            <a:rPr lang="en-MY" sz="3600" b="0" i="0" smtClean="0">
                                              <a:latin typeface="Cambria Math" panose="02040503050406030204" pitchFamily="18" charset="0"/>
                                            </a:rPr>
                                            <m:t>ln</m:t>
                                          </m:r>
                                        </m:fName>
                                        <m:e>
                                          <m:r>
                                            <a:rPr lang="en-MY" sz="3600" b="0" i="1" smtClean="0">
                                              <a:latin typeface="Cambria Math" panose="02040503050406030204" pitchFamily="18" charset="0"/>
                                            </a:rPr>
                                            <m:t>𝑁</m:t>
                                          </m:r>
                                          <m:d>
                                            <m:dPr>
                                              <m:ctrlPr>
                                                <a:rPr lang="en-MY" sz="3600" b="0" i="1" smtClean="0">
                                                  <a:latin typeface="Cambria Math" panose="02040503050406030204" pitchFamily="18" charset="0"/>
                                                </a:rPr>
                                              </m:ctrlPr>
                                            </m:dPr>
                                            <m:e>
                                              <m:r>
                                                <a:rPr lang="en-MY" sz="3600" b="0" i="1" smtClean="0">
                                                  <a:latin typeface="Cambria Math" panose="02040503050406030204" pitchFamily="18" charset="0"/>
                                                </a:rPr>
                                                <m:t>𝑠</m:t>
                                              </m:r>
                                            </m:e>
                                          </m:d>
                                        </m:e>
                                      </m:func>
                                    </m:num>
                                    <m:den>
                                      <m:r>
                                        <a:rPr lang="en-MY" sz="3600" b="0" i="1" smtClean="0">
                                          <a:latin typeface="Cambria Math" panose="02040503050406030204" pitchFamily="18" charset="0"/>
                                        </a:rPr>
                                        <m:t>𝑁</m:t>
                                      </m:r>
                                      <m:d>
                                        <m:dPr>
                                          <m:ctrlPr>
                                            <a:rPr lang="en-MY" sz="3600" b="0" i="1" smtClean="0">
                                              <a:latin typeface="Cambria Math" panose="02040503050406030204" pitchFamily="18" charset="0"/>
                                            </a:rPr>
                                          </m:ctrlPr>
                                        </m:dPr>
                                        <m:e>
                                          <m:r>
                                            <a:rPr lang="en-MY" sz="3600" b="0" i="1" smtClean="0">
                                              <a:latin typeface="Cambria Math" panose="02040503050406030204" pitchFamily="18" charset="0"/>
                                            </a:rPr>
                                            <m:t>𝑠</m:t>
                                          </m:r>
                                          <m:r>
                                            <a:rPr lang="en-MY" sz="3600" b="0" i="1" smtClean="0">
                                              <a:latin typeface="Cambria Math" panose="02040503050406030204" pitchFamily="18" charset="0"/>
                                            </a:rPr>
                                            <m:t>,</m:t>
                                          </m:r>
                                          <m:r>
                                            <a:rPr lang="en-MY" sz="3600" b="0" i="1" smtClean="0">
                                              <a:latin typeface="Cambria Math" panose="02040503050406030204" pitchFamily="18" charset="0"/>
                                            </a:rPr>
                                            <m:t>𝑎</m:t>
                                          </m:r>
                                        </m:e>
                                      </m:d>
                                    </m:den>
                                  </m:f>
                                </m:e>
                              </m:rad>
                            </m:e>
                          </m:d>
                        </m:e>
                      </m:func>
                    </m:oMath>
                  </m:oMathPara>
                </a14:m>
                <a:endParaRPr lang="en-MY" sz="32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836825"/>
                <a:ext cx="10515600" cy="1657804"/>
              </a:xfrm>
              <a:blipFill rotWithShape="0">
                <a:blip r:embed="rId2"/>
                <a:stretch>
                  <a:fillRect/>
                </a:stretch>
              </a:blipFill>
            </p:spPr>
            <p:txBody>
              <a:bodyPr/>
              <a:lstStyle/>
              <a:p>
                <a:r>
                  <a:rPr lang="en-MY">
                    <a:noFill/>
                  </a:rPr>
                  <a:t> </a:t>
                </a:r>
              </a:p>
            </p:txBody>
          </p:sp>
        </mc:Fallback>
      </mc:AlternateContent>
      <p:sp>
        <p:nvSpPr>
          <p:cNvPr id="4" name="Oval 3"/>
          <p:cNvSpPr/>
          <p:nvPr/>
        </p:nvSpPr>
        <p:spPr>
          <a:xfrm>
            <a:off x="7135516" y="2347525"/>
            <a:ext cx="551543" cy="566057"/>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Y"/>
          </a:p>
        </p:txBody>
      </p:sp>
      <p:cxnSp>
        <p:nvCxnSpPr>
          <p:cNvPr id="6" name="Straight Arrow Connector 5"/>
          <p:cNvCxnSpPr>
            <a:stCxn id="4" idx="3"/>
          </p:cNvCxnSpPr>
          <p:nvPr/>
        </p:nvCxnSpPr>
        <p:spPr>
          <a:xfrm flipH="1">
            <a:off x="5455755" y="2830685"/>
            <a:ext cx="1760533" cy="66072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838200" y="3497943"/>
            <a:ext cx="4604657"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MY" sz="2400" dirty="0" smtClean="0"/>
              <a:t>Trade-off between exploration and exploitation</a:t>
            </a:r>
            <a:endParaRPr lang="en-MY" sz="2400" dirty="0"/>
          </a:p>
        </p:txBody>
      </p:sp>
      <p:sp>
        <p:nvSpPr>
          <p:cNvPr id="9" name="Oval 8"/>
          <p:cNvSpPr/>
          <p:nvPr/>
        </p:nvSpPr>
        <p:spPr>
          <a:xfrm>
            <a:off x="7644980" y="1966412"/>
            <a:ext cx="1523998" cy="7622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5" name="TextBox 14"/>
          <p:cNvSpPr txBox="1"/>
          <p:nvPr/>
        </p:nvSpPr>
        <p:spPr>
          <a:xfrm>
            <a:off x="838200" y="4455886"/>
            <a:ext cx="4604657"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MY" sz="2400" dirty="0" smtClean="0"/>
              <a:t>And the chance to choose any other action increases slightly, to promote exploration of other actions.</a:t>
            </a:r>
            <a:endParaRPr lang="en-MY" sz="2400" dirty="0"/>
          </a:p>
        </p:txBody>
      </p:sp>
      <p:cxnSp>
        <p:nvCxnSpPr>
          <p:cNvPr id="17" name="Straight Arrow Connector 16"/>
          <p:cNvCxnSpPr/>
          <p:nvPr/>
        </p:nvCxnSpPr>
        <p:spPr>
          <a:xfrm flipH="1" flipV="1">
            <a:off x="5442857" y="5123543"/>
            <a:ext cx="653143"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6096000" y="3778778"/>
            <a:ext cx="5257800" cy="2308324"/>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MY" sz="2400" dirty="0" smtClean="0"/>
              <a:t>Every time an action is taken from a certain state, the chance of this action being taken again decreases, thus increasing the importance of it’s reward and decreasing the importance of exploring it again</a:t>
            </a:r>
            <a:endParaRPr lang="en-MY" sz="2400" dirty="0"/>
          </a:p>
        </p:txBody>
      </p:sp>
      <p:sp>
        <p:nvSpPr>
          <p:cNvPr id="19" name="Oval 18"/>
          <p:cNvSpPr/>
          <p:nvPr/>
        </p:nvSpPr>
        <p:spPr>
          <a:xfrm>
            <a:off x="7687059" y="2599346"/>
            <a:ext cx="1523998" cy="65185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21" name="Straight Arrow Connector 20"/>
          <p:cNvCxnSpPr>
            <a:stCxn id="19" idx="4"/>
            <a:endCxn id="18" idx="0"/>
          </p:cNvCxnSpPr>
          <p:nvPr/>
        </p:nvCxnSpPr>
        <p:spPr>
          <a:xfrm>
            <a:off x="8449058" y="3251200"/>
            <a:ext cx="275842" cy="52757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9" idx="3"/>
          </p:cNvCxnSpPr>
          <p:nvPr/>
        </p:nvCxnSpPr>
        <p:spPr>
          <a:xfrm flipH="1">
            <a:off x="5308178" y="2617013"/>
            <a:ext cx="2559986" cy="19684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283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Upper confidence bound (4)</a:t>
            </a:r>
            <a:endParaRPr lang="en-MY"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4" y="2160589"/>
                <a:ext cx="9447054" cy="3880773"/>
              </a:xfrm>
            </p:spPr>
            <p:txBody>
              <a:bodyPr>
                <a:normAutofit fontScale="92500"/>
              </a:bodyPr>
              <a:lstStyle/>
              <a:p>
                <a:r>
                  <a:rPr lang="en-MY" sz="2800" dirty="0" smtClean="0"/>
                  <a:t>The UCT gives us a measure of how important it is to expand certain nodes.</a:t>
                </a:r>
              </a:p>
              <a:p>
                <a:r>
                  <a:rPr lang="en-MY" sz="2800" dirty="0" smtClean="0"/>
                  <a:t>Note that if we haven’t explored a certain action </a:t>
                </a:r>
                <a14:m>
                  <m:oMath xmlns:m="http://schemas.openxmlformats.org/officeDocument/2006/math">
                    <m:r>
                      <a:rPr lang="en-MY" sz="2800" b="0" i="1" smtClean="0">
                        <a:latin typeface="Cambria Math" panose="02040503050406030204" pitchFamily="18" charset="0"/>
                      </a:rPr>
                      <m:t>𝑎</m:t>
                    </m:r>
                  </m:oMath>
                </a14:m>
                <a:r>
                  <a:rPr lang="en-MY" sz="2800" dirty="0" smtClean="0"/>
                  <a:t> from a state </a:t>
                </a:r>
                <a14:m>
                  <m:oMath xmlns:m="http://schemas.openxmlformats.org/officeDocument/2006/math">
                    <m:r>
                      <a:rPr lang="en-MY" sz="2800" b="0" i="1" smtClean="0">
                        <a:latin typeface="Cambria Math" panose="02040503050406030204" pitchFamily="18" charset="0"/>
                      </a:rPr>
                      <m:t>𝑠</m:t>
                    </m:r>
                  </m:oMath>
                </a14:m>
                <a:r>
                  <a:rPr lang="en-MY" sz="2800" dirty="0" smtClean="0"/>
                  <a:t>, then </a:t>
                </a:r>
                <a14:m>
                  <m:oMath xmlns:m="http://schemas.openxmlformats.org/officeDocument/2006/math">
                    <m:r>
                      <a:rPr lang="en-MY" sz="2800" b="0" i="1" smtClean="0">
                        <a:latin typeface="Cambria Math" panose="02040503050406030204" pitchFamily="18" charset="0"/>
                      </a:rPr>
                      <m:t>𝑁</m:t>
                    </m:r>
                    <m:d>
                      <m:dPr>
                        <m:ctrlPr>
                          <a:rPr lang="en-MY" sz="2800" b="0" i="1" smtClean="0">
                            <a:latin typeface="Cambria Math" panose="02040503050406030204" pitchFamily="18" charset="0"/>
                          </a:rPr>
                        </m:ctrlPr>
                      </m:dPr>
                      <m:e>
                        <m:r>
                          <a:rPr lang="en-MY" sz="2800" b="0" i="1" smtClean="0">
                            <a:latin typeface="Cambria Math" panose="02040503050406030204" pitchFamily="18" charset="0"/>
                          </a:rPr>
                          <m:t>𝑠</m:t>
                        </m:r>
                        <m:r>
                          <a:rPr lang="en-MY" sz="2800" b="0" i="1" smtClean="0">
                            <a:latin typeface="Cambria Math" panose="02040503050406030204" pitchFamily="18" charset="0"/>
                          </a:rPr>
                          <m:t>,</m:t>
                        </m:r>
                        <m:r>
                          <a:rPr lang="en-MY" sz="2800" b="0" i="1" smtClean="0">
                            <a:latin typeface="Cambria Math" panose="02040503050406030204" pitchFamily="18" charset="0"/>
                          </a:rPr>
                          <m:t>𝑎</m:t>
                        </m:r>
                      </m:e>
                    </m:d>
                  </m:oMath>
                </a14:m>
                <a:r>
                  <a:rPr lang="en-MY" sz="2800" dirty="0" smtClean="0"/>
                  <a:t> is 0, and </a:t>
                </a:r>
                <a14:m>
                  <m:oMath xmlns:m="http://schemas.openxmlformats.org/officeDocument/2006/math">
                    <m:r>
                      <a:rPr lang="en-MY" sz="2800" b="0" i="1" smtClean="0">
                        <a:latin typeface="Cambria Math" panose="02040503050406030204" pitchFamily="18" charset="0"/>
                      </a:rPr>
                      <m:t>𝒬</m:t>
                    </m:r>
                    <m:d>
                      <m:dPr>
                        <m:ctrlPr>
                          <a:rPr lang="en-MY" sz="2800" b="0" i="1" smtClean="0">
                            <a:latin typeface="Cambria Math" panose="02040503050406030204" pitchFamily="18" charset="0"/>
                          </a:rPr>
                        </m:ctrlPr>
                      </m:dPr>
                      <m:e>
                        <m:r>
                          <a:rPr lang="en-MY" sz="2800" b="0" i="1" smtClean="0">
                            <a:latin typeface="Cambria Math" panose="02040503050406030204" pitchFamily="18" charset="0"/>
                          </a:rPr>
                          <m:t>𝑠</m:t>
                        </m:r>
                        <m:r>
                          <a:rPr lang="en-MY" sz="2800" b="0" i="1" smtClean="0">
                            <a:latin typeface="Cambria Math" panose="02040503050406030204" pitchFamily="18" charset="0"/>
                          </a:rPr>
                          <m:t>,</m:t>
                        </m:r>
                        <m:r>
                          <a:rPr lang="en-MY" sz="2800" b="0" i="1" smtClean="0">
                            <a:latin typeface="Cambria Math" panose="02040503050406030204" pitchFamily="18" charset="0"/>
                          </a:rPr>
                          <m:t>𝑎</m:t>
                        </m:r>
                      </m:e>
                    </m:d>
                  </m:oMath>
                </a14:m>
                <a:r>
                  <a:rPr lang="en-MY" sz="2800" dirty="0" smtClean="0"/>
                  <a:t> is not defined</a:t>
                </a:r>
              </a:p>
              <a:p>
                <a:pPr lvl="1">
                  <a:lnSpc>
                    <a:spcPct val="100000"/>
                  </a:lnSpc>
                </a:pPr>
                <a:r>
                  <a:rPr lang="en-MY" sz="2600" dirty="0" smtClean="0"/>
                  <a:t>In such a case, we will explore </a:t>
                </a:r>
                <a14:m>
                  <m:oMath xmlns:m="http://schemas.openxmlformats.org/officeDocument/2006/math">
                    <m:r>
                      <a:rPr lang="en-MY" sz="2600" b="0" i="1" smtClean="0">
                        <a:latin typeface="Cambria Math" panose="02040503050406030204" pitchFamily="18" charset="0"/>
                      </a:rPr>
                      <m:t>𝑎</m:t>
                    </m:r>
                  </m:oMath>
                </a14:m>
                <a:r>
                  <a:rPr lang="en-MY" sz="2600" dirty="0" smtClean="0"/>
                  <a:t> by default.</a:t>
                </a:r>
              </a:p>
              <a:p>
                <a:pPr lvl="2">
                  <a:lnSpc>
                    <a:spcPct val="100000"/>
                  </a:lnSpc>
                </a:pPr>
                <a:r>
                  <a:rPr lang="en-MY" sz="1900" dirty="0" smtClean="0"/>
                  <a:t>In other words, if we’ve decided that it is important to explore a certain state </a:t>
                </a:r>
                <a14:m>
                  <m:oMath xmlns:m="http://schemas.openxmlformats.org/officeDocument/2006/math">
                    <m:r>
                      <a:rPr lang="en-MY" sz="1900" b="0" i="1" smtClean="0">
                        <a:latin typeface="Cambria Math" panose="02040503050406030204" pitchFamily="18" charset="0"/>
                      </a:rPr>
                      <m:t>𝑠</m:t>
                    </m:r>
                  </m:oMath>
                </a14:m>
                <a:r>
                  <a:rPr lang="en-MY" sz="1900" dirty="0" smtClean="0"/>
                  <a:t> which has unexplored actions, it is important to explore them.</a:t>
                </a:r>
              </a:p>
              <a:p>
                <a:pPr lvl="1">
                  <a:lnSpc>
                    <a:spcPct val="100000"/>
                  </a:lnSpc>
                </a:pPr>
                <a:r>
                  <a:rPr lang="en-MY" sz="2600" dirty="0" smtClean="0"/>
                  <a:t>If there are many such actions, we use the same selection strategy we use in the simulation stage.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4" y="2160589"/>
                <a:ext cx="9447054" cy="3880773"/>
              </a:xfrm>
              <a:blipFill rotWithShape="0">
                <a:blip r:embed="rId3"/>
                <a:stretch>
                  <a:fillRect l="-645" t="-1413" r="-774" b="-2198"/>
                </a:stretch>
              </a:blipFill>
            </p:spPr>
            <p:txBody>
              <a:bodyPr/>
              <a:lstStyle/>
              <a:p>
                <a:r>
                  <a:rPr lang="en-MY">
                    <a:noFill/>
                  </a:rPr>
                  <a:t> </a:t>
                </a:r>
              </a:p>
            </p:txBody>
          </p:sp>
        </mc:Fallback>
      </mc:AlternateContent>
    </p:spTree>
    <p:extLst>
      <p:ext uri="{BB962C8B-B14F-4D97-AF65-F5344CB8AC3E}">
        <p14:creationId xmlns:p14="http://schemas.microsoft.com/office/powerpoint/2010/main" val="3867989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Simulation strategies</a:t>
            </a:r>
            <a:endParaRPr lang="en-MY" dirty="0"/>
          </a:p>
        </p:txBody>
      </p:sp>
      <p:sp>
        <p:nvSpPr>
          <p:cNvPr id="3" name="Content Placeholder 2"/>
          <p:cNvSpPr>
            <a:spLocks noGrp="1"/>
          </p:cNvSpPr>
          <p:nvPr>
            <p:ph idx="1"/>
          </p:nvPr>
        </p:nvSpPr>
        <p:spPr>
          <a:xfrm>
            <a:off x="677333" y="2160589"/>
            <a:ext cx="9598781" cy="3880773"/>
          </a:xfrm>
        </p:spPr>
        <p:txBody>
          <a:bodyPr>
            <a:normAutofit/>
          </a:bodyPr>
          <a:lstStyle/>
          <a:p>
            <a:r>
              <a:rPr lang="en-MY" sz="2400" dirty="0" smtClean="0"/>
              <a:t>The simulation strategy is a key component of MCTS.</a:t>
            </a:r>
          </a:p>
          <a:p>
            <a:pPr>
              <a:lnSpc>
                <a:spcPct val="150000"/>
              </a:lnSpc>
            </a:pPr>
            <a:r>
              <a:rPr lang="en-MY" sz="2400" dirty="0" smtClean="0"/>
              <a:t>A basic simulation strategy would be to select random moves.	</a:t>
            </a:r>
          </a:p>
          <a:p>
            <a:pPr lvl="1">
              <a:lnSpc>
                <a:spcPct val="100000"/>
              </a:lnSpc>
            </a:pPr>
            <a:r>
              <a:rPr lang="en-MY" sz="2000" dirty="0" smtClean="0"/>
              <a:t>This, however, might not be such a good idea: we can generally assume that our opponent will favour moves which give him a good chance at victory.</a:t>
            </a:r>
          </a:p>
          <a:p>
            <a:pPr lvl="1">
              <a:lnSpc>
                <a:spcPct val="150000"/>
              </a:lnSpc>
            </a:pPr>
            <a:r>
              <a:rPr lang="en-MY" sz="2000" dirty="0" smtClean="0"/>
              <a:t>We would also like to choose good moves when we actually play the game.</a:t>
            </a:r>
          </a:p>
        </p:txBody>
      </p:sp>
    </p:spTree>
    <p:extLst>
      <p:ext uri="{BB962C8B-B14F-4D97-AF65-F5344CB8AC3E}">
        <p14:creationId xmlns:p14="http://schemas.microsoft.com/office/powerpoint/2010/main" val="318668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77333" y="816429"/>
                <a:ext cx="10861524" cy="5388428"/>
              </a:xfrm>
            </p:spPr>
            <p:txBody>
              <a:bodyPr lIns="0" rIns="0" numCol="2">
                <a:normAutofit fontScale="92500" lnSpcReduction="10000"/>
              </a:bodyPr>
              <a:lstStyle/>
              <a:p>
                <a:pPr>
                  <a:buFont typeface="Courier New" panose="02070309020205020404" pitchFamily="49" charset="0"/>
                  <a:buChar char="o"/>
                </a:pPr>
                <a:r>
                  <a:rPr lang="en-MY" sz="3200" dirty="0" smtClean="0"/>
                  <a:t>Games:</a:t>
                </a:r>
              </a:p>
              <a:p>
                <a:pPr lvl="1">
                  <a:buFont typeface="Courier New" panose="02070309020205020404" pitchFamily="49" charset="0"/>
                  <a:buChar char="o"/>
                </a:pPr>
                <a:r>
                  <a:rPr lang="en-MY" sz="2800" dirty="0" smtClean="0"/>
                  <a:t>Turn-Based Zero-sum </a:t>
                </a:r>
                <a:r>
                  <a:rPr lang="en-MY" sz="2800" dirty="0"/>
                  <a:t>games</a:t>
                </a:r>
                <a:endParaRPr lang="en-MY" sz="2800" dirty="0" smtClean="0"/>
              </a:p>
              <a:p>
                <a:pPr lvl="1">
                  <a:buFont typeface="Courier New" panose="02070309020205020404" pitchFamily="49" charset="0"/>
                  <a:buChar char="o"/>
                </a:pPr>
                <a:r>
                  <a:rPr lang="en-MY" sz="2800" dirty="0" smtClean="0"/>
                  <a:t>Worst-Case </a:t>
                </a:r>
                <a:r>
                  <a:rPr lang="en-MY" sz="2800" dirty="0" smtClean="0"/>
                  <a:t>scenario</a:t>
                </a:r>
              </a:p>
              <a:p>
                <a:pPr lvl="2">
                  <a:buFont typeface="Courier New" panose="02070309020205020404" pitchFamily="49" charset="0"/>
                  <a:buChar char="o"/>
                </a:pPr>
                <a:r>
                  <a:rPr lang="en-MY" sz="2400" dirty="0" smtClean="0"/>
                  <a:t>Minimax trees</a:t>
                </a:r>
              </a:p>
              <a:p>
                <a:pPr lvl="2">
                  <a:buFont typeface="Courier New" panose="02070309020205020404" pitchFamily="49" charset="0"/>
                  <a:buChar char="o"/>
                </a:pPr>
                <a14:m>
                  <m:oMath xmlns:m="http://schemas.openxmlformats.org/officeDocument/2006/math">
                    <m:r>
                      <a:rPr lang="en-MY" sz="2400" b="0" i="1" smtClean="0">
                        <a:latin typeface="Cambria Math" panose="02040503050406030204" pitchFamily="18" charset="0"/>
                      </a:rPr>
                      <m:t>𝛼𝛽</m:t>
                    </m:r>
                  </m:oMath>
                </a14:m>
                <a:r>
                  <a:rPr lang="en-MY" sz="2400" dirty="0" smtClean="0"/>
                  <a:t> pruning</a:t>
                </a:r>
              </a:p>
              <a:p>
                <a:pPr lvl="2">
                  <a:buFont typeface="Courier New" panose="02070309020205020404" pitchFamily="49" charset="0"/>
                  <a:buChar char="o"/>
                  <a:tabLst>
                    <a:tab pos="3768725" algn="l"/>
                  </a:tabLst>
                </a:pPr>
                <a:r>
                  <a:rPr lang="en-MY" sz="2400" dirty="0" smtClean="0"/>
                  <a:t>Problems with minimax trees and </a:t>
                </a:r>
                <a14:m>
                  <m:oMath xmlns:m="http://schemas.openxmlformats.org/officeDocument/2006/math">
                    <m:r>
                      <a:rPr lang="en-MY" sz="2400" b="0" i="1" smtClean="0">
                        <a:latin typeface="Cambria Math" panose="02040503050406030204" pitchFamily="18" charset="0"/>
                      </a:rPr>
                      <m:t>𝛼𝛽</m:t>
                    </m:r>
                  </m:oMath>
                </a14:m>
                <a:r>
                  <a:rPr lang="en-MY" sz="2400" dirty="0" smtClean="0"/>
                  <a:t> </a:t>
                </a:r>
                <a:r>
                  <a:rPr lang="en-MY" sz="2400" dirty="0" smtClean="0"/>
                  <a:t>pruning</a:t>
                </a:r>
                <a:br>
                  <a:rPr lang="en-MY" sz="2400" dirty="0" smtClean="0"/>
                </a:br>
                <a:r>
                  <a:rPr lang="en-MY" sz="2400" dirty="0" smtClean="0"/>
                  <a:t/>
                </a:r>
                <a:br>
                  <a:rPr lang="en-MY" sz="2400" dirty="0" smtClean="0"/>
                </a:br>
                <a:r>
                  <a:rPr lang="en-MY" sz="2400" dirty="0" smtClean="0"/>
                  <a:t/>
                </a:r>
                <a:br>
                  <a:rPr lang="en-MY" sz="2400" dirty="0" smtClean="0"/>
                </a:br>
                <a:r>
                  <a:rPr lang="en-MY" sz="2400" dirty="0" smtClean="0"/>
                  <a:t/>
                </a:r>
                <a:br>
                  <a:rPr lang="en-MY" sz="2400" dirty="0" smtClean="0"/>
                </a:br>
                <a:r>
                  <a:rPr lang="en-MY" sz="2400" dirty="0" smtClean="0"/>
                  <a:t/>
                </a:r>
                <a:br>
                  <a:rPr lang="en-MY" sz="2400" dirty="0" smtClean="0"/>
                </a:br>
                <a:r>
                  <a:rPr lang="en-MY" sz="2400" dirty="0" smtClean="0"/>
                  <a:t/>
                </a:r>
                <a:br>
                  <a:rPr lang="en-MY" sz="2400" dirty="0" smtClean="0"/>
                </a:br>
                <a:endParaRPr lang="en-MY" sz="2800" dirty="0" smtClean="0"/>
              </a:p>
              <a:p>
                <a:pPr lvl="1">
                  <a:buFont typeface="Courier New" panose="02070309020205020404" pitchFamily="49" charset="0"/>
                  <a:buChar char="o"/>
                </a:pPr>
                <a:r>
                  <a:rPr lang="en-MY" sz="2800" dirty="0" smtClean="0"/>
                  <a:t>Probabilistic </a:t>
                </a:r>
                <a:r>
                  <a:rPr lang="en-MY" sz="2800" dirty="0" smtClean="0"/>
                  <a:t>approach</a:t>
                </a:r>
              </a:p>
              <a:p>
                <a:pPr lvl="2">
                  <a:buFont typeface="Courier New" panose="02070309020205020404" pitchFamily="49" charset="0"/>
                  <a:buChar char="o"/>
                </a:pPr>
                <a:r>
                  <a:rPr lang="en-MY" sz="2400" dirty="0" smtClean="0"/>
                  <a:t>Monte-Carlo Tree Search</a:t>
                </a:r>
              </a:p>
              <a:p>
                <a:pPr lvl="3">
                  <a:buFont typeface="Courier New" panose="02070309020205020404" pitchFamily="49" charset="0"/>
                  <a:buChar char="o"/>
                </a:pPr>
                <a:r>
                  <a:rPr lang="en-MY" sz="2400" dirty="0" smtClean="0"/>
                  <a:t>Selection and Expansion</a:t>
                </a:r>
              </a:p>
              <a:p>
                <a:pPr lvl="3">
                  <a:buFont typeface="Courier New" panose="02070309020205020404" pitchFamily="49" charset="0"/>
                  <a:buChar char="o"/>
                </a:pPr>
                <a:r>
                  <a:rPr lang="en-MY" sz="2400" dirty="0" smtClean="0"/>
                  <a:t>Simulation and Backpropagation</a:t>
                </a:r>
              </a:p>
              <a:p>
                <a:pPr lvl="2">
                  <a:buFont typeface="Courier New" panose="02070309020205020404" pitchFamily="49" charset="0"/>
                  <a:buChar char="o"/>
                </a:pPr>
                <a:r>
                  <a:rPr lang="en-MY" sz="2400" dirty="0" smtClean="0"/>
                  <a:t>Upper confidence bounds</a:t>
                </a:r>
              </a:p>
              <a:p>
                <a:pPr lvl="2">
                  <a:buFont typeface="Courier New" panose="02070309020205020404" pitchFamily="49" charset="0"/>
                  <a:buChar char="o"/>
                </a:pPr>
                <a:r>
                  <a:rPr lang="en-MY" sz="2400" dirty="0" smtClean="0"/>
                  <a:t>Simulation strategies:</a:t>
                </a:r>
              </a:p>
              <a:p>
                <a:pPr lvl="3">
                  <a:buFont typeface="Courier New" panose="02070309020205020404" pitchFamily="49" charset="0"/>
                  <a:buChar char="o"/>
                </a:pPr>
                <a:r>
                  <a:rPr lang="en-MY" sz="2200" dirty="0" smtClean="0"/>
                  <a:t>Scoring</a:t>
                </a:r>
              </a:p>
              <a:p>
                <a:pPr lvl="4">
                  <a:buFont typeface="Courier New" panose="02070309020205020404" pitchFamily="49" charset="0"/>
                  <a:buChar char="o"/>
                </a:pPr>
                <a:r>
                  <a:rPr lang="en-MY" sz="2000" dirty="0" smtClean="0"/>
                  <a:t>Move-Average sampling</a:t>
                </a:r>
              </a:p>
              <a:p>
                <a:pPr lvl="4">
                  <a:buFont typeface="Courier New" panose="02070309020205020404" pitchFamily="49" charset="0"/>
                  <a:buChar char="o"/>
                </a:pPr>
                <a:r>
                  <a:rPr lang="en-MY" sz="2000" dirty="0" smtClean="0"/>
                  <a:t>N-Grams</a:t>
                </a:r>
              </a:p>
              <a:p>
                <a:pPr lvl="3">
                  <a:buFont typeface="Courier New" panose="02070309020205020404" pitchFamily="49" charset="0"/>
                  <a:buChar char="o"/>
                </a:pPr>
                <a:r>
                  <a:rPr lang="en-MY" sz="2400" dirty="0" smtClean="0"/>
                  <a:t>Last-Good-Reply </a:t>
                </a:r>
                <a:r>
                  <a:rPr lang="en-MY" sz="2400" dirty="0" smtClean="0"/>
                  <a:t>policy</a:t>
                </a:r>
                <a:endParaRPr lang="en-MY" sz="2400" dirty="0" smtClean="0"/>
              </a:p>
              <a:p>
                <a:pPr lvl="2">
                  <a:buFont typeface="Courier New" panose="02070309020205020404" pitchFamily="49" charset="0"/>
                  <a:buChar char="o"/>
                </a:pPr>
                <a:r>
                  <a:rPr lang="en-MY" sz="2400" dirty="0" smtClean="0"/>
                  <a:t>Some fine details</a:t>
                </a:r>
                <a:endParaRPr lang="he-IL" sz="2400" dirty="0" smtClean="0"/>
              </a:p>
              <a:p>
                <a:pPr lvl="2">
                  <a:buFont typeface="Courier New" panose="02070309020205020404" pitchFamily="49" charset="0"/>
                  <a:buChar char="o"/>
                </a:pPr>
                <a:r>
                  <a:rPr lang="en-MY" sz="2400" dirty="0" smtClean="0"/>
                  <a:t>Results</a:t>
                </a:r>
                <a:endParaRPr lang="en-MY" sz="24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77333" y="816429"/>
                <a:ext cx="10861524" cy="5388428"/>
              </a:xfrm>
              <a:blipFill rotWithShape="0">
                <a:blip r:embed="rId3"/>
                <a:stretch>
                  <a:fillRect l="-1627" t="-2262" b="-1584"/>
                </a:stretch>
              </a:blipFill>
            </p:spPr>
            <p:txBody>
              <a:bodyPr/>
              <a:lstStyle/>
              <a:p>
                <a:r>
                  <a:rPr lang="en-MY">
                    <a:noFill/>
                  </a:rPr>
                  <a:t> </a:t>
                </a:r>
              </a:p>
            </p:txBody>
          </p:sp>
        </mc:Fallback>
      </mc:AlternateContent>
      <p:pic>
        <p:nvPicPr>
          <p:cNvPr id="4" name="Picture 2" descr="https://upload.wikimedia.org/wikipedia/commons/thumb/0/06/Pac_Man.svg/385px-Pac_Man.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5735" y="736202"/>
            <a:ext cx="526407" cy="61528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files.softicons.com/download/game-icons/classic-games-icons-by-thvg/png/512/Pacman%20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2467" y="1365997"/>
            <a:ext cx="409447" cy="40944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cman 2 Icon 128x128 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92467" y="1841157"/>
            <a:ext cx="410180" cy="4101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cman 3 Icon 128x128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89966" y="816429"/>
            <a:ext cx="433526" cy="433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74932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Scoring</a:t>
            </a:r>
            <a:endParaRPr lang="en-MY" dirty="0"/>
          </a:p>
        </p:txBody>
      </p:sp>
      <p:sp>
        <p:nvSpPr>
          <p:cNvPr id="3" name="Content Placeholder 2"/>
          <p:cNvSpPr>
            <a:spLocks noGrp="1"/>
          </p:cNvSpPr>
          <p:nvPr>
            <p:ph idx="1"/>
          </p:nvPr>
        </p:nvSpPr>
        <p:spPr/>
        <p:txBody>
          <a:bodyPr>
            <a:normAutofit/>
          </a:bodyPr>
          <a:lstStyle/>
          <a:p>
            <a:pPr>
              <a:lnSpc>
                <a:spcPct val="100000"/>
              </a:lnSpc>
            </a:pPr>
            <a:r>
              <a:rPr lang="en-MY" dirty="0" smtClean="0"/>
              <a:t>If we have a “score” for each move, we can use that score when considering which move to select next.</a:t>
            </a:r>
          </a:p>
          <a:p>
            <a:pPr marL="0" indent="0">
              <a:lnSpc>
                <a:spcPct val="100000"/>
              </a:lnSpc>
              <a:buNone/>
            </a:pPr>
            <a:endParaRPr lang="en-MY" dirty="0" smtClean="0"/>
          </a:p>
          <a:p>
            <a:pPr>
              <a:lnSpc>
                <a:spcPct val="100000"/>
              </a:lnSpc>
            </a:pPr>
            <a:r>
              <a:rPr lang="en-MY" dirty="0" smtClean="0"/>
              <a:t>We will consider a simple scoring function: Average reward returned when the move (or series of moves) we’re considering was used.</a:t>
            </a:r>
          </a:p>
          <a:p>
            <a:pPr lvl="1">
              <a:lnSpc>
                <a:spcPct val="150000"/>
              </a:lnSpc>
            </a:pPr>
            <a:r>
              <a:rPr lang="en-MY" dirty="0" smtClean="0"/>
              <a:t>For convenience, let’s assume our rewards are 1 (victory) or 0 (defeat).</a:t>
            </a:r>
          </a:p>
          <a:p>
            <a:pPr lvl="1">
              <a:lnSpc>
                <a:spcPct val="100000"/>
              </a:lnSpc>
            </a:pPr>
            <a:r>
              <a:rPr lang="en-MY" dirty="0" smtClean="0"/>
              <a:t>Can easily be generalized to games with different rewards/non-zero-sum games.</a:t>
            </a:r>
          </a:p>
        </p:txBody>
      </p:sp>
    </p:spTree>
    <p:extLst>
      <p:ext uri="{BB962C8B-B14F-4D97-AF65-F5344CB8AC3E}">
        <p14:creationId xmlns:p14="http://schemas.microsoft.com/office/powerpoint/2010/main" val="20633604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Scoring (2)</a:t>
            </a:r>
            <a:endParaRPr lang="en-MY"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r>
                  <a:rPr lang="en-MY" sz="2000" dirty="0" smtClean="0"/>
                  <a:t>How do we use the score?</a:t>
                </a:r>
              </a:p>
              <a:p>
                <a:pPr lvl="1"/>
                <a:r>
                  <a:rPr lang="en-MY" sz="1800" dirty="0" smtClean="0"/>
                  <a:t>Gibbs measure: let </a:t>
                </a:r>
                <a14:m>
                  <m:oMath xmlns:m="http://schemas.openxmlformats.org/officeDocument/2006/math">
                    <m:sSub>
                      <m:sSubPr>
                        <m:ctrlPr>
                          <a:rPr lang="en-MY" sz="1800" b="0" i="1" smtClean="0">
                            <a:latin typeface="Cambria Math" panose="02040503050406030204" pitchFamily="18" charset="0"/>
                          </a:rPr>
                        </m:ctrlPr>
                      </m:sSubPr>
                      <m:e>
                        <m:r>
                          <a:rPr lang="en-MY" sz="1800" b="0" i="1" smtClean="0">
                            <a:latin typeface="Cambria Math" panose="02040503050406030204" pitchFamily="18" charset="0"/>
                          </a:rPr>
                          <m:t>𝑎</m:t>
                        </m:r>
                      </m:e>
                      <m:sub>
                        <m:r>
                          <a:rPr lang="en-MY" sz="1800" b="0" i="1" smtClean="0">
                            <a:latin typeface="Cambria Math" panose="02040503050406030204" pitchFamily="18" charset="0"/>
                          </a:rPr>
                          <m:t>1</m:t>
                        </m:r>
                      </m:sub>
                    </m:sSub>
                    <m:r>
                      <a:rPr lang="en-MY" sz="1800" b="0" i="1" smtClean="0">
                        <a:latin typeface="Cambria Math" panose="02040503050406030204" pitchFamily="18" charset="0"/>
                      </a:rPr>
                      <m:t>,…,</m:t>
                    </m:r>
                    <m:sSub>
                      <m:sSubPr>
                        <m:ctrlPr>
                          <a:rPr lang="en-MY" sz="1800" b="0" i="1" smtClean="0">
                            <a:latin typeface="Cambria Math" panose="02040503050406030204" pitchFamily="18" charset="0"/>
                          </a:rPr>
                        </m:ctrlPr>
                      </m:sSubPr>
                      <m:e>
                        <m:r>
                          <a:rPr lang="en-MY" sz="1800" b="0" i="1" smtClean="0">
                            <a:latin typeface="Cambria Math" panose="02040503050406030204" pitchFamily="18" charset="0"/>
                          </a:rPr>
                          <m:t>𝑎</m:t>
                        </m:r>
                      </m:e>
                      <m:sub>
                        <m:r>
                          <a:rPr lang="en-MY" sz="1800" b="0" i="1" smtClean="0">
                            <a:latin typeface="Cambria Math" panose="02040503050406030204" pitchFamily="18" charset="0"/>
                          </a:rPr>
                          <m:t>𝑛</m:t>
                        </m:r>
                      </m:sub>
                    </m:sSub>
                  </m:oMath>
                </a14:m>
                <a:r>
                  <a:rPr lang="en-MY" sz="1800" dirty="0" smtClean="0"/>
                  <a:t> be all the legal moves from a certain state. Let </a:t>
                </a:r>
                <a14:m>
                  <m:oMath xmlns:m="http://schemas.openxmlformats.org/officeDocument/2006/math">
                    <m:r>
                      <a:rPr lang="en-MY" sz="1800" b="0" i="1" smtClean="0">
                        <a:latin typeface="Cambria Math" panose="02040503050406030204" pitchFamily="18" charset="0"/>
                      </a:rPr>
                      <m:t>ℙ</m:t>
                    </m:r>
                    <m:d>
                      <m:dPr>
                        <m:ctrlPr>
                          <a:rPr lang="en-MY" sz="1800" b="0" i="1" smtClean="0">
                            <a:latin typeface="Cambria Math" panose="02040503050406030204" pitchFamily="18" charset="0"/>
                          </a:rPr>
                        </m:ctrlPr>
                      </m:dPr>
                      <m:e>
                        <m:sSub>
                          <m:sSubPr>
                            <m:ctrlPr>
                              <a:rPr lang="en-MY" sz="1800" b="0" i="1" smtClean="0">
                                <a:latin typeface="Cambria Math" panose="02040503050406030204" pitchFamily="18" charset="0"/>
                              </a:rPr>
                            </m:ctrlPr>
                          </m:sSubPr>
                          <m:e>
                            <m:r>
                              <a:rPr lang="en-MY" sz="1800" b="0" i="1" smtClean="0">
                                <a:latin typeface="Cambria Math" panose="02040503050406030204" pitchFamily="18" charset="0"/>
                              </a:rPr>
                              <m:t>𝑎</m:t>
                            </m:r>
                          </m:e>
                          <m:sub>
                            <m:r>
                              <a:rPr lang="en-MY" sz="1800" b="0" i="1" smtClean="0">
                                <a:latin typeface="Cambria Math" panose="02040503050406030204" pitchFamily="18" charset="0"/>
                              </a:rPr>
                              <m:t>𝑖</m:t>
                            </m:r>
                          </m:sub>
                        </m:sSub>
                      </m:e>
                    </m:d>
                  </m:oMath>
                </a14:m>
                <a:r>
                  <a:rPr lang="en-MY" sz="1800" dirty="0" smtClean="0"/>
                  <a:t> be the probability of selecting </a:t>
                </a:r>
                <a14:m>
                  <m:oMath xmlns:m="http://schemas.openxmlformats.org/officeDocument/2006/math">
                    <m:sSub>
                      <m:sSubPr>
                        <m:ctrlPr>
                          <a:rPr lang="en-MY" sz="1800" b="0" i="1" smtClean="0">
                            <a:latin typeface="Cambria Math" panose="02040503050406030204" pitchFamily="18" charset="0"/>
                          </a:rPr>
                        </m:ctrlPr>
                      </m:sSubPr>
                      <m:e>
                        <m:r>
                          <a:rPr lang="en-MY" sz="1800" b="0" i="1" smtClean="0">
                            <a:latin typeface="Cambria Math" panose="02040503050406030204" pitchFamily="18" charset="0"/>
                          </a:rPr>
                          <m:t>𝑎</m:t>
                        </m:r>
                      </m:e>
                      <m:sub>
                        <m:r>
                          <a:rPr lang="en-MY" sz="1800" b="0" i="1" smtClean="0">
                            <a:latin typeface="Cambria Math" panose="02040503050406030204" pitchFamily="18" charset="0"/>
                          </a:rPr>
                          <m:t>𝑖</m:t>
                        </m:r>
                      </m:sub>
                    </m:sSub>
                  </m:oMath>
                </a14:m>
                <a:r>
                  <a:rPr lang="en-MY" sz="1800" dirty="0" smtClean="0"/>
                  <a:t> as the next move, then:</a:t>
                </a:r>
                <a:endParaRPr lang="en-MY" sz="1800" dirty="0"/>
              </a:p>
              <a:p>
                <a:pPr marL="457200" lvl="1" indent="0">
                  <a:buNone/>
                </a:pPr>
                <a14:m>
                  <m:oMathPara xmlns:m="http://schemas.openxmlformats.org/officeDocument/2006/math">
                    <m:oMathParaPr>
                      <m:jc m:val="centerGroup"/>
                    </m:oMathParaPr>
                    <m:oMath xmlns:m="http://schemas.openxmlformats.org/officeDocument/2006/math">
                      <m:r>
                        <a:rPr lang="en-MY" sz="1800" b="0" i="1" smtClean="0">
                          <a:latin typeface="Cambria Math" panose="02040503050406030204" pitchFamily="18" charset="0"/>
                        </a:rPr>
                        <m:t>ℙ</m:t>
                      </m:r>
                      <m:d>
                        <m:dPr>
                          <m:ctrlPr>
                            <a:rPr lang="en-MY" sz="1800" b="0" i="1" smtClean="0">
                              <a:latin typeface="Cambria Math" panose="02040503050406030204" pitchFamily="18" charset="0"/>
                            </a:rPr>
                          </m:ctrlPr>
                        </m:dPr>
                        <m:e>
                          <m:sSub>
                            <m:sSubPr>
                              <m:ctrlPr>
                                <a:rPr lang="en-MY" sz="1800" b="0" i="1" smtClean="0">
                                  <a:latin typeface="Cambria Math" panose="02040503050406030204" pitchFamily="18" charset="0"/>
                                </a:rPr>
                              </m:ctrlPr>
                            </m:sSubPr>
                            <m:e>
                              <m:r>
                                <a:rPr lang="en-MY" sz="1800" b="0" i="1" smtClean="0">
                                  <a:latin typeface="Cambria Math" panose="02040503050406030204" pitchFamily="18" charset="0"/>
                                </a:rPr>
                                <m:t>𝑎</m:t>
                              </m:r>
                            </m:e>
                            <m:sub>
                              <m:r>
                                <a:rPr lang="en-MY" sz="1800" b="0" i="1" smtClean="0">
                                  <a:latin typeface="Cambria Math" panose="02040503050406030204" pitchFamily="18" charset="0"/>
                                </a:rPr>
                                <m:t>𝑖</m:t>
                              </m:r>
                            </m:sub>
                          </m:sSub>
                        </m:e>
                      </m:d>
                      <m:r>
                        <a:rPr lang="en-MY" sz="1800" b="0" i="1" smtClean="0">
                          <a:latin typeface="Cambria Math" panose="02040503050406030204" pitchFamily="18" charset="0"/>
                          <a:ea typeface="Cambria Math" panose="02040503050406030204" pitchFamily="18" charset="0"/>
                        </a:rPr>
                        <m:t>∝</m:t>
                      </m:r>
                      <m:sSup>
                        <m:sSupPr>
                          <m:ctrlPr>
                            <a:rPr lang="en-MY" sz="1800" b="0" i="1" smtClean="0">
                              <a:latin typeface="Cambria Math" panose="02040503050406030204" pitchFamily="18" charset="0"/>
                              <a:ea typeface="Cambria Math" panose="02040503050406030204" pitchFamily="18" charset="0"/>
                            </a:rPr>
                          </m:ctrlPr>
                        </m:sSupPr>
                        <m:e>
                          <m:r>
                            <a:rPr lang="en-MY" sz="1800" b="0" i="1" smtClean="0">
                              <a:latin typeface="Cambria Math" panose="02040503050406030204" pitchFamily="18" charset="0"/>
                              <a:ea typeface="Cambria Math" panose="02040503050406030204" pitchFamily="18" charset="0"/>
                            </a:rPr>
                            <m:t>𝑒</m:t>
                          </m:r>
                        </m:e>
                        <m:sup>
                          <m:f>
                            <m:fPr>
                              <m:ctrlPr>
                                <a:rPr lang="en-MY" sz="1800" b="0" i="1" smtClean="0">
                                  <a:latin typeface="Cambria Math" panose="02040503050406030204" pitchFamily="18" charset="0"/>
                                  <a:ea typeface="Cambria Math" panose="02040503050406030204" pitchFamily="18" charset="0"/>
                                </a:rPr>
                              </m:ctrlPr>
                            </m:fPr>
                            <m:num>
                              <m:r>
                                <a:rPr lang="en-MY" sz="1800" b="0" i="1" smtClean="0">
                                  <a:latin typeface="Cambria Math" panose="02040503050406030204" pitchFamily="18" charset="0"/>
                                  <a:ea typeface="Cambria Math" panose="02040503050406030204" pitchFamily="18" charset="0"/>
                                </a:rPr>
                                <m:t>𝑄</m:t>
                              </m:r>
                              <m:d>
                                <m:dPr>
                                  <m:ctrlPr>
                                    <a:rPr lang="en-MY" sz="1800" b="0" i="1" smtClean="0">
                                      <a:latin typeface="Cambria Math" panose="02040503050406030204" pitchFamily="18" charset="0"/>
                                      <a:ea typeface="Cambria Math" panose="02040503050406030204" pitchFamily="18" charset="0"/>
                                    </a:rPr>
                                  </m:ctrlPr>
                                </m:dPr>
                                <m:e>
                                  <m:sSub>
                                    <m:sSubPr>
                                      <m:ctrlPr>
                                        <a:rPr lang="en-MY" sz="1800" b="0" i="1" smtClean="0">
                                          <a:latin typeface="Cambria Math" panose="02040503050406030204" pitchFamily="18" charset="0"/>
                                          <a:ea typeface="Cambria Math" panose="02040503050406030204" pitchFamily="18" charset="0"/>
                                        </a:rPr>
                                      </m:ctrlPr>
                                    </m:sSubPr>
                                    <m:e>
                                      <m:r>
                                        <a:rPr lang="en-MY" sz="1800" b="0" i="1" smtClean="0">
                                          <a:latin typeface="Cambria Math" panose="02040503050406030204" pitchFamily="18" charset="0"/>
                                          <a:ea typeface="Cambria Math" panose="02040503050406030204" pitchFamily="18" charset="0"/>
                                        </a:rPr>
                                        <m:t>𝑎</m:t>
                                      </m:r>
                                    </m:e>
                                    <m:sub>
                                      <m:r>
                                        <a:rPr lang="en-MY" sz="1800" b="0" i="1" smtClean="0">
                                          <a:latin typeface="Cambria Math" panose="02040503050406030204" pitchFamily="18" charset="0"/>
                                          <a:ea typeface="Cambria Math" panose="02040503050406030204" pitchFamily="18" charset="0"/>
                                        </a:rPr>
                                        <m:t>𝑖</m:t>
                                      </m:r>
                                    </m:sub>
                                  </m:sSub>
                                </m:e>
                              </m:d>
                            </m:num>
                            <m:den>
                              <m:r>
                                <a:rPr lang="en-MY" sz="1800" b="0" i="1" smtClean="0">
                                  <a:latin typeface="Cambria Math" panose="02040503050406030204" pitchFamily="18" charset="0"/>
                                  <a:ea typeface="Cambria Math" panose="02040503050406030204" pitchFamily="18" charset="0"/>
                                </a:rPr>
                                <m:t>𝜏</m:t>
                              </m:r>
                            </m:den>
                          </m:f>
                        </m:sup>
                      </m:sSup>
                    </m:oMath>
                  </m:oMathPara>
                </a14:m>
                <a:endParaRPr lang="en-MY" sz="1800" dirty="0" smtClean="0"/>
              </a:p>
              <a:p>
                <a:pPr lvl="2"/>
                <a14:m>
                  <m:oMath xmlns:m="http://schemas.openxmlformats.org/officeDocument/2006/math">
                    <m:r>
                      <a:rPr lang="en-MY" sz="1600" b="0" i="1" smtClean="0">
                        <a:latin typeface="Cambria Math" panose="02040503050406030204" pitchFamily="18" charset="0"/>
                      </a:rPr>
                      <m:t>𝑄</m:t>
                    </m:r>
                    <m:d>
                      <m:dPr>
                        <m:ctrlPr>
                          <a:rPr lang="en-MY" sz="1600" b="0" i="1" smtClean="0">
                            <a:latin typeface="Cambria Math" panose="02040503050406030204" pitchFamily="18" charset="0"/>
                          </a:rPr>
                        </m:ctrlPr>
                      </m:dPr>
                      <m:e>
                        <m:sSub>
                          <m:sSubPr>
                            <m:ctrlPr>
                              <a:rPr lang="en-MY" sz="1600" b="0" i="1" smtClean="0">
                                <a:latin typeface="Cambria Math" panose="02040503050406030204" pitchFamily="18" charset="0"/>
                              </a:rPr>
                            </m:ctrlPr>
                          </m:sSubPr>
                          <m:e>
                            <m:r>
                              <a:rPr lang="en-MY" sz="1600" b="0" i="1" smtClean="0">
                                <a:latin typeface="Cambria Math" panose="02040503050406030204" pitchFamily="18" charset="0"/>
                              </a:rPr>
                              <m:t>𝑎</m:t>
                            </m:r>
                          </m:e>
                          <m:sub>
                            <m:r>
                              <a:rPr lang="en-MY" sz="1600" b="0" i="1" smtClean="0">
                                <a:latin typeface="Cambria Math" panose="02040503050406030204" pitchFamily="18" charset="0"/>
                              </a:rPr>
                              <m:t>𝑖</m:t>
                            </m:r>
                          </m:sub>
                        </m:sSub>
                      </m:e>
                    </m:d>
                  </m:oMath>
                </a14:m>
                <a:r>
                  <a:rPr lang="en-MY" sz="1600" b="0" dirty="0" smtClean="0"/>
                  <a:t> is the score for move </a:t>
                </a:r>
                <a14:m>
                  <m:oMath xmlns:m="http://schemas.openxmlformats.org/officeDocument/2006/math">
                    <m:sSub>
                      <m:sSubPr>
                        <m:ctrlPr>
                          <a:rPr lang="en-MY" sz="1600" b="0" i="1" smtClean="0">
                            <a:latin typeface="Cambria Math" panose="02040503050406030204" pitchFamily="18" charset="0"/>
                          </a:rPr>
                        </m:ctrlPr>
                      </m:sSubPr>
                      <m:e>
                        <m:r>
                          <a:rPr lang="en-MY" sz="1600" b="0" i="1" smtClean="0">
                            <a:latin typeface="Cambria Math" panose="02040503050406030204" pitchFamily="18" charset="0"/>
                          </a:rPr>
                          <m:t>𝑎</m:t>
                        </m:r>
                      </m:e>
                      <m:sub>
                        <m:r>
                          <a:rPr lang="en-MY" sz="1600" b="0" i="1" smtClean="0">
                            <a:latin typeface="Cambria Math" panose="02040503050406030204" pitchFamily="18" charset="0"/>
                          </a:rPr>
                          <m:t>𝑖</m:t>
                        </m:r>
                      </m:sub>
                    </m:sSub>
                  </m:oMath>
                </a14:m>
                <a:r>
                  <a:rPr lang="en-MY" sz="1600" b="0" dirty="0" smtClean="0"/>
                  <a:t>.</a:t>
                </a:r>
              </a:p>
              <a:p>
                <a:pPr lvl="2"/>
                <a14:m>
                  <m:oMath xmlns:m="http://schemas.openxmlformats.org/officeDocument/2006/math">
                    <m:r>
                      <a:rPr lang="en-MY" sz="1600" b="0" i="1" smtClean="0">
                        <a:latin typeface="Cambria Math" panose="02040503050406030204" pitchFamily="18" charset="0"/>
                      </a:rPr>
                      <m:t>𝜏</m:t>
                    </m:r>
                    <m:r>
                      <a:rPr lang="en-MY" sz="1600" b="0" i="1" smtClean="0">
                        <a:latin typeface="Cambria Math" panose="02040503050406030204" pitchFamily="18" charset="0"/>
                      </a:rPr>
                      <m:t>&gt;0</m:t>
                    </m:r>
                  </m:oMath>
                </a14:m>
                <a:r>
                  <a:rPr lang="en-MY" sz="1600" dirty="0" smtClean="0"/>
                  <a:t> is a parameter which controls exploration.</a:t>
                </a:r>
              </a:p>
              <a:p>
                <a:pPr lvl="2"/>
                <a14:m>
                  <m:oMath xmlns:m="http://schemas.openxmlformats.org/officeDocument/2006/math">
                    <m:r>
                      <a:rPr lang="en-MY" sz="1600" b="0" i="1" smtClean="0">
                        <a:latin typeface="Cambria Math" panose="02040503050406030204" pitchFamily="18" charset="0"/>
                      </a:rPr>
                      <m:t>𝑄</m:t>
                    </m:r>
                    <m:d>
                      <m:dPr>
                        <m:ctrlPr>
                          <a:rPr lang="en-MY" sz="1600" b="0" i="1" smtClean="0">
                            <a:latin typeface="Cambria Math" panose="02040503050406030204" pitchFamily="18" charset="0"/>
                          </a:rPr>
                        </m:ctrlPr>
                      </m:dPr>
                      <m:e>
                        <m:sSub>
                          <m:sSubPr>
                            <m:ctrlPr>
                              <a:rPr lang="en-MY" sz="1600" b="0" i="1" smtClean="0">
                                <a:latin typeface="Cambria Math" panose="02040503050406030204" pitchFamily="18" charset="0"/>
                              </a:rPr>
                            </m:ctrlPr>
                          </m:sSubPr>
                          <m:e>
                            <m:r>
                              <a:rPr lang="en-MY" sz="1600" b="0" i="1" smtClean="0">
                                <a:latin typeface="Cambria Math" panose="02040503050406030204" pitchFamily="18" charset="0"/>
                              </a:rPr>
                              <m:t>𝑎</m:t>
                            </m:r>
                          </m:e>
                          <m:sub>
                            <m:r>
                              <a:rPr lang="en-MY" sz="1600" b="0" i="1" smtClean="0">
                                <a:latin typeface="Cambria Math" panose="02040503050406030204" pitchFamily="18" charset="0"/>
                              </a:rPr>
                              <m:t>𝑖</m:t>
                            </m:r>
                          </m:sub>
                        </m:sSub>
                      </m:e>
                    </m:d>
                  </m:oMath>
                </a14:m>
                <a:r>
                  <a:rPr lang="en-MY" sz="1600" dirty="0" smtClean="0"/>
                  <a:t> is the maximal reward if move </a:t>
                </a:r>
                <a14:m>
                  <m:oMath xmlns:m="http://schemas.openxmlformats.org/officeDocument/2006/math">
                    <m:sSub>
                      <m:sSubPr>
                        <m:ctrlPr>
                          <a:rPr lang="en-MY" sz="1600" b="0" i="1" smtClean="0">
                            <a:latin typeface="Cambria Math" panose="02040503050406030204" pitchFamily="18" charset="0"/>
                          </a:rPr>
                        </m:ctrlPr>
                      </m:sSubPr>
                      <m:e>
                        <m:r>
                          <a:rPr lang="en-MY" sz="1600" b="0" i="1" smtClean="0">
                            <a:latin typeface="Cambria Math" panose="02040503050406030204" pitchFamily="18" charset="0"/>
                          </a:rPr>
                          <m:t>𝑎</m:t>
                        </m:r>
                      </m:e>
                      <m:sub>
                        <m:r>
                          <a:rPr lang="en-MY" sz="1600" b="0" i="1" smtClean="0">
                            <a:latin typeface="Cambria Math" panose="02040503050406030204" pitchFamily="18" charset="0"/>
                          </a:rPr>
                          <m:t>𝑖</m:t>
                        </m:r>
                      </m:sub>
                    </m:sSub>
                  </m:oMath>
                </a14:m>
                <a:r>
                  <a:rPr lang="en-MY" sz="1600" dirty="0" smtClean="0"/>
                  <a:t> hasn’t been given a score yet.</a:t>
                </a:r>
              </a:p>
              <a:p>
                <a:pPr lvl="1"/>
                <a:endParaRPr lang="en-MY" sz="1800" dirty="0"/>
              </a:p>
              <a:p>
                <a:pPr lvl="1"/>
                <a14:m>
                  <m:oMath xmlns:m="http://schemas.openxmlformats.org/officeDocument/2006/math">
                    <m:r>
                      <a:rPr lang="en-MY" sz="1800" b="0" i="1" smtClean="0">
                        <a:latin typeface="Cambria Math" panose="02040503050406030204" pitchFamily="18" charset="0"/>
                      </a:rPr>
                      <m:t>𝜖</m:t>
                    </m:r>
                  </m:oMath>
                </a14:m>
                <a:r>
                  <a:rPr lang="en-MY" sz="1800" dirty="0" smtClean="0"/>
                  <a:t>-Greedy: select the move with the highest score </a:t>
                </a:r>
                <a14:m>
                  <m:oMath xmlns:m="http://schemas.openxmlformats.org/officeDocument/2006/math">
                    <m:r>
                      <a:rPr lang="en-MY" sz="1800" b="0" i="1" smtClean="0">
                        <a:latin typeface="Cambria Math" panose="02040503050406030204" pitchFamily="18" charset="0"/>
                      </a:rPr>
                      <m:t>𝑤</m:t>
                    </m:r>
                    <m:r>
                      <a:rPr lang="en-MY" sz="1800" b="0" i="1" smtClean="0">
                        <a:latin typeface="Cambria Math" panose="02040503050406030204" pitchFamily="18" charset="0"/>
                      </a:rPr>
                      <m:t>.</m:t>
                    </m:r>
                    <m:r>
                      <a:rPr lang="en-MY" sz="1800" b="0" i="1" smtClean="0">
                        <a:latin typeface="Cambria Math" panose="02040503050406030204" pitchFamily="18" charset="0"/>
                      </a:rPr>
                      <m:t>𝑝</m:t>
                    </m:r>
                    <m:r>
                      <a:rPr lang="en-MY" sz="1800" b="0" i="1" smtClean="0">
                        <a:latin typeface="Cambria Math" panose="02040503050406030204" pitchFamily="18" charset="0"/>
                      </a:rPr>
                      <m:t>.</m:t>
                    </m:r>
                    <m:r>
                      <a:rPr lang="en-MY" sz="1800" b="0" i="0" smtClean="0">
                        <a:latin typeface="Cambria Math" panose="02040503050406030204" pitchFamily="18" charset="0"/>
                      </a:rPr>
                      <m:t>  </m:t>
                    </m:r>
                    <m:d>
                      <m:dPr>
                        <m:ctrlPr>
                          <a:rPr lang="en-MY" sz="1800" b="0" i="1" smtClean="0">
                            <a:latin typeface="Cambria Math" panose="02040503050406030204" pitchFamily="18" charset="0"/>
                          </a:rPr>
                        </m:ctrlPr>
                      </m:dPr>
                      <m:e>
                        <m:r>
                          <a:rPr lang="en-MY" sz="1800" b="0" i="0" smtClean="0">
                            <a:latin typeface="Cambria Math" panose="02040503050406030204" pitchFamily="18" charset="0"/>
                          </a:rPr>
                          <m:t>1−</m:t>
                        </m:r>
                        <m:r>
                          <a:rPr lang="en-MY" sz="1800" b="0" i="1" smtClean="0">
                            <a:latin typeface="Cambria Math" panose="02040503050406030204" pitchFamily="18" charset="0"/>
                          </a:rPr>
                          <m:t>𝜖</m:t>
                        </m:r>
                      </m:e>
                    </m:d>
                  </m:oMath>
                </a14:m>
                <a:r>
                  <a:rPr lang="en-MY" sz="1800" dirty="0" smtClean="0"/>
                  <a:t>, otherwise, sample a random move uniformly.</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284" t="-942" r="-780"/>
                </a:stretch>
              </a:blipFill>
            </p:spPr>
            <p:txBody>
              <a:bodyPr/>
              <a:lstStyle/>
              <a:p>
                <a:r>
                  <a:rPr lang="en-MY">
                    <a:noFill/>
                  </a:rPr>
                  <a:t> </a:t>
                </a:r>
              </a:p>
            </p:txBody>
          </p:sp>
        </mc:Fallback>
      </mc:AlternateContent>
    </p:spTree>
    <p:extLst>
      <p:ext uri="{BB962C8B-B14F-4D97-AF65-F5344CB8AC3E}">
        <p14:creationId xmlns:p14="http://schemas.microsoft.com/office/powerpoint/2010/main" val="193442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Move-Average Sampling</a:t>
            </a:r>
            <a:endParaRPr lang="en-MY" dirty="0"/>
          </a:p>
        </p:txBody>
      </p:sp>
      <p:sp>
        <p:nvSpPr>
          <p:cNvPr id="3" name="Content Placeholder 2"/>
          <p:cNvSpPr>
            <a:spLocks noGrp="1"/>
          </p:cNvSpPr>
          <p:nvPr>
            <p:ph idx="1"/>
          </p:nvPr>
        </p:nvSpPr>
        <p:spPr/>
        <p:txBody>
          <a:bodyPr/>
          <a:lstStyle/>
          <a:p>
            <a:pPr>
              <a:lnSpc>
                <a:spcPct val="150000"/>
              </a:lnSpc>
            </a:pPr>
            <a:r>
              <a:rPr lang="en-MY" dirty="0" smtClean="0"/>
              <a:t>The Move-Average Sampling Technique (MAST)</a:t>
            </a:r>
            <a:br>
              <a:rPr lang="en-MY" dirty="0" smtClean="0"/>
            </a:br>
            <a:r>
              <a:rPr lang="en-MY" dirty="0" smtClean="0"/>
              <a:t>uses the average reward from play-outs</a:t>
            </a:r>
            <a:br>
              <a:rPr lang="en-MY" dirty="0" smtClean="0"/>
            </a:br>
            <a:r>
              <a:rPr lang="en-MY" dirty="0" smtClean="0"/>
              <a:t>(simulations) in which a move was used to</a:t>
            </a:r>
            <a:br>
              <a:rPr lang="en-MY" dirty="0" smtClean="0"/>
            </a:br>
            <a:r>
              <a:rPr lang="en-MY" dirty="0" smtClean="0"/>
              <a:t>calculate the move’s score in order to determine</a:t>
            </a:r>
            <a:br>
              <a:rPr lang="en-MY" dirty="0" smtClean="0"/>
            </a:br>
            <a:r>
              <a:rPr lang="en-MY" dirty="0" smtClean="0"/>
              <a:t>if it’s a good move or not.</a:t>
            </a:r>
            <a:endParaRPr lang="en-MY" dirty="0"/>
          </a:p>
        </p:txBody>
      </p:sp>
      <p:grpSp>
        <p:nvGrpSpPr>
          <p:cNvPr id="11" name="Group 10"/>
          <p:cNvGrpSpPr/>
          <p:nvPr/>
        </p:nvGrpSpPr>
        <p:grpSpPr>
          <a:xfrm>
            <a:off x="7671856" y="4244575"/>
            <a:ext cx="72000" cy="403455"/>
            <a:chOff x="10391828" y="3989153"/>
            <a:chExt cx="72000" cy="403455"/>
          </a:xfrm>
        </p:grpSpPr>
        <p:sp>
          <p:nvSpPr>
            <p:cNvPr id="7" name="Oval 6"/>
            <p:cNvSpPr/>
            <p:nvPr/>
          </p:nvSpPr>
          <p:spPr>
            <a:xfrm>
              <a:off x="10391828" y="3989153"/>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sp>
          <p:nvSpPr>
            <p:cNvPr id="9" name="Oval 8"/>
            <p:cNvSpPr/>
            <p:nvPr/>
          </p:nvSpPr>
          <p:spPr>
            <a:xfrm>
              <a:off x="10391828" y="4168259"/>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sp>
          <p:nvSpPr>
            <p:cNvPr id="10" name="Oval 9"/>
            <p:cNvSpPr/>
            <p:nvPr/>
          </p:nvSpPr>
          <p:spPr>
            <a:xfrm>
              <a:off x="10391828" y="4320608"/>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grpSp>
      <p:sp>
        <p:nvSpPr>
          <p:cNvPr id="12" name="Oval 11"/>
          <p:cNvSpPr/>
          <p:nvPr/>
        </p:nvSpPr>
        <p:spPr>
          <a:xfrm>
            <a:off x="7510875" y="1930400"/>
            <a:ext cx="432000" cy="4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cxnSp>
        <p:nvCxnSpPr>
          <p:cNvPr id="13" name="Straight Arrow Connector 12"/>
          <p:cNvCxnSpPr>
            <a:stCxn id="12" idx="4"/>
          </p:cNvCxnSpPr>
          <p:nvPr/>
        </p:nvCxnSpPr>
        <p:spPr>
          <a:xfrm>
            <a:off x="7726875" y="2362400"/>
            <a:ext cx="0" cy="2912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7175653" y="2204746"/>
                <a:ext cx="56605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1</m:t>
                          </m:r>
                        </m:sub>
                      </m:sSub>
                    </m:oMath>
                  </m:oMathPara>
                </a14:m>
                <a:endParaRPr lang="en-MY" sz="2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7175653" y="2204746"/>
                <a:ext cx="566056" cy="461665"/>
              </a:xfrm>
              <a:prstGeom prst="rect">
                <a:avLst/>
              </a:prstGeom>
              <a:blipFill rotWithShape="0">
                <a:blip r:embed="rId2"/>
                <a:stretch>
                  <a:fillRect b="-4000"/>
                </a:stretch>
              </a:blipFill>
            </p:spPr>
            <p:txBody>
              <a:bodyPr/>
              <a:lstStyle/>
              <a:p>
                <a:r>
                  <a:rPr lang="en-MY">
                    <a:noFill/>
                  </a:rPr>
                  <a:t> </a:t>
                </a:r>
              </a:p>
            </p:txBody>
          </p:sp>
        </mc:Fallback>
      </mc:AlternateContent>
      <p:sp>
        <p:nvSpPr>
          <p:cNvPr id="20" name="Oval 19"/>
          <p:cNvSpPr/>
          <p:nvPr/>
        </p:nvSpPr>
        <p:spPr>
          <a:xfrm>
            <a:off x="7510875" y="2649999"/>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p:cxnSp>
        <p:nvCxnSpPr>
          <p:cNvPr id="21" name="Straight Arrow Connector 20"/>
          <p:cNvCxnSpPr>
            <a:stCxn id="20" idx="4"/>
          </p:cNvCxnSpPr>
          <p:nvPr/>
        </p:nvCxnSpPr>
        <p:spPr>
          <a:xfrm>
            <a:off x="7726875" y="3081999"/>
            <a:ext cx="0" cy="3600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Oval 22"/>
          <p:cNvSpPr/>
          <p:nvPr/>
        </p:nvSpPr>
        <p:spPr>
          <a:xfrm>
            <a:off x="7499398" y="3441019"/>
            <a:ext cx="432000" cy="4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cxnSp>
        <p:nvCxnSpPr>
          <p:cNvPr id="25" name="Straight Arrow Connector 24"/>
          <p:cNvCxnSpPr>
            <a:stCxn id="23" idx="4"/>
          </p:cNvCxnSpPr>
          <p:nvPr/>
        </p:nvCxnSpPr>
        <p:spPr>
          <a:xfrm>
            <a:off x="7715398" y="3873019"/>
            <a:ext cx="0" cy="2958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7205805" y="3007880"/>
                <a:ext cx="56605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2</m:t>
                          </m:r>
                        </m:sub>
                      </m:sSub>
                    </m:oMath>
                  </m:oMathPara>
                </a14:m>
                <a:endParaRPr lang="en-MY" sz="2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7205805" y="3007880"/>
                <a:ext cx="566056" cy="461665"/>
              </a:xfrm>
              <a:prstGeom prst="rect">
                <a:avLst/>
              </a:prstGeom>
              <a:blipFill rotWithShape="0">
                <a:blip r:embed="rId3"/>
                <a:stretch>
                  <a:fillRect b="-3947"/>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7175653" y="3715030"/>
                <a:ext cx="56605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3</m:t>
                          </m:r>
                        </m:sub>
                      </m:sSub>
                    </m:oMath>
                  </m:oMathPara>
                </a14:m>
                <a:endParaRPr lang="en-MY" sz="2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7175653" y="3715030"/>
                <a:ext cx="566056" cy="461665"/>
              </a:xfrm>
              <a:prstGeom prst="rect">
                <a:avLst/>
              </a:prstGeom>
              <a:blipFill rotWithShape="0">
                <a:blip r:embed="rId4"/>
                <a:stretch>
                  <a:fillRect b="-3947"/>
                </a:stretch>
              </a:blipFill>
            </p:spPr>
            <p:txBody>
              <a:bodyPr/>
              <a:lstStyle/>
              <a:p>
                <a:r>
                  <a:rPr lang="en-MY">
                    <a:noFill/>
                  </a:rPr>
                  <a:t> </a:t>
                </a:r>
              </a:p>
            </p:txBody>
          </p:sp>
        </mc:Fallback>
      </mc:AlternateContent>
      <p:cxnSp>
        <p:nvCxnSpPr>
          <p:cNvPr id="35" name="Straight Arrow Connector 34"/>
          <p:cNvCxnSpPr/>
          <p:nvPr/>
        </p:nvCxnSpPr>
        <p:spPr>
          <a:xfrm>
            <a:off x="7707856" y="4720600"/>
            <a:ext cx="0" cy="4222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Oval 37"/>
          <p:cNvSpPr/>
          <p:nvPr/>
        </p:nvSpPr>
        <p:spPr>
          <a:xfrm>
            <a:off x="7491856" y="5153251"/>
            <a:ext cx="432000" cy="432000"/>
          </a:xfrm>
          <a:prstGeom prst="ellipse">
            <a:avLst/>
          </a:prstGeom>
        </p:spPr>
        <p:style>
          <a:lnRef idx="2">
            <a:schemeClr val="dk1"/>
          </a:lnRef>
          <a:fillRef idx="1">
            <a:schemeClr val="lt1"/>
          </a:fillRef>
          <a:effectRef idx="0">
            <a:schemeClr val="dk1"/>
          </a:effectRef>
          <a:fontRef idx="minor">
            <a:schemeClr val="dk1"/>
          </a:fontRef>
        </p:style>
        <p:txBody>
          <a:bodyPr lIns="0" tIns="0" rIns="0" bIns="0" rtlCol="0" anchor="ctr">
            <a:normAutofit fontScale="92500"/>
          </a:bodyPr>
          <a:lstStyle/>
          <a:p>
            <a:pPr algn="ctr"/>
            <a:r>
              <a:rPr lang="en-MY" dirty="0" smtClean="0"/>
              <a:t>0:1</a:t>
            </a:r>
            <a:endParaRPr lang="en-MY" dirty="0"/>
          </a:p>
        </p:txBody>
      </p:sp>
      <mc:AlternateContent xmlns:mc="http://schemas.openxmlformats.org/markup-compatibility/2006" xmlns:a14="http://schemas.microsoft.com/office/drawing/2010/main">
        <mc:Choice Requires="a14">
          <p:sp>
            <p:nvSpPr>
              <p:cNvPr id="39" name="TextBox 38"/>
              <p:cNvSpPr txBox="1"/>
              <p:nvPr/>
            </p:nvSpPr>
            <p:spPr>
              <a:xfrm>
                <a:off x="2965551" y="4390906"/>
                <a:ext cx="3991429" cy="1200329"/>
              </a:xfrm>
              <a:prstGeom prst="rect">
                <a:avLst/>
              </a:prstGeom>
              <a:noFill/>
            </p:spPr>
            <p:txBody>
              <a:bodyPr wrap="square" rtlCol="0">
                <a:spAutoFit/>
              </a:bodyPr>
              <a:lstStyle/>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1</m:t>
                        </m:r>
                      </m:sub>
                    </m:sSub>
                  </m:oMath>
                </a14:m>
                <a:r>
                  <a:rPr lang="en-MY" sz="2400" dirty="0" smtClean="0"/>
                  <a:t>:  3 Victories, 2 defeats</a:t>
                </a:r>
                <a:endParaRPr lang="en-MY" sz="2400" dirty="0"/>
              </a:p>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2</m:t>
                        </m:r>
                      </m:sub>
                    </m:sSub>
                  </m:oMath>
                </a14:m>
                <a:r>
                  <a:rPr lang="en-MY" sz="2400" dirty="0" smtClean="0"/>
                  <a:t>:  2 Victories, 7 defeats</a:t>
                </a:r>
                <a:endParaRPr lang="en-MY" sz="2400" dirty="0"/>
              </a:p>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3</m:t>
                        </m:r>
                      </m:sub>
                    </m:sSub>
                  </m:oMath>
                </a14:m>
                <a:r>
                  <a:rPr lang="en-MY" sz="2400" dirty="0" smtClean="0"/>
                  <a:t>:  5 Victories, 1 defeat</a:t>
                </a:r>
                <a:endParaRPr lang="en-MY" sz="2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2965551" y="4390906"/>
                <a:ext cx="3991429" cy="1200329"/>
              </a:xfrm>
              <a:prstGeom prst="rect">
                <a:avLst/>
              </a:prstGeom>
              <a:blipFill rotWithShape="0">
                <a:blip r:embed="rId5"/>
                <a:stretch>
                  <a:fillRect t="-4061" b="-10660"/>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2960546" y="4390906"/>
                <a:ext cx="3991429" cy="1200329"/>
              </a:xfrm>
              <a:prstGeom prst="rect">
                <a:avLst/>
              </a:prstGeom>
              <a:noFill/>
            </p:spPr>
            <p:txBody>
              <a:bodyPr wrap="square" rtlCol="0">
                <a:spAutoFit/>
              </a:bodyPr>
              <a:lstStyle/>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1</m:t>
                        </m:r>
                      </m:sub>
                    </m:sSub>
                  </m:oMath>
                </a14:m>
                <a:r>
                  <a:rPr lang="en-MY" sz="2400" dirty="0" smtClean="0"/>
                  <a:t>:  3 Victories, 3 defeats</a:t>
                </a:r>
                <a:endParaRPr lang="en-MY" sz="2400" dirty="0"/>
              </a:p>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2</m:t>
                        </m:r>
                      </m:sub>
                    </m:sSub>
                  </m:oMath>
                </a14:m>
                <a:r>
                  <a:rPr lang="en-MY" sz="2400" dirty="0" smtClean="0"/>
                  <a:t>:  2 Victories, 8 defeats</a:t>
                </a:r>
                <a:endParaRPr lang="en-MY" sz="2400" dirty="0"/>
              </a:p>
              <a:p>
                <a14:m>
                  <m:oMath xmlns:m="http://schemas.openxmlformats.org/officeDocument/2006/math">
                    <m:sSub>
                      <m:sSubPr>
                        <m:ctrlPr>
                          <a:rPr lang="en-MY" sz="2400" b="0" i="1" smtClean="0">
                            <a:latin typeface="Cambria Math" panose="02040503050406030204" pitchFamily="18" charset="0"/>
                          </a:rPr>
                        </m:ctrlPr>
                      </m:sSubPr>
                      <m:e>
                        <m:r>
                          <a:rPr lang="en-MY" sz="2400" b="0" i="1" smtClean="0">
                            <a:latin typeface="Cambria Math" panose="02040503050406030204" pitchFamily="18" charset="0"/>
                          </a:rPr>
                          <m:t>𝑎</m:t>
                        </m:r>
                      </m:e>
                      <m:sub>
                        <m:r>
                          <a:rPr lang="en-MY" sz="2400" b="0" i="1" smtClean="0">
                            <a:latin typeface="Cambria Math" panose="02040503050406030204" pitchFamily="18" charset="0"/>
                          </a:rPr>
                          <m:t>3</m:t>
                        </m:r>
                      </m:sub>
                    </m:sSub>
                  </m:oMath>
                </a14:m>
                <a:r>
                  <a:rPr lang="en-MY" sz="2400" dirty="0" smtClean="0"/>
                  <a:t>:  5 Victories, 2 defeat</a:t>
                </a:r>
                <a:endParaRPr lang="en-MY" sz="2400" dirty="0"/>
              </a:p>
            </p:txBody>
          </p:sp>
        </mc:Choice>
        <mc:Fallback xmlns="">
          <p:sp>
            <p:nvSpPr>
              <p:cNvPr id="40" name="TextBox 39"/>
              <p:cNvSpPr txBox="1">
                <a:spLocks noRot="1" noChangeAspect="1" noMove="1" noResize="1" noEditPoints="1" noAdjustHandles="1" noChangeArrowheads="1" noChangeShapeType="1" noTextEdit="1"/>
              </p:cNvSpPr>
              <p:nvPr/>
            </p:nvSpPr>
            <p:spPr>
              <a:xfrm>
                <a:off x="2960546" y="4390906"/>
                <a:ext cx="3991429" cy="1200329"/>
              </a:xfrm>
              <a:prstGeom prst="rect">
                <a:avLst/>
              </a:prstGeom>
              <a:blipFill rotWithShape="0">
                <a:blip r:embed="rId6"/>
                <a:stretch>
                  <a:fillRect t="-4061" b="-10660"/>
                </a:stretch>
              </a:blipFill>
            </p:spPr>
            <p:txBody>
              <a:bodyPr/>
              <a:lstStyle/>
              <a:p>
                <a:r>
                  <a:rPr lang="en-MY">
                    <a:noFill/>
                  </a:rPr>
                  <a:t> </a:t>
                </a:r>
              </a:p>
            </p:txBody>
          </p:sp>
        </mc:Fallback>
      </mc:AlternateContent>
    </p:spTree>
    <p:extLst>
      <p:ext uri="{BB962C8B-B14F-4D97-AF65-F5344CB8AC3E}">
        <p14:creationId xmlns:p14="http://schemas.microsoft.com/office/powerpoint/2010/main" val="379771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grpId="0" nodeType="clickEffect">
                                  <p:stCondLst>
                                    <p:cond delay="0"/>
                                  </p:stCondLst>
                                  <p:childTnLst>
                                    <p:animEffect transition="out" filter="wipe(right)">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par>
                                <p:cTn id="8" presetID="22" presetClass="entr" presetSubtype="2"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wipe(right)">
                                      <p:cBhvr>
                                        <p:cTn id="1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N-Grams</a:t>
            </a:r>
            <a:endParaRPr lang="en-MY"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316182" y="1825625"/>
                <a:ext cx="9559636" cy="4351338"/>
              </a:xfrm>
            </p:spPr>
            <p:txBody>
              <a:bodyPr>
                <a:normAutofit/>
              </a:bodyPr>
              <a:lstStyle/>
              <a:p>
                <a:pPr>
                  <a:lnSpc>
                    <a:spcPct val="100000"/>
                  </a:lnSpc>
                </a:pPr>
                <a:r>
                  <a:rPr lang="en-MY" dirty="0" smtClean="0"/>
                  <a:t>N-Grams add context to the moves: We look at up to (N-1) moves back when deciding which move to select next.</a:t>
                </a:r>
              </a:p>
              <a:p>
                <a:pPr lvl="1">
                  <a:lnSpc>
                    <a:spcPct val="100000"/>
                  </a:lnSpc>
                </a:pPr>
                <a:r>
                  <a:rPr lang="en-MY" dirty="0" smtClean="0"/>
                  <a:t>We give a score to each legal move based on the N-Gram formed when adding it to the previous moves.</a:t>
                </a:r>
              </a:p>
              <a:p>
                <a:pPr lvl="1">
                  <a:lnSpc>
                    <a:spcPct val="100000"/>
                  </a:lnSpc>
                </a:pPr>
                <a:endParaRPr lang="en-MY" dirty="0"/>
              </a:p>
              <a:p>
                <a:pPr lvl="1">
                  <a:lnSpc>
                    <a:spcPct val="100000"/>
                  </a:lnSpc>
                </a:pPr>
                <a:r>
                  <a:rPr lang="en-MY" dirty="0"/>
                  <a:t>If a certain series of moves </a:t>
                </a:r>
                <a:r>
                  <a:rPr lang="en-MY" dirty="0" smtClean="0"/>
                  <a:t>hasn’t been </a:t>
                </a:r>
                <a:r>
                  <a:rPr lang="en-MY" dirty="0"/>
                  <a:t>played enough times, we ignore </a:t>
                </a:r>
                <a:r>
                  <a:rPr lang="en-MY" dirty="0" smtClean="0"/>
                  <a:t>it, as we do not have enough information on that move yet.</a:t>
                </a:r>
              </a:p>
              <a:p>
                <a:pPr lvl="1">
                  <a:lnSpc>
                    <a:spcPct val="100000"/>
                  </a:lnSpc>
                </a:pPr>
                <a:endParaRPr lang="en-MY" dirty="0"/>
              </a:p>
              <a:p>
                <a:pPr lvl="1">
                  <a:lnSpc>
                    <a:spcPct val="100000"/>
                  </a:lnSpc>
                </a:pPr>
                <a:r>
                  <a:rPr lang="en-MY" dirty="0" smtClean="0"/>
                  <a:t>We average the score of all the </a:t>
                </a:r>
                <a:r>
                  <a:rPr lang="en-MY" dirty="0" smtClean="0"/>
                  <a:t>relevant </a:t>
                </a:r>
                <a14:m>
                  <m:oMath xmlns:m="http://schemas.openxmlformats.org/officeDocument/2006/math">
                    <m:r>
                      <a:rPr lang="en-MY" b="0" i="1" smtClean="0">
                        <a:latin typeface="Cambria Math" panose="02040503050406030204" pitchFamily="18" charset="0"/>
                      </a:rPr>
                      <m:t>𝑛</m:t>
                    </m:r>
                  </m:oMath>
                </a14:m>
                <a:r>
                  <a:rPr lang="en-MY" dirty="0" smtClean="0"/>
                  <a:t>-Grams, </a:t>
                </a:r>
                <a14:m>
                  <m:oMath xmlns:m="http://schemas.openxmlformats.org/officeDocument/2006/math">
                    <m:r>
                      <a:rPr lang="en-MY" b="0" i="1" smtClean="0">
                        <a:latin typeface="Cambria Math" panose="02040503050406030204" pitchFamily="18" charset="0"/>
                      </a:rPr>
                      <m:t>𝑛</m:t>
                    </m:r>
                    <m:r>
                      <a:rPr lang="en-MY" b="0" i="1" smtClean="0">
                        <a:latin typeface="Cambria Math" panose="02040503050406030204" pitchFamily="18" charset="0"/>
                      </a:rPr>
                      <m:t>&lt;</m:t>
                    </m:r>
                    <m:r>
                      <a:rPr lang="en-MY" b="0" i="1" smtClean="0">
                        <a:latin typeface="Cambria Math" panose="02040503050406030204" pitchFamily="18" charset="0"/>
                      </a:rPr>
                      <m:t>𝑁</m:t>
                    </m:r>
                  </m:oMath>
                </a14:m>
                <a:r>
                  <a:rPr lang="en-MY" dirty="0" smtClean="0"/>
                  <a:t>, that we have in memory.</a:t>
                </a:r>
              </a:p>
              <a:p>
                <a:pPr lvl="1">
                  <a:lnSpc>
                    <a:spcPct val="100000"/>
                  </a:lnSpc>
                </a:pPr>
                <a:r>
                  <a:rPr lang="en-MY" dirty="0" smtClean="0"/>
                  <a:t>(If a certain </a:t>
                </a:r>
                <a14:m>
                  <m:oMath xmlns:m="http://schemas.openxmlformats.org/officeDocument/2006/math">
                    <m:r>
                      <a:rPr lang="en-MY" b="0" i="1" smtClean="0">
                        <a:latin typeface="Cambria Math" panose="02040503050406030204" pitchFamily="18" charset="0"/>
                      </a:rPr>
                      <m:t>𝑛</m:t>
                    </m:r>
                  </m:oMath>
                </a14:m>
                <a:r>
                  <a:rPr lang="en-MY" dirty="0" smtClean="0"/>
                  <a:t>-Gram hasn’t been at least </a:t>
                </a:r>
                <a14:m>
                  <m:oMath xmlns:m="http://schemas.openxmlformats.org/officeDocument/2006/math">
                    <m:r>
                      <a:rPr lang="en-MY" b="0" i="1" smtClean="0">
                        <a:latin typeface="Cambria Math" panose="02040503050406030204" pitchFamily="18" charset="0"/>
                      </a:rPr>
                      <m:t>𝑘</m:t>
                    </m:r>
                  </m:oMath>
                </a14:m>
                <a:r>
                  <a:rPr lang="en-MY" dirty="0" smtClean="0"/>
                  <a:t> times, we ignore it. In the paper, </a:t>
                </a:r>
                <a14:m>
                  <m:oMath xmlns:m="http://schemas.openxmlformats.org/officeDocument/2006/math">
                    <m:r>
                      <a:rPr lang="en-MY" b="0" i="1" smtClean="0">
                        <a:latin typeface="Cambria Math" panose="02040503050406030204" pitchFamily="18" charset="0"/>
                      </a:rPr>
                      <m:t>𝑘</m:t>
                    </m:r>
                    <m:r>
                      <a:rPr lang="en-MY" b="0" i="1" smtClean="0">
                        <a:latin typeface="Cambria Math" panose="02040503050406030204" pitchFamily="18" charset="0"/>
                      </a:rPr>
                      <m:t>=7</m:t>
                    </m:r>
                  </m:oMath>
                </a14:m>
                <a:r>
                  <a:rPr lang="en-MY" b="0" dirty="0" smtClean="0"/>
                  <a:t/>
                </a:r>
                <a:br>
                  <a:rPr lang="en-MY" b="0" dirty="0" smtClean="0"/>
                </a:br>
                <a:r>
                  <a:rPr lang="en-MY" b="0" dirty="0" smtClean="0"/>
                  <a:t>was chosen with manual tuning).</a:t>
                </a:r>
                <a:endParaRPr lang="en-MY"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316182" y="1825625"/>
                <a:ext cx="9559636" cy="4351338"/>
              </a:xfrm>
              <a:blipFill rotWithShape="0">
                <a:blip r:embed="rId3"/>
                <a:stretch>
                  <a:fillRect l="-191" t="-840" r="-446"/>
                </a:stretch>
              </a:blipFill>
            </p:spPr>
            <p:txBody>
              <a:bodyPr/>
              <a:lstStyle/>
              <a:p>
                <a:r>
                  <a:rPr lang="en-MY">
                    <a:noFill/>
                  </a:rPr>
                  <a:t> </a:t>
                </a:r>
              </a:p>
            </p:txBody>
          </p:sp>
        </mc:Fallback>
      </mc:AlternateContent>
    </p:spTree>
    <p:extLst>
      <p:ext uri="{BB962C8B-B14F-4D97-AF65-F5344CB8AC3E}">
        <p14:creationId xmlns:p14="http://schemas.microsoft.com/office/powerpoint/2010/main" val="3288815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3" name="TextBox 52"/>
              <p:cNvSpPr txBox="1"/>
              <p:nvPr/>
            </p:nvSpPr>
            <p:spPr>
              <a:xfrm>
                <a:off x="4260297" y="3931368"/>
                <a:ext cx="6528197" cy="600164"/>
              </a:xfrm>
              <a:prstGeom prst="rect">
                <a:avLst/>
              </a:prstGeom>
              <a:noFill/>
            </p:spPr>
            <p:txBody>
              <a:bodyPr wrap="square" rtlCol="0">
                <a:spAutoFit/>
              </a:bodyPr>
              <a:lstStyle/>
              <a:p>
                <a:pPr>
                  <a:lnSpc>
                    <a:spcPct val="150000"/>
                  </a:lnSpc>
                </a:pPr>
                <a14:m>
                  <m:oMathPara xmlns:m="http://schemas.openxmlformats.org/officeDocument/2006/math">
                    <m:oMathParaPr>
                      <m:jc m:val="centerGroup"/>
                    </m:oMathParaPr>
                    <m:oMath xmlns:m="http://schemas.openxmlformats.org/officeDocument/2006/math">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𝑎</m:t>
                          </m:r>
                          <m:r>
                            <a:rPr lang="en-MY" sz="2200" b="0" i="1" smtClean="0">
                              <a:latin typeface="Cambria Math" panose="02040503050406030204" pitchFamily="18" charset="0"/>
                            </a:rPr>
                            <m:t>,</m:t>
                          </m:r>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he-IL" sz="2200" b="0" i="1" smtClean="0">
                                  <a:latin typeface="Cambria Math" panose="02040503050406030204" pitchFamily="18" charset="0"/>
                                </a:rPr>
                                <m:t>2</m:t>
                              </m:r>
                            </m:sub>
                          </m:sSub>
                        </m:e>
                      </m:d>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he-IL" sz="2200" b="0" i="1" smtClean="0">
                          <a:latin typeface="Cambria Math" panose="02040503050406030204" pitchFamily="18" charset="0"/>
                        </a:rPr>
                        <m:t>1</m:t>
                      </m:r>
                      <m:r>
                        <a:rPr lang="en-MY" sz="2200" b="0" i="1" smtClean="0">
                          <a:latin typeface="Cambria Math" panose="02040503050406030204" pitchFamily="18" charset="0"/>
                        </a:rPr>
                        <m:t>, </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he-IL" sz="2200" b="0" i="1" smtClean="0">
                                  <a:latin typeface="Cambria Math" panose="02040503050406030204" pitchFamily="18" charset="0"/>
                                </a:rPr>
                                <m:t>2</m:t>
                              </m:r>
                            </m:sub>
                          </m:sSub>
                        </m:e>
                      </m:d>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he-IL" sz="2200" b="0" i="1" smtClean="0">
                          <a:latin typeface="Cambria Math" panose="02040503050406030204" pitchFamily="18" charset="0"/>
                        </a:rPr>
                        <m:t>2</m:t>
                      </m:r>
                      <m:r>
                        <a:rPr lang="en-MY" sz="2200" b="0" i="1" smtClean="0">
                          <a:latin typeface="Cambria Math" panose="02040503050406030204" pitchFamily="18" charset="0"/>
                        </a:rPr>
                        <m:t>, </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he-IL" sz="2200" b="0" i="1" smtClean="0">
                              <a:latin typeface="Cambria Math" panose="02040503050406030204" pitchFamily="18" charset="0"/>
                            </a:rPr>
                            <m:t>2</m:t>
                          </m:r>
                        </m:sub>
                      </m:sSub>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he-IL" sz="2200" b="0" i="1" smtClean="0">
                          <a:latin typeface="Cambria Math" panose="02040503050406030204" pitchFamily="18" charset="0"/>
                        </a:rPr>
                        <m:t>3</m:t>
                      </m:r>
                      <m:r>
                        <a:rPr lang="en-MY" sz="2200" b="0" i="1" smtClean="0">
                          <a:latin typeface="Cambria Math" panose="02040503050406030204" pitchFamily="18" charset="0"/>
                        </a:rPr>
                        <m:t>, </m:t>
                      </m:r>
                      <m:r>
                        <m:rPr>
                          <m:nor/>
                        </m:rPr>
                        <a:rPr lang="en-MY" sz="2200" b="0" i="0" smtClean="0">
                          <a:latin typeface="Cambria Math" panose="02040503050406030204" pitchFamily="18" charset="0"/>
                        </a:rPr>
                        <m:t>Avg</m:t>
                      </m:r>
                      <m:r>
                        <m:rPr>
                          <m:nor/>
                        </m:rPr>
                        <a:rPr lang="en-MY" sz="2200" b="0" i="0" smtClean="0">
                          <a:latin typeface="Cambria Math" panose="02040503050406030204" pitchFamily="18" charset="0"/>
                        </a:rPr>
                        <m:t>: </m:t>
                      </m:r>
                      <m:r>
                        <m:rPr>
                          <m:nor/>
                        </m:rPr>
                        <a:rPr lang="en-MY" sz="2200" b="0" i="0" smtClean="0">
                          <a:latin typeface="Cambria Math" panose="02040503050406030204" pitchFamily="18" charset="0"/>
                        </a:rPr>
                        <m:t>0</m:t>
                      </m:r>
                      <m:r>
                        <m:rPr>
                          <m:nor/>
                        </m:rPr>
                        <a:rPr lang="en-MY" sz="2200" b="0" i="0" smtClean="0">
                          <a:latin typeface="Cambria Math" panose="02040503050406030204" pitchFamily="18" charset="0"/>
                        </a:rPr>
                        <m:t>.</m:t>
                      </m:r>
                      <m:r>
                        <m:rPr>
                          <m:nor/>
                        </m:rPr>
                        <a:rPr lang="he-IL" sz="2200" b="0" i="0" smtClean="0">
                          <a:latin typeface="Cambria Math" panose="02040503050406030204" pitchFamily="18" charset="0"/>
                        </a:rPr>
                        <m:t>2</m:t>
                      </m:r>
                    </m:oMath>
                  </m:oMathPara>
                </a14:m>
                <a:endParaRPr lang="en-MY" sz="2200" b="0" dirty="0" smtClean="0"/>
              </a:p>
            </p:txBody>
          </p:sp>
        </mc:Choice>
        <mc:Fallback xmlns="">
          <p:sp>
            <p:nvSpPr>
              <p:cNvPr id="53" name="TextBox 52"/>
              <p:cNvSpPr txBox="1">
                <a:spLocks noRot="1" noChangeAspect="1" noMove="1" noResize="1" noEditPoints="1" noAdjustHandles="1" noChangeArrowheads="1" noChangeShapeType="1" noTextEdit="1"/>
              </p:cNvSpPr>
              <p:nvPr/>
            </p:nvSpPr>
            <p:spPr>
              <a:xfrm>
                <a:off x="4260297" y="3931368"/>
                <a:ext cx="6528197" cy="600164"/>
              </a:xfrm>
              <a:prstGeom prst="rect">
                <a:avLst/>
              </a:prstGeom>
              <a:blipFill rotWithShape="0">
                <a:blip r:embed="rId3"/>
                <a:stretch>
                  <a:fillRect/>
                </a:stretch>
              </a:blipFill>
            </p:spPr>
            <p:txBody>
              <a:bodyPr/>
              <a:lstStyle/>
              <a:p>
                <a:r>
                  <a:rPr lang="en-MY">
                    <a:noFill/>
                  </a:rPr>
                  <a:t> </a:t>
                </a:r>
              </a:p>
            </p:txBody>
          </p:sp>
        </mc:Fallback>
      </mc:AlternateContent>
      <p:sp>
        <p:nvSpPr>
          <p:cNvPr id="2" name="Title 1"/>
          <p:cNvSpPr>
            <a:spLocks noGrp="1"/>
          </p:cNvSpPr>
          <p:nvPr>
            <p:ph type="title"/>
          </p:nvPr>
        </p:nvSpPr>
        <p:spPr/>
        <p:txBody>
          <a:bodyPr/>
          <a:lstStyle/>
          <a:p>
            <a:pPr algn="ctr"/>
            <a:r>
              <a:rPr lang="en-MY" dirty="0" smtClean="0"/>
              <a:t>N-Grams (2)</a:t>
            </a:r>
            <a:endParaRPr lang="en-MY" dirty="0"/>
          </a:p>
        </p:txBody>
      </p:sp>
      <p:sp>
        <p:nvSpPr>
          <p:cNvPr id="4" name="Oval 3"/>
          <p:cNvSpPr/>
          <p:nvPr/>
        </p:nvSpPr>
        <p:spPr>
          <a:xfrm>
            <a:off x="1041398" y="4024672"/>
            <a:ext cx="432000" cy="4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cxnSp>
        <p:nvCxnSpPr>
          <p:cNvPr id="6" name="Straight Arrow Connector 5"/>
          <p:cNvCxnSpPr>
            <a:stCxn id="4" idx="6"/>
            <a:endCxn id="26" idx="2"/>
          </p:cNvCxnSpPr>
          <p:nvPr/>
        </p:nvCxnSpPr>
        <p:spPr>
          <a:xfrm>
            <a:off x="1473398" y="4240672"/>
            <a:ext cx="616657" cy="0"/>
          </a:xfrm>
          <a:prstGeom prst="straightConnector1">
            <a:avLst/>
          </a:prstGeom>
          <a:ln w="28575">
            <a:tailEnd type="triangle"/>
          </a:ln>
        </p:spPr>
        <p:style>
          <a:lnRef idx="2">
            <a:schemeClr val="dk1"/>
          </a:lnRef>
          <a:fillRef idx="0">
            <a:schemeClr val="dk1"/>
          </a:fillRef>
          <a:effectRef idx="1">
            <a:schemeClr val="dk1"/>
          </a:effectRef>
          <a:fontRef idx="minor">
            <a:schemeClr val="tx1"/>
          </a:fontRef>
        </p:style>
      </p:cxnSp>
      <p:sp>
        <p:nvSpPr>
          <p:cNvPr id="26" name="Oval 25"/>
          <p:cNvSpPr/>
          <p:nvPr/>
        </p:nvSpPr>
        <p:spPr>
          <a:xfrm>
            <a:off x="2090055" y="4024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p:cxnSp>
        <p:nvCxnSpPr>
          <p:cNvPr id="28" name="Straight Arrow Connector 27"/>
          <p:cNvCxnSpPr>
            <a:stCxn id="26" idx="6"/>
            <a:endCxn id="34" idx="2"/>
          </p:cNvCxnSpPr>
          <p:nvPr/>
        </p:nvCxnSpPr>
        <p:spPr>
          <a:xfrm>
            <a:off x="2522055" y="4240672"/>
            <a:ext cx="616657" cy="0"/>
          </a:xfrm>
          <a:prstGeom prst="straightConnector1">
            <a:avLst/>
          </a:prstGeom>
          <a:ln w="28575">
            <a:tailEnd type="triangle"/>
          </a:ln>
        </p:spPr>
        <p:style>
          <a:lnRef idx="2">
            <a:schemeClr val="dk1"/>
          </a:lnRef>
          <a:fillRef idx="0">
            <a:schemeClr val="dk1"/>
          </a:fillRef>
          <a:effectRef idx="1">
            <a:schemeClr val="dk1"/>
          </a:effectRef>
          <a:fontRef idx="minor">
            <a:schemeClr val="tx1"/>
          </a:fontRef>
        </p:style>
      </p:cxnSp>
      <p:sp>
        <p:nvSpPr>
          <p:cNvPr id="34" name="Oval 33"/>
          <p:cNvSpPr/>
          <p:nvPr/>
        </p:nvSpPr>
        <p:spPr>
          <a:xfrm>
            <a:off x="3138712" y="4024672"/>
            <a:ext cx="432000" cy="4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mc:AlternateContent xmlns:mc="http://schemas.openxmlformats.org/markup-compatibility/2006" xmlns:a14="http://schemas.microsoft.com/office/drawing/2010/main">
        <mc:Choice Requires="a14">
          <p:sp>
            <p:nvSpPr>
              <p:cNvPr id="22" name="TextBox 21"/>
              <p:cNvSpPr txBox="1"/>
              <p:nvPr/>
            </p:nvSpPr>
            <p:spPr>
              <a:xfrm>
                <a:off x="1473398" y="3695594"/>
                <a:ext cx="49348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MY" sz="2800" b="0" i="1" smtClean="0">
                          <a:latin typeface="Cambria Math" panose="02040503050406030204" pitchFamily="18" charset="0"/>
                        </a:rPr>
                        <m:t>𝑎</m:t>
                      </m:r>
                    </m:oMath>
                  </m:oMathPara>
                </a14:m>
                <a:endParaRPr lang="en-MY" sz="2800" dirty="0"/>
              </a:p>
            </p:txBody>
          </p:sp>
        </mc:Choice>
        <mc:Fallback xmlns="">
          <p:sp>
            <p:nvSpPr>
              <p:cNvPr id="22" name="TextBox 21"/>
              <p:cNvSpPr txBox="1">
                <a:spLocks noRot="1" noChangeAspect="1" noMove="1" noResize="1" noEditPoints="1" noAdjustHandles="1" noChangeArrowheads="1" noChangeShapeType="1" noTextEdit="1"/>
              </p:cNvSpPr>
              <p:nvPr/>
            </p:nvSpPr>
            <p:spPr>
              <a:xfrm>
                <a:off x="1473398" y="3695594"/>
                <a:ext cx="493486" cy="523220"/>
              </a:xfrm>
              <a:prstGeom prst="rect">
                <a:avLst/>
              </a:prstGeom>
              <a:blipFill rotWithShape="0">
                <a:blip r:embed="rId4"/>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2514998" y="3695594"/>
                <a:ext cx="49348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MY" sz="2800" b="0" i="1" smtClean="0">
                          <a:latin typeface="Cambria Math" panose="02040503050406030204" pitchFamily="18" charset="0"/>
                        </a:rPr>
                        <m:t>𝑏</m:t>
                      </m:r>
                    </m:oMath>
                  </m:oMathPara>
                </a14:m>
                <a:endParaRPr lang="en-MY" sz="2800" dirty="0"/>
              </a:p>
            </p:txBody>
          </p:sp>
        </mc:Choice>
        <mc:Fallback xmlns="">
          <p:sp>
            <p:nvSpPr>
              <p:cNvPr id="36" name="TextBox 35"/>
              <p:cNvSpPr txBox="1">
                <a:spLocks noRot="1" noChangeAspect="1" noMove="1" noResize="1" noEditPoints="1" noAdjustHandles="1" noChangeArrowheads="1" noChangeShapeType="1" noTextEdit="1"/>
              </p:cNvSpPr>
              <p:nvPr/>
            </p:nvSpPr>
            <p:spPr>
              <a:xfrm>
                <a:off x="2514998" y="3695594"/>
                <a:ext cx="493486" cy="523220"/>
              </a:xfrm>
              <a:prstGeom prst="rect">
                <a:avLst/>
              </a:prstGeom>
              <a:blipFill rotWithShape="0">
                <a:blip r:embed="rId5"/>
                <a:stretch>
                  <a:fillRect/>
                </a:stretch>
              </a:blipFill>
            </p:spPr>
            <p:txBody>
              <a:bodyPr/>
              <a:lstStyle/>
              <a:p>
                <a:r>
                  <a:rPr lang="en-MY">
                    <a:noFill/>
                  </a:rPr>
                  <a:t> </a:t>
                </a:r>
              </a:p>
            </p:txBody>
          </p:sp>
        </mc:Fallback>
      </mc:AlternateContent>
      <p:cxnSp>
        <p:nvCxnSpPr>
          <p:cNvPr id="37" name="Straight Arrow Connector 36"/>
          <p:cNvCxnSpPr>
            <a:stCxn id="34" idx="6"/>
          </p:cNvCxnSpPr>
          <p:nvPr/>
        </p:nvCxnSpPr>
        <p:spPr>
          <a:xfrm>
            <a:off x="3570711" y="4240672"/>
            <a:ext cx="720000" cy="0"/>
          </a:xfrm>
          <a:prstGeom prst="straightConnector1">
            <a:avLst/>
          </a:prstGeom>
          <a:ln w="28575">
            <a:solidFill>
              <a:schemeClr val="dk1">
                <a:alpha val="25000"/>
              </a:schemeClr>
            </a:solidFill>
            <a:tailEnd type="triangle"/>
          </a:ln>
        </p:spPr>
        <p:style>
          <a:lnRef idx="2">
            <a:schemeClr val="dk1"/>
          </a:lnRef>
          <a:fillRef idx="0">
            <a:schemeClr val="dk1"/>
          </a:fillRef>
          <a:effectRef idx="1">
            <a:schemeClr val="dk1"/>
          </a:effectRef>
          <a:fontRef idx="minor">
            <a:schemeClr val="tx1"/>
          </a:fontRef>
        </p:style>
      </p:cxnSp>
      <p:cxnSp>
        <p:nvCxnSpPr>
          <p:cNvPr id="41" name="Straight Arrow Connector 40"/>
          <p:cNvCxnSpPr>
            <a:stCxn id="34" idx="6"/>
          </p:cNvCxnSpPr>
          <p:nvPr/>
        </p:nvCxnSpPr>
        <p:spPr>
          <a:xfrm flipV="1">
            <a:off x="3570712" y="3503378"/>
            <a:ext cx="687272" cy="737294"/>
          </a:xfrm>
          <a:prstGeom prst="straightConnector1">
            <a:avLst/>
          </a:prstGeom>
          <a:ln w="28575">
            <a:solidFill>
              <a:schemeClr val="dk1">
                <a:alpha val="25000"/>
              </a:schemeClr>
            </a:solidFill>
            <a:tailEnd type="triangle"/>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a:off x="3563451" y="4240672"/>
            <a:ext cx="720000" cy="737294"/>
          </a:xfrm>
          <a:prstGeom prst="straightConnector1">
            <a:avLst/>
          </a:prstGeom>
          <a:ln w="28575">
            <a:solidFill>
              <a:schemeClr val="dk1">
                <a:alpha val="25000"/>
              </a:schemeClr>
            </a:solidFill>
            <a:tailEnd type="triangle"/>
          </a:ln>
        </p:spPr>
        <p:style>
          <a:lnRef idx="2">
            <a:schemeClr val="dk1"/>
          </a:lnRef>
          <a:fillRef idx="0">
            <a:schemeClr val="dk1"/>
          </a:fillRef>
          <a:effectRef idx="1">
            <a:schemeClr val="dk1"/>
          </a:effectRef>
          <a:fontRef idx="minor">
            <a:schemeClr val="tx1"/>
          </a:fontRef>
        </p:style>
      </p:cxnSp>
      <p:sp>
        <p:nvSpPr>
          <p:cNvPr id="44" name="Oval 43"/>
          <p:cNvSpPr/>
          <p:nvPr/>
        </p:nvSpPr>
        <p:spPr>
          <a:xfrm>
            <a:off x="4212615" y="4935917"/>
            <a:ext cx="432000" cy="432000"/>
          </a:xfrm>
          <a:prstGeom prst="ellipse">
            <a:avLst/>
          </a:prstGeom>
          <a:ln>
            <a:solidFill>
              <a:schemeClr val="dk1">
                <a:alpha val="2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p:sp>
        <p:nvSpPr>
          <p:cNvPr id="46" name="Oval 45"/>
          <p:cNvSpPr/>
          <p:nvPr/>
        </p:nvSpPr>
        <p:spPr>
          <a:xfrm>
            <a:off x="4244403" y="4024671"/>
            <a:ext cx="432000" cy="432000"/>
          </a:xfrm>
          <a:prstGeom prst="ellipse">
            <a:avLst/>
          </a:prstGeom>
          <a:ln>
            <a:solidFill>
              <a:schemeClr val="dk1">
                <a:alpha val="2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mc:AlternateContent xmlns:mc="http://schemas.openxmlformats.org/markup-compatibility/2006" xmlns:a14="http://schemas.microsoft.com/office/drawing/2010/main">
        <mc:Choice Requires="a14">
          <p:sp>
            <p:nvSpPr>
              <p:cNvPr id="47" name="TextBox 46"/>
              <p:cNvSpPr txBox="1"/>
              <p:nvPr/>
            </p:nvSpPr>
            <p:spPr>
              <a:xfrm>
                <a:off x="3543424" y="3422683"/>
                <a:ext cx="49348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800" b="0" i="1" smtClean="0">
                              <a:latin typeface="Cambria Math" panose="02040503050406030204" pitchFamily="18" charset="0"/>
                            </a:rPr>
                          </m:ctrlPr>
                        </m:sSubPr>
                        <m:e>
                          <m:r>
                            <a:rPr lang="en-MY" sz="2800" b="0" i="1" smtClean="0">
                              <a:latin typeface="Cambria Math" panose="02040503050406030204" pitchFamily="18" charset="0"/>
                            </a:rPr>
                            <m:t>𝑐</m:t>
                          </m:r>
                        </m:e>
                        <m:sub>
                          <m:r>
                            <a:rPr lang="en-MY" sz="2800" b="0" i="1" smtClean="0">
                              <a:latin typeface="Cambria Math" panose="02040503050406030204" pitchFamily="18" charset="0"/>
                            </a:rPr>
                            <m:t>1</m:t>
                          </m:r>
                        </m:sub>
                      </m:sSub>
                    </m:oMath>
                  </m:oMathPara>
                </a14:m>
                <a:endParaRPr lang="en-MY" sz="2800" dirty="0"/>
              </a:p>
            </p:txBody>
          </p:sp>
        </mc:Choice>
        <mc:Fallback xmlns="">
          <p:sp>
            <p:nvSpPr>
              <p:cNvPr id="47" name="TextBox 46"/>
              <p:cNvSpPr txBox="1">
                <a:spLocks noRot="1" noChangeAspect="1" noMove="1" noResize="1" noEditPoints="1" noAdjustHandles="1" noChangeArrowheads="1" noChangeShapeType="1" noTextEdit="1"/>
              </p:cNvSpPr>
              <p:nvPr/>
            </p:nvSpPr>
            <p:spPr>
              <a:xfrm>
                <a:off x="3543424" y="3422683"/>
                <a:ext cx="493486" cy="523220"/>
              </a:xfrm>
              <a:prstGeom prst="rect">
                <a:avLst/>
              </a:prstGeom>
              <a:blipFill rotWithShape="0">
                <a:blip r:embed="rId6"/>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3824512" y="3763060"/>
                <a:ext cx="49348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800" b="0" i="1" smtClean="0">
                              <a:latin typeface="Cambria Math" panose="02040503050406030204" pitchFamily="18" charset="0"/>
                            </a:rPr>
                          </m:ctrlPr>
                        </m:sSubPr>
                        <m:e>
                          <m:r>
                            <a:rPr lang="en-MY" sz="2800" b="0" i="1" smtClean="0">
                              <a:latin typeface="Cambria Math" panose="02040503050406030204" pitchFamily="18" charset="0"/>
                            </a:rPr>
                            <m:t>𝑐</m:t>
                          </m:r>
                        </m:e>
                        <m:sub>
                          <m:r>
                            <a:rPr lang="en-MY" sz="2800" b="0" i="1" smtClean="0">
                              <a:latin typeface="Cambria Math" panose="02040503050406030204" pitchFamily="18" charset="0"/>
                            </a:rPr>
                            <m:t>2</m:t>
                          </m:r>
                        </m:sub>
                      </m:sSub>
                    </m:oMath>
                  </m:oMathPara>
                </a14:m>
                <a:endParaRPr lang="en-MY" sz="2800" dirty="0"/>
              </a:p>
            </p:txBody>
          </p:sp>
        </mc:Choice>
        <mc:Fallback xmlns="">
          <p:sp>
            <p:nvSpPr>
              <p:cNvPr id="48" name="TextBox 47"/>
              <p:cNvSpPr txBox="1">
                <a:spLocks noRot="1" noChangeAspect="1" noMove="1" noResize="1" noEditPoints="1" noAdjustHandles="1" noChangeArrowheads="1" noChangeShapeType="1" noTextEdit="1"/>
              </p:cNvSpPr>
              <p:nvPr/>
            </p:nvSpPr>
            <p:spPr>
              <a:xfrm>
                <a:off x="3824512" y="3763060"/>
                <a:ext cx="493486" cy="523220"/>
              </a:xfrm>
              <a:prstGeom prst="rect">
                <a:avLst/>
              </a:prstGeom>
              <a:blipFill rotWithShape="0">
                <a:blip r:embed="rId7"/>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3824512" y="4159607"/>
                <a:ext cx="49348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MY" sz="2800" b="0" i="1" smtClean="0">
                              <a:latin typeface="Cambria Math" panose="02040503050406030204" pitchFamily="18" charset="0"/>
                            </a:rPr>
                          </m:ctrlPr>
                        </m:sSubPr>
                        <m:e>
                          <m:r>
                            <a:rPr lang="en-MY" sz="2800" b="0" i="1" smtClean="0">
                              <a:latin typeface="Cambria Math" panose="02040503050406030204" pitchFamily="18" charset="0"/>
                            </a:rPr>
                            <m:t>𝑐</m:t>
                          </m:r>
                        </m:e>
                        <m:sub>
                          <m:r>
                            <a:rPr lang="en-MY" sz="2800" b="0" i="1" smtClean="0">
                              <a:latin typeface="Cambria Math" panose="02040503050406030204" pitchFamily="18" charset="0"/>
                            </a:rPr>
                            <m:t>3</m:t>
                          </m:r>
                        </m:sub>
                      </m:sSub>
                    </m:oMath>
                  </m:oMathPara>
                </a14:m>
                <a:endParaRPr lang="en-MY" sz="2800" dirty="0"/>
              </a:p>
            </p:txBody>
          </p:sp>
        </mc:Choice>
        <mc:Fallback xmlns="">
          <p:sp>
            <p:nvSpPr>
              <p:cNvPr id="49" name="TextBox 48"/>
              <p:cNvSpPr txBox="1">
                <a:spLocks noRot="1" noChangeAspect="1" noMove="1" noResize="1" noEditPoints="1" noAdjustHandles="1" noChangeArrowheads="1" noChangeShapeType="1" noTextEdit="1"/>
              </p:cNvSpPr>
              <p:nvPr/>
            </p:nvSpPr>
            <p:spPr>
              <a:xfrm>
                <a:off x="3824512" y="4159607"/>
                <a:ext cx="493486" cy="523220"/>
              </a:xfrm>
              <a:prstGeom prst="rect">
                <a:avLst/>
              </a:prstGeom>
              <a:blipFill rotWithShape="0">
                <a:blip r:embed="rId8"/>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212615" y="3053512"/>
                <a:ext cx="6528197" cy="600164"/>
              </a:xfrm>
              <a:prstGeom prst="rect">
                <a:avLst/>
              </a:prstGeom>
              <a:noFill/>
            </p:spPr>
            <p:txBody>
              <a:bodyPr wrap="square" rtlCol="0">
                <a:spAutoFit/>
              </a:bodyPr>
              <a:lstStyle/>
              <a:p>
                <a:pPr>
                  <a:lnSpc>
                    <a:spcPct val="150000"/>
                  </a:lnSpc>
                </a:pPr>
                <a14:m>
                  <m:oMathPara xmlns:m="http://schemas.openxmlformats.org/officeDocument/2006/math">
                    <m:oMathParaPr>
                      <m:jc m:val="centerGroup"/>
                    </m:oMathParaPr>
                    <m:oMath xmlns:m="http://schemas.openxmlformats.org/officeDocument/2006/math">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𝑎</m:t>
                          </m:r>
                          <m:r>
                            <a:rPr lang="en-MY" sz="2200" b="0" i="1" smtClean="0">
                              <a:latin typeface="Cambria Math" panose="02040503050406030204" pitchFamily="18" charset="0"/>
                            </a:rPr>
                            <m:t>,</m:t>
                          </m:r>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1</m:t>
                              </m:r>
                            </m:sub>
                          </m:sSub>
                        </m:e>
                      </m:d>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en-MY" sz="2200" b="0" i="1" smtClean="0">
                          <a:latin typeface="Cambria Math" panose="02040503050406030204" pitchFamily="18" charset="0"/>
                        </a:rPr>
                        <m:t>4</m:t>
                      </m:r>
                      <m:r>
                        <a:rPr lang="en-MY" sz="2200" b="0" i="1" smtClean="0">
                          <a:latin typeface="Cambria Math" panose="02040503050406030204" pitchFamily="18" charset="0"/>
                        </a:rPr>
                        <m:t>, </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1</m:t>
                              </m:r>
                            </m:sub>
                          </m:sSub>
                        </m:e>
                      </m:d>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en-MY" sz="2200" b="0" i="1" smtClean="0">
                          <a:latin typeface="Cambria Math" panose="02040503050406030204" pitchFamily="18" charset="0"/>
                        </a:rPr>
                        <m:t>8</m:t>
                      </m:r>
                      <m:r>
                        <a:rPr lang="en-MY" sz="2200" b="0" i="1" smtClean="0">
                          <a:latin typeface="Cambria Math" panose="02040503050406030204" pitchFamily="18" charset="0"/>
                        </a:rPr>
                        <m:t>, </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1</m:t>
                          </m:r>
                        </m:sub>
                      </m:sSub>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en-MY" sz="2200" b="0" i="1" smtClean="0">
                          <a:latin typeface="Cambria Math" panose="02040503050406030204" pitchFamily="18" charset="0"/>
                        </a:rPr>
                        <m:t>9</m:t>
                      </m:r>
                      <m:r>
                        <a:rPr lang="en-MY" sz="2200" b="0" i="1" smtClean="0">
                          <a:latin typeface="Cambria Math" panose="02040503050406030204" pitchFamily="18" charset="0"/>
                        </a:rPr>
                        <m:t>, </m:t>
                      </m:r>
                      <m:r>
                        <m:rPr>
                          <m:nor/>
                        </m:rPr>
                        <a:rPr lang="en-MY" sz="2200" b="0" i="0" smtClean="0">
                          <a:latin typeface="Cambria Math" panose="02040503050406030204" pitchFamily="18" charset="0"/>
                        </a:rPr>
                        <m:t>Avg</m:t>
                      </m:r>
                      <m:r>
                        <m:rPr>
                          <m:nor/>
                        </m:rPr>
                        <a:rPr lang="en-MY" sz="2200" b="0" i="0" smtClean="0">
                          <a:latin typeface="Cambria Math" panose="02040503050406030204" pitchFamily="18" charset="0"/>
                        </a:rPr>
                        <m:t>: </m:t>
                      </m:r>
                      <m:r>
                        <m:rPr>
                          <m:nor/>
                        </m:rPr>
                        <a:rPr lang="en-MY" sz="2200" b="0" i="0" smtClean="0">
                          <a:latin typeface="Cambria Math" panose="02040503050406030204" pitchFamily="18" charset="0"/>
                        </a:rPr>
                        <m:t>0</m:t>
                      </m:r>
                      <m:r>
                        <m:rPr>
                          <m:nor/>
                        </m:rPr>
                        <a:rPr lang="en-MY" sz="2200" b="0" i="0" smtClean="0">
                          <a:latin typeface="Cambria Math" panose="02040503050406030204" pitchFamily="18" charset="0"/>
                        </a:rPr>
                        <m:t>.</m:t>
                      </m:r>
                      <m:r>
                        <m:rPr>
                          <m:nor/>
                        </m:rPr>
                        <a:rPr lang="en-MY" sz="2200" b="0" i="0" smtClean="0">
                          <a:latin typeface="Cambria Math" panose="02040503050406030204" pitchFamily="18" charset="0"/>
                        </a:rPr>
                        <m:t>7</m:t>
                      </m:r>
                    </m:oMath>
                  </m:oMathPara>
                </a14:m>
                <a:endParaRPr lang="en-MY" sz="2200" b="0" dirty="0" smtClean="0"/>
              </a:p>
            </p:txBody>
          </p:sp>
        </mc:Choice>
        <mc:Fallback xmlns="">
          <p:sp>
            <p:nvSpPr>
              <p:cNvPr id="50" name="TextBox 49"/>
              <p:cNvSpPr txBox="1">
                <a:spLocks noRot="1" noChangeAspect="1" noMove="1" noResize="1" noEditPoints="1" noAdjustHandles="1" noChangeArrowheads="1" noChangeShapeType="1" noTextEdit="1"/>
              </p:cNvSpPr>
              <p:nvPr/>
            </p:nvSpPr>
            <p:spPr>
              <a:xfrm>
                <a:off x="4212615" y="3053512"/>
                <a:ext cx="6528197" cy="600164"/>
              </a:xfrm>
              <a:prstGeom prst="rect">
                <a:avLst/>
              </a:prstGeom>
              <a:blipFill rotWithShape="0">
                <a:blip r:embed="rId9"/>
                <a:stretch>
                  <a:fillRect/>
                </a:stretch>
              </a:blipFill>
            </p:spPr>
            <p:txBody>
              <a:bodyPr/>
              <a:lstStyle/>
              <a:p>
                <a:r>
                  <a:rPr lang="en-MY">
                    <a:noFill/>
                  </a:rPr>
                  <a:t> </a:t>
                </a:r>
              </a:p>
            </p:txBody>
          </p:sp>
        </mc:Fallback>
      </mc:AlternateContent>
      <p:sp>
        <p:nvSpPr>
          <p:cNvPr id="52" name="TextBox 51"/>
          <p:cNvSpPr txBox="1"/>
          <p:nvPr/>
        </p:nvSpPr>
        <p:spPr>
          <a:xfrm>
            <a:off x="1041398" y="2545552"/>
            <a:ext cx="9815288" cy="800219"/>
          </a:xfrm>
          <a:prstGeom prst="rect">
            <a:avLst/>
          </a:prstGeom>
          <a:noFill/>
        </p:spPr>
        <p:txBody>
          <a:bodyPr wrap="square" rtlCol="0">
            <a:spAutoFit/>
          </a:bodyPr>
          <a:lstStyle/>
          <a:p>
            <a:r>
              <a:rPr lang="en-MY" sz="2800" dirty="0" smtClean="0"/>
              <a:t>Reward Lookup (Average reward when series of moves was used)</a:t>
            </a:r>
          </a:p>
          <a:p>
            <a:endParaRPr lang="en-MY" dirty="0"/>
          </a:p>
        </p:txBody>
      </p:sp>
      <p:sp>
        <p:nvSpPr>
          <p:cNvPr id="45" name="Oval 44"/>
          <p:cNvSpPr/>
          <p:nvPr/>
        </p:nvSpPr>
        <p:spPr>
          <a:xfrm>
            <a:off x="4212615" y="3145364"/>
            <a:ext cx="432000" cy="432000"/>
          </a:xfrm>
          <a:prstGeom prst="ellipse">
            <a:avLst/>
          </a:prstGeom>
          <a:solidFill>
            <a:schemeClr val="accent6"/>
          </a:solidFill>
          <a:ln>
            <a:solidFill>
              <a:schemeClr val="dk1">
                <a:alpha val="2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p:cxnSp>
        <p:nvCxnSpPr>
          <p:cNvPr id="56" name="Straight Arrow Connector 55"/>
          <p:cNvCxnSpPr>
            <a:stCxn id="34" idx="6"/>
          </p:cNvCxnSpPr>
          <p:nvPr/>
        </p:nvCxnSpPr>
        <p:spPr>
          <a:xfrm flipV="1">
            <a:off x="3570712" y="3503377"/>
            <a:ext cx="687271" cy="737295"/>
          </a:xfrm>
          <a:prstGeom prst="straightConnector1">
            <a:avLst/>
          </a:prstGeom>
          <a:ln w="28575">
            <a:solidFill>
              <a:schemeClr val="dk1"/>
            </a:solidFill>
            <a:tailEnd type="triangle"/>
          </a:ln>
        </p:spPr>
        <p:style>
          <a:lnRef idx="2">
            <a:schemeClr val="dk1"/>
          </a:lnRef>
          <a:fillRef idx="0">
            <a:schemeClr val="dk1"/>
          </a:fillRef>
          <a:effectRef idx="1">
            <a:schemeClr val="dk1"/>
          </a:effectRef>
          <a:fontRef idx="minor">
            <a:schemeClr val="tx1"/>
          </a:fontRef>
        </p:style>
      </p:cxnSp>
      <p:sp>
        <p:nvSpPr>
          <p:cNvPr id="59" name="Oval 58"/>
          <p:cNvSpPr/>
          <p:nvPr/>
        </p:nvSpPr>
        <p:spPr>
          <a:xfrm>
            <a:off x="4212615" y="3145067"/>
            <a:ext cx="432000" cy="432000"/>
          </a:xfrm>
          <a:prstGeom prst="ellipse">
            <a:avLst/>
          </a:prstGeom>
          <a:solidFill>
            <a:schemeClr val="accent6"/>
          </a:solidFill>
          <a:ln>
            <a:solidFill>
              <a:schemeClr val="dk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dirty="0"/>
          </a:p>
        </p:txBody>
      </p:sp>
      <p:grpSp>
        <p:nvGrpSpPr>
          <p:cNvPr id="64" name="Group 63"/>
          <p:cNvGrpSpPr/>
          <p:nvPr/>
        </p:nvGrpSpPr>
        <p:grpSpPr>
          <a:xfrm rot="16200000">
            <a:off x="5443980" y="3160284"/>
            <a:ext cx="72000" cy="403455"/>
            <a:chOff x="10391828" y="3989153"/>
            <a:chExt cx="72000" cy="403455"/>
          </a:xfrm>
        </p:grpSpPr>
        <p:sp>
          <p:nvSpPr>
            <p:cNvPr id="65" name="Oval 64"/>
            <p:cNvSpPr/>
            <p:nvPr/>
          </p:nvSpPr>
          <p:spPr>
            <a:xfrm>
              <a:off x="10391828" y="3989153"/>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sp>
          <p:nvSpPr>
            <p:cNvPr id="66" name="Oval 65"/>
            <p:cNvSpPr/>
            <p:nvPr/>
          </p:nvSpPr>
          <p:spPr>
            <a:xfrm>
              <a:off x="10391828" y="4168259"/>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sp>
          <p:nvSpPr>
            <p:cNvPr id="67" name="Oval 66"/>
            <p:cNvSpPr/>
            <p:nvPr/>
          </p:nvSpPr>
          <p:spPr>
            <a:xfrm>
              <a:off x="10391828" y="4320608"/>
              <a:ext cx="72000" cy="72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MY" dirty="0"/>
            </a:p>
          </p:txBody>
        </p:sp>
      </p:grpSp>
      <p:cxnSp>
        <p:nvCxnSpPr>
          <p:cNvPr id="68" name="Straight Arrow Connector 67"/>
          <p:cNvCxnSpPr>
            <a:stCxn id="59" idx="6"/>
          </p:cNvCxnSpPr>
          <p:nvPr/>
        </p:nvCxnSpPr>
        <p:spPr>
          <a:xfrm>
            <a:off x="4644615" y="3361067"/>
            <a:ext cx="498885" cy="0"/>
          </a:xfrm>
          <a:prstGeom prst="straightConnector1">
            <a:avLst/>
          </a:prstGeom>
          <a:ln w="28575">
            <a:tailEnd type="triangle"/>
          </a:ln>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54" name="TextBox 53"/>
              <p:cNvSpPr txBox="1"/>
              <p:nvPr/>
            </p:nvSpPr>
            <p:spPr>
              <a:xfrm>
                <a:off x="4474916" y="4825447"/>
                <a:ext cx="5772170" cy="600164"/>
              </a:xfrm>
              <a:prstGeom prst="rect">
                <a:avLst/>
              </a:prstGeom>
              <a:noFill/>
            </p:spPr>
            <p:txBody>
              <a:bodyPr wrap="square" rtlCol="0">
                <a:spAutoFit/>
              </a:bodyPr>
              <a:lstStyle/>
              <a:p>
                <a:pPr>
                  <a:lnSpc>
                    <a:spcPct val="150000"/>
                  </a:lnSpc>
                </a:pPr>
                <a14:m>
                  <m:oMathPara xmlns:m="http://schemas.openxmlformats.org/officeDocument/2006/math">
                    <m:oMathParaPr>
                      <m:jc m:val="centerGroup"/>
                    </m:oMathParaPr>
                    <m:oMath xmlns:m="http://schemas.openxmlformats.org/officeDocument/2006/math">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𝑎</m:t>
                          </m:r>
                          <m:r>
                            <a:rPr lang="en-MY" sz="2200" b="0" i="1" smtClean="0">
                              <a:latin typeface="Cambria Math" panose="02040503050406030204" pitchFamily="18" charset="0"/>
                            </a:rPr>
                            <m:t>,</m:t>
                          </m:r>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3</m:t>
                              </m:r>
                            </m:sub>
                          </m:sSub>
                        </m:e>
                      </m:d>
                      <m:r>
                        <a:rPr lang="en-MY" sz="2200" b="0" i="1" smtClean="0">
                          <a:latin typeface="Cambria Math" panose="02040503050406030204" pitchFamily="18" charset="0"/>
                        </a:rPr>
                        <m:t>→?, </m:t>
                      </m:r>
                      <m:d>
                        <m:dPr>
                          <m:ctrlPr>
                            <a:rPr lang="en-MY" sz="2200" b="0" i="1" smtClean="0">
                              <a:latin typeface="Cambria Math" panose="02040503050406030204" pitchFamily="18" charset="0"/>
                            </a:rPr>
                          </m:ctrlPr>
                        </m:dPr>
                        <m:e>
                          <m:r>
                            <a:rPr lang="en-MY" sz="2200" b="0" i="1" smtClean="0">
                              <a:latin typeface="Cambria Math" panose="02040503050406030204" pitchFamily="18" charset="0"/>
                            </a:rPr>
                            <m:t>𝑏</m:t>
                          </m:r>
                          <m:r>
                            <a:rPr lang="en-MY" sz="2200" b="0" i="1" smtClean="0">
                              <a:latin typeface="Cambria Math" panose="02040503050406030204" pitchFamily="18" charset="0"/>
                            </a:rPr>
                            <m:t>,</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3</m:t>
                              </m:r>
                            </m:sub>
                          </m:sSub>
                        </m:e>
                      </m:d>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en-MY" sz="2200" b="0" i="1" smtClean="0">
                          <a:latin typeface="Cambria Math" panose="02040503050406030204" pitchFamily="18" charset="0"/>
                        </a:rPr>
                        <m:t>6</m:t>
                      </m:r>
                      <m:r>
                        <a:rPr lang="en-MY" sz="2200" b="0" i="1" smtClean="0">
                          <a:latin typeface="Cambria Math" panose="02040503050406030204" pitchFamily="18" charset="0"/>
                        </a:rPr>
                        <m:t>, </m:t>
                      </m:r>
                      <m:sSub>
                        <m:sSubPr>
                          <m:ctrlPr>
                            <a:rPr lang="en-MY" sz="2200" b="0" i="1" smtClean="0">
                              <a:latin typeface="Cambria Math" panose="02040503050406030204" pitchFamily="18" charset="0"/>
                            </a:rPr>
                          </m:ctrlPr>
                        </m:sSubPr>
                        <m:e>
                          <m:r>
                            <a:rPr lang="en-MY" sz="2200" b="0" i="1" smtClean="0">
                              <a:latin typeface="Cambria Math" panose="02040503050406030204" pitchFamily="18" charset="0"/>
                            </a:rPr>
                            <m:t>𝑐</m:t>
                          </m:r>
                        </m:e>
                        <m:sub>
                          <m:r>
                            <a:rPr lang="en-MY" sz="2200" b="0" i="1" smtClean="0">
                              <a:latin typeface="Cambria Math" panose="02040503050406030204" pitchFamily="18" charset="0"/>
                            </a:rPr>
                            <m:t>3</m:t>
                          </m:r>
                        </m:sub>
                      </m:sSub>
                      <m:r>
                        <a:rPr lang="en-MY" sz="2200" b="0" i="1" smtClean="0">
                          <a:latin typeface="Cambria Math" panose="02040503050406030204" pitchFamily="18" charset="0"/>
                        </a:rPr>
                        <m:t>→</m:t>
                      </m:r>
                      <m:r>
                        <a:rPr lang="en-MY" sz="2200" b="0" i="1" smtClean="0">
                          <a:latin typeface="Cambria Math" panose="02040503050406030204" pitchFamily="18" charset="0"/>
                        </a:rPr>
                        <m:t>0</m:t>
                      </m:r>
                      <m:r>
                        <a:rPr lang="en-MY" sz="2200" b="0" i="1" smtClean="0">
                          <a:latin typeface="Cambria Math" panose="02040503050406030204" pitchFamily="18" charset="0"/>
                        </a:rPr>
                        <m:t>.</m:t>
                      </m:r>
                      <m:r>
                        <a:rPr lang="en-MY" sz="2200" b="0" i="1" smtClean="0">
                          <a:latin typeface="Cambria Math" panose="02040503050406030204" pitchFamily="18" charset="0"/>
                        </a:rPr>
                        <m:t>2</m:t>
                      </m:r>
                      <m:r>
                        <a:rPr lang="en-MY" sz="2200" b="0" i="1" smtClean="0">
                          <a:latin typeface="Cambria Math" panose="02040503050406030204" pitchFamily="18" charset="0"/>
                        </a:rPr>
                        <m:t>, </m:t>
                      </m:r>
                      <m:r>
                        <m:rPr>
                          <m:nor/>
                        </m:rPr>
                        <a:rPr lang="en-MY" sz="2200" b="0" i="0" smtClean="0">
                          <a:latin typeface="Cambria Math" panose="02040503050406030204" pitchFamily="18" charset="0"/>
                        </a:rPr>
                        <m:t>Avg</m:t>
                      </m:r>
                      <m:r>
                        <m:rPr>
                          <m:nor/>
                        </m:rPr>
                        <a:rPr lang="en-MY" sz="2200" b="0" i="0" smtClean="0">
                          <a:latin typeface="Cambria Math" panose="02040503050406030204" pitchFamily="18" charset="0"/>
                        </a:rPr>
                        <m:t>: </m:t>
                      </m:r>
                      <m:r>
                        <m:rPr>
                          <m:nor/>
                        </m:rPr>
                        <a:rPr lang="en-MY" sz="2200" b="0" i="0" smtClean="0">
                          <a:latin typeface="Cambria Math" panose="02040503050406030204" pitchFamily="18" charset="0"/>
                        </a:rPr>
                        <m:t>0</m:t>
                      </m:r>
                      <m:r>
                        <m:rPr>
                          <m:nor/>
                        </m:rPr>
                        <a:rPr lang="en-MY" sz="2200" b="0" i="0" smtClean="0">
                          <a:latin typeface="Cambria Math" panose="02040503050406030204" pitchFamily="18" charset="0"/>
                        </a:rPr>
                        <m:t>.</m:t>
                      </m:r>
                      <m:r>
                        <m:rPr>
                          <m:nor/>
                        </m:rPr>
                        <a:rPr lang="en-MY" sz="2200" b="0" i="0" smtClean="0">
                          <a:latin typeface="Cambria Math" panose="02040503050406030204" pitchFamily="18" charset="0"/>
                        </a:rPr>
                        <m:t>4</m:t>
                      </m:r>
                    </m:oMath>
                  </m:oMathPara>
                </a14:m>
                <a:endParaRPr lang="en-MY" sz="2200" b="0" dirty="0" smtClean="0"/>
              </a:p>
            </p:txBody>
          </p:sp>
        </mc:Choice>
        <mc:Fallback xmlns="">
          <p:sp>
            <p:nvSpPr>
              <p:cNvPr id="54" name="TextBox 53"/>
              <p:cNvSpPr txBox="1">
                <a:spLocks noRot="1" noChangeAspect="1" noMove="1" noResize="1" noEditPoints="1" noAdjustHandles="1" noChangeArrowheads="1" noChangeShapeType="1" noTextEdit="1"/>
              </p:cNvSpPr>
              <p:nvPr/>
            </p:nvSpPr>
            <p:spPr>
              <a:xfrm>
                <a:off x="4474916" y="4825447"/>
                <a:ext cx="5772170" cy="600164"/>
              </a:xfrm>
              <a:prstGeom prst="rect">
                <a:avLst/>
              </a:prstGeom>
              <a:blipFill rotWithShape="0">
                <a:blip r:embed="rId10"/>
                <a:stretch>
                  <a:fillRect/>
                </a:stretch>
              </a:blipFill>
            </p:spPr>
            <p:txBody>
              <a:bodyPr/>
              <a:lstStyle/>
              <a:p>
                <a:r>
                  <a:rPr lang="en-MY">
                    <a:noFill/>
                  </a:rPr>
                  <a:t> </a:t>
                </a:r>
              </a:p>
            </p:txBody>
          </p:sp>
        </mc:Fallback>
      </mc:AlternateContent>
    </p:spTree>
    <p:extLst>
      <p:ext uri="{BB962C8B-B14F-4D97-AF65-F5344CB8AC3E}">
        <p14:creationId xmlns:p14="http://schemas.microsoft.com/office/powerpoint/2010/main" val="403234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anim calcmode="lin" valueType="num">
                                      <p:cBhvr additive="base">
                                        <p:cTn id="9" dur="500" fill="hold"/>
                                        <p:tgtEl>
                                          <p:spTgt spid="50"/>
                                        </p:tgtEl>
                                        <p:attrNameLst>
                                          <p:attrName>ppt_x</p:attrName>
                                        </p:attrNameLst>
                                      </p:cBhvr>
                                      <p:tavLst>
                                        <p:tav tm="0">
                                          <p:val>
                                            <p:strVal val="#ppt_x"/>
                                          </p:val>
                                        </p:tav>
                                        <p:tav tm="100000">
                                          <p:val>
                                            <p:strVal val="#ppt_x"/>
                                          </p:val>
                                        </p:tav>
                                      </p:tavLst>
                                    </p:anim>
                                    <p:anim calcmode="lin" valueType="num">
                                      <p:cBhvr additive="base">
                                        <p:cTn id="10" dur="500" fill="hold"/>
                                        <p:tgtEl>
                                          <p:spTgt spid="50"/>
                                        </p:tgtEl>
                                        <p:attrNameLst>
                                          <p:attrName>ppt_y</p:attrName>
                                        </p:attrNameLst>
                                      </p:cBhvr>
                                      <p:tavLst>
                                        <p:tav tm="0">
                                          <p:val>
                                            <p:strVal val="1+#ppt_h/2"/>
                                          </p:val>
                                        </p:tav>
                                        <p:tav tm="100000">
                                          <p:val>
                                            <p:strVal val="#ppt_y"/>
                                          </p:val>
                                        </p:tav>
                                      </p:tavLst>
                                    </p:anim>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additive="base">
                                        <p:cTn id="14" dur="500" fill="hold"/>
                                        <p:tgtEl>
                                          <p:spTgt spid="53"/>
                                        </p:tgtEl>
                                        <p:attrNameLst>
                                          <p:attrName>ppt_x</p:attrName>
                                        </p:attrNameLst>
                                      </p:cBhvr>
                                      <p:tavLst>
                                        <p:tav tm="0">
                                          <p:val>
                                            <p:strVal val="#ppt_x"/>
                                          </p:val>
                                        </p:tav>
                                        <p:tav tm="100000">
                                          <p:val>
                                            <p:strVal val="#ppt_x"/>
                                          </p:val>
                                        </p:tav>
                                      </p:tavLst>
                                    </p:anim>
                                    <p:anim calcmode="lin" valueType="num">
                                      <p:cBhvr additive="base">
                                        <p:cTn id="15" dur="500" fill="hold"/>
                                        <p:tgtEl>
                                          <p:spTgt spid="53"/>
                                        </p:tgtEl>
                                        <p:attrNameLst>
                                          <p:attrName>ppt_y</p:attrName>
                                        </p:attrNameLst>
                                      </p:cBhvr>
                                      <p:tavLst>
                                        <p:tav tm="0">
                                          <p:val>
                                            <p:strVal val="1+#ppt_h/2"/>
                                          </p:val>
                                        </p:tav>
                                        <p:tav tm="100000">
                                          <p:val>
                                            <p:strVal val="#ppt_y"/>
                                          </p:val>
                                        </p:tav>
                                      </p:tavLst>
                                    </p:anim>
                                  </p:childTnLst>
                                </p:cTn>
                              </p:par>
                            </p:childTnLst>
                          </p:cTn>
                        </p:par>
                        <p:par>
                          <p:cTn id="16" fill="hold">
                            <p:stCondLst>
                              <p:cond delay="1000"/>
                            </p:stCondLst>
                            <p:childTnLst>
                              <p:par>
                                <p:cTn id="17" presetID="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6" presetClass="emph" presetSubtype="0" fill="hold" grpId="1" nodeType="afterEffect">
                                  <p:stCondLst>
                                    <p:cond delay="0"/>
                                  </p:stCondLst>
                                  <p:childTnLst>
                                    <p:animEffect transition="out" filter="fade">
                                      <p:cBhvr>
                                        <p:cTn id="23" dur="500" tmFilter="0, 0; .2, .5; .8, .5; 1, 0"/>
                                        <p:tgtEl>
                                          <p:spTgt spid="50"/>
                                        </p:tgtEl>
                                      </p:cBhvr>
                                    </p:animEffect>
                                    <p:animScale>
                                      <p:cBhvr>
                                        <p:cTn id="24" dur="250" autoRev="1" fill="hold"/>
                                        <p:tgtEl>
                                          <p:spTgt spid="50"/>
                                        </p:tgtEl>
                                      </p:cBhvr>
                                      <p:by x="105000" y="105000"/>
                                    </p:animScale>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2"/>
                                        </p:tgtEl>
                                        <p:attrNameLst>
                                          <p:attrName>style.visibility</p:attrName>
                                        </p:attrNameLst>
                                      </p:cBhvr>
                                      <p:to>
                                        <p:strVal val="hidden"/>
                                      </p:to>
                                    </p:set>
                                  </p:childTnLst>
                                </p:cTn>
                              </p:par>
                              <p:par>
                                <p:cTn id="29" presetID="1" presetClass="exit" presetSubtype="0" fill="hold" grpId="2" nodeType="withEffect">
                                  <p:stCondLst>
                                    <p:cond delay="0"/>
                                  </p:stCondLst>
                                  <p:childTnLst>
                                    <p:set>
                                      <p:cBhvr>
                                        <p:cTn id="30" dur="1" fill="hold">
                                          <p:stCondLst>
                                            <p:cond delay="0"/>
                                          </p:stCondLst>
                                        </p:cTn>
                                        <p:tgtEl>
                                          <p:spTgt spid="50"/>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5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5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43"/>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37"/>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6"/>
                                        </p:tgtEl>
                                        <p:attrNameLst>
                                          <p:attrName>style.visibility</p:attrName>
                                        </p:attrNameLst>
                                      </p:cBhvr>
                                      <p:to>
                                        <p:strVal val="visible"/>
                                      </p:to>
                                    </p:set>
                                  </p:childTnLst>
                                </p:cTn>
                              </p:par>
                              <p:par>
                                <p:cTn id="49" presetID="1" presetClass="exit"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hidden"/>
                                      </p:to>
                                    </p:set>
                                  </p:childTnLst>
                                </p:cTn>
                              </p:par>
                            </p:childTnLst>
                          </p:cTn>
                        </p:par>
                        <p:par>
                          <p:cTn id="53" fill="hold">
                            <p:stCondLst>
                              <p:cond delay="0"/>
                            </p:stCondLst>
                            <p:childTnLst>
                              <p:par>
                                <p:cTn id="54" presetID="1" presetClass="entr" presetSubtype="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nodeType="afterEffect">
                                  <p:stCondLst>
                                    <p:cond delay="0"/>
                                  </p:stCondLst>
                                  <p:childTnLst>
                                    <p:set>
                                      <p:cBhvr>
                                        <p:cTn id="5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3" grpId="1"/>
      <p:bldP spid="44" grpId="0" animBg="1"/>
      <p:bldP spid="46" grpId="0" animBg="1"/>
      <p:bldP spid="48" grpId="0"/>
      <p:bldP spid="49" grpId="0"/>
      <p:bldP spid="50" grpId="0"/>
      <p:bldP spid="50" grpId="1"/>
      <p:bldP spid="50" grpId="2"/>
      <p:bldP spid="52" grpId="0"/>
      <p:bldP spid="52" grpId="1"/>
      <p:bldP spid="59" grpId="0" animBg="1"/>
      <p:bldP spid="54" grpId="0"/>
      <p:bldP spid="54"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Last-Good-Reply Policy</a:t>
            </a:r>
            <a:endParaRPr lang="en-MY" dirty="0"/>
          </a:p>
        </p:txBody>
      </p:sp>
      <p:sp>
        <p:nvSpPr>
          <p:cNvPr id="3" name="Content Placeholder 2"/>
          <p:cNvSpPr>
            <a:spLocks noGrp="1"/>
          </p:cNvSpPr>
          <p:nvPr>
            <p:ph idx="1"/>
          </p:nvPr>
        </p:nvSpPr>
        <p:spPr>
          <a:xfrm>
            <a:off x="677333" y="2160589"/>
            <a:ext cx="9134323" cy="3880773"/>
          </a:xfrm>
        </p:spPr>
        <p:txBody>
          <a:bodyPr>
            <a:normAutofit/>
          </a:bodyPr>
          <a:lstStyle/>
          <a:p>
            <a:r>
              <a:rPr lang="en-MY" sz="2000" dirty="0" smtClean="0"/>
              <a:t>During a game, we can consider moves to be “replies” to the previous move (or series of moves).</a:t>
            </a:r>
          </a:p>
          <a:p>
            <a:pPr lvl="1">
              <a:lnSpc>
                <a:spcPct val="100000"/>
              </a:lnSpc>
            </a:pPr>
            <a:r>
              <a:rPr lang="en-MY" sz="1800" dirty="0" smtClean="0"/>
              <a:t>If a reply to a series of moves was successful, we should try it again when we are able to.</a:t>
            </a:r>
          </a:p>
          <a:p>
            <a:pPr lvl="1">
              <a:lnSpc>
                <a:spcPct val="150000"/>
              </a:lnSpc>
            </a:pPr>
            <a:r>
              <a:rPr lang="en-MY" sz="1800" dirty="0" smtClean="0"/>
              <a:t>Like in N-Grams, we can look back a few steps and try to consider the context.</a:t>
            </a:r>
          </a:p>
          <a:p>
            <a:pPr lvl="1">
              <a:lnSpc>
                <a:spcPct val="100000"/>
              </a:lnSpc>
            </a:pPr>
            <a:r>
              <a:rPr lang="en-MY" sz="1800" dirty="0" smtClean="0"/>
              <a:t>If we lost in one of our simulations, all of the “replies” which appeared in the simulation are removed from memory, since they are no longer considered good replies.</a:t>
            </a:r>
          </a:p>
          <a:p>
            <a:pPr lvl="1">
              <a:lnSpc>
                <a:spcPct val="100000"/>
              </a:lnSpc>
            </a:pPr>
            <a:r>
              <a:rPr lang="en-MY" sz="1800" dirty="0" smtClean="0"/>
              <a:t>If we won in the simulation, all the replies that appeared in the simulation will be added, since they seem to be good replies.</a:t>
            </a:r>
            <a:endParaRPr lang="en-MY" sz="1800" dirty="0"/>
          </a:p>
        </p:txBody>
      </p:sp>
    </p:spTree>
    <p:extLst>
      <p:ext uri="{BB962C8B-B14F-4D97-AF65-F5344CB8AC3E}">
        <p14:creationId xmlns:p14="http://schemas.microsoft.com/office/powerpoint/2010/main" val="2600152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Some fine details</a:t>
            </a:r>
            <a:endParaRPr lang="en-MY" dirty="0"/>
          </a:p>
        </p:txBody>
      </p:sp>
      <p:sp>
        <p:nvSpPr>
          <p:cNvPr id="3" name="Content Placeholder 2"/>
          <p:cNvSpPr>
            <a:spLocks noGrp="1"/>
          </p:cNvSpPr>
          <p:nvPr>
            <p:ph idx="1"/>
          </p:nvPr>
        </p:nvSpPr>
        <p:spPr>
          <a:xfrm>
            <a:off x="677334" y="2160589"/>
            <a:ext cx="8960152" cy="3880773"/>
          </a:xfrm>
        </p:spPr>
        <p:txBody>
          <a:bodyPr>
            <a:normAutofit/>
          </a:bodyPr>
          <a:lstStyle/>
          <a:p>
            <a:r>
              <a:rPr lang="en-MY" sz="2000" dirty="0" smtClean="0"/>
              <a:t>Expansion when a node has unvisited moves:</a:t>
            </a:r>
          </a:p>
          <a:p>
            <a:pPr marL="457200" lvl="1" indent="0">
              <a:lnSpc>
                <a:spcPct val="120000"/>
              </a:lnSpc>
              <a:buNone/>
            </a:pPr>
            <a:r>
              <a:rPr lang="en-MY" sz="1800" dirty="0" smtClean="0"/>
              <a:t>The UCT cannot be applied when we have actions for which we have no score.</a:t>
            </a:r>
            <a:br>
              <a:rPr lang="en-MY" sz="1800" dirty="0" smtClean="0"/>
            </a:br>
            <a:r>
              <a:rPr lang="en-MY" sz="1800" dirty="0" smtClean="0"/>
              <a:t>In such a case, we will use one of the simulation strategies to select an action </a:t>
            </a:r>
            <a:r>
              <a:rPr lang="en-MY" sz="1800" b="1" dirty="0" smtClean="0"/>
              <a:t>from the set of unexplored actions </a:t>
            </a:r>
            <a:r>
              <a:rPr lang="en-MY" sz="1800" dirty="0" smtClean="0"/>
              <a:t>that can be taken.</a:t>
            </a:r>
            <a:endParaRPr lang="en-MY" sz="1800" dirty="0"/>
          </a:p>
          <a:p>
            <a:r>
              <a:rPr lang="en-MY" sz="2000" dirty="0" smtClean="0"/>
              <a:t>Last-Good-Reply:</a:t>
            </a:r>
          </a:p>
          <a:p>
            <a:pPr marL="457200" lvl="1" indent="0">
              <a:lnSpc>
                <a:spcPct val="120000"/>
              </a:lnSpc>
              <a:buNone/>
            </a:pPr>
            <a:r>
              <a:rPr lang="en-MY" sz="1800" dirty="0"/>
              <a:t>If we cannot use a reply (if it isn’t a legal move), we use a </a:t>
            </a:r>
            <a:r>
              <a:rPr lang="en-MY" sz="1800" dirty="0" smtClean="0"/>
              <a:t>fall-back </a:t>
            </a:r>
            <a:r>
              <a:rPr lang="en-MY" sz="1800" dirty="0"/>
              <a:t>strategy – either N-Gram, or </a:t>
            </a:r>
            <a:r>
              <a:rPr lang="en-MY" sz="1800" dirty="0" smtClean="0"/>
              <a:t>MAST</a:t>
            </a:r>
            <a:r>
              <a:rPr lang="en-MY" sz="1800" dirty="0"/>
              <a:t> </a:t>
            </a:r>
            <a:r>
              <a:rPr lang="en-MY" sz="1800" dirty="0" smtClean="0"/>
              <a:t>in this case. Basic MCTS algorithms might randomly select moves with uniform probabilities.</a:t>
            </a:r>
            <a:endParaRPr lang="en-MY" sz="1800" dirty="0"/>
          </a:p>
        </p:txBody>
      </p:sp>
    </p:spTree>
    <p:extLst>
      <p:ext uri="{BB962C8B-B14F-4D97-AF65-F5344CB8AC3E}">
        <p14:creationId xmlns:p14="http://schemas.microsoft.com/office/powerpoint/2010/main" val="6950807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Some fine details (2)</a:t>
            </a:r>
            <a:endParaRPr lang="en-MY"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MY" sz="2000" dirty="0"/>
                  <a:t>Non-zeros-sum games</a:t>
                </a:r>
              </a:p>
              <a:p>
                <a:pPr marL="457200" lvl="1" indent="0">
                  <a:lnSpc>
                    <a:spcPct val="120000"/>
                  </a:lnSpc>
                  <a:buNone/>
                </a:pPr>
                <a:r>
                  <a:rPr lang="en-MY" sz="1800" dirty="0"/>
                  <a:t>When the game is not a zero-sum game, we cannot assume that our opponent will choose the move which is worst for us. Instead, when we simulate the opponent’s move, we assume he tries to maximize his own reward</a:t>
                </a:r>
                <a:r>
                  <a:rPr lang="en-MY" sz="1800" dirty="0" smtClean="0"/>
                  <a:t>.</a:t>
                </a:r>
              </a:p>
              <a:p>
                <a:r>
                  <a:rPr lang="en-MY" sz="2000" dirty="0" smtClean="0"/>
                  <a:t>Games with more than two players:</a:t>
                </a:r>
              </a:p>
              <a:p>
                <a:pPr marL="457200" lvl="1" indent="0">
                  <a:lnSpc>
                    <a:spcPct val="120000"/>
                  </a:lnSpc>
                  <a:buNone/>
                </a:pPr>
                <a:r>
                  <a:rPr lang="en-MY" sz="1800" dirty="0" smtClean="0"/>
                  <a:t>When there are </a:t>
                </a:r>
                <a14:m>
                  <m:oMath xmlns:m="http://schemas.openxmlformats.org/officeDocument/2006/math">
                    <m:r>
                      <a:rPr lang="en-MY" sz="1800" b="0" i="1" smtClean="0">
                        <a:latin typeface="Cambria Math" panose="02040503050406030204" pitchFamily="18" charset="0"/>
                      </a:rPr>
                      <m:t>𝑚</m:t>
                    </m:r>
                  </m:oMath>
                </a14:m>
                <a:r>
                  <a:rPr lang="en-MY" sz="1800" dirty="0" smtClean="0"/>
                  <a:t> players, an N-Gram is made of a sequence of </a:t>
                </a:r>
                <a14:m>
                  <m:oMath xmlns:m="http://schemas.openxmlformats.org/officeDocument/2006/math">
                    <m:d>
                      <m:dPr>
                        <m:ctrlPr>
                          <a:rPr lang="en-MY" sz="1800" b="0" i="1" smtClean="0">
                            <a:latin typeface="Cambria Math" panose="02040503050406030204" pitchFamily="18" charset="0"/>
                          </a:rPr>
                        </m:ctrlPr>
                      </m:dPr>
                      <m:e>
                        <m:r>
                          <a:rPr lang="en-MY" sz="1800" b="0" i="1" smtClean="0">
                            <a:latin typeface="Cambria Math" panose="02040503050406030204" pitchFamily="18" charset="0"/>
                          </a:rPr>
                          <m:t>𝑁</m:t>
                        </m:r>
                        <m:r>
                          <a:rPr lang="en-MY" sz="1800" b="0" i="1" smtClean="0">
                            <a:latin typeface="Cambria Math" panose="02040503050406030204" pitchFamily="18" charset="0"/>
                          </a:rPr>
                          <m:t>−1</m:t>
                        </m:r>
                      </m:e>
                    </m:d>
                    <m:r>
                      <a:rPr lang="en-MY" sz="1800" b="0" i="0" smtClean="0">
                        <a:latin typeface="Cambria Math" panose="02040503050406030204" pitchFamily="18" charset="0"/>
                      </a:rPr>
                      <m:t> </m:t>
                    </m:r>
                  </m:oMath>
                </a14:m>
                <a:r>
                  <a:rPr lang="en-MY" sz="1800" dirty="0" smtClean="0"/>
                  <a:t>consecutive move, made by players:</a:t>
                </a:r>
                <a:br>
                  <a:rPr lang="en-MY" sz="1800" dirty="0" smtClean="0"/>
                </a:br>
                <a14:m>
                  <m:oMathPara xmlns:m="http://schemas.openxmlformats.org/officeDocument/2006/math">
                    <m:oMathParaPr>
                      <m:jc m:val="centerGroup"/>
                    </m:oMathParaPr>
                    <m:oMath xmlns:m="http://schemas.openxmlformats.org/officeDocument/2006/math">
                      <m:d>
                        <m:dPr>
                          <m:ctrlPr>
                            <a:rPr lang="en-MY" sz="1800" b="0" i="1" smtClean="0">
                              <a:latin typeface="Cambria Math" panose="02040503050406030204" pitchFamily="18" charset="0"/>
                            </a:rPr>
                          </m:ctrlPr>
                        </m:dPr>
                        <m:e>
                          <m:r>
                            <a:rPr lang="en-MY" sz="1800" b="0" i="1" smtClean="0">
                              <a:latin typeface="Cambria Math" panose="02040503050406030204" pitchFamily="18" charset="0"/>
                            </a:rPr>
                            <m:t>𝑖</m:t>
                          </m:r>
                          <m:r>
                            <a:rPr lang="en-MY" sz="1800" b="0" i="1" smtClean="0">
                              <a:latin typeface="Cambria Math" panose="02040503050406030204" pitchFamily="18" charset="0"/>
                            </a:rPr>
                            <m:t>−</m:t>
                          </m:r>
                          <m:r>
                            <a:rPr lang="en-MY" sz="1800" b="0" i="1" smtClean="0">
                              <a:latin typeface="Cambria Math" panose="02040503050406030204" pitchFamily="18" charset="0"/>
                            </a:rPr>
                            <m:t>𝑁</m:t>
                          </m:r>
                          <m:r>
                            <a:rPr lang="en-MY" sz="1800" b="0" i="1" smtClean="0">
                              <a:latin typeface="Cambria Math" panose="02040503050406030204" pitchFamily="18" charset="0"/>
                            </a:rPr>
                            <m:t>+1</m:t>
                          </m:r>
                        </m:e>
                      </m:d>
                      <m:r>
                        <a:rPr lang="en-MY" sz="1800" b="0" i="1" smtClean="0">
                          <a:latin typeface="Cambria Math" panose="02040503050406030204" pitchFamily="18" charset="0"/>
                        </a:rPr>
                        <m:t> </m:t>
                      </m:r>
                      <m:r>
                        <a:rPr lang="en-MY" sz="1800" b="0" i="1" smtClean="0">
                          <a:latin typeface="Cambria Math" panose="02040503050406030204" pitchFamily="18" charset="0"/>
                        </a:rPr>
                        <m:t>𝑚𝑜𝑑</m:t>
                      </m:r>
                      <m:r>
                        <a:rPr lang="en-MY" sz="1800" b="0" i="1" smtClean="0">
                          <a:latin typeface="Cambria Math" panose="02040503050406030204" pitchFamily="18" charset="0"/>
                        </a:rPr>
                        <m:t> </m:t>
                      </m:r>
                      <m:r>
                        <a:rPr lang="en-MY" sz="1800" b="0" i="1" smtClean="0">
                          <a:latin typeface="Cambria Math" panose="02040503050406030204" pitchFamily="18" charset="0"/>
                        </a:rPr>
                        <m:t>𝑚</m:t>
                      </m:r>
                      <m:r>
                        <a:rPr lang="en-MY" sz="1800" b="0" i="1" smtClean="0">
                          <a:latin typeface="Cambria Math" panose="02040503050406030204" pitchFamily="18" charset="0"/>
                        </a:rPr>
                        <m:t>,…,</m:t>
                      </m:r>
                      <m:d>
                        <m:dPr>
                          <m:ctrlPr>
                            <a:rPr lang="en-MY" sz="1800" b="0" i="1" smtClean="0">
                              <a:latin typeface="Cambria Math" panose="02040503050406030204" pitchFamily="18" charset="0"/>
                            </a:rPr>
                          </m:ctrlPr>
                        </m:dPr>
                        <m:e>
                          <m:r>
                            <a:rPr lang="en-MY" sz="1800" b="0" i="1" smtClean="0">
                              <a:latin typeface="Cambria Math" panose="02040503050406030204" pitchFamily="18" charset="0"/>
                            </a:rPr>
                            <m:t>𝑖</m:t>
                          </m:r>
                          <m:r>
                            <a:rPr lang="en-MY" sz="1800" b="0" i="1" smtClean="0">
                              <a:latin typeface="Cambria Math" panose="02040503050406030204" pitchFamily="18" charset="0"/>
                            </a:rPr>
                            <m:t>−1</m:t>
                          </m:r>
                        </m:e>
                      </m:d>
                      <m:r>
                        <a:rPr lang="en-MY" sz="1800" b="0" i="1" smtClean="0">
                          <a:latin typeface="Cambria Math" panose="02040503050406030204" pitchFamily="18" charset="0"/>
                        </a:rPr>
                        <m:t> </m:t>
                      </m:r>
                      <m:r>
                        <a:rPr lang="en-MY" sz="1800" b="0" i="1" smtClean="0">
                          <a:latin typeface="Cambria Math" panose="02040503050406030204" pitchFamily="18" charset="0"/>
                        </a:rPr>
                        <m:t>𝑚𝑜𝑑</m:t>
                      </m:r>
                      <m:r>
                        <a:rPr lang="en-MY" sz="1800" b="0" i="1" smtClean="0">
                          <a:latin typeface="Cambria Math" panose="02040503050406030204" pitchFamily="18" charset="0"/>
                        </a:rPr>
                        <m:t> </m:t>
                      </m:r>
                      <m:r>
                        <a:rPr lang="en-MY" sz="1800" b="0" i="1" smtClean="0">
                          <a:latin typeface="Cambria Math" panose="02040503050406030204" pitchFamily="18" charset="0"/>
                        </a:rPr>
                        <m:t>𝑚</m:t>
                      </m:r>
                    </m:oMath>
                  </m:oMathPara>
                </a14:m>
                <a:endParaRPr lang="en-MY" sz="1800" dirty="0" smtClean="0"/>
              </a:p>
              <a:p>
                <a:pPr marL="457200" lvl="1" indent="0">
                  <a:lnSpc>
                    <a:spcPct val="120000"/>
                  </a:lnSpc>
                  <a:buNone/>
                </a:pPr>
                <a:r>
                  <a:rPr lang="en-MY" sz="1800" dirty="0" smtClean="0"/>
                  <a:t>With the move made by player </a:t>
                </a:r>
                <a14:m>
                  <m:oMath xmlns:m="http://schemas.openxmlformats.org/officeDocument/2006/math">
                    <m:r>
                      <a:rPr lang="en-MY" sz="1800" b="0" i="1" smtClean="0">
                        <a:latin typeface="Cambria Math" panose="02040503050406030204" pitchFamily="18" charset="0"/>
                      </a:rPr>
                      <m:t>𝑖</m:t>
                    </m:r>
                  </m:oMath>
                </a14:m>
                <a:r>
                  <a:rPr lang="en-MY" sz="1800" dirty="0" smtClean="0"/>
                  <a:t> appended the end of this sequence.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284" t="-942" b="-628"/>
                </a:stretch>
              </a:blipFill>
            </p:spPr>
            <p:txBody>
              <a:bodyPr/>
              <a:lstStyle/>
              <a:p>
                <a:r>
                  <a:rPr lang="en-MY">
                    <a:noFill/>
                  </a:rPr>
                  <a:t> </a:t>
                </a:r>
              </a:p>
            </p:txBody>
          </p:sp>
        </mc:Fallback>
      </mc:AlternateContent>
    </p:spTree>
    <p:extLst>
      <p:ext uri="{BB962C8B-B14F-4D97-AF65-F5344CB8AC3E}">
        <p14:creationId xmlns:p14="http://schemas.microsoft.com/office/powerpoint/2010/main" val="36092248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Some fine details (3)</a:t>
            </a:r>
            <a:endParaRPr lang="en-MY" dirty="0"/>
          </a:p>
        </p:txBody>
      </p:sp>
      <p:sp>
        <p:nvSpPr>
          <p:cNvPr id="3" name="Content Placeholder 2"/>
          <p:cNvSpPr>
            <a:spLocks noGrp="1"/>
          </p:cNvSpPr>
          <p:nvPr>
            <p:ph idx="1"/>
          </p:nvPr>
        </p:nvSpPr>
        <p:spPr/>
        <p:txBody>
          <a:bodyPr>
            <a:noAutofit/>
          </a:bodyPr>
          <a:lstStyle/>
          <a:p>
            <a:r>
              <a:rPr lang="en-MY" sz="2400" dirty="0" smtClean="0"/>
              <a:t>Concurrent move games:</a:t>
            </a:r>
          </a:p>
          <a:p>
            <a:pPr marL="457200" lvl="1" indent="0">
              <a:lnSpc>
                <a:spcPct val="120000"/>
              </a:lnSpc>
              <a:buNone/>
            </a:pPr>
            <a:r>
              <a:rPr lang="en-MY" sz="2000" dirty="0" smtClean="0"/>
              <a:t>We can look at a turn-based game as a concurrent-move game, with a special action called </a:t>
            </a:r>
            <a:r>
              <a:rPr lang="en-MY" sz="2000" i="1" dirty="0" err="1" smtClean="0"/>
              <a:t>noop</a:t>
            </a:r>
            <a:r>
              <a:rPr lang="en-MY" sz="2000" i="1" dirty="0" smtClean="0"/>
              <a:t> </a:t>
            </a:r>
            <a:r>
              <a:rPr lang="en-MY" sz="2000" dirty="0" smtClean="0"/>
              <a:t>(No operation), which each player must play until a certain condition is met (signalling that it’s his turn).</a:t>
            </a:r>
          </a:p>
          <a:p>
            <a:pPr marL="457200" lvl="1" indent="0">
              <a:lnSpc>
                <a:spcPct val="120000"/>
              </a:lnSpc>
              <a:buNone/>
            </a:pPr>
            <a:r>
              <a:rPr lang="en-MY" sz="2000" dirty="0" smtClean="0"/>
              <a:t>Note that even in concurrent-move games, the N-Grams look back on previous turns, not on multiple moves in the same turn, though they are calculated from the perspective of each player.</a:t>
            </a:r>
            <a:endParaRPr lang="en-MY" sz="2000" dirty="0"/>
          </a:p>
        </p:txBody>
      </p:sp>
    </p:spTree>
    <p:extLst>
      <p:ext uri="{BB962C8B-B14F-4D97-AF65-F5344CB8AC3E}">
        <p14:creationId xmlns:p14="http://schemas.microsoft.com/office/powerpoint/2010/main" val="11177697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Some fine details </a:t>
            </a:r>
            <a:r>
              <a:rPr lang="en-MY" dirty="0" smtClean="0"/>
              <a:t>(4)</a:t>
            </a:r>
            <a:endParaRPr lang="en-MY" dirty="0"/>
          </a:p>
        </p:txBody>
      </p:sp>
      <p:sp>
        <p:nvSpPr>
          <p:cNvPr id="3" name="Content Placeholder 2"/>
          <p:cNvSpPr>
            <a:spLocks noGrp="1"/>
          </p:cNvSpPr>
          <p:nvPr>
            <p:ph idx="1"/>
          </p:nvPr>
        </p:nvSpPr>
        <p:spPr>
          <a:xfrm>
            <a:off x="677333" y="2160589"/>
            <a:ext cx="9192381" cy="3880773"/>
          </a:xfrm>
        </p:spPr>
        <p:txBody>
          <a:bodyPr>
            <a:noAutofit/>
          </a:bodyPr>
          <a:lstStyle/>
          <a:p>
            <a:r>
              <a:rPr lang="en-MY" sz="2400" dirty="0" smtClean="0"/>
              <a:t>And finally, how do we select the move when we actually need to play?</a:t>
            </a:r>
          </a:p>
          <a:p>
            <a:r>
              <a:rPr lang="en-MY" sz="2400" dirty="0" smtClean="0"/>
              <a:t>Option 1: Select the move which leads to the highest reward we’ve seen so far.</a:t>
            </a:r>
          </a:p>
          <a:p>
            <a:pPr lvl="1"/>
            <a:r>
              <a:rPr lang="en-MY" sz="1800" dirty="0" smtClean="0"/>
              <a:t>This is the strategy employed by </a:t>
            </a:r>
            <a:r>
              <a:rPr lang="en-MY" sz="1800" dirty="0" err="1" smtClean="0"/>
              <a:t>CadiaPlayer</a:t>
            </a:r>
            <a:r>
              <a:rPr lang="en-MY" sz="1800" dirty="0" smtClean="0"/>
              <a:t> – a player who won multiple General Game Playing competitions</a:t>
            </a:r>
            <a:r>
              <a:rPr lang="en-MY" sz="1800" dirty="0" smtClean="0"/>
              <a:t>, using MCTS with MAST and Gibbs measure.</a:t>
            </a:r>
          </a:p>
          <a:p>
            <a:r>
              <a:rPr lang="en-MY" sz="2400" dirty="0" smtClean="0"/>
              <a:t>Option 2: Select the move which has the highest average reward</a:t>
            </a:r>
            <a:r>
              <a:rPr lang="en-MY" sz="2400" dirty="0" smtClean="0"/>
              <a:t>.</a:t>
            </a:r>
          </a:p>
          <a:p>
            <a:r>
              <a:rPr lang="en-MY" sz="2400" dirty="0" smtClean="0"/>
              <a:t>Both have their advantages and disadvantages.</a:t>
            </a:r>
          </a:p>
        </p:txBody>
      </p:sp>
    </p:spTree>
    <p:extLst>
      <p:ext uri="{BB962C8B-B14F-4D97-AF65-F5344CB8AC3E}">
        <p14:creationId xmlns:p14="http://schemas.microsoft.com/office/powerpoint/2010/main" val="2766232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Games</a:t>
            </a:r>
            <a:endParaRPr lang="en-MY" dirty="0"/>
          </a:p>
        </p:txBody>
      </p:sp>
      <p:sp>
        <p:nvSpPr>
          <p:cNvPr id="3" name="Content Placeholder 2"/>
          <p:cNvSpPr>
            <a:spLocks noGrp="1"/>
          </p:cNvSpPr>
          <p:nvPr>
            <p:ph idx="1"/>
          </p:nvPr>
        </p:nvSpPr>
        <p:spPr/>
        <p:txBody>
          <a:bodyPr/>
          <a:lstStyle/>
          <a:p>
            <a:r>
              <a:rPr lang="en-MY" i="1" dirty="0" smtClean="0"/>
              <a:t>A game is structured playing, usually undertaken for enjoyment, and sometimes used as an educational </a:t>
            </a:r>
            <a:r>
              <a:rPr lang="en-MY" i="1" dirty="0" smtClean="0"/>
              <a:t>tool</a:t>
            </a:r>
            <a:endParaRPr lang="en-MY" i="1" dirty="0" smtClean="0"/>
          </a:p>
          <a:p>
            <a:r>
              <a:rPr lang="en-MY" i="1" dirty="0" smtClean="0"/>
              <a:t>Key components of games are goals, rules, challenge, and </a:t>
            </a:r>
            <a:r>
              <a:rPr lang="en-MY" i="1" dirty="0" smtClean="0"/>
              <a:t>interaction</a:t>
            </a:r>
            <a:endParaRPr lang="en-MY" sz="2000" i="1" dirty="0" smtClean="0"/>
          </a:p>
          <a:p>
            <a:pPr marL="0" indent="0">
              <a:buNone/>
            </a:pPr>
            <a:r>
              <a:rPr lang="en-MY" i="1" dirty="0" smtClean="0"/>
              <a:t>Source: Wikipedia</a:t>
            </a:r>
          </a:p>
          <a:p>
            <a:pPr marL="0" indent="0">
              <a:buNone/>
            </a:pPr>
            <a:endParaRPr lang="en-MY" sz="2000" i="1" dirty="0" smtClean="0"/>
          </a:p>
          <a:p>
            <a:r>
              <a:rPr lang="en-MY" sz="2000" i="1" dirty="0" smtClean="0"/>
              <a:t>In a game, we have players, each with their own reward function.</a:t>
            </a:r>
          </a:p>
          <a:p>
            <a:pPr lvl="1"/>
            <a:r>
              <a:rPr lang="en-MY" i="1" dirty="0" smtClean="0"/>
              <a:t>Usually the only reward that interests us is the one at the end of the game – when no one can play anymore, and thus, the rewards are set.</a:t>
            </a:r>
          </a:p>
          <a:p>
            <a:pPr lvl="1"/>
            <a:r>
              <a:rPr lang="en-MY" i="1" dirty="0" smtClean="0"/>
              <a:t>Each player wants to maximize their own reward, defined by the game.</a:t>
            </a:r>
            <a:endParaRPr lang="en-MY" i="1" dirty="0" smtClean="0"/>
          </a:p>
        </p:txBody>
      </p:sp>
    </p:spTree>
    <p:extLst>
      <p:ext uri="{BB962C8B-B14F-4D97-AF65-F5344CB8AC3E}">
        <p14:creationId xmlns:p14="http://schemas.microsoft.com/office/powerpoint/2010/main" val="20664596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Some fine details </a:t>
            </a:r>
            <a:r>
              <a:rPr lang="en-MY" dirty="0" smtClean="0"/>
              <a:t>(5)</a:t>
            </a:r>
            <a:endParaRPr lang="en-MY"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77333" y="2160589"/>
                <a:ext cx="9192381" cy="3880773"/>
              </a:xfrm>
            </p:spPr>
            <p:txBody>
              <a:bodyPr>
                <a:noAutofit/>
              </a:bodyPr>
              <a:lstStyle/>
              <a:p>
                <a:r>
                  <a:rPr lang="en-MY" sz="2800" dirty="0" smtClean="0"/>
                  <a:t>It would be preferable to win in as few moves as possible, since fewer moves mean less uncertainty.</a:t>
                </a:r>
              </a:p>
              <a:p>
                <a:pPr lvl="1"/>
                <a:r>
                  <a:rPr lang="en-MY" sz="2000" dirty="0"/>
                  <a:t>A “discount factor” can be introduced. The reward for an endgame that takes </a:t>
                </a:r>
                <a14:m>
                  <m:oMath xmlns:m="http://schemas.openxmlformats.org/officeDocument/2006/math">
                    <m:r>
                      <a:rPr lang="en-MY" sz="2000" i="1">
                        <a:latin typeface="Cambria Math" panose="02040503050406030204" pitchFamily="18" charset="0"/>
                      </a:rPr>
                      <m:t>𝑛</m:t>
                    </m:r>
                  </m:oMath>
                </a14:m>
                <a:r>
                  <a:rPr lang="en-MY" sz="2000" dirty="0"/>
                  <a:t> steps </a:t>
                </a:r>
                <a:r>
                  <a:rPr lang="en-MY" sz="2000" dirty="0" smtClean="0"/>
                  <a:t>would be multiplied by </a:t>
                </a:r>
                <a14:m>
                  <m:oMath xmlns:m="http://schemas.openxmlformats.org/officeDocument/2006/math">
                    <m:sSup>
                      <m:sSupPr>
                        <m:ctrlPr>
                          <a:rPr lang="en-MY" sz="2000" b="0" i="1" smtClean="0">
                            <a:latin typeface="Cambria Math" panose="02040503050406030204" pitchFamily="18" charset="0"/>
                          </a:rPr>
                        </m:ctrlPr>
                      </m:sSupPr>
                      <m:e>
                        <m:r>
                          <a:rPr lang="en-MY" sz="2000" b="0" i="1" smtClean="0">
                            <a:latin typeface="Cambria Math" panose="02040503050406030204" pitchFamily="18" charset="0"/>
                          </a:rPr>
                          <m:t>𝛾</m:t>
                        </m:r>
                      </m:e>
                      <m:sup>
                        <m:r>
                          <a:rPr lang="en-MY" sz="2000" b="0" i="1" smtClean="0">
                            <a:latin typeface="Cambria Math" panose="02040503050406030204" pitchFamily="18" charset="0"/>
                          </a:rPr>
                          <m:t>𝑛</m:t>
                        </m:r>
                      </m:sup>
                    </m:sSup>
                  </m:oMath>
                </a14:m>
                <a:endParaRPr lang="en-MY" sz="2000" b="0" dirty="0" smtClean="0"/>
              </a:p>
              <a:p>
                <a:pPr lvl="1"/>
                <a:r>
                  <a:rPr lang="en-MY" sz="2000" dirty="0" smtClean="0"/>
                  <a:t>In </a:t>
                </a:r>
                <a:r>
                  <a:rPr lang="en-MY" sz="2000" dirty="0" err="1" smtClean="0"/>
                  <a:t>CadiaPlayer</a:t>
                </a:r>
                <a:r>
                  <a:rPr lang="en-MY" sz="2000" dirty="0" smtClean="0"/>
                  <a:t>, </a:t>
                </a:r>
                <a14:m>
                  <m:oMath xmlns:m="http://schemas.openxmlformats.org/officeDocument/2006/math">
                    <m:r>
                      <a:rPr lang="en-MY" sz="2000" b="0" i="1" smtClean="0">
                        <a:latin typeface="Cambria Math" panose="02040503050406030204" pitchFamily="18" charset="0"/>
                      </a:rPr>
                      <m:t>𝛾</m:t>
                    </m:r>
                    <m:r>
                      <a:rPr lang="en-MY" sz="2000" b="0" i="1" smtClean="0">
                        <a:latin typeface="Cambria Math" panose="02040503050406030204" pitchFamily="18" charset="0"/>
                      </a:rPr>
                      <m:t>=0.999</m:t>
                    </m:r>
                  </m:oMath>
                </a14:m>
                <a:endParaRPr lang="en-MY" sz="20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77333" y="2160589"/>
                <a:ext cx="9192381" cy="3880773"/>
              </a:xfrm>
              <a:blipFill rotWithShape="0">
                <a:blip r:embed="rId2"/>
                <a:stretch>
                  <a:fillRect l="-796" t="-1413" r="-862"/>
                </a:stretch>
              </a:blipFill>
            </p:spPr>
            <p:txBody>
              <a:bodyPr/>
              <a:lstStyle/>
              <a:p>
                <a:r>
                  <a:rPr lang="en-MY">
                    <a:noFill/>
                  </a:rPr>
                  <a:t> </a:t>
                </a:r>
              </a:p>
            </p:txBody>
          </p:sp>
        </mc:Fallback>
      </mc:AlternateContent>
    </p:spTree>
    <p:extLst>
      <p:ext uri="{BB962C8B-B14F-4D97-AF65-F5344CB8AC3E}">
        <p14:creationId xmlns:p14="http://schemas.microsoft.com/office/powerpoint/2010/main" val="3734422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pPr algn="ctr"/>
                <a:r>
                  <a:rPr lang="en-MY" dirty="0" smtClean="0"/>
                  <a:t>Results</a:t>
                </a:r>
                <a:br>
                  <a:rPr lang="en-MY" dirty="0" smtClean="0"/>
                </a:br>
                <a:r>
                  <a:rPr lang="en-MY" sz="1800" dirty="0" smtClean="0">
                    <a:solidFill>
                      <a:schemeClr val="tx2"/>
                    </a:solidFill>
                  </a:rPr>
                  <a:t>(Best of all </a:t>
                </a:r>
                <a14:m>
                  <m:oMath xmlns:m="http://schemas.openxmlformats.org/officeDocument/2006/math">
                    <m:r>
                      <a:rPr lang="en-MY" sz="1800" b="0" i="1" smtClean="0">
                        <a:solidFill>
                          <a:schemeClr val="tx2"/>
                        </a:solidFill>
                        <a:latin typeface="Cambria Math" panose="02040503050406030204" pitchFamily="18" charset="0"/>
                      </a:rPr>
                      <m:t>𝜖</m:t>
                    </m:r>
                  </m:oMath>
                </a14:m>
                <a:r>
                  <a:rPr lang="en-MY" sz="2000" dirty="0" smtClean="0">
                    <a:solidFill>
                      <a:schemeClr val="tx2"/>
                    </a:solidFill>
                  </a:rPr>
                  <a:t> values tested when compared to Gibbs)</a:t>
                </a:r>
                <a:endParaRPr lang="en-MY" dirty="0">
                  <a:solidFill>
                    <a:schemeClr val="tx2"/>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3"/>
                <a:stretch>
                  <a:fillRect t="-6452"/>
                </a:stretch>
              </a:blipFill>
            </p:spPr>
            <p:txBody>
              <a:bodyPr/>
              <a:lstStyle/>
              <a:p>
                <a:r>
                  <a:rPr lang="en-MY">
                    <a:noFill/>
                  </a:rPr>
                  <a:t> </a:t>
                </a:r>
              </a:p>
            </p:txBody>
          </p:sp>
        </mc:Fallback>
      </mc:AlternateContent>
      <mc:AlternateContent xmlns:mc="http://schemas.openxmlformats.org/markup-compatibility/2006">
        <mc:Choice xmlns:a14="http://schemas.microsoft.com/office/drawing/2010/main" Requires="a14">
          <p:graphicFrame>
            <p:nvGraphicFramePr>
              <p:cNvPr id="4" name="Content Placeholder 3"/>
              <p:cNvGraphicFramePr>
                <a:graphicFrameLocks noGrp="1"/>
              </p:cNvGraphicFramePr>
              <p:nvPr>
                <p:ph idx="1"/>
                <p:extLst>
                  <p:ext uri="{D42A27DB-BD31-4B8C-83A1-F6EECF244321}">
                    <p14:modId xmlns:p14="http://schemas.microsoft.com/office/powerpoint/2010/main" val="1362204688"/>
                  </p:ext>
                </p:extLst>
              </p:nvPr>
            </p:nvGraphicFramePr>
            <p:xfrm>
              <a:off x="530818" y="2018006"/>
              <a:ext cx="7727812" cy="3454037"/>
            </p:xfrm>
            <a:graphic>
              <a:graphicData uri="http://schemas.openxmlformats.org/drawingml/2006/table">
                <a:tbl>
                  <a:tblPr firstRow="1" bandRow="1">
                    <a:tableStyleId>{5C22544A-7EE6-4342-B048-85BDC9FD1C3A}</a:tableStyleId>
                  </a:tblPr>
                  <a:tblGrid>
                    <a:gridCol w="981811"/>
                    <a:gridCol w="364043"/>
                    <a:gridCol w="617770"/>
                    <a:gridCol w="981811"/>
                    <a:gridCol w="792184"/>
                    <a:gridCol w="898649"/>
                    <a:gridCol w="754743"/>
                    <a:gridCol w="711200"/>
                    <a:gridCol w="841828"/>
                    <a:gridCol w="783773"/>
                  </a:tblGrid>
                  <a:tr h="237790">
                    <a:tc>
                      <a:txBody>
                        <a:bodyPr/>
                        <a:lstStyle/>
                        <a:p>
                          <a:pPr algn="ctr"/>
                          <a:endParaRPr lang="en-MY" dirty="0"/>
                        </a:p>
                      </a:txBody>
                      <a:tcPr anchor="ctr">
                        <a:lnR w="12700" cmpd="sng">
                          <a:noFill/>
                        </a:lnR>
                        <a:lnB w="38100" cmpd="sng">
                          <a:noFill/>
                        </a:lnB>
                        <a:lnTlToBr w="12700" cap="flat" cmpd="sng" algn="ctr">
                          <a:solidFill>
                            <a:schemeClr val="tx1"/>
                          </a:solidFill>
                          <a:prstDash val="solid"/>
                          <a:round/>
                          <a:headEnd type="none" w="med" len="med"/>
                          <a:tailEnd type="none" w="med" len="med"/>
                        </a:lnTlToBr>
                        <a:solidFill>
                          <a:schemeClr val="accent1"/>
                        </a:solidFill>
                      </a:tcPr>
                    </a:tc>
                    <a:tc gridSpan="3">
                      <a:txBody>
                        <a:bodyPr/>
                        <a:lstStyle/>
                        <a:p>
                          <a:pPr algn="ctr"/>
                          <a:r>
                            <a:rPr lang="en-MY" sz="1800" b="0" dirty="0" smtClean="0"/>
                            <a:t>Compared</a:t>
                          </a:r>
                          <a:endParaRPr lang="en-MY" b="0" dirty="0"/>
                        </a:p>
                      </a:txBody>
                      <a:tcPr marL="0" marR="0" marT="0" marB="0" anchor="b">
                        <a:lnL w="12700" cmpd="sng">
                          <a:noFill/>
                        </a:lnL>
                        <a:lnR w="12700" cmpd="sng">
                          <a:noFill/>
                        </a:lnR>
                        <a:lnT w="12700" cmpd="sng">
                          <a:noFill/>
                        </a:lnT>
                        <a:lnB w="381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hMerge="1">
                      <a:txBody>
                        <a:bodyPr/>
                        <a:lstStyle/>
                        <a:p>
                          <a:pPr algn="ctr"/>
                          <a:endParaRPr lang="en-MY" sz="2000" dirty="0"/>
                        </a:p>
                      </a:txBody>
                      <a:tcPr anchor="ctr"/>
                    </a:tc>
                    <a:tc hMerge="1">
                      <a:txBody>
                        <a:bodyPr/>
                        <a:lstStyle/>
                        <a:p>
                          <a:pPr algn="ctr"/>
                          <a:endParaRPr lang="en-MY" dirty="0"/>
                        </a:p>
                      </a:txBody>
                      <a:tcPr anchor="ctr">
                        <a:lnL w="12700" cmpd="sng">
                          <a:noFill/>
                        </a:lnL>
                        <a:lnR w="12700" cmpd="sng">
                          <a:noFill/>
                        </a:lnR>
                        <a:lnT w="12700" cmpd="sng">
                          <a:noFill/>
                        </a:lnT>
                        <a:lnB w="381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rowSpan="2" gridSpan="3">
                      <a:txBody>
                        <a:bodyPr/>
                        <a:lstStyle/>
                        <a:p>
                          <a:pPr algn="ctr"/>
                          <a:r>
                            <a:rPr lang="en-MY" sz="2000" dirty="0" smtClean="0"/>
                            <a:t>Checkers</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rowSpan="2" hMerge="1">
                      <a:txBody>
                        <a:bodyPr/>
                        <a:lstStyle/>
                        <a:p>
                          <a:endParaRPr lang="en-MY" dirty="0"/>
                        </a:p>
                      </a:txBody>
                      <a:tcPr anchor="ctr"/>
                    </a:tc>
                    <a:tc rowSpan="2" hMerge="1">
                      <a:txBody>
                        <a:bodyPr/>
                        <a:lstStyle/>
                        <a:p>
                          <a:endParaRPr lang="en-MY"/>
                        </a:p>
                      </a:txBody>
                      <a:tcPr/>
                    </a:tc>
                    <a:tc rowSpan="2" gridSpan="3">
                      <a:txBody>
                        <a:bodyPr/>
                        <a:lstStyle/>
                        <a:p>
                          <a:pPr algn="ctr"/>
                          <a:r>
                            <a:rPr lang="en-MY" dirty="0" smtClean="0"/>
                            <a:t>Connect5</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rowSpan="2" hMerge="1">
                      <a:txBody>
                        <a:bodyPr/>
                        <a:lstStyle/>
                        <a:p>
                          <a:pPr algn="ctr"/>
                          <a:endParaRPr lang="en-MY"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rowSpan="2" hMerge="1">
                      <a:txBody>
                        <a:bodyPr/>
                        <a:lstStyle/>
                        <a:p>
                          <a:endParaRPr lang="en-MY"/>
                        </a:p>
                      </a:txBody>
                      <a:tcPr/>
                    </a:tc>
                  </a:tr>
                  <a:tr h="162197">
                    <a:tc rowSpan="2">
                      <a:txBody>
                        <a:bodyPr/>
                        <a:lstStyle/>
                        <a:p>
                          <a:pPr algn="ctr"/>
                          <a:endParaRPr lang="en-MY" dirty="0"/>
                        </a:p>
                      </a:txBody>
                      <a:tcPr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rowSpan="2" gridSpan="2">
                      <a:txBody>
                        <a:bodyPr/>
                        <a:lstStyle/>
                        <a:p>
                          <a:pPr algn="ctr"/>
                          <a:endParaRPr lang="en-MY" dirty="0"/>
                        </a:p>
                      </a:txBody>
                      <a:tcPr anchor="ctr">
                        <a:lnL w="12700" cmpd="sng">
                          <a:noFill/>
                        </a:lnL>
                        <a:lnR w="12700" cmpd="sng">
                          <a:noFill/>
                        </a:lnR>
                        <a:lnT w="38100" cmpd="sng">
                          <a:noFill/>
                        </a:lnT>
                        <a:lnB w="12700" cmpd="sng">
                          <a:noFill/>
                        </a:lnB>
                        <a:lnTlToBr w="12700" cap="flat" cmpd="sng" algn="ctr">
                          <a:solidFill>
                            <a:schemeClr val="tx1"/>
                          </a:solidFill>
                          <a:prstDash val="solid"/>
                          <a:round/>
                          <a:headEnd type="none" w="med" len="med"/>
                          <a:tailEnd type="none" w="med" len="med"/>
                        </a:lnTlToBr>
                        <a:solidFill>
                          <a:schemeClr val="accent1"/>
                        </a:solidFill>
                      </a:tcPr>
                    </a:tc>
                    <a:tc rowSpan="2" hMerge="1">
                      <a:txBody>
                        <a:bodyPr/>
                        <a:lstStyle/>
                        <a:p>
                          <a:endParaRPr lang="en-MY"/>
                        </a:p>
                      </a:txBody>
                      <a:tcPr/>
                    </a:tc>
                    <a:tc rowSpan="2">
                      <a:txBody>
                        <a:bodyPr/>
                        <a:lstStyle/>
                        <a:p>
                          <a:pPr algn="ctr"/>
                          <a:r>
                            <a:rPr lang="en-MY" sz="1800" dirty="0" smtClean="0">
                              <a:solidFill>
                                <a:schemeClr val="bg1"/>
                              </a:solidFill>
                            </a:rPr>
                            <a:t>against</a:t>
                          </a:r>
                          <a:endParaRPr lang="en-MY" dirty="0">
                            <a:solidFill>
                              <a:schemeClr val="bg1"/>
                            </a:solidFill>
                          </a:endParaRPr>
                        </a:p>
                      </a:txBody>
                      <a:tcPr marL="0" marR="0" marT="0" marB="0">
                        <a:lnL w="12700" cmpd="sng">
                          <a:noFill/>
                        </a:lnL>
                        <a:lnR w="381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gridSpan="3" vMerge="1">
                      <a:txBody>
                        <a:bodyPr/>
                        <a:lstStyle/>
                        <a:p>
                          <a:endParaRPr lang="en-MY"/>
                        </a:p>
                      </a:txBody>
                      <a:tcPr/>
                    </a:tc>
                    <a:tc hMerge="1" vMerge="1">
                      <a:txBody>
                        <a:bodyPr/>
                        <a:lstStyle/>
                        <a:p>
                          <a:endParaRPr lang="en-MY"/>
                        </a:p>
                      </a:txBody>
                      <a:tcPr/>
                    </a:tc>
                    <a:tc hMerge="1" vMerge="1">
                      <a:txBody>
                        <a:bodyPr/>
                        <a:lstStyle/>
                        <a:p>
                          <a:endParaRPr lang="en-MY"/>
                        </a:p>
                      </a:txBody>
                      <a:tcPr/>
                    </a:tc>
                    <a:tc gridSpan="3" vMerge="1">
                      <a:txBody>
                        <a:bodyPr/>
                        <a:lstStyle/>
                        <a:p>
                          <a:endParaRPr lang="en-MY"/>
                        </a:p>
                      </a:txBody>
                      <a:tcPr/>
                    </a:tc>
                    <a:tc hMerge="1" vMerge="1">
                      <a:txBody>
                        <a:bodyPr/>
                        <a:lstStyle/>
                        <a:p>
                          <a:endParaRPr lang="en-MY"/>
                        </a:p>
                      </a:txBody>
                      <a:tcPr/>
                    </a:tc>
                    <a:tc hMerge="1" vMerge="1">
                      <a:txBody>
                        <a:bodyPr/>
                        <a:lstStyle/>
                        <a:p>
                          <a:endParaRPr lang="en-MY"/>
                        </a:p>
                      </a:txBody>
                      <a:tcPr/>
                    </a:tc>
                  </a:tr>
                  <a:tr h="238941">
                    <a:tc vMerge="1">
                      <a:txBody>
                        <a:bodyPr/>
                        <a:lstStyle/>
                        <a:p>
                          <a:pPr algn="ctr"/>
                          <a:endParaRPr lang="en-MY" sz="2000" dirty="0">
                            <a:solidFill>
                              <a:schemeClr val="bg1"/>
                            </a:solidFill>
                          </a:endParaRPr>
                        </a:p>
                      </a:txBody>
                      <a:tcPr anchor="ctr">
                        <a:solidFill>
                          <a:schemeClr val="accent1"/>
                        </a:solidFill>
                      </a:tcPr>
                    </a:tc>
                    <a:tc gridSpan="2" vMerge="1">
                      <a:txBody>
                        <a:bodyPr/>
                        <a:lstStyle/>
                        <a:p>
                          <a:endParaRPr lang="en-MY"/>
                        </a:p>
                      </a:txBody>
                      <a:tcPr/>
                    </a:tc>
                    <a:tc hMerge="1" vMerge="1">
                      <a:txBody>
                        <a:bodyPr/>
                        <a:lstStyle/>
                        <a:p>
                          <a:pPr algn="ctr"/>
                          <a:endParaRPr lang="en-MY" dirty="0"/>
                        </a:p>
                      </a:txBody>
                      <a:tcPr anchor="ctr"/>
                    </a:tc>
                    <a:tc vMerge="1">
                      <a:txBody>
                        <a:bodyPr/>
                        <a:lstStyle/>
                        <a:p>
                          <a:endParaRPr lang="en-MY"/>
                        </a:p>
                      </a:txBody>
                      <a:tcPr/>
                    </a:tc>
                    <a:tc rowSpan="2">
                      <a:txBody>
                        <a:bodyPr/>
                        <a:lstStyle/>
                        <a:p>
                          <a:pPr algn="ctr"/>
                          <a:r>
                            <a:rPr lang="en-MY" dirty="0" smtClean="0"/>
                            <a:t>MAST</a:t>
                          </a:r>
                          <a:endParaRPr lang="en-MY" dirty="0"/>
                        </a:p>
                      </a:txBody>
                      <a:tcPr anchor="ctr">
                        <a:lnL w="12700" cap="flat" cmpd="sng" algn="ctr">
                          <a:noFill/>
                          <a:prstDash val="solid"/>
                          <a:round/>
                          <a:headEnd type="none" w="med" len="med"/>
                          <a:tailEnd type="none" w="med" len="med"/>
                        </a:lnL>
                        <a:lnR w="12700" cmpd="sng">
                          <a:noFill/>
                        </a:lnR>
                        <a:lnT w="38100" cmpd="sng">
                          <a:noFill/>
                        </a:lnT>
                      </a:tcPr>
                    </a:tc>
                    <a:tc rowSpan="2" gridSpan="2">
                      <a:txBody>
                        <a:bodyPr/>
                        <a:lstStyle/>
                        <a:p>
                          <a:pPr algn="ctr"/>
                          <a:r>
                            <a:rPr lang="en-MY" sz="1600" dirty="0" smtClean="0"/>
                            <a:t>MAST,</a:t>
                          </a:r>
                          <a:br>
                            <a:rPr lang="en-MY" sz="1600" dirty="0" smtClean="0"/>
                          </a:br>
                          <a14:m>
                            <m:oMath xmlns:m="http://schemas.openxmlformats.org/officeDocument/2006/math">
                              <m:r>
                                <a:rPr lang="en-MY" sz="1600" b="0" i="1" smtClean="0">
                                  <a:latin typeface="Cambria Math" panose="02040503050406030204" pitchFamily="18" charset="0"/>
                                </a:rPr>
                                <m:t>𝜖</m:t>
                              </m:r>
                            </m:oMath>
                          </a14:m>
                          <a:r>
                            <a:rPr lang="en-MY" sz="1600" dirty="0" smtClean="0"/>
                            <a:t>-Greedy</a:t>
                          </a:r>
                          <a:endParaRPr lang="en-MY" sz="1600" dirty="0"/>
                        </a:p>
                      </a:txBody>
                      <a:tcPr anchor="ct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rowSpan="2" hMerge="1">
                      <a:txBody>
                        <a:bodyPr/>
                        <a:lstStyle/>
                        <a:p>
                          <a:endParaRPr lang="en-MY"/>
                        </a:p>
                      </a:txBody>
                      <a:tcPr/>
                    </a:tc>
                    <a:tc rowSpan="2">
                      <a:txBody>
                        <a:bodyPr/>
                        <a:lstStyle/>
                        <a:p>
                          <a:pPr algn="ctr"/>
                          <a:r>
                            <a:rPr lang="en-MY" sz="1600" dirty="0" smtClean="0"/>
                            <a:t>MAST</a:t>
                          </a:r>
                          <a:endParaRPr lang="en-MY" sz="1600" dirty="0"/>
                        </a:p>
                      </a:txBody>
                      <a:tcPr anchor="ct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MY" sz="1600" dirty="0" smtClean="0"/>
                            <a:t>MAST,</a:t>
                          </a:r>
                          <a:br>
                            <a:rPr lang="en-MY" sz="1600" dirty="0" smtClean="0"/>
                          </a:br>
                          <a14:m>
                            <m:oMath xmlns:m="http://schemas.openxmlformats.org/officeDocument/2006/math">
                              <m:r>
                                <a:rPr lang="en-MY" sz="1600" b="0" i="1" smtClean="0">
                                  <a:latin typeface="Cambria Math" panose="02040503050406030204" pitchFamily="18" charset="0"/>
                                </a:rPr>
                                <m:t>𝜖</m:t>
                              </m:r>
                            </m:oMath>
                          </a14:m>
                          <a:r>
                            <a:rPr lang="en-MY" sz="1600" dirty="0" smtClean="0"/>
                            <a:t>-Greedy</a:t>
                          </a:r>
                          <a:endParaRPr lang="en-MY" sz="1600" dirty="0"/>
                        </a:p>
                      </a:txBody>
                      <a:tcPr anchor="ctr">
                        <a:lnL w="12700" cmpd="sng">
                          <a:noFill/>
                        </a:lnL>
                        <a:lnT w="38100" cmpd="sng">
                          <a:noFill/>
                        </a:lnT>
                      </a:tcPr>
                    </a:tc>
                    <a:tc rowSpan="2" hMerge="1">
                      <a:txBody>
                        <a:bodyPr/>
                        <a:lstStyle/>
                        <a:p>
                          <a:endParaRPr lang="en-MY"/>
                        </a:p>
                      </a:txBody>
                      <a:tcPr/>
                    </a:tc>
                  </a:tr>
                  <a:tr h="401139">
                    <a:tc>
                      <a:txBody>
                        <a:bodyPr/>
                        <a:lstStyle/>
                        <a:p>
                          <a:pPr algn="ctr"/>
                          <a:endParaRPr lang="en-MY"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gridSpan="2">
                      <a:txBody>
                        <a:bodyPr/>
                        <a:lstStyle/>
                        <a:p>
                          <a:pPr algn="ctr"/>
                          <a:endParaRPr lang="en-MY"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hMerge="1">
                      <a:txBody>
                        <a:bodyPr/>
                        <a:lstStyle/>
                        <a:p>
                          <a:endParaRPr lang="en-MY"/>
                        </a:p>
                      </a:txBody>
                      <a:tcPr/>
                    </a:tc>
                    <a:tc>
                      <a:txBody>
                        <a:bodyPr/>
                        <a:lstStyle/>
                        <a:p>
                          <a:pPr algn="ctr"/>
                          <a:endParaRPr lang="en-MY"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ap="flat" cmpd="sng" algn="ctr">
                          <a:solidFill>
                            <a:schemeClr val="tx1"/>
                          </a:solidFill>
                          <a:prstDash val="solid"/>
                          <a:round/>
                          <a:headEnd type="none" w="med" len="med"/>
                          <a:tailEnd type="none" w="med" len="med"/>
                        </a:lnTlToBr>
                        <a:lnBlToTr w="12700" cmpd="sng">
                          <a:noFill/>
                          <a:prstDash val="solid"/>
                        </a:lnBlToTr>
                        <a:solidFill>
                          <a:schemeClr val="accent1"/>
                        </a:solidFill>
                      </a:tcPr>
                    </a:tc>
                    <a:tc vMerge="1">
                      <a:txBody>
                        <a:bodyPr/>
                        <a:lstStyle/>
                        <a:p>
                          <a:endParaRPr lang="en-MY"/>
                        </a:p>
                      </a:txBody>
                      <a:tcPr/>
                    </a:tc>
                    <a:tc gridSpan="2" vMerge="1">
                      <a:txBody>
                        <a:bodyPr/>
                        <a:lstStyle/>
                        <a:p>
                          <a:endParaRPr lang="en-MY"/>
                        </a:p>
                      </a:txBody>
                      <a:tcPr/>
                    </a:tc>
                    <a:tc hMerge="1" vMerge="1">
                      <a:txBody>
                        <a:bodyPr/>
                        <a:lstStyle/>
                        <a:p>
                          <a:endParaRPr lang="en-MY"/>
                        </a:p>
                      </a:txBody>
                      <a:tcPr/>
                    </a:tc>
                    <a:tc vMerge="1">
                      <a:txBody>
                        <a:bodyPr/>
                        <a:lstStyle/>
                        <a:p>
                          <a:endParaRPr lang="en-MY"/>
                        </a:p>
                      </a:txBody>
                      <a:tcPr/>
                    </a:tc>
                    <a:tc gridSpan="2" vMerge="1">
                      <a:txBody>
                        <a:bodyPr/>
                        <a:lstStyle/>
                        <a:p>
                          <a:endParaRPr lang="en-MY"/>
                        </a:p>
                      </a:txBody>
                      <a:tcPr/>
                    </a:tc>
                    <a:tc hMerge="1" vMerge="1">
                      <a:txBody>
                        <a:bodyPr/>
                        <a:lstStyle/>
                        <a:p>
                          <a:endParaRPr lang="en-MY"/>
                        </a:p>
                      </a:txBody>
                      <a:tcPr/>
                    </a:tc>
                  </a:tr>
                  <a:tr h="360000">
                    <a:tc rowSpan="4"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n-MY" sz="2000" b="0" i="1" smtClean="0">
                                  <a:solidFill>
                                    <a:schemeClr val="bg1"/>
                                  </a:solidFill>
                                  <a:latin typeface="Cambria Math" panose="02040503050406030204" pitchFamily="18" charset="0"/>
                                </a:rPr>
                                <m:t>𝜖</m:t>
                              </m:r>
                            </m:oMath>
                          </a14:m>
                          <a:r>
                            <a:rPr lang="en-MY" sz="2000" dirty="0" smtClean="0">
                              <a:solidFill>
                                <a:schemeClr val="bg1"/>
                              </a:solidFill>
                            </a:rPr>
                            <a:t>-Greedy</a:t>
                          </a:r>
                          <a:endParaRPr lang="en-MY" sz="2000" dirty="0">
                            <a:solidFill>
                              <a:schemeClr val="bg1"/>
                            </a:solidFill>
                          </a:endParaRPr>
                        </a:p>
                        <a:p>
                          <a:pPr algn="ctr"/>
                          <a:endParaRPr lang="en-MY" dirty="0">
                            <a:solidFill>
                              <a:schemeClr val="bg1"/>
                            </a:solidFill>
                          </a:endParaRPr>
                        </a:p>
                      </a:txBody>
                      <a:tcPr anchor="ctr">
                        <a:lnT w="12700" cmpd="sng">
                          <a:noFill/>
                        </a:lnT>
                        <a:solidFill>
                          <a:schemeClr val="accent1"/>
                        </a:solidFill>
                      </a:tcPr>
                    </a:tc>
                    <a:tc rowSpan="4" hMerge="1">
                      <a:txBody>
                        <a:bodyPr/>
                        <a:lstStyle/>
                        <a:p>
                          <a:endParaRPr lang="en-MY"/>
                        </a:p>
                      </a:txBody>
                      <a:tcPr/>
                    </a:tc>
                    <a:tc gridSpan="2">
                      <a:txBody>
                        <a:bodyPr/>
                        <a:lstStyle/>
                        <a:p>
                          <a:pPr algn="ctr"/>
                          <a:r>
                            <a:rPr lang="en-MY" dirty="0" smtClean="0"/>
                            <a:t>MAST</a:t>
                          </a:r>
                          <a:endParaRPr lang="en-MY" dirty="0"/>
                        </a:p>
                      </a:txBody>
                      <a:tcPr anchor="ctr"/>
                    </a:tc>
                    <a:tc hMerge="1">
                      <a:txBody>
                        <a:bodyPr/>
                        <a:lstStyle/>
                        <a:p>
                          <a:endParaRPr lang="en-MY"/>
                        </a:p>
                      </a:txBody>
                      <a:tcPr/>
                    </a:tc>
                    <a:tc>
                      <a:txBody>
                        <a:bodyPr/>
                        <a:lstStyle/>
                        <a:p>
                          <a:pPr algn="ctr"/>
                          <a:r>
                            <a:rPr lang="en-MY" dirty="0" smtClean="0"/>
                            <a:t>74.4</a:t>
                          </a:r>
                          <a:endParaRPr lang="en-MY" dirty="0"/>
                        </a:p>
                      </a:txBody>
                      <a:tcPr anchor="ctr">
                        <a:lnR w="12700" cmpd="sng">
                          <a:noFill/>
                        </a:lnR>
                      </a:tcPr>
                    </a:tc>
                    <a:tc>
                      <a:txBody>
                        <a:bodyPr/>
                        <a:lstStyle/>
                        <a:p>
                          <a:pPr algn="ctr"/>
                          <a:r>
                            <a:rPr lang="en-MY" dirty="0" smtClean="0">
                              <a:solidFill>
                                <a:srgbClr val="FF0000"/>
                              </a:solidFill>
                            </a:rPr>
                            <a:t>Score</a:t>
                          </a:r>
                          <a:endParaRPr lang="en-MY" dirty="0">
                            <a:solidFill>
                              <a:srgbClr val="FF0000"/>
                            </a:solidFill>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tint val="20000"/>
                          </a:schemeClr>
                        </a:solidFill>
                      </a:tcPr>
                    </a:tc>
                    <a:tc>
                      <a:txBody>
                        <a:bodyPr/>
                        <a:lstStyle/>
                        <a:p>
                          <a:pPr algn="ctr"/>
                          <a14:m>
                            <m:oMathPara xmlns:m="http://schemas.openxmlformats.org/officeDocument/2006/math">
                              <m:oMathParaPr>
                                <m:jc m:val="centerGroup"/>
                              </m:oMathParaPr>
                              <m:oMath xmlns:m="http://schemas.openxmlformats.org/officeDocument/2006/math">
                                <m:r>
                                  <a:rPr lang="en-MY" b="0" i="1" smtClean="0">
                                    <a:solidFill>
                                      <a:srgbClr val="FF0000"/>
                                    </a:solidFill>
                                    <a:latin typeface="Cambria Math" panose="02040503050406030204" pitchFamily="18" charset="0"/>
                                  </a:rPr>
                                  <m:t>𝜖</m:t>
                                </m:r>
                              </m:oMath>
                            </m:oMathPara>
                          </a14:m>
                          <a:endParaRPr lang="en-MY"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tint val="20000"/>
                          </a:schemeClr>
                        </a:solidFill>
                      </a:tcPr>
                    </a:tc>
                    <a:tc>
                      <a:txBody>
                        <a:bodyPr/>
                        <a:lstStyle/>
                        <a:p>
                          <a:pPr algn="ctr"/>
                          <a:r>
                            <a:rPr lang="en-MY" dirty="0" smtClean="0"/>
                            <a:t>72.7</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1">
                            <a:tint val="20000"/>
                          </a:schemeClr>
                        </a:solidFill>
                      </a:tcPr>
                    </a:tc>
                    <a:tc>
                      <a:txBody>
                        <a:bodyPr/>
                        <a:lstStyle/>
                        <a:p>
                          <a:pPr algn="ctr"/>
                          <a:r>
                            <a:rPr lang="en-MY" dirty="0" smtClean="0">
                              <a:solidFill>
                                <a:srgbClr val="FF0000"/>
                              </a:solidFill>
                            </a:rPr>
                            <a:t>Score</a:t>
                          </a:r>
                          <a:endParaRPr lang="en-MY" dirty="0"/>
                        </a:p>
                      </a:txBody>
                      <a:tcPr anchor="ctr">
                        <a:lnL w="12700" cmpd="sng">
                          <a:noFill/>
                        </a:lnL>
                        <a:solidFill>
                          <a:schemeClr val="accent1">
                            <a:tint val="20000"/>
                          </a:schemeClr>
                        </a:solidFill>
                      </a:tcPr>
                    </a:tc>
                    <a:tc>
                      <a:txBody>
                        <a:bodyPr/>
                        <a:lstStyle/>
                        <a:p>
                          <a:pPr algn="ctr"/>
                          <a14:m>
                            <m:oMathPara xmlns:m="http://schemas.openxmlformats.org/officeDocument/2006/math">
                              <m:oMathParaPr>
                                <m:jc m:val="centerGroup"/>
                              </m:oMathParaPr>
                              <m:oMath xmlns:m="http://schemas.openxmlformats.org/officeDocument/2006/math">
                                <m:r>
                                  <a:rPr lang="en-MY" b="0" i="1" smtClean="0">
                                    <a:solidFill>
                                      <a:srgbClr val="FF0000"/>
                                    </a:solidFill>
                                    <a:latin typeface="Cambria Math" panose="02040503050406030204" pitchFamily="18" charset="0"/>
                                  </a:rPr>
                                  <m:t>𝜖</m:t>
                                </m:r>
                              </m:oMath>
                            </m:oMathPara>
                          </a14:m>
                          <a:endParaRPr lang="en-MY" dirty="0">
                            <a:solidFill>
                              <a:srgbClr val="FF0000"/>
                            </a:solidFill>
                          </a:endParaRPr>
                        </a:p>
                      </a:txBody>
                      <a:tcPr anchor="ctr">
                        <a:solidFill>
                          <a:schemeClr val="accent1">
                            <a:tint val="20000"/>
                          </a:schemeClr>
                        </a:solidFill>
                      </a:tcPr>
                    </a:tc>
                  </a:tr>
                  <a:tr h="36000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N-Gram</a:t>
                          </a:r>
                          <a:endParaRPr lang="en-MY" dirty="0"/>
                        </a:p>
                      </a:txBody>
                      <a:tcPr anchor="ctr"/>
                    </a:tc>
                    <a:tc hMerge="1">
                      <a:txBody>
                        <a:bodyPr/>
                        <a:lstStyle/>
                        <a:p>
                          <a:endParaRPr lang="en-MY"/>
                        </a:p>
                      </a:txBody>
                      <a:tcPr/>
                    </a:tc>
                    <a:tc>
                      <a:txBody>
                        <a:bodyPr/>
                        <a:lstStyle/>
                        <a:p>
                          <a:pPr algn="ctr"/>
                          <a:r>
                            <a:rPr lang="en-MY" dirty="0" smtClean="0"/>
                            <a:t>71.5</a:t>
                          </a:r>
                          <a:endParaRPr lang="en-MY" dirty="0"/>
                        </a:p>
                      </a:txBody>
                      <a:tcPr anchor="ctr">
                        <a:lnR w="12700" cmpd="sng">
                          <a:noFill/>
                        </a:lnR>
                      </a:tcPr>
                    </a:tc>
                    <a:tc>
                      <a:txBody>
                        <a:bodyPr/>
                        <a:lstStyle/>
                        <a:p>
                          <a:pPr algn="ctr"/>
                          <a:r>
                            <a:rPr lang="en-MY" dirty="0" smtClean="0"/>
                            <a:t>46.5 (49.9)</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77.2</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76.8</a:t>
                          </a:r>
                          <a:endParaRPr lang="en-MY" dirty="0"/>
                        </a:p>
                      </a:txBody>
                      <a:tcPr anchor="ctr">
                        <a:lnL w="12700" cmpd="sng">
                          <a:noFill/>
                        </a:lnL>
                      </a:tcPr>
                    </a:tc>
                    <a:tc>
                      <a:txBody>
                        <a:bodyPr/>
                        <a:lstStyle/>
                        <a:p>
                          <a:pPr algn="ctr"/>
                          <a:r>
                            <a:rPr lang="en-MY" dirty="0" smtClean="0"/>
                            <a:t>0.4</a:t>
                          </a:r>
                          <a:endParaRPr lang="en-MY" dirty="0"/>
                        </a:p>
                      </a:txBody>
                      <a:tcPr anchor="ctr"/>
                    </a:tc>
                  </a:tr>
                  <a:tr h="36000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LGR, MAST</a:t>
                          </a:r>
                          <a:endParaRPr lang="en-MY" dirty="0"/>
                        </a:p>
                      </a:txBody>
                      <a:tcPr anchor="ctr"/>
                    </a:tc>
                    <a:tc hMerge="1">
                      <a:txBody>
                        <a:bodyPr/>
                        <a:lstStyle/>
                        <a:p>
                          <a:endParaRPr lang="en-MY"/>
                        </a:p>
                      </a:txBody>
                      <a:tcPr/>
                    </a:tc>
                    <a:tc>
                      <a:txBody>
                        <a:bodyPr/>
                        <a:lstStyle/>
                        <a:p>
                          <a:pPr algn="ctr"/>
                          <a:r>
                            <a:rPr lang="en-MY" dirty="0" smtClean="0"/>
                            <a:t>76.4</a:t>
                          </a:r>
                          <a:endParaRPr lang="en-MY" dirty="0"/>
                        </a:p>
                      </a:txBody>
                      <a:tcPr anchor="ctr">
                        <a:lnR w="12700" cmpd="sng">
                          <a:noFill/>
                        </a:lnR>
                      </a:tcPr>
                    </a:tc>
                    <a:tc>
                      <a:txBody>
                        <a:bodyPr/>
                        <a:lstStyle/>
                        <a:p>
                          <a:pPr algn="ctr"/>
                          <a:r>
                            <a:rPr lang="en-MY" dirty="0" smtClean="0"/>
                            <a:t>41.0 (55.3)</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75.3</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76.5</a:t>
                          </a:r>
                          <a:endParaRPr lang="en-MY" dirty="0"/>
                        </a:p>
                      </a:txBody>
                      <a:tcPr anchor="ctr">
                        <a:lnL w="12700" cmpd="sng">
                          <a:noFill/>
                        </a:lnL>
                      </a:tcPr>
                    </a:tc>
                    <a:tc>
                      <a:txBody>
                        <a:bodyPr/>
                        <a:lstStyle/>
                        <a:p>
                          <a:pPr algn="ctr"/>
                          <a:r>
                            <a:rPr lang="en-MY" dirty="0" smtClean="0"/>
                            <a:t>0.4</a:t>
                          </a:r>
                          <a:endParaRPr lang="en-MY" dirty="0"/>
                        </a:p>
                      </a:txBody>
                      <a:tcPr anchor="ctr"/>
                    </a:tc>
                  </a:tr>
                  <a:tr h="63000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LGR,</a:t>
                          </a:r>
                          <a:br>
                            <a:rPr lang="en-MY" dirty="0" smtClean="0"/>
                          </a:br>
                          <a:r>
                            <a:rPr lang="en-MY" dirty="0" smtClean="0"/>
                            <a:t>N-Gram</a:t>
                          </a:r>
                          <a:endParaRPr lang="en-MY" dirty="0"/>
                        </a:p>
                      </a:txBody>
                      <a:tcPr anchor="ctr"/>
                    </a:tc>
                    <a:tc hMerge="1">
                      <a:txBody>
                        <a:bodyPr/>
                        <a:lstStyle/>
                        <a:p>
                          <a:endParaRPr lang="en-MY"/>
                        </a:p>
                      </a:txBody>
                      <a:tcPr/>
                    </a:tc>
                    <a:tc>
                      <a:txBody>
                        <a:bodyPr/>
                        <a:lstStyle/>
                        <a:p>
                          <a:pPr algn="ctr"/>
                          <a:r>
                            <a:rPr lang="en-MY" dirty="0" smtClean="0"/>
                            <a:t>71.2</a:t>
                          </a:r>
                          <a:endParaRPr lang="en-MY" dirty="0"/>
                        </a:p>
                      </a:txBody>
                      <a:tcPr anchor="ctr">
                        <a:lnR w="12700" cmpd="sng">
                          <a:noFill/>
                        </a:lnR>
                      </a:tcPr>
                    </a:tc>
                    <a:tc>
                      <a:txBody>
                        <a:bodyPr/>
                        <a:lstStyle/>
                        <a:p>
                          <a:pPr algn="ctr"/>
                          <a:r>
                            <a:rPr lang="en-MY" dirty="0" smtClean="0"/>
                            <a:t>36.8 (43.5)</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82.7</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81.3 (85.7)</a:t>
                          </a:r>
                          <a:endParaRPr lang="en-MY" dirty="0"/>
                        </a:p>
                      </a:txBody>
                      <a:tcPr anchor="ctr">
                        <a:lnL w="12700" cmpd="sng">
                          <a:noFill/>
                        </a:lnL>
                      </a:tcPr>
                    </a:tc>
                    <a:tc>
                      <a:txBody>
                        <a:bodyPr/>
                        <a:lstStyle/>
                        <a:p>
                          <a:pPr algn="ctr"/>
                          <a:r>
                            <a:rPr lang="en-MY" dirty="0" smtClean="0"/>
                            <a:t>(0.1)</a:t>
                          </a:r>
                          <a:endParaRPr lang="en-MY" dirty="0"/>
                        </a:p>
                      </a:txBody>
                      <a:tcPr anchor="ctr"/>
                    </a:tc>
                  </a:tr>
                </a:tbl>
              </a:graphicData>
            </a:graphic>
          </p:graphicFrame>
        </mc:Choice>
        <mc:Fallback>
          <p:graphicFrame>
            <p:nvGraphicFramePr>
              <p:cNvPr id="4" name="Content Placeholder 3"/>
              <p:cNvGraphicFramePr>
                <a:graphicFrameLocks noGrp="1"/>
              </p:cNvGraphicFramePr>
              <p:nvPr>
                <p:ph idx="1"/>
                <p:extLst>
                  <p:ext uri="{D42A27DB-BD31-4B8C-83A1-F6EECF244321}">
                    <p14:modId xmlns:p14="http://schemas.microsoft.com/office/powerpoint/2010/main" val="1362204688"/>
                  </p:ext>
                </p:extLst>
              </p:nvPr>
            </p:nvGraphicFramePr>
            <p:xfrm>
              <a:off x="530818" y="2018006"/>
              <a:ext cx="7727812" cy="3454037"/>
            </p:xfrm>
            <a:graphic>
              <a:graphicData uri="http://schemas.openxmlformats.org/drawingml/2006/table">
                <a:tbl>
                  <a:tblPr firstRow="1" bandRow="1">
                    <a:tableStyleId>{5C22544A-7EE6-4342-B048-85BDC9FD1C3A}</a:tableStyleId>
                  </a:tblPr>
                  <a:tblGrid>
                    <a:gridCol w="981811"/>
                    <a:gridCol w="364043"/>
                    <a:gridCol w="617770"/>
                    <a:gridCol w="981811"/>
                    <a:gridCol w="792184"/>
                    <a:gridCol w="898649"/>
                    <a:gridCol w="754743"/>
                    <a:gridCol w="711200"/>
                    <a:gridCol w="841828"/>
                    <a:gridCol w="783773"/>
                  </a:tblGrid>
                  <a:tr h="365760">
                    <a:tc>
                      <a:txBody>
                        <a:bodyPr/>
                        <a:lstStyle/>
                        <a:p>
                          <a:pPr algn="ctr"/>
                          <a:endParaRPr lang="en-MY" dirty="0"/>
                        </a:p>
                      </a:txBody>
                      <a:tcPr anchor="ctr">
                        <a:lnR w="12700" cmpd="sng">
                          <a:noFill/>
                        </a:lnR>
                        <a:lnB w="38100" cmpd="sng">
                          <a:noFill/>
                        </a:lnB>
                        <a:lnTlToBr w="12700" cap="flat" cmpd="sng" algn="ctr">
                          <a:solidFill>
                            <a:schemeClr val="tx1"/>
                          </a:solidFill>
                          <a:prstDash val="solid"/>
                          <a:round/>
                          <a:headEnd type="none" w="med" len="med"/>
                          <a:tailEnd type="none" w="med" len="med"/>
                        </a:lnTlToBr>
                        <a:solidFill>
                          <a:schemeClr val="accent1"/>
                        </a:solidFill>
                      </a:tcPr>
                    </a:tc>
                    <a:tc gridSpan="3">
                      <a:txBody>
                        <a:bodyPr/>
                        <a:lstStyle/>
                        <a:p>
                          <a:pPr algn="ctr"/>
                          <a:r>
                            <a:rPr lang="en-MY" sz="1800" b="0" dirty="0" smtClean="0"/>
                            <a:t>Compared</a:t>
                          </a:r>
                          <a:endParaRPr lang="en-MY" b="0" dirty="0"/>
                        </a:p>
                      </a:txBody>
                      <a:tcPr marL="0" marR="0" marT="0" marB="0" anchor="b">
                        <a:lnL w="12700" cmpd="sng">
                          <a:noFill/>
                        </a:lnL>
                        <a:lnR w="12700" cmpd="sng">
                          <a:noFill/>
                        </a:lnR>
                        <a:lnT w="12700" cmpd="sng">
                          <a:noFill/>
                        </a:lnT>
                        <a:lnB w="381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hMerge="1">
                      <a:txBody>
                        <a:bodyPr/>
                        <a:lstStyle/>
                        <a:p>
                          <a:pPr algn="ctr"/>
                          <a:endParaRPr lang="en-MY" sz="2000" dirty="0"/>
                        </a:p>
                      </a:txBody>
                      <a:tcPr anchor="ctr"/>
                    </a:tc>
                    <a:tc hMerge="1">
                      <a:txBody>
                        <a:bodyPr/>
                        <a:lstStyle/>
                        <a:p>
                          <a:pPr algn="ctr"/>
                          <a:endParaRPr lang="en-MY" dirty="0"/>
                        </a:p>
                      </a:txBody>
                      <a:tcPr anchor="ctr">
                        <a:lnL w="12700" cmpd="sng">
                          <a:noFill/>
                        </a:lnL>
                        <a:lnR w="12700" cmpd="sng">
                          <a:noFill/>
                        </a:lnR>
                        <a:lnT w="12700" cmpd="sng">
                          <a:noFill/>
                        </a:lnT>
                        <a:lnB w="381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rowSpan="2" gridSpan="3">
                      <a:txBody>
                        <a:bodyPr/>
                        <a:lstStyle/>
                        <a:p>
                          <a:pPr algn="ctr"/>
                          <a:r>
                            <a:rPr lang="en-MY" sz="2000" dirty="0" smtClean="0"/>
                            <a:t>Checkers</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rowSpan="2" hMerge="1">
                      <a:txBody>
                        <a:bodyPr/>
                        <a:lstStyle/>
                        <a:p>
                          <a:endParaRPr lang="en-MY" dirty="0"/>
                        </a:p>
                      </a:txBody>
                      <a:tcPr anchor="ctr"/>
                    </a:tc>
                    <a:tc rowSpan="2" hMerge="1">
                      <a:txBody>
                        <a:bodyPr/>
                        <a:lstStyle/>
                        <a:p>
                          <a:endParaRPr lang="en-MY"/>
                        </a:p>
                      </a:txBody>
                      <a:tcPr/>
                    </a:tc>
                    <a:tc rowSpan="2" gridSpan="3">
                      <a:txBody>
                        <a:bodyPr/>
                        <a:lstStyle/>
                        <a:p>
                          <a:pPr algn="ctr"/>
                          <a:r>
                            <a:rPr lang="en-MY" dirty="0" smtClean="0"/>
                            <a:t>Connect5</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rowSpan="2" hMerge="1">
                      <a:txBody>
                        <a:bodyPr/>
                        <a:lstStyle/>
                        <a:p>
                          <a:pPr algn="ctr"/>
                          <a:endParaRPr lang="en-MY"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rowSpan="2" hMerge="1">
                      <a:txBody>
                        <a:bodyPr/>
                        <a:lstStyle/>
                        <a:p>
                          <a:endParaRPr lang="en-MY"/>
                        </a:p>
                      </a:txBody>
                      <a:tcPr/>
                    </a:tc>
                  </a:tr>
                  <a:tr h="162197">
                    <a:tc rowSpan="2">
                      <a:txBody>
                        <a:bodyPr/>
                        <a:lstStyle/>
                        <a:p>
                          <a:pPr algn="ctr"/>
                          <a:endParaRPr lang="en-MY" dirty="0"/>
                        </a:p>
                      </a:txBody>
                      <a:tcPr anchor="ctr">
                        <a:lnL w="12700" cmpd="sng">
                          <a:noFill/>
                        </a:lnL>
                        <a:lnR w="127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rowSpan="2" gridSpan="2">
                      <a:txBody>
                        <a:bodyPr/>
                        <a:lstStyle/>
                        <a:p>
                          <a:pPr algn="ctr"/>
                          <a:endParaRPr lang="en-MY" dirty="0"/>
                        </a:p>
                      </a:txBody>
                      <a:tcPr anchor="ctr">
                        <a:lnL w="12700" cmpd="sng">
                          <a:noFill/>
                        </a:lnL>
                        <a:lnR w="12700" cmpd="sng">
                          <a:noFill/>
                        </a:lnR>
                        <a:lnT w="38100" cmpd="sng">
                          <a:noFill/>
                        </a:lnT>
                        <a:lnB w="12700" cmpd="sng">
                          <a:noFill/>
                        </a:lnB>
                        <a:lnTlToBr w="12700" cap="flat" cmpd="sng" algn="ctr">
                          <a:solidFill>
                            <a:schemeClr val="tx1"/>
                          </a:solidFill>
                          <a:prstDash val="solid"/>
                          <a:round/>
                          <a:headEnd type="none" w="med" len="med"/>
                          <a:tailEnd type="none" w="med" len="med"/>
                        </a:lnTlToBr>
                        <a:solidFill>
                          <a:schemeClr val="accent1"/>
                        </a:solidFill>
                      </a:tcPr>
                    </a:tc>
                    <a:tc rowSpan="2" hMerge="1">
                      <a:txBody>
                        <a:bodyPr/>
                        <a:lstStyle/>
                        <a:p>
                          <a:endParaRPr lang="en-MY"/>
                        </a:p>
                      </a:txBody>
                      <a:tcPr/>
                    </a:tc>
                    <a:tc rowSpan="2">
                      <a:txBody>
                        <a:bodyPr/>
                        <a:lstStyle/>
                        <a:p>
                          <a:pPr algn="ctr"/>
                          <a:r>
                            <a:rPr lang="en-MY" sz="1800" dirty="0" smtClean="0">
                              <a:solidFill>
                                <a:schemeClr val="bg1"/>
                              </a:solidFill>
                            </a:rPr>
                            <a:t>against</a:t>
                          </a:r>
                          <a:endParaRPr lang="en-MY" dirty="0">
                            <a:solidFill>
                              <a:schemeClr val="bg1"/>
                            </a:solidFill>
                          </a:endParaRPr>
                        </a:p>
                      </a:txBody>
                      <a:tcPr marL="0" marR="0" marT="0" marB="0">
                        <a:lnL w="12700" cmpd="sng">
                          <a:noFill/>
                        </a:lnL>
                        <a:lnR w="38100" cmpd="sng">
                          <a:noFill/>
                        </a:lnR>
                        <a:lnT w="381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gridSpan="3" vMerge="1">
                      <a:txBody>
                        <a:bodyPr/>
                        <a:lstStyle/>
                        <a:p>
                          <a:endParaRPr lang="en-MY"/>
                        </a:p>
                      </a:txBody>
                      <a:tcPr/>
                    </a:tc>
                    <a:tc hMerge="1" vMerge="1">
                      <a:txBody>
                        <a:bodyPr/>
                        <a:lstStyle/>
                        <a:p>
                          <a:endParaRPr lang="en-MY"/>
                        </a:p>
                      </a:txBody>
                      <a:tcPr/>
                    </a:tc>
                    <a:tc hMerge="1" vMerge="1">
                      <a:txBody>
                        <a:bodyPr/>
                        <a:lstStyle/>
                        <a:p>
                          <a:endParaRPr lang="en-MY"/>
                        </a:p>
                      </a:txBody>
                      <a:tcPr/>
                    </a:tc>
                    <a:tc gridSpan="3" vMerge="1">
                      <a:txBody>
                        <a:bodyPr/>
                        <a:lstStyle/>
                        <a:p>
                          <a:endParaRPr lang="en-MY"/>
                        </a:p>
                      </a:txBody>
                      <a:tcPr/>
                    </a:tc>
                    <a:tc hMerge="1" vMerge="1">
                      <a:txBody>
                        <a:bodyPr/>
                        <a:lstStyle/>
                        <a:p>
                          <a:endParaRPr lang="en-MY"/>
                        </a:p>
                      </a:txBody>
                      <a:tcPr/>
                    </a:tc>
                    <a:tc hMerge="1" vMerge="1">
                      <a:txBody>
                        <a:bodyPr/>
                        <a:lstStyle/>
                        <a:p>
                          <a:endParaRPr lang="en-MY"/>
                        </a:p>
                      </a:txBody>
                      <a:tcPr/>
                    </a:tc>
                  </a:tr>
                  <a:tr h="238941">
                    <a:tc vMerge="1">
                      <a:txBody>
                        <a:bodyPr/>
                        <a:lstStyle/>
                        <a:p>
                          <a:pPr algn="ctr"/>
                          <a:endParaRPr lang="en-MY" sz="2000" dirty="0">
                            <a:solidFill>
                              <a:schemeClr val="bg1"/>
                            </a:solidFill>
                          </a:endParaRPr>
                        </a:p>
                      </a:txBody>
                      <a:tcPr anchor="ctr">
                        <a:solidFill>
                          <a:schemeClr val="accent1"/>
                        </a:solidFill>
                      </a:tcPr>
                    </a:tc>
                    <a:tc gridSpan="2" vMerge="1">
                      <a:txBody>
                        <a:bodyPr/>
                        <a:lstStyle/>
                        <a:p>
                          <a:endParaRPr lang="en-MY"/>
                        </a:p>
                      </a:txBody>
                      <a:tcPr/>
                    </a:tc>
                    <a:tc hMerge="1" vMerge="1">
                      <a:txBody>
                        <a:bodyPr/>
                        <a:lstStyle/>
                        <a:p>
                          <a:pPr algn="ctr"/>
                          <a:endParaRPr lang="en-MY" dirty="0"/>
                        </a:p>
                      </a:txBody>
                      <a:tcPr anchor="ctr"/>
                    </a:tc>
                    <a:tc vMerge="1">
                      <a:txBody>
                        <a:bodyPr/>
                        <a:lstStyle/>
                        <a:p>
                          <a:endParaRPr lang="en-MY"/>
                        </a:p>
                      </a:txBody>
                      <a:tcPr/>
                    </a:tc>
                    <a:tc rowSpan="2">
                      <a:txBody>
                        <a:bodyPr/>
                        <a:lstStyle/>
                        <a:p>
                          <a:pPr algn="ctr"/>
                          <a:r>
                            <a:rPr lang="en-MY" dirty="0" smtClean="0"/>
                            <a:t>MAST</a:t>
                          </a:r>
                          <a:endParaRPr lang="en-MY" dirty="0"/>
                        </a:p>
                      </a:txBody>
                      <a:tcPr anchor="ctr">
                        <a:lnL w="12700" cap="flat" cmpd="sng" algn="ctr">
                          <a:noFill/>
                          <a:prstDash val="solid"/>
                          <a:round/>
                          <a:headEnd type="none" w="med" len="med"/>
                          <a:tailEnd type="none" w="med" len="med"/>
                        </a:lnL>
                        <a:lnR w="12700" cmpd="sng">
                          <a:noFill/>
                        </a:lnR>
                        <a:lnT w="38100" cmpd="sng">
                          <a:noFill/>
                        </a:lnT>
                      </a:tcPr>
                    </a:tc>
                    <a:tc rowSpan="2" gridSpan="2">
                      <a:txBody>
                        <a:bodyPr/>
                        <a:lstStyle/>
                        <a:p>
                          <a:endParaRPr lang="en-US"/>
                        </a:p>
                      </a:txBody>
                      <a:tcPr anchor="ct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blipFill rotWithShape="0">
                          <a:blip r:embed="rId4"/>
                          <a:stretch>
                            <a:fillRect l="-225735" t="-84762" r="-141544" b="-371429"/>
                          </a:stretch>
                        </a:blipFill>
                      </a:tcPr>
                    </a:tc>
                    <a:tc rowSpan="2" hMerge="1">
                      <a:txBody>
                        <a:bodyPr/>
                        <a:lstStyle/>
                        <a:p>
                          <a:endParaRPr lang="en-MY"/>
                        </a:p>
                      </a:txBody>
                      <a:tcPr/>
                    </a:tc>
                    <a:tc rowSpan="2">
                      <a:txBody>
                        <a:bodyPr/>
                        <a:lstStyle/>
                        <a:p>
                          <a:pPr algn="ctr"/>
                          <a:r>
                            <a:rPr lang="en-MY" sz="1600" dirty="0" smtClean="0"/>
                            <a:t>MAST</a:t>
                          </a:r>
                          <a:endParaRPr lang="en-MY" sz="1600" dirty="0"/>
                        </a:p>
                      </a:txBody>
                      <a:tcPr anchor="ct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rowSpan="2" gridSpan="2">
                      <a:txBody>
                        <a:bodyPr/>
                        <a:lstStyle/>
                        <a:p>
                          <a:endParaRPr lang="en-US"/>
                        </a:p>
                      </a:txBody>
                      <a:tcPr anchor="ctr">
                        <a:lnL w="12700" cmpd="sng">
                          <a:noFill/>
                        </a:lnL>
                        <a:lnT w="38100" cmpd="sng">
                          <a:noFill/>
                        </a:lnT>
                        <a:blipFill rotWithShape="0">
                          <a:blip r:embed="rId4"/>
                          <a:stretch>
                            <a:fillRect l="-375281" t="-84762" r="-749" b="-371429"/>
                          </a:stretch>
                        </a:blipFill>
                      </a:tcPr>
                    </a:tc>
                    <a:tc rowSpan="2" hMerge="1">
                      <a:txBody>
                        <a:bodyPr/>
                        <a:lstStyle/>
                        <a:p>
                          <a:endParaRPr lang="en-MY"/>
                        </a:p>
                      </a:txBody>
                      <a:tcPr/>
                    </a:tc>
                  </a:tr>
                  <a:tr h="401139">
                    <a:tc>
                      <a:txBody>
                        <a:bodyPr/>
                        <a:lstStyle/>
                        <a:p>
                          <a:pPr algn="ctr"/>
                          <a:endParaRPr lang="en-MY" dirty="0"/>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gridSpan="2">
                      <a:txBody>
                        <a:bodyPr/>
                        <a:lstStyle/>
                        <a:p>
                          <a:pPr algn="ctr"/>
                          <a:endParaRPr lang="en-MY"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ap="flat" cmpd="sng" algn="ctr">
                          <a:noFill/>
                          <a:prstDash val="solid"/>
                          <a:round/>
                          <a:headEnd type="none" w="med" len="med"/>
                          <a:tailEnd type="none" w="med" len="med"/>
                        </a:lnTlToBr>
                        <a:lnBlToTr w="12700" cmpd="sng">
                          <a:noFill/>
                          <a:prstDash val="solid"/>
                        </a:lnBlToTr>
                        <a:solidFill>
                          <a:schemeClr val="accent1"/>
                        </a:solidFill>
                      </a:tcPr>
                    </a:tc>
                    <a:tc hMerge="1">
                      <a:txBody>
                        <a:bodyPr/>
                        <a:lstStyle/>
                        <a:p>
                          <a:endParaRPr lang="en-MY"/>
                        </a:p>
                      </a:txBody>
                      <a:tcPr/>
                    </a:tc>
                    <a:tc>
                      <a:txBody>
                        <a:bodyPr/>
                        <a:lstStyle/>
                        <a:p>
                          <a:pPr algn="ctr"/>
                          <a:endParaRPr lang="en-MY"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ap="flat" cmpd="sng" algn="ctr">
                          <a:solidFill>
                            <a:schemeClr val="tx1"/>
                          </a:solidFill>
                          <a:prstDash val="solid"/>
                          <a:round/>
                          <a:headEnd type="none" w="med" len="med"/>
                          <a:tailEnd type="none" w="med" len="med"/>
                        </a:lnTlToBr>
                        <a:lnBlToTr w="12700" cmpd="sng">
                          <a:noFill/>
                          <a:prstDash val="solid"/>
                        </a:lnBlToTr>
                        <a:solidFill>
                          <a:schemeClr val="accent1"/>
                        </a:solidFill>
                      </a:tcPr>
                    </a:tc>
                    <a:tc vMerge="1">
                      <a:txBody>
                        <a:bodyPr/>
                        <a:lstStyle/>
                        <a:p>
                          <a:endParaRPr lang="en-MY"/>
                        </a:p>
                      </a:txBody>
                      <a:tcPr/>
                    </a:tc>
                    <a:tc gridSpan="2" vMerge="1">
                      <a:txBody>
                        <a:bodyPr/>
                        <a:lstStyle/>
                        <a:p>
                          <a:endParaRPr lang="en-MY"/>
                        </a:p>
                      </a:txBody>
                      <a:tcPr/>
                    </a:tc>
                    <a:tc hMerge="1" vMerge="1">
                      <a:txBody>
                        <a:bodyPr/>
                        <a:lstStyle/>
                        <a:p>
                          <a:endParaRPr lang="en-MY"/>
                        </a:p>
                      </a:txBody>
                      <a:tcPr/>
                    </a:tc>
                    <a:tc vMerge="1">
                      <a:txBody>
                        <a:bodyPr/>
                        <a:lstStyle/>
                        <a:p>
                          <a:endParaRPr lang="en-MY"/>
                        </a:p>
                      </a:txBody>
                      <a:tcPr/>
                    </a:tc>
                    <a:tc gridSpan="2" vMerge="1">
                      <a:txBody>
                        <a:bodyPr/>
                        <a:lstStyle/>
                        <a:p>
                          <a:endParaRPr lang="en-MY"/>
                        </a:p>
                      </a:txBody>
                      <a:tcPr/>
                    </a:tc>
                    <a:tc hMerge="1" vMerge="1">
                      <a:txBody>
                        <a:bodyPr/>
                        <a:lstStyle/>
                        <a:p>
                          <a:endParaRPr lang="en-MY"/>
                        </a:p>
                      </a:txBody>
                      <a:tcPr/>
                    </a:tc>
                  </a:tr>
                  <a:tr h="365760">
                    <a:tc rowSpan="4" gridSpan="2">
                      <a:txBody>
                        <a:bodyPr/>
                        <a:lstStyle/>
                        <a:p>
                          <a:endParaRPr lang="en-US"/>
                        </a:p>
                      </a:txBody>
                      <a:tcPr anchor="ctr">
                        <a:lnT w="12700" cmpd="sng">
                          <a:noFill/>
                        </a:lnT>
                        <a:blipFill rotWithShape="0">
                          <a:blip r:embed="rId4"/>
                          <a:stretch>
                            <a:fillRect l="-452" t="-51733" r="-474661" b="-4000"/>
                          </a:stretch>
                        </a:blipFill>
                      </a:tcPr>
                    </a:tc>
                    <a:tc rowSpan="4" hMerge="1">
                      <a:txBody>
                        <a:bodyPr/>
                        <a:lstStyle/>
                        <a:p>
                          <a:endParaRPr lang="en-MY"/>
                        </a:p>
                      </a:txBody>
                      <a:tcPr/>
                    </a:tc>
                    <a:tc gridSpan="2">
                      <a:txBody>
                        <a:bodyPr/>
                        <a:lstStyle/>
                        <a:p>
                          <a:pPr algn="ctr"/>
                          <a:r>
                            <a:rPr lang="en-MY" dirty="0" smtClean="0"/>
                            <a:t>MAST</a:t>
                          </a:r>
                          <a:endParaRPr lang="en-MY" dirty="0"/>
                        </a:p>
                      </a:txBody>
                      <a:tcPr anchor="ctr"/>
                    </a:tc>
                    <a:tc hMerge="1">
                      <a:txBody>
                        <a:bodyPr/>
                        <a:lstStyle/>
                        <a:p>
                          <a:endParaRPr lang="en-MY"/>
                        </a:p>
                      </a:txBody>
                      <a:tcPr/>
                    </a:tc>
                    <a:tc>
                      <a:txBody>
                        <a:bodyPr/>
                        <a:lstStyle/>
                        <a:p>
                          <a:pPr algn="ctr"/>
                          <a:r>
                            <a:rPr lang="en-MY" dirty="0" smtClean="0"/>
                            <a:t>74.4</a:t>
                          </a:r>
                          <a:endParaRPr lang="en-MY" dirty="0"/>
                        </a:p>
                      </a:txBody>
                      <a:tcPr anchor="ctr">
                        <a:lnR w="12700" cmpd="sng">
                          <a:noFill/>
                        </a:lnR>
                      </a:tcPr>
                    </a:tc>
                    <a:tc>
                      <a:txBody>
                        <a:bodyPr/>
                        <a:lstStyle/>
                        <a:p>
                          <a:pPr algn="ctr"/>
                          <a:r>
                            <a:rPr lang="en-MY" dirty="0" smtClean="0">
                              <a:solidFill>
                                <a:srgbClr val="FF0000"/>
                              </a:solidFill>
                            </a:rPr>
                            <a:t>Score</a:t>
                          </a:r>
                          <a:endParaRPr lang="en-MY" dirty="0">
                            <a:solidFill>
                              <a:srgbClr val="FF0000"/>
                            </a:solidFill>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tint val="20000"/>
                          </a:schemeClr>
                        </a:solid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blipFill rotWithShape="0">
                          <a:blip r:embed="rId4"/>
                          <a:stretch>
                            <a:fillRect l="-614516" t="-323333" r="-310484" b="-550000"/>
                          </a:stretch>
                        </a:blipFill>
                      </a:tcPr>
                    </a:tc>
                    <a:tc>
                      <a:txBody>
                        <a:bodyPr/>
                        <a:lstStyle/>
                        <a:p>
                          <a:pPr algn="ctr"/>
                          <a:r>
                            <a:rPr lang="en-MY" dirty="0" smtClean="0"/>
                            <a:t>72.7</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1">
                            <a:tint val="20000"/>
                          </a:schemeClr>
                        </a:solidFill>
                      </a:tcPr>
                    </a:tc>
                    <a:tc>
                      <a:txBody>
                        <a:bodyPr/>
                        <a:lstStyle/>
                        <a:p>
                          <a:pPr algn="ctr"/>
                          <a:r>
                            <a:rPr lang="en-MY" dirty="0" smtClean="0">
                              <a:solidFill>
                                <a:srgbClr val="FF0000"/>
                              </a:solidFill>
                            </a:rPr>
                            <a:t>Score</a:t>
                          </a:r>
                          <a:endParaRPr lang="en-MY" dirty="0"/>
                        </a:p>
                      </a:txBody>
                      <a:tcPr anchor="ctr">
                        <a:lnL w="12700" cmpd="sng">
                          <a:noFill/>
                        </a:lnL>
                        <a:solidFill>
                          <a:schemeClr val="accent1">
                            <a:tint val="20000"/>
                          </a:schemeClr>
                        </a:solidFill>
                      </a:tcPr>
                    </a:tc>
                    <a:tc>
                      <a:txBody>
                        <a:bodyPr/>
                        <a:lstStyle/>
                        <a:p>
                          <a:endParaRPr lang="en-US"/>
                        </a:p>
                      </a:txBody>
                      <a:tcPr anchor="ctr">
                        <a:blipFill rotWithShape="0">
                          <a:blip r:embed="rId4"/>
                          <a:stretch>
                            <a:fillRect l="-883721" t="-323333" r="-1550" b="-550000"/>
                          </a:stretch>
                        </a:blipFill>
                      </a:tcPr>
                    </a:tc>
                  </a:tr>
                  <a:tr h="64008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N-Gram</a:t>
                          </a:r>
                          <a:endParaRPr lang="en-MY" dirty="0"/>
                        </a:p>
                      </a:txBody>
                      <a:tcPr anchor="ctr"/>
                    </a:tc>
                    <a:tc hMerge="1">
                      <a:txBody>
                        <a:bodyPr/>
                        <a:lstStyle/>
                        <a:p>
                          <a:endParaRPr lang="en-MY"/>
                        </a:p>
                      </a:txBody>
                      <a:tcPr/>
                    </a:tc>
                    <a:tc>
                      <a:txBody>
                        <a:bodyPr/>
                        <a:lstStyle/>
                        <a:p>
                          <a:pPr algn="ctr"/>
                          <a:r>
                            <a:rPr lang="en-MY" dirty="0" smtClean="0"/>
                            <a:t>71.5</a:t>
                          </a:r>
                          <a:endParaRPr lang="en-MY" dirty="0"/>
                        </a:p>
                      </a:txBody>
                      <a:tcPr anchor="ctr">
                        <a:lnR w="12700" cmpd="sng">
                          <a:noFill/>
                        </a:lnR>
                      </a:tcPr>
                    </a:tc>
                    <a:tc>
                      <a:txBody>
                        <a:bodyPr/>
                        <a:lstStyle/>
                        <a:p>
                          <a:pPr algn="ctr"/>
                          <a:r>
                            <a:rPr lang="en-MY" dirty="0" smtClean="0"/>
                            <a:t>46.5 (49.9)</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77.2</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76.8</a:t>
                          </a:r>
                          <a:endParaRPr lang="en-MY" dirty="0"/>
                        </a:p>
                      </a:txBody>
                      <a:tcPr anchor="ctr">
                        <a:lnL w="12700" cmpd="sng">
                          <a:noFill/>
                        </a:lnL>
                      </a:tcPr>
                    </a:tc>
                    <a:tc>
                      <a:txBody>
                        <a:bodyPr/>
                        <a:lstStyle/>
                        <a:p>
                          <a:pPr algn="ctr"/>
                          <a:r>
                            <a:rPr lang="en-MY" dirty="0" smtClean="0"/>
                            <a:t>0.4</a:t>
                          </a:r>
                          <a:endParaRPr lang="en-MY" dirty="0"/>
                        </a:p>
                      </a:txBody>
                      <a:tcPr anchor="ctr"/>
                    </a:tc>
                  </a:tr>
                  <a:tr h="64008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LGR, MAST</a:t>
                          </a:r>
                          <a:endParaRPr lang="en-MY" dirty="0"/>
                        </a:p>
                      </a:txBody>
                      <a:tcPr anchor="ctr"/>
                    </a:tc>
                    <a:tc hMerge="1">
                      <a:txBody>
                        <a:bodyPr/>
                        <a:lstStyle/>
                        <a:p>
                          <a:endParaRPr lang="en-MY"/>
                        </a:p>
                      </a:txBody>
                      <a:tcPr/>
                    </a:tc>
                    <a:tc>
                      <a:txBody>
                        <a:bodyPr/>
                        <a:lstStyle/>
                        <a:p>
                          <a:pPr algn="ctr"/>
                          <a:r>
                            <a:rPr lang="en-MY" dirty="0" smtClean="0"/>
                            <a:t>76.4</a:t>
                          </a:r>
                          <a:endParaRPr lang="en-MY" dirty="0"/>
                        </a:p>
                      </a:txBody>
                      <a:tcPr anchor="ctr">
                        <a:lnR w="12700" cmpd="sng">
                          <a:noFill/>
                        </a:lnR>
                      </a:tcPr>
                    </a:tc>
                    <a:tc>
                      <a:txBody>
                        <a:bodyPr/>
                        <a:lstStyle/>
                        <a:p>
                          <a:pPr algn="ctr"/>
                          <a:r>
                            <a:rPr lang="en-MY" dirty="0" smtClean="0"/>
                            <a:t>41.0 (55.3)</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75.3</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76.5</a:t>
                          </a:r>
                          <a:endParaRPr lang="en-MY" dirty="0"/>
                        </a:p>
                      </a:txBody>
                      <a:tcPr anchor="ctr">
                        <a:lnL w="12700" cmpd="sng">
                          <a:noFill/>
                        </a:lnL>
                      </a:tcPr>
                    </a:tc>
                    <a:tc>
                      <a:txBody>
                        <a:bodyPr/>
                        <a:lstStyle/>
                        <a:p>
                          <a:pPr algn="ctr"/>
                          <a:r>
                            <a:rPr lang="en-MY" dirty="0" smtClean="0"/>
                            <a:t>0.4</a:t>
                          </a:r>
                          <a:endParaRPr lang="en-MY" dirty="0"/>
                        </a:p>
                      </a:txBody>
                      <a:tcPr anchor="ctr"/>
                    </a:tc>
                  </a:tr>
                  <a:tr h="640080">
                    <a:tc gridSpan="2" vMerge="1">
                      <a:txBody>
                        <a:bodyPr/>
                        <a:lstStyle/>
                        <a:p>
                          <a:pPr algn="ctr"/>
                          <a:endParaRPr lang="en-MY" dirty="0"/>
                        </a:p>
                      </a:txBody>
                      <a:tcPr anchor="ctr">
                        <a:solidFill>
                          <a:schemeClr val="accent1"/>
                        </a:solidFill>
                      </a:tcPr>
                    </a:tc>
                    <a:tc hMerge="1" vMerge="1">
                      <a:txBody>
                        <a:bodyPr/>
                        <a:lstStyle/>
                        <a:p>
                          <a:endParaRPr lang="en-MY"/>
                        </a:p>
                      </a:txBody>
                      <a:tcPr/>
                    </a:tc>
                    <a:tc gridSpan="2">
                      <a:txBody>
                        <a:bodyPr/>
                        <a:lstStyle/>
                        <a:p>
                          <a:pPr algn="ctr"/>
                          <a:r>
                            <a:rPr lang="en-MY" dirty="0" smtClean="0"/>
                            <a:t>LGR,</a:t>
                          </a:r>
                          <a:br>
                            <a:rPr lang="en-MY" dirty="0" smtClean="0"/>
                          </a:br>
                          <a:r>
                            <a:rPr lang="en-MY" dirty="0" smtClean="0"/>
                            <a:t>N-Gram</a:t>
                          </a:r>
                          <a:endParaRPr lang="en-MY" dirty="0"/>
                        </a:p>
                      </a:txBody>
                      <a:tcPr anchor="ctr"/>
                    </a:tc>
                    <a:tc hMerge="1">
                      <a:txBody>
                        <a:bodyPr/>
                        <a:lstStyle/>
                        <a:p>
                          <a:endParaRPr lang="en-MY"/>
                        </a:p>
                      </a:txBody>
                      <a:tcPr/>
                    </a:tc>
                    <a:tc>
                      <a:txBody>
                        <a:bodyPr/>
                        <a:lstStyle/>
                        <a:p>
                          <a:pPr algn="ctr"/>
                          <a:r>
                            <a:rPr lang="en-MY" dirty="0" smtClean="0"/>
                            <a:t>71.2</a:t>
                          </a:r>
                          <a:endParaRPr lang="en-MY" dirty="0"/>
                        </a:p>
                      </a:txBody>
                      <a:tcPr anchor="ctr">
                        <a:lnR w="12700" cmpd="sng">
                          <a:noFill/>
                        </a:lnR>
                      </a:tcPr>
                    </a:tc>
                    <a:tc>
                      <a:txBody>
                        <a:bodyPr/>
                        <a:lstStyle/>
                        <a:p>
                          <a:pPr algn="ctr"/>
                          <a:r>
                            <a:rPr lang="en-MY" dirty="0" smtClean="0"/>
                            <a:t>36.8 (43.5)</a:t>
                          </a:r>
                          <a:endParaRPr lang="en-MY"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(0.1)</a:t>
                          </a:r>
                          <a:endParaRPr lang="en-MY"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82.7</a:t>
                          </a:r>
                          <a:endParaRPr lang="en-MY"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MY" dirty="0" smtClean="0"/>
                            <a:t>81.3 (85.7)</a:t>
                          </a:r>
                          <a:endParaRPr lang="en-MY" dirty="0"/>
                        </a:p>
                      </a:txBody>
                      <a:tcPr anchor="ctr">
                        <a:lnL w="12700" cmpd="sng">
                          <a:noFill/>
                        </a:lnL>
                      </a:tcPr>
                    </a:tc>
                    <a:tc>
                      <a:txBody>
                        <a:bodyPr/>
                        <a:lstStyle/>
                        <a:p>
                          <a:pPr algn="ctr"/>
                          <a:r>
                            <a:rPr lang="en-MY" dirty="0" smtClean="0"/>
                            <a:t>(0.1)</a:t>
                          </a:r>
                          <a:endParaRPr lang="en-MY" dirty="0"/>
                        </a:p>
                      </a:txBody>
                      <a:tcPr anchor="ctr"/>
                    </a:tc>
                  </a:tr>
                </a:tbl>
              </a:graphicData>
            </a:graphic>
          </p:graphicFrame>
        </mc:Fallback>
      </mc:AlternateContent>
    </p:spTree>
    <p:extLst>
      <p:ext uri="{BB962C8B-B14F-4D97-AF65-F5344CB8AC3E}">
        <p14:creationId xmlns:p14="http://schemas.microsoft.com/office/powerpoint/2010/main" val="2386887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normAutofit/>
              </a:bodyPr>
              <a:lstStyle/>
              <a:p>
                <a:pPr algn="ctr"/>
                <a:r>
                  <a:rPr lang="en-MY" dirty="0" smtClean="0"/>
                  <a:t>Results (2)</a:t>
                </a:r>
                <a:br>
                  <a:rPr lang="en-MY" dirty="0" smtClean="0"/>
                </a:br>
                <a14:m>
                  <m:oMath xmlns:m="http://schemas.openxmlformats.org/officeDocument/2006/math">
                    <m:r>
                      <a:rPr lang="en-MY" sz="2400" b="0" i="1" smtClean="0">
                        <a:solidFill>
                          <a:schemeClr val="tx2"/>
                        </a:solidFill>
                        <a:latin typeface="Cambria Math" panose="02040503050406030204" pitchFamily="18" charset="0"/>
                      </a:rPr>
                      <m:t>𝜖</m:t>
                    </m:r>
                  </m:oMath>
                </a14:m>
                <a:r>
                  <a:rPr lang="en-MY" sz="2400" dirty="0" smtClean="0">
                    <a:solidFill>
                      <a:schemeClr val="tx2"/>
                    </a:solidFill>
                  </a:rPr>
                  <a:t>-Greedy MAST against MAST using Gibbs measure</a:t>
                </a:r>
                <a:endParaRPr lang="en-MY" sz="2400" dirty="0">
                  <a:solidFill>
                    <a:schemeClr val="tx2"/>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3"/>
                <a:stretch>
                  <a:fillRect t="-6452"/>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graphicFrame>
            <p:nvGraphicFramePr>
              <p:cNvPr id="5" name="Content Placeholder 4"/>
              <p:cNvGraphicFramePr>
                <a:graphicFrameLocks noGrp="1"/>
              </p:cNvGraphicFramePr>
              <p:nvPr>
                <p:ph idx="1"/>
                <p:extLst>
                  <p:ext uri="{D42A27DB-BD31-4B8C-83A1-F6EECF244321}">
                    <p14:modId xmlns:p14="http://schemas.microsoft.com/office/powerpoint/2010/main" val="1166679283"/>
                  </p:ext>
                </p:extLst>
              </p:nvPr>
            </p:nvGraphicFramePr>
            <p:xfrm>
              <a:off x="838200" y="2359025"/>
              <a:ext cx="8139993" cy="1716919"/>
            </p:xfrm>
            <a:graphic>
              <a:graphicData uri="http://schemas.openxmlformats.org/drawingml/2006/table">
                <a:tbl>
                  <a:tblPr firstRow="1" bandRow="1">
                    <a:tableStyleId>{5C22544A-7EE6-4342-B048-85BDC9FD1C3A}</a:tableStyleId>
                  </a:tblPr>
                  <a:tblGrid>
                    <a:gridCol w="1209993"/>
                    <a:gridCol w="990000"/>
                    <a:gridCol w="990000"/>
                    <a:gridCol w="990000"/>
                    <a:gridCol w="990000"/>
                    <a:gridCol w="990000"/>
                    <a:gridCol w="990000"/>
                    <a:gridCol w="990000"/>
                  </a:tblGrid>
                  <a:tr h="581630">
                    <a:tc>
                      <a:txBody>
                        <a:bodyPr/>
                        <a:lstStyle/>
                        <a:p>
                          <a:pPr algn="ctr"/>
                          <a:endParaRPr lang="en-MY"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𝟏</m:t>
                                </m:r>
                              </m:oMath>
                            </m:oMathPara>
                          </a14:m>
                          <a:endParaRPr lang="en-MY"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𝟐</m:t>
                                </m:r>
                              </m:oMath>
                            </m:oMathPara>
                          </a14:m>
                          <a:endParaRPr lang="en-MY"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𝟑</m:t>
                                </m:r>
                              </m:oMath>
                            </m:oMathPara>
                          </a14:m>
                          <a:endParaRPr lang="en-MY"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𝟒</m:t>
                                </m:r>
                              </m:oMath>
                            </m:oMathPara>
                          </a14:m>
                          <a:endParaRPr lang="en-MY"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𝟓</m:t>
                                </m:r>
                              </m:oMath>
                            </m:oMathPara>
                          </a14:m>
                          <a:endParaRPr lang="en-MY"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𝟔</m:t>
                                </m:r>
                              </m:oMath>
                            </m:oMathPara>
                          </a14:m>
                          <a:endParaRPr lang="en-MY"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en-MY" b="1" i="1" smtClean="0">
                                    <a:latin typeface="Cambria Math" panose="02040503050406030204" pitchFamily="18" charset="0"/>
                                  </a:rPr>
                                  <m:t>𝝐</m:t>
                                </m:r>
                                <m:r>
                                  <a:rPr lang="en-MY" b="1" i="1" smtClean="0">
                                    <a:latin typeface="Cambria Math" panose="02040503050406030204" pitchFamily="18" charset="0"/>
                                  </a:rPr>
                                  <m:t>=</m:t>
                                </m:r>
                                <m:r>
                                  <a:rPr lang="en-MY" b="1" i="1" smtClean="0">
                                    <a:latin typeface="Cambria Math" panose="02040503050406030204" pitchFamily="18" charset="0"/>
                                  </a:rPr>
                                  <m:t>𝟎</m:t>
                                </m:r>
                                <m:r>
                                  <a:rPr lang="en-MY" b="1" i="1" smtClean="0">
                                    <a:latin typeface="Cambria Math" panose="02040503050406030204" pitchFamily="18" charset="0"/>
                                  </a:rPr>
                                  <m:t>.</m:t>
                                </m:r>
                                <m:r>
                                  <a:rPr lang="en-MY" b="1" i="1" smtClean="0">
                                    <a:latin typeface="Cambria Math" panose="02040503050406030204" pitchFamily="18" charset="0"/>
                                  </a:rPr>
                                  <m:t>𝟕</m:t>
                                </m:r>
                              </m:oMath>
                            </m:oMathPara>
                          </a14:m>
                          <a:endParaRPr lang="en-MY" dirty="0"/>
                        </a:p>
                      </a:txBody>
                      <a:tcPr anchor="ctr">
                        <a:solidFill>
                          <a:schemeClr val="accent1"/>
                        </a:solidFill>
                      </a:tcPr>
                    </a:tc>
                  </a:tr>
                  <a:tr h="553659">
                    <a:tc>
                      <a:txBody>
                        <a:bodyPr/>
                        <a:lstStyle/>
                        <a:p>
                          <a:pPr algn="ctr"/>
                          <a:r>
                            <a:rPr lang="en-MY" dirty="0" smtClean="0"/>
                            <a:t>Connect5</a:t>
                          </a:r>
                          <a:endParaRPr lang="en-MY" dirty="0"/>
                        </a:p>
                      </a:txBody>
                      <a:tcPr anchor="ctr"/>
                    </a:tc>
                    <a:tc>
                      <a:txBody>
                        <a:bodyPr/>
                        <a:lstStyle/>
                        <a:p>
                          <a:pPr algn="ctr"/>
                          <a:r>
                            <a:rPr lang="en-MY" dirty="0" smtClean="0"/>
                            <a:t>28.1</a:t>
                          </a:r>
                          <a:endParaRPr lang="en-MY" dirty="0"/>
                        </a:p>
                      </a:txBody>
                      <a:tcPr anchor="ctr"/>
                    </a:tc>
                    <a:tc>
                      <a:txBody>
                        <a:bodyPr/>
                        <a:lstStyle/>
                        <a:p>
                          <a:pPr algn="ctr"/>
                          <a:r>
                            <a:rPr lang="en-MY" dirty="0" smtClean="0"/>
                            <a:t>33.6</a:t>
                          </a:r>
                          <a:endParaRPr lang="en-MY" dirty="0"/>
                        </a:p>
                      </a:txBody>
                      <a:tcPr anchor="ctr"/>
                    </a:tc>
                    <a:tc>
                      <a:txBody>
                        <a:bodyPr/>
                        <a:lstStyle/>
                        <a:p>
                          <a:pPr algn="ctr"/>
                          <a:r>
                            <a:rPr lang="en-MY" dirty="0" smtClean="0"/>
                            <a:t>49.7</a:t>
                          </a:r>
                          <a:endParaRPr lang="en-MY" dirty="0"/>
                        </a:p>
                      </a:txBody>
                      <a:tcPr anchor="ctr"/>
                    </a:tc>
                    <a:tc>
                      <a:txBody>
                        <a:bodyPr/>
                        <a:lstStyle/>
                        <a:p>
                          <a:pPr algn="ctr"/>
                          <a:r>
                            <a:rPr lang="en-MY" dirty="0" smtClean="0"/>
                            <a:t>57.9</a:t>
                          </a:r>
                          <a:endParaRPr lang="en-MY" dirty="0"/>
                        </a:p>
                      </a:txBody>
                      <a:tcPr anchor="ctr"/>
                    </a:tc>
                    <a:tc>
                      <a:txBody>
                        <a:bodyPr/>
                        <a:lstStyle/>
                        <a:p>
                          <a:pPr algn="ctr"/>
                          <a:r>
                            <a:rPr lang="en-MY" dirty="0" smtClean="0"/>
                            <a:t>59.6</a:t>
                          </a:r>
                          <a:endParaRPr lang="en-MY" dirty="0"/>
                        </a:p>
                      </a:txBody>
                      <a:tcPr anchor="ctr"/>
                    </a:tc>
                    <a:tc>
                      <a:txBody>
                        <a:bodyPr/>
                        <a:lstStyle/>
                        <a:p>
                          <a:pPr algn="ctr"/>
                          <a:r>
                            <a:rPr lang="en-MY" dirty="0" smtClean="0"/>
                            <a:t>71.7</a:t>
                          </a:r>
                          <a:endParaRPr lang="en-MY" dirty="0"/>
                        </a:p>
                      </a:txBody>
                      <a:tcPr anchor="ctr"/>
                    </a:tc>
                    <a:tc>
                      <a:txBody>
                        <a:bodyPr/>
                        <a:lstStyle/>
                        <a:p>
                          <a:pPr algn="ctr"/>
                          <a:r>
                            <a:rPr lang="en-MY" b="1" dirty="0" smtClean="0"/>
                            <a:t>72.7</a:t>
                          </a:r>
                          <a:endParaRPr lang="en-MY" b="1" dirty="0"/>
                        </a:p>
                      </a:txBody>
                      <a:tcPr anchor="ctr">
                        <a:solidFill>
                          <a:schemeClr val="accent1">
                            <a:lumMod val="20000"/>
                            <a:lumOff val="80000"/>
                          </a:schemeClr>
                        </a:solidFill>
                      </a:tcPr>
                    </a:tc>
                  </a:tr>
                  <a:tr h="581630">
                    <a:tc>
                      <a:txBody>
                        <a:bodyPr/>
                        <a:lstStyle/>
                        <a:p>
                          <a:pPr algn="ctr"/>
                          <a:r>
                            <a:rPr lang="en-MY" dirty="0" smtClean="0"/>
                            <a:t>Checkers</a:t>
                          </a:r>
                          <a:endParaRPr lang="en-MY" dirty="0"/>
                        </a:p>
                      </a:txBody>
                      <a:tcPr anchor="ctr"/>
                    </a:tc>
                    <a:tc>
                      <a:txBody>
                        <a:bodyPr/>
                        <a:lstStyle/>
                        <a:p>
                          <a:pPr algn="ctr"/>
                          <a:r>
                            <a:rPr lang="en-MY" b="1" dirty="0" smtClean="0"/>
                            <a:t>74.4</a:t>
                          </a:r>
                          <a:endParaRPr lang="en-MY" b="1" dirty="0"/>
                        </a:p>
                      </a:txBody>
                      <a:tcPr anchor="ctr"/>
                    </a:tc>
                    <a:tc>
                      <a:txBody>
                        <a:bodyPr/>
                        <a:lstStyle/>
                        <a:p>
                          <a:pPr algn="ctr"/>
                          <a:r>
                            <a:rPr lang="en-MY" dirty="0" smtClean="0"/>
                            <a:t>73.7</a:t>
                          </a:r>
                          <a:endParaRPr lang="en-MY" dirty="0"/>
                        </a:p>
                      </a:txBody>
                      <a:tcPr anchor="ctr"/>
                    </a:tc>
                    <a:tc>
                      <a:txBody>
                        <a:bodyPr/>
                        <a:lstStyle/>
                        <a:p>
                          <a:pPr algn="ctr"/>
                          <a:r>
                            <a:rPr lang="en-MY" dirty="0" smtClean="0"/>
                            <a:t>69.8</a:t>
                          </a:r>
                          <a:endParaRPr lang="en-MY" dirty="0"/>
                        </a:p>
                      </a:txBody>
                      <a:tcPr anchor="ctr"/>
                    </a:tc>
                    <a:tc>
                      <a:txBody>
                        <a:bodyPr/>
                        <a:lstStyle/>
                        <a:p>
                          <a:pPr algn="ctr"/>
                          <a:r>
                            <a:rPr lang="en-MY" dirty="0" smtClean="0"/>
                            <a:t>71.1</a:t>
                          </a:r>
                          <a:endParaRPr lang="en-MY" dirty="0"/>
                        </a:p>
                      </a:txBody>
                      <a:tcPr anchor="ctr"/>
                    </a:tc>
                    <a:tc>
                      <a:txBody>
                        <a:bodyPr/>
                        <a:lstStyle/>
                        <a:p>
                          <a:pPr algn="ctr"/>
                          <a:r>
                            <a:rPr lang="en-MY" dirty="0" smtClean="0"/>
                            <a:t>65.6</a:t>
                          </a:r>
                          <a:endParaRPr lang="en-MY" dirty="0"/>
                        </a:p>
                      </a:txBody>
                      <a:tcPr anchor="ctr"/>
                    </a:tc>
                    <a:tc>
                      <a:txBody>
                        <a:bodyPr/>
                        <a:lstStyle/>
                        <a:p>
                          <a:pPr algn="ctr"/>
                          <a:r>
                            <a:rPr lang="en-MY" dirty="0" smtClean="0"/>
                            <a:t>68.7</a:t>
                          </a:r>
                          <a:endParaRPr lang="en-MY" dirty="0"/>
                        </a:p>
                      </a:txBody>
                      <a:tcPr anchor="ctr">
                        <a:solidFill>
                          <a:srgbClr val="EAF6FC"/>
                        </a:solidFill>
                      </a:tcPr>
                    </a:tc>
                    <a:tc>
                      <a:txBody>
                        <a:bodyPr/>
                        <a:lstStyle/>
                        <a:p>
                          <a:pPr algn="ctr"/>
                          <a:r>
                            <a:rPr lang="en-MY" dirty="0" smtClean="0"/>
                            <a:t>62.7</a:t>
                          </a:r>
                          <a:endParaRPr lang="en-MY" dirty="0"/>
                        </a:p>
                      </a:txBody>
                      <a:tcPr anchor="ctr">
                        <a:solidFill>
                          <a:srgbClr val="EAF6FC"/>
                        </a:solidFill>
                      </a:tcPr>
                    </a:tc>
                  </a:tr>
                </a:tbl>
              </a:graphicData>
            </a:graphic>
          </p:graphicFrame>
        </mc:Choice>
        <mc:Fallback xmlns="">
          <p:graphicFrame>
            <p:nvGraphicFramePr>
              <p:cNvPr id="5" name="Content Placeholder 4"/>
              <p:cNvGraphicFramePr>
                <a:graphicFrameLocks noGrp="1"/>
              </p:cNvGraphicFramePr>
              <p:nvPr>
                <p:ph idx="1"/>
                <p:extLst>
                  <p:ext uri="{D42A27DB-BD31-4B8C-83A1-F6EECF244321}">
                    <p14:modId xmlns:p14="http://schemas.microsoft.com/office/powerpoint/2010/main" val="1166679283"/>
                  </p:ext>
                </p:extLst>
              </p:nvPr>
            </p:nvGraphicFramePr>
            <p:xfrm>
              <a:off x="838200" y="2359025"/>
              <a:ext cx="8139993" cy="1716919"/>
            </p:xfrm>
            <a:graphic>
              <a:graphicData uri="http://schemas.openxmlformats.org/drawingml/2006/table">
                <a:tbl>
                  <a:tblPr firstRow="1" bandRow="1">
                    <a:tableStyleId>{5C22544A-7EE6-4342-B048-85BDC9FD1C3A}</a:tableStyleId>
                  </a:tblPr>
                  <a:tblGrid>
                    <a:gridCol w="1209993"/>
                    <a:gridCol w="990000"/>
                    <a:gridCol w="990000"/>
                    <a:gridCol w="990000"/>
                    <a:gridCol w="990000"/>
                    <a:gridCol w="990000"/>
                    <a:gridCol w="990000"/>
                    <a:gridCol w="990000"/>
                  </a:tblGrid>
                  <a:tr h="581630">
                    <a:tc>
                      <a:txBody>
                        <a:bodyPr/>
                        <a:lstStyle/>
                        <a:p>
                          <a:pPr algn="ctr"/>
                          <a:endParaRPr lang="en-MY" dirty="0"/>
                        </a:p>
                      </a:txBody>
                      <a:tcPr anchor="ctr"/>
                    </a:tc>
                    <a:tc>
                      <a:txBody>
                        <a:bodyPr/>
                        <a:lstStyle/>
                        <a:p>
                          <a:endParaRPr lang="en-US"/>
                        </a:p>
                      </a:txBody>
                      <a:tcPr anchor="ctr">
                        <a:blipFill rotWithShape="0">
                          <a:blip r:embed="rId4"/>
                          <a:stretch>
                            <a:fillRect l="-123457" t="-1042" r="-604321" b="-196875"/>
                          </a:stretch>
                        </a:blipFill>
                      </a:tcPr>
                    </a:tc>
                    <a:tc>
                      <a:txBody>
                        <a:bodyPr/>
                        <a:lstStyle/>
                        <a:p>
                          <a:endParaRPr lang="en-US"/>
                        </a:p>
                      </a:txBody>
                      <a:tcPr anchor="ctr">
                        <a:blipFill rotWithShape="0">
                          <a:blip r:embed="rId4"/>
                          <a:stretch>
                            <a:fillRect l="-222086" t="-1042" r="-500613" b="-196875"/>
                          </a:stretch>
                        </a:blipFill>
                      </a:tcPr>
                    </a:tc>
                    <a:tc>
                      <a:txBody>
                        <a:bodyPr/>
                        <a:lstStyle/>
                        <a:p>
                          <a:endParaRPr lang="en-US"/>
                        </a:p>
                      </a:txBody>
                      <a:tcPr anchor="ctr">
                        <a:blipFill rotWithShape="0">
                          <a:blip r:embed="rId4"/>
                          <a:stretch>
                            <a:fillRect l="-324074" t="-1042" r="-403704" b="-196875"/>
                          </a:stretch>
                        </a:blipFill>
                      </a:tcPr>
                    </a:tc>
                    <a:tc>
                      <a:txBody>
                        <a:bodyPr/>
                        <a:lstStyle/>
                        <a:p>
                          <a:endParaRPr lang="en-US"/>
                        </a:p>
                      </a:txBody>
                      <a:tcPr anchor="ctr">
                        <a:blipFill rotWithShape="0">
                          <a:blip r:embed="rId4"/>
                          <a:stretch>
                            <a:fillRect l="-421472" t="-1042" r="-301227" b="-196875"/>
                          </a:stretch>
                        </a:blipFill>
                      </a:tcPr>
                    </a:tc>
                    <a:tc>
                      <a:txBody>
                        <a:bodyPr/>
                        <a:lstStyle/>
                        <a:p>
                          <a:endParaRPr lang="en-US"/>
                        </a:p>
                      </a:txBody>
                      <a:tcPr anchor="ctr">
                        <a:blipFill rotWithShape="0">
                          <a:blip r:embed="rId4"/>
                          <a:stretch>
                            <a:fillRect l="-524691" t="-1042" r="-203086" b="-196875"/>
                          </a:stretch>
                        </a:blipFill>
                      </a:tcPr>
                    </a:tc>
                    <a:tc>
                      <a:txBody>
                        <a:bodyPr/>
                        <a:lstStyle/>
                        <a:p>
                          <a:endParaRPr lang="en-US"/>
                        </a:p>
                      </a:txBody>
                      <a:tcPr anchor="ctr">
                        <a:blipFill rotWithShape="0">
                          <a:blip r:embed="rId4"/>
                          <a:stretch>
                            <a:fillRect l="-620859" t="-1042" r="-101840" b="-196875"/>
                          </a:stretch>
                        </a:blipFill>
                      </a:tcPr>
                    </a:tc>
                    <a:tc>
                      <a:txBody>
                        <a:bodyPr/>
                        <a:lstStyle/>
                        <a:p>
                          <a:endParaRPr lang="en-US"/>
                        </a:p>
                      </a:txBody>
                      <a:tcPr anchor="ctr">
                        <a:blipFill rotWithShape="0">
                          <a:blip r:embed="rId4"/>
                          <a:stretch>
                            <a:fillRect l="-725309" t="-1042" r="-2469" b="-196875"/>
                          </a:stretch>
                        </a:blipFill>
                      </a:tcPr>
                    </a:tc>
                  </a:tr>
                  <a:tr h="553659">
                    <a:tc>
                      <a:txBody>
                        <a:bodyPr/>
                        <a:lstStyle/>
                        <a:p>
                          <a:pPr algn="ctr"/>
                          <a:r>
                            <a:rPr lang="en-MY" dirty="0" smtClean="0"/>
                            <a:t>Connect5</a:t>
                          </a:r>
                          <a:endParaRPr lang="en-MY" dirty="0"/>
                        </a:p>
                      </a:txBody>
                      <a:tcPr anchor="ctr"/>
                    </a:tc>
                    <a:tc>
                      <a:txBody>
                        <a:bodyPr/>
                        <a:lstStyle/>
                        <a:p>
                          <a:pPr algn="ctr"/>
                          <a:r>
                            <a:rPr lang="en-MY" dirty="0" smtClean="0"/>
                            <a:t>28.1</a:t>
                          </a:r>
                          <a:endParaRPr lang="en-MY" dirty="0"/>
                        </a:p>
                      </a:txBody>
                      <a:tcPr anchor="ctr"/>
                    </a:tc>
                    <a:tc>
                      <a:txBody>
                        <a:bodyPr/>
                        <a:lstStyle/>
                        <a:p>
                          <a:pPr algn="ctr"/>
                          <a:r>
                            <a:rPr lang="en-MY" dirty="0" smtClean="0"/>
                            <a:t>33.6</a:t>
                          </a:r>
                          <a:endParaRPr lang="en-MY" dirty="0"/>
                        </a:p>
                      </a:txBody>
                      <a:tcPr anchor="ctr"/>
                    </a:tc>
                    <a:tc>
                      <a:txBody>
                        <a:bodyPr/>
                        <a:lstStyle/>
                        <a:p>
                          <a:pPr algn="ctr"/>
                          <a:r>
                            <a:rPr lang="en-MY" dirty="0" smtClean="0"/>
                            <a:t>49.7</a:t>
                          </a:r>
                          <a:endParaRPr lang="en-MY" dirty="0"/>
                        </a:p>
                      </a:txBody>
                      <a:tcPr anchor="ctr"/>
                    </a:tc>
                    <a:tc>
                      <a:txBody>
                        <a:bodyPr/>
                        <a:lstStyle/>
                        <a:p>
                          <a:pPr algn="ctr"/>
                          <a:r>
                            <a:rPr lang="en-MY" dirty="0" smtClean="0"/>
                            <a:t>57.9</a:t>
                          </a:r>
                          <a:endParaRPr lang="en-MY" dirty="0"/>
                        </a:p>
                      </a:txBody>
                      <a:tcPr anchor="ctr"/>
                    </a:tc>
                    <a:tc>
                      <a:txBody>
                        <a:bodyPr/>
                        <a:lstStyle/>
                        <a:p>
                          <a:pPr algn="ctr"/>
                          <a:r>
                            <a:rPr lang="en-MY" dirty="0" smtClean="0"/>
                            <a:t>59.6</a:t>
                          </a:r>
                          <a:endParaRPr lang="en-MY" dirty="0"/>
                        </a:p>
                      </a:txBody>
                      <a:tcPr anchor="ctr"/>
                    </a:tc>
                    <a:tc>
                      <a:txBody>
                        <a:bodyPr/>
                        <a:lstStyle/>
                        <a:p>
                          <a:pPr algn="ctr"/>
                          <a:r>
                            <a:rPr lang="en-MY" dirty="0" smtClean="0"/>
                            <a:t>71.7</a:t>
                          </a:r>
                          <a:endParaRPr lang="en-MY" dirty="0"/>
                        </a:p>
                      </a:txBody>
                      <a:tcPr anchor="ctr"/>
                    </a:tc>
                    <a:tc>
                      <a:txBody>
                        <a:bodyPr/>
                        <a:lstStyle/>
                        <a:p>
                          <a:pPr algn="ctr"/>
                          <a:r>
                            <a:rPr lang="en-MY" b="1" dirty="0" smtClean="0"/>
                            <a:t>72.7</a:t>
                          </a:r>
                          <a:endParaRPr lang="en-MY" b="1" dirty="0"/>
                        </a:p>
                      </a:txBody>
                      <a:tcPr anchor="ctr">
                        <a:solidFill>
                          <a:schemeClr val="accent1">
                            <a:lumMod val="20000"/>
                            <a:lumOff val="80000"/>
                          </a:schemeClr>
                        </a:solidFill>
                      </a:tcPr>
                    </a:tc>
                  </a:tr>
                  <a:tr h="581630">
                    <a:tc>
                      <a:txBody>
                        <a:bodyPr/>
                        <a:lstStyle/>
                        <a:p>
                          <a:pPr algn="ctr"/>
                          <a:r>
                            <a:rPr lang="en-MY" dirty="0" smtClean="0"/>
                            <a:t>Checkers</a:t>
                          </a:r>
                          <a:endParaRPr lang="en-MY" dirty="0"/>
                        </a:p>
                      </a:txBody>
                      <a:tcPr anchor="ctr"/>
                    </a:tc>
                    <a:tc>
                      <a:txBody>
                        <a:bodyPr/>
                        <a:lstStyle/>
                        <a:p>
                          <a:pPr algn="ctr"/>
                          <a:r>
                            <a:rPr lang="en-MY" b="1" dirty="0" smtClean="0"/>
                            <a:t>74.4</a:t>
                          </a:r>
                          <a:endParaRPr lang="en-MY" b="1" dirty="0"/>
                        </a:p>
                      </a:txBody>
                      <a:tcPr anchor="ctr"/>
                    </a:tc>
                    <a:tc>
                      <a:txBody>
                        <a:bodyPr/>
                        <a:lstStyle/>
                        <a:p>
                          <a:pPr algn="ctr"/>
                          <a:r>
                            <a:rPr lang="en-MY" dirty="0" smtClean="0"/>
                            <a:t>73.7</a:t>
                          </a:r>
                          <a:endParaRPr lang="en-MY" dirty="0"/>
                        </a:p>
                      </a:txBody>
                      <a:tcPr anchor="ctr"/>
                    </a:tc>
                    <a:tc>
                      <a:txBody>
                        <a:bodyPr/>
                        <a:lstStyle/>
                        <a:p>
                          <a:pPr algn="ctr"/>
                          <a:r>
                            <a:rPr lang="en-MY" dirty="0" smtClean="0"/>
                            <a:t>69.8</a:t>
                          </a:r>
                          <a:endParaRPr lang="en-MY" dirty="0"/>
                        </a:p>
                      </a:txBody>
                      <a:tcPr anchor="ctr"/>
                    </a:tc>
                    <a:tc>
                      <a:txBody>
                        <a:bodyPr/>
                        <a:lstStyle/>
                        <a:p>
                          <a:pPr algn="ctr"/>
                          <a:r>
                            <a:rPr lang="en-MY" dirty="0" smtClean="0"/>
                            <a:t>71.1</a:t>
                          </a:r>
                          <a:endParaRPr lang="en-MY" dirty="0"/>
                        </a:p>
                      </a:txBody>
                      <a:tcPr anchor="ctr"/>
                    </a:tc>
                    <a:tc>
                      <a:txBody>
                        <a:bodyPr/>
                        <a:lstStyle/>
                        <a:p>
                          <a:pPr algn="ctr"/>
                          <a:r>
                            <a:rPr lang="en-MY" dirty="0" smtClean="0"/>
                            <a:t>65.6</a:t>
                          </a:r>
                          <a:endParaRPr lang="en-MY" dirty="0"/>
                        </a:p>
                      </a:txBody>
                      <a:tcPr anchor="ctr"/>
                    </a:tc>
                    <a:tc>
                      <a:txBody>
                        <a:bodyPr/>
                        <a:lstStyle/>
                        <a:p>
                          <a:pPr algn="ctr"/>
                          <a:r>
                            <a:rPr lang="en-MY" dirty="0" smtClean="0"/>
                            <a:t>68.7</a:t>
                          </a:r>
                          <a:endParaRPr lang="en-MY" dirty="0"/>
                        </a:p>
                      </a:txBody>
                      <a:tcPr anchor="ctr">
                        <a:solidFill>
                          <a:srgbClr val="EAF6FC"/>
                        </a:solidFill>
                      </a:tcPr>
                    </a:tc>
                    <a:tc>
                      <a:txBody>
                        <a:bodyPr/>
                        <a:lstStyle/>
                        <a:p>
                          <a:pPr algn="ctr"/>
                          <a:r>
                            <a:rPr lang="en-MY" dirty="0" smtClean="0"/>
                            <a:t>62.7</a:t>
                          </a:r>
                          <a:endParaRPr lang="en-MY" dirty="0"/>
                        </a:p>
                      </a:txBody>
                      <a:tcPr anchor="ctr">
                        <a:solidFill>
                          <a:srgbClr val="EAF6FC"/>
                        </a:solidFill>
                      </a:tcPr>
                    </a:tc>
                  </a:tr>
                </a:tbl>
              </a:graphicData>
            </a:graphic>
          </p:graphicFrame>
        </mc:Fallback>
      </mc:AlternateContent>
      <p:sp>
        <p:nvSpPr>
          <p:cNvPr id="6" name="TextBox 5"/>
          <p:cNvSpPr txBox="1"/>
          <p:nvPr/>
        </p:nvSpPr>
        <p:spPr>
          <a:xfrm>
            <a:off x="838200" y="4735286"/>
            <a:ext cx="10515600" cy="830997"/>
          </a:xfrm>
          <a:prstGeom prst="rect">
            <a:avLst/>
          </a:prstGeom>
          <a:noFill/>
        </p:spPr>
        <p:txBody>
          <a:bodyPr wrap="square" rtlCol="0">
            <a:spAutoFit/>
          </a:bodyPr>
          <a:lstStyle/>
          <a:p>
            <a:r>
              <a:rPr lang="en-MY" sz="2400" dirty="0" smtClean="0"/>
              <a:t>It seems that in the case of Connect5, </a:t>
            </a:r>
            <a:r>
              <a:rPr lang="en-MY" sz="2400" dirty="0" smtClean="0"/>
              <a:t>exploration is </a:t>
            </a:r>
            <a:r>
              <a:rPr lang="en-MY" sz="2400" dirty="0" smtClean="0"/>
              <a:t>more</a:t>
            </a:r>
            <a:br>
              <a:rPr lang="en-MY" sz="2400" dirty="0" smtClean="0"/>
            </a:br>
            <a:r>
              <a:rPr lang="en-MY" sz="2400" dirty="0" smtClean="0"/>
              <a:t>important than </a:t>
            </a:r>
            <a:r>
              <a:rPr lang="en-MY" sz="2400" dirty="0" smtClean="0"/>
              <a:t>exploitation, </a:t>
            </a:r>
            <a:r>
              <a:rPr lang="en-MY" sz="2400" dirty="0" smtClean="0"/>
              <a:t>as opposed to Checkers.</a:t>
            </a:r>
            <a:endParaRPr lang="en-MY" sz="2400" dirty="0"/>
          </a:p>
        </p:txBody>
      </p:sp>
    </p:spTree>
    <p:extLst>
      <p:ext uri="{BB962C8B-B14F-4D97-AF65-F5344CB8AC3E}">
        <p14:creationId xmlns:p14="http://schemas.microsoft.com/office/powerpoint/2010/main" val="2654788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lvl="1" algn="ctr" rtl="0">
              <a:lnSpc>
                <a:spcPct val="90000"/>
              </a:lnSpc>
              <a:spcBef>
                <a:spcPct val="0"/>
              </a:spcBef>
            </a:pPr>
            <a:r>
              <a:rPr lang="en-MY" sz="4400" dirty="0" smtClean="0">
                <a:solidFill>
                  <a:schemeClr val="accent1"/>
                </a:solidFill>
              </a:rPr>
              <a:t>Turn-Based Zero-Sum </a:t>
            </a:r>
            <a:r>
              <a:rPr lang="en-MY" sz="4400" dirty="0" smtClean="0">
                <a:solidFill>
                  <a:schemeClr val="accent1"/>
                </a:solidFill>
              </a:rPr>
              <a:t>Games</a:t>
            </a:r>
            <a:endParaRPr lang="en-MY" sz="4400" dirty="0">
              <a:solidFill>
                <a:schemeClr val="accent1"/>
              </a:solidFill>
            </a:endParaRPr>
          </a:p>
        </p:txBody>
      </p:sp>
      <p:sp>
        <p:nvSpPr>
          <p:cNvPr id="3" name="Content Placeholder 2"/>
          <p:cNvSpPr>
            <a:spLocks noGrp="1"/>
          </p:cNvSpPr>
          <p:nvPr>
            <p:ph idx="1"/>
          </p:nvPr>
        </p:nvSpPr>
        <p:spPr>
          <a:xfrm>
            <a:off x="677333" y="2160589"/>
            <a:ext cx="9352037" cy="3880773"/>
          </a:xfrm>
        </p:spPr>
        <p:txBody>
          <a:bodyPr>
            <a:normAutofit/>
          </a:bodyPr>
          <a:lstStyle/>
          <a:p>
            <a:r>
              <a:rPr lang="en-MY" sz="2400" dirty="0" smtClean="0"/>
              <a:t>Many games are turn-based, meaning every player has his turn to play, and cannot play during someone else’s turn.</a:t>
            </a:r>
          </a:p>
          <a:p>
            <a:endParaRPr lang="en-MY" sz="2400" dirty="0" smtClean="0"/>
          </a:p>
          <a:p>
            <a:r>
              <a:rPr lang="en-MY" sz="2400" dirty="0" smtClean="0"/>
              <a:t>Many </a:t>
            </a:r>
            <a:r>
              <a:rPr lang="en-MY" sz="2400" dirty="0"/>
              <a:t>games of interest are </a:t>
            </a:r>
            <a:r>
              <a:rPr lang="en-MY" sz="2400" dirty="0" smtClean="0"/>
              <a:t>zero-sum </a:t>
            </a:r>
            <a:r>
              <a:rPr lang="en-MY" sz="2400" dirty="0"/>
              <a:t>games, meaning the sum of the reward is </a:t>
            </a:r>
            <a:r>
              <a:rPr lang="en-MY" sz="2400" dirty="0" smtClean="0"/>
              <a:t>0 (or some constant).</a:t>
            </a:r>
            <a:endParaRPr lang="en-MY" sz="2400" dirty="0"/>
          </a:p>
          <a:p>
            <a:pPr lvl="1"/>
            <a:r>
              <a:rPr lang="en-MY" sz="2000" dirty="0"/>
              <a:t>This means that if one player has positive reward, someone else must have negative reward.</a:t>
            </a:r>
          </a:p>
          <a:p>
            <a:pPr lvl="1"/>
            <a:r>
              <a:rPr lang="en-MY" sz="2000" dirty="0"/>
              <a:t>In two-player games, this means that if your opponent wins, you lose!</a:t>
            </a:r>
          </a:p>
        </p:txBody>
      </p:sp>
    </p:spTree>
    <p:extLst>
      <p:ext uri="{BB962C8B-B14F-4D97-AF65-F5344CB8AC3E}">
        <p14:creationId xmlns:p14="http://schemas.microsoft.com/office/powerpoint/2010/main" val="3231698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Worst-Case scenario</a:t>
            </a:r>
            <a:endParaRPr lang="en-MY" dirty="0"/>
          </a:p>
        </p:txBody>
      </p:sp>
      <p:sp>
        <p:nvSpPr>
          <p:cNvPr id="3" name="Content Placeholder 2"/>
          <p:cNvSpPr>
            <a:spLocks noGrp="1"/>
          </p:cNvSpPr>
          <p:nvPr>
            <p:ph idx="1"/>
          </p:nvPr>
        </p:nvSpPr>
        <p:spPr>
          <a:xfrm>
            <a:off x="677333" y="2160589"/>
            <a:ext cx="8596669" cy="3880773"/>
          </a:xfrm>
        </p:spPr>
        <p:txBody>
          <a:bodyPr>
            <a:noAutofit/>
          </a:bodyPr>
          <a:lstStyle/>
          <a:p>
            <a:r>
              <a:rPr lang="en-MY" sz="2400" dirty="0" smtClean="0"/>
              <a:t>We assume that our opponents will always choose the move that guarantees them maximal reward in the worst-case scenario.</a:t>
            </a:r>
          </a:p>
          <a:p>
            <a:r>
              <a:rPr lang="en-MY" sz="2400" dirty="0" smtClean="0"/>
              <a:t>And we should do the same.</a:t>
            </a:r>
          </a:p>
          <a:p>
            <a:endParaRPr lang="en-MY" sz="2400" dirty="0" smtClean="0"/>
          </a:p>
          <a:p>
            <a:r>
              <a:rPr lang="en-MY" sz="2400" dirty="0" smtClean="0"/>
              <a:t>In other words, we should choose the moves for which the </a:t>
            </a:r>
            <a:r>
              <a:rPr lang="en-MY" sz="2400" b="1" dirty="0" smtClean="0"/>
              <a:t>minimal </a:t>
            </a:r>
            <a:r>
              <a:rPr lang="en-MY" sz="2400" dirty="0" smtClean="0"/>
              <a:t>reward we can guarantee will be </a:t>
            </a:r>
            <a:r>
              <a:rPr lang="en-MY" sz="2400" b="1" dirty="0" smtClean="0"/>
              <a:t>maximal</a:t>
            </a:r>
            <a:endParaRPr lang="en-MY" sz="2400" dirty="0" smtClean="0"/>
          </a:p>
        </p:txBody>
      </p:sp>
    </p:spTree>
    <p:extLst>
      <p:ext uri="{BB962C8B-B14F-4D97-AF65-F5344CB8AC3E}">
        <p14:creationId xmlns:p14="http://schemas.microsoft.com/office/powerpoint/2010/main" val="31987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dirty="0" smtClean="0"/>
              <a:t>Minimax trees</a:t>
            </a:r>
            <a:endParaRPr lang="en-MY" dirty="0"/>
          </a:p>
        </p:txBody>
      </p:sp>
      <p:sp>
        <p:nvSpPr>
          <p:cNvPr id="5" name="Content Placeholder 4"/>
          <p:cNvSpPr>
            <a:spLocks noGrp="1"/>
          </p:cNvSpPr>
          <p:nvPr>
            <p:ph idx="1"/>
          </p:nvPr>
        </p:nvSpPr>
        <p:spPr/>
        <p:txBody>
          <a:bodyPr>
            <a:noAutofit/>
          </a:bodyPr>
          <a:lstStyle/>
          <a:p>
            <a:r>
              <a:rPr lang="en-MY" sz="2400" dirty="0" smtClean="0"/>
              <a:t> In our turn, we want to choose the move that</a:t>
            </a:r>
            <a:br>
              <a:rPr lang="en-MY" sz="2400" dirty="0" smtClean="0"/>
            </a:br>
            <a:r>
              <a:rPr lang="en-MY" sz="2400" dirty="0" smtClean="0"/>
              <a:t>gives us the highest worst-case reward</a:t>
            </a:r>
            <a:endParaRPr lang="en-MY" sz="2400" dirty="0"/>
          </a:p>
          <a:p>
            <a:r>
              <a:rPr lang="en-MY" sz="2400" dirty="0" smtClean="0"/>
              <a:t>In his turn, our opponent wants to choose</a:t>
            </a:r>
            <a:br>
              <a:rPr lang="en-MY" sz="2400" dirty="0" smtClean="0"/>
            </a:br>
            <a:r>
              <a:rPr lang="en-MY" sz="2400" dirty="0" smtClean="0"/>
              <a:t>the move that gives him the highest worst-</a:t>
            </a:r>
            <a:br>
              <a:rPr lang="en-MY" sz="2400" dirty="0" smtClean="0"/>
            </a:br>
            <a:r>
              <a:rPr lang="en-MY" sz="2400" dirty="0" smtClean="0"/>
              <a:t>case reward</a:t>
            </a:r>
          </a:p>
          <a:p>
            <a:r>
              <a:rPr lang="en-MY" sz="2400" dirty="0" smtClean="0"/>
              <a:t>Since this is a zero-sum game, maximal</a:t>
            </a:r>
            <a:br>
              <a:rPr lang="en-MY" sz="2400" dirty="0" smtClean="0"/>
            </a:br>
            <a:r>
              <a:rPr lang="en-MY" sz="2400" dirty="0" smtClean="0"/>
              <a:t>reward for us is minimal reward for the opponent,</a:t>
            </a:r>
            <a:br>
              <a:rPr lang="en-MY" sz="2400" dirty="0" smtClean="0"/>
            </a:br>
            <a:r>
              <a:rPr lang="en-MY" sz="2400" dirty="0" smtClean="0"/>
              <a:t>and minimal reward for us is maximal reward for the opponent.</a:t>
            </a:r>
            <a:endParaRPr lang="en-MY" sz="2400" dirty="0"/>
          </a:p>
        </p:txBody>
      </p:sp>
      <p:sp>
        <p:nvSpPr>
          <p:cNvPr id="6" name="Oval 5"/>
          <p:cNvSpPr/>
          <p:nvPr/>
        </p:nvSpPr>
        <p:spPr>
          <a:xfrm>
            <a:off x="8734392" y="1603152"/>
            <a:ext cx="684000" cy="68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8" name="Straight Arrow Connector 7"/>
          <p:cNvCxnSpPr>
            <a:stCxn id="6" idx="4"/>
            <a:endCxn id="11" idx="0"/>
          </p:cNvCxnSpPr>
          <p:nvPr/>
        </p:nvCxnSpPr>
        <p:spPr>
          <a:xfrm flipH="1">
            <a:off x="8028150" y="2287152"/>
            <a:ext cx="1048242" cy="493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7686150" y="2780486"/>
            <a:ext cx="684000" cy="684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a:p>
        </p:txBody>
      </p:sp>
      <p:cxnSp>
        <p:nvCxnSpPr>
          <p:cNvPr id="12" name="Straight Arrow Connector 11"/>
          <p:cNvCxnSpPr>
            <a:stCxn id="11" idx="4"/>
            <a:endCxn id="16" idx="0"/>
          </p:cNvCxnSpPr>
          <p:nvPr/>
        </p:nvCxnSpPr>
        <p:spPr>
          <a:xfrm flipH="1">
            <a:off x="7501109" y="3464486"/>
            <a:ext cx="527041" cy="4986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3" name="Straight Arrow Connector 12"/>
          <p:cNvCxnSpPr>
            <a:stCxn id="11" idx="4"/>
            <a:endCxn id="17" idx="0"/>
          </p:cNvCxnSpPr>
          <p:nvPr/>
        </p:nvCxnSpPr>
        <p:spPr>
          <a:xfrm>
            <a:off x="8028150" y="3464486"/>
            <a:ext cx="512276" cy="5040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6" name="Oval 15"/>
          <p:cNvSpPr/>
          <p:nvPr/>
        </p:nvSpPr>
        <p:spPr>
          <a:xfrm>
            <a:off x="7159109" y="396314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normAutofit fontScale="92500" lnSpcReduction="10000"/>
          </a:bodyPr>
          <a:lstStyle/>
          <a:p>
            <a:pPr algn="ctr"/>
            <a:r>
              <a:rPr lang="en-MY" sz="2800" dirty="0" smtClean="0"/>
              <a:t>-2</a:t>
            </a:r>
            <a:endParaRPr lang="en-MY" sz="2800" dirty="0"/>
          </a:p>
        </p:txBody>
      </p:sp>
      <p:sp>
        <p:nvSpPr>
          <p:cNvPr id="17" name="Oval 16"/>
          <p:cNvSpPr/>
          <p:nvPr/>
        </p:nvSpPr>
        <p:spPr>
          <a:xfrm>
            <a:off x="8198426" y="3968486"/>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MY" sz="2800" dirty="0" smtClean="0"/>
              <a:t>3</a:t>
            </a:r>
            <a:endParaRPr lang="en-MY" sz="2400" dirty="0"/>
          </a:p>
        </p:txBody>
      </p:sp>
      <p:cxnSp>
        <p:nvCxnSpPr>
          <p:cNvPr id="29" name="Straight Arrow Connector 28"/>
          <p:cNvCxnSpPr/>
          <p:nvPr/>
        </p:nvCxnSpPr>
        <p:spPr>
          <a:xfrm>
            <a:off x="9076392" y="2288572"/>
            <a:ext cx="1048242" cy="493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9831928" y="2780486"/>
            <a:ext cx="684000" cy="684000"/>
          </a:xfrm>
          <a:prstGeom prst="ellipse">
            <a:avLst/>
          </a:prstGeom>
          <a:solidFill>
            <a:srgbClr val="70AD47"/>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a:p>
        </p:txBody>
      </p:sp>
      <p:cxnSp>
        <p:nvCxnSpPr>
          <p:cNvPr id="44" name="Straight Arrow Connector 43"/>
          <p:cNvCxnSpPr>
            <a:stCxn id="43" idx="4"/>
            <a:endCxn id="46" idx="0"/>
          </p:cNvCxnSpPr>
          <p:nvPr/>
        </p:nvCxnSpPr>
        <p:spPr>
          <a:xfrm flipH="1">
            <a:off x="9646887" y="3464486"/>
            <a:ext cx="527041" cy="4986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45" name="Straight Arrow Connector 44"/>
          <p:cNvCxnSpPr>
            <a:stCxn id="43" idx="4"/>
            <a:endCxn id="47" idx="0"/>
          </p:cNvCxnSpPr>
          <p:nvPr/>
        </p:nvCxnSpPr>
        <p:spPr>
          <a:xfrm>
            <a:off x="10173928" y="3464486"/>
            <a:ext cx="512276" cy="5040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46" name="Oval 45"/>
          <p:cNvSpPr/>
          <p:nvPr/>
        </p:nvSpPr>
        <p:spPr>
          <a:xfrm>
            <a:off x="9304887" y="396314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n-MY" sz="2800" dirty="0" smtClean="0"/>
              <a:t>-4</a:t>
            </a:r>
            <a:endParaRPr lang="en-MY" sz="2800" dirty="0"/>
          </a:p>
        </p:txBody>
      </p:sp>
      <p:sp>
        <p:nvSpPr>
          <p:cNvPr id="47" name="Oval 46"/>
          <p:cNvSpPr/>
          <p:nvPr/>
        </p:nvSpPr>
        <p:spPr>
          <a:xfrm>
            <a:off x="10344204" y="3968486"/>
            <a:ext cx="684000" cy="68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2400" dirty="0"/>
          </a:p>
        </p:txBody>
      </p:sp>
      <p:sp>
        <p:nvSpPr>
          <p:cNvPr id="52" name="Oval 51"/>
          <p:cNvSpPr/>
          <p:nvPr/>
        </p:nvSpPr>
        <p:spPr>
          <a:xfrm>
            <a:off x="7159109" y="3957820"/>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n-MY" sz="2800" dirty="0" smtClean="0"/>
              <a:t>-2</a:t>
            </a:r>
            <a:endParaRPr lang="en-MY" sz="2800" dirty="0"/>
          </a:p>
        </p:txBody>
      </p:sp>
      <p:sp>
        <p:nvSpPr>
          <p:cNvPr id="57" name="Oval 56"/>
          <p:cNvSpPr/>
          <p:nvPr/>
        </p:nvSpPr>
        <p:spPr>
          <a:xfrm>
            <a:off x="8193749" y="3968486"/>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0" tIns="0" rIns="0" rtlCol="0" anchor="ctr"/>
          <a:lstStyle/>
          <a:p>
            <a:pPr algn="ctr"/>
            <a:r>
              <a:rPr lang="en-MY" sz="2800" dirty="0" smtClean="0"/>
              <a:t>3</a:t>
            </a:r>
            <a:endParaRPr lang="en-MY" sz="2400" dirty="0"/>
          </a:p>
        </p:txBody>
      </p:sp>
      <p:sp>
        <p:nvSpPr>
          <p:cNvPr id="58" name="TextBox 57"/>
          <p:cNvSpPr txBox="1"/>
          <p:nvPr/>
        </p:nvSpPr>
        <p:spPr>
          <a:xfrm>
            <a:off x="8344831" y="2845924"/>
            <a:ext cx="477078" cy="523220"/>
          </a:xfrm>
          <a:prstGeom prst="rect">
            <a:avLst/>
          </a:prstGeom>
          <a:noFill/>
        </p:spPr>
        <p:txBody>
          <a:bodyPr wrap="square" rtlCol="0">
            <a:spAutoFit/>
          </a:bodyPr>
          <a:lstStyle/>
          <a:p>
            <a:r>
              <a:rPr lang="en-MY" sz="2800" dirty="0" smtClean="0"/>
              <a:t>&lt;</a:t>
            </a:r>
            <a:endParaRPr lang="en-MY" dirty="0"/>
          </a:p>
        </p:txBody>
      </p:sp>
      <p:cxnSp>
        <p:nvCxnSpPr>
          <p:cNvPr id="60" name="Straight Arrow Connector 59"/>
          <p:cNvCxnSpPr>
            <a:stCxn id="47" idx="4"/>
          </p:cNvCxnSpPr>
          <p:nvPr/>
        </p:nvCxnSpPr>
        <p:spPr>
          <a:xfrm>
            <a:off x="10686204" y="4652486"/>
            <a:ext cx="0" cy="610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10344204" y="526541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MY" sz="2800" dirty="0" smtClean="0"/>
              <a:t>2</a:t>
            </a:r>
            <a:endParaRPr lang="en-MY" dirty="0"/>
          </a:p>
        </p:txBody>
      </p:sp>
    </p:spTree>
    <p:extLst>
      <p:ext uri="{BB962C8B-B14F-4D97-AF65-F5344CB8AC3E}">
        <p14:creationId xmlns:p14="http://schemas.microsoft.com/office/powerpoint/2010/main" val="3542979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grpId="0" nodeType="clickEffect">
                                  <p:stCondLst>
                                    <p:cond delay="0"/>
                                  </p:stCondLst>
                                  <p:childTnLst>
                                    <p:animScale>
                                      <p:cBhvr>
                                        <p:cTn id="6" dur="700" fill="hold"/>
                                        <p:tgtEl>
                                          <p:spTgt spid="52"/>
                                        </p:tgtEl>
                                      </p:cBhvr>
                                      <p:by x="110000" y="110000"/>
                                    </p:animScale>
                                  </p:childTnLst>
                                </p:cTn>
                              </p:par>
                            </p:childTnLst>
                          </p:cTn>
                        </p:par>
                        <p:par>
                          <p:cTn id="7" fill="hold">
                            <p:stCondLst>
                              <p:cond delay="1400"/>
                            </p:stCondLst>
                            <p:childTnLst>
                              <p:par>
                                <p:cTn id="8" presetID="42" presetClass="path" presetSubtype="0" accel="50000" decel="50000" fill="hold" grpId="1" nodeType="afterEffect">
                                  <p:stCondLst>
                                    <p:cond delay="0"/>
                                  </p:stCondLst>
                                  <p:childTnLst>
                                    <p:animMotion origin="layout" path="M 2.29167E-6 -3.33333E-6 L 0.04284 -0.17245 " pathEditMode="relative" rAng="0" ptsTypes="AA">
                                      <p:cBhvr>
                                        <p:cTn id="9" dur="1000" fill="hold"/>
                                        <p:tgtEl>
                                          <p:spTgt spid="52"/>
                                        </p:tgtEl>
                                        <p:attrNameLst>
                                          <p:attrName>ppt_x</p:attrName>
                                          <p:attrName>ppt_y</p:attrName>
                                        </p:attrNameLst>
                                      </p:cBhvr>
                                      <p:rCtr x="2135" y="-8634"/>
                                    </p:animMotion>
                                  </p:childTnLst>
                                </p:cTn>
                              </p:par>
                            </p:childTnLst>
                          </p:cTn>
                        </p:par>
                        <p:par>
                          <p:cTn id="10" fill="hold">
                            <p:stCondLst>
                              <p:cond delay="2400"/>
                            </p:stCondLst>
                            <p:childTnLst>
                              <p:par>
                                <p:cTn id="11" presetID="1" presetClass="emph" presetSubtype="2" fill="hold" nodeType="afterEffect">
                                  <p:stCondLst>
                                    <p:cond delay="0"/>
                                  </p:stCondLst>
                                  <p:childTnLst>
                                    <p:animClr clrSpc="rgb" dir="cw">
                                      <p:cBhvr>
                                        <p:cTn id="12" dur="1000" fill="hold"/>
                                        <p:tgtEl>
                                          <p:spTgt spid="52"/>
                                        </p:tgtEl>
                                        <p:attrNameLst>
                                          <p:attrName>fillcolor</p:attrName>
                                        </p:attrNameLst>
                                      </p:cBhvr>
                                      <p:to>
                                        <a:srgbClr val="70AD47"/>
                                      </p:to>
                                    </p:animClr>
                                    <p:set>
                                      <p:cBhvr>
                                        <p:cTn id="13" dur="1000" fill="hold"/>
                                        <p:tgtEl>
                                          <p:spTgt spid="52"/>
                                        </p:tgtEl>
                                        <p:attrNameLst>
                                          <p:attrName>fill.type</p:attrName>
                                        </p:attrNameLst>
                                      </p:cBhvr>
                                      <p:to>
                                        <p:strVal val="solid"/>
                                      </p:to>
                                    </p:set>
                                    <p:set>
                                      <p:cBhvr>
                                        <p:cTn id="14" dur="1000" fill="hold"/>
                                        <p:tgtEl>
                                          <p:spTgt spid="52"/>
                                        </p:tgtEl>
                                        <p:attrNameLst>
                                          <p:attrName>fill.on</p:attrName>
                                        </p:attrNameLst>
                                      </p:cBhvr>
                                      <p:to>
                                        <p:strVal val="true"/>
                                      </p:to>
                                    </p:set>
                                  </p:childTnLst>
                                </p:cTn>
                              </p:par>
                            </p:childTnLst>
                          </p:cTn>
                        </p:par>
                        <p:par>
                          <p:cTn id="15" fill="hold">
                            <p:stCondLst>
                              <p:cond delay="3400"/>
                            </p:stCondLst>
                            <p:childTnLst>
                              <p:par>
                                <p:cTn id="16" presetID="6" presetClass="emph" presetSubtype="0" autoRev="1" fill="hold" grpId="0" nodeType="afterEffect">
                                  <p:stCondLst>
                                    <p:cond delay="0"/>
                                  </p:stCondLst>
                                  <p:childTnLst>
                                    <p:animScale>
                                      <p:cBhvr>
                                        <p:cTn id="17" dur="500" fill="hold"/>
                                        <p:tgtEl>
                                          <p:spTgt spid="57"/>
                                        </p:tgtEl>
                                      </p:cBhvr>
                                      <p:by x="110000" y="110000"/>
                                    </p:animScale>
                                  </p:childTnLst>
                                </p:cTn>
                              </p:par>
                            </p:childTnLst>
                          </p:cTn>
                        </p:par>
                        <p:par>
                          <p:cTn id="18" fill="hold">
                            <p:stCondLst>
                              <p:cond delay="4400"/>
                            </p:stCondLst>
                            <p:childTnLst>
                              <p:par>
                                <p:cTn id="19" presetID="37" presetClass="path" presetSubtype="0" accel="50000" decel="50000" fill="hold" grpId="1" nodeType="afterEffect">
                                  <p:stCondLst>
                                    <p:cond delay="0"/>
                                  </p:stCondLst>
                                  <p:childTnLst>
                                    <p:animMotion origin="layout" path="M -3.33333E-6 0.00024 L 0.05612 -0.00347 C 0.06849 -0.00324 0.07826 -0.0125 0.08308 -0.02777 C 0.08868 -0.04514 0.08828 -0.06365 0.08216 -0.08287 L 0.05573 -0.17152 " pathEditMode="relative" rAng="18000000" ptsTypes="AAAAA">
                                      <p:cBhvr>
                                        <p:cTn id="20" dur="2000" fill="hold"/>
                                        <p:tgtEl>
                                          <p:spTgt spid="57"/>
                                        </p:tgtEl>
                                        <p:attrNameLst>
                                          <p:attrName>ppt_x</p:attrName>
                                          <p:attrName>ppt_y</p:attrName>
                                        </p:attrNameLst>
                                      </p:cBhvr>
                                      <p:rCtr x="5560" y="-5741"/>
                                    </p:animMotion>
                                  </p:childTnLst>
                                </p:cTn>
                              </p:par>
                            </p:childTnLst>
                          </p:cTn>
                        </p:par>
                        <p:par>
                          <p:cTn id="21" fill="hold">
                            <p:stCondLst>
                              <p:cond delay="6400"/>
                            </p:stCondLst>
                            <p:childTnLst>
                              <p:par>
                                <p:cTn id="22" presetID="1" presetClass="entr" presetSubtype="0" fill="hold" grpId="0" nodeType="afterEffect">
                                  <p:stCondLst>
                                    <p:cond delay="500"/>
                                  </p:stCondLst>
                                  <p:childTnLst>
                                    <p:set>
                                      <p:cBhvr>
                                        <p:cTn id="23" dur="1" fill="hold">
                                          <p:stCondLst>
                                            <p:cond delay="0"/>
                                          </p:stCondLst>
                                        </p:cTn>
                                        <p:tgtEl>
                                          <p:spTgt spid="58"/>
                                        </p:tgtEl>
                                        <p:attrNameLst>
                                          <p:attrName>style.visibility</p:attrName>
                                        </p:attrNameLst>
                                      </p:cBhvr>
                                      <p:to>
                                        <p:strVal val="visible"/>
                                      </p:to>
                                    </p:set>
                                  </p:childTnLst>
                                </p:cTn>
                              </p:par>
                            </p:childTnLst>
                          </p:cTn>
                        </p:par>
                        <p:par>
                          <p:cTn id="24" fill="hold">
                            <p:stCondLst>
                              <p:cond delay="6900"/>
                            </p:stCondLst>
                            <p:childTnLst>
                              <p:par>
                                <p:cTn id="25" presetID="1" presetClass="exit" presetSubtype="0" fill="hold" grpId="1" nodeType="afterEffect">
                                  <p:stCondLst>
                                    <p:cond delay="500"/>
                                  </p:stCondLst>
                                  <p:childTnLst>
                                    <p:set>
                                      <p:cBhvr>
                                        <p:cTn id="26" dur="1" fill="hold">
                                          <p:stCondLst>
                                            <p:cond delay="0"/>
                                          </p:stCondLst>
                                        </p:cTn>
                                        <p:tgtEl>
                                          <p:spTgt spid="58"/>
                                        </p:tgtEl>
                                        <p:attrNameLst>
                                          <p:attrName>style.visibility</p:attrName>
                                        </p:attrNameLst>
                                      </p:cBhvr>
                                      <p:to>
                                        <p:strVal val="hidden"/>
                                      </p:to>
                                    </p:set>
                                  </p:childTnLst>
                                </p:cTn>
                              </p:par>
                              <p:par>
                                <p:cTn id="27" presetID="1" presetClass="exit" presetSubtype="0" fill="hold" grpId="2" nodeType="withEffect">
                                  <p:stCondLst>
                                    <p:cond delay="500"/>
                                  </p:stCondLst>
                                  <p:childTnLst>
                                    <p:set>
                                      <p:cBhvr>
                                        <p:cTn id="28" dur="1" fill="hold">
                                          <p:stCondLst>
                                            <p:cond delay="0"/>
                                          </p:stCondLst>
                                        </p:cTn>
                                        <p:tgtEl>
                                          <p:spTgt spid="57"/>
                                        </p:tgtEl>
                                        <p:attrNameLst>
                                          <p:attrName>style.visibility</p:attrName>
                                        </p:attrNameLst>
                                      </p:cBhvr>
                                      <p:to>
                                        <p:strVal val="hidden"/>
                                      </p:to>
                                    </p:set>
                                  </p:childTnLst>
                                </p:cTn>
                              </p:par>
                            </p:childTnLst>
                          </p:cTn>
                        </p:par>
                        <p:par>
                          <p:cTn id="29" fill="hold">
                            <p:stCondLst>
                              <p:cond delay="7400"/>
                            </p:stCondLst>
                            <p:childTnLst>
                              <p:par>
                                <p:cTn id="30" presetID="42" presetClass="path" presetSubtype="0" accel="50000" decel="50000" fill="hold" grpId="2" nodeType="afterEffect">
                                  <p:stCondLst>
                                    <p:cond delay="0"/>
                                  </p:stCondLst>
                                  <p:childTnLst>
                                    <p:animMotion origin="layout" path="M 0.04284 -0.17245 L 0.12916 -0.34444 " pathEditMode="relative" rAng="0" ptsTypes="AA">
                                      <p:cBhvr>
                                        <p:cTn id="31" dur="2000" fill="hold"/>
                                        <p:tgtEl>
                                          <p:spTgt spid="52"/>
                                        </p:tgtEl>
                                        <p:attrNameLst>
                                          <p:attrName>ppt_x</p:attrName>
                                          <p:attrName>ppt_y</p:attrName>
                                        </p:attrNameLst>
                                      </p:cBhvr>
                                      <p:rCtr x="4310" y="-8611"/>
                                    </p:animMotion>
                                  </p:childTnLst>
                                </p:cTn>
                              </p:par>
                            </p:childTnLst>
                          </p:cTn>
                        </p:par>
                        <p:par>
                          <p:cTn id="32" fill="hold">
                            <p:stCondLst>
                              <p:cond delay="9400"/>
                            </p:stCondLst>
                            <p:childTnLst>
                              <p:par>
                                <p:cTn id="33" presetID="1" presetClass="emph" presetSubtype="2" fill="hold" nodeType="afterEffect">
                                  <p:stCondLst>
                                    <p:cond delay="0"/>
                                  </p:stCondLst>
                                  <p:childTnLst>
                                    <p:animClr clrSpc="rgb" dir="cw">
                                      <p:cBhvr>
                                        <p:cTn id="34" dur="1000" fill="hold"/>
                                        <p:tgtEl>
                                          <p:spTgt spid="52"/>
                                        </p:tgtEl>
                                        <p:attrNameLst>
                                          <p:attrName>fillcolor</p:attrName>
                                        </p:attrNameLst>
                                      </p:cBhvr>
                                      <p:to>
                                        <a:srgbClr val="5B9BD5"/>
                                      </p:to>
                                    </p:animClr>
                                    <p:set>
                                      <p:cBhvr>
                                        <p:cTn id="35" dur="1000" fill="hold"/>
                                        <p:tgtEl>
                                          <p:spTgt spid="52"/>
                                        </p:tgtEl>
                                        <p:attrNameLst>
                                          <p:attrName>fill.type</p:attrName>
                                        </p:attrNameLst>
                                      </p:cBhvr>
                                      <p:to>
                                        <p:strVal val="solid"/>
                                      </p:to>
                                    </p:set>
                                    <p:set>
                                      <p:cBhvr>
                                        <p:cTn id="36" dur="1000" fill="hold"/>
                                        <p:tgtEl>
                                          <p:spTgt spid="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P spid="52" grpId="2" animBg="1"/>
      <p:bldP spid="57" grpId="0" animBg="1"/>
      <p:bldP spid="57" grpId="1" animBg="1"/>
      <p:bldP spid="57" grpId="2" animBg="1"/>
      <p:bldP spid="58" grpId="0"/>
      <p:bldP spid="58"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a:xfrm>
            <a:off x="9401808" y="385237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normAutofit/>
          </a:bodyPr>
          <a:lstStyle/>
          <a:p>
            <a:pPr algn="ctr"/>
            <a:r>
              <a:rPr lang="en-MY" sz="2800" dirty="0" smtClean="0"/>
              <a:t>-4</a:t>
            </a:r>
            <a:endParaRPr lang="en-MY" sz="2800" dirty="0"/>
          </a:p>
        </p:txBody>
      </p:sp>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367310"/>
                <a:ext cx="10515600" cy="1325563"/>
              </a:xfrm>
            </p:spPr>
            <p:txBody>
              <a:bodyPr/>
              <a:lstStyle/>
              <a:p>
                <a:pPr algn="ctr"/>
                <a14:m>
                  <m:oMath xmlns:m="http://schemas.openxmlformats.org/officeDocument/2006/math">
                    <m:r>
                      <a:rPr lang="en-MY" b="0" i="1" smtClean="0">
                        <a:latin typeface="Cambria Math" panose="02040503050406030204" pitchFamily="18" charset="0"/>
                      </a:rPr>
                      <m:t>𝛼𝛽</m:t>
                    </m:r>
                  </m:oMath>
                </a14:m>
                <a:r>
                  <a:rPr lang="en-MY" dirty="0" smtClean="0"/>
                  <a:t> Pruning</a:t>
                </a:r>
                <a:endParaRPr lang="en-MY"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367310"/>
                <a:ext cx="10515600" cy="1325563"/>
              </a:xfrm>
              <a:blipFill rotWithShape="0">
                <a:blip r:embed="rId2"/>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77333" y="2160589"/>
                <a:ext cx="9598193" cy="3880773"/>
              </a:xfrm>
            </p:spPr>
            <p:txBody>
              <a:bodyPr>
                <a:noAutofit/>
              </a:bodyPr>
              <a:lstStyle/>
              <a:p>
                <a14:m>
                  <m:oMath xmlns:m="http://schemas.openxmlformats.org/officeDocument/2006/math">
                    <m:r>
                      <a:rPr lang="en-MY" sz="2400" b="0" i="1" smtClean="0">
                        <a:latin typeface="Cambria Math" panose="02040503050406030204" pitchFamily="18" charset="0"/>
                      </a:rPr>
                      <m:t>𝛼𝛽</m:t>
                    </m:r>
                  </m:oMath>
                </a14:m>
                <a:r>
                  <a:rPr lang="en-MY" sz="2400" dirty="0" smtClean="0"/>
                  <a:t> Pruning saves us some computations.</a:t>
                </a:r>
                <a:endParaRPr lang="en-MY" sz="2400" dirty="0"/>
              </a:p>
              <a:p>
                <a:r>
                  <a:rPr lang="en-MY" sz="2400" dirty="0" smtClean="0"/>
                  <a:t>Since our opponent will always pick the lowest</a:t>
                </a:r>
                <a:br>
                  <a:rPr lang="en-MY" sz="2400" dirty="0" smtClean="0"/>
                </a:br>
                <a:r>
                  <a:rPr lang="en-MY" sz="2400" dirty="0" smtClean="0"/>
                  <a:t>reward, there is no point in looking at the</a:t>
                </a:r>
                <a:br>
                  <a:rPr lang="en-MY" sz="2400" dirty="0" smtClean="0"/>
                </a:br>
                <a:r>
                  <a:rPr lang="en-MY" sz="2400" dirty="0" smtClean="0"/>
                  <a:t>brother of the leaf with reward -4, since our</a:t>
                </a:r>
                <a:br>
                  <a:rPr lang="en-MY" sz="2400" dirty="0" smtClean="0"/>
                </a:br>
                <a:r>
                  <a:rPr lang="en-MY" sz="2400" dirty="0" smtClean="0"/>
                  <a:t>opponent won’t pick any reward greater</a:t>
                </a:r>
                <a:br>
                  <a:rPr lang="en-MY" sz="2400" dirty="0" smtClean="0"/>
                </a:br>
                <a:r>
                  <a:rPr lang="en-MY" sz="2400" dirty="0" smtClean="0"/>
                  <a:t>than -4.</a:t>
                </a:r>
              </a:p>
              <a:p>
                <a:r>
                  <a:rPr lang="en-MY" sz="2400" dirty="0" smtClean="0"/>
                  <a:t>We already have a way to guarantee </a:t>
                </a:r>
                <a:r>
                  <a:rPr lang="en-MY" sz="2400" dirty="0" err="1" smtClean="0"/>
                  <a:t>atleast</a:t>
                </a:r>
                <a:r>
                  <a:rPr lang="en-MY" sz="2400" dirty="0" smtClean="0"/>
                  <a:t> -2 reward.</a:t>
                </a:r>
              </a:p>
              <a:p>
                <a:r>
                  <a:rPr lang="en-MY" sz="2400" dirty="0" smtClean="0"/>
                  <a:t>This is called </a:t>
                </a:r>
                <a:r>
                  <a:rPr lang="en-MY" sz="2400" i="1" dirty="0" smtClean="0"/>
                  <a:t>Alpha pruning</a:t>
                </a:r>
                <a:r>
                  <a:rPr lang="en-MY" sz="2400" dirty="0" smtClean="0"/>
                  <a:t>.</a:t>
                </a:r>
              </a:p>
              <a:p>
                <a:pPr lvl="1"/>
                <a:r>
                  <a:rPr lang="en-MY" sz="2000" dirty="0" smtClean="0"/>
                  <a:t>Similar reasoning can give us </a:t>
                </a:r>
                <a:r>
                  <a:rPr lang="en-MY" sz="2000" i="1" dirty="0" smtClean="0"/>
                  <a:t>Beta pruning</a:t>
                </a:r>
                <a:r>
                  <a:rPr lang="en-MY" sz="2000" dirty="0" smtClean="0"/>
                  <a:t>.</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77333" y="2160589"/>
                <a:ext cx="9598193" cy="3880773"/>
              </a:xfrm>
              <a:blipFill rotWithShape="0">
                <a:blip r:embed="rId3"/>
                <a:stretch>
                  <a:fillRect l="-508" t="-1256" b="-1413"/>
                </a:stretch>
              </a:blipFill>
            </p:spPr>
            <p:txBody>
              <a:bodyPr/>
              <a:lstStyle/>
              <a:p>
                <a:r>
                  <a:rPr lang="en-MY">
                    <a:noFill/>
                  </a:rPr>
                  <a:t> </a:t>
                </a:r>
              </a:p>
            </p:txBody>
          </p:sp>
        </mc:Fallback>
      </mc:AlternateContent>
      <p:sp>
        <p:nvSpPr>
          <p:cNvPr id="6" name="Oval 5"/>
          <p:cNvSpPr/>
          <p:nvPr/>
        </p:nvSpPr>
        <p:spPr>
          <a:xfrm>
            <a:off x="8835990" y="1487040"/>
            <a:ext cx="684000" cy="68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MY" sz="2800" dirty="0" smtClean="0"/>
              <a:t>-2</a:t>
            </a:r>
            <a:endParaRPr lang="en-MY" sz="2800" dirty="0"/>
          </a:p>
        </p:txBody>
      </p:sp>
      <p:cxnSp>
        <p:nvCxnSpPr>
          <p:cNvPr id="8" name="Straight Arrow Connector 7"/>
          <p:cNvCxnSpPr>
            <a:stCxn id="6" idx="4"/>
            <a:endCxn id="11" idx="0"/>
          </p:cNvCxnSpPr>
          <p:nvPr/>
        </p:nvCxnSpPr>
        <p:spPr>
          <a:xfrm flipH="1">
            <a:off x="8129748" y="2171040"/>
            <a:ext cx="1048242" cy="493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7787748" y="2664374"/>
            <a:ext cx="684000" cy="684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MY" sz="2800" dirty="0" smtClean="0"/>
              <a:t>-2</a:t>
            </a:r>
            <a:endParaRPr lang="en-MY" sz="2800" dirty="0"/>
          </a:p>
        </p:txBody>
      </p:sp>
      <p:cxnSp>
        <p:nvCxnSpPr>
          <p:cNvPr id="12" name="Straight Arrow Connector 11"/>
          <p:cNvCxnSpPr>
            <a:stCxn id="11" idx="4"/>
            <a:endCxn id="16" idx="0"/>
          </p:cNvCxnSpPr>
          <p:nvPr/>
        </p:nvCxnSpPr>
        <p:spPr>
          <a:xfrm flipH="1">
            <a:off x="7602707" y="3348374"/>
            <a:ext cx="527041" cy="4986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3" name="Straight Arrow Connector 12"/>
          <p:cNvCxnSpPr>
            <a:stCxn id="11" idx="4"/>
            <a:endCxn id="17" idx="0"/>
          </p:cNvCxnSpPr>
          <p:nvPr/>
        </p:nvCxnSpPr>
        <p:spPr>
          <a:xfrm>
            <a:off x="8129748" y="3348374"/>
            <a:ext cx="512276" cy="5040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6" name="Oval 15"/>
          <p:cNvSpPr/>
          <p:nvPr/>
        </p:nvSpPr>
        <p:spPr>
          <a:xfrm>
            <a:off x="7260707" y="3847032"/>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normAutofit fontScale="92500" lnSpcReduction="10000"/>
          </a:bodyPr>
          <a:lstStyle/>
          <a:p>
            <a:pPr algn="ctr"/>
            <a:r>
              <a:rPr lang="en-MY" sz="2800" dirty="0" smtClean="0"/>
              <a:t>-2</a:t>
            </a:r>
            <a:endParaRPr lang="en-MY" sz="2800" dirty="0"/>
          </a:p>
        </p:txBody>
      </p:sp>
      <p:sp>
        <p:nvSpPr>
          <p:cNvPr id="17" name="Oval 16"/>
          <p:cNvSpPr/>
          <p:nvPr/>
        </p:nvSpPr>
        <p:spPr>
          <a:xfrm>
            <a:off x="8300024" y="385237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MY" sz="2800" dirty="0" smtClean="0"/>
              <a:t>3</a:t>
            </a:r>
            <a:endParaRPr lang="en-MY" sz="2400" dirty="0"/>
          </a:p>
        </p:txBody>
      </p:sp>
      <p:cxnSp>
        <p:nvCxnSpPr>
          <p:cNvPr id="29" name="Straight Arrow Connector 28"/>
          <p:cNvCxnSpPr/>
          <p:nvPr/>
        </p:nvCxnSpPr>
        <p:spPr>
          <a:xfrm>
            <a:off x="9177990" y="2172460"/>
            <a:ext cx="1048242" cy="493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9933526" y="2664374"/>
            <a:ext cx="684000" cy="684000"/>
          </a:xfrm>
          <a:prstGeom prst="ellipse">
            <a:avLst/>
          </a:prstGeom>
          <a:solidFill>
            <a:srgbClr val="70AD47"/>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MY"/>
          </a:p>
        </p:txBody>
      </p:sp>
      <p:cxnSp>
        <p:nvCxnSpPr>
          <p:cNvPr id="44" name="Straight Arrow Connector 43"/>
          <p:cNvCxnSpPr>
            <a:stCxn id="43" idx="4"/>
            <a:endCxn id="46" idx="0"/>
          </p:cNvCxnSpPr>
          <p:nvPr/>
        </p:nvCxnSpPr>
        <p:spPr>
          <a:xfrm flipH="1">
            <a:off x="9748485" y="3348374"/>
            <a:ext cx="527041" cy="4986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45" name="Straight Arrow Connector 44"/>
          <p:cNvCxnSpPr>
            <a:stCxn id="43" idx="4"/>
            <a:endCxn id="47" idx="0"/>
          </p:cNvCxnSpPr>
          <p:nvPr/>
        </p:nvCxnSpPr>
        <p:spPr>
          <a:xfrm>
            <a:off x="10275526" y="3348374"/>
            <a:ext cx="512276" cy="5040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46" name="Oval 45"/>
          <p:cNvSpPr/>
          <p:nvPr/>
        </p:nvSpPr>
        <p:spPr>
          <a:xfrm>
            <a:off x="9406485" y="3847032"/>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normAutofit fontScale="92500" lnSpcReduction="10000"/>
          </a:bodyPr>
          <a:lstStyle/>
          <a:p>
            <a:pPr algn="ctr"/>
            <a:r>
              <a:rPr lang="en-MY" sz="2800" dirty="0" smtClean="0"/>
              <a:t>-4</a:t>
            </a:r>
            <a:endParaRPr lang="en-MY" sz="2800" dirty="0"/>
          </a:p>
        </p:txBody>
      </p:sp>
      <p:sp>
        <p:nvSpPr>
          <p:cNvPr id="47" name="Oval 46"/>
          <p:cNvSpPr/>
          <p:nvPr/>
        </p:nvSpPr>
        <p:spPr>
          <a:xfrm>
            <a:off x="10445802" y="3852374"/>
            <a:ext cx="684000" cy="68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2400" dirty="0"/>
          </a:p>
        </p:txBody>
      </p:sp>
      <p:sp>
        <p:nvSpPr>
          <p:cNvPr id="52" name="Oval 51"/>
          <p:cNvSpPr/>
          <p:nvPr/>
        </p:nvSpPr>
        <p:spPr>
          <a:xfrm>
            <a:off x="7248469" y="3841708"/>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n-MY" sz="2800" dirty="0" smtClean="0"/>
              <a:t>-2</a:t>
            </a:r>
            <a:endParaRPr lang="en-MY" sz="2800" dirty="0"/>
          </a:p>
        </p:txBody>
      </p:sp>
      <p:sp>
        <p:nvSpPr>
          <p:cNvPr id="57" name="Oval 56"/>
          <p:cNvSpPr/>
          <p:nvPr/>
        </p:nvSpPr>
        <p:spPr>
          <a:xfrm>
            <a:off x="8295347" y="3852374"/>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MY" sz="2800" dirty="0" smtClean="0"/>
              <a:t>3</a:t>
            </a:r>
            <a:endParaRPr lang="en-MY" sz="2400" dirty="0"/>
          </a:p>
        </p:txBody>
      </p:sp>
      <p:cxnSp>
        <p:nvCxnSpPr>
          <p:cNvPr id="60" name="Straight Arrow Connector 59"/>
          <p:cNvCxnSpPr>
            <a:stCxn id="47" idx="4"/>
          </p:cNvCxnSpPr>
          <p:nvPr/>
        </p:nvCxnSpPr>
        <p:spPr>
          <a:xfrm>
            <a:off x="10787802" y="4536374"/>
            <a:ext cx="0" cy="610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10445802" y="5149302"/>
            <a:ext cx="684000" cy="684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MY" sz="2800" dirty="0" smtClean="0"/>
              <a:t>2</a:t>
            </a:r>
            <a:endParaRPr lang="en-MY" dirty="0"/>
          </a:p>
        </p:txBody>
      </p:sp>
      <p:sp>
        <p:nvSpPr>
          <p:cNvPr id="23" name="TextBox 22"/>
          <p:cNvSpPr txBox="1"/>
          <p:nvPr/>
        </p:nvSpPr>
        <p:spPr>
          <a:xfrm>
            <a:off x="9634572" y="1537982"/>
            <a:ext cx="477078" cy="523220"/>
          </a:xfrm>
          <a:prstGeom prst="rect">
            <a:avLst/>
          </a:prstGeom>
          <a:noFill/>
        </p:spPr>
        <p:txBody>
          <a:bodyPr wrap="square" rtlCol="0">
            <a:spAutoFit/>
          </a:bodyPr>
          <a:lstStyle/>
          <a:p>
            <a:r>
              <a:rPr lang="en-MY" sz="2800" dirty="0" smtClean="0"/>
              <a:t>&gt;</a:t>
            </a:r>
            <a:endParaRPr lang="en-MY" dirty="0"/>
          </a:p>
        </p:txBody>
      </p:sp>
      <p:grpSp>
        <p:nvGrpSpPr>
          <p:cNvPr id="9" name="Group 8"/>
          <p:cNvGrpSpPr/>
          <p:nvPr/>
        </p:nvGrpSpPr>
        <p:grpSpPr>
          <a:xfrm>
            <a:off x="9490572" y="2240492"/>
            <a:ext cx="288000" cy="324000"/>
            <a:chOff x="8124347" y="5287616"/>
            <a:chExt cx="347401" cy="450424"/>
          </a:xfrm>
        </p:grpSpPr>
        <p:cxnSp>
          <p:nvCxnSpPr>
            <p:cNvPr id="7" name="Straight Connector 6"/>
            <p:cNvCxnSpPr/>
            <p:nvPr/>
          </p:nvCxnSpPr>
          <p:spPr>
            <a:xfrm>
              <a:off x="8129748" y="5287617"/>
              <a:ext cx="342000" cy="450423"/>
            </a:xfrm>
            <a:prstGeom prst="line">
              <a:avLst/>
            </a:prstGeom>
            <a:ln w="31750"/>
          </p:spPr>
          <p:style>
            <a:lnRef idx="3">
              <a:schemeClr val="accent2"/>
            </a:lnRef>
            <a:fillRef idx="0">
              <a:schemeClr val="accent2"/>
            </a:fillRef>
            <a:effectRef idx="2">
              <a:schemeClr val="accent2"/>
            </a:effectRef>
            <a:fontRef idx="minor">
              <a:schemeClr val="tx1"/>
            </a:fontRef>
          </p:style>
        </p:cxnSp>
        <p:cxnSp>
          <p:nvCxnSpPr>
            <p:cNvPr id="27" name="Straight Connector 26"/>
            <p:cNvCxnSpPr/>
            <p:nvPr/>
          </p:nvCxnSpPr>
          <p:spPr>
            <a:xfrm flipH="1">
              <a:off x="8124347" y="5287616"/>
              <a:ext cx="342000" cy="450423"/>
            </a:xfrm>
            <a:prstGeom prst="line">
              <a:avLst/>
            </a:prstGeom>
            <a:ln w="31750"/>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7446037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00013 0.00023 L 0.0362 -0.08171 C 0.04427 -0.09792 0.05156 -0.12616 0.05664 -0.15625 C 0.06198 -0.1912 0.06406 -0.22014 0.06211 -0.2419 L 0.05547 -0.34583 " pathEditMode="relative" rAng="17160000" ptsTypes="AAAAA">
                                      <p:cBhvr>
                                        <p:cTn id="6" dur="2000" fill="hold"/>
                                        <p:tgtEl>
                                          <p:spTgt spid="46"/>
                                        </p:tgtEl>
                                        <p:attrNameLst>
                                          <p:attrName>ppt_x</p:attrName>
                                          <p:attrName>ppt_y</p:attrName>
                                        </p:attrNameLst>
                                      </p:cBhvr>
                                      <p:rCtr x="4232" y="-16551"/>
                                    </p:animMotion>
                                  </p:childTnLst>
                                </p:cTn>
                              </p:par>
                            </p:childTnLst>
                          </p:cTn>
                        </p:par>
                        <p:par>
                          <p:cTn id="7" fill="hold">
                            <p:stCondLst>
                              <p:cond delay="2000"/>
                            </p:stCondLst>
                            <p:childTnLst>
                              <p:par>
                                <p:cTn id="8" presetID="1" presetClass="entr" presetSubtype="0" fill="hold" grpId="0" nodeType="afterEffect">
                                  <p:stCondLst>
                                    <p:cond delay="500"/>
                                  </p:stCondLst>
                                  <p:childTnLst>
                                    <p:set>
                                      <p:cBhvr>
                                        <p:cTn id="9" dur="1" fill="hold">
                                          <p:stCondLst>
                                            <p:cond delay="0"/>
                                          </p:stCondLst>
                                        </p:cTn>
                                        <p:tgtEl>
                                          <p:spTgt spid="23"/>
                                        </p:tgtEl>
                                        <p:attrNameLst>
                                          <p:attrName>style.visibility</p:attrName>
                                        </p:attrNameLst>
                                      </p:cBhvr>
                                      <p:to>
                                        <p:strVal val="visible"/>
                                      </p:to>
                                    </p:set>
                                  </p:childTnLst>
                                </p:cTn>
                              </p:par>
                            </p:childTnLst>
                          </p:cTn>
                        </p:par>
                        <p:par>
                          <p:cTn id="10" fill="hold">
                            <p:stCondLst>
                              <p:cond delay="2500"/>
                            </p:stCondLst>
                            <p:childTnLst>
                              <p:par>
                                <p:cTn id="11" presetID="1" presetClass="exit" presetSubtype="0" fill="hold" grpId="1" nodeType="afterEffect">
                                  <p:stCondLst>
                                    <p:cond delay="500"/>
                                  </p:stCondLst>
                                  <p:childTnLst>
                                    <p:set>
                                      <p:cBhvr>
                                        <p:cTn id="12" dur="1" fill="hold">
                                          <p:stCondLst>
                                            <p:cond delay="0"/>
                                          </p:stCondLst>
                                        </p:cTn>
                                        <p:tgtEl>
                                          <p:spTgt spid="23"/>
                                        </p:tgtEl>
                                        <p:attrNameLst>
                                          <p:attrName>style.visibility</p:attrName>
                                        </p:attrNameLst>
                                      </p:cBhvr>
                                      <p:to>
                                        <p:strVal val="hidden"/>
                                      </p:to>
                                    </p:set>
                                  </p:childTnLst>
                                </p:cTn>
                              </p:par>
                            </p:childTnLst>
                          </p:cTn>
                        </p:par>
                        <p:par>
                          <p:cTn id="13" fill="hold">
                            <p:stCondLst>
                              <p:cond delay="3000"/>
                            </p:stCondLst>
                            <p:childTnLst>
                              <p:par>
                                <p:cTn id="14" presetID="1" presetClass="exit" presetSubtype="0" fill="hold" grpId="1" nodeType="afterEffect">
                                  <p:stCondLst>
                                    <p:cond delay="0"/>
                                  </p:stCondLst>
                                  <p:childTnLst>
                                    <p:set>
                                      <p:cBhvr>
                                        <p:cTn id="15" dur="1" fill="hold">
                                          <p:stCondLst>
                                            <p:cond delay="0"/>
                                          </p:stCondLst>
                                        </p:cTn>
                                        <p:tgtEl>
                                          <p:spTgt spid="46"/>
                                        </p:tgtEl>
                                        <p:attrNameLst>
                                          <p:attrName>style.visibility</p:attrName>
                                        </p:attrNameLst>
                                      </p:cBhvr>
                                      <p:to>
                                        <p:strVal val="hidden"/>
                                      </p:to>
                                    </p:set>
                                  </p:childTnLst>
                                </p:cTn>
                              </p:par>
                            </p:childTnLst>
                          </p:cTn>
                        </p:par>
                        <p:par>
                          <p:cTn id="16" fill="hold">
                            <p:stCondLst>
                              <p:cond delay="3000"/>
                            </p:stCondLst>
                            <p:childTnLst>
                              <p:par>
                                <p:cTn id="17" presetID="1" presetClass="entr" presetSubtype="0" fill="hold" nodeType="afterEffect">
                                  <p:stCondLst>
                                    <p:cond delay="50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3500"/>
                            </p:stCondLst>
                            <p:childTnLst>
                              <p:par>
                                <p:cTn id="20" presetID="1" presetClass="exit" presetSubtype="0" fill="hold" nodeType="afterEffect">
                                  <p:stCondLst>
                                    <p:cond delay="1000"/>
                                  </p:stCondLst>
                                  <p:childTnLst>
                                    <p:set>
                                      <p:cBhvr>
                                        <p:cTn id="21" dur="1" fill="hold">
                                          <p:stCondLst>
                                            <p:cond delay="0"/>
                                          </p:stCondLst>
                                        </p:cTn>
                                        <p:tgtEl>
                                          <p:spTgt spid="9"/>
                                        </p:tgtEl>
                                        <p:attrNameLst>
                                          <p:attrName>style.visibility</p:attrName>
                                        </p:attrNameLst>
                                      </p:cBhvr>
                                      <p:to>
                                        <p:strVal val="hidden"/>
                                      </p:to>
                                    </p:set>
                                  </p:childTnLst>
                                </p:cTn>
                              </p:par>
                            </p:childTnLst>
                          </p:cTn>
                        </p:par>
                        <p:par>
                          <p:cTn id="22" fill="hold">
                            <p:stCondLst>
                              <p:cond delay="4500"/>
                            </p:stCondLst>
                            <p:childTnLst>
                              <p:par>
                                <p:cTn id="23" presetID="2" presetClass="exit" presetSubtype="4" fill="hold" grpId="0" nodeType="afterEffect">
                                  <p:stCondLst>
                                    <p:cond delay="0"/>
                                  </p:stCondLst>
                                  <p:childTnLst>
                                    <p:anim calcmode="lin" valueType="num">
                                      <p:cBhvr additive="base">
                                        <p:cTn id="24" dur="500"/>
                                        <p:tgtEl>
                                          <p:spTgt spid="43"/>
                                        </p:tgtEl>
                                        <p:attrNameLst>
                                          <p:attrName>ppt_x</p:attrName>
                                        </p:attrNameLst>
                                      </p:cBhvr>
                                      <p:tavLst>
                                        <p:tav tm="0">
                                          <p:val>
                                            <p:strVal val="ppt_x"/>
                                          </p:val>
                                        </p:tav>
                                        <p:tav tm="100000">
                                          <p:val>
                                            <p:strVal val="ppt_x"/>
                                          </p:val>
                                        </p:tav>
                                      </p:tavLst>
                                    </p:anim>
                                    <p:anim calcmode="lin" valueType="num">
                                      <p:cBhvr additive="base">
                                        <p:cTn id="25" dur="500"/>
                                        <p:tgtEl>
                                          <p:spTgt spid="43"/>
                                        </p:tgtEl>
                                        <p:attrNameLst>
                                          <p:attrName>ppt_y</p:attrName>
                                        </p:attrNameLst>
                                      </p:cBhvr>
                                      <p:tavLst>
                                        <p:tav tm="0">
                                          <p:val>
                                            <p:strVal val="ppt_y"/>
                                          </p:val>
                                        </p:tav>
                                        <p:tav tm="100000">
                                          <p:val>
                                            <p:strVal val="1+ppt_h/2"/>
                                          </p:val>
                                        </p:tav>
                                      </p:tavLst>
                                    </p:anim>
                                    <p:set>
                                      <p:cBhvr>
                                        <p:cTn id="26" dur="1" fill="hold">
                                          <p:stCondLst>
                                            <p:cond delay="499"/>
                                          </p:stCondLst>
                                        </p:cTn>
                                        <p:tgtEl>
                                          <p:spTgt spid="43"/>
                                        </p:tgtEl>
                                        <p:attrNameLst>
                                          <p:attrName>style.visibility</p:attrName>
                                        </p:attrNameLst>
                                      </p:cBhvr>
                                      <p:to>
                                        <p:strVal val="hidden"/>
                                      </p:to>
                                    </p:set>
                                  </p:childTnLst>
                                </p:cTn>
                              </p:par>
                              <p:par>
                                <p:cTn id="27" presetID="2" presetClass="exit" presetSubtype="4" fill="hold" nodeType="withEffect">
                                  <p:stCondLst>
                                    <p:cond delay="0"/>
                                  </p:stCondLst>
                                  <p:childTnLst>
                                    <p:anim calcmode="lin" valueType="num">
                                      <p:cBhvr additive="base">
                                        <p:cTn id="28" dur="500"/>
                                        <p:tgtEl>
                                          <p:spTgt spid="29"/>
                                        </p:tgtEl>
                                        <p:attrNameLst>
                                          <p:attrName>ppt_x</p:attrName>
                                        </p:attrNameLst>
                                      </p:cBhvr>
                                      <p:tavLst>
                                        <p:tav tm="0">
                                          <p:val>
                                            <p:strVal val="ppt_x"/>
                                          </p:val>
                                        </p:tav>
                                        <p:tav tm="100000">
                                          <p:val>
                                            <p:strVal val="ppt_x"/>
                                          </p:val>
                                        </p:tav>
                                      </p:tavLst>
                                    </p:anim>
                                    <p:anim calcmode="lin" valueType="num">
                                      <p:cBhvr additive="base">
                                        <p:cTn id="29" dur="500"/>
                                        <p:tgtEl>
                                          <p:spTgt spid="29"/>
                                        </p:tgtEl>
                                        <p:attrNameLst>
                                          <p:attrName>ppt_y</p:attrName>
                                        </p:attrNameLst>
                                      </p:cBhvr>
                                      <p:tavLst>
                                        <p:tav tm="0">
                                          <p:val>
                                            <p:strVal val="ppt_y"/>
                                          </p:val>
                                        </p:tav>
                                        <p:tav tm="100000">
                                          <p:val>
                                            <p:strVal val="1+ppt_h/2"/>
                                          </p:val>
                                        </p:tav>
                                      </p:tavLst>
                                    </p:anim>
                                    <p:set>
                                      <p:cBhvr>
                                        <p:cTn id="30" dur="1" fill="hold">
                                          <p:stCondLst>
                                            <p:cond delay="499"/>
                                          </p:stCondLst>
                                        </p:cTn>
                                        <p:tgtEl>
                                          <p:spTgt spid="29"/>
                                        </p:tgtEl>
                                        <p:attrNameLst>
                                          <p:attrName>style.visibility</p:attrName>
                                        </p:attrNameLst>
                                      </p:cBhvr>
                                      <p:to>
                                        <p:strVal val="hidden"/>
                                      </p:to>
                                    </p:set>
                                  </p:childTnLst>
                                </p:cTn>
                              </p:par>
                              <p:par>
                                <p:cTn id="31" presetID="2" presetClass="exit" presetSubtype="4" fill="hold" grpId="0" nodeType="withEffect">
                                  <p:stCondLst>
                                    <p:cond delay="0"/>
                                  </p:stCondLst>
                                  <p:childTnLst>
                                    <p:anim calcmode="lin" valueType="num">
                                      <p:cBhvr additive="base">
                                        <p:cTn id="32" dur="500"/>
                                        <p:tgtEl>
                                          <p:spTgt spid="24"/>
                                        </p:tgtEl>
                                        <p:attrNameLst>
                                          <p:attrName>ppt_x</p:attrName>
                                        </p:attrNameLst>
                                      </p:cBhvr>
                                      <p:tavLst>
                                        <p:tav tm="0">
                                          <p:val>
                                            <p:strVal val="ppt_x"/>
                                          </p:val>
                                        </p:tav>
                                        <p:tav tm="100000">
                                          <p:val>
                                            <p:strVal val="ppt_x"/>
                                          </p:val>
                                        </p:tav>
                                      </p:tavLst>
                                    </p:anim>
                                    <p:anim calcmode="lin" valueType="num">
                                      <p:cBhvr additive="base">
                                        <p:cTn id="33" dur="500"/>
                                        <p:tgtEl>
                                          <p:spTgt spid="24"/>
                                        </p:tgtEl>
                                        <p:attrNameLst>
                                          <p:attrName>ppt_y</p:attrName>
                                        </p:attrNameLst>
                                      </p:cBhvr>
                                      <p:tavLst>
                                        <p:tav tm="0">
                                          <p:val>
                                            <p:strVal val="ppt_y"/>
                                          </p:val>
                                        </p:tav>
                                        <p:tav tm="100000">
                                          <p:val>
                                            <p:strVal val="1+ppt_h/2"/>
                                          </p:val>
                                        </p:tav>
                                      </p:tavLst>
                                    </p:anim>
                                    <p:set>
                                      <p:cBhvr>
                                        <p:cTn id="34" dur="1" fill="hold">
                                          <p:stCondLst>
                                            <p:cond delay="499"/>
                                          </p:stCondLst>
                                        </p:cTn>
                                        <p:tgtEl>
                                          <p:spTgt spid="24"/>
                                        </p:tgtEl>
                                        <p:attrNameLst>
                                          <p:attrName>style.visibility</p:attrName>
                                        </p:attrNameLst>
                                      </p:cBhvr>
                                      <p:to>
                                        <p:strVal val="hidden"/>
                                      </p:to>
                                    </p:set>
                                  </p:childTnLst>
                                </p:cTn>
                              </p:par>
                              <p:par>
                                <p:cTn id="35" presetID="2" presetClass="exit" presetSubtype="4" fill="hold" grpId="0" nodeType="withEffect">
                                  <p:stCondLst>
                                    <p:cond delay="0"/>
                                  </p:stCondLst>
                                  <p:childTnLst>
                                    <p:anim calcmode="lin" valueType="num">
                                      <p:cBhvr additive="base">
                                        <p:cTn id="36" dur="500"/>
                                        <p:tgtEl>
                                          <p:spTgt spid="47"/>
                                        </p:tgtEl>
                                        <p:attrNameLst>
                                          <p:attrName>ppt_x</p:attrName>
                                        </p:attrNameLst>
                                      </p:cBhvr>
                                      <p:tavLst>
                                        <p:tav tm="0">
                                          <p:val>
                                            <p:strVal val="ppt_x"/>
                                          </p:val>
                                        </p:tav>
                                        <p:tav tm="100000">
                                          <p:val>
                                            <p:strVal val="ppt_x"/>
                                          </p:val>
                                        </p:tav>
                                      </p:tavLst>
                                    </p:anim>
                                    <p:anim calcmode="lin" valueType="num">
                                      <p:cBhvr additive="base">
                                        <p:cTn id="37" dur="500"/>
                                        <p:tgtEl>
                                          <p:spTgt spid="47"/>
                                        </p:tgtEl>
                                        <p:attrNameLst>
                                          <p:attrName>ppt_y</p:attrName>
                                        </p:attrNameLst>
                                      </p:cBhvr>
                                      <p:tavLst>
                                        <p:tav tm="0">
                                          <p:val>
                                            <p:strVal val="ppt_y"/>
                                          </p:val>
                                        </p:tav>
                                        <p:tav tm="100000">
                                          <p:val>
                                            <p:strVal val="1+ppt_h/2"/>
                                          </p:val>
                                        </p:tav>
                                      </p:tavLst>
                                    </p:anim>
                                    <p:set>
                                      <p:cBhvr>
                                        <p:cTn id="38" dur="1" fill="hold">
                                          <p:stCondLst>
                                            <p:cond delay="499"/>
                                          </p:stCondLst>
                                        </p:cTn>
                                        <p:tgtEl>
                                          <p:spTgt spid="47"/>
                                        </p:tgtEl>
                                        <p:attrNameLst>
                                          <p:attrName>style.visibility</p:attrName>
                                        </p:attrNameLst>
                                      </p:cBhvr>
                                      <p:to>
                                        <p:strVal val="hidden"/>
                                      </p:to>
                                    </p:set>
                                  </p:childTnLst>
                                </p:cTn>
                              </p:par>
                              <p:par>
                                <p:cTn id="39" presetID="2" presetClass="exit" presetSubtype="4" fill="hold" nodeType="withEffect">
                                  <p:stCondLst>
                                    <p:cond delay="0"/>
                                  </p:stCondLst>
                                  <p:childTnLst>
                                    <p:anim calcmode="lin" valueType="num">
                                      <p:cBhvr additive="base">
                                        <p:cTn id="40" dur="500"/>
                                        <p:tgtEl>
                                          <p:spTgt spid="44"/>
                                        </p:tgtEl>
                                        <p:attrNameLst>
                                          <p:attrName>ppt_x</p:attrName>
                                        </p:attrNameLst>
                                      </p:cBhvr>
                                      <p:tavLst>
                                        <p:tav tm="0">
                                          <p:val>
                                            <p:strVal val="ppt_x"/>
                                          </p:val>
                                        </p:tav>
                                        <p:tav tm="100000">
                                          <p:val>
                                            <p:strVal val="ppt_x"/>
                                          </p:val>
                                        </p:tav>
                                      </p:tavLst>
                                    </p:anim>
                                    <p:anim calcmode="lin" valueType="num">
                                      <p:cBhvr additive="base">
                                        <p:cTn id="41" dur="500"/>
                                        <p:tgtEl>
                                          <p:spTgt spid="44"/>
                                        </p:tgtEl>
                                        <p:attrNameLst>
                                          <p:attrName>ppt_y</p:attrName>
                                        </p:attrNameLst>
                                      </p:cBhvr>
                                      <p:tavLst>
                                        <p:tav tm="0">
                                          <p:val>
                                            <p:strVal val="ppt_y"/>
                                          </p:val>
                                        </p:tav>
                                        <p:tav tm="100000">
                                          <p:val>
                                            <p:strVal val="1+ppt_h/2"/>
                                          </p:val>
                                        </p:tav>
                                      </p:tavLst>
                                    </p:anim>
                                    <p:set>
                                      <p:cBhvr>
                                        <p:cTn id="42" dur="1" fill="hold">
                                          <p:stCondLst>
                                            <p:cond delay="499"/>
                                          </p:stCondLst>
                                        </p:cTn>
                                        <p:tgtEl>
                                          <p:spTgt spid="44"/>
                                        </p:tgtEl>
                                        <p:attrNameLst>
                                          <p:attrName>style.visibility</p:attrName>
                                        </p:attrNameLst>
                                      </p:cBhvr>
                                      <p:to>
                                        <p:strVal val="hidden"/>
                                      </p:to>
                                    </p:set>
                                  </p:childTnLst>
                                </p:cTn>
                              </p:par>
                              <p:par>
                                <p:cTn id="43" presetID="2" presetClass="exit" presetSubtype="4" fill="hold" nodeType="withEffect">
                                  <p:stCondLst>
                                    <p:cond delay="0"/>
                                  </p:stCondLst>
                                  <p:childTnLst>
                                    <p:anim calcmode="lin" valueType="num">
                                      <p:cBhvr additive="base">
                                        <p:cTn id="44" dur="500"/>
                                        <p:tgtEl>
                                          <p:spTgt spid="45"/>
                                        </p:tgtEl>
                                        <p:attrNameLst>
                                          <p:attrName>ppt_x</p:attrName>
                                        </p:attrNameLst>
                                      </p:cBhvr>
                                      <p:tavLst>
                                        <p:tav tm="0">
                                          <p:val>
                                            <p:strVal val="ppt_x"/>
                                          </p:val>
                                        </p:tav>
                                        <p:tav tm="100000">
                                          <p:val>
                                            <p:strVal val="ppt_x"/>
                                          </p:val>
                                        </p:tav>
                                      </p:tavLst>
                                    </p:anim>
                                    <p:anim calcmode="lin" valueType="num">
                                      <p:cBhvr additive="base">
                                        <p:cTn id="45" dur="500"/>
                                        <p:tgtEl>
                                          <p:spTgt spid="45"/>
                                        </p:tgtEl>
                                        <p:attrNameLst>
                                          <p:attrName>ppt_y</p:attrName>
                                        </p:attrNameLst>
                                      </p:cBhvr>
                                      <p:tavLst>
                                        <p:tav tm="0">
                                          <p:val>
                                            <p:strVal val="ppt_y"/>
                                          </p:val>
                                        </p:tav>
                                        <p:tav tm="100000">
                                          <p:val>
                                            <p:strVal val="1+ppt_h/2"/>
                                          </p:val>
                                        </p:tav>
                                      </p:tavLst>
                                    </p:anim>
                                    <p:set>
                                      <p:cBhvr>
                                        <p:cTn id="46" dur="1" fill="hold">
                                          <p:stCondLst>
                                            <p:cond delay="499"/>
                                          </p:stCondLst>
                                        </p:cTn>
                                        <p:tgtEl>
                                          <p:spTgt spid="45"/>
                                        </p:tgtEl>
                                        <p:attrNameLst>
                                          <p:attrName>style.visibility</p:attrName>
                                        </p:attrNameLst>
                                      </p:cBhvr>
                                      <p:to>
                                        <p:strVal val="hidden"/>
                                      </p:to>
                                    </p:set>
                                  </p:childTnLst>
                                </p:cTn>
                              </p:par>
                              <p:par>
                                <p:cTn id="47" presetID="2" presetClass="exit" presetSubtype="4" fill="hold" grpId="0" nodeType="withEffect">
                                  <p:stCondLst>
                                    <p:cond delay="0"/>
                                  </p:stCondLst>
                                  <p:childTnLst>
                                    <p:anim calcmode="lin" valueType="num">
                                      <p:cBhvr additive="base">
                                        <p:cTn id="48" dur="500"/>
                                        <p:tgtEl>
                                          <p:spTgt spid="61"/>
                                        </p:tgtEl>
                                        <p:attrNameLst>
                                          <p:attrName>ppt_x</p:attrName>
                                        </p:attrNameLst>
                                      </p:cBhvr>
                                      <p:tavLst>
                                        <p:tav tm="0">
                                          <p:val>
                                            <p:strVal val="ppt_x"/>
                                          </p:val>
                                        </p:tav>
                                        <p:tav tm="100000">
                                          <p:val>
                                            <p:strVal val="ppt_x"/>
                                          </p:val>
                                        </p:tav>
                                      </p:tavLst>
                                    </p:anim>
                                    <p:anim calcmode="lin" valueType="num">
                                      <p:cBhvr additive="base">
                                        <p:cTn id="49" dur="500"/>
                                        <p:tgtEl>
                                          <p:spTgt spid="61"/>
                                        </p:tgtEl>
                                        <p:attrNameLst>
                                          <p:attrName>ppt_y</p:attrName>
                                        </p:attrNameLst>
                                      </p:cBhvr>
                                      <p:tavLst>
                                        <p:tav tm="0">
                                          <p:val>
                                            <p:strVal val="ppt_y"/>
                                          </p:val>
                                        </p:tav>
                                        <p:tav tm="100000">
                                          <p:val>
                                            <p:strVal val="1+ppt_h/2"/>
                                          </p:val>
                                        </p:tav>
                                      </p:tavLst>
                                    </p:anim>
                                    <p:set>
                                      <p:cBhvr>
                                        <p:cTn id="50" dur="1" fill="hold">
                                          <p:stCondLst>
                                            <p:cond delay="499"/>
                                          </p:stCondLst>
                                        </p:cTn>
                                        <p:tgtEl>
                                          <p:spTgt spid="61"/>
                                        </p:tgtEl>
                                        <p:attrNameLst>
                                          <p:attrName>style.visibility</p:attrName>
                                        </p:attrNameLst>
                                      </p:cBhvr>
                                      <p:to>
                                        <p:strVal val="hidden"/>
                                      </p:to>
                                    </p:set>
                                  </p:childTnLst>
                                </p:cTn>
                              </p:par>
                              <p:par>
                                <p:cTn id="51" presetID="2" presetClass="exit" presetSubtype="4" fill="hold" nodeType="withEffect">
                                  <p:stCondLst>
                                    <p:cond delay="0"/>
                                  </p:stCondLst>
                                  <p:childTnLst>
                                    <p:anim calcmode="lin" valueType="num">
                                      <p:cBhvr additive="base">
                                        <p:cTn id="52" dur="500"/>
                                        <p:tgtEl>
                                          <p:spTgt spid="60"/>
                                        </p:tgtEl>
                                        <p:attrNameLst>
                                          <p:attrName>ppt_x</p:attrName>
                                        </p:attrNameLst>
                                      </p:cBhvr>
                                      <p:tavLst>
                                        <p:tav tm="0">
                                          <p:val>
                                            <p:strVal val="ppt_x"/>
                                          </p:val>
                                        </p:tav>
                                        <p:tav tm="100000">
                                          <p:val>
                                            <p:strVal val="ppt_x"/>
                                          </p:val>
                                        </p:tav>
                                      </p:tavLst>
                                    </p:anim>
                                    <p:anim calcmode="lin" valueType="num">
                                      <p:cBhvr additive="base">
                                        <p:cTn id="53" dur="500"/>
                                        <p:tgtEl>
                                          <p:spTgt spid="60"/>
                                        </p:tgtEl>
                                        <p:attrNameLst>
                                          <p:attrName>ppt_y</p:attrName>
                                        </p:attrNameLst>
                                      </p:cBhvr>
                                      <p:tavLst>
                                        <p:tav tm="0">
                                          <p:val>
                                            <p:strVal val="ppt_y"/>
                                          </p:val>
                                        </p:tav>
                                        <p:tav tm="100000">
                                          <p:val>
                                            <p:strVal val="1+ppt_h/2"/>
                                          </p:val>
                                        </p:tav>
                                      </p:tavLst>
                                    </p:anim>
                                    <p:set>
                                      <p:cBhvr>
                                        <p:cTn id="54" dur="1" fill="hold">
                                          <p:stCondLst>
                                            <p:cond delay="499"/>
                                          </p:stCondLst>
                                        </p:cTn>
                                        <p:tgtEl>
                                          <p:spTgt spid="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3" grpId="0" animBg="1"/>
      <p:bldP spid="46" grpId="0" animBg="1"/>
      <p:bldP spid="46" grpId="1" animBg="1"/>
      <p:bldP spid="47" grpId="0" animBg="1"/>
      <p:bldP spid="61" grpId="0" animBg="1"/>
      <p:bldP spid="23" grpId="0"/>
      <p:bldP spid="2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pPr algn="ctr"/>
                <a:r>
                  <a:rPr lang="en-MY" dirty="0" smtClean="0"/>
                  <a:t>Problems with minimax trees and </a:t>
                </a:r>
                <a14:m>
                  <m:oMath xmlns:m="http://schemas.openxmlformats.org/officeDocument/2006/math">
                    <m:r>
                      <a:rPr lang="en-MY" b="0" i="1" smtClean="0">
                        <a:latin typeface="Cambria Math" panose="02040503050406030204" pitchFamily="18" charset="0"/>
                      </a:rPr>
                      <m:t>𝛼𝛽</m:t>
                    </m:r>
                  </m:oMath>
                </a14:m>
                <a:r>
                  <a:rPr lang="en-MY" dirty="0" smtClean="0"/>
                  <a:t> pruning</a:t>
                </a:r>
                <a:endParaRPr lang="en-MY"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t="-6452" b="-7834"/>
                </a:stretch>
              </a:blipFill>
            </p:spPr>
            <p:txBody>
              <a:bodyPr/>
              <a:lstStyle/>
              <a:p>
                <a:r>
                  <a:rPr lang="en-MY">
                    <a:noFill/>
                  </a:rPr>
                  <a:t> </a:t>
                </a:r>
              </a:p>
            </p:txBody>
          </p:sp>
        </mc:Fallback>
      </mc:AlternateContent>
      <p:sp>
        <p:nvSpPr>
          <p:cNvPr id="3" name="Content Placeholder 2"/>
          <p:cNvSpPr>
            <a:spLocks noGrp="1"/>
          </p:cNvSpPr>
          <p:nvPr>
            <p:ph idx="1"/>
          </p:nvPr>
        </p:nvSpPr>
        <p:spPr/>
        <p:txBody>
          <a:bodyPr>
            <a:noAutofit/>
          </a:bodyPr>
          <a:lstStyle/>
          <a:p>
            <a:pPr>
              <a:lnSpc>
                <a:spcPct val="100000"/>
              </a:lnSpc>
            </a:pPr>
            <a:r>
              <a:rPr lang="en-MY" sz="2400" dirty="0" smtClean="0"/>
              <a:t>In almost any game of interest, there are too many possible states. We cannot consider </a:t>
            </a:r>
            <a:r>
              <a:rPr lang="en-MY" sz="2400" i="1" dirty="0" smtClean="0"/>
              <a:t>all</a:t>
            </a:r>
            <a:r>
              <a:rPr lang="en-MY" sz="2400" dirty="0" smtClean="0"/>
              <a:t> possible ways to continue the game from a given state, unless there aren’t too many ways to end the game from the given state.</a:t>
            </a:r>
          </a:p>
          <a:p>
            <a:pPr lvl="1">
              <a:lnSpc>
                <a:spcPct val="150000"/>
              </a:lnSpc>
            </a:pPr>
            <a:r>
              <a:rPr lang="en-MY" sz="2000" dirty="0" smtClean="0"/>
              <a:t>Not enough memory.</a:t>
            </a:r>
          </a:p>
          <a:p>
            <a:pPr lvl="1">
              <a:lnSpc>
                <a:spcPct val="150000"/>
              </a:lnSpc>
            </a:pPr>
            <a:r>
              <a:rPr lang="en-MY" sz="2000" dirty="0" smtClean="0"/>
              <a:t>Not enough time to preform necessary computations.</a:t>
            </a:r>
          </a:p>
          <a:p>
            <a:pPr marL="457200" lvl="1" indent="0">
              <a:lnSpc>
                <a:spcPct val="150000"/>
              </a:lnSpc>
              <a:buNone/>
            </a:pPr>
            <a:r>
              <a:rPr lang="en-MY" sz="2000" dirty="0" smtClean="0">
                <a:sym typeface="Wingdings" panose="05000000000000000000" pitchFamily="2" charset="2"/>
              </a:rPr>
              <a:t> We are limited in how deep we can develop the tree.</a:t>
            </a:r>
            <a:endParaRPr lang="en-MY" sz="2000" dirty="0" smtClean="0"/>
          </a:p>
        </p:txBody>
      </p:sp>
    </p:spTree>
    <p:extLst>
      <p:ext uri="{BB962C8B-B14F-4D97-AF65-F5344CB8AC3E}">
        <p14:creationId xmlns:p14="http://schemas.microsoft.com/office/powerpoint/2010/main" val="4067794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pPr algn="ctr"/>
                <a:r>
                  <a:rPr lang="en-MY" dirty="0" smtClean="0"/>
                  <a:t>Problems with </a:t>
                </a:r>
                <a14:m>
                  <m:oMath xmlns:m="http://schemas.openxmlformats.org/officeDocument/2006/math">
                    <m:r>
                      <a:rPr lang="en-MY" b="0" i="1" smtClean="0">
                        <a:latin typeface="Cambria Math" panose="02040503050406030204" pitchFamily="18" charset="0"/>
                      </a:rPr>
                      <m:t>𝛼𝛽</m:t>
                    </m:r>
                  </m:oMath>
                </a14:m>
                <a:r>
                  <a:rPr lang="en-MY" dirty="0" smtClean="0"/>
                  <a:t> pruning (2)</a:t>
                </a:r>
                <a:endParaRPr lang="en-MY"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3" y="2160589"/>
                <a:ext cx="9598781" cy="3880773"/>
              </a:xfrm>
            </p:spPr>
            <p:txBody>
              <a:bodyPr>
                <a:normAutofit/>
              </a:bodyPr>
              <a:lstStyle/>
              <a:p>
                <a:pPr>
                  <a:lnSpc>
                    <a:spcPct val="150000"/>
                  </a:lnSpc>
                </a:pPr>
                <a:r>
                  <a:rPr lang="en-MY" sz="2800" i="1" dirty="0" smtClean="0"/>
                  <a:t>Solution: </a:t>
                </a:r>
                <a:r>
                  <a:rPr lang="en-MY" sz="2800" dirty="0" smtClean="0"/>
                  <a:t>Use a heuristic reward function for the states.</a:t>
                </a:r>
              </a:p>
              <a:p>
                <a:pPr lvl="1">
                  <a:lnSpc>
                    <a:spcPct val="120000"/>
                  </a:lnSpc>
                </a:pPr>
                <a:r>
                  <a:rPr lang="en-MY" sz="2400" dirty="0" smtClean="0"/>
                  <a:t>This enables us to look only at the next </a:t>
                </a:r>
                <a14:m>
                  <m:oMath xmlns:m="http://schemas.openxmlformats.org/officeDocument/2006/math">
                    <m:r>
                      <a:rPr lang="en-MY" sz="2400" b="0" i="1" smtClean="0">
                        <a:latin typeface="Cambria Math" panose="02040503050406030204" pitchFamily="18" charset="0"/>
                      </a:rPr>
                      <m:t>𝑘</m:t>
                    </m:r>
                  </m:oMath>
                </a14:m>
                <a:r>
                  <a:rPr lang="en-MY" sz="2400" dirty="0" smtClean="0"/>
                  <a:t> steps, and choose the step that would give us the best worst-case-scenario reward in </a:t>
                </a:r>
                <a14:m>
                  <m:oMath xmlns:m="http://schemas.openxmlformats.org/officeDocument/2006/math">
                    <m:r>
                      <a:rPr lang="en-MY" sz="2400" b="0" i="1" smtClean="0">
                        <a:latin typeface="Cambria Math" panose="02040503050406030204" pitchFamily="18" charset="0"/>
                      </a:rPr>
                      <m:t>𝑘</m:t>
                    </m:r>
                  </m:oMath>
                </a14:m>
                <a:r>
                  <a:rPr lang="en-MY" sz="2400" dirty="0" smtClean="0"/>
                  <a:t> steps.</a:t>
                </a:r>
              </a:p>
              <a:p>
                <a:pPr lvl="1">
                  <a:lnSpc>
                    <a:spcPct val="150000"/>
                  </a:lnSpc>
                </a:pPr>
                <a:r>
                  <a:rPr lang="en-MY" sz="2000" b="1" dirty="0" smtClean="0"/>
                  <a:t>Problem</a:t>
                </a:r>
                <a:r>
                  <a:rPr lang="en-MY" sz="2000" dirty="0" smtClean="0"/>
                  <a:t>: This requires prior knowledge of the game.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3" y="2160589"/>
                <a:ext cx="9598781" cy="3880773"/>
              </a:xfrm>
              <a:blipFill rotWithShape="0">
                <a:blip r:embed="rId3"/>
                <a:stretch>
                  <a:fillRect l="-762"/>
                </a:stretch>
              </a:blipFill>
            </p:spPr>
            <p:txBody>
              <a:bodyPr/>
              <a:lstStyle/>
              <a:p>
                <a:r>
                  <a:rPr lang="en-MY">
                    <a:noFill/>
                  </a:rPr>
                  <a:t> </a:t>
                </a:r>
              </a:p>
            </p:txBody>
          </p:sp>
        </mc:Fallback>
      </mc:AlternateContent>
    </p:spTree>
    <p:extLst>
      <p:ext uri="{BB962C8B-B14F-4D97-AF65-F5344CB8AC3E}">
        <p14:creationId xmlns:p14="http://schemas.microsoft.com/office/powerpoint/2010/main" val="2224079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27868</TotalTime>
  <Words>1969</Words>
  <Application>Microsoft Office PowerPoint</Application>
  <PresentationFormat>Widescreen</PresentationFormat>
  <Paragraphs>306</Paragraphs>
  <Slides>32</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Cambria Math</vt:lpstr>
      <vt:lpstr>Courier New</vt:lpstr>
      <vt:lpstr>Gisha</vt:lpstr>
      <vt:lpstr>Trebuchet MS</vt:lpstr>
      <vt:lpstr>Wingdings</vt:lpstr>
      <vt:lpstr>Wingdings 3</vt:lpstr>
      <vt:lpstr>Facet</vt:lpstr>
      <vt:lpstr>Monte-Carlo methods for Computation and Optimization Spring 2015</vt:lpstr>
      <vt:lpstr>PowerPoint Presentation</vt:lpstr>
      <vt:lpstr>Games</vt:lpstr>
      <vt:lpstr>Turn-Based Zero-Sum Games</vt:lpstr>
      <vt:lpstr>Worst-Case scenario</vt:lpstr>
      <vt:lpstr>Minimax trees</vt:lpstr>
      <vt:lpstr>αβ Pruning</vt:lpstr>
      <vt:lpstr>Problems with minimax trees and αβ pruning</vt:lpstr>
      <vt:lpstr>Problems with αβ pruning (2)</vt:lpstr>
      <vt:lpstr>Problems with αβ pruning (3)</vt:lpstr>
      <vt:lpstr>Monte-Carlo Tree Search</vt:lpstr>
      <vt:lpstr>Monte-Carlo Tree Search (2)</vt:lpstr>
      <vt:lpstr>Selection and Expansion</vt:lpstr>
      <vt:lpstr>Simulation and Backpropagation</vt:lpstr>
      <vt:lpstr>Upper confidence bound</vt:lpstr>
      <vt:lpstr>Upper confidence bound (2)</vt:lpstr>
      <vt:lpstr>Upper confidence bound (3)</vt:lpstr>
      <vt:lpstr>Upper confidence bound (4)</vt:lpstr>
      <vt:lpstr>Simulation strategies</vt:lpstr>
      <vt:lpstr>Scoring</vt:lpstr>
      <vt:lpstr>Scoring (2)</vt:lpstr>
      <vt:lpstr>Move-Average Sampling</vt:lpstr>
      <vt:lpstr>N-Grams</vt:lpstr>
      <vt:lpstr>N-Grams (2)</vt:lpstr>
      <vt:lpstr>Last-Good-Reply Policy</vt:lpstr>
      <vt:lpstr>Some fine details</vt:lpstr>
      <vt:lpstr>Some fine details (2)</vt:lpstr>
      <vt:lpstr>Some fine details (3)</vt:lpstr>
      <vt:lpstr>Some fine details (4)</vt:lpstr>
      <vt:lpstr>Some fine details (5)</vt:lpstr>
      <vt:lpstr>Results (Best of all ϵ values tested when compared to Gibbs)</vt:lpstr>
      <vt:lpstr>Results (2) ϵ-Greedy MAST against MAST using Gibbs measure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Monte-Carlo methods for Computation and Optimization Spring 2015</dc:title>
  <dc:creator>Ayal Shwatyz</dc:creator>
  <cp:lastModifiedBy>Ayal Shwatyz</cp:lastModifiedBy>
  <cp:revision>104</cp:revision>
  <dcterms:created xsi:type="dcterms:W3CDTF">2015-06-30T10:39:48Z</dcterms:created>
  <dcterms:modified xsi:type="dcterms:W3CDTF">2015-07-25T08:40:22Z</dcterms:modified>
</cp:coreProperties>
</file>