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1" r:id="rId1"/>
  </p:sld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70" r:id="rId12"/>
    <p:sldId id="285" r:id="rId13"/>
    <p:sldId id="287" r:id="rId14"/>
    <p:sldId id="266" r:id="rId15"/>
    <p:sldId id="269" r:id="rId16"/>
    <p:sldId id="267" r:id="rId17"/>
    <p:sldId id="286" r:id="rId18"/>
    <p:sldId id="271" r:id="rId19"/>
    <p:sldId id="268" r:id="rId20"/>
    <p:sldId id="273" r:id="rId21"/>
    <p:sldId id="274" r:id="rId22"/>
    <p:sldId id="275" r:id="rId23"/>
    <p:sldId id="277" r:id="rId24"/>
    <p:sldId id="278" r:id="rId25"/>
    <p:sldId id="290" r:id="rId26"/>
    <p:sldId id="289" r:id="rId27"/>
    <p:sldId id="276" r:id="rId28"/>
    <p:sldId id="282" r:id="rId29"/>
    <p:sldId id="283" r:id="rId30"/>
    <p:sldId id="284" r:id="rId31"/>
    <p:sldId id="291" r:id="rId32"/>
    <p:sldId id="281" r:id="rId3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" initials="G" lastIdx="1" clrIdx="0">
    <p:extLst>
      <p:ext uri="{19B8F6BF-5375-455C-9EA6-DF929625EA0E}">
        <p15:presenceInfo xmlns:p15="http://schemas.microsoft.com/office/powerpoint/2012/main" userId="G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6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7T23:39:24.349" idx="1">
    <p:pos x="7670" y="10"/>
    <p:text>[GG84] show that global optimal solution is acheived with high probability, using T~1/log(k)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2EED26F-A9DA-4FDD-A756-099633A47A67}" type="datetimeFigureOut">
              <a:rPr lang="he-IL" smtClean="0"/>
              <a:t>ב'/אב/תשע"ה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A65F3F-973F-45A5-8393-5AC77348BA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6120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1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103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07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860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47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515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23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458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27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488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330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871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696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386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821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680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4708C-DD1D-4F26-B62B-51224E9C2A19}" type="datetimeFigureOut">
              <a:rPr lang="he-IL" smtClean="0"/>
              <a:t>כ"ט/תמוז/תשע"ה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422C7A-7469-4FFF-8D85-214B089F99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059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Modern </a:t>
            </a:r>
            <a:r>
              <a:rPr lang="en-US" dirty="0" smtClean="0"/>
              <a:t>Floor-planning </a:t>
            </a:r>
            <a:r>
              <a:rPr lang="en-US" sz="3200" dirty="0"/>
              <a:t>Based on B∗-Tree and Fast </a:t>
            </a:r>
            <a:r>
              <a:rPr lang="en-US" dirty="0"/>
              <a:t>Simulated Annealing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/>
              <a:t>Paper by Chen T. C. and Cheng Y. </a:t>
            </a:r>
            <a:r>
              <a:rPr lang="en-US" dirty="0" smtClean="0"/>
              <a:t>W (2006)</a:t>
            </a:r>
            <a:endParaRPr lang="he-IL" dirty="0" smtClean="0"/>
          </a:p>
          <a:p>
            <a:pPr algn="l"/>
            <a:r>
              <a:rPr lang="en-US" dirty="0" smtClean="0"/>
              <a:t>Presented </a:t>
            </a:r>
            <a:r>
              <a:rPr lang="en-US" dirty="0" smtClean="0"/>
              <a:t>by Gal </a:t>
            </a:r>
            <a:r>
              <a:rPr lang="en-US" dirty="0" err="1" smtClean="0"/>
              <a:t>Itzhak</a:t>
            </a:r>
            <a:endParaRPr lang="en-US" dirty="0" smtClean="0"/>
          </a:p>
          <a:p>
            <a:pPr algn="l"/>
            <a:r>
              <a:rPr lang="en-US" dirty="0" smtClean="0"/>
              <a:t>22.7.15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83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B* tree representation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160013" cy="38605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Example:</a:t>
            </a:r>
          </a:p>
          <a:p>
            <a:pPr marL="0" indent="0" algn="l" rtl="0">
              <a:buNone/>
            </a:pP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43" y="2546647"/>
            <a:ext cx="61912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B* tree representation 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Adjacent B* trees </a:t>
            </a:r>
            <a:r>
              <a:rPr lang="en-US" dirty="0" smtClean="0"/>
              <a:t>may differ </a:t>
            </a:r>
            <a:r>
              <a:rPr lang="en-US" dirty="0" smtClean="0"/>
              <a:t>by:</a:t>
            </a:r>
          </a:p>
          <a:p>
            <a:pPr lvl="1" algn="l" rtl="0"/>
            <a:r>
              <a:rPr lang="en-US" dirty="0" smtClean="0"/>
              <a:t>A single block rotation</a:t>
            </a:r>
          </a:p>
          <a:p>
            <a:pPr lvl="1" algn="l" rtl="0"/>
            <a:r>
              <a:rPr lang="en-US" dirty="0" smtClean="0"/>
              <a:t>A single block (node) move</a:t>
            </a:r>
          </a:p>
          <a:p>
            <a:pPr lvl="1" algn="l" rtl="0"/>
            <a:r>
              <a:rPr lang="en-US" dirty="0" smtClean="0"/>
              <a:t>As single swap of blocks (nodes)</a:t>
            </a:r>
          </a:p>
          <a:p>
            <a:pPr lvl="1" algn="l" rtl="0"/>
            <a:r>
              <a:rPr lang="en-US" dirty="0" smtClean="0"/>
              <a:t>Resize a single soft block</a:t>
            </a:r>
          </a:p>
          <a:p>
            <a:pPr lvl="1" algn="l" rtl="0"/>
            <a:endParaRPr lang="en-US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18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MCMC M-H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endParaRPr lang="en-US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17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MCMC M-H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1026" name="Picture 2" descr="http://img.mako.co.il/2009/04/06/sun-city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78" y="1930400"/>
            <a:ext cx="5351257" cy="40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Annealing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dirty="0" smtClean="0"/>
                  <a:t>The most common stochastic global optimization method</a:t>
                </a:r>
              </a:p>
              <a:p>
                <a:pPr algn="l" rtl="0"/>
                <a:r>
                  <a:rPr lang="en-US" dirty="0" smtClean="0"/>
                  <a:t>Uses MCMC techniques (Metropolis-Hastings sampler) to optimize and evaluate some cost function C(x)</a:t>
                </a:r>
              </a:p>
              <a:p>
                <a:pPr algn="l" rtl="0"/>
                <a:r>
                  <a:rPr lang="en-US" dirty="0" smtClean="0"/>
                  <a:t>Sampling is taken from the </a:t>
                </a:r>
                <a:r>
                  <a:rPr lang="en-US" dirty="0" err="1" smtClean="0"/>
                  <a:t>Boltzman</a:t>
                </a:r>
                <a:r>
                  <a:rPr lang="en-US" dirty="0" smtClean="0"/>
                  <a:t> distribution over the state space: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The proposal distribution is usually uniform: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Thus, for a fixed temperature we get an acceptance </a:t>
                </a:r>
                <a:r>
                  <a:rPr lang="en-US" dirty="0"/>
                  <a:t>probability of:</a:t>
                </a:r>
              </a:p>
              <a:p>
                <a:pPr marL="0" indent="0" algn="l" rtl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e-IL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he-IL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e-IL" sz="2400" dirty="0"/>
                      <m:t>α</m:t>
                    </m:r>
                    <m:r>
                      <m:rPr>
                        <m:nor/>
                      </m:rPr>
                      <a:rPr lang="en-US" sz="2400" b="0" i="0" dirty="0" smtClean="0"/>
                      <m:t>(</m:t>
                    </m:r>
                    <m:r>
                      <m:rPr>
                        <m:nor/>
                      </m:rPr>
                      <a:rPr lang="en-US" sz="2400" b="0" i="0" dirty="0" smtClean="0"/>
                      <m:t>x</m:t>
                    </m:r>
                    <m:r>
                      <m:rPr>
                        <m:nor/>
                      </m:rPr>
                      <a:rPr lang="en-US" sz="2400" b="0" i="0" dirty="0" smtClean="0"/>
                      <m:t>,</m:t>
                    </m:r>
                    <m:r>
                      <m:rPr>
                        <m:nor/>
                      </m:rPr>
                      <a:rPr lang="en-US" sz="2400" b="0" i="0" dirty="0" smtClean="0"/>
                      <m:t>y</m:t>
                    </m:r>
                    <m:r>
                      <m:rPr>
                        <m:nor/>
                      </m:rPr>
                      <a:rPr lang="en-US" sz="2400" b="0" i="0" dirty="0" smtClean="0"/>
                      <m:t>)=</m:t>
                    </m:r>
                    <m:r>
                      <m:rPr>
                        <m:nor/>
                      </m:rPr>
                      <a:rPr lang="en-US" sz="2400" b="0" i="0" dirty="0" smtClean="0"/>
                      <m:t>min</m:t>
                    </m:r>
                    <m:r>
                      <m:rPr>
                        <m:nor/>
                      </m:rPr>
                      <a:rPr lang="en-US" sz="2400" b="0" i="0" dirty="0" smtClean="0"/>
                      <m:t>{</m:t>
                    </m:r>
                    <m:r>
                      <m:rPr>
                        <m:nor/>
                      </m:rPr>
                      <a:rPr lang="en-US" sz="2400" b="0" i="0" dirty="0" smtClean="0"/>
                      <m:t>1</m:t>
                    </m:r>
                    <m:r>
                      <m:rPr>
                        <m:nor/>
                      </m:rPr>
                      <a:rPr lang="en-US" sz="2400" b="0" i="0" dirty="0" smtClean="0"/>
                      <m:t>,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}=min{1,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 </m:t>
                    </m:r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400" dirty="0" smtClean="0"/>
                  <a:t>}</a:t>
                </a:r>
                <a:endParaRPr lang="he-IL" sz="2400" dirty="0"/>
              </a:p>
              <a:p>
                <a:pPr marL="0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26" t="-1099" b="-65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8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:r>
                  <a:rPr lang="en-US" dirty="0" smtClean="0"/>
                  <a:t>Simulated Annealing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28" t="-69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" y="1615155"/>
            <a:ext cx="9239470" cy="455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</a:t>
            </a:r>
            <a:r>
              <a:rPr lang="en-US" dirty="0" smtClean="0"/>
              <a:t>Annealing for floor-planning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We define the following cost function: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algn="l" rtl="0"/>
                <a:r>
                  <a:rPr lang="en-US" dirty="0" smtClean="0"/>
                  <a:t>Where A and W are the total planning area and wire length respectively</a:t>
                </a: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the required aspect ratio of the fixed outline</a:t>
                </a:r>
              </a:p>
              <a:p>
                <a:pPr algn="l" rtl="0"/>
                <a:endParaRPr lang="en-US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9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8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 </a:t>
            </a:r>
            <a:r>
              <a:rPr lang="en-US" dirty="0" smtClean="0"/>
              <a:t>ratio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90"/>
                <a:ext cx="8596668" cy="1385916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Denote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 smtClean="0"/>
                  <a:t> the (user defined) maximal percentage of dead space. Then: </a:t>
                </a:r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90"/>
                <a:ext cx="8596668" cy="1385916"/>
              </a:xfrm>
              <a:blipFill rotWithShape="0">
                <a:blip r:embed="rId2"/>
                <a:stretch>
                  <a:fillRect l="-567" t="-2632" b="-1070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497459" y="2620285"/>
            <a:ext cx="4921265" cy="3800316"/>
            <a:chOff x="7119759" y="2603193"/>
            <a:chExt cx="4921265" cy="38003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9759" y="2603193"/>
              <a:ext cx="4921265" cy="343098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7357929" y="6034177"/>
                  <a:ext cx="453781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dirty="0" smtClean="0"/>
                    <a:t>=1 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dirty="0" smtClean="0"/>
                    <a:t>=2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dirty="0" smtClean="0"/>
                    <a:t>=3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dirty="0" smtClean="0"/>
                    <a:t>=4</a:t>
                  </a:r>
                  <a:endParaRPr lang="he-IL" dirty="0"/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929" y="6034177"/>
                  <a:ext cx="453781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1667" r="-1210" b="-26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36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</a:t>
            </a:r>
            <a:r>
              <a:rPr lang="en-US" dirty="0" smtClean="0"/>
              <a:t>Annealing for floor-planning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Sampling Algorithm:</a:t>
                </a:r>
              </a:p>
              <a:p>
                <a:pPr algn="l" rtl="0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Do </a:t>
                </a:r>
              </a:p>
              <a:p>
                <a:pPr lvl="1" algn="l" rtl="0"/>
                <a:r>
                  <a:rPr lang="en-US" dirty="0" smtClean="0"/>
                  <a:t>Pick a neighbor state y</a:t>
                </a:r>
              </a:p>
              <a:p>
                <a:pPr lvl="1" algn="l" rtl="0"/>
                <a:r>
                  <a:rPr lang="en-US" dirty="0" smtClean="0"/>
                  <a:t>Accept </a:t>
                </a:r>
                <a:r>
                  <a:rPr lang="en-US" dirty="0" smtClean="0"/>
                  <a:t>a move to state y, 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e-IL" dirty="0"/>
                      <m:t>α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 smtClean="0"/>
              </a:p>
              <a:p>
                <a:pPr lvl="1" algn="l" rtl="0"/>
                <a:r>
                  <a:rPr lang="en-US" dirty="0"/>
                  <a:t>Check the new solution cost and update the best so far </a:t>
                </a:r>
                <a:endParaRPr lang="en-US" dirty="0" smtClean="0"/>
              </a:p>
              <a:p>
                <a:pPr lvl="1" algn="l" rtl="0"/>
                <a:r>
                  <a:rPr lang="en-US" dirty="0" smtClean="0"/>
                  <a:t>Update </a:t>
                </a:r>
                <a:r>
                  <a:rPr lang="en-US" dirty="0" smtClean="0"/>
                  <a:t>temperature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Until converged or cooled down</a:t>
                </a:r>
                <a:endParaRPr lang="en-US" dirty="0" smtClean="0"/>
              </a:p>
              <a:p>
                <a:pPr indent="-285750" algn="l" rtl="0"/>
                <a:r>
                  <a:rPr lang="en-US" dirty="0" smtClean="0"/>
                  <a:t>Return </a:t>
                </a:r>
                <a:r>
                  <a:rPr lang="en-US" dirty="0" smtClean="0"/>
                  <a:t>the best solution</a:t>
                </a:r>
              </a:p>
              <a:p>
                <a:pPr marL="457200" lvl="1" indent="0" algn="l" rtl="0">
                  <a:buNone/>
                </a:pPr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942" b="-216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8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Obviously, the cooling schedule of T has a dramatic impact on the algorithm’s performance: </a:t>
                </a:r>
              </a:p>
              <a:p>
                <a:pPr lvl="1" algn="l" rtl="0"/>
                <a:r>
                  <a:rPr lang="en-US" dirty="0" smtClean="0"/>
                  <a:t>Cooling too fast would fail to optimize globally </a:t>
                </a:r>
              </a:p>
              <a:p>
                <a:pPr lvl="1" algn="l" rtl="0"/>
                <a:r>
                  <a:rPr lang="en-US" dirty="0" smtClean="0"/>
                  <a:t>Cooling too slow would result in very long running time</a:t>
                </a:r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Common schedules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(0&lt;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&lt;1) or decay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 smtClean="0"/>
                  <a:t> 1/k</a:t>
                </a:r>
              </a:p>
              <a:p>
                <a:pPr algn="l" rtl="0"/>
                <a:r>
                  <a:rPr lang="en-US" dirty="0" smtClean="0"/>
                  <a:t>[</a:t>
                </a:r>
                <a:r>
                  <a:rPr lang="en-US" dirty="0" smtClean="0"/>
                  <a:t>GG84] </a:t>
                </a:r>
                <a:r>
                  <a:rPr lang="en-US" dirty="0" smtClean="0"/>
                  <a:t>suggests a logarithmic schedule, though in practice it’s too moderate</a:t>
                </a:r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 r="-2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</a:t>
            </a:r>
            <a:r>
              <a:rPr lang="en-US" dirty="0" smtClean="0"/>
              <a:t>Annealing for floor-planning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910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Agenda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/>
              <a:t>Introduction</a:t>
            </a:r>
          </a:p>
          <a:p>
            <a:pPr algn="l" rtl="0"/>
            <a:r>
              <a:rPr lang="en-US" dirty="0" smtClean="0"/>
              <a:t>What </a:t>
            </a:r>
            <a:r>
              <a:rPr lang="en-US" dirty="0" smtClean="0"/>
              <a:t>is a Floor-Planning?</a:t>
            </a:r>
          </a:p>
          <a:p>
            <a:pPr algn="l" rtl="0"/>
            <a:r>
              <a:rPr lang="en-US" dirty="0" smtClean="0"/>
              <a:t>Motivation for global floor-planning optimization</a:t>
            </a:r>
          </a:p>
          <a:p>
            <a:pPr algn="l" rtl="0"/>
            <a:r>
              <a:rPr lang="en-US" dirty="0" smtClean="0"/>
              <a:t>B* tree blocks representation</a:t>
            </a:r>
          </a:p>
          <a:p>
            <a:pPr marL="0" indent="0" algn="l" rtl="0">
              <a:buNone/>
            </a:pPr>
            <a:r>
              <a:rPr lang="en-US" b="1" dirty="0" smtClean="0"/>
              <a:t>Simulated annealing</a:t>
            </a:r>
          </a:p>
          <a:p>
            <a:pPr algn="l" rtl="0"/>
            <a:r>
              <a:rPr lang="en-US" dirty="0" smtClean="0"/>
              <a:t>Classic simulated annealing for floor-planning optimization</a:t>
            </a:r>
            <a:endParaRPr lang="en-US" dirty="0"/>
          </a:p>
          <a:p>
            <a:pPr algn="l" rtl="0"/>
            <a:r>
              <a:rPr lang="en-US" dirty="0" smtClean="0"/>
              <a:t>Fast and adaptive </a:t>
            </a:r>
            <a:r>
              <a:rPr lang="en-US" dirty="0"/>
              <a:t>simulated annealing for floor-planning </a:t>
            </a:r>
            <a:r>
              <a:rPr lang="en-US" dirty="0" smtClean="0"/>
              <a:t>optimization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b="1" dirty="0" smtClean="0"/>
              <a:t>An addition and comparison</a:t>
            </a:r>
            <a:endParaRPr lang="en-US" b="1" dirty="0"/>
          </a:p>
          <a:p>
            <a:pPr marL="342900" lvl="1" indent="-342900" algn="l" rtl="0"/>
            <a:r>
              <a:rPr lang="en-US" sz="1800" dirty="0" smtClean="0"/>
              <a:t>A </a:t>
            </a:r>
            <a:r>
              <a:rPr lang="en-US" sz="1800" dirty="0" smtClean="0"/>
              <a:t>generalization and comparison: Simulated Tempering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1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Fast</a:t>
            </a:r>
            <a:r>
              <a:rPr lang="en-US" dirty="0" smtClean="0"/>
              <a:t> Simulated Annealing for floor-planning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55" y="2541662"/>
            <a:ext cx="8401050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34983" y="2541662"/>
            <a:ext cx="3138122" cy="3124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60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Fast</a:t>
            </a:r>
            <a:r>
              <a:rPr lang="en-US" dirty="0" smtClean="0"/>
              <a:t> Simulated Annealing for floor-planning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43" y="401652"/>
            <a:ext cx="4110840" cy="152874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pPr algn="l" rtl="0"/>
            <a:r>
              <a:rPr lang="en-US" dirty="0" smtClean="0"/>
              <a:t>1. </a:t>
            </a:r>
            <a:r>
              <a:rPr lang="en-US" b="1" dirty="0" smtClean="0"/>
              <a:t>High temperature random search- </a:t>
            </a:r>
            <a:r>
              <a:rPr lang="en-US" dirty="0" smtClean="0"/>
              <a:t>accepts inferior solutions and avoid getting trapped in a local minimum</a:t>
            </a:r>
          </a:p>
          <a:p>
            <a:pPr algn="l" rtl="0"/>
            <a:r>
              <a:rPr lang="en-US" dirty="0" smtClean="0"/>
              <a:t>2. </a:t>
            </a:r>
            <a:r>
              <a:rPr lang="en-US" b="1" dirty="0" smtClean="0"/>
              <a:t>Low temperature local search</a:t>
            </a:r>
            <a:r>
              <a:rPr lang="en-US" dirty="0" smtClean="0"/>
              <a:t>- converge to some local minimum with high probability</a:t>
            </a:r>
          </a:p>
          <a:p>
            <a:pPr algn="l" rtl="0"/>
            <a:r>
              <a:rPr lang="en-US" dirty="0" smtClean="0"/>
              <a:t>3. </a:t>
            </a:r>
            <a:r>
              <a:rPr lang="en-US" b="1" dirty="0" smtClean="0"/>
              <a:t>Up-hill climbing search- </a:t>
            </a:r>
            <a:r>
              <a:rPr lang="en-US" dirty="0" smtClean="0"/>
              <a:t>instantly increase temperature to allow acceptance of uphill solutions. Then slowly cool to converge.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As the two first stages usually require only a few iterations, one may allow to devote the spare time to the third stage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545509" y="399004"/>
            <a:ext cx="1508573" cy="15313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12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Fast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adaptive</a:t>
            </a:r>
            <a:r>
              <a:rPr lang="en-US" dirty="0" smtClean="0"/>
              <a:t> Simulated Annealing for floor-planning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Suppose now, for simplicity,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algn="l" rtl="0"/>
                <a:r>
                  <a:rPr lang="en-US" dirty="0" smtClean="0"/>
                  <a:t>Choosing the right </a:t>
                </a:r>
                <a:r>
                  <a:rPr lang="el-GR" dirty="0" smtClean="0"/>
                  <a:t>α</a:t>
                </a:r>
                <a:r>
                  <a:rPr lang="en-US" dirty="0" smtClean="0"/>
                  <a:t> beforehand is impractical</a:t>
                </a:r>
              </a:p>
              <a:p>
                <a:pPr algn="l" rtl="0"/>
                <a:r>
                  <a:rPr lang="en-US" dirty="0" smtClean="0"/>
                  <a:t>Trying all possible </a:t>
                </a:r>
                <a:r>
                  <a:rPr lang="el-GR" dirty="0" smtClean="0"/>
                  <a:t>α</a:t>
                </a:r>
                <a:r>
                  <a:rPr lang="en-US" dirty="0" smtClean="0"/>
                  <a:t>’s is inefficient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𝑓𝑒𝑎𝑠</m:t>
                              </m:r>
                            </m:sub>
                          </m:sSub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he-IL" dirty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  <a:blipFill rotWithShape="0">
                <a:blip r:embed="rId2"/>
                <a:stretch>
                  <a:fillRect l="-567" t="-942" b="-36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510935" y="2160589"/>
                <a:ext cx="2471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935" y="2160589"/>
                <a:ext cx="24718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1329268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2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Fast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adaptive</a:t>
            </a:r>
            <a:r>
              <a:rPr lang="en-US" dirty="0" smtClean="0"/>
              <a:t> Simulated Annealing for floor-planning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713" y="401652"/>
            <a:ext cx="3243369" cy="12061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dirty="0"/>
                  <a:t>Sampling Algorithm:</a:t>
                </a:r>
              </a:p>
              <a:p>
                <a:pPr algn="l" rtl="0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:r>
                  <a:rPr lang="en-US" dirty="0" smtClean="0"/>
                  <a:t>Do</a:t>
                </a:r>
                <a:endParaRPr lang="en-US" dirty="0"/>
              </a:p>
              <a:p>
                <a:pPr lvl="1" algn="l" rtl="0"/>
                <a:r>
                  <a:rPr lang="en-US" dirty="0"/>
                  <a:t>Pick a neighbor state </a:t>
                </a:r>
                <a:r>
                  <a:rPr lang="en-US" dirty="0" smtClean="0"/>
                  <a:t>y (perturb the current b* tree)</a:t>
                </a:r>
                <a:endParaRPr lang="en-US" dirty="0"/>
              </a:p>
              <a:p>
                <a:pPr lvl="1" algn="l" rtl="0"/>
                <a:r>
                  <a:rPr lang="en-US" dirty="0"/>
                  <a:t>Accept a move to state y,  </a:t>
                </a:r>
                <a:r>
                  <a:rPr lang="en-US" dirty="0" err="1"/>
                  <a:t>w.p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e-IL" dirty="0"/>
                      <m:t>α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/>
              </a:p>
              <a:p>
                <a:pPr lvl="1" algn="l" rtl="0"/>
                <a:r>
                  <a:rPr lang="en-US" dirty="0"/>
                  <a:t>Check the new solution cost and update the best </a:t>
                </a:r>
                <a:r>
                  <a:rPr lang="en-US" dirty="0" smtClean="0"/>
                  <a:t>one so </a:t>
                </a:r>
                <a:r>
                  <a:rPr lang="en-US" dirty="0"/>
                  <a:t>far </a:t>
                </a:r>
                <a:endParaRPr lang="en-US" dirty="0" smtClean="0"/>
              </a:p>
              <a:p>
                <a:pPr lvl="1" algn="l" rtl="0"/>
                <a:r>
                  <a:rPr lang="en-US" dirty="0" smtClean="0">
                    <a:solidFill>
                      <a:srgbClr val="FF0000"/>
                    </a:solidFill>
                  </a:rPr>
                  <a:t>Adapt</a:t>
                </a:r>
                <a:r>
                  <a:rPr lang="en-US" dirty="0" smtClean="0"/>
                  <a:t> the weights in the cost function C(x)</a:t>
                </a:r>
                <a:endParaRPr lang="en-US" dirty="0"/>
              </a:p>
              <a:p>
                <a:pPr lvl="1" algn="l" rtl="0"/>
                <a:r>
                  <a:rPr lang="en-US" dirty="0"/>
                  <a:t>Update temperature: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according to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fast SA </a:t>
                </a:r>
                <a:r>
                  <a:rPr lang="en-US" dirty="0" smtClean="0"/>
                  <a:t>schedule</a:t>
                </a:r>
              </a:p>
              <a:p>
                <a:pPr algn="l" rtl="0"/>
                <a:r>
                  <a:rPr lang="en-US" dirty="0"/>
                  <a:t>Until converged or cooled </a:t>
                </a:r>
                <a:r>
                  <a:rPr lang="en-US" dirty="0" smtClean="0"/>
                  <a:t>down</a:t>
                </a:r>
                <a:endParaRPr lang="en-US" dirty="0"/>
              </a:p>
              <a:p>
                <a:pPr indent="-285750" algn="l" rtl="0"/>
                <a:r>
                  <a:rPr lang="en-US" dirty="0"/>
                  <a:t>Return the best solution</a:t>
                </a:r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  <a:blipFill rotWithShape="0">
                <a:blip r:embed="rId3"/>
                <a:stretch>
                  <a:fillRect l="-567" t="-942" b="-9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844614" y="401651"/>
            <a:ext cx="1209468" cy="12061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14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algorithms for floor-planning comparison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263" y="1270000"/>
            <a:ext cx="5462196" cy="548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algorithms for floor-planning comparison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94" y="1331897"/>
            <a:ext cx="424815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19" y="4722797"/>
            <a:ext cx="41624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</a:t>
            </a:r>
            <a:r>
              <a:rPr lang="el-GR" dirty="0" smtClean="0"/>
              <a:t>α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4" y="1614206"/>
            <a:ext cx="6062548" cy="41798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751035" y="609600"/>
                <a:ext cx="47514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035" y="609600"/>
                <a:ext cx="4751461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1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generalized variation: </a:t>
            </a:r>
            <a:br>
              <a:rPr lang="en-US" dirty="0" smtClean="0"/>
            </a:br>
            <a:r>
              <a:rPr lang="en-US" dirty="0" smtClean="0"/>
              <a:t>Simulated </a:t>
            </a:r>
            <a:r>
              <a:rPr lang="en-US" dirty="0" smtClean="0"/>
              <a:t>Tempering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Looking to accelerate optimization convergence time, applications dictated a non-logarithmic cooling schedule</a:t>
                </a:r>
              </a:p>
              <a:p>
                <a:pPr algn="l" rtl="0"/>
                <a:r>
                  <a:rPr lang="en-US" dirty="0" smtClean="0"/>
                  <a:t>Therefore, convergence to the global minimum is no longer guaranteed with high probability </a:t>
                </a:r>
                <a:r>
                  <a:rPr lang="en-US" dirty="0"/>
                  <a:t>[GG84] 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b="1" dirty="0" smtClean="0"/>
                  <a:t>Simulated Tempering: let T be a RV </a:t>
                </a:r>
                <a:r>
                  <a:rPr lang="en-US" dirty="0" smtClean="0"/>
                  <a:t> chosen from a finite set of temperatures: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algn="l" rtl="0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  <a:blipFill rotWithShape="0">
                <a:blip r:embed="rId2"/>
                <a:stretch>
                  <a:fillRect l="-142" t="-942" r="-4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8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Tempering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In ST the markov chain state space is augmented to (</a:t>
                </a:r>
                <a:r>
                  <a:rPr lang="en-US" dirty="0" err="1" smtClean="0"/>
                  <a:t>x,i</a:t>
                </a:r>
                <a:r>
                  <a:rPr lang="en-US" dirty="0" smtClean="0"/>
                  <a:t>), where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indicates the random temperature.</a:t>
                </a:r>
              </a:p>
              <a:p>
                <a:pPr algn="l" rtl="0"/>
                <a:r>
                  <a:rPr lang="en-US" dirty="0" smtClean="0"/>
                  <a:t>An adjacent temperature transition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accepted according to the Metropolis-Hastings method: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e-IL" sz="2000" dirty="0"/>
                      <m:t>α</m:t>
                    </m:r>
                    <m:r>
                      <m:rPr>
                        <m:nor/>
                      </m:rPr>
                      <a:rPr lang="en-US" sz="2000" dirty="0"/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000" dirty="0"/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sz="2000" dirty="0"/>
                      <m:t>)=</m:t>
                    </m:r>
                    <m:r>
                      <m:rPr>
                        <m:nor/>
                      </m:rPr>
                      <a:rPr lang="en-US" sz="2000" dirty="0"/>
                      <m:t>min</m:t>
                    </m:r>
                    <m:r>
                      <m:rPr>
                        <m:nor/>
                      </m:rPr>
                      <a:rPr lang="en-US" sz="2000" dirty="0"/>
                      <m:t>{</m:t>
                    </m:r>
                    <m:r>
                      <m:rPr>
                        <m:nor/>
                      </m:rPr>
                      <a:rPr lang="en-US" sz="2000" dirty="0"/>
                      <m:t>1</m:t>
                    </m:r>
                    <m:r>
                      <m:rPr>
                        <m:nor/>
                      </m:rPr>
                      <a:rPr lang="en-US" sz="2000" dirty="0"/>
                      <m:t>,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dirty="0" smtClean="0"/>
                  <a:t>}=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min</m:t>
                    </m:r>
                    <m:r>
                      <m:rPr>
                        <m:nor/>
                      </m:rPr>
                      <a:rPr lang="en-US" sz="2000" dirty="0"/>
                      <m:t>{</m:t>
                    </m:r>
                    <m:r>
                      <m:rPr>
                        <m:nor/>
                      </m:rPr>
                      <a:rPr lang="en-US" sz="2000" dirty="0"/>
                      <m:t>1</m:t>
                    </m:r>
                    <m:r>
                      <m:rPr>
                        <m:nor/>
                      </m:rPr>
                      <a:rPr lang="en-US" sz="2000" dirty="0"/>
                      <m:t>,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)∙(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000" dirty="0" smtClean="0"/>
                  <a:t>}</a:t>
                </a:r>
              </a:p>
              <a:p>
                <a:pPr algn="l" rtl="0"/>
                <a:r>
                  <a:rPr lang="en-US" sz="2000" dirty="0" smtClean="0"/>
                  <a:t>The proposal distribution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000" dirty="0" smtClean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Observe that unlike SA, the </a:t>
                </a:r>
                <a:r>
                  <a:rPr lang="en-US" sz="2000" b="1" dirty="0" smtClean="0"/>
                  <a:t>temperature may also increase </a:t>
                </a:r>
                <a:endParaRPr lang="en-US" sz="2000" b="1" dirty="0"/>
              </a:p>
              <a:p>
                <a:pPr algn="l" rtl="0"/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  <a:blipFill rotWithShape="0">
                <a:blip r:embed="rId2"/>
                <a:stretch>
                  <a:fillRect l="-284" t="-9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5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Tempering for floor-planning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dirty="0" smtClean="0"/>
                  <a:t>Sampling Algorithm:</a:t>
                </a:r>
              </a:p>
              <a:p>
                <a:pPr algn="l" rtl="0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:r>
                  <a:rPr lang="en-US" dirty="0" smtClean="0"/>
                  <a:t>While stopping criteria not met</a:t>
                </a:r>
                <a:endParaRPr lang="en-US" dirty="0"/>
              </a:p>
              <a:p>
                <a:pPr lvl="1" algn="l" rtl="0"/>
                <a:r>
                  <a:rPr lang="en-US" dirty="0" smtClean="0"/>
                  <a:t>Run S iterations of M-H or Gibbs. At each, accept transition to state y (which is a perturbation of the current B* tree)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e-IL" dirty="0"/>
                      <m:t>α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dirty="0"/>
                      <m:t>) </m:t>
                    </m:r>
                  </m:oMath>
                </a14:m>
                <a:r>
                  <a:rPr lang="en-US" dirty="0" smtClean="0"/>
                  <a:t>that was previously mentioned. Keep the best solution.</a:t>
                </a:r>
                <a:endParaRPr lang="en-US" dirty="0"/>
              </a:p>
              <a:p>
                <a:pPr lvl="1" algn="l" rtl="0"/>
                <a:r>
                  <a:rPr lang="en-US" dirty="0" smtClean="0"/>
                  <a:t>Propose a move to an adjacent temperature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 algn="l" rtl="0"/>
                <a:r>
                  <a:rPr lang="en-US" dirty="0" smtClean="0"/>
                  <a:t>Accept the proposal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e-IL" dirty="0"/>
                      <m:t>α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/>
              </a:p>
              <a:p>
                <a:pPr indent="-285750" algn="l" rtl="0"/>
                <a:r>
                  <a:rPr lang="en-US" dirty="0"/>
                  <a:t>Return the best solution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  <a:blipFill rotWithShape="0">
                <a:blip r:embed="rId2"/>
                <a:stretch>
                  <a:fillRect l="-567" t="-9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839" y="4477188"/>
            <a:ext cx="48863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floor-planning?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57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Tempering for floor-planning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808813"/>
            <a:ext cx="12211050" cy="2200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83058" y="1808812"/>
            <a:ext cx="2108942" cy="22002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49" y="4429777"/>
            <a:ext cx="5134341" cy="173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3687" y="1443182"/>
            <a:ext cx="1760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 Classical SA</a:t>
            </a:r>
            <a:endParaRPr lang="he-IL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10472" y="1477661"/>
            <a:ext cx="1760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 ST</a:t>
            </a:r>
            <a:endParaRPr lang="he-IL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82624" y="4019377"/>
            <a:ext cx="24914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 Timber Wolf SA</a:t>
            </a:r>
            <a:endParaRPr lang="he-IL" sz="20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30181" y="4429777"/>
            <a:ext cx="6057017" cy="388077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It seems that ST provides a better solution than SA in terms of </a:t>
            </a:r>
            <a:r>
              <a:rPr lang="en-US" dirty="0" err="1" smtClean="0"/>
              <a:t>wirelength</a:t>
            </a:r>
            <a:r>
              <a:rPr lang="en-US" dirty="0" smtClean="0"/>
              <a:t>, for roughly similar running time</a:t>
            </a:r>
          </a:p>
          <a:p>
            <a:pPr algn="l" rtl="0"/>
            <a:r>
              <a:rPr lang="en-US" dirty="0" smtClean="0"/>
              <a:t>Timber wolf fails to outperform the classical SA</a:t>
            </a:r>
            <a:r>
              <a:rPr lang="en-US" dirty="0"/>
              <a:t> </a:t>
            </a:r>
            <a:endParaRPr lang="en-US" dirty="0"/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16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conclude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notion of floor-planning, its importance, and stochastic methods for its construction optimization have been introduced (all based on the SA framework)</a:t>
            </a:r>
          </a:p>
          <a:p>
            <a:pPr algn="l" rtl="0"/>
            <a:r>
              <a:rPr lang="en-US" dirty="0" smtClean="0"/>
              <a:t>On the on hand, the method of </a:t>
            </a:r>
            <a:r>
              <a:rPr lang="en-US" b="1" dirty="0" smtClean="0"/>
              <a:t>Fast and Adaptive SA </a:t>
            </a:r>
            <a:r>
              <a:rPr lang="en-US" dirty="0" smtClean="0"/>
              <a:t>was shown, resulting in classical SA W* and A* results; however obtained much quicker</a:t>
            </a:r>
          </a:p>
          <a:p>
            <a:pPr algn="l" rtl="0"/>
            <a:r>
              <a:rPr lang="en-US" dirty="0" smtClean="0"/>
              <a:t>On the other, the </a:t>
            </a:r>
            <a:r>
              <a:rPr lang="en-US" b="1" dirty="0" smtClean="0"/>
              <a:t>Simulated Tempering algorithm </a:t>
            </a:r>
            <a:r>
              <a:rPr lang="en-US" dirty="0" smtClean="0"/>
              <a:t>induced a better solution in terms of W*, for similar running time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464307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Chen T. C. and Cheng Y. </a:t>
            </a:r>
            <a:r>
              <a:rPr lang="en-US" dirty="0"/>
              <a:t>W. </a:t>
            </a:r>
            <a:r>
              <a:rPr lang="en-US" dirty="0" smtClean="0"/>
              <a:t>“</a:t>
            </a:r>
            <a:r>
              <a:rPr lang="en-US" i="1" dirty="0" smtClean="0"/>
              <a:t>Modern </a:t>
            </a:r>
            <a:r>
              <a:rPr lang="en-US" i="1" dirty="0"/>
              <a:t>Floorplanning Based on B∗-Tree and Fast Simulated </a:t>
            </a:r>
            <a:r>
              <a:rPr lang="en-US" i="1" dirty="0" smtClean="0"/>
              <a:t>Annealing</a:t>
            </a:r>
            <a:r>
              <a:rPr lang="en-US" dirty="0" smtClean="0"/>
              <a:t>.” IEEE </a:t>
            </a:r>
            <a:r>
              <a:rPr lang="en-US" dirty="0"/>
              <a:t>TRANSACTIONS ON COMPUTER-AIDED DESIGN OF INTEGRATED CIRCUITS AND SYSTEMS, VOL. 25, NO. 4, APRIL </a:t>
            </a:r>
            <a:r>
              <a:rPr lang="en-US" dirty="0" smtClean="0"/>
              <a:t>2006, </a:t>
            </a:r>
            <a:r>
              <a:rPr lang="en-US" dirty="0" err="1" smtClean="0"/>
              <a:t>pp</a:t>
            </a:r>
            <a:r>
              <a:rPr lang="en-US" dirty="0" smtClean="0"/>
              <a:t> 637-650.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Cong J. et al. </a:t>
            </a:r>
            <a:r>
              <a:rPr lang="en-US" dirty="0" smtClean="0"/>
              <a:t>“</a:t>
            </a:r>
            <a:r>
              <a:rPr lang="en-US" i="1" dirty="0" smtClean="0"/>
              <a:t>Relaxed </a:t>
            </a:r>
            <a:r>
              <a:rPr lang="en-US" i="1" dirty="0"/>
              <a:t>simulated tempering for VLSI floorplan </a:t>
            </a:r>
            <a:r>
              <a:rPr lang="en-US" i="1" dirty="0" smtClean="0"/>
              <a:t>designs</a:t>
            </a:r>
            <a:r>
              <a:rPr lang="en-US" dirty="0" smtClean="0"/>
              <a:t>.” Design Automation Conference, 1999. Proceedings of the ASP-DAC ’99. Asia and South Pacific.</a:t>
            </a:r>
          </a:p>
          <a:p>
            <a:pPr algn="l" rtl="0"/>
            <a:endParaRPr lang="en-US" u="sng" dirty="0" smtClean="0"/>
          </a:p>
          <a:p>
            <a:pPr lvl="0" algn="l" rtl="0"/>
            <a:r>
              <a:rPr lang="en-US" dirty="0" err="1"/>
              <a:t>Geman</a:t>
            </a:r>
            <a:r>
              <a:rPr lang="en-US" dirty="0"/>
              <a:t>, Stuart, and Donald </a:t>
            </a:r>
            <a:r>
              <a:rPr lang="en-US" dirty="0" err="1"/>
              <a:t>Geman</a:t>
            </a:r>
            <a:r>
              <a:rPr lang="en-US" dirty="0"/>
              <a:t>. </a:t>
            </a:r>
            <a:r>
              <a:rPr lang="en-US" dirty="0" smtClean="0"/>
              <a:t>“</a:t>
            </a:r>
            <a:r>
              <a:rPr lang="en-US" i="1" dirty="0" smtClean="0"/>
              <a:t>Stochastic </a:t>
            </a:r>
            <a:r>
              <a:rPr lang="en-US" i="1" dirty="0"/>
              <a:t>relaxation, Gibbs distributions, and the Bayesian restoration of images</a:t>
            </a:r>
            <a:r>
              <a:rPr lang="en-US" i="1" dirty="0" smtClean="0"/>
              <a:t>." </a:t>
            </a:r>
            <a:r>
              <a:rPr lang="en-US" i="1" dirty="0"/>
              <a:t>IEEE Transactions on</a:t>
            </a:r>
            <a:r>
              <a:rPr lang="en-US" dirty="0"/>
              <a:t> </a:t>
            </a:r>
            <a:r>
              <a:rPr lang="en-US" i="1" dirty="0"/>
              <a:t>Pattern Analysis and Machine Intelligence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1984) </a:t>
            </a:r>
            <a:r>
              <a:rPr lang="en-US" dirty="0" err="1" smtClean="0"/>
              <a:t>pp</a:t>
            </a:r>
            <a:r>
              <a:rPr lang="en-US" dirty="0" smtClean="0"/>
              <a:t> 721-741</a:t>
            </a:r>
            <a:r>
              <a:rPr lang="en-US" dirty="0"/>
              <a:t>.</a:t>
            </a:r>
            <a:r>
              <a:rPr lang="he-IL" dirty="0"/>
              <a:t>‏</a:t>
            </a:r>
            <a:endParaRPr lang="en-US" dirty="0"/>
          </a:p>
          <a:p>
            <a:pPr algn="l" rtl="0"/>
            <a:endParaRPr lang="he-IL" u="sng" dirty="0"/>
          </a:p>
        </p:txBody>
      </p:sp>
    </p:spTree>
    <p:extLst>
      <p:ext uri="{BB962C8B-B14F-4D97-AF65-F5344CB8AC3E}">
        <p14:creationId xmlns:p14="http://schemas.microsoft.com/office/powerpoint/2010/main" val="34263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floor-planning?</a:t>
            </a:r>
            <a:endParaRPr lang="he-IL" dirty="0"/>
          </a:p>
        </p:txBody>
      </p:sp>
      <p:pic>
        <p:nvPicPr>
          <p:cNvPr id="1026" name="Picture 2" descr="http://gloveridecor.com/wp-content/uploads/2015/04/Home-Designing-With-Floor-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90" y="1794617"/>
            <a:ext cx="4212939" cy="49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floor-planning?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31" y="3158694"/>
            <a:ext cx="2466975" cy="2847975"/>
          </a:xfrm>
          <a:prstGeom prst="rect">
            <a:avLst/>
          </a:prstGeom>
        </p:spPr>
      </p:pic>
      <p:pic>
        <p:nvPicPr>
          <p:cNvPr id="2050" name="Picture 2" descr="http://ee.sharif.ir/~forghani/AS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33" y="3158694"/>
            <a:ext cx="28670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847531"/>
          </a:xfrm>
        </p:spPr>
        <p:txBody>
          <a:bodyPr/>
          <a:lstStyle/>
          <a:p>
            <a:pPr algn="l" rtl="0"/>
            <a:r>
              <a:rPr lang="en-US" dirty="0" smtClean="0"/>
              <a:t>A schematic representation of the major blocks of a hardware design</a:t>
            </a:r>
          </a:p>
          <a:p>
            <a:pPr algn="l" rtl="0"/>
            <a:r>
              <a:rPr lang="en-US" dirty="0" smtClean="0"/>
              <a:t>Applies for both ASIC and FPGA designs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125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floor-planning?</a:t>
            </a:r>
            <a:endParaRPr lang="he-IL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74641" y="4548228"/>
            <a:ext cx="2843535" cy="84753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A sliceable floor-planning</a:t>
            </a:r>
            <a:endParaRPr lang="he-IL" dirty="0"/>
          </a:p>
        </p:txBody>
      </p:sp>
      <p:pic>
        <p:nvPicPr>
          <p:cNvPr id="4098" name="Picture 2" descr="https://upload.wikimedia.org/wikipedia/commons/thumb/b/ba/Flo-01.png/200px-Flo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99" y="2407718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2/28/Flo-02.png/200px-Flo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35" y="2407718"/>
            <a:ext cx="19050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32641" y="4564387"/>
            <a:ext cx="3497714" cy="847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 3" charset="2"/>
              <a:buNone/>
            </a:pPr>
            <a:r>
              <a:rPr lang="en-US" dirty="0" smtClean="0"/>
              <a:t>A non- sliceable floor-planning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696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Modern chips and hardware designs complexity is growing dramatically:</a:t>
            </a:r>
          </a:p>
          <a:p>
            <a:pPr lvl="1" algn="l" rtl="0"/>
            <a:r>
              <a:rPr lang="en-US" dirty="0" smtClean="0"/>
              <a:t>Smaller transistor widths</a:t>
            </a:r>
          </a:p>
          <a:p>
            <a:pPr lvl="1" algn="l" rtl="0"/>
            <a:r>
              <a:rPr lang="en-US" dirty="0" smtClean="0"/>
              <a:t>Faster clocks</a:t>
            </a:r>
          </a:p>
          <a:p>
            <a:pPr lvl="1" algn="l" rtl="0"/>
            <a:r>
              <a:rPr lang="en-US" dirty="0" smtClean="0"/>
              <a:t>Much more logics and memory</a:t>
            </a:r>
          </a:p>
          <a:p>
            <a:pPr lvl="1" algn="l" rtl="0"/>
            <a:endParaRPr lang="en-US" dirty="0" smtClean="0">
              <a:sym typeface="Wingdings" panose="05000000000000000000" pitchFamily="2" charset="2"/>
            </a:endParaRPr>
          </a:p>
          <a:p>
            <a:pPr marL="457200" lvl="1" indent="0" algn="l" rtl="0">
              <a:buNone/>
            </a:pP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⇒ </a:t>
            </a:r>
            <a:r>
              <a:rPr lang="en-US" dirty="0" smtClean="0">
                <a:sym typeface="Wingdings" panose="05000000000000000000" pitchFamily="2" charset="2"/>
              </a:rPr>
              <a:t>Less margin for floor-planning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⇒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smtClean="0"/>
              <a:t>global optimization is required</a:t>
            </a:r>
          </a:p>
          <a:p>
            <a:pPr indent="-285750" algn="l" rtl="0"/>
            <a:r>
              <a:rPr lang="en-US" dirty="0" smtClean="0"/>
              <a:t>I’ll use the floor-planning optimization problem to present some important stochastic global optimization algorithms</a:t>
            </a:r>
          </a:p>
          <a:p>
            <a:pPr indent="-285750" algn="l" rtl="0"/>
            <a:r>
              <a:rPr lang="en-US" dirty="0" smtClean="0"/>
              <a:t>All make use of the simulated annealing framework</a:t>
            </a:r>
            <a:endParaRPr lang="en-US" dirty="0"/>
          </a:p>
          <a:p>
            <a:pPr marL="57150" indent="0" algn="l" rtl="0">
              <a:buNone/>
            </a:pPr>
            <a:endParaRPr lang="en-US" b="1" dirty="0" smtClean="0"/>
          </a:p>
          <a:p>
            <a:pPr lvl="1" algn="l" rtl="0">
              <a:buFont typeface="Wingdings" panose="05000000000000000000" pitchFamily="2" charset="2"/>
              <a:buChar char="à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419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B* tree representation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generalization of the well known binary tree</a:t>
            </a:r>
          </a:p>
          <a:p>
            <a:pPr algn="l" rtl="0"/>
            <a:r>
              <a:rPr lang="en-US" dirty="0" smtClean="0"/>
              <a:t>Does not limit the number of children of a node to 2</a:t>
            </a:r>
          </a:p>
          <a:p>
            <a:pPr algn="l" rtl="0"/>
            <a:r>
              <a:rPr lang="en-US" dirty="0" smtClean="0"/>
              <a:t>provides a unique and convenient representation of both </a:t>
            </a:r>
            <a:r>
              <a:rPr lang="en-US" dirty="0"/>
              <a:t>s</a:t>
            </a:r>
            <a:r>
              <a:rPr lang="en-US" dirty="0" smtClean="0"/>
              <a:t>liceable and non-sliceable floor-planning </a:t>
            </a:r>
          </a:p>
          <a:p>
            <a:pPr algn="l" rtl="0"/>
            <a:r>
              <a:rPr lang="en-US" dirty="0" smtClean="0"/>
              <a:t>For a sliceable </a:t>
            </a:r>
            <a:r>
              <a:rPr lang="en-US" dirty="0" smtClean="0"/>
              <a:t>floor-planning: reduced </a:t>
            </a:r>
            <a:r>
              <a:rPr lang="en-US" dirty="0" smtClean="0"/>
              <a:t>to a binary tree </a:t>
            </a:r>
            <a:endParaRPr lang="en-US" dirty="0"/>
          </a:p>
          <a:p>
            <a:pPr algn="l" rtl="0"/>
            <a:endParaRPr lang="he-IL" dirty="0"/>
          </a:p>
        </p:txBody>
      </p:sp>
      <p:pic>
        <p:nvPicPr>
          <p:cNvPr id="5122" name="Picture 2" descr="http://nlp.stanford.edu/IR-book/html/htmledition/img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56" y="4299875"/>
            <a:ext cx="56007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7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B* tree representation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Basic rules (similar to DFS in some manner):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1. set the lower left block as the </a:t>
            </a:r>
            <a:r>
              <a:rPr lang="en-US" b="1" dirty="0" smtClean="0"/>
              <a:t>root.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 recursively build:</a:t>
            </a:r>
          </a:p>
          <a:p>
            <a:pPr marL="0" indent="0" algn="l" rtl="0">
              <a:buNone/>
            </a:pPr>
            <a:r>
              <a:rPr lang="en-US" dirty="0" smtClean="0"/>
              <a:t>	2. the adjacent right hand side set of blocks as the </a:t>
            </a:r>
            <a:r>
              <a:rPr lang="en-US" b="1" dirty="0" smtClean="0"/>
              <a:t>left child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3. the lowest block above as the </a:t>
            </a:r>
            <a:r>
              <a:rPr lang="en-US" b="1" dirty="0" smtClean="0"/>
              <a:t>right child</a:t>
            </a:r>
            <a:r>
              <a:rPr lang="en-US" dirty="0" smtClean="0"/>
              <a:t>.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35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9474</TotalTime>
  <Words>880</Words>
  <Application>Microsoft Office PowerPoint</Application>
  <PresentationFormat>Widescreen</PresentationFormat>
  <Paragraphs>163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Gisha</vt:lpstr>
      <vt:lpstr>Trebuchet MS</vt:lpstr>
      <vt:lpstr>Wingdings</vt:lpstr>
      <vt:lpstr>Wingdings 3</vt:lpstr>
      <vt:lpstr>Facet</vt:lpstr>
      <vt:lpstr>Modern Floor-planning Based on B∗-Tree and Fast Simulated Annealing</vt:lpstr>
      <vt:lpstr>Agenda</vt:lpstr>
      <vt:lpstr>What is floor-planning?</vt:lpstr>
      <vt:lpstr>What is floor-planning?</vt:lpstr>
      <vt:lpstr>What is floor-planning?</vt:lpstr>
      <vt:lpstr>What is floor-planning?</vt:lpstr>
      <vt:lpstr>Motivation </vt:lpstr>
      <vt:lpstr>B* tree representation </vt:lpstr>
      <vt:lpstr>B* tree representation </vt:lpstr>
      <vt:lpstr>B* tree representation </vt:lpstr>
      <vt:lpstr>B* tree representation </vt:lpstr>
      <vt:lpstr>MCMC M-H</vt:lpstr>
      <vt:lpstr>MCMC M-H</vt:lpstr>
      <vt:lpstr>Simulated Annealing</vt:lpstr>
      <vt:lpstr>Simulated Annealing - f_T (x) </vt:lpstr>
      <vt:lpstr>Simulated Annealing for floor-planning</vt:lpstr>
      <vt:lpstr>Aspect ratio</vt:lpstr>
      <vt:lpstr>Simulated Annealing for floor-planning</vt:lpstr>
      <vt:lpstr>Simulated Annealing for floor-planning</vt:lpstr>
      <vt:lpstr>Fast Simulated Annealing for floor-planning</vt:lpstr>
      <vt:lpstr>Fast Simulated Annealing for floor-planning</vt:lpstr>
      <vt:lpstr>Fast and adaptive Simulated Annealing for floor-planning</vt:lpstr>
      <vt:lpstr>Fast and adaptive Simulated Annealing for floor-planning</vt:lpstr>
      <vt:lpstr>SA algorithms for floor-planning comparison</vt:lpstr>
      <vt:lpstr>SA algorithms for floor-planning comparison</vt:lpstr>
      <vt:lpstr>The importance of α</vt:lpstr>
      <vt:lpstr>A generalized variation:  Simulated Tempering</vt:lpstr>
      <vt:lpstr>Simulated Tempering </vt:lpstr>
      <vt:lpstr>Simulated Tempering for floor-planning</vt:lpstr>
      <vt:lpstr>Simulated Tempering for floor-planning</vt:lpstr>
      <vt:lpstr>To conclude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Floor-planning Based on B∗-Tree and Fast Simulated Annealing</dc:title>
  <dc:creator>Gal</dc:creator>
  <cp:lastModifiedBy>Gal</cp:lastModifiedBy>
  <cp:revision>79</cp:revision>
  <cp:lastPrinted>2015-07-17T23:10:44Z</cp:lastPrinted>
  <dcterms:created xsi:type="dcterms:W3CDTF">2015-07-06T21:45:35Z</dcterms:created>
  <dcterms:modified xsi:type="dcterms:W3CDTF">2015-07-20T19:17:31Z</dcterms:modified>
</cp:coreProperties>
</file>