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png&amp;ehk=LIHgMa2vbIeIL3OXY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21" r:id="rId2"/>
  </p:sldMasterIdLst>
  <p:notesMasterIdLst>
    <p:notesMasterId r:id="rId40"/>
  </p:notesMasterIdLst>
  <p:handoutMasterIdLst>
    <p:handoutMasterId r:id="rId41"/>
  </p:handoutMasterIdLst>
  <p:sldIdLst>
    <p:sldId id="257" r:id="rId3"/>
    <p:sldId id="265" r:id="rId4"/>
    <p:sldId id="388" r:id="rId5"/>
    <p:sldId id="389" r:id="rId6"/>
    <p:sldId id="390" r:id="rId7"/>
    <p:sldId id="261" r:id="rId8"/>
    <p:sldId id="384" r:id="rId9"/>
    <p:sldId id="391" r:id="rId10"/>
    <p:sldId id="269" r:id="rId11"/>
    <p:sldId id="328" r:id="rId12"/>
    <p:sldId id="272" r:id="rId13"/>
    <p:sldId id="294" r:id="rId14"/>
    <p:sldId id="392" r:id="rId15"/>
    <p:sldId id="393" r:id="rId16"/>
    <p:sldId id="394" r:id="rId17"/>
    <p:sldId id="395" r:id="rId18"/>
    <p:sldId id="396" r:id="rId19"/>
    <p:sldId id="397" r:id="rId20"/>
    <p:sldId id="361" r:id="rId21"/>
    <p:sldId id="339" r:id="rId22"/>
    <p:sldId id="337" r:id="rId23"/>
    <p:sldId id="338" r:id="rId24"/>
    <p:sldId id="370" r:id="rId25"/>
    <p:sldId id="371" r:id="rId26"/>
    <p:sldId id="372" r:id="rId27"/>
    <p:sldId id="373" r:id="rId28"/>
    <p:sldId id="374" r:id="rId29"/>
    <p:sldId id="398" r:id="rId30"/>
    <p:sldId id="399" r:id="rId31"/>
    <p:sldId id="400" r:id="rId32"/>
    <p:sldId id="375" r:id="rId33"/>
    <p:sldId id="379" r:id="rId34"/>
    <p:sldId id="385" r:id="rId35"/>
    <p:sldId id="403" r:id="rId36"/>
    <p:sldId id="383" r:id="rId37"/>
    <p:sldId id="406" r:id="rId38"/>
    <p:sldId id="405" r:id="rId39"/>
  </p:sldIdLst>
  <p:sldSz cx="9144000" cy="6858000" type="screen4x3"/>
  <p:notesSz cx="68199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272" userDrawn="1">
          <p15:clr>
            <a:srgbClr val="A4A3A4"/>
          </p15:clr>
        </p15:guide>
        <p15:guide id="2" orient="horz" pos="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4B4B4B"/>
    <a:srgbClr val="C4DFFF"/>
    <a:srgbClr val="363636"/>
    <a:srgbClr val="FF0000"/>
    <a:srgbClr val="FFFF00"/>
    <a:srgbClr val="FFC500"/>
    <a:srgbClr val="06BC06"/>
    <a:srgbClr val="FF6565"/>
    <a:srgbClr val="41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65874" autoAdjust="0"/>
  </p:normalViewPr>
  <p:slideViewPr>
    <p:cSldViewPr showGuides="1">
      <p:cViewPr>
        <p:scale>
          <a:sx n="50" d="100"/>
          <a:sy n="50" d="100"/>
        </p:scale>
        <p:origin x="912" y="48"/>
      </p:cViewPr>
      <p:guideLst>
        <p:guide pos="1272"/>
        <p:guide orient="horz" pos="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howGuides="1">
      <p:cViewPr>
        <p:scale>
          <a:sx n="60" d="100"/>
          <a:sy n="60" d="100"/>
        </p:scale>
        <p:origin x="2683" y="773"/>
      </p:cViewPr>
      <p:guideLst>
        <p:guide orient="horz" pos="3128"/>
        <p:guide pos="21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3140A4-19B8-4EB3-96F2-7D0F8153F7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82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5ED23-BA75-4E73-8DD7-4EE4886789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82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9CE5D-EA0E-42BF-9791-55939390A388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0D18-95A8-41FC-BAD1-EA767302C4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3108"/>
            <a:ext cx="2955290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9DC37-E695-480E-8221-DB5F00ED75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63032" y="9433108"/>
            <a:ext cx="2955290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636BD-8F63-438B-8379-424F15CBE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67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82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82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25CA4-B8A7-494D-9344-462CA0CAAA44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1241425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79487"/>
            <a:ext cx="545592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8"/>
            <a:ext cx="2955290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33108"/>
            <a:ext cx="2955290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5507C-FB54-46F8-A276-F68239EBE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0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58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25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585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197E9A-D28D-41FA-95DF-4FCD670127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8585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6750" y="695325"/>
            <a:ext cx="3241675" cy="24320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943" y="3388381"/>
            <a:ext cx="5334677" cy="6345222"/>
          </a:xfrm>
          <a:noFill/>
          <a:ln/>
        </p:spPr>
        <p:txBody>
          <a:bodyPr lIns="98032" tIns="49017" rIns="98032" bIns="49017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Power plants supply AC voltage in 3 phases. Each phase is carried by an exclusive power line.</a:t>
            </a:r>
          </a:p>
          <a:p>
            <a:r>
              <a:rPr lang="en-US" baseline="0" dirty="0"/>
              <a:t>One phase is delayed by a third of the AC period, and is termed </a:t>
            </a:r>
            <a:r>
              <a:rPr lang="en-US" baseline="0" dirty="0" smtClean="0"/>
              <a:t>“phase 120 degrees”. 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Another phase is delayed by two thirds of the AC period, and is termed </a:t>
            </a:r>
            <a:r>
              <a:rPr lang="en-US" baseline="0" dirty="0" smtClean="0"/>
              <a:t>“phase 240 degrees”. 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Bulb flicker </a:t>
            </a:r>
            <a:r>
              <a:rPr lang="en-US" b="0" baseline="0" dirty="0"/>
              <a:t>thus </a:t>
            </a:r>
            <a:r>
              <a:rPr lang="en-US" baseline="0" dirty="0"/>
              <a:t>depends on the AC phase that the bulb is connected to.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094460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97E9A-D28D-41FA-95DF-4FCD6701276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943" y="3388381"/>
            <a:ext cx="5334677" cy="6345222"/>
          </a:xfrm>
          <a:noFill/>
          <a:ln/>
        </p:spPr>
        <p:txBody>
          <a:bodyPr lIns="98032" tIns="49017" rIns="98032" bIns="49017"/>
          <a:lstStyle/>
          <a:p>
            <a:pPr rtl="0"/>
            <a:r>
              <a:rPr lang="en-US" baseline="0" dirty="0"/>
              <a:t>Using the DELIGHT </a:t>
            </a:r>
            <a:r>
              <a:rPr lang="en-US" baseline="0" dirty="0" smtClean="0"/>
              <a:t>database, </a:t>
            </a:r>
            <a:r>
              <a:rPr lang="en-US" baseline="0" dirty="0"/>
              <a:t>the AC phase can be recognized in a scale of a city. &lt;click&gt; </a:t>
            </a:r>
          </a:p>
          <a:p>
            <a:r>
              <a:rPr lang="en-US" baseline="0" dirty="0"/>
              <a:t>Such city scale grid information is valuable to power grid engineers.</a:t>
            </a:r>
          </a:p>
        </p:txBody>
      </p:sp>
    </p:spTree>
    <p:extLst>
      <p:ext uri="{BB962C8B-B14F-4D97-AF65-F5344CB8AC3E}">
        <p14:creationId xmlns:p14="http://schemas.microsoft.com/office/powerpoint/2010/main" val="1550981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see an example.</a:t>
            </a:r>
          </a:p>
          <a:p>
            <a:r>
              <a:rPr lang="en-US" dirty="0"/>
              <a:t>Here is a closeup on a scene containing many bulbs.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23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one bulb. </a:t>
            </a:r>
          </a:p>
          <a:p>
            <a:r>
              <a:rPr lang="en-US" dirty="0"/>
              <a:t>Below is this bulb’s </a:t>
            </a:r>
            <a:r>
              <a:rPr lang="en-US" b="1" dirty="0"/>
              <a:t>measured</a:t>
            </a:r>
            <a:r>
              <a:rPr lang="en-US" dirty="0"/>
              <a:t> flicker signature.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83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discover the bulb type and AC phase by searching for the closest match in the DELIGHT database.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0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</a:t>
            </a:r>
            <a:r>
              <a:rPr lang="en-US" dirty="0" smtClean="0"/>
              <a:t>case, </a:t>
            </a:r>
            <a:r>
              <a:rPr lang="en-US" dirty="0"/>
              <a:t>this is a high-pressure sodium bulb connected to phase 120deg.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31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another sodium bulb connected to a different phase,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64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here are two bulbs whose type is different than sodium.</a:t>
            </a:r>
          </a:p>
          <a:p>
            <a:r>
              <a:rPr lang="en-US" dirty="0"/>
              <a:t>Notice that their signature is different from that of sodium </a:t>
            </a:r>
            <a:r>
              <a:rPr lang="en-US" dirty="0" smtClean="0"/>
              <a:t>bulbs.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77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spend about half our lives under artificial illumination.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66387-9C3D-484A-B2E7-90AF42988E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06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97E9A-D28D-41FA-95DF-4FCD6701276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943" y="3388381"/>
            <a:ext cx="5334677" cy="6345222"/>
          </a:xfrm>
          <a:noFill/>
          <a:ln/>
        </p:spPr>
        <p:txBody>
          <a:bodyPr lIns="98032" tIns="49017" rIns="98032" bIns="49017"/>
          <a:lstStyle/>
          <a:p>
            <a:r>
              <a:rPr lang="en-US" baseline="0" dirty="0"/>
              <a:t>Lets look at this hallway.</a:t>
            </a:r>
          </a:p>
          <a:p>
            <a:r>
              <a:rPr lang="en-US" baseline="0" dirty="0"/>
              <a:t>Here is a conventional image.</a:t>
            </a:r>
          </a:p>
        </p:txBody>
      </p:sp>
    </p:spTree>
    <p:extLst>
      <p:ext uri="{BB962C8B-B14F-4D97-AF65-F5344CB8AC3E}">
        <p14:creationId xmlns:p14="http://schemas.microsoft.com/office/powerpoint/2010/main" val="2472301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Calibri"/>
              </a:rPr>
              <a:t>And here is an image sequence captured using our special camera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Calibri"/>
              </a:rPr>
              <a:t>The sequence spans the flicker cycle. This sequence is shown slowed down by factor 130 since it is too fast to be perceived by the naked eye.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65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the effect is digitally amplified for better 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51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processing the sequence captured using our system, </a:t>
            </a:r>
          </a:p>
          <a:p>
            <a:r>
              <a:rPr lang="en-US" dirty="0"/>
              <a:t>we can reveal hidden information about the scene, and show the scene in a new and different light.</a:t>
            </a:r>
          </a:p>
          <a:p>
            <a:r>
              <a:rPr lang="en-US" dirty="0"/>
              <a:t>Specifically, the scene can be shown as composed by distinct illumination components.</a:t>
            </a:r>
          </a:p>
          <a:p>
            <a:endParaRPr lang="en-US" dirty="0"/>
          </a:p>
          <a:p>
            <a:r>
              <a:rPr lang="en-US" dirty="0"/>
              <a:t>Here we show a digital rendering of the hallway as if only</a:t>
            </a:r>
          </a:p>
          <a:p>
            <a:r>
              <a:rPr lang="en-US" dirty="0"/>
              <a:t>bulbs connected to AC phase </a:t>
            </a:r>
            <a:r>
              <a:rPr lang="en-US" dirty="0" smtClean="0"/>
              <a:t>0-degrees</a:t>
            </a:r>
            <a:r>
              <a:rPr lang="en-US" baseline="0" dirty="0" smtClean="0"/>
              <a:t> </a:t>
            </a:r>
            <a:r>
              <a:rPr lang="en-US" dirty="0" smtClean="0"/>
              <a:t>were </a:t>
            </a:r>
            <a:r>
              <a:rPr lang="en-US" dirty="0"/>
              <a:t>active.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3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here’s the hallway as if illuminated only by bulbs connected to phase </a:t>
            </a:r>
            <a:r>
              <a:rPr lang="en-US" dirty="0" smtClean="0"/>
              <a:t>120-degrees.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85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same for phase 240.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switch between the sources again to observe the different illumination components.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60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we have these components, we can digitally recompose the</a:t>
            </a:r>
          </a:p>
          <a:p>
            <a:r>
              <a:rPr lang="en-US" dirty="0" smtClean="0"/>
              <a:t>scene </a:t>
            </a:r>
            <a:r>
              <a:rPr lang="en-US" dirty="0"/>
              <a:t>as if some bulbs are </a:t>
            </a:r>
            <a:r>
              <a:rPr lang="en-US" dirty="0" smtClean="0"/>
              <a:t>exchanged </a:t>
            </a:r>
            <a:r>
              <a:rPr lang="en-US" dirty="0"/>
              <a:t>for </a:t>
            </a:r>
            <a:r>
              <a:rPr lang="en-US" dirty="0" smtClean="0"/>
              <a:t>others, </a:t>
            </a:r>
            <a:r>
              <a:rPr lang="en-US" dirty="0"/>
              <a:t>that had not been present </a:t>
            </a:r>
            <a:r>
              <a:rPr lang="en-US" dirty="0" smtClean="0"/>
              <a:t>when </a:t>
            </a:r>
            <a:r>
              <a:rPr lang="en-US" dirty="0"/>
              <a:t>the photos were taken.</a:t>
            </a:r>
          </a:p>
          <a:p>
            <a:r>
              <a:rPr lang="en-US" dirty="0"/>
              <a:t>For example,&lt;click&gt; </a:t>
            </a:r>
          </a:p>
          <a:p>
            <a:r>
              <a:rPr lang="en-US" dirty="0"/>
              <a:t>Here we show how the room would appear if bulbs connected to phase 240 are replaced by Sodium bulbs.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62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97E9A-D28D-41FA-95DF-4FCD6701276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943" y="3388381"/>
            <a:ext cx="5334677" cy="6345222"/>
          </a:xfrm>
          <a:noFill/>
          <a:ln/>
        </p:spPr>
        <p:txBody>
          <a:bodyPr lIns="98032" tIns="49017" rIns="98032" bIns="49017"/>
          <a:lstStyle/>
          <a:p>
            <a:r>
              <a:rPr lang="en-US" baseline="0" dirty="0"/>
              <a:t>Here is another example,</a:t>
            </a:r>
          </a:p>
          <a:p>
            <a:r>
              <a:rPr lang="en-US" baseline="0" dirty="0"/>
              <a:t>This scene has four </a:t>
            </a:r>
            <a:r>
              <a:rPr lang="en-US" baseline="0" dirty="0" smtClean="0"/>
              <a:t>components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616051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here we reveal the scene’s illumination components.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2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Artificial light is everywhere, from street lamps at night &lt;click&gt; to our offices</a:t>
            </a:r>
            <a:r>
              <a:rPr lang="en-US" baseline="0" dirty="0"/>
              <a:t> and homes at all hours.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17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97E9A-D28D-41FA-95DF-4FCD6701276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060" y="4934289"/>
            <a:ext cx="3663327" cy="9240156"/>
          </a:xfrm>
          <a:noFill/>
          <a:ln/>
        </p:spPr>
        <p:txBody>
          <a:bodyPr lIns="98032" tIns="49017" rIns="98032" bIns="49017"/>
          <a:lstStyle/>
          <a:p>
            <a:r>
              <a:rPr lang="en-US" baseline="0" dirty="0"/>
              <a:t>Here we observe a scene throw a window. The window causes a reflection.&lt;click&gt; our system separated the outdoor scene &lt;click&gt;from the indoor reflection. The key for doing this is that outdoors, sunlight does not flicker, but indoor lighting is affected by flicker.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2383307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designed a novel camera, called the </a:t>
            </a:r>
            <a:r>
              <a:rPr lang="en-US" dirty="0" err="1" smtClean="0"/>
              <a:t>ACam</a:t>
            </a:r>
            <a:r>
              <a:rPr lang="en-US" dirty="0"/>
              <a:t>, to capture scenes under flickering illumination.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677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capture the scene above </a:t>
            </a:r>
            <a:r>
              <a:rPr lang="en-US" dirty="0" smtClean="0"/>
              <a:t>during </a:t>
            </a:r>
            <a:r>
              <a:rPr lang="en-US" dirty="0"/>
              <a:t>night, a conventional camera shutter must remain open for 1/5 of a second to let enough light reach the sensor.</a:t>
            </a:r>
          </a:p>
          <a:p>
            <a:r>
              <a:rPr lang="en-US" dirty="0"/>
              <a:t>But, such a long exposure cannot detect the flicker dynamics.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36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capture the flicker dynamics, there is a need for exposure time that is</a:t>
            </a:r>
          </a:p>
          <a:p>
            <a:r>
              <a:rPr lang="en-US" dirty="0"/>
              <a:t>a fraction of the flicker cycle (marked here in red</a:t>
            </a:r>
            <a:r>
              <a:rPr lang="en-US" dirty="0" smtClean="0"/>
              <a:t>), </a:t>
            </a:r>
            <a:r>
              <a:rPr lang="en-US" dirty="0"/>
              <a:t>if a conventional camera was used.</a:t>
            </a:r>
          </a:p>
          <a:p>
            <a:endParaRPr lang="en-US" dirty="0"/>
          </a:p>
          <a:p>
            <a:r>
              <a:rPr lang="en-US" dirty="0"/>
              <a:t>But, </a:t>
            </a:r>
            <a:r>
              <a:rPr lang="en-US" dirty="0" smtClean="0"/>
              <a:t>having </a:t>
            </a:r>
            <a:r>
              <a:rPr lang="en-US" dirty="0"/>
              <a:t>such a short exposure, the resulting photo would be very noisy, because not </a:t>
            </a:r>
            <a:r>
              <a:rPr lang="en-US" dirty="0" smtClean="0"/>
              <a:t>enough light would reach </a:t>
            </a:r>
            <a:r>
              <a:rPr lang="en-US" dirty="0"/>
              <a:t>the sensor.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30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ACam</a:t>
            </a:r>
            <a:r>
              <a:rPr lang="en-US" dirty="0"/>
              <a:t> has a programmable optical shutter (called mask) between the sensor and camera lens.</a:t>
            </a:r>
          </a:p>
          <a:p>
            <a:r>
              <a:rPr lang="en-US" dirty="0"/>
              <a:t>The camera exposure is set to span hundreds of flicker cycles.</a:t>
            </a:r>
          </a:p>
          <a:p>
            <a:r>
              <a:rPr lang="en-US" dirty="0"/>
              <a:t>During this long exposure&lt;click&gt; , the programmable mask blocks the light from scene in all times </a:t>
            </a:r>
            <a:r>
              <a:rPr lang="en-US" dirty="0" err="1"/>
              <a:t>exceptduring</a:t>
            </a:r>
            <a:r>
              <a:rPr lang="en-US" dirty="0"/>
              <a:t> </a:t>
            </a:r>
            <a:r>
              <a:rPr lang="en-US" b="1" dirty="0"/>
              <a:t>specific pre-set </a:t>
            </a:r>
            <a:r>
              <a:rPr lang="en-US" dirty="0"/>
              <a:t>brief intervals in each cycle. These pre-set intervals</a:t>
            </a:r>
          </a:p>
          <a:p>
            <a:r>
              <a:rPr lang="en-US" dirty="0"/>
              <a:t>All correspond to the same fraction of the flicker period.</a:t>
            </a:r>
          </a:p>
          <a:p>
            <a:r>
              <a:rPr lang="en-US" dirty="0"/>
              <a:t>The </a:t>
            </a:r>
            <a:r>
              <a:rPr lang="en-US" dirty="0" err="1"/>
              <a:t>ACam</a:t>
            </a:r>
            <a:r>
              <a:rPr lang="en-US" dirty="0"/>
              <a:t> is physically connected in an AC outlet. This ensures that</a:t>
            </a:r>
          </a:p>
          <a:p>
            <a:pPr rtl="0"/>
            <a:r>
              <a:rPr lang="en-US" dirty="0"/>
              <a:t>The mask unblocks the light at the precise right instance within each flicker cycle.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61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ACam</a:t>
            </a:r>
            <a:r>
              <a:rPr lang="en-US" dirty="0"/>
              <a:t> has a programmable optical shutter (called mask) between the sensor and camera lens.</a:t>
            </a:r>
          </a:p>
          <a:p>
            <a:r>
              <a:rPr lang="en-US" dirty="0"/>
              <a:t>The camera exposure is set to span hundreds of flicker cycles.</a:t>
            </a:r>
          </a:p>
          <a:p>
            <a:r>
              <a:rPr lang="en-US" dirty="0"/>
              <a:t>During this long exposure, the programmable mask blocks the light from scene </a:t>
            </a:r>
            <a:r>
              <a:rPr lang="en-US" dirty="0" smtClean="0"/>
              <a:t>at </a:t>
            </a:r>
            <a:r>
              <a:rPr lang="en-US" dirty="0"/>
              <a:t>all </a:t>
            </a:r>
            <a:r>
              <a:rPr lang="en-US" dirty="0" smtClean="0"/>
              <a:t>times, </a:t>
            </a:r>
            <a:r>
              <a:rPr lang="en-US" dirty="0"/>
              <a:t>except</a:t>
            </a:r>
          </a:p>
          <a:p>
            <a:r>
              <a:rPr lang="en-US" dirty="0"/>
              <a:t>during </a:t>
            </a:r>
            <a:r>
              <a:rPr lang="en-US" b="1" dirty="0"/>
              <a:t>specific pre-set </a:t>
            </a:r>
            <a:r>
              <a:rPr lang="en-US" dirty="0"/>
              <a:t>brief intervals in each cycle.&lt;click&gt; These pre-set intervals</a:t>
            </a:r>
          </a:p>
          <a:p>
            <a:r>
              <a:rPr lang="en-US" dirty="0" smtClean="0"/>
              <a:t>all </a:t>
            </a:r>
            <a:r>
              <a:rPr lang="en-US" dirty="0"/>
              <a:t>correspond to the same fraction of the flicker period.</a:t>
            </a:r>
          </a:p>
          <a:p>
            <a:r>
              <a:rPr lang="en-US" dirty="0"/>
              <a:t>The </a:t>
            </a:r>
            <a:r>
              <a:rPr lang="en-US" dirty="0" err="1"/>
              <a:t>ACam</a:t>
            </a:r>
            <a:r>
              <a:rPr lang="en-US" dirty="0"/>
              <a:t> is physically connected in an AC outlet. This ensures that</a:t>
            </a:r>
          </a:p>
          <a:p>
            <a:pPr rtl="0"/>
            <a:r>
              <a:rPr lang="en-US" dirty="0"/>
              <a:t>The mask unblocks the light at the precise right instance within each flicker cycle.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914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97E9A-D28D-41FA-95DF-4FCD6701276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5163" y="695325"/>
            <a:ext cx="3244850" cy="2433638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942" y="3388380"/>
            <a:ext cx="5334677" cy="6345222"/>
          </a:xfrm>
          <a:noFill/>
          <a:ln/>
        </p:spPr>
        <p:txBody>
          <a:bodyPr lIns="98032" tIns="49017" rIns="98032" bIns="49017"/>
          <a:lstStyle/>
          <a:p>
            <a:endParaRPr lang="en-US" baseline="0" dirty="0"/>
          </a:p>
          <a:p>
            <a:r>
              <a:rPr lang="en-US" baseline="0" dirty="0"/>
              <a:t>To summarize, we </a:t>
            </a:r>
            <a:r>
              <a:rPr lang="en-US" baseline="0" dirty="0" smtClean="0"/>
              <a:t>present </a:t>
            </a:r>
            <a:r>
              <a:rPr lang="en-US" baseline="0" dirty="0"/>
              <a:t>a new </a:t>
            </a:r>
            <a:r>
              <a:rPr lang="en-US" baseline="0" dirty="0" smtClean="0"/>
              <a:t>and </a:t>
            </a:r>
            <a:r>
              <a:rPr lang="en-US" baseline="0" dirty="0"/>
              <a:t>exciting way to view </a:t>
            </a:r>
            <a:r>
              <a:rPr lang="en-US" baseline="0" dirty="0" smtClean="0"/>
              <a:t>scenes, that are illuminated normally by bulbs plugged to the electric grid. 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For </a:t>
            </a:r>
            <a:r>
              <a:rPr lang="en-US" baseline="0" dirty="0"/>
              <a:t>more information about the project please visit the links below.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109719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our eyes, these lights appear static. However, in reality&lt;click&gt;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99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are constantly flickering…as seen in this</a:t>
            </a:r>
          </a:p>
          <a:p>
            <a:r>
              <a:rPr lang="en-US" dirty="0"/>
              <a:t>slow motion video of the scene.</a:t>
            </a:r>
          </a:p>
          <a:p>
            <a:pPr rtl="0"/>
            <a:r>
              <a:rPr lang="en-US" dirty="0"/>
              <a:t>The lights in the scene flicker because </a:t>
            </a:r>
            <a:r>
              <a:rPr lang="en-US" b="1" dirty="0"/>
              <a:t>most</a:t>
            </a:r>
            <a:r>
              <a:rPr lang="en-US" dirty="0"/>
              <a:t> of the bulbs are powered by the electric grid.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7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97E9A-D28D-41FA-95DF-4FCD670127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943" y="3388381"/>
            <a:ext cx="5334677" cy="6345222"/>
          </a:xfrm>
          <a:noFill/>
          <a:ln/>
        </p:spPr>
        <p:txBody>
          <a:bodyPr lIns="98032" tIns="49017" rIns="98032" bIns="49017"/>
          <a:lstStyle/>
          <a:p>
            <a:r>
              <a:rPr lang="en-US" baseline="0" dirty="0"/>
              <a:t>Each bulb type has a unique flicker signature in time.</a:t>
            </a:r>
          </a:p>
        </p:txBody>
      </p:sp>
    </p:spTree>
    <p:extLst>
      <p:ext uri="{BB962C8B-B14F-4D97-AF65-F5344CB8AC3E}">
        <p14:creationId xmlns:p14="http://schemas.microsoft.com/office/powerpoint/2010/main" val="1781429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here is the signature of a sodium bulb. These bulbs are common in street lighting.</a:t>
            </a:r>
          </a:p>
          <a:p>
            <a:r>
              <a:rPr lang="en-US" dirty="0"/>
              <a:t>The spinning clock illustrates the periodic nature of the bulb’s flicker – a bulb’s flicker cycle lasts one-hundredth of a second.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5507C-FB54-46F8-A276-F68239EBE6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04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97E9A-D28D-41FA-95DF-4FCD6701276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060" y="4934289"/>
            <a:ext cx="3663327" cy="9240156"/>
          </a:xfrm>
          <a:noFill/>
          <a:ln/>
        </p:spPr>
        <p:txBody>
          <a:bodyPr lIns="98032" tIns="49017" rIns="98032" bIns="49017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Bulbs on the grid are powered by alternating current , namely AC. The top graph&lt;click&gt;</a:t>
            </a:r>
          </a:p>
          <a:p>
            <a:r>
              <a:rPr lang="en-US" baseline="0" dirty="0"/>
              <a:t> shows the AC voltage. </a:t>
            </a:r>
          </a:p>
          <a:p>
            <a:r>
              <a:rPr lang="en-US" baseline="0" dirty="0"/>
              <a:t>The AC voltage periodically </a:t>
            </a:r>
            <a:r>
              <a:rPr lang="en-US" baseline="0" dirty="0" smtClean="0"/>
              <a:t>alternates </a:t>
            </a:r>
            <a:r>
              <a:rPr lang="en-US" baseline="0" dirty="0"/>
              <a:t>at a frequency of </a:t>
            </a:r>
            <a:r>
              <a:rPr lang="en-US" baseline="0" dirty="0" smtClean="0"/>
              <a:t>50 </a:t>
            </a:r>
            <a:r>
              <a:rPr lang="en-US" baseline="0" dirty="0"/>
              <a:t>or 60 Hz, depending on the country.&lt;click&gt;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Bulbs flicker at twice this frequency, that is 100 or 120 times each second.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flicker signature of bulbs depends on the bulb type and electronics.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&lt;click&gt;Here we show raw measurements of flicker signatures for different bulb types.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We call this signature a Bulb Response Function.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47949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97E9A-D28D-41FA-95DF-4FCD6701276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9943" y="3388381"/>
            <a:ext cx="5334677" cy="6345222"/>
          </a:xfrm>
          <a:noFill/>
          <a:ln/>
        </p:spPr>
        <p:txBody>
          <a:bodyPr lIns="98032" tIns="49017" rIns="98032" bIns="49017"/>
          <a:lstStyle/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cs typeface="Calibri"/>
              </a:rPr>
              <a:t>We compiled a database of bulb response functions for many common bulbs.&lt;click&gt;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cs typeface="Calibri"/>
              </a:rPr>
              <a:t>Our database of electric lights, named DELIGHT, is available online.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6751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 sz="4800" b="0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buNone/>
              <a:defRPr sz="3600"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858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7151077" y="64770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4D7C8BE8-19C7-40D0-A205-78086D5FD5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2076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Calibri" pitchFamily="34" charset="0"/>
              </a:defRPr>
            </a:lvl1pPr>
            <a:lvl2pPr>
              <a:defRPr sz="2300">
                <a:latin typeface="Calibri" pitchFamily="34" charset="0"/>
              </a:defRPr>
            </a:lvl2pPr>
            <a:lvl3pPr>
              <a:defRPr sz="2300">
                <a:latin typeface="Calibri" pitchFamily="34" charset="0"/>
              </a:defRPr>
            </a:lvl3pPr>
            <a:lvl4pPr>
              <a:defRPr sz="2300">
                <a:latin typeface="Calibri" pitchFamily="34" charset="0"/>
              </a:defRPr>
            </a:lvl4pPr>
            <a:lvl5pPr>
              <a:defRPr sz="2300"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2225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0054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586178-8E2A-43DC-9F56-F261C7445D37}"/>
              </a:ext>
            </a:extLst>
          </p:cNvPr>
          <p:cNvSpPr/>
          <p:nvPr userDrawn="1"/>
        </p:nvSpPr>
        <p:spPr>
          <a:xfrm>
            <a:off x="0" y="3581399"/>
            <a:ext cx="9143999" cy="33019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83245-1B7F-4201-B042-D6AA5AD7CBAA}"/>
              </a:ext>
            </a:extLst>
          </p:cNvPr>
          <p:cNvSpPr txBox="1"/>
          <p:nvPr userDrawn="1"/>
        </p:nvSpPr>
        <p:spPr>
          <a:xfrm>
            <a:off x="4953000" y="6581001"/>
            <a:ext cx="4487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Mark </a:t>
            </a:r>
            <a:r>
              <a:rPr lang="en-US" sz="1200" dirty="0" err="1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Sheinin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Yoav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 Y. </a:t>
            </a:r>
            <a:r>
              <a:rPr lang="en-US" sz="1200" dirty="0" err="1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Schechner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Kyros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Kutulakos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</a:rPr>
              <a:t>CVPR’17</a:t>
            </a:r>
            <a:endParaRPr lang="en-US" sz="1200" b="1" i="1" dirty="0">
              <a:solidFill>
                <a:schemeClr val="tx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298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 sz="4800" b="0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buNone/>
              <a:defRPr sz="3600"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858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7151077" y="64770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4D7C8BE8-19C7-40D0-A205-78086D5FD5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824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Calibri" pitchFamily="34" charset="0"/>
              </a:defRPr>
            </a:lvl1pPr>
            <a:lvl2pPr>
              <a:defRPr sz="2300">
                <a:latin typeface="Calibri" pitchFamily="34" charset="0"/>
              </a:defRPr>
            </a:lvl2pPr>
            <a:lvl3pPr>
              <a:defRPr sz="2300">
                <a:latin typeface="Calibri" pitchFamily="34" charset="0"/>
              </a:defRPr>
            </a:lvl3pPr>
            <a:lvl4pPr>
              <a:defRPr sz="2300">
                <a:latin typeface="Calibri" pitchFamily="34" charset="0"/>
              </a:defRPr>
            </a:lvl4pPr>
            <a:lvl5pPr>
              <a:defRPr sz="2300"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394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30308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938"/>
            <a:ext cx="82296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65225"/>
            <a:ext cx="82296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this is a test this is a test this is a test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7F8BD-8F30-4477-9BD4-73943C7CDE5D}"/>
              </a:ext>
            </a:extLst>
          </p:cNvPr>
          <p:cNvSpPr txBox="1"/>
          <p:nvPr userDrawn="1"/>
        </p:nvSpPr>
        <p:spPr>
          <a:xfrm>
            <a:off x="4953000" y="6581001"/>
            <a:ext cx="4487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" panose="020F0502020204030204" pitchFamily="34" charset="0"/>
              </a:rPr>
              <a:t>Mark </a:t>
            </a:r>
            <a:r>
              <a:rPr lang="en-US" sz="1200" dirty="0" err="1">
                <a:solidFill>
                  <a:srgbClr val="FFC000"/>
                </a:solidFill>
                <a:latin typeface="Calibri" panose="020F0502020204030204" pitchFamily="34" charset="0"/>
              </a:rPr>
              <a:t>Sheinin</a:t>
            </a:r>
            <a:r>
              <a:rPr lang="en-US" sz="1200" dirty="0">
                <a:solidFill>
                  <a:srgbClr val="FFC000"/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FFC000"/>
                </a:solidFill>
                <a:latin typeface="Calibri" panose="020F0502020204030204" pitchFamily="34" charset="0"/>
              </a:rPr>
              <a:t>Yoav</a:t>
            </a:r>
            <a:r>
              <a:rPr lang="en-US" sz="1200" dirty="0">
                <a:solidFill>
                  <a:srgbClr val="FFC000"/>
                </a:solidFill>
                <a:latin typeface="Calibri" panose="020F0502020204030204" pitchFamily="34" charset="0"/>
              </a:rPr>
              <a:t> Y. </a:t>
            </a:r>
            <a:r>
              <a:rPr lang="en-US" sz="1200" dirty="0" err="1">
                <a:solidFill>
                  <a:srgbClr val="FFC000"/>
                </a:solidFill>
                <a:latin typeface="Calibri" panose="020F0502020204030204" pitchFamily="34" charset="0"/>
              </a:rPr>
              <a:t>Schechner</a:t>
            </a:r>
            <a:r>
              <a:rPr lang="en-US" sz="1200" dirty="0">
                <a:solidFill>
                  <a:srgbClr val="FFC000"/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FFC000"/>
                </a:solidFill>
                <a:latin typeface="Calibri" panose="020F0502020204030204" pitchFamily="34" charset="0"/>
              </a:rPr>
              <a:t>Kyros</a:t>
            </a:r>
            <a:r>
              <a:rPr lang="en-US" sz="120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FFC000"/>
                </a:solidFill>
                <a:latin typeface="Calibri" panose="020F0502020204030204" pitchFamily="34" charset="0"/>
              </a:rPr>
              <a:t>Kutulakos</a:t>
            </a:r>
            <a:r>
              <a:rPr lang="en-US" sz="1200" dirty="0">
                <a:solidFill>
                  <a:srgbClr val="FFC000"/>
                </a:solidFill>
                <a:latin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rgbClr val="FFC000"/>
                </a:solidFill>
                <a:latin typeface="Calibri" panose="020F0502020204030204" pitchFamily="34" charset="0"/>
              </a:rPr>
              <a:t>CVPR’17</a:t>
            </a:r>
            <a:endParaRPr lang="en-US" sz="1200" b="1" i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37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7" r:id="rId2"/>
    <p:sldLayoutId id="2147483708" r:id="rId3"/>
    <p:sldLayoutId id="2147483725" r:id="rId4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MS Reference Sans Serif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MS Reference Sans Serif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MS Reference Sans Serif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MS Reference Sans Serif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5000"/>
        </a:spcBef>
        <a:spcAft>
          <a:spcPct val="0"/>
        </a:spcAft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4938"/>
            <a:ext cx="82296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65225"/>
            <a:ext cx="82296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this is a test this is a test this is a test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82022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MS Reference Sans Serif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MS Reference Sans Serif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MS Reference Sans Serif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MS Reference Sans Serif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5000"/>
        </a:spcBef>
        <a:spcAft>
          <a:spcPct val="0"/>
        </a:spcAft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0.png"/><Relationship Id="rId2" Type="http://schemas.openxmlformats.org/officeDocument/2006/relationships/tags" Target="../tags/tag2.xml"/><Relationship Id="rId16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9.png"/><Relationship Id="rId5" Type="http://schemas.openxmlformats.org/officeDocument/2006/relationships/tags" Target="../tags/tag5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4.xml"/><Relationship Id="rId9" Type="http://schemas.openxmlformats.org/officeDocument/2006/relationships/image" Target="../media/image9.gif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33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gif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5.sv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30.gif"/><Relationship Id="rId9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27.png"/><Relationship Id="rId10" Type="http://schemas.openxmlformats.org/officeDocument/2006/relationships/image" Target="../media/image35.svg"/><Relationship Id="rId4" Type="http://schemas.openxmlformats.org/officeDocument/2006/relationships/image" Target="../media/image32.jp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34.png"/><Relationship Id="rId10" Type="http://schemas.openxmlformats.org/officeDocument/2006/relationships/image" Target="../media/image35.svg"/><Relationship Id="rId4" Type="http://schemas.openxmlformats.org/officeDocument/2006/relationships/image" Target="../media/image33.jp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49.svg"/><Relationship Id="rId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45.svg"/><Relationship Id="rId9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slide" Target="slide36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3.png"/><Relationship Id="rId7" Type="http://schemas.openxmlformats.org/officeDocument/2006/relationships/image" Target="../media/image56.png&amp;ehk=LIHgMa2vbIeIL3OXY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10" Type="http://schemas.openxmlformats.org/officeDocument/2006/relationships/image" Target="../media/image59.jpeg"/><Relationship Id="rId4" Type="http://schemas.openxmlformats.org/officeDocument/2006/relationships/image" Target="../media/image54.png"/><Relationship Id="rId9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7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5.jpeg"/><Relationship Id="rId4" Type="http://schemas.openxmlformats.org/officeDocument/2006/relationships/image" Target="../media/image7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svg"/><Relationship Id="rId5" Type="http://schemas.openxmlformats.org/officeDocument/2006/relationships/image" Target="../media/image67.png"/><Relationship Id="rId4" Type="http://schemas.openxmlformats.org/officeDocument/2006/relationships/image" Target="../media/image65.jpe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69.gi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67.png"/><Relationship Id="rId4" Type="http://schemas.openxmlformats.org/officeDocument/2006/relationships/image" Target="../media/image70.jpeg"/><Relationship Id="rId9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5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16DF1B4-B0BE-448A-848A-727F42FEC856}"/>
              </a:ext>
            </a:extLst>
          </p:cNvPr>
          <p:cNvGrpSpPr/>
          <p:nvPr/>
        </p:nvGrpSpPr>
        <p:grpSpPr>
          <a:xfrm>
            <a:off x="2705100" y="5831840"/>
            <a:ext cx="1828800" cy="629920"/>
            <a:chOff x="2783840" y="5831840"/>
            <a:chExt cx="1671320" cy="629920"/>
          </a:xfrm>
          <a:solidFill>
            <a:srgbClr val="363636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428646C-1D1B-4539-BD52-2FE835E3CA67}"/>
                </a:ext>
              </a:extLst>
            </p:cNvPr>
            <p:cNvSpPr/>
            <p:nvPr/>
          </p:nvSpPr>
          <p:spPr>
            <a:xfrm>
              <a:off x="2819400" y="5831840"/>
              <a:ext cx="1635760" cy="629920"/>
            </a:xfrm>
            <a:custGeom>
              <a:avLst/>
              <a:gdLst>
                <a:gd name="connsiteX0" fmla="*/ 10160 w 1635760"/>
                <a:gd name="connsiteY0" fmla="*/ 50800 h 629920"/>
                <a:gd name="connsiteX1" fmla="*/ 10160 w 1635760"/>
                <a:gd name="connsiteY1" fmla="*/ 477520 h 629920"/>
                <a:gd name="connsiteX2" fmla="*/ 162560 w 1635760"/>
                <a:gd name="connsiteY2" fmla="*/ 629920 h 629920"/>
                <a:gd name="connsiteX3" fmla="*/ 1524000 w 1635760"/>
                <a:gd name="connsiteY3" fmla="*/ 629920 h 629920"/>
                <a:gd name="connsiteX4" fmla="*/ 1635760 w 1635760"/>
                <a:gd name="connsiteY4" fmla="*/ 518160 h 629920"/>
                <a:gd name="connsiteX5" fmla="*/ 1635760 w 1635760"/>
                <a:gd name="connsiteY5" fmla="*/ 0 h 629920"/>
                <a:gd name="connsiteX6" fmla="*/ 0 w 1635760"/>
                <a:gd name="connsiteY6" fmla="*/ 0 h 629920"/>
                <a:gd name="connsiteX7" fmla="*/ 10160 w 1635760"/>
                <a:gd name="connsiteY7" fmla="*/ 50800 h 62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760" h="629920">
                  <a:moveTo>
                    <a:pt x="10160" y="50800"/>
                  </a:moveTo>
                  <a:lnTo>
                    <a:pt x="10160" y="477520"/>
                  </a:lnTo>
                  <a:lnTo>
                    <a:pt x="162560" y="629920"/>
                  </a:lnTo>
                  <a:lnTo>
                    <a:pt x="1524000" y="629920"/>
                  </a:lnTo>
                  <a:lnTo>
                    <a:pt x="1635760" y="518160"/>
                  </a:lnTo>
                  <a:lnTo>
                    <a:pt x="1635760" y="0"/>
                  </a:lnTo>
                  <a:lnTo>
                    <a:pt x="0" y="0"/>
                  </a:lnTo>
                  <a:lnTo>
                    <a:pt x="10160" y="50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84A46E4-50CF-4FB8-A83F-6A467F462272}"/>
                </a:ext>
              </a:extLst>
            </p:cNvPr>
            <p:cNvSpPr/>
            <p:nvPr/>
          </p:nvSpPr>
          <p:spPr>
            <a:xfrm flipH="1">
              <a:off x="2783840" y="5831840"/>
              <a:ext cx="1635760" cy="629920"/>
            </a:xfrm>
            <a:custGeom>
              <a:avLst/>
              <a:gdLst>
                <a:gd name="connsiteX0" fmla="*/ 10160 w 1635760"/>
                <a:gd name="connsiteY0" fmla="*/ 50800 h 629920"/>
                <a:gd name="connsiteX1" fmla="*/ 10160 w 1635760"/>
                <a:gd name="connsiteY1" fmla="*/ 477520 h 629920"/>
                <a:gd name="connsiteX2" fmla="*/ 162560 w 1635760"/>
                <a:gd name="connsiteY2" fmla="*/ 629920 h 629920"/>
                <a:gd name="connsiteX3" fmla="*/ 1524000 w 1635760"/>
                <a:gd name="connsiteY3" fmla="*/ 629920 h 629920"/>
                <a:gd name="connsiteX4" fmla="*/ 1635760 w 1635760"/>
                <a:gd name="connsiteY4" fmla="*/ 518160 h 629920"/>
                <a:gd name="connsiteX5" fmla="*/ 1635760 w 1635760"/>
                <a:gd name="connsiteY5" fmla="*/ 0 h 629920"/>
                <a:gd name="connsiteX6" fmla="*/ 0 w 1635760"/>
                <a:gd name="connsiteY6" fmla="*/ 0 h 629920"/>
                <a:gd name="connsiteX7" fmla="*/ 10160 w 1635760"/>
                <a:gd name="connsiteY7" fmla="*/ 50800 h 62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760" h="629920">
                  <a:moveTo>
                    <a:pt x="10160" y="50800"/>
                  </a:moveTo>
                  <a:lnTo>
                    <a:pt x="10160" y="477520"/>
                  </a:lnTo>
                  <a:lnTo>
                    <a:pt x="162560" y="629920"/>
                  </a:lnTo>
                  <a:lnTo>
                    <a:pt x="1524000" y="629920"/>
                  </a:lnTo>
                  <a:lnTo>
                    <a:pt x="1635760" y="518160"/>
                  </a:lnTo>
                  <a:lnTo>
                    <a:pt x="1635760" y="0"/>
                  </a:lnTo>
                  <a:lnTo>
                    <a:pt x="0" y="0"/>
                  </a:lnTo>
                  <a:lnTo>
                    <a:pt x="10160" y="50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5F10CA1-5648-441F-9B0C-2CB2F02AEA78}"/>
              </a:ext>
            </a:extLst>
          </p:cNvPr>
          <p:cNvGrpSpPr/>
          <p:nvPr/>
        </p:nvGrpSpPr>
        <p:grpSpPr>
          <a:xfrm>
            <a:off x="541020" y="5831840"/>
            <a:ext cx="1828800" cy="629920"/>
            <a:chOff x="2783840" y="5831840"/>
            <a:chExt cx="1671320" cy="629920"/>
          </a:xfrm>
          <a:solidFill>
            <a:srgbClr val="363636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989FA60-E251-4684-83F5-B69B677858DE}"/>
                </a:ext>
              </a:extLst>
            </p:cNvPr>
            <p:cNvSpPr/>
            <p:nvPr/>
          </p:nvSpPr>
          <p:spPr>
            <a:xfrm>
              <a:off x="2819400" y="5831840"/>
              <a:ext cx="1635760" cy="629920"/>
            </a:xfrm>
            <a:custGeom>
              <a:avLst/>
              <a:gdLst>
                <a:gd name="connsiteX0" fmla="*/ 10160 w 1635760"/>
                <a:gd name="connsiteY0" fmla="*/ 50800 h 629920"/>
                <a:gd name="connsiteX1" fmla="*/ 10160 w 1635760"/>
                <a:gd name="connsiteY1" fmla="*/ 477520 h 629920"/>
                <a:gd name="connsiteX2" fmla="*/ 162560 w 1635760"/>
                <a:gd name="connsiteY2" fmla="*/ 629920 h 629920"/>
                <a:gd name="connsiteX3" fmla="*/ 1524000 w 1635760"/>
                <a:gd name="connsiteY3" fmla="*/ 629920 h 629920"/>
                <a:gd name="connsiteX4" fmla="*/ 1635760 w 1635760"/>
                <a:gd name="connsiteY4" fmla="*/ 518160 h 629920"/>
                <a:gd name="connsiteX5" fmla="*/ 1635760 w 1635760"/>
                <a:gd name="connsiteY5" fmla="*/ 0 h 629920"/>
                <a:gd name="connsiteX6" fmla="*/ 0 w 1635760"/>
                <a:gd name="connsiteY6" fmla="*/ 0 h 629920"/>
                <a:gd name="connsiteX7" fmla="*/ 10160 w 1635760"/>
                <a:gd name="connsiteY7" fmla="*/ 50800 h 62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760" h="629920">
                  <a:moveTo>
                    <a:pt x="10160" y="50800"/>
                  </a:moveTo>
                  <a:lnTo>
                    <a:pt x="10160" y="477520"/>
                  </a:lnTo>
                  <a:lnTo>
                    <a:pt x="162560" y="629920"/>
                  </a:lnTo>
                  <a:lnTo>
                    <a:pt x="1524000" y="629920"/>
                  </a:lnTo>
                  <a:lnTo>
                    <a:pt x="1635760" y="518160"/>
                  </a:lnTo>
                  <a:lnTo>
                    <a:pt x="1635760" y="0"/>
                  </a:lnTo>
                  <a:lnTo>
                    <a:pt x="0" y="0"/>
                  </a:lnTo>
                  <a:lnTo>
                    <a:pt x="10160" y="50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D43ECEF-E031-4C87-9994-62ED4E11D120}"/>
                </a:ext>
              </a:extLst>
            </p:cNvPr>
            <p:cNvSpPr/>
            <p:nvPr/>
          </p:nvSpPr>
          <p:spPr>
            <a:xfrm flipH="1">
              <a:off x="2783840" y="5831840"/>
              <a:ext cx="1635760" cy="629920"/>
            </a:xfrm>
            <a:custGeom>
              <a:avLst/>
              <a:gdLst>
                <a:gd name="connsiteX0" fmla="*/ 10160 w 1635760"/>
                <a:gd name="connsiteY0" fmla="*/ 50800 h 629920"/>
                <a:gd name="connsiteX1" fmla="*/ 10160 w 1635760"/>
                <a:gd name="connsiteY1" fmla="*/ 477520 h 629920"/>
                <a:gd name="connsiteX2" fmla="*/ 162560 w 1635760"/>
                <a:gd name="connsiteY2" fmla="*/ 629920 h 629920"/>
                <a:gd name="connsiteX3" fmla="*/ 1524000 w 1635760"/>
                <a:gd name="connsiteY3" fmla="*/ 629920 h 629920"/>
                <a:gd name="connsiteX4" fmla="*/ 1635760 w 1635760"/>
                <a:gd name="connsiteY4" fmla="*/ 518160 h 629920"/>
                <a:gd name="connsiteX5" fmla="*/ 1635760 w 1635760"/>
                <a:gd name="connsiteY5" fmla="*/ 0 h 629920"/>
                <a:gd name="connsiteX6" fmla="*/ 0 w 1635760"/>
                <a:gd name="connsiteY6" fmla="*/ 0 h 629920"/>
                <a:gd name="connsiteX7" fmla="*/ 10160 w 1635760"/>
                <a:gd name="connsiteY7" fmla="*/ 50800 h 62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760" h="629920">
                  <a:moveTo>
                    <a:pt x="10160" y="50800"/>
                  </a:moveTo>
                  <a:lnTo>
                    <a:pt x="10160" y="477520"/>
                  </a:lnTo>
                  <a:lnTo>
                    <a:pt x="162560" y="629920"/>
                  </a:lnTo>
                  <a:lnTo>
                    <a:pt x="1524000" y="629920"/>
                  </a:lnTo>
                  <a:lnTo>
                    <a:pt x="1635760" y="518160"/>
                  </a:lnTo>
                  <a:lnTo>
                    <a:pt x="1635760" y="0"/>
                  </a:lnTo>
                  <a:lnTo>
                    <a:pt x="0" y="0"/>
                  </a:lnTo>
                  <a:lnTo>
                    <a:pt x="10160" y="50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EAE5C8E-5554-4EBE-910C-BA66B92C3341}"/>
              </a:ext>
            </a:extLst>
          </p:cNvPr>
          <p:cNvSpPr/>
          <p:nvPr/>
        </p:nvSpPr>
        <p:spPr>
          <a:xfrm>
            <a:off x="381000" y="4885267"/>
            <a:ext cx="5129259" cy="1004479"/>
          </a:xfrm>
          <a:custGeom>
            <a:avLst/>
            <a:gdLst>
              <a:gd name="connsiteX0" fmla="*/ 2627453 w 2627453"/>
              <a:gd name="connsiteY0" fmla="*/ 416688 h 1122744"/>
              <a:gd name="connsiteX1" fmla="*/ 1921397 w 2627453"/>
              <a:gd name="connsiteY1" fmla="*/ 1122744 h 1122744"/>
              <a:gd name="connsiteX2" fmla="*/ 0 w 2627453"/>
              <a:gd name="connsiteY2" fmla="*/ 1122744 h 1122744"/>
              <a:gd name="connsiteX3" fmla="*/ 0 w 2627453"/>
              <a:gd name="connsiteY3" fmla="*/ 0 h 1122744"/>
              <a:gd name="connsiteX4" fmla="*/ 2592729 w 2627453"/>
              <a:gd name="connsiteY4" fmla="*/ 0 h 1122744"/>
              <a:gd name="connsiteX5" fmla="*/ 2627453 w 2627453"/>
              <a:gd name="connsiteY5" fmla="*/ 416688 h 1122744"/>
              <a:gd name="connsiteX0" fmla="*/ 2627453 w 2633369"/>
              <a:gd name="connsiteY0" fmla="*/ 416688 h 1122744"/>
              <a:gd name="connsiteX1" fmla="*/ 1921397 w 2633369"/>
              <a:gd name="connsiteY1" fmla="*/ 1122744 h 1122744"/>
              <a:gd name="connsiteX2" fmla="*/ 0 w 2633369"/>
              <a:gd name="connsiteY2" fmla="*/ 1122744 h 1122744"/>
              <a:gd name="connsiteX3" fmla="*/ 0 w 2633369"/>
              <a:gd name="connsiteY3" fmla="*/ 0 h 1122744"/>
              <a:gd name="connsiteX4" fmla="*/ 2633369 w 2633369"/>
              <a:gd name="connsiteY4" fmla="*/ 0 h 1122744"/>
              <a:gd name="connsiteX5" fmla="*/ 2627453 w 2633369"/>
              <a:gd name="connsiteY5" fmla="*/ 416688 h 1122744"/>
              <a:gd name="connsiteX0" fmla="*/ 2638883 w 2638883"/>
              <a:gd name="connsiteY0" fmla="*/ 416688 h 1122744"/>
              <a:gd name="connsiteX1" fmla="*/ 1921397 w 2638883"/>
              <a:gd name="connsiteY1" fmla="*/ 1122744 h 1122744"/>
              <a:gd name="connsiteX2" fmla="*/ 0 w 2638883"/>
              <a:gd name="connsiteY2" fmla="*/ 1122744 h 1122744"/>
              <a:gd name="connsiteX3" fmla="*/ 0 w 2638883"/>
              <a:gd name="connsiteY3" fmla="*/ 0 h 1122744"/>
              <a:gd name="connsiteX4" fmla="*/ 2633369 w 2638883"/>
              <a:gd name="connsiteY4" fmla="*/ 0 h 1122744"/>
              <a:gd name="connsiteX5" fmla="*/ 2638883 w 2638883"/>
              <a:gd name="connsiteY5" fmla="*/ 416688 h 1122744"/>
              <a:gd name="connsiteX0" fmla="*/ 2638883 w 2638883"/>
              <a:gd name="connsiteY0" fmla="*/ 416688 h 1122744"/>
              <a:gd name="connsiteX1" fmla="*/ 2031125 w 2638883"/>
              <a:gd name="connsiteY1" fmla="*/ 1122744 h 1122744"/>
              <a:gd name="connsiteX2" fmla="*/ 0 w 2638883"/>
              <a:gd name="connsiteY2" fmla="*/ 1122744 h 1122744"/>
              <a:gd name="connsiteX3" fmla="*/ 0 w 2638883"/>
              <a:gd name="connsiteY3" fmla="*/ 0 h 1122744"/>
              <a:gd name="connsiteX4" fmla="*/ 2633369 w 2638883"/>
              <a:gd name="connsiteY4" fmla="*/ 0 h 1122744"/>
              <a:gd name="connsiteX5" fmla="*/ 2638883 w 2638883"/>
              <a:gd name="connsiteY5" fmla="*/ 416688 h 1122744"/>
              <a:gd name="connsiteX0" fmla="*/ 2492579 w 2633369"/>
              <a:gd name="connsiteY0" fmla="*/ 446854 h 1122744"/>
              <a:gd name="connsiteX1" fmla="*/ 2031125 w 2633369"/>
              <a:gd name="connsiteY1" fmla="*/ 1122744 h 1122744"/>
              <a:gd name="connsiteX2" fmla="*/ 0 w 2633369"/>
              <a:gd name="connsiteY2" fmla="*/ 1122744 h 1122744"/>
              <a:gd name="connsiteX3" fmla="*/ 0 w 2633369"/>
              <a:gd name="connsiteY3" fmla="*/ 0 h 1122744"/>
              <a:gd name="connsiteX4" fmla="*/ 2633369 w 2633369"/>
              <a:gd name="connsiteY4" fmla="*/ 0 h 1122744"/>
              <a:gd name="connsiteX5" fmla="*/ 2492579 w 2633369"/>
              <a:gd name="connsiteY5" fmla="*/ 446854 h 1122744"/>
              <a:gd name="connsiteX0" fmla="*/ 2456003 w 2633369"/>
              <a:gd name="connsiteY0" fmla="*/ 446854 h 1122744"/>
              <a:gd name="connsiteX1" fmla="*/ 2031125 w 2633369"/>
              <a:gd name="connsiteY1" fmla="*/ 1122744 h 1122744"/>
              <a:gd name="connsiteX2" fmla="*/ 0 w 2633369"/>
              <a:gd name="connsiteY2" fmla="*/ 1122744 h 1122744"/>
              <a:gd name="connsiteX3" fmla="*/ 0 w 2633369"/>
              <a:gd name="connsiteY3" fmla="*/ 0 h 1122744"/>
              <a:gd name="connsiteX4" fmla="*/ 2633369 w 2633369"/>
              <a:gd name="connsiteY4" fmla="*/ 0 h 1122744"/>
              <a:gd name="connsiteX5" fmla="*/ 2456003 w 2633369"/>
              <a:gd name="connsiteY5" fmla="*/ 446854 h 1122744"/>
              <a:gd name="connsiteX0" fmla="*/ 2456003 w 2468777"/>
              <a:gd name="connsiteY0" fmla="*/ 456909 h 1132799"/>
              <a:gd name="connsiteX1" fmla="*/ 2031125 w 2468777"/>
              <a:gd name="connsiteY1" fmla="*/ 1132799 h 1132799"/>
              <a:gd name="connsiteX2" fmla="*/ 0 w 2468777"/>
              <a:gd name="connsiteY2" fmla="*/ 1132799 h 1132799"/>
              <a:gd name="connsiteX3" fmla="*/ 0 w 2468777"/>
              <a:gd name="connsiteY3" fmla="*/ 10055 h 1132799"/>
              <a:gd name="connsiteX4" fmla="*/ 2468777 w 2468777"/>
              <a:gd name="connsiteY4" fmla="*/ 0 h 1132799"/>
              <a:gd name="connsiteX5" fmla="*/ 2456003 w 2468777"/>
              <a:gd name="connsiteY5" fmla="*/ 456909 h 1132799"/>
              <a:gd name="connsiteX0" fmla="*/ 2456003 w 2456003"/>
              <a:gd name="connsiteY0" fmla="*/ 466964 h 1142854"/>
              <a:gd name="connsiteX1" fmla="*/ 2031125 w 2456003"/>
              <a:gd name="connsiteY1" fmla="*/ 1142854 h 1142854"/>
              <a:gd name="connsiteX2" fmla="*/ 0 w 2456003"/>
              <a:gd name="connsiteY2" fmla="*/ 1142854 h 1142854"/>
              <a:gd name="connsiteX3" fmla="*/ 0 w 2456003"/>
              <a:gd name="connsiteY3" fmla="*/ 20110 h 1142854"/>
              <a:gd name="connsiteX4" fmla="*/ 2450489 w 2456003"/>
              <a:gd name="connsiteY4" fmla="*/ 0 h 1142854"/>
              <a:gd name="connsiteX5" fmla="*/ 2456003 w 2456003"/>
              <a:gd name="connsiteY5" fmla="*/ 466964 h 1142854"/>
              <a:gd name="connsiteX0" fmla="*/ 2467422 w 2467422"/>
              <a:gd name="connsiteY0" fmla="*/ 713953 h 1389843"/>
              <a:gd name="connsiteX1" fmla="*/ 2042544 w 2467422"/>
              <a:gd name="connsiteY1" fmla="*/ 1389843 h 1389843"/>
              <a:gd name="connsiteX2" fmla="*/ 11419 w 2467422"/>
              <a:gd name="connsiteY2" fmla="*/ 1389843 h 1389843"/>
              <a:gd name="connsiteX3" fmla="*/ 0 w 2467422"/>
              <a:gd name="connsiteY3" fmla="*/ 0 h 1389843"/>
              <a:gd name="connsiteX4" fmla="*/ 2461908 w 2467422"/>
              <a:gd name="connsiteY4" fmla="*/ 246989 h 1389843"/>
              <a:gd name="connsiteX5" fmla="*/ 2467422 w 2467422"/>
              <a:gd name="connsiteY5" fmla="*/ 713953 h 1389843"/>
              <a:gd name="connsiteX0" fmla="*/ 2467422 w 2467422"/>
              <a:gd name="connsiteY0" fmla="*/ 713953 h 1389843"/>
              <a:gd name="connsiteX1" fmla="*/ 2042544 w 2467422"/>
              <a:gd name="connsiteY1" fmla="*/ 1389843 h 1389843"/>
              <a:gd name="connsiteX2" fmla="*/ 11419 w 2467422"/>
              <a:gd name="connsiteY2" fmla="*/ 1389843 h 1389843"/>
              <a:gd name="connsiteX3" fmla="*/ 0 w 2467422"/>
              <a:gd name="connsiteY3" fmla="*/ 0 h 1389843"/>
              <a:gd name="connsiteX4" fmla="*/ 2461908 w 2467422"/>
              <a:gd name="connsiteY4" fmla="*/ 22064 h 1389843"/>
              <a:gd name="connsiteX5" fmla="*/ 2467422 w 2467422"/>
              <a:gd name="connsiteY5" fmla="*/ 713953 h 1389843"/>
              <a:gd name="connsiteX0" fmla="*/ 2463140 w 2463140"/>
              <a:gd name="connsiteY0" fmla="*/ 713953 h 1389843"/>
              <a:gd name="connsiteX1" fmla="*/ 2038262 w 2463140"/>
              <a:gd name="connsiteY1" fmla="*/ 1389843 h 1389843"/>
              <a:gd name="connsiteX2" fmla="*/ 7137 w 2463140"/>
              <a:gd name="connsiteY2" fmla="*/ 1389843 h 1389843"/>
              <a:gd name="connsiteX3" fmla="*/ 0 w 2463140"/>
              <a:gd name="connsiteY3" fmla="*/ 0 h 1389843"/>
              <a:gd name="connsiteX4" fmla="*/ 2457626 w 2463140"/>
              <a:gd name="connsiteY4" fmla="*/ 22064 h 1389843"/>
              <a:gd name="connsiteX5" fmla="*/ 2463140 w 2463140"/>
              <a:gd name="connsiteY5" fmla="*/ 713953 h 1389843"/>
              <a:gd name="connsiteX0" fmla="*/ 2456695 w 2456695"/>
              <a:gd name="connsiteY0" fmla="*/ 713953 h 1389843"/>
              <a:gd name="connsiteX1" fmla="*/ 2031817 w 2456695"/>
              <a:gd name="connsiteY1" fmla="*/ 1389843 h 1389843"/>
              <a:gd name="connsiteX2" fmla="*/ 692 w 2456695"/>
              <a:gd name="connsiteY2" fmla="*/ 1389843 h 1389843"/>
              <a:gd name="connsiteX3" fmla="*/ 6402 w 2456695"/>
              <a:gd name="connsiteY3" fmla="*/ 0 h 1389843"/>
              <a:gd name="connsiteX4" fmla="*/ 2451181 w 2456695"/>
              <a:gd name="connsiteY4" fmla="*/ 22064 h 1389843"/>
              <a:gd name="connsiteX5" fmla="*/ 2456695 w 2456695"/>
              <a:gd name="connsiteY5" fmla="*/ 713953 h 1389843"/>
              <a:gd name="connsiteX0" fmla="*/ 2456695 w 2456695"/>
              <a:gd name="connsiteY0" fmla="*/ 713953 h 1389843"/>
              <a:gd name="connsiteX1" fmla="*/ 2031817 w 2456695"/>
              <a:gd name="connsiteY1" fmla="*/ 1389843 h 1389843"/>
              <a:gd name="connsiteX2" fmla="*/ 692 w 2456695"/>
              <a:gd name="connsiteY2" fmla="*/ 1389843 h 1389843"/>
              <a:gd name="connsiteX3" fmla="*/ 6402 w 2456695"/>
              <a:gd name="connsiteY3" fmla="*/ 0 h 1389843"/>
              <a:gd name="connsiteX4" fmla="*/ 2451181 w 2456695"/>
              <a:gd name="connsiteY4" fmla="*/ 22064 h 1389843"/>
              <a:gd name="connsiteX5" fmla="*/ 2456695 w 2456695"/>
              <a:gd name="connsiteY5" fmla="*/ 713953 h 1389843"/>
              <a:gd name="connsiteX0" fmla="*/ 2471704 w 2471704"/>
              <a:gd name="connsiteY0" fmla="*/ 713953 h 1389843"/>
              <a:gd name="connsiteX1" fmla="*/ 2046826 w 2471704"/>
              <a:gd name="connsiteY1" fmla="*/ 1389843 h 1389843"/>
              <a:gd name="connsiteX2" fmla="*/ 15701 w 2471704"/>
              <a:gd name="connsiteY2" fmla="*/ 1389843 h 1389843"/>
              <a:gd name="connsiteX3" fmla="*/ 0 w 2471704"/>
              <a:gd name="connsiteY3" fmla="*/ 0 h 1389843"/>
              <a:gd name="connsiteX4" fmla="*/ 2466190 w 2471704"/>
              <a:gd name="connsiteY4" fmla="*/ 22064 h 1389843"/>
              <a:gd name="connsiteX5" fmla="*/ 2471704 w 2471704"/>
              <a:gd name="connsiteY5" fmla="*/ 713953 h 1389843"/>
              <a:gd name="connsiteX0" fmla="*/ 2456960 w 2456960"/>
              <a:gd name="connsiteY0" fmla="*/ 713953 h 1389843"/>
              <a:gd name="connsiteX1" fmla="*/ 2032082 w 2456960"/>
              <a:gd name="connsiteY1" fmla="*/ 1389843 h 1389843"/>
              <a:gd name="connsiteX2" fmla="*/ 957 w 2456960"/>
              <a:gd name="connsiteY2" fmla="*/ 1389843 h 1389843"/>
              <a:gd name="connsiteX3" fmla="*/ 2385 w 2456960"/>
              <a:gd name="connsiteY3" fmla="*/ 0 h 1389843"/>
              <a:gd name="connsiteX4" fmla="*/ 2451446 w 2456960"/>
              <a:gd name="connsiteY4" fmla="*/ 22064 h 1389843"/>
              <a:gd name="connsiteX5" fmla="*/ 2456960 w 2456960"/>
              <a:gd name="connsiteY5" fmla="*/ 713953 h 1389843"/>
              <a:gd name="connsiteX0" fmla="*/ 2456960 w 2456960"/>
              <a:gd name="connsiteY0" fmla="*/ 713953 h 1389843"/>
              <a:gd name="connsiteX1" fmla="*/ 2032082 w 2456960"/>
              <a:gd name="connsiteY1" fmla="*/ 1389843 h 1389843"/>
              <a:gd name="connsiteX2" fmla="*/ 957 w 2456960"/>
              <a:gd name="connsiteY2" fmla="*/ 1389843 h 1389843"/>
              <a:gd name="connsiteX3" fmla="*/ 2385 w 2456960"/>
              <a:gd name="connsiteY3" fmla="*/ 0 h 1389843"/>
              <a:gd name="connsiteX4" fmla="*/ 2451446 w 2456960"/>
              <a:gd name="connsiteY4" fmla="*/ 22064 h 1389843"/>
              <a:gd name="connsiteX5" fmla="*/ 2456960 w 2456960"/>
              <a:gd name="connsiteY5" fmla="*/ 713953 h 1389843"/>
              <a:gd name="connsiteX0" fmla="*/ 2456960 w 2456960"/>
              <a:gd name="connsiteY0" fmla="*/ 713953 h 1389843"/>
              <a:gd name="connsiteX1" fmla="*/ 2032082 w 2456960"/>
              <a:gd name="connsiteY1" fmla="*/ 1389843 h 1389843"/>
              <a:gd name="connsiteX2" fmla="*/ 957 w 2456960"/>
              <a:gd name="connsiteY2" fmla="*/ 1389843 h 1389843"/>
              <a:gd name="connsiteX3" fmla="*/ 2385 w 2456960"/>
              <a:gd name="connsiteY3" fmla="*/ 0 h 1389843"/>
              <a:gd name="connsiteX4" fmla="*/ 2451446 w 2456960"/>
              <a:gd name="connsiteY4" fmla="*/ 22064 h 1389843"/>
              <a:gd name="connsiteX5" fmla="*/ 2456960 w 2456960"/>
              <a:gd name="connsiteY5" fmla="*/ 713953 h 1389843"/>
              <a:gd name="connsiteX0" fmla="*/ 2456960 w 2456960"/>
              <a:gd name="connsiteY0" fmla="*/ 713953 h 1389843"/>
              <a:gd name="connsiteX1" fmla="*/ 2032082 w 2456960"/>
              <a:gd name="connsiteY1" fmla="*/ 1389843 h 1389843"/>
              <a:gd name="connsiteX2" fmla="*/ 957 w 2456960"/>
              <a:gd name="connsiteY2" fmla="*/ 1389843 h 1389843"/>
              <a:gd name="connsiteX3" fmla="*/ 2385 w 2456960"/>
              <a:gd name="connsiteY3" fmla="*/ 0 h 1389843"/>
              <a:gd name="connsiteX4" fmla="*/ 2455728 w 2456960"/>
              <a:gd name="connsiteY4" fmla="*/ 22064 h 1389843"/>
              <a:gd name="connsiteX5" fmla="*/ 2456960 w 2456960"/>
              <a:gd name="connsiteY5" fmla="*/ 713953 h 1389843"/>
              <a:gd name="connsiteX0" fmla="*/ 2463139 w 2463139"/>
              <a:gd name="connsiteY0" fmla="*/ 713953 h 1389843"/>
              <a:gd name="connsiteX1" fmla="*/ 2038261 w 2463139"/>
              <a:gd name="connsiteY1" fmla="*/ 1389843 h 1389843"/>
              <a:gd name="connsiteX2" fmla="*/ 7136 w 2463139"/>
              <a:gd name="connsiteY2" fmla="*/ 1389843 h 1389843"/>
              <a:gd name="connsiteX3" fmla="*/ 0 w 2463139"/>
              <a:gd name="connsiteY3" fmla="*/ 0 h 1389843"/>
              <a:gd name="connsiteX4" fmla="*/ 2461907 w 2463139"/>
              <a:gd name="connsiteY4" fmla="*/ 22064 h 1389843"/>
              <a:gd name="connsiteX5" fmla="*/ 2463139 w 2463139"/>
              <a:gd name="connsiteY5" fmla="*/ 713953 h 1389843"/>
              <a:gd name="connsiteX0" fmla="*/ 2456960 w 2456960"/>
              <a:gd name="connsiteY0" fmla="*/ 713953 h 1389843"/>
              <a:gd name="connsiteX1" fmla="*/ 2032082 w 2456960"/>
              <a:gd name="connsiteY1" fmla="*/ 1389843 h 1389843"/>
              <a:gd name="connsiteX2" fmla="*/ 957 w 2456960"/>
              <a:gd name="connsiteY2" fmla="*/ 1389843 h 1389843"/>
              <a:gd name="connsiteX3" fmla="*/ 2385 w 2456960"/>
              <a:gd name="connsiteY3" fmla="*/ 0 h 1389843"/>
              <a:gd name="connsiteX4" fmla="*/ 2455728 w 2456960"/>
              <a:gd name="connsiteY4" fmla="*/ 22064 h 1389843"/>
              <a:gd name="connsiteX5" fmla="*/ 2456960 w 2456960"/>
              <a:gd name="connsiteY5" fmla="*/ 713953 h 1389843"/>
              <a:gd name="connsiteX0" fmla="*/ 2460998 w 2460998"/>
              <a:gd name="connsiteY0" fmla="*/ 713953 h 1389843"/>
              <a:gd name="connsiteX1" fmla="*/ 2036120 w 2460998"/>
              <a:gd name="connsiteY1" fmla="*/ 1389843 h 1389843"/>
              <a:gd name="connsiteX2" fmla="*/ 4995 w 2460998"/>
              <a:gd name="connsiteY2" fmla="*/ 1389843 h 1389843"/>
              <a:gd name="connsiteX3" fmla="*/ 0 w 2460998"/>
              <a:gd name="connsiteY3" fmla="*/ 0 h 1389843"/>
              <a:gd name="connsiteX4" fmla="*/ 2459766 w 2460998"/>
              <a:gd name="connsiteY4" fmla="*/ 22064 h 1389843"/>
              <a:gd name="connsiteX5" fmla="*/ 2460998 w 2460998"/>
              <a:gd name="connsiteY5" fmla="*/ 713953 h 1389843"/>
              <a:gd name="connsiteX0" fmla="*/ 2456806 w 2456806"/>
              <a:gd name="connsiteY0" fmla="*/ 713953 h 1389843"/>
              <a:gd name="connsiteX1" fmla="*/ 2031928 w 2456806"/>
              <a:gd name="connsiteY1" fmla="*/ 1389843 h 1389843"/>
              <a:gd name="connsiteX2" fmla="*/ 803 w 2456806"/>
              <a:gd name="connsiteY2" fmla="*/ 1389843 h 1389843"/>
              <a:gd name="connsiteX3" fmla="*/ 4372 w 2456806"/>
              <a:gd name="connsiteY3" fmla="*/ 0 h 1389843"/>
              <a:gd name="connsiteX4" fmla="*/ 2455574 w 2456806"/>
              <a:gd name="connsiteY4" fmla="*/ 22064 h 1389843"/>
              <a:gd name="connsiteX5" fmla="*/ 2456806 w 2456806"/>
              <a:gd name="connsiteY5" fmla="*/ 713953 h 138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6806" h="1389843">
                <a:moveTo>
                  <a:pt x="2456806" y="713953"/>
                </a:moveTo>
                <a:lnTo>
                  <a:pt x="2031928" y="1389843"/>
                </a:lnTo>
                <a:lnTo>
                  <a:pt x="803" y="1389843"/>
                </a:lnTo>
                <a:cubicBezTo>
                  <a:pt x="-3003" y="926562"/>
                  <a:pt x="8178" y="463281"/>
                  <a:pt x="4372" y="0"/>
                </a:cubicBezTo>
                <a:lnTo>
                  <a:pt x="2455574" y="22064"/>
                </a:lnTo>
                <a:cubicBezTo>
                  <a:pt x="2455985" y="252694"/>
                  <a:pt x="2456395" y="483323"/>
                  <a:pt x="2456806" y="713953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AC77E7-7D40-49C4-A6A7-93AD2DB2B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285AB-5255-4AD1-BCCA-39B3AE24CDD8}"/>
              </a:ext>
            </a:extLst>
          </p:cNvPr>
          <p:cNvSpPr txBox="1"/>
          <p:nvPr/>
        </p:nvSpPr>
        <p:spPr>
          <a:xfrm>
            <a:off x="1536982" y="326410"/>
            <a:ext cx="6123023" cy="249299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Computational Imaging on the 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Electric Grid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Mark Sheinin, </a:t>
            </a:r>
            <a:r>
              <a:rPr lang="en-US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Yoav</a:t>
            </a:r>
            <a:r>
              <a:rPr lang="en-US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Y. </a:t>
            </a:r>
            <a:r>
              <a:rPr lang="en-US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Schechner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Kiriakos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N. </a:t>
            </a:r>
            <a:r>
              <a:rPr lang="en-US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Kutulakos</a:t>
            </a:r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5D1A8-D010-4627-BAF4-D8CC1A8C34D1}"/>
              </a:ext>
            </a:extLst>
          </p:cNvPr>
          <p:cNvSpPr/>
          <p:nvPr/>
        </p:nvSpPr>
        <p:spPr>
          <a:xfrm>
            <a:off x="6339331" y="5195623"/>
            <a:ext cx="2468945" cy="1087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to appear in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IEEE CVPR 2017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A9738CB-1ADF-48F0-936A-C646794A65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08849" y="5161521"/>
            <a:ext cx="1586592" cy="64109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27377B5-B109-4C5F-AC8F-A05A0415C0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14600" y="4942505"/>
            <a:ext cx="2165951" cy="101125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1B9E684-5496-46AD-ADCA-0C221604DB4E}"/>
              </a:ext>
            </a:extLst>
          </p:cNvPr>
          <p:cNvSpPr txBox="1"/>
          <p:nvPr/>
        </p:nvSpPr>
        <p:spPr>
          <a:xfrm>
            <a:off x="621434" y="5885190"/>
            <a:ext cx="1754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4DFFF"/>
                </a:solidFill>
                <a:latin typeface="Calibri" panose="020F0502020204030204" pitchFamily="34" charset="0"/>
              </a:rPr>
              <a:t>Viterbi Faculty of </a:t>
            </a:r>
            <a:br>
              <a:rPr lang="en-US" sz="1400" dirty="0">
                <a:solidFill>
                  <a:srgbClr val="C4DFFF"/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srgbClr val="C4DFFF"/>
                </a:solidFill>
                <a:latin typeface="Calibri" panose="020F0502020204030204" pitchFamily="34" charset="0"/>
              </a:rPr>
              <a:t>Electrical Engineering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FAAB65-FEE1-4E9E-8387-FEF8C72E7A18}"/>
              </a:ext>
            </a:extLst>
          </p:cNvPr>
          <p:cNvSpPr txBox="1"/>
          <p:nvPr/>
        </p:nvSpPr>
        <p:spPr>
          <a:xfrm>
            <a:off x="2933318" y="5882136"/>
            <a:ext cx="150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4DFFF"/>
                </a:solidFill>
                <a:latin typeface="Calibri" panose="020F0502020204030204" pitchFamily="34" charset="0"/>
              </a:rPr>
              <a:t>Department of </a:t>
            </a:r>
          </a:p>
          <a:p>
            <a:r>
              <a:rPr lang="en-US" sz="1400" dirty="0">
                <a:solidFill>
                  <a:srgbClr val="C4DFFF"/>
                </a:solidFill>
                <a:latin typeface="Calibri" panose="020F0502020204030204" pitchFamily="34" charset="0"/>
              </a:rPr>
              <a:t>Computer Science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79D392C-7596-4E29-B87A-805DFD38924A}"/>
              </a:ext>
            </a:extLst>
          </p:cNvPr>
          <p:cNvSpPr/>
          <p:nvPr/>
        </p:nvSpPr>
        <p:spPr>
          <a:xfrm>
            <a:off x="259080" y="3804920"/>
            <a:ext cx="5567680" cy="1295400"/>
          </a:xfrm>
          <a:custGeom>
            <a:avLst/>
            <a:gdLst>
              <a:gd name="connsiteX0" fmla="*/ 5252720 w 5567680"/>
              <a:gd name="connsiteY0" fmla="*/ 1127760 h 1295400"/>
              <a:gd name="connsiteX1" fmla="*/ 3017520 w 5567680"/>
              <a:gd name="connsiteY1" fmla="*/ 1132840 h 1295400"/>
              <a:gd name="connsiteX2" fmla="*/ 2854960 w 5567680"/>
              <a:gd name="connsiteY2" fmla="*/ 1295400 h 1295400"/>
              <a:gd name="connsiteX3" fmla="*/ 0 w 5567680"/>
              <a:gd name="connsiteY3" fmla="*/ 1295400 h 1295400"/>
              <a:gd name="connsiteX4" fmla="*/ 858520 w 5567680"/>
              <a:gd name="connsiteY4" fmla="*/ 497840 h 1295400"/>
              <a:gd name="connsiteX5" fmla="*/ 5567680 w 5567680"/>
              <a:gd name="connsiteY5" fmla="*/ 0 h 1295400"/>
              <a:gd name="connsiteX6" fmla="*/ 5252720 w 5567680"/>
              <a:gd name="connsiteY6" fmla="*/ 112776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7680" h="1295400">
                <a:moveTo>
                  <a:pt x="5252720" y="1127760"/>
                </a:moveTo>
                <a:lnTo>
                  <a:pt x="3017520" y="1132840"/>
                </a:lnTo>
                <a:lnTo>
                  <a:pt x="2854960" y="1295400"/>
                </a:lnTo>
                <a:lnTo>
                  <a:pt x="0" y="1295400"/>
                </a:lnTo>
                <a:lnTo>
                  <a:pt x="858520" y="497840"/>
                </a:lnTo>
                <a:lnTo>
                  <a:pt x="5567680" y="0"/>
                </a:lnTo>
                <a:lnTo>
                  <a:pt x="5252720" y="11277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79DE0-3B1A-446F-A295-02E189F974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679192"/>
            <a:ext cx="8754448" cy="24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3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>
            <a:extLst>
              <a:ext uri="{FF2B5EF4-FFF2-40B4-BE49-F238E27FC236}">
                <a16:creationId xmlns:a16="http://schemas.microsoft.com/office/drawing/2014/main" id="{A614425F-18E8-4C75-8652-99BED65E0773}"/>
              </a:ext>
            </a:extLst>
          </p:cNvPr>
          <p:cNvSpPr/>
          <p:nvPr/>
        </p:nvSpPr>
        <p:spPr>
          <a:xfrm>
            <a:off x="-413657" y="2416628"/>
            <a:ext cx="8752113" cy="1219201"/>
          </a:xfrm>
          <a:custGeom>
            <a:avLst/>
            <a:gdLst>
              <a:gd name="connsiteX0" fmla="*/ 0 w 8022771"/>
              <a:gd name="connsiteY0" fmla="*/ 1208315 h 1208315"/>
              <a:gd name="connsiteX1" fmla="*/ 302079 w 8022771"/>
              <a:gd name="connsiteY1" fmla="*/ 0 h 1208315"/>
              <a:gd name="connsiteX2" fmla="*/ 7720692 w 8022771"/>
              <a:gd name="connsiteY2" fmla="*/ 0 h 1208315"/>
              <a:gd name="connsiteX3" fmla="*/ 8022771 w 8022771"/>
              <a:gd name="connsiteY3" fmla="*/ 1208315 h 1208315"/>
              <a:gd name="connsiteX4" fmla="*/ 0 w 8022771"/>
              <a:gd name="connsiteY4" fmla="*/ 1208315 h 1208315"/>
              <a:gd name="connsiteX0" fmla="*/ 438149 w 8460920"/>
              <a:gd name="connsiteY0" fmla="*/ 1219201 h 1219201"/>
              <a:gd name="connsiteX1" fmla="*/ 0 w 8460920"/>
              <a:gd name="connsiteY1" fmla="*/ 0 h 1219201"/>
              <a:gd name="connsiteX2" fmla="*/ 8158841 w 8460920"/>
              <a:gd name="connsiteY2" fmla="*/ 10886 h 1219201"/>
              <a:gd name="connsiteX3" fmla="*/ 8460920 w 8460920"/>
              <a:gd name="connsiteY3" fmla="*/ 1219201 h 1219201"/>
              <a:gd name="connsiteX4" fmla="*/ 438149 w 8460920"/>
              <a:gd name="connsiteY4" fmla="*/ 1219201 h 1219201"/>
              <a:gd name="connsiteX0" fmla="*/ 0 w 8752113"/>
              <a:gd name="connsiteY0" fmla="*/ 1219201 h 1219201"/>
              <a:gd name="connsiteX1" fmla="*/ 291193 w 8752113"/>
              <a:gd name="connsiteY1" fmla="*/ 0 h 1219201"/>
              <a:gd name="connsiteX2" fmla="*/ 8450034 w 8752113"/>
              <a:gd name="connsiteY2" fmla="*/ 10886 h 1219201"/>
              <a:gd name="connsiteX3" fmla="*/ 8752113 w 8752113"/>
              <a:gd name="connsiteY3" fmla="*/ 1219201 h 1219201"/>
              <a:gd name="connsiteX4" fmla="*/ 0 w 8752113"/>
              <a:gd name="connsiteY4" fmla="*/ 121920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2113" h="1219201">
                <a:moveTo>
                  <a:pt x="0" y="1219201"/>
                </a:moveTo>
                <a:lnTo>
                  <a:pt x="291193" y="0"/>
                </a:lnTo>
                <a:lnTo>
                  <a:pt x="8450034" y="10886"/>
                </a:lnTo>
                <a:lnTo>
                  <a:pt x="8752113" y="1219201"/>
                </a:lnTo>
                <a:lnTo>
                  <a:pt x="0" y="1219201"/>
                </a:lnTo>
                <a:close/>
              </a:path>
            </a:pathLst>
          </a:cu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851C36-B740-45A4-9383-D0C60EE58D08}"/>
              </a:ext>
            </a:extLst>
          </p:cNvPr>
          <p:cNvSpPr txBox="1">
            <a:spLocks/>
          </p:cNvSpPr>
          <p:nvPr/>
        </p:nvSpPr>
        <p:spPr bwMode="auto">
          <a:xfrm>
            <a:off x="228600" y="2580337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Recognizing AC lights and Grid Phase</a:t>
            </a:r>
          </a:p>
        </p:txBody>
      </p:sp>
    </p:spTree>
    <p:extLst>
      <p:ext uri="{BB962C8B-B14F-4D97-AF65-F5344CB8AC3E}">
        <p14:creationId xmlns:p14="http://schemas.microsoft.com/office/powerpoint/2010/main" val="13722754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B90A5E-34BE-497F-98B0-773A258BF48C}"/>
              </a:ext>
            </a:extLst>
          </p:cNvPr>
          <p:cNvSpPr/>
          <p:nvPr/>
        </p:nvSpPr>
        <p:spPr bwMode="auto">
          <a:xfrm>
            <a:off x="0" y="1582394"/>
            <a:ext cx="9337040" cy="479046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45684" y="831751"/>
            <a:ext cx="8245672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 electricity is transmitted in three grid phases (0</a:t>
            </a:r>
            <a:r>
              <a:rPr lang="en-US" sz="2000" dirty="0">
                <a:solidFill>
                  <a:srgbClr val="FFFFFF"/>
                </a:solidFill>
                <a:latin typeface="Calibri"/>
                <a:cs typeface="Calibri"/>
              </a:rPr>
              <a:t>°, 120°, 240°)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88154" y="36161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Bulb flicker also depends on the outlet’s AC phase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E64A25-671A-4F8E-9C40-C3EB7AFF4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" y="1506191"/>
            <a:ext cx="8316684" cy="4866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6A26E2-60FE-435A-8FA4-360AD268FBE9}"/>
              </a:ext>
            </a:extLst>
          </p:cNvPr>
          <p:cNvSpPr txBox="1"/>
          <p:nvPr/>
        </p:nvSpPr>
        <p:spPr>
          <a:xfrm>
            <a:off x="1592435" y="1563616"/>
            <a:ext cx="75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solidFill>
                  <a:srgbClr val="06BC06"/>
                </a:solidFill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A8298-D022-45D5-9CA8-4E54885B58E4}"/>
              </a:ext>
            </a:extLst>
          </p:cNvPr>
          <p:cNvSpPr txBox="1"/>
          <p:nvPr/>
        </p:nvSpPr>
        <p:spPr>
          <a:xfrm>
            <a:off x="2768310" y="1563616"/>
            <a:ext cx="75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solidFill>
                  <a:srgbClr val="FFC500"/>
                </a:solidFill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F8DEF-B35C-4363-9542-DD9F664A984F}"/>
              </a:ext>
            </a:extLst>
          </p:cNvPr>
          <p:cNvSpPr txBox="1"/>
          <p:nvPr/>
        </p:nvSpPr>
        <p:spPr>
          <a:xfrm>
            <a:off x="4038310" y="1563616"/>
            <a:ext cx="75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17435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98E6F7-1FCD-43E4-8142-714F6D4DA677}"/>
              </a:ext>
            </a:extLst>
          </p:cNvPr>
          <p:cNvSpPr txBox="1">
            <a:spLocks/>
          </p:cNvSpPr>
          <p:nvPr/>
        </p:nvSpPr>
        <p:spPr bwMode="auto">
          <a:xfrm>
            <a:off x="465229" y="140551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3200" dirty="0"/>
              <a:t>City-scale analysis of the electric grid</a:t>
            </a:r>
          </a:p>
        </p:txBody>
      </p:sp>
      <p:sp>
        <p:nvSpPr>
          <p:cNvPr id="9" name="Subtitle 2 1">
            <a:extLst>
              <a:ext uri="{FF2B5EF4-FFF2-40B4-BE49-F238E27FC236}">
                <a16:creationId xmlns:a16="http://schemas.microsoft.com/office/drawing/2014/main" id="{CC53A8DB-C22A-4866-9FCE-747FC2F18D68}"/>
              </a:ext>
            </a:extLst>
          </p:cNvPr>
          <p:cNvSpPr txBox="1">
            <a:spLocks/>
          </p:cNvSpPr>
          <p:nvPr/>
        </p:nvSpPr>
        <p:spPr>
          <a:xfrm>
            <a:off x="532883" y="870245"/>
            <a:ext cx="8245672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A bulb’s type &amp; AC phase can be recognized by analyzing </a:t>
            </a:r>
            <a:r>
              <a:rPr lang="en-US" sz="2000" dirty="0" smtClean="0">
                <a:latin typeface="Calibri"/>
                <a:cs typeface="Calibri"/>
              </a:rPr>
              <a:t>the </a:t>
            </a:r>
            <a:r>
              <a:rPr lang="en-US" sz="2000" dirty="0">
                <a:latin typeface="Calibri"/>
                <a:cs typeface="Calibri"/>
              </a:rPr>
              <a:t>flicker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4E1AD7-3293-4C1C-BBD4-25A05FE103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9" y="1595055"/>
            <a:ext cx="7757242" cy="4379088"/>
          </a:xfrm>
          <a:prstGeom prst="rect">
            <a:avLst/>
          </a:prstGeom>
          <a:ln w="12700">
            <a:solidFill>
              <a:sysClr val="window" lastClr="FFFFFF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outdoor, sky, light&#10;&#10;Description generated with high confidence">
            <a:extLst>
              <a:ext uri="{FF2B5EF4-FFF2-40B4-BE49-F238E27FC236}">
                <a16:creationId xmlns:a16="http://schemas.microsoft.com/office/drawing/2014/main" id="{0EE385B1-4156-43EE-94A8-89742F97DF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9" y="1595055"/>
            <a:ext cx="7757242" cy="437908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C15C9-1201-4131-B8A9-207D4D881D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1D9E78-9F07-4311-8803-C417D9313DD2}" type="slidenum">
              <a:rPr lang="en-US" smtClean="0"/>
              <a:t>12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78F86-EA77-43D3-83C5-AE9040D14FE5}"/>
              </a:ext>
            </a:extLst>
          </p:cNvPr>
          <p:cNvSpPr txBox="1"/>
          <p:nvPr/>
        </p:nvSpPr>
        <p:spPr>
          <a:xfrm>
            <a:off x="645160" y="1571226"/>
            <a:ext cx="6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25" name="Subtitle 2 2">
            <a:extLst>
              <a:ext uri="{FF2B5EF4-FFF2-40B4-BE49-F238E27FC236}">
                <a16:creationId xmlns:a16="http://schemas.microsoft.com/office/drawing/2014/main" id="{90492804-7655-41ED-8F79-C6B6825CC55F}"/>
              </a:ext>
            </a:extLst>
          </p:cNvPr>
          <p:cNvSpPr txBox="1">
            <a:spLocks/>
          </p:cNvSpPr>
          <p:nvPr/>
        </p:nvSpPr>
        <p:spPr>
          <a:xfrm>
            <a:off x="2879946" y="5964346"/>
            <a:ext cx="3310641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alibri"/>
                <a:cs typeface="Calibri"/>
              </a:rPr>
              <a:t>Map of </a:t>
            </a:r>
            <a:r>
              <a:rPr lang="en-US" sz="2000" dirty="0" smtClean="0">
                <a:latin typeface="Calibri"/>
                <a:cs typeface="Calibri"/>
              </a:rPr>
              <a:t>b</a:t>
            </a:r>
            <a:r>
              <a:rPr lang="en-US" sz="2000" dirty="0" smtClean="0">
                <a:latin typeface="Calibri"/>
                <a:cs typeface="Calibri"/>
              </a:rPr>
              <a:t>ulbs’ </a:t>
            </a:r>
            <a:r>
              <a:rPr lang="en-US" sz="2000" dirty="0">
                <a:latin typeface="Calibri"/>
                <a:cs typeface="Calibri"/>
              </a:rPr>
              <a:t>electric </a:t>
            </a:r>
            <a:r>
              <a:rPr lang="en-US" sz="2000" dirty="0" smtClean="0">
                <a:latin typeface="Calibri"/>
                <a:cs typeface="Calibri"/>
              </a:rPr>
              <a:t>phase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6B51E9-48C4-49F2-A094-4A2A4A5DBAB7}"/>
              </a:ext>
            </a:extLst>
          </p:cNvPr>
          <p:cNvSpPr txBox="1"/>
          <p:nvPr/>
        </p:nvSpPr>
        <p:spPr>
          <a:xfrm>
            <a:off x="1199229" y="1569907"/>
            <a:ext cx="168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</a:rPr>
              <a:t>| Bulb percentage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7B33CB-A843-43D4-8F82-1411264F9F72}"/>
              </a:ext>
            </a:extLst>
          </p:cNvPr>
          <p:cNvGrpSpPr/>
          <p:nvPr/>
        </p:nvGrpSpPr>
        <p:grpSpPr>
          <a:xfrm>
            <a:off x="730609" y="1895523"/>
            <a:ext cx="1936391" cy="727984"/>
            <a:chOff x="730609" y="2129502"/>
            <a:chExt cx="2261511" cy="85021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A422C6-0AEE-45FA-82F4-5A4F4EE08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609" y="2129502"/>
              <a:ext cx="2261511" cy="26601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27411A-BB51-44B6-B469-45122D4A1F8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3" y="2138787"/>
              <a:ext cx="226157" cy="19622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F91986-5641-4FF5-93AD-C5817A105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609" y="2419062"/>
              <a:ext cx="2261511" cy="2660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8E13D2-807B-4954-94DD-C172F53C9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609" y="2713702"/>
              <a:ext cx="2261511" cy="26601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42385F-A5CF-489E-9F57-47BF4BCBCD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633" y="2455128"/>
              <a:ext cx="473495" cy="19004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C650A53-F778-46ED-8559-50BDC3181F5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670" y="2750369"/>
              <a:ext cx="483158" cy="19004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DE63D1D-C11C-4DF6-842E-2571B34B26F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220" y="2138787"/>
              <a:ext cx="695100" cy="22116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5CBE7C2-A3D3-411C-B308-C48853FD984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440" y="2444968"/>
              <a:ext cx="673200" cy="2142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AD92CED-0C7A-4686-9351-60FE789549F8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440" y="2730049"/>
              <a:ext cx="673200" cy="214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98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 1">
            <a:extLst>
              <a:ext uri="{FF2B5EF4-FFF2-40B4-BE49-F238E27FC236}">
                <a16:creationId xmlns:a16="http://schemas.microsoft.com/office/drawing/2014/main" id="{CC53A8DB-C22A-4866-9FCE-747FC2F18D68}"/>
              </a:ext>
            </a:extLst>
          </p:cNvPr>
          <p:cNvSpPr txBox="1">
            <a:spLocks/>
          </p:cNvSpPr>
          <p:nvPr/>
        </p:nvSpPr>
        <p:spPr>
          <a:xfrm>
            <a:off x="532883" y="870245"/>
            <a:ext cx="8245672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A bulb’s type &amp; AC phase can be recognized by analyzing </a:t>
            </a:r>
            <a:r>
              <a:rPr lang="en-US" sz="2000" dirty="0" smtClean="0">
                <a:latin typeface="Calibri"/>
                <a:cs typeface="Calibri"/>
              </a:rPr>
              <a:t>the </a:t>
            </a:r>
            <a:r>
              <a:rPr lang="en-US" sz="2000" dirty="0">
                <a:latin typeface="Calibri"/>
                <a:cs typeface="Calibri"/>
              </a:rPr>
              <a:t>flicker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4067"/>
            <a:ext cx="9144000" cy="47021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43856" y="4767843"/>
            <a:ext cx="2076416" cy="1085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398104" y="3418929"/>
            <a:ext cx="3545752" cy="1348914"/>
          </a:xfrm>
          <a:prstGeom prst="line">
            <a:avLst/>
          </a:prstGeom>
          <a:ln w="349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7020272" y="3418929"/>
            <a:ext cx="725624" cy="1348914"/>
          </a:xfrm>
          <a:prstGeom prst="line">
            <a:avLst/>
          </a:prstGeom>
          <a:ln w="349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36123C67-4A5D-4F7F-B699-10A5C424B41C}"/>
              </a:ext>
            </a:extLst>
          </p:cNvPr>
          <p:cNvSpPr txBox="1">
            <a:spLocks/>
          </p:cNvSpPr>
          <p:nvPr/>
        </p:nvSpPr>
        <p:spPr bwMode="auto">
          <a:xfrm>
            <a:off x="485942" y="-44951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Bulb recognition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0B0E7B-83B7-4A1E-9562-AD00142DD7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1D9E78-9F07-4311-8803-C417D9313DD2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66E0AB-F627-4FDA-A6EC-36D670ABE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104" y="147945"/>
            <a:ext cx="6347792" cy="327098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84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09">
            <a:extLst>
              <a:ext uri="{FF2B5EF4-FFF2-40B4-BE49-F238E27FC236}">
                <a16:creationId xmlns:a16="http://schemas.microsoft.com/office/drawing/2014/main" id="{A41692AD-9837-4774-BD84-355E83EC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104" y="147945"/>
            <a:ext cx="6347792" cy="327098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Slide Number Placeholder 3">
            <a:extLst>
              <a:ext uri="{FF2B5EF4-FFF2-40B4-BE49-F238E27FC236}">
                <a16:creationId xmlns:a16="http://schemas.microsoft.com/office/drawing/2014/main" id="{96B882CF-81BA-4FBE-A633-F3A63F2582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477000"/>
            <a:ext cx="1905000" cy="457200"/>
          </a:xfrm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t>14</a:t>
            </a:fld>
            <a:endParaRPr lang="en-US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715D6B0C-C8DF-45D7-9944-934461A072A8}"/>
              </a:ext>
            </a:extLst>
          </p:cNvPr>
          <p:cNvSpPr txBox="1"/>
          <p:nvPr/>
        </p:nvSpPr>
        <p:spPr>
          <a:xfrm>
            <a:off x="3646282" y="247922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47EE2A-7C4E-4252-B22D-42E8C664924A}"/>
              </a:ext>
            </a:extLst>
          </p:cNvPr>
          <p:cNvSpPr txBox="1"/>
          <p:nvPr/>
        </p:nvSpPr>
        <p:spPr>
          <a:xfrm>
            <a:off x="3636122" y="2479220"/>
            <a:ext cx="201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1D3ABB-0A68-45E6-A99A-9B4AAFB07E23}"/>
              </a:ext>
            </a:extLst>
          </p:cNvPr>
          <p:cNvSpPr/>
          <p:nvPr/>
        </p:nvSpPr>
        <p:spPr>
          <a:xfrm>
            <a:off x="3556004" y="1805047"/>
            <a:ext cx="250298" cy="248690"/>
          </a:xfrm>
          <a:prstGeom prst="ellipse">
            <a:avLst/>
          </a:prstGeom>
          <a:noFill/>
          <a:ln>
            <a:solidFill>
              <a:srgbClr val="00FF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5" name="Graphic 244">
            <a:extLst>
              <a:ext uri="{FF2B5EF4-FFF2-40B4-BE49-F238E27FC236}">
                <a16:creationId xmlns:a16="http://schemas.microsoft.com/office/drawing/2014/main" id="{B32B1032-F568-4EC5-828C-645206FF86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62200" y="3794760"/>
            <a:ext cx="3109043" cy="206954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FB4310E-73F0-4BD4-95E2-BB56778A0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547616" y="2026482"/>
            <a:ext cx="2149096" cy="8564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6EE924-C379-43F9-8F59-6E7EB04F6DA4}"/>
              </a:ext>
            </a:extLst>
          </p:cNvPr>
          <p:cNvSpPr txBox="1"/>
          <p:nvPr/>
        </p:nvSpPr>
        <p:spPr>
          <a:xfrm>
            <a:off x="3761174" y="2544334"/>
            <a:ext cx="1738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Unknown source 1</a:t>
            </a:r>
          </a:p>
        </p:txBody>
      </p:sp>
    </p:spTree>
    <p:extLst>
      <p:ext uri="{BB962C8B-B14F-4D97-AF65-F5344CB8AC3E}">
        <p14:creationId xmlns:p14="http://schemas.microsoft.com/office/powerpoint/2010/main" val="1830867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de Number Placeholder 3">
            <a:extLst>
              <a:ext uri="{FF2B5EF4-FFF2-40B4-BE49-F238E27FC236}">
                <a16:creationId xmlns:a16="http://schemas.microsoft.com/office/drawing/2014/main" id="{96B882CF-81BA-4FBE-A633-F3A63F2582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5715000"/>
            <a:ext cx="1905000" cy="457200"/>
          </a:xfrm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F2C7D-A745-4423-BCDD-6C4998A66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550" y="3902732"/>
            <a:ext cx="3129173" cy="1965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763239-8F45-49BB-80B8-0E060B1E6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06" y="5997279"/>
            <a:ext cx="2965447" cy="332083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0779EA39-2C30-4909-AAFF-93A944B32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104" y="147945"/>
            <a:ext cx="6347792" cy="327098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Oval 273">
            <a:extLst>
              <a:ext uri="{FF2B5EF4-FFF2-40B4-BE49-F238E27FC236}">
                <a16:creationId xmlns:a16="http://schemas.microsoft.com/office/drawing/2014/main" id="{1CEE6523-32A4-4A94-B7CC-460CD545C479}"/>
              </a:ext>
            </a:extLst>
          </p:cNvPr>
          <p:cNvSpPr/>
          <p:nvPr/>
        </p:nvSpPr>
        <p:spPr>
          <a:xfrm>
            <a:off x="3556004" y="1805047"/>
            <a:ext cx="250298" cy="248690"/>
          </a:xfrm>
          <a:prstGeom prst="ellipse">
            <a:avLst/>
          </a:prstGeom>
          <a:noFill/>
          <a:ln>
            <a:solidFill>
              <a:srgbClr val="00FF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CBB375-D388-4822-8E13-CBFE976E6F89}"/>
              </a:ext>
            </a:extLst>
          </p:cNvPr>
          <p:cNvSpPr/>
          <p:nvPr/>
        </p:nvSpPr>
        <p:spPr>
          <a:xfrm>
            <a:off x="5509550" y="4114800"/>
            <a:ext cx="281650" cy="1671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6" name="Graphic 275">
            <a:extLst>
              <a:ext uri="{FF2B5EF4-FFF2-40B4-BE49-F238E27FC236}">
                <a16:creationId xmlns:a16="http://schemas.microsoft.com/office/drawing/2014/main" id="{38F8EF98-9ED4-423F-B0E6-10A1E8ABB6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62200" y="3792922"/>
            <a:ext cx="3109043" cy="2069546"/>
          </a:xfrm>
          <a:prstGeom prst="rect">
            <a:avLst/>
          </a:prstGeom>
        </p:spPr>
      </p:pic>
      <p:sp>
        <p:nvSpPr>
          <p:cNvPr id="278" name="Rectangle 277">
            <a:extLst>
              <a:ext uri="{FF2B5EF4-FFF2-40B4-BE49-F238E27FC236}">
                <a16:creationId xmlns:a16="http://schemas.microsoft.com/office/drawing/2014/main" id="{6E4DC0C6-7BB5-4737-8099-9E33659551D1}"/>
              </a:ext>
            </a:extLst>
          </p:cNvPr>
          <p:cNvSpPr/>
          <p:nvPr/>
        </p:nvSpPr>
        <p:spPr>
          <a:xfrm rot="5400000">
            <a:off x="6986293" y="4425648"/>
            <a:ext cx="291771" cy="28297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4C3BD8-744F-4B11-986E-96F40D9612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475619" y="3776493"/>
            <a:ext cx="3133725" cy="2085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EB6224-9B38-42CA-83EF-18B91EF35D2C}"/>
              </a:ext>
            </a:extLst>
          </p:cNvPr>
          <p:cNvSpPr/>
          <p:nvPr/>
        </p:nvSpPr>
        <p:spPr>
          <a:xfrm>
            <a:off x="6700753" y="5898610"/>
            <a:ext cx="381000" cy="5069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CDF9919-7B4F-4464-928A-3134342495F5}"/>
              </a:ext>
            </a:extLst>
          </p:cNvPr>
          <p:cNvSpPr/>
          <p:nvPr/>
        </p:nvSpPr>
        <p:spPr>
          <a:xfrm>
            <a:off x="8788739" y="5862468"/>
            <a:ext cx="1376320" cy="6364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92459-26F1-44DC-8F11-8D9246A4768B}"/>
              </a:ext>
            </a:extLst>
          </p:cNvPr>
          <p:cNvSpPr txBox="1"/>
          <p:nvPr/>
        </p:nvSpPr>
        <p:spPr>
          <a:xfrm>
            <a:off x="5908477" y="595833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</a:rPr>
              <a:t>Bulb type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3898B02-7397-4DA6-A90A-727243C64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84" y="6275665"/>
            <a:ext cx="2965447" cy="3320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B25C78-A85E-44DB-A413-BC5FA2D89E13}"/>
              </a:ext>
            </a:extLst>
          </p:cNvPr>
          <p:cNvSpPr/>
          <p:nvPr/>
        </p:nvSpPr>
        <p:spPr>
          <a:xfrm>
            <a:off x="4800600" y="6311807"/>
            <a:ext cx="2281153" cy="3653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F083AC-5741-47CF-B0AF-9F10C7003098}"/>
              </a:ext>
            </a:extLst>
          </p:cNvPr>
          <p:cNvSpPr txBox="1"/>
          <p:nvPr/>
        </p:nvSpPr>
        <p:spPr>
          <a:xfrm>
            <a:off x="5910696" y="623435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</a:rPr>
              <a:t>Bulb phase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557953-DF64-4BE4-914F-9B9EC5DC8900}"/>
              </a:ext>
            </a:extLst>
          </p:cNvPr>
          <p:cNvSpPr txBox="1"/>
          <p:nvPr/>
        </p:nvSpPr>
        <p:spPr>
          <a:xfrm>
            <a:off x="3646282" y="247922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5A3E3D-E60C-47D3-9239-2B37BC0D9DA4}"/>
              </a:ext>
            </a:extLst>
          </p:cNvPr>
          <p:cNvSpPr txBox="1"/>
          <p:nvPr/>
        </p:nvSpPr>
        <p:spPr>
          <a:xfrm>
            <a:off x="3636122" y="2479220"/>
            <a:ext cx="201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C0CF4111-8691-4C56-8AFB-D758C806A4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547616" y="2026482"/>
            <a:ext cx="2149096" cy="85640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E35736E-962C-4814-AEF7-E3A9B72CFCF5}"/>
              </a:ext>
            </a:extLst>
          </p:cNvPr>
          <p:cNvSpPr txBox="1"/>
          <p:nvPr/>
        </p:nvSpPr>
        <p:spPr>
          <a:xfrm>
            <a:off x="3761174" y="2544334"/>
            <a:ext cx="1738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Unknown source 1</a:t>
            </a:r>
          </a:p>
        </p:txBody>
      </p:sp>
      <p:sp>
        <p:nvSpPr>
          <p:cNvPr id="3" name="Rectangle 2"/>
          <p:cNvSpPr/>
          <p:nvPr/>
        </p:nvSpPr>
        <p:spPr>
          <a:xfrm>
            <a:off x="6027657" y="3679228"/>
            <a:ext cx="2519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Bulb Response Functions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895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27">
            <a:extLst>
              <a:ext uri="{FF2B5EF4-FFF2-40B4-BE49-F238E27FC236}">
                <a16:creationId xmlns:a16="http://schemas.microsoft.com/office/drawing/2014/main" id="{ADEDDA41-8603-4685-88ED-CCFB9963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104" y="147945"/>
            <a:ext cx="6347792" cy="327098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0" name="Straight Arrow Connector 369">
            <a:extLst>
              <a:ext uri="{FF2B5EF4-FFF2-40B4-BE49-F238E27FC236}">
                <a16:creationId xmlns:a16="http://schemas.microsoft.com/office/drawing/2014/main" id="{F9110DF2-31E5-4B4E-A3AB-D24F22E0EB70}"/>
              </a:ext>
            </a:extLst>
          </p:cNvPr>
          <p:cNvCxnSpPr>
            <a:stCxn id="371" idx="1"/>
          </p:cNvCxnSpPr>
          <p:nvPr/>
        </p:nvCxnSpPr>
        <p:spPr>
          <a:xfrm flipH="1">
            <a:off x="5001398" y="1530810"/>
            <a:ext cx="826869" cy="944904"/>
          </a:xfrm>
          <a:prstGeom prst="straightConnector1">
            <a:avLst/>
          </a:prstGeom>
          <a:ln w="920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Rectangle 370">
            <a:extLst>
              <a:ext uri="{FF2B5EF4-FFF2-40B4-BE49-F238E27FC236}">
                <a16:creationId xmlns:a16="http://schemas.microsoft.com/office/drawing/2014/main" id="{0267D2DA-6518-48F9-A37F-32EAD3FF7D06}"/>
              </a:ext>
            </a:extLst>
          </p:cNvPr>
          <p:cNvSpPr/>
          <p:nvPr/>
        </p:nvSpPr>
        <p:spPr>
          <a:xfrm>
            <a:off x="5828267" y="936632"/>
            <a:ext cx="2324977" cy="118835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Bulb type and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 phase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recovered!</a:t>
            </a: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B5E283F4-A0EA-4043-AD50-F333C517477F}"/>
              </a:ext>
            </a:extLst>
          </p:cNvPr>
          <p:cNvSpPr/>
          <p:nvPr/>
        </p:nvSpPr>
        <p:spPr>
          <a:xfrm>
            <a:off x="3556004" y="1805047"/>
            <a:ext cx="250298" cy="248690"/>
          </a:xfrm>
          <a:prstGeom prst="ellipse">
            <a:avLst/>
          </a:prstGeom>
          <a:noFill/>
          <a:ln>
            <a:solidFill>
              <a:srgbClr val="00FF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Slide Number Placeholder 3">
            <a:extLst>
              <a:ext uri="{FF2B5EF4-FFF2-40B4-BE49-F238E27FC236}">
                <a16:creationId xmlns:a16="http://schemas.microsoft.com/office/drawing/2014/main" id="{684C5FF0-A1B7-4D82-884E-056F8A9D023A}"/>
              </a:ext>
            </a:extLst>
          </p:cNvPr>
          <p:cNvSpPr txBox="1">
            <a:spLocks/>
          </p:cNvSpPr>
          <p:nvPr/>
        </p:nvSpPr>
        <p:spPr>
          <a:xfrm>
            <a:off x="7239000" y="5786268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1D9E78-9F07-4311-8803-C417D9313DD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75" name="Picture 274">
            <a:extLst>
              <a:ext uri="{FF2B5EF4-FFF2-40B4-BE49-F238E27FC236}">
                <a16:creationId xmlns:a16="http://schemas.microsoft.com/office/drawing/2014/main" id="{49AA7C61-0EBA-4ADF-AEF5-307F56B37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550" y="3902732"/>
            <a:ext cx="3129173" cy="1965832"/>
          </a:xfrm>
          <a:prstGeom prst="rect">
            <a:avLst/>
          </a:prstGeom>
        </p:spPr>
      </p:pic>
      <p:pic>
        <p:nvPicPr>
          <p:cNvPr id="287" name="Graphic 286">
            <a:extLst>
              <a:ext uri="{FF2B5EF4-FFF2-40B4-BE49-F238E27FC236}">
                <a16:creationId xmlns:a16="http://schemas.microsoft.com/office/drawing/2014/main" id="{F27959C5-3162-44A1-8D47-62C32368BA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362200" y="3792922"/>
            <a:ext cx="3109043" cy="2069546"/>
          </a:xfrm>
          <a:prstGeom prst="rect">
            <a:avLst/>
          </a:prstGeom>
        </p:spPr>
      </p:pic>
      <p:sp>
        <p:nvSpPr>
          <p:cNvPr id="288" name="TextBox 287">
            <a:extLst>
              <a:ext uri="{FF2B5EF4-FFF2-40B4-BE49-F238E27FC236}">
                <a16:creationId xmlns:a16="http://schemas.microsoft.com/office/drawing/2014/main" id="{F26F5ADC-7FE7-40BB-9116-2D7BF75D170F}"/>
              </a:ext>
            </a:extLst>
          </p:cNvPr>
          <p:cNvSpPr txBox="1"/>
          <p:nvPr/>
        </p:nvSpPr>
        <p:spPr>
          <a:xfrm>
            <a:off x="6995868" y="4120102"/>
            <a:ext cx="233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  <a:latin typeface="Calibri"/>
              </a:rPr>
              <a:t>High-pressure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Sodium</a:t>
            </a:r>
          </a:p>
        </p:txBody>
      </p: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DBF8BEE0-9BA8-441C-8539-02CAA0845FB9}"/>
              </a:ext>
            </a:extLst>
          </p:cNvPr>
          <p:cNvCxnSpPr>
            <a:cxnSpLocks/>
            <a:stCxn id="288" idx="1"/>
          </p:cNvCxnSpPr>
          <p:nvPr/>
        </p:nvCxnSpPr>
        <p:spPr>
          <a:xfrm flipH="1">
            <a:off x="6825137" y="4443268"/>
            <a:ext cx="170731" cy="121863"/>
          </a:xfrm>
          <a:prstGeom prst="straightConnector1">
            <a:avLst/>
          </a:prstGeom>
          <a:ln w="28575" cap="rnd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8" name="Rectangle 297">
            <a:extLst>
              <a:ext uri="{FF2B5EF4-FFF2-40B4-BE49-F238E27FC236}">
                <a16:creationId xmlns:a16="http://schemas.microsoft.com/office/drawing/2014/main" id="{A9BF2772-FC64-4EEB-8E86-2ACA02335B0C}"/>
              </a:ext>
            </a:extLst>
          </p:cNvPr>
          <p:cNvSpPr/>
          <p:nvPr/>
        </p:nvSpPr>
        <p:spPr>
          <a:xfrm>
            <a:off x="5509550" y="4114800"/>
            <a:ext cx="281650" cy="1671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E643FB4B-F87D-4B69-AEAC-CB6720F681C1}"/>
              </a:ext>
            </a:extLst>
          </p:cNvPr>
          <p:cNvSpPr/>
          <p:nvPr/>
        </p:nvSpPr>
        <p:spPr>
          <a:xfrm rot="5400000">
            <a:off x="6986293" y="4425648"/>
            <a:ext cx="291771" cy="28297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1" name="Graphic 300">
            <a:extLst>
              <a:ext uri="{FF2B5EF4-FFF2-40B4-BE49-F238E27FC236}">
                <a16:creationId xmlns:a16="http://schemas.microsoft.com/office/drawing/2014/main" id="{F6821F10-6C08-41FC-94FC-D7CA5CFFCF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28759" y="4651661"/>
            <a:ext cx="3133725" cy="20859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083407F-2BB5-4118-9C0F-32DE5C251EAE}"/>
              </a:ext>
            </a:extLst>
          </p:cNvPr>
          <p:cNvSpPr txBox="1"/>
          <p:nvPr/>
        </p:nvSpPr>
        <p:spPr>
          <a:xfrm>
            <a:off x="3646282" y="247922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DC6CF1-7ADA-43BA-B65C-ED3EDAFD8B6C}"/>
              </a:ext>
            </a:extLst>
          </p:cNvPr>
          <p:cNvSpPr txBox="1"/>
          <p:nvPr/>
        </p:nvSpPr>
        <p:spPr>
          <a:xfrm>
            <a:off x="3636122" y="2479220"/>
            <a:ext cx="201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835333B9-696B-4463-A07A-CF1D8C4566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47616" y="2026482"/>
            <a:ext cx="2149096" cy="85640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E9EFE1C-3D26-4244-AE51-E4C15C8123DA}"/>
              </a:ext>
            </a:extLst>
          </p:cNvPr>
          <p:cNvSpPr txBox="1"/>
          <p:nvPr/>
        </p:nvSpPr>
        <p:spPr>
          <a:xfrm>
            <a:off x="3728444" y="2544334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Sodium, phase 120°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B9FF381-A39B-4A5B-A081-3584DF370F09}"/>
              </a:ext>
            </a:extLst>
          </p:cNvPr>
          <p:cNvSpPr txBox="1"/>
          <p:nvPr/>
        </p:nvSpPr>
        <p:spPr>
          <a:xfrm>
            <a:off x="5872774" y="5135079"/>
            <a:ext cx="233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  <a:latin typeface="Calibri"/>
              </a:rPr>
              <a:t>Phase 120°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7657" y="3650462"/>
            <a:ext cx="2519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Bulb Response Functions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7700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19814A86-819F-4FD3-B0AD-6321A526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104" y="147945"/>
            <a:ext cx="6347792" cy="327098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Slide Number Placeholder 3">
            <a:extLst>
              <a:ext uri="{FF2B5EF4-FFF2-40B4-BE49-F238E27FC236}">
                <a16:creationId xmlns:a16="http://schemas.microsoft.com/office/drawing/2014/main" id="{96B882CF-81BA-4FBE-A633-F3A63F2582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477000"/>
            <a:ext cx="1905000" cy="457200"/>
          </a:xfrm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t>17</a:t>
            </a:fld>
            <a:endParaRPr lang="en-US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5126E657-7481-4645-86C7-C5C666639602}"/>
              </a:ext>
            </a:extLst>
          </p:cNvPr>
          <p:cNvSpPr/>
          <p:nvPr/>
        </p:nvSpPr>
        <p:spPr>
          <a:xfrm>
            <a:off x="3556004" y="1805047"/>
            <a:ext cx="250298" cy="248690"/>
          </a:xfrm>
          <a:prstGeom prst="ellipse">
            <a:avLst/>
          </a:prstGeom>
          <a:noFill/>
          <a:ln>
            <a:solidFill>
              <a:srgbClr val="00FF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BE066BED-5F58-45AE-AFBE-A188BEEB2A01}"/>
              </a:ext>
            </a:extLst>
          </p:cNvPr>
          <p:cNvSpPr/>
          <p:nvPr/>
        </p:nvSpPr>
        <p:spPr>
          <a:xfrm>
            <a:off x="3084233" y="1531044"/>
            <a:ext cx="250298" cy="248690"/>
          </a:xfrm>
          <a:prstGeom prst="ellipse">
            <a:avLst/>
          </a:prstGeom>
          <a:noFill/>
          <a:ln>
            <a:solidFill>
              <a:srgbClr val="00FF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33FCD53-EC0D-4C8D-A3E6-7A828A12B75C}"/>
              </a:ext>
            </a:extLst>
          </p:cNvPr>
          <p:cNvGrpSpPr/>
          <p:nvPr/>
        </p:nvGrpSpPr>
        <p:grpSpPr>
          <a:xfrm>
            <a:off x="2362765" y="3796781"/>
            <a:ext cx="6337482" cy="2075641"/>
            <a:chOff x="2301241" y="4483654"/>
            <a:chExt cx="6337482" cy="2075641"/>
          </a:xfrm>
        </p:grpSpPr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D137644B-9DB2-45A7-B9B5-3F1272397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50" y="4593464"/>
              <a:ext cx="3129173" cy="1965831"/>
            </a:xfrm>
            <a:prstGeom prst="rect">
              <a:avLst/>
            </a:prstGeom>
          </p:spPr>
        </p:pic>
        <p:pic>
          <p:nvPicPr>
            <p:cNvPr id="189" name="Graphic 188">
              <a:extLst>
                <a:ext uri="{FF2B5EF4-FFF2-40B4-BE49-F238E27FC236}">
                  <a16:creationId xmlns:a16="http://schemas.microsoft.com/office/drawing/2014/main" id="{0384912A-5E27-4DB6-B391-AC33DEB9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301241" y="4483654"/>
              <a:ext cx="3109043" cy="2069546"/>
            </a:xfrm>
            <a:prstGeom prst="rect">
              <a:avLst/>
            </a:prstGeom>
          </p:spPr>
        </p:pic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6C2DB74E-AB25-4260-BDEC-43B75FC906C2}"/>
                </a:ext>
              </a:extLst>
            </p:cNvPr>
            <p:cNvSpPr txBox="1"/>
            <p:nvPr/>
          </p:nvSpPr>
          <p:spPr>
            <a:xfrm>
              <a:off x="6145474" y="4800600"/>
              <a:ext cx="23394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2"/>
                  </a:solidFill>
                  <a:latin typeface="Calibri"/>
                </a:rPr>
                <a:t>High-pressure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Sodium</a:t>
              </a:r>
            </a:p>
          </p:txBody>
        </p: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A3E7871D-3D08-463A-AC7F-94EE5F6A6668}"/>
                </a:ext>
              </a:extLst>
            </p:cNvPr>
            <p:cNvCxnSpPr>
              <a:cxnSpLocks/>
              <a:stCxn id="190" idx="1"/>
            </p:cNvCxnSpPr>
            <p:nvPr/>
          </p:nvCxnSpPr>
          <p:spPr>
            <a:xfrm flipH="1">
              <a:off x="5974743" y="5123766"/>
              <a:ext cx="170731" cy="121863"/>
            </a:xfrm>
            <a:prstGeom prst="straightConnector1">
              <a:avLst/>
            </a:prstGeom>
            <a:ln w="28575" cap="rnd" cmpd="sng"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0" name="Rectangle 289">
            <a:extLst>
              <a:ext uri="{FF2B5EF4-FFF2-40B4-BE49-F238E27FC236}">
                <a16:creationId xmlns:a16="http://schemas.microsoft.com/office/drawing/2014/main" id="{F896B3D3-9F63-4369-8E1D-F7DDD8770708}"/>
              </a:ext>
            </a:extLst>
          </p:cNvPr>
          <p:cNvSpPr/>
          <p:nvPr/>
        </p:nvSpPr>
        <p:spPr>
          <a:xfrm rot="5400000">
            <a:off x="7083208" y="4328732"/>
            <a:ext cx="251121" cy="29829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86BEFA5A-8F5C-4198-A94D-97421379ADAD}"/>
              </a:ext>
            </a:extLst>
          </p:cNvPr>
          <p:cNvSpPr/>
          <p:nvPr/>
        </p:nvSpPr>
        <p:spPr>
          <a:xfrm>
            <a:off x="5555270" y="4114800"/>
            <a:ext cx="281650" cy="1671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2" name="Graphic 291">
            <a:extLst>
              <a:ext uri="{FF2B5EF4-FFF2-40B4-BE49-F238E27FC236}">
                <a16:creationId xmlns:a16="http://schemas.microsoft.com/office/drawing/2014/main" id="{441864B7-02A1-48E2-A254-CDEB44159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527040" y="3776493"/>
            <a:ext cx="3133725" cy="20859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9CB45D-5006-4C9E-93DC-C08E0060B285}"/>
              </a:ext>
            </a:extLst>
          </p:cNvPr>
          <p:cNvSpPr txBox="1"/>
          <p:nvPr/>
        </p:nvSpPr>
        <p:spPr>
          <a:xfrm>
            <a:off x="3646282" y="247922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B388B4-412A-42EB-A61C-5ABA1C7D926B}"/>
              </a:ext>
            </a:extLst>
          </p:cNvPr>
          <p:cNvSpPr txBox="1"/>
          <p:nvPr/>
        </p:nvSpPr>
        <p:spPr>
          <a:xfrm>
            <a:off x="3636122" y="2479220"/>
            <a:ext cx="201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FCF6B5-B00E-4B32-B951-1835CCA42B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47616" y="2026482"/>
            <a:ext cx="2149096" cy="85640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E273E42-0144-439F-B0CF-9F1FE37032F5}"/>
              </a:ext>
            </a:extLst>
          </p:cNvPr>
          <p:cNvSpPr txBox="1"/>
          <p:nvPr/>
        </p:nvSpPr>
        <p:spPr>
          <a:xfrm>
            <a:off x="3728444" y="2544334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Sodium, phase 120°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3A9621AC-A506-42FC-9311-8899C256B7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 flipV="1">
            <a:off x="1185435" y="673907"/>
            <a:ext cx="2149096" cy="85640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9556E54-BA5A-4BC6-9DF2-AB6B20BD83B3}"/>
              </a:ext>
            </a:extLst>
          </p:cNvPr>
          <p:cNvSpPr txBox="1"/>
          <p:nvPr/>
        </p:nvSpPr>
        <p:spPr>
          <a:xfrm>
            <a:off x="1371600" y="654737"/>
            <a:ext cx="1625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Sodium, phase 0°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369F9D-8B41-4434-AFFC-D561D2287CBD}"/>
              </a:ext>
            </a:extLst>
          </p:cNvPr>
          <p:cNvSpPr txBox="1"/>
          <p:nvPr/>
        </p:nvSpPr>
        <p:spPr>
          <a:xfrm>
            <a:off x="7254240" y="5095151"/>
            <a:ext cx="233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  <a:latin typeface="Calibri"/>
              </a:rPr>
              <a:t>Phase 0°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36267" y="3679346"/>
            <a:ext cx="2519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Bulb Response Functions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6742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568">
            <a:extLst>
              <a:ext uri="{FF2B5EF4-FFF2-40B4-BE49-F238E27FC236}">
                <a16:creationId xmlns:a16="http://schemas.microsoft.com/office/drawing/2014/main" id="{FC21AFC8-34DD-40A0-B073-547B1B0E1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02915" y="4087524"/>
            <a:ext cx="2999172" cy="1734156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18A262B0-401A-4DD5-94DD-33D74CE67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104" y="147945"/>
            <a:ext cx="6347792" cy="327098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B6C5FA-FD91-4C45-B14B-47B53EE94D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477000"/>
            <a:ext cx="1905000" cy="457200"/>
          </a:xfrm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t>18</a:t>
            </a:fld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08E2A0BD-1E39-4B1F-87C9-D77E8A02E5EC}"/>
              </a:ext>
            </a:extLst>
          </p:cNvPr>
          <p:cNvSpPr/>
          <p:nvPr/>
        </p:nvSpPr>
        <p:spPr>
          <a:xfrm>
            <a:off x="3556004" y="1805047"/>
            <a:ext cx="250298" cy="248690"/>
          </a:xfrm>
          <a:prstGeom prst="ellipse">
            <a:avLst/>
          </a:prstGeom>
          <a:noFill/>
          <a:ln>
            <a:solidFill>
              <a:srgbClr val="00FF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D80D4B7A-A534-44F8-B254-EAB6C863CF97}"/>
              </a:ext>
            </a:extLst>
          </p:cNvPr>
          <p:cNvSpPr/>
          <p:nvPr/>
        </p:nvSpPr>
        <p:spPr>
          <a:xfrm>
            <a:off x="3084233" y="1531044"/>
            <a:ext cx="250298" cy="248690"/>
          </a:xfrm>
          <a:prstGeom prst="ellipse">
            <a:avLst/>
          </a:prstGeom>
          <a:noFill/>
          <a:ln>
            <a:solidFill>
              <a:srgbClr val="00FF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822A3B4F-6CA5-44C4-9C93-2B5B2DCBA119}"/>
              </a:ext>
            </a:extLst>
          </p:cNvPr>
          <p:cNvSpPr/>
          <p:nvPr/>
        </p:nvSpPr>
        <p:spPr>
          <a:xfrm>
            <a:off x="6517900" y="861419"/>
            <a:ext cx="250298" cy="248690"/>
          </a:xfrm>
          <a:prstGeom prst="ellipse">
            <a:avLst/>
          </a:prstGeom>
          <a:noFill/>
          <a:ln>
            <a:solidFill>
              <a:srgbClr val="00FF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35DD269E-5D4F-4D2A-B333-5D6B3B6F7B5B}"/>
              </a:ext>
            </a:extLst>
          </p:cNvPr>
          <p:cNvSpPr/>
          <p:nvPr/>
        </p:nvSpPr>
        <p:spPr>
          <a:xfrm>
            <a:off x="4831080" y="853440"/>
            <a:ext cx="250298" cy="248690"/>
          </a:xfrm>
          <a:prstGeom prst="ellipse">
            <a:avLst/>
          </a:prstGeom>
          <a:noFill/>
          <a:ln>
            <a:solidFill>
              <a:srgbClr val="00FF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D7DAF144-FB76-41B8-B9D4-53856FE172AD}"/>
              </a:ext>
            </a:extLst>
          </p:cNvPr>
          <p:cNvSpPr txBox="1"/>
          <p:nvPr/>
        </p:nvSpPr>
        <p:spPr>
          <a:xfrm>
            <a:off x="6005568" y="3666565"/>
            <a:ext cx="251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Bulb Response Functions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A9647554-3600-4375-88E0-4DEE77D6412A}"/>
              </a:ext>
            </a:extLst>
          </p:cNvPr>
          <p:cNvSpPr txBox="1"/>
          <p:nvPr/>
        </p:nvSpPr>
        <p:spPr>
          <a:xfrm>
            <a:off x="6136528" y="4437190"/>
            <a:ext cx="233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Metal halide</a:t>
            </a:r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CA58C9A-D01D-4AF2-81C9-0166F9B39073}"/>
              </a:ext>
            </a:extLst>
          </p:cNvPr>
          <p:cNvCxnSpPr>
            <a:cxnSpLocks/>
          </p:cNvCxnSpPr>
          <p:nvPr/>
        </p:nvCxnSpPr>
        <p:spPr>
          <a:xfrm flipH="1" flipV="1">
            <a:off x="6946922" y="5404645"/>
            <a:ext cx="214652" cy="80718"/>
          </a:xfrm>
          <a:prstGeom prst="straightConnector1">
            <a:avLst/>
          </a:prstGeom>
          <a:ln w="28575" cap="rnd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9290F8FD-825E-4F2C-A2A6-18B999009A13}"/>
              </a:ext>
            </a:extLst>
          </p:cNvPr>
          <p:cNvCxnSpPr>
            <a:cxnSpLocks/>
          </p:cNvCxnSpPr>
          <p:nvPr/>
        </p:nvCxnSpPr>
        <p:spPr>
          <a:xfrm>
            <a:off x="6781010" y="4799563"/>
            <a:ext cx="0" cy="438712"/>
          </a:xfrm>
          <a:prstGeom prst="straightConnector1">
            <a:avLst/>
          </a:prstGeom>
          <a:ln w="28575" cap="rnd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3F82B4EF-6420-4497-BFBE-05604DA72BCE}"/>
              </a:ext>
            </a:extLst>
          </p:cNvPr>
          <p:cNvSpPr txBox="1"/>
          <p:nvPr/>
        </p:nvSpPr>
        <p:spPr>
          <a:xfrm>
            <a:off x="7161574" y="5300697"/>
            <a:ext cx="233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Sodium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BB8D752-6A31-47E3-ADFD-7250CE539EE2}"/>
              </a:ext>
            </a:extLst>
          </p:cNvPr>
          <p:cNvSpPr txBox="1"/>
          <p:nvPr/>
        </p:nvSpPr>
        <p:spPr>
          <a:xfrm>
            <a:off x="3646282" y="247922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AF5BB41-FE74-45A4-AF3E-DE947B7C63B1}"/>
              </a:ext>
            </a:extLst>
          </p:cNvPr>
          <p:cNvSpPr txBox="1"/>
          <p:nvPr/>
        </p:nvSpPr>
        <p:spPr>
          <a:xfrm>
            <a:off x="3636122" y="2479220"/>
            <a:ext cx="201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C84579CF-A846-4627-97BC-0ACC9F183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547616" y="2026482"/>
            <a:ext cx="2149096" cy="85640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5AB0A96-A235-4B09-9409-6A03B38E4A40}"/>
              </a:ext>
            </a:extLst>
          </p:cNvPr>
          <p:cNvSpPr txBox="1"/>
          <p:nvPr/>
        </p:nvSpPr>
        <p:spPr>
          <a:xfrm>
            <a:off x="3728444" y="2544334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Sodium, phase 120°</a:t>
            </a:r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26F23698-0367-480E-A833-171B99685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 flipV="1">
            <a:off x="1185435" y="673907"/>
            <a:ext cx="2149096" cy="85640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95AA004-406E-4C93-B0BB-EA286F30880A}"/>
              </a:ext>
            </a:extLst>
          </p:cNvPr>
          <p:cNvSpPr txBox="1"/>
          <p:nvPr/>
        </p:nvSpPr>
        <p:spPr>
          <a:xfrm>
            <a:off x="1371600" y="654737"/>
            <a:ext cx="1625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Sodium, phase 0°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B8220CE-30E7-4A32-A5A7-C2A2492DED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 flipV="1">
            <a:off x="2977896" y="213792"/>
            <a:ext cx="2084013" cy="70060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DA454C6-DB24-4ECA-8B34-C4F59BD44AFF}"/>
              </a:ext>
            </a:extLst>
          </p:cNvPr>
          <p:cNvSpPr txBox="1"/>
          <p:nvPr/>
        </p:nvSpPr>
        <p:spPr>
          <a:xfrm>
            <a:off x="2941657" y="176558"/>
            <a:ext cx="2038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Metal halide, phase 0°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2336318-C880-4E3E-8583-36CEB211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298419" y="213792"/>
            <a:ext cx="2458741" cy="70060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12E9A79-8639-416C-B47C-552194EC3151}"/>
              </a:ext>
            </a:extLst>
          </p:cNvPr>
          <p:cNvSpPr txBox="1"/>
          <p:nvPr/>
        </p:nvSpPr>
        <p:spPr>
          <a:xfrm>
            <a:off x="5220254" y="171083"/>
            <a:ext cx="2247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Metal halide, phase 120°</a:t>
            </a:r>
          </a:p>
        </p:txBody>
      </p:sp>
    </p:spTree>
    <p:extLst>
      <p:ext uri="{BB962C8B-B14F-4D97-AF65-F5344CB8AC3E}">
        <p14:creationId xmlns:p14="http://schemas.microsoft.com/office/powerpoint/2010/main" val="621287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>
            <a:extLst>
              <a:ext uri="{FF2B5EF4-FFF2-40B4-BE49-F238E27FC236}">
                <a16:creationId xmlns:a16="http://schemas.microsoft.com/office/drawing/2014/main" id="{A614425F-18E8-4C75-8652-99BED65E0773}"/>
              </a:ext>
            </a:extLst>
          </p:cNvPr>
          <p:cNvSpPr/>
          <p:nvPr/>
        </p:nvSpPr>
        <p:spPr>
          <a:xfrm>
            <a:off x="-413657" y="2416628"/>
            <a:ext cx="8752113" cy="1219201"/>
          </a:xfrm>
          <a:custGeom>
            <a:avLst/>
            <a:gdLst>
              <a:gd name="connsiteX0" fmla="*/ 0 w 8022771"/>
              <a:gd name="connsiteY0" fmla="*/ 1208315 h 1208315"/>
              <a:gd name="connsiteX1" fmla="*/ 302079 w 8022771"/>
              <a:gd name="connsiteY1" fmla="*/ 0 h 1208315"/>
              <a:gd name="connsiteX2" fmla="*/ 7720692 w 8022771"/>
              <a:gd name="connsiteY2" fmla="*/ 0 h 1208315"/>
              <a:gd name="connsiteX3" fmla="*/ 8022771 w 8022771"/>
              <a:gd name="connsiteY3" fmla="*/ 1208315 h 1208315"/>
              <a:gd name="connsiteX4" fmla="*/ 0 w 8022771"/>
              <a:gd name="connsiteY4" fmla="*/ 1208315 h 1208315"/>
              <a:gd name="connsiteX0" fmla="*/ 438149 w 8460920"/>
              <a:gd name="connsiteY0" fmla="*/ 1219201 h 1219201"/>
              <a:gd name="connsiteX1" fmla="*/ 0 w 8460920"/>
              <a:gd name="connsiteY1" fmla="*/ 0 h 1219201"/>
              <a:gd name="connsiteX2" fmla="*/ 8158841 w 8460920"/>
              <a:gd name="connsiteY2" fmla="*/ 10886 h 1219201"/>
              <a:gd name="connsiteX3" fmla="*/ 8460920 w 8460920"/>
              <a:gd name="connsiteY3" fmla="*/ 1219201 h 1219201"/>
              <a:gd name="connsiteX4" fmla="*/ 438149 w 8460920"/>
              <a:gd name="connsiteY4" fmla="*/ 1219201 h 1219201"/>
              <a:gd name="connsiteX0" fmla="*/ 0 w 8752113"/>
              <a:gd name="connsiteY0" fmla="*/ 1219201 h 1219201"/>
              <a:gd name="connsiteX1" fmla="*/ 291193 w 8752113"/>
              <a:gd name="connsiteY1" fmla="*/ 0 h 1219201"/>
              <a:gd name="connsiteX2" fmla="*/ 8450034 w 8752113"/>
              <a:gd name="connsiteY2" fmla="*/ 10886 h 1219201"/>
              <a:gd name="connsiteX3" fmla="*/ 8752113 w 8752113"/>
              <a:gd name="connsiteY3" fmla="*/ 1219201 h 1219201"/>
              <a:gd name="connsiteX4" fmla="*/ 0 w 8752113"/>
              <a:gd name="connsiteY4" fmla="*/ 121920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2113" h="1219201">
                <a:moveTo>
                  <a:pt x="0" y="1219201"/>
                </a:moveTo>
                <a:lnTo>
                  <a:pt x="291193" y="0"/>
                </a:lnTo>
                <a:lnTo>
                  <a:pt x="8450034" y="10886"/>
                </a:lnTo>
                <a:lnTo>
                  <a:pt x="8752113" y="1219201"/>
                </a:lnTo>
                <a:lnTo>
                  <a:pt x="0" y="1219201"/>
                </a:lnTo>
                <a:close/>
              </a:path>
            </a:pathLst>
          </a:cu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851C36-B740-45A4-9383-D0C60EE58D08}"/>
              </a:ext>
            </a:extLst>
          </p:cNvPr>
          <p:cNvSpPr txBox="1">
            <a:spLocks/>
          </p:cNvSpPr>
          <p:nvPr/>
        </p:nvSpPr>
        <p:spPr bwMode="auto">
          <a:xfrm>
            <a:off x="228600" y="2580337"/>
            <a:ext cx="8781993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Analyzing scenes having complex lighting</a:t>
            </a:r>
          </a:p>
        </p:txBody>
      </p:sp>
    </p:spTree>
    <p:extLst>
      <p:ext uri="{BB962C8B-B14F-4D97-AF65-F5344CB8AC3E}">
        <p14:creationId xmlns:p14="http://schemas.microsoft.com/office/powerpoint/2010/main" val="3957205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A0D31B-F4E9-4CB7-93E4-A1E9E0E421DC}"/>
              </a:ext>
            </a:extLst>
          </p:cNvPr>
          <p:cNvSpPr/>
          <p:nvPr/>
        </p:nvSpPr>
        <p:spPr>
          <a:xfrm>
            <a:off x="-309723" y="1490871"/>
            <a:ext cx="9763446" cy="39955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C86A3-B5E6-4C78-BF2F-CCD05F616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10884"/>
            <a:ext cx="4013080" cy="41279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-1"/>
            <a:ext cx="9144000" cy="1490872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FF482-3584-4EA9-980E-81AF3D58A071}"/>
              </a:ext>
            </a:extLst>
          </p:cNvPr>
          <p:cNvSpPr txBox="1"/>
          <p:nvPr/>
        </p:nvSpPr>
        <p:spPr>
          <a:xfrm>
            <a:off x="2879201" y="188640"/>
            <a:ext cx="354821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Natural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vs.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artificial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  <a:p>
            <a:pPr algn="ctr" rtl="0"/>
            <a:r>
              <a:rPr lang="en-US" sz="32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illumination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63315" y="514905"/>
            <a:ext cx="914400" cy="2775009"/>
            <a:chOff x="1872193" y="514905"/>
            <a:chExt cx="914400" cy="2775009"/>
          </a:xfrm>
        </p:grpSpPr>
        <p:sp>
          <p:nvSpPr>
            <p:cNvPr id="12" name="Freeform 11"/>
            <p:cNvSpPr/>
            <p:nvPr/>
          </p:nvSpPr>
          <p:spPr>
            <a:xfrm>
              <a:off x="1882066" y="514905"/>
              <a:ext cx="594804" cy="2467992"/>
            </a:xfrm>
            <a:custGeom>
              <a:avLst/>
              <a:gdLst>
                <a:gd name="connsiteX0" fmla="*/ 585926 w 594804"/>
                <a:gd name="connsiteY0" fmla="*/ 0 h 2467992"/>
                <a:gd name="connsiteX1" fmla="*/ 0 w 594804"/>
                <a:gd name="connsiteY1" fmla="*/ 0 h 2467992"/>
                <a:gd name="connsiteX2" fmla="*/ 0 w 594804"/>
                <a:gd name="connsiteY2" fmla="*/ 1873188 h 2467992"/>
                <a:gd name="connsiteX3" fmla="*/ 594804 w 594804"/>
                <a:gd name="connsiteY3" fmla="*/ 2467992 h 246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4804" h="2467992">
                  <a:moveTo>
                    <a:pt x="585926" y="0"/>
                  </a:moveTo>
                  <a:lnTo>
                    <a:pt x="0" y="0"/>
                  </a:lnTo>
                  <a:lnTo>
                    <a:pt x="0" y="1873188"/>
                  </a:lnTo>
                  <a:lnTo>
                    <a:pt x="594804" y="2467992"/>
                  </a:lnTo>
                </a:path>
              </a:pathLst>
            </a:custGeom>
            <a:ln w="38100">
              <a:solidFill>
                <a:schemeClr val="tx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872193" y="2375514"/>
              <a:ext cx="914400" cy="91440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6300192" y="514905"/>
            <a:ext cx="914400" cy="2775009"/>
            <a:chOff x="1872193" y="514905"/>
            <a:chExt cx="914400" cy="2775009"/>
          </a:xfrm>
        </p:grpSpPr>
        <p:sp>
          <p:nvSpPr>
            <p:cNvPr id="17" name="Freeform 16"/>
            <p:cNvSpPr/>
            <p:nvPr/>
          </p:nvSpPr>
          <p:spPr>
            <a:xfrm>
              <a:off x="1882066" y="514905"/>
              <a:ext cx="594804" cy="2467992"/>
            </a:xfrm>
            <a:custGeom>
              <a:avLst/>
              <a:gdLst>
                <a:gd name="connsiteX0" fmla="*/ 585926 w 594804"/>
                <a:gd name="connsiteY0" fmla="*/ 0 h 2467992"/>
                <a:gd name="connsiteX1" fmla="*/ 0 w 594804"/>
                <a:gd name="connsiteY1" fmla="*/ 0 h 2467992"/>
                <a:gd name="connsiteX2" fmla="*/ 0 w 594804"/>
                <a:gd name="connsiteY2" fmla="*/ 1873188 h 2467992"/>
                <a:gd name="connsiteX3" fmla="*/ 594804 w 594804"/>
                <a:gd name="connsiteY3" fmla="*/ 2467992 h 246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4804" h="2467992">
                  <a:moveTo>
                    <a:pt x="585926" y="0"/>
                  </a:moveTo>
                  <a:lnTo>
                    <a:pt x="0" y="0"/>
                  </a:lnTo>
                  <a:lnTo>
                    <a:pt x="0" y="1873188"/>
                  </a:lnTo>
                  <a:lnTo>
                    <a:pt x="594804" y="2467992"/>
                  </a:lnTo>
                </a:path>
              </a:pathLst>
            </a:custGeom>
            <a:ln w="38100">
              <a:solidFill>
                <a:schemeClr val="tx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872193" y="2375514"/>
              <a:ext cx="914400" cy="91440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 flipV="1">
            <a:off x="0" y="5367128"/>
            <a:ext cx="9144000" cy="1490872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CEB1E-93FF-40E4-BF22-7E70902844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1D9E78-9F07-4311-8803-C417D9313DD2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33067-C960-43D0-9EBF-FCFDCB3FC062}"/>
              </a:ext>
            </a:extLst>
          </p:cNvPr>
          <p:cNvSpPr txBox="1"/>
          <p:nvPr/>
        </p:nvSpPr>
        <p:spPr>
          <a:xfrm>
            <a:off x="5990172" y="6222533"/>
            <a:ext cx="2920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Image: http://maxpixel.freegreatpicture.com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97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A55DEF-80E9-48FD-84B5-5E8945CCF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2" y="1321015"/>
            <a:ext cx="7772781" cy="43939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40874" y="-129242"/>
            <a:ext cx="8252441" cy="11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200" dirty="0"/>
              <a:t>Imaging on the electric grid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9003B-142F-4151-B430-CE4A72E771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1D9E78-9F07-4311-8803-C417D9313DD2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610CD-6334-47EB-B60B-F6341884389F}"/>
              </a:ext>
            </a:extLst>
          </p:cNvPr>
          <p:cNvSpPr txBox="1"/>
          <p:nvPr/>
        </p:nvSpPr>
        <p:spPr>
          <a:xfrm>
            <a:off x="3048000" y="859350"/>
            <a:ext cx="272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Calibri" panose="020F0502020204030204" pitchFamily="34" charset="0"/>
              </a:rPr>
              <a:t>Conventional image</a:t>
            </a:r>
          </a:p>
        </p:txBody>
      </p:sp>
    </p:spTree>
    <p:extLst>
      <p:ext uri="{BB962C8B-B14F-4D97-AF65-F5344CB8AC3E}">
        <p14:creationId xmlns:p14="http://schemas.microsoft.com/office/powerpoint/2010/main" val="1455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4D2284-2C69-49A4-AD19-817599784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2" y="1324386"/>
            <a:ext cx="7842059" cy="439061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D2E765-A354-4BBD-9F0B-F04475273CA3}"/>
              </a:ext>
            </a:extLst>
          </p:cNvPr>
          <p:cNvSpPr txBox="1">
            <a:spLocks/>
          </p:cNvSpPr>
          <p:nvPr/>
        </p:nvSpPr>
        <p:spPr bwMode="auto">
          <a:xfrm>
            <a:off x="440874" y="-129242"/>
            <a:ext cx="8252441" cy="11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200" dirty="0"/>
              <a:t>Imaging on the electric grid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5BC12-A990-4E94-9413-9AF7FFC4FFDD}"/>
              </a:ext>
            </a:extLst>
          </p:cNvPr>
          <p:cNvSpPr txBox="1"/>
          <p:nvPr/>
        </p:nvSpPr>
        <p:spPr>
          <a:xfrm>
            <a:off x="2062237" y="862720"/>
            <a:ext cx="5100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Calibri" panose="020F0502020204030204" pitchFamily="34" charset="0"/>
              </a:rPr>
              <a:t>Sequence: slow motion by factor 1/130</a:t>
            </a:r>
          </a:p>
        </p:txBody>
      </p:sp>
    </p:spTree>
    <p:extLst>
      <p:ext uri="{BB962C8B-B14F-4D97-AF65-F5344CB8AC3E}">
        <p14:creationId xmlns:p14="http://schemas.microsoft.com/office/powerpoint/2010/main" val="16851106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0656055-2F28-4B00-832A-CA8C9C7C9A35}"/>
              </a:ext>
            </a:extLst>
          </p:cNvPr>
          <p:cNvSpPr txBox="1">
            <a:spLocks/>
          </p:cNvSpPr>
          <p:nvPr/>
        </p:nvSpPr>
        <p:spPr bwMode="auto">
          <a:xfrm>
            <a:off x="440874" y="-129242"/>
            <a:ext cx="8252441" cy="11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200" dirty="0"/>
              <a:t>Imaging on the electric grid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F2806-BC9F-4404-A410-F3326541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2" y="1324386"/>
            <a:ext cx="7842059" cy="439061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B3CE98-B119-42D5-89FD-B8331085CFE4}"/>
              </a:ext>
            </a:extLst>
          </p:cNvPr>
          <p:cNvSpPr txBox="1"/>
          <p:nvPr/>
        </p:nvSpPr>
        <p:spPr>
          <a:xfrm>
            <a:off x="1979160" y="862719"/>
            <a:ext cx="4771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Calibri" panose="020F0502020204030204" pitchFamily="34" charset="0"/>
              </a:rPr>
              <a:t>Digital amplification of flicker effect</a:t>
            </a:r>
          </a:p>
        </p:txBody>
      </p:sp>
    </p:spTree>
    <p:extLst>
      <p:ext uri="{BB962C8B-B14F-4D97-AF65-F5344CB8AC3E}">
        <p14:creationId xmlns:p14="http://schemas.microsoft.com/office/powerpoint/2010/main" val="1484033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BCF325-4BD4-4CEB-91C3-550A3DC4EC2B}"/>
              </a:ext>
            </a:extLst>
          </p:cNvPr>
          <p:cNvSpPr txBox="1"/>
          <p:nvPr/>
        </p:nvSpPr>
        <p:spPr>
          <a:xfrm>
            <a:off x="602850" y="671229"/>
            <a:ext cx="749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Result of digital processing by our algorithm:</a:t>
            </a:r>
          </a:p>
          <a:p>
            <a:r>
              <a:rPr lang="en-US" dirty="0">
                <a:latin typeface="Calibri" panose="020F0502020204030204" pitchFamily="34" charset="0"/>
              </a:rPr>
              <a:t>How the room would appear if lit only by bulbs connected to electric phase 0°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656055-2F28-4B00-832A-CA8C9C7C9A35}"/>
              </a:ext>
            </a:extLst>
          </p:cNvPr>
          <p:cNvSpPr txBox="1">
            <a:spLocks/>
          </p:cNvSpPr>
          <p:nvPr/>
        </p:nvSpPr>
        <p:spPr bwMode="auto">
          <a:xfrm>
            <a:off x="440874" y="-129242"/>
            <a:ext cx="8252441" cy="11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200" dirty="0"/>
              <a:t>Imaging on the electric grid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F2806-BC9F-4404-A410-F3326541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72" y="1397217"/>
            <a:ext cx="7842059" cy="439061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F58B6-3FD4-4280-9D93-3CBBE4888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72" y="1397215"/>
            <a:ext cx="7772781" cy="43939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435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0656055-2F28-4B00-832A-CA8C9C7C9A35}"/>
              </a:ext>
            </a:extLst>
          </p:cNvPr>
          <p:cNvSpPr txBox="1">
            <a:spLocks/>
          </p:cNvSpPr>
          <p:nvPr/>
        </p:nvSpPr>
        <p:spPr bwMode="auto">
          <a:xfrm>
            <a:off x="440874" y="-129242"/>
            <a:ext cx="8252441" cy="11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200" dirty="0"/>
              <a:t>Imaging on the electric grid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F2806-BC9F-4404-A410-F3326541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3" y="1398453"/>
            <a:ext cx="7842057" cy="439061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6F756E-7B43-4CC6-B110-1A3E61FCE073}"/>
              </a:ext>
            </a:extLst>
          </p:cNvPr>
          <p:cNvSpPr txBox="1"/>
          <p:nvPr/>
        </p:nvSpPr>
        <p:spPr>
          <a:xfrm>
            <a:off x="602849" y="672465"/>
            <a:ext cx="809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Result of digital processing by our algorithm:</a:t>
            </a:r>
          </a:p>
          <a:p>
            <a:r>
              <a:rPr lang="en-US" dirty="0">
                <a:latin typeface="Calibri" panose="020F0502020204030204" pitchFamily="34" charset="0"/>
              </a:rPr>
              <a:t>How the room would appear if lit only by bulbs connected to electric phase 120°</a:t>
            </a:r>
          </a:p>
        </p:txBody>
      </p:sp>
    </p:spTree>
    <p:extLst>
      <p:ext uri="{BB962C8B-B14F-4D97-AF65-F5344CB8AC3E}">
        <p14:creationId xmlns:p14="http://schemas.microsoft.com/office/powerpoint/2010/main" val="48157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0656055-2F28-4B00-832A-CA8C9C7C9A35}"/>
              </a:ext>
            </a:extLst>
          </p:cNvPr>
          <p:cNvSpPr txBox="1">
            <a:spLocks/>
          </p:cNvSpPr>
          <p:nvPr/>
        </p:nvSpPr>
        <p:spPr bwMode="auto">
          <a:xfrm>
            <a:off x="440874" y="-129242"/>
            <a:ext cx="8252441" cy="11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200" dirty="0"/>
              <a:t>Imaging on the electric grid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F2806-BC9F-4404-A410-F3326541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3" y="1398453"/>
            <a:ext cx="7842057" cy="439061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C8D951-090B-41A8-BE47-ACBDAE517FAB}"/>
              </a:ext>
            </a:extLst>
          </p:cNvPr>
          <p:cNvSpPr txBox="1"/>
          <p:nvPr/>
        </p:nvSpPr>
        <p:spPr>
          <a:xfrm>
            <a:off x="602849" y="672465"/>
            <a:ext cx="809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Result of digital processing by our algorithm:</a:t>
            </a:r>
          </a:p>
          <a:p>
            <a:r>
              <a:rPr lang="en-US" dirty="0">
                <a:latin typeface="Calibri" panose="020F0502020204030204" pitchFamily="34" charset="0"/>
              </a:rPr>
              <a:t>How the room would appear if lit only by bulbs connected to electric phase 240°</a:t>
            </a:r>
          </a:p>
        </p:txBody>
      </p:sp>
    </p:spTree>
    <p:extLst>
      <p:ext uri="{BB962C8B-B14F-4D97-AF65-F5344CB8AC3E}">
        <p14:creationId xmlns:p14="http://schemas.microsoft.com/office/powerpoint/2010/main" val="37951324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BCF325-4BD4-4CEB-91C3-550A3DC4EC2B}"/>
              </a:ext>
            </a:extLst>
          </p:cNvPr>
          <p:cNvSpPr txBox="1"/>
          <p:nvPr/>
        </p:nvSpPr>
        <p:spPr>
          <a:xfrm>
            <a:off x="818147" y="1031386"/>
            <a:ext cx="749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Digital rendering: switching between phases 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0°, 120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° and 240°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656055-2F28-4B00-832A-CA8C9C7C9A35}"/>
              </a:ext>
            </a:extLst>
          </p:cNvPr>
          <p:cNvSpPr txBox="1">
            <a:spLocks/>
          </p:cNvSpPr>
          <p:nvPr/>
        </p:nvSpPr>
        <p:spPr bwMode="auto">
          <a:xfrm>
            <a:off x="440874" y="-129242"/>
            <a:ext cx="8252441" cy="11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200" dirty="0"/>
              <a:t>Imaging on the electric grid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F2806-BC9F-4404-A410-F3326541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3" y="1400588"/>
            <a:ext cx="7842057" cy="439061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3949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4CF608-7A1B-41CB-ACEC-1C11BF16C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7" y="1411401"/>
            <a:ext cx="7842057" cy="442191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0656055-2F28-4B00-832A-CA8C9C7C9A35}"/>
              </a:ext>
            </a:extLst>
          </p:cNvPr>
          <p:cNvSpPr txBox="1">
            <a:spLocks/>
          </p:cNvSpPr>
          <p:nvPr/>
        </p:nvSpPr>
        <p:spPr bwMode="auto">
          <a:xfrm>
            <a:off x="440874" y="-129242"/>
            <a:ext cx="8252441" cy="11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200" dirty="0"/>
              <a:t>Scene relighting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167EC-6871-441E-9AC8-7FBE786A58A0}"/>
              </a:ext>
            </a:extLst>
          </p:cNvPr>
          <p:cNvSpPr txBox="1"/>
          <p:nvPr/>
        </p:nvSpPr>
        <p:spPr>
          <a:xfrm>
            <a:off x="440875" y="725269"/>
            <a:ext cx="804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Result of digital processing by our algorithm:</a:t>
            </a:r>
          </a:p>
          <a:p>
            <a:r>
              <a:rPr lang="en-US" dirty="0">
                <a:latin typeface="Calibri" panose="020F0502020204030204" pitchFamily="34" charset="0"/>
              </a:rPr>
              <a:t>How the room will appear if sodium bulbs replace CFL bulbs plugged to phase 240°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70D4B-A384-41B5-902E-48E68FD45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r="106"/>
          <a:stretch/>
        </p:blipFill>
        <p:spPr>
          <a:xfrm>
            <a:off x="652516" y="1411224"/>
            <a:ext cx="7828876" cy="442569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486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arkshe\Dropbox\Research\CodeAtmosImaging\Docs\CVPR2017\FiguresSource\FigureGraphics\Unmix\Orig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3" y="1839414"/>
            <a:ext cx="7772045" cy="4368199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11808" y="1048676"/>
            <a:ext cx="8245672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40874" y="-14734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3200" dirty="0"/>
              <a:t>Computational imaging outdoors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819680" y="5649809"/>
            <a:ext cx="799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conventional photo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FC5C80-6F20-446E-B6B8-A298DAFB2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1D9E78-9F07-4311-8803-C417D9313DD2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 descr="A picture containing thing&#10;&#10;Description generated with high confidence">
            <a:hlinkClick r:id="" action="ppaction://noaction"/>
            <a:extLst>
              <a:ext uri="{FF2B5EF4-FFF2-40B4-BE49-F238E27FC236}">
                <a16:creationId xmlns:a16="http://schemas.microsoft.com/office/drawing/2014/main" id="{3002CC06-7CD6-4AF7-9127-F0B0E9EE8B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999149" y="790112"/>
            <a:ext cx="1898962" cy="1446043"/>
          </a:xfrm>
          <a:prstGeom prst="rect">
            <a:avLst/>
          </a:prstGeom>
        </p:spPr>
      </p:pic>
      <p:pic>
        <p:nvPicPr>
          <p:cNvPr id="11" name="Picture 10" descr="A picture containing thing&#10;&#10;Description generated with high confidence">
            <a:hlinkClick r:id="" action="ppaction://noaction"/>
            <a:extLst>
              <a:ext uri="{FF2B5EF4-FFF2-40B4-BE49-F238E27FC236}">
                <a16:creationId xmlns:a16="http://schemas.microsoft.com/office/drawing/2014/main" id="{035DE450-01C1-458F-84A2-FAD617DF27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4207" y="776854"/>
            <a:ext cx="1898962" cy="1446043"/>
          </a:xfrm>
          <a:prstGeom prst="rect">
            <a:avLst/>
          </a:prstGeom>
        </p:spPr>
      </p:pic>
      <p:pic>
        <p:nvPicPr>
          <p:cNvPr id="12" name="Picture 11" descr="A picture containing thing&#10;&#10;Description generated with high confidence">
            <a:hlinkClick r:id="rId5" action="ppaction://hlinksldjump"/>
            <a:extLst>
              <a:ext uri="{FF2B5EF4-FFF2-40B4-BE49-F238E27FC236}">
                <a16:creationId xmlns:a16="http://schemas.microsoft.com/office/drawing/2014/main" id="{037B1810-03D8-4BC3-8F50-6EACFC0554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8511" y="767697"/>
            <a:ext cx="1898962" cy="1446043"/>
          </a:xfrm>
          <a:prstGeom prst="rect">
            <a:avLst/>
          </a:prstGeom>
        </p:spPr>
      </p:pic>
      <p:pic>
        <p:nvPicPr>
          <p:cNvPr id="13" name="Picture 12" descr="A picture containing thing&#10;&#10;Description generated with very high confidence">
            <a:hlinkClick r:id="" action="ppaction://noaction"/>
            <a:extLst>
              <a:ext uri="{FF2B5EF4-FFF2-40B4-BE49-F238E27FC236}">
                <a16:creationId xmlns:a16="http://schemas.microsoft.com/office/drawing/2014/main" id="{D221CD93-3B19-4BF8-A83A-B797428B30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209" y="1027213"/>
            <a:ext cx="1316501" cy="9199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E1CB8-C199-4A51-BFB6-7CED914E1EA0}"/>
              </a:ext>
            </a:extLst>
          </p:cNvPr>
          <p:cNvCxnSpPr>
            <a:cxnSpLocks/>
          </p:cNvCxnSpPr>
          <p:nvPr/>
        </p:nvCxnSpPr>
        <p:spPr>
          <a:xfrm>
            <a:off x="-1547285" y="1067151"/>
            <a:ext cx="2528741" cy="0"/>
          </a:xfrm>
          <a:prstGeom prst="line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59833D-0187-42D5-9C3A-A09E37143E4C}"/>
              </a:ext>
            </a:extLst>
          </p:cNvPr>
          <p:cNvCxnSpPr>
            <a:cxnSpLocks/>
          </p:cNvCxnSpPr>
          <p:nvPr/>
        </p:nvCxnSpPr>
        <p:spPr>
          <a:xfrm>
            <a:off x="-1547285" y="924911"/>
            <a:ext cx="3267228" cy="0"/>
          </a:xfrm>
          <a:prstGeom prst="line">
            <a:avLst/>
          </a:prstGeom>
          <a:noFill/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FEAEE4-16CF-423C-BE3C-0139F860786A}"/>
              </a:ext>
            </a:extLst>
          </p:cNvPr>
          <p:cNvCxnSpPr>
            <a:cxnSpLocks/>
          </p:cNvCxnSpPr>
          <p:nvPr/>
        </p:nvCxnSpPr>
        <p:spPr>
          <a:xfrm>
            <a:off x="-1577765" y="772511"/>
            <a:ext cx="9986435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576D39-1A23-461C-B2A8-A65BF11EBE57}"/>
              </a:ext>
            </a:extLst>
          </p:cNvPr>
          <p:cNvCxnSpPr>
            <a:cxnSpLocks/>
          </p:cNvCxnSpPr>
          <p:nvPr/>
        </p:nvCxnSpPr>
        <p:spPr>
          <a:xfrm>
            <a:off x="962804" y="1054451"/>
            <a:ext cx="46846" cy="71404"/>
          </a:xfrm>
          <a:prstGeom prst="line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3EA271-83C2-4625-9A19-BA248EE3C5EB}"/>
              </a:ext>
            </a:extLst>
          </p:cNvPr>
          <p:cNvCxnSpPr>
            <a:cxnSpLocks/>
          </p:cNvCxnSpPr>
          <p:nvPr/>
        </p:nvCxnSpPr>
        <p:spPr>
          <a:xfrm>
            <a:off x="1704975" y="907752"/>
            <a:ext cx="148590" cy="226485"/>
          </a:xfrm>
          <a:prstGeom prst="line">
            <a:avLst/>
          </a:prstGeom>
          <a:noFill/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48CC6B-534E-40F2-846F-A3F590E51080}"/>
              </a:ext>
            </a:extLst>
          </p:cNvPr>
          <p:cNvCxnSpPr>
            <a:cxnSpLocks/>
          </p:cNvCxnSpPr>
          <p:nvPr/>
        </p:nvCxnSpPr>
        <p:spPr>
          <a:xfrm>
            <a:off x="2451731" y="760309"/>
            <a:ext cx="276776" cy="396026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97E2B9-C2B1-4CB1-A5B2-7B197979DC07}"/>
              </a:ext>
            </a:extLst>
          </p:cNvPr>
          <p:cNvCxnSpPr>
            <a:cxnSpLocks/>
          </p:cNvCxnSpPr>
          <p:nvPr/>
        </p:nvCxnSpPr>
        <p:spPr>
          <a:xfrm flipH="1">
            <a:off x="8012419" y="774894"/>
            <a:ext cx="369504" cy="589041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6C3C3F2-B4D6-4404-A179-1F47F6A4F95A}"/>
              </a:ext>
            </a:extLst>
          </p:cNvPr>
          <p:cNvSpPr txBox="1"/>
          <p:nvPr/>
        </p:nvSpPr>
        <p:spPr>
          <a:xfrm>
            <a:off x="3303413" y="1187030"/>
            <a:ext cx="39897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4 </a:t>
            </a:r>
            <a:r>
              <a:rPr lang="en-US" sz="2800" dirty="0" smtClean="0">
                <a:latin typeface="Calibri" panose="020F0502020204030204" pitchFamily="34" charset="0"/>
              </a:rPr>
              <a:t>components</a:t>
            </a:r>
            <a:endParaRPr lang="he-IL" sz="2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60"/>
    </mc:Choice>
    <mc:Fallback xmlns="">
      <p:transition xmlns:p14="http://schemas.microsoft.com/office/powerpoint/2010/main" advTm="826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grass, outdoor, building, tree&#10;&#10;Description generated with very high confidence">
            <a:extLst>
              <a:ext uri="{FF2B5EF4-FFF2-40B4-BE49-F238E27FC236}">
                <a16:creationId xmlns:a16="http://schemas.microsoft.com/office/drawing/2014/main" id="{E1660278-9EA3-4CD2-AD12-46896C254D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19" y="1839959"/>
            <a:ext cx="3370222" cy="189384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6CD012-6BFD-44F9-B1D9-5282AFF5244E}"/>
              </a:ext>
            </a:extLst>
          </p:cNvPr>
          <p:cNvSpPr txBox="1"/>
          <p:nvPr/>
        </p:nvSpPr>
        <p:spPr>
          <a:xfrm>
            <a:off x="370242" y="1371122"/>
            <a:ext cx="39897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Component </a:t>
            </a:r>
            <a:r>
              <a:rPr lang="en-US" sz="2400" dirty="0">
                <a:latin typeface="Calibri" panose="020F0502020204030204" pitchFamily="34" charset="0"/>
              </a:rPr>
              <a:t>1: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fluorescent</a:t>
            </a:r>
            <a:endParaRPr lang="he-IL" sz="24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4A45C0D-1427-438B-9C60-385ADCAC664B}"/>
              </a:ext>
            </a:extLst>
          </p:cNvPr>
          <p:cNvSpPr txBox="1">
            <a:spLocks/>
          </p:cNvSpPr>
          <p:nvPr/>
        </p:nvSpPr>
        <p:spPr bwMode="auto">
          <a:xfrm>
            <a:off x="440874" y="-14734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3200" dirty="0"/>
              <a:t>Computational imaging outdoors</a:t>
            </a:r>
          </a:p>
        </p:txBody>
      </p:sp>
      <p:pic>
        <p:nvPicPr>
          <p:cNvPr id="7" name="Picture 6" descr="A picture containing outdoor&#10;&#10;Description generated with very high confidence">
            <a:extLst>
              <a:ext uri="{FF2B5EF4-FFF2-40B4-BE49-F238E27FC236}">
                <a16:creationId xmlns:a16="http://schemas.microsoft.com/office/drawing/2014/main" id="{96E6DEA0-23E3-4DD2-B18A-025B744C2E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9959"/>
            <a:ext cx="3370225" cy="189384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 descr="A view of a city at night&#10;&#10;Description generated with high confidence">
            <a:extLst>
              <a:ext uri="{FF2B5EF4-FFF2-40B4-BE49-F238E27FC236}">
                <a16:creationId xmlns:a16="http://schemas.microsoft.com/office/drawing/2014/main" id="{532A86B9-F057-4657-9394-417594127C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37" y="4263221"/>
            <a:ext cx="3370222" cy="189384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 descr="A blurry photo of a street&#10;&#10;Description generated with high confidence">
            <a:extLst>
              <a:ext uri="{FF2B5EF4-FFF2-40B4-BE49-F238E27FC236}">
                <a16:creationId xmlns:a16="http://schemas.microsoft.com/office/drawing/2014/main" id="{5E49C792-653B-489A-A5DB-F5D47335F7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263221"/>
            <a:ext cx="3374707" cy="18963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D9B68C-6EF5-49B9-B171-C8A3B653E57E}"/>
              </a:ext>
            </a:extLst>
          </p:cNvPr>
          <p:cNvSpPr txBox="1"/>
          <p:nvPr/>
        </p:nvSpPr>
        <p:spPr>
          <a:xfrm>
            <a:off x="4419600" y="1371122"/>
            <a:ext cx="39897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Component </a:t>
            </a:r>
            <a:r>
              <a:rPr lang="en-US" sz="2400" dirty="0">
                <a:latin typeface="Calibri" panose="020F0502020204030204" pitchFamily="34" charset="0"/>
              </a:rPr>
              <a:t>2: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sodium</a:t>
            </a:r>
            <a:endParaRPr lang="he-IL" sz="24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EFA04E-D23A-4EDC-BB20-3C5FDC66C5FF}"/>
              </a:ext>
            </a:extLst>
          </p:cNvPr>
          <p:cNvSpPr txBox="1"/>
          <p:nvPr/>
        </p:nvSpPr>
        <p:spPr>
          <a:xfrm>
            <a:off x="228600" y="3808728"/>
            <a:ext cx="39897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Component  </a:t>
            </a:r>
            <a:r>
              <a:rPr lang="en-US" sz="2400" dirty="0">
                <a:latin typeface="Calibri" panose="020F0502020204030204" pitchFamily="34" charset="0"/>
              </a:rPr>
              <a:t>3: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sodium</a:t>
            </a:r>
            <a:endParaRPr lang="he-IL" sz="24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3D29B2-A38C-4DAD-9FA4-5BE683168211}"/>
              </a:ext>
            </a:extLst>
          </p:cNvPr>
          <p:cNvSpPr txBox="1"/>
          <p:nvPr/>
        </p:nvSpPr>
        <p:spPr>
          <a:xfrm>
            <a:off x="4567014" y="3810000"/>
            <a:ext cx="39897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Component 4</a:t>
            </a:r>
            <a:r>
              <a:rPr lang="en-US" sz="2400" dirty="0">
                <a:latin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sodium</a:t>
            </a:r>
            <a:endParaRPr lang="he-IL" sz="24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501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13840"/>
            <a:ext cx="8229600" cy="679450"/>
          </a:xfrm>
        </p:spPr>
        <p:txBody>
          <a:bodyPr>
            <a:noAutofit/>
          </a:bodyPr>
          <a:lstStyle/>
          <a:p>
            <a:r>
              <a:rPr lang="en-US" dirty="0"/>
              <a:t>Artificial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illumination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is all around us</a:t>
            </a:r>
            <a:br>
              <a:rPr lang="en-US" dirty="0"/>
            </a:b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2C90A2-EBCC-41C8-A416-25474151D1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6650" y="0"/>
            <a:ext cx="387350" cy="365125"/>
          </a:xfrm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60" y="2690281"/>
            <a:ext cx="3756302" cy="25012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3745" y="1223962"/>
            <a:ext cx="3734125" cy="248649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745" y="4143724"/>
            <a:ext cx="3734125" cy="24894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47643" y="2236375"/>
            <a:ext cx="172893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street lamps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3332" y="776495"/>
            <a:ext cx="215495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pPr algn="ctr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indoors at night</a:t>
            </a:r>
            <a:endParaRPr lang="he-IL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7937" y="3710079"/>
            <a:ext cx="235731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&amp; during daytime</a:t>
            </a:r>
            <a:endParaRPr lang="he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54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1578D0A6-0572-4854-9E08-6E753619F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936" y="2908083"/>
            <a:ext cx="562691" cy="21194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5B5CA0-1C27-402B-B817-3C67CE8AB6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151077" y="5943600"/>
            <a:ext cx="1905000" cy="457200"/>
          </a:xfrm>
        </p:spPr>
        <p:txBody>
          <a:bodyPr/>
          <a:lstStyle/>
          <a:p>
            <a:fld id="{511D9E78-9F07-4311-8803-C417D9313DD2}" type="slidenum">
              <a:rPr lang="en-US" smtClean="0"/>
              <a:t>30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3DDD1E-C010-4C2C-A4D3-6518F405AF43}"/>
              </a:ext>
            </a:extLst>
          </p:cNvPr>
          <p:cNvSpPr txBox="1"/>
          <p:nvPr/>
        </p:nvSpPr>
        <p:spPr>
          <a:xfrm>
            <a:off x="6034813" y="595999"/>
            <a:ext cx="1741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indoor flickering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illumination</a:t>
            </a:r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2C0AA-BC53-4866-9892-47D680473604}"/>
              </a:ext>
            </a:extLst>
          </p:cNvPr>
          <p:cNvSpPr txBox="1"/>
          <p:nvPr/>
        </p:nvSpPr>
        <p:spPr>
          <a:xfrm>
            <a:off x="1336862" y="487609"/>
            <a:ext cx="1890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outdoor constant </a:t>
            </a:r>
          </a:p>
          <a:p>
            <a:pPr algn="ctr"/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</a:rPr>
              <a:t>illumination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A1EE7365-2FE1-4053-9CC5-C88BD44A2AD7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3674198"/>
            <a:ext cx="1201737" cy="887413"/>
            <a:chOff x="2879" y="2100"/>
            <a:chExt cx="757" cy="559"/>
          </a:xfrm>
        </p:grpSpPr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016C3720-478B-4393-AEA4-87587079B98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4525" flipH="1">
              <a:off x="3288" y="2136"/>
              <a:ext cx="288" cy="24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8B351D41-B246-4A40-AB07-C21C44CE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2100"/>
              <a:ext cx="757" cy="559"/>
            </a:xfrm>
            <a:custGeom>
              <a:avLst/>
              <a:gdLst>
                <a:gd name="T0" fmla="*/ 757 w 757"/>
                <a:gd name="T1" fmla="*/ 0 h 559"/>
                <a:gd name="T2" fmla="*/ 458 w 757"/>
                <a:gd name="T3" fmla="*/ 232 h 559"/>
                <a:gd name="T4" fmla="*/ 0 w 757"/>
                <a:gd name="T5" fmla="*/ 559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7" h="559">
                  <a:moveTo>
                    <a:pt x="757" y="0"/>
                  </a:moveTo>
                  <a:lnTo>
                    <a:pt x="458" y="232"/>
                  </a:lnTo>
                  <a:lnTo>
                    <a:pt x="0" y="559"/>
                  </a:lnTo>
                </a:path>
              </a:pathLst>
            </a:custGeom>
            <a:noFill/>
            <a:ln w="50800" cap="flat" cmpd="sng">
              <a:solidFill>
                <a:schemeClr val="hlink"/>
              </a:solidFill>
              <a:prstDash val="solid"/>
              <a:miter lim="800000"/>
              <a:headEnd type="none" w="med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4ECDE668-C066-4B1C-98CF-DACEBD063D70}"/>
              </a:ext>
            </a:extLst>
          </p:cNvPr>
          <p:cNvGrpSpPr>
            <a:grpSpLocks/>
          </p:cNvGrpSpPr>
          <p:nvPr/>
        </p:nvGrpSpPr>
        <p:grpSpPr bwMode="auto">
          <a:xfrm>
            <a:off x="4743450" y="4556848"/>
            <a:ext cx="3106737" cy="431800"/>
            <a:chOff x="2891" y="2664"/>
            <a:chExt cx="1957" cy="272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028CFD3-691C-4870-AB7C-687D4E8C8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2664"/>
              <a:ext cx="1957" cy="272"/>
            </a:xfrm>
            <a:custGeom>
              <a:avLst/>
              <a:gdLst>
                <a:gd name="T0" fmla="*/ 0 w 1557"/>
                <a:gd name="T1" fmla="*/ 0 h 213"/>
                <a:gd name="T2" fmla="*/ 1557 w 1557"/>
                <a:gd name="T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57" h="213">
                  <a:moveTo>
                    <a:pt x="0" y="0"/>
                  </a:moveTo>
                  <a:lnTo>
                    <a:pt x="1557" y="213"/>
                  </a:lnTo>
                </a:path>
              </a:pathLst>
            </a:custGeom>
            <a:noFill/>
            <a:ln w="444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E5C77FF-C631-4F30-9227-5D8461805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" y="2700"/>
              <a:ext cx="850" cy="115"/>
            </a:xfrm>
            <a:custGeom>
              <a:avLst/>
              <a:gdLst>
                <a:gd name="T0" fmla="*/ 0 w 850"/>
                <a:gd name="T1" fmla="*/ 0 h 115"/>
                <a:gd name="T2" fmla="*/ 850 w 850"/>
                <a:gd name="T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50" h="115">
                  <a:moveTo>
                    <a:pt x="0" y="0"/>
                  </a:moveTo>
                  <a:lnTo>
                    <a:pt x="850" y="115"/>
                  </a:lnTo>
                </a:path>
              </a:pathLst>
            </a:custGeom>
            <a:noFill/>
            <a:ln w="50800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5" name="AutoShape 24">
            <a:extLst>
              <a:ext uri="{FF2B5EF4-FFF2-40B4-BE49-F238E27FC236}">
                <a16:creationId xmlns:a16="http://schemas.microsoft.com/office/drawing/2014/main" id="{6917CDC2-52FA-4629-8987-E0C7293190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87494" y="3445812"/>
            <a:ext cx="4525122" cy="866775"/>
          </a:xfrm>
          <a:prstGeom prst="parallelogram">
            <a:avLst>
              <a:gd name="adj" fmla="val 143220"/>
            </a:avLst>
          </a:prstGeom>
          <a:solidFill>
            <a:srgbClr val="FFFFFF">
              <a:alpha val="50000"/>
            </a:srgbClr>
          </a:solidFill>
          <a:ln w="4445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Line 35">
            <a:extLst>
              <a:ext uri="{FF2B5EF4-FFF2-40B4-BE49-F238E27FC236}">
                <a16:creationId xmlns:a16="http://schemas.microsoft.com/office/drawing/2014/main" id="{5E33C9B6-C452-4FBC-A4A3-21B9FDBDEE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4362" y="4207598"/>
            <a:ext cx="1295400" cy="152400"/>
          </a:xfrm>
          <a:prstGeom prst="line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1" name="Freeform 87">
            <a:extLst>
              <a:ext uri="{FF2B5EF4-FFF2-40B4-BE49-F238E27FC236}">
                <a16:creationId xmlns:a16="http://schemas.microsoft.com/office/drawing/2014/main" id="{A548FBDE-E7E9-4B86-8CBB-7AB300A97C86}"/>
              </a:ext>
            </a:extLst>
          </p:cNvPr>
          <p:cNvSpPr>
            <a:spLocks/>
          </p:cNvSpPr>
          <p:nvPr/>
        </p:nvSpPr>
        <p:spPr bwMode="auto">
          <a:xfrm>
            <a:off x="7907337" y="5121998"/>
            <a:ext cx="871538" cy="228600"/>
          </a:xfrm>
          <a:custGeom>
            <a:avLst/>
            <a:gdLst>
              <a:gd name="T0" fmla="*/ 0 w 531"/>
              <a:gd name="T1" fmla="*/ 119 h 119"/>
              <a:gd name="T2" fmla="*/ 531 w 531"/>
              <a:gd name="T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31" h="119">
                <a:moveTo>
                  <a:pt x="0" y="119"/>
                </a:moveTo>
                <a:lnTo>
                  <a:pt x="531" y="0"/>
                </a:lnTo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97" name="Group 97">
            <a:extLst>
              <a:ext uri="{FF2B5EF4-FFF2-40B4-BE49-F238E27FC236}">
                <a16:creationId xmlns:a16="http://schemas.microsoft.com/office/drawing/2014/main" id="{7444E0E9-6211-474E-8E67-224180750915}"/>
              </a:ext>
            </a:extLst>
          </p:cNvPr>
          <p:cNvGrpSpPr>
            <a:grpSpLocks/>
          </p:cNvGrpSpPr>
          <p:nvPr/>
        </p:nvGrpSpPr>
        <p:grpSpPr bwMode="auto">
          <a:xfrm>
            <a:off x="7904162" y="4636223"/>
            <a:ext cx="841375" cy="887413"/>
            <a:chOff x="4894" y="2814"/>
            <a:chExt cx="530" cy="559"/>
          </a:xfrm>
        </p:grpSpPr>
        <p:sp>
          <p:nvSpPr>
            <p:cNvPr id="99" name="Line 98">
              <a:extLst>
                <a:ext uri="{FF2B5EF4-FFF2-40B4-BE49-F238E27FC236}">
                  <a16:creationId xmlns:a16="http://schemas.microsoft.com/office/drawing/2014/main" id="{78244D68-46B1-46EB-8DA5-AA6D25745F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2880"/>
              <a:ext cx="528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A37AAD68-5D65-455B-8D8E-7D3583A986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44" y="2939"/>
              <a:ext cx="12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3152"/>
                <a:gd name="T2" fmla="*/ 1437 w 21600"/>
                <a:gd name="T3" fmla="*/ 43152 h 43152"/>
                <a:gd name="T4" fmla="*/ 0 w 21600"/>
                <a:gd name="T5" fmla="*/ 21600 h 43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15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971"/>
                    <a:pt x="12783" y="42395"/>
                    <a:pt x="1437" y="43152"/>
                  </a:cubicBezTo>
                </a:path>
                <a:path w="21600" h="4315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971"/>
                    <a:pt x="12783" y="42395"/>
                    <a:pt x="1437" y="4315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7DF0CBB-0795-438A-B2F9-F5D0ACF8A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3000"/>
              <a:ext cx="69" cy="1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03D8E4F3-4DBC-4C03-8B11-7FCE9256CB7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974" y="2826"/>
              <a:ext cx="4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EDE900AC-D977-4A73-99A7-8BBD92FFE511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926" y="2814"/>
              <a:ext cx="48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B84C9338-1293-449A-8A95-5E20521C3CF3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4927" y="3250"/>
              <a:ext cx="144" cy="10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022"/>
                <a:gd name="T1" fmla="*/ 0 h 21600"/>
                <a:gd name="T2" fmla="*/ 20022 w 20022"/>
                <a:gd name="T3" fmla="*/ 13495 h 21600"/>
                <a:gd name="T4" fmla="*/ 0 w 2002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22" h="21600" fill="none" extrusionOk="0">
                  <a:moveTo>
                    <a:pt x="-1" y="0"/>
                  </a:moveTo>
                  <a:cubicBezTo>
                    <a:pt x="8799" y="0"/>
                    <a:pt x="16719" y="5338"/>
                    <a:pt x="20021" y="13495"/>
                  </a:cubicBezTo>
                </a:path>
                <a:path w="20022" h="21600" stroke="0" extrusionOk="0">
                  <a:moveTo>
                    <a:pt x="-1" y="0"/>
                  </a:moveTo>
                  <a:cubicBezTo>
                    <a:pt x="8799" y="0"/>
                    <a:pt x="16719" y="5338"/>
                    <a:pt x="20021" y="134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9950F276-8671-4DB6-9676-86D41D183D1F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4893" y="3265"/>
              <a:ext cx="96" cy="9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022"/>
                <a:gd name="T1" fmla="*/ 0 h 21600"/>
                <a:gd name="T2" fmla="*/ 20022 w 20022"/>
                <a:gd name="T3" fmla="*/ 13495 h 21600"/>
                <a:gd name="T4" fmla="*/ 0 w 2002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22" h="21600" fill="none" extrusionOk="0">
                  <a:moveTo>
                    <a:pt x="-1" y="0"/>
                  </a:moveTo>
                  <a:cubicBezTo>
                    <a:pt x="8799" y="0"/>
                    <a:pt x="16719" y="5338"/>
                    <a:pt x="20021" y="13495"/>
                  </a:cubicBezTo>
                </a:path>
                <a:path w="20022" h="21600" stroke="0" extrusionOk="0">
                  <a:moveTo>
                    <a:pt x="-1" y="0"/>
                  </a:moveTo>
                  <a:cubicBezTo>
                    <a:pt x="8799" y="0"/>
                    <a:pt x="16719" y="5338"/>
                    <a:pt x="20021" y="1349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ED89E6-A282-46AD-83AC-1965E6415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84" y="1133940"/>
            <a:ext cx="1080363" cy="1080363"/>
          </a:xfrm>
          <a:prstGeom prst="rect">
            <a:avLst/>
          </a:prstGeom>
        </p:spPr>
      </p:pic>
      <p:pic>
        <p:nvPicPr>
          <p:cNvPr id="60" name="Picture 59" descr="A picture containing thing&#10;&#10;Description generated with high confidence">
            <a:extLst>
              <a:ext uri="{FF2B5EF4-FFF2-40B4-BE49-F238E27FC236}">
                <a16:creationId xmlns:a16="http://schemas.microsoft.com/office/drawing/2014/main" id="{9681BAE0-9D02-4806-8E36-336BDBFCC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25684" y="605078"/>
            <a:ext cx="2102095" cy="2023120"/>
          </a:xfrm>
          <a:prstGeom prst="rect">
            <a:avLst/>
          </a:prstGeom>
        </p:spPr>
      </p:pic>
      <p:sp>
        <p:nvSpPr>
          <p:cNvPr id="89" name="Freeform 38">
            <a:extLst>
              <a:ext uri="{FF2B5EF4-FFF2-40B4-BE49-F238E27FC236}">
                <a16:creationId xmlns:a16="http://schemas.microsoft.com/office/drawing/2014/main" id="{443325D7-16D0-4A9A-BEDC-F3E59186126C}"/>
              </a:ext>
            </a:extLst>
          </p:cNvPr>
          <p:cNvSpPr>
            <a:spLocks/>
          </p:cNvSpPr>
          <p:nvPr/>
        </p:nvSpPr>
        <p:spPr bwMode="auto">
          <a:xfrm>
            <a:off x="2055812" y="4226648"/>
            <a:ext cx="2695575" cy="333375"/>
          </a:xfrm>
          <a:custGeom>
            <a:avLst/>
            <a:gdLst>
              <a:gd name="T0" fmla="*/ 0 w 1698"/>
              <a:gd name="T1" fmla="*/ 0 h 210"/>
              <a:gd name="T2" fmla="*/ 1698 w 1698"/>
              <a:gd name="T3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98" h="210">
                <a:moveTo>
                  <a:pt x="0" y="0"/>
                </a:moveTo>
                <a:lnTo>
                  <a:pt x="1698" y="210"/>
                </a:lnTo>
              </a:path>
            </a:pathLst>
          </a:custGeom>
          <a:noFill/>
          <a:ln w="47625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F227826-EBA0-4CB9-86C1-5F2C32767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6309" y="3505200"/>
            <a:ext cx="562691" cy="211946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B3B3235-3E56-4202-A3A7-B4316A923521}"/>
              </a:ext>
            </a:extLst>
          </p:cNvPr>
          <p:cNvSpPr txBox="1"/>
          <p:nvPr/>
        </p:nvSpPr>
        <p:spPr>
          <a:xfrm>
            <a:off x="2627402" y="3152111"/>
            <a:ext cx="108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latin typeface="Calibri" panose="020F0502020204030204" pitchFamily="34" charset="0"/>
              </a:rPr>
              <a:t>reflection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A3F8892-DF79-4AAD-A13E-0C8B9DF1C71A}"/>
              </a:ext>
            </a:extLst>
          </p:cNvPr>
          <p:cNvSpPr txBox="1"/>
          <p:nvPr/>
        </p:nvSpPr>
        <p:spPr>
          <a:xfrm>
            <a:off x="5360987" y="2409651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ndoor scene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1A7116F-A1AA-4EC5-BA90-1CB716123118}"/>
              </a:ext>
            </a:extLst>
          </p:cNvPr>
          <p:cNvSpPr txBox="1"/>
          <p:nvPr/>
        </p:nvSpPr>
        <p:spPr>
          <a:xfrm>
            <a:off x="581533" y="2438400"/>
            <a:ext cx="154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</a:rPr>
              <a:t>o</a:t>
            </a:r>
            <a:r>
              <a:rPr lang="en-US" sz="1800" dirty="0">
                <a:latin typeface="Calibri" panose="020F0502020204030204" pitchFamily="34" charset="0"/>
              </a:rPr>
              <a:t>utdoor scene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EDA09-7ED9-4C13-8322-A589AA2BD2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4" y="2943264"/>
            <a:ext cx="2153266" cy="17979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ACBCD0-DA2A-4330-8B65-668CDE958430}"/>
              </a:ext>
            </a:extLst>
          </p:cNvPr>
          <p:cNvSpPr/>
          <p:nvPr/>
        </p:nvSpPr>
        <p:spPr>
          <a:xfrm>
            <a:off x="152400" y="304800"/>
            <a:ext cx="4211256" cy="5991828"/>
          </a:xfrm>
          <a:prstGeom prst="rect">
            <a:avLst/>
          </a:prstGeom>
          <a:solidFill>
            <a:srgbClr val="2626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F3B9441-1112-499A-B45B-8C23C027B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41" y="1745413"/>
            <a:ext cx="3702664" cy="25797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5166672-85E6-4899-B0DC-A8609124CBD8}"/>
              </a:ext>
            </a:extLst>
          </p:cNvPr>
          <p:cNvSpPr/>
          <p:nvPr/>
        </p:nvSpPr>
        <p:spPr>
          <a:xfrm>
            <a:off x="5280701" y="509286"/>
            <a:ext cx="4211256" cy="5991828"/>
          </a:xfrm>
          <a:prstGeom prst="rect">
            <a:avLst/>
          </a:prstGeom>
          <a:solidFill>
            <a:srgbClr val="2626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2DEBB9C8-76C6-4C80-B80A-085E84352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0466" y="5908077"/>
            <a:ext cx="1345433" cy="32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en-US" sz="2800" b="0" dirty="0">
                <a:latin typeface="Calibri" panose="020F0502020204030204" pitchFamily="34" charset="0"/>
              </a:rPr>
              <a:t>window</a:t>
            </a:r>
            <a:endParaRPr lang="en-US" altLang="en-US" sz="1600" b="0" dirty="0">
              <a:latin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006B115-CAA3-46FE-9B2B-E4CABB8EE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596" y="484546"/>
            <a:ext cx="3533883" cy="24621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E18D6F8-6861-46A5-8C70-1E23D8CD4FE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787" y="3621357"/>
            <a:ext cx="2849463" cy="19852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6" name="Rectangle 96">
            <a:extLst>
              <a:ext uri="{FF2B5EF4-FFF2-40B4-BE49-F238E27FC236}">
                <a16:creationId xmlns:a16="http://schemas.microsoft.com/office/drawing/2014/main" id="{4E897BE2-E471-4BB9-BABC-9F9A9F6AF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850445"/>
            <a:ext cx="1259576" cy="32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en-US" sz="2800" b="0" dirty="0">
                <a:latin typeface="Calibri" panose="020F0502020204030204" pitchFamily="34" charset="0"/>
              </a:rPr>
              <a:t>camera</a:t>
            </a:r>
            <a:endParaRPr lang="en-US" altLang="en-US" sz="1600" b="0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E896A-9BD8-4A2C-B03A-4CAE1067DF23}"/>
              </a:ext>
            </a:extLst>
          </p:cNvPr>
          <p:cNvSpPr txBox="1"/>
          <p:nvPr/>
        </p:nvSpPr>
        <p:spPr>
          <a:xfrm>
            <a:off x="1127438" y="4274501"/>
            <a:ext cx="198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Calibri" panose="020F0502020204030204" pitchFamily="34" charset="0"/>
              </a:rPr>
              <a:t>outdoor scene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481DCF-1D31-4EEB-A6C0-FFF29CB947BF}"/>
              </a:ext>
            </a:extLst>
          </p:cNvPr>
          <p:cNvSpPr txBox="1"/>
          <p:nvPr/>
        </p:nvSpPr>
        <p:spPr>
          <a:xfrm>
            <a:off x="6125596" y="2899434"/>
            <a:ext cx="2285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Calibri" panose="020F0502020204030204" pitchFamily="34" charset="0"/>
              </a:rPr>
              <a:t>indoor </a:t>
            </a:r>
            <a:r>
              <a:rPr lang="en-US" sz="2400" dirty="0">
                <a:latin typeface="Calibri" panose="020F0502020204030204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706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" grpId="0" animBg="1"/>
      <p:bldP spid="48" grpId="0" animBg="1"/>
      <p:bldP spid="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sky, table&#10;&#10;Description generated with high confidence">
            <a:extLst>
              <a:ext uri="{FF2B5EF4-FFF2-40B4-BE49-F238E27FC236}">
                <a16:creationId xmlns:a16="http://schemas.microsoft.com/office/drawing/2014/main" id="{D1D3C9AF-F6F0-44F8-9F83-612E03FEB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3" y="1188193"/>
            <a:ext cx="7317120" cy="51686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A6CD89B-BC7C-4A7F-BC82-11FE527229C3}"/>
              </a:ext>
            </a:extLst>
          </p:cNvPr>
          <p:cNvSpPr txBox="1">
            <a:spLocks/>
          </p:cNvSpPr>
          <p:nvPr/>
        </p:nvSpPr>
        <p:spPr bwMode="auto">
          <a:xfrm>
            <a:off x="838200" y="-33964"/>
            <a:ext cx="8464715" cy="11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200" dirty="0" err="1"/>
              <a:t>ACam</a:t>
            </a:r>
            <a:r>
              <a:rPr lang="en-US" sz="3200" dirty="0"/>
              <a:t>: camera for imaging on the AC grid</a:t>
            </a:r>
          </a:p>
        </p:txBody>
      </p:sp>
    </p:spTree>
    <p:extLst>
      <p:ext uri="{BB962C8B-B14F-4D97-AF65-F5344CB8AC3E}">
        <p14:creationId xmlns:p14="http://schemas.microsoft.com/office/powerpoint/2010/main" val="397729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BFD7E99-70A6-4B52-B9FF-D20952B925A5}"/>
              </a:ext>
            </a:extLst>
          </p:cNvPr>
          <p:cNvSpPr/>
          <p:nvPr/>
        </p:nvSpPr>
        <p:spPr>
          <a:xfrm>
            <a:off x="0" y="2940844"/>
            <a:ext cx="9220200" cy="3917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3CEC986-DDBB-4D1F-B347-3047A9D735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0339A-D0B9-4347-B338-81128E783C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00378A-220D-44BB-ACFD-F5864ECB8703}"/>
              </a:ext>
            </a:extLst>
          </p:cNvPr>
          <p:cNvSpPr txBox="1">
            <a:spLocks/>
          </p:cNvSpPr>
          <p:nvPr/>
        </p:nvSpPr>
        <p:spPr bwMode="auto">
          <a:xfrm>
            <a:off x="440874" y="-14734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3200" dirty="0"/>
              <a:t>Conventional camera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D265A-3388-488D-9DB2-3168376C5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002" y="3146599"/>
            <a:ext cx="8000996" cy="35056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D85F17-3906-4829-BCA1-480545523F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35315"/>
            <a:ext cx="4588325" cy="155764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C5D13B-16AE-4650-8FFA-1A6CF5F8DB5F}"/>
              </a:ext>
            </a:extLst>
          </p:cNvPr>
          <p:cNvCxnSpPr>
            <a:cxnSpLocks/>
          </p:cNvCxnSpPr>
          <p:nvPr/>
        </p:nvCxnSpPr>
        <p:spPr>
          <a:xfrm flipV="1">
            <a:off x="3063240" y="1066800"/>
            <a:ext cx="2804160" cy="300466"/>
          </a:xfrm>
          <a:prstGeom prst="line">
            <a:avLst/>
          </a:prstGeom>
          <a:ln w="28575" cap="rnd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E96FD9-B61E-4A95-88D0-93E8B5306D10}"/>
              </a:ext>
            </a:extLst>
          </p:cNvPr>
          <p:cNvCxnSpPr>
            <a:cxnSpLocks/>
          </p:cNvCxnSpPr>
          <p:nvPr/>
        </p:nvCxnSpPr>
        <p:spPr>
          <a:xfrm>
            <a:off x="3055620" y="1819652"/>
            <a:ext cx="2811780" cy="637029"/>
          </a:xfrm>
          <a:prstGeom prst="line">
            <a:avLst/>
          </a:prstGeom>
          <a:ln w="28575" cap="rnd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9C52997-F524-4B4C-8296-C3478DC3AE27}"/>
              </a:ext>
            </a:extLst>
          </p:cNvPr>
          <p:cNvSpPr/>
          <p:nvPr/>
        </p:nvSpPr>
        <p:spPr>
          <a:xfrm>
            <a:off x="1569720" y="3657600"/>
            <a:ext cx="7162800" cy="1941194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AE42AF-C3CD-4075-9B97-91DC5564C80A}"/>
              </a:ext>
            </a:extLst>
          </p:cNvPr>
          <p:cNvSpPr txBox="1"/>
          <p:nvPr/>
        </p:nvSpPr>
        <p:spPr>
          <a:xfrm>
            <a:off x="2790102" y="3157552"/>
            <a:ext cx="1781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long exposure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B41AD-19C5-4B8C-84FE-B3B31EF777C6}"/>
              </a:ext>
            </a:extLst>
          </p:cNvPr>
          <p:cNvSpPr txBox="1"/>
          <p:nvPr/>
        </p:nvSpPr>
        <p:spPr>
          <a:xfrm>
            <a:off x="1424940" y="887181"/>
            <a:ext cx="1622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camera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347550-75ED-4232-82D2-B841E8DE5178}"/>
              </a:ext>
            </a:extLst>
          </p:cNvPr>
          <p:cNvSpPr txBox="1"/>
          <p:nvPr/>
        </p:nvSpPr>
        <p:spPr>
          <a:xfrm>
            <a:off x="2291235" y="804263"/>
            <a:ext cx="162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camera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</a:rPr>
              <a:t>lens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AC3682-EAF2-4FCD-9700-03D3133967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780" y="1055370"/>
            <a:ext cx="2530926" cy="1449868"/>
          </a:xfrm>
          <a:prstGeom prst="rect">
            <a:avLst/>
          </a:prstGeom>
          <a:ln w="12700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B75528-4E30-41E4-AD4B-9D2F14791952}"/>
              </a:ext>
            </a:extLst>
          </p:cNvPr>
          <p:cNvSpPr/>
          <p:nvPr/>
        </p:nvSpPr>
        <p:spPr>
          <a:xfrm>
            <a:off x="2448093" y="2643693"/>
            <a:ext cx="4451853" cy="183560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Standard exposure</a:t>
            </a:r>
          </a:p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Flicker dynamics not captured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0C2371-E5B5-4780-9927-645C099670D2}"/>
              </a:ext>
            </a:extLst>
          </p:cNvPr>
          <p:cNvSpPr txBox="1"/>
          <p:nvPr/>
        </p:nvSpPr>
        <p:spPr>
          <a:xfrm>
            <a:off x="4953000" y="6581001"/>
            <a:ext cx="4487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Mark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Sheinin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Yoav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Y.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Schechner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Kyros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Kutulakos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CVPR’17</a:t>
            </a:r>
            <a:endParaRPr lang="en-US" sz="1200" b="1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52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BFD7E99-70A6-4B52-B9FF-D20952B925A5}"/>
              </a:ext>
            </a:extLst>
          </p:cNvPr>
          <p:cNvSpPr/>
          <p:nvPr/>
        </p:nvSpPr>
        <p:spPr>
          <a:xfrm>
            <a:off x="0" y="2940844"/>
            <a:ext cx="9220200" cy="3917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3CEC986-DDBB-4D1F-B347-3047A9D735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0339A-D0B9-4347-B338-81128E783C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00378A-220D-44BB-ACFD-F5864ECB8703}"/>
              </a:ext>
            </a:extLst>
          </p:cNvPr>
          <p:cNvSpPr txBox="1">
            <a:spLocks/>
          </p:cNvSpPr>
          <p:nvPr/>
        </p:nvSpPr>
        <p:spPr bwMode="auto">
          <a:xfrm>
            <a:off x="440874" y="-14734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3200" dirty="0"/>
              <a:t>Conventional camera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D265A-3388-488D-9DB2-3168376C5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002" y="3146599"/>
            <a:ext cx="8000996" cy="3505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B9EA2-A9E8-48C7-9A43-712F0D7B5D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1066800"/>
            <a:ext cx="2481529" cy="138988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D85F17-3906-4829-BCA1-480545523F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35315"/>
            <a:ext cx="4588325" cy="155764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C5D13B-16AE-4650-8FFA-1A6CF5F8DB5F}"/>
              </a:ext>
            </a:extLst>
          </p:cNvPr>
          <p:cNvCxnSpPr>
            <a:cxnSpLocks/>
          </p:cNvCxnSpPr>
          <p:nvPr/>
        </p:nvCxnSpPr>
        <p:spPr>
          <a:xfrm flipV="1">
            <a:off x="3063240" y="1066800"/>
            <a:ext cx="2804160" cy="300466"/>
          </a:xfrm>
          <a:prstGeom prst="line">
            <a:avLst/>
          </a:prstGeom>
          <a:ln w="28575" cap="rnd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E96FD9-B61E-4A95-88D0-93E8B5306D10}"/>
              </a:ext>
            </a:extLst>
          </p:cNvPr>
          <p:cNvCxnSpPr>
            <a:cxnSpLocks/>
          </p:cNvCxnSpPr>
          <p:nvPr/>
        </p:nvCxnSpPr>
        <p:spPr>
          <a:xfrm>
            <a:off x="3055620" y="1819652"/>
            <a:ext cx="2811780" cy="637029"/>
          </a:xfrm>
          <a:prstGeom prst="line">
            <a:avLst/>
          </a:prstGeom>
          <a:ln w="28575" cap="rnd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9C52997-F524-4B4C-8296-C3478DC3AE27}"/>
              </a:ext>
            </a:extLst>
          </p:cNvPr>
          <p:cNvSpPr/>
          <p:nvPr/>
        </p:nvSpPr>
        <p:spPr>
          <a:xfrm>
            <a:off x="1998346" y="3659505"/>
            <a:ext cx="74294" cy="1941194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AE42AF-C3CD-4075-9B97-91DC5564C80A}"/>
              </a:ext>
            </a:extLst>
          </p:cNvPr>
          <p:cNvSpPr txBox="1"/>
          <p:nvPr/>
        </p:nvSpPr>
        <p:spPr>
          <a:xfrm>
            <a:off x="2440409" y="3156474"/>
            <a:ext cx="1860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short exposure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5F3D8-5E48-4D16-AAA5-22EF365ADA49}"/>
              </a:ext>
            </a:extLst>
          </p:cNvPr>
          <p:cNvSpPr txBox="1"/>
          <p:nvPr/>
        </p:nvSpPr>
        <p:spPr>
          <a:xfrm>
            <a:off x="4538803" y="2450376"/>
            <a:ext cx="519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single frame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B41AD-19C5-4B8C-84FE-B3B31EF777C6}"/>
              </a:ext>
            </a:extLst>
          </p:cNvPr>
          <p:cNvSpPr txBox="1"/>
          <p:nvPr/>
        </p:nvSpPr>
        <p:spPr>
          <a:xfrm>
            <a:off x="1424940" y="887181"/>
            <a:ext cx="1622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camera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347550-75ED-4232-82D2-B841E8DE5178}"/>
              </a:ext>
            </a:extLst>
          </p:cNvPr>
          <p:cNvSpPr txBox="1"/>
          <p:nvPr/>
        </p:nvSpPr>
        <p:spPr>
          <a:xfrm>
            <a:off x="2291235" y="804263"/>
            <a:ext cx="162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camera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</a:rPr>
              <a:t>lens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C8F7BE-0A47-4BBB-892E-DC51B6D2E46D}"/>
              </a:ext>
            </a:extLst>
          </p:cNvPr>
          <p:cNvSpPr/>
          <p:nvPr/>
        </p:nvSpPr>
        <p:spPr>
          <a:xfrm>
            <a:off x="2699225" y="2489200"/>
            <a:ext cx="3810000" cy="2057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Short exposure</a:t>
            </a:r>
          </a:p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enough signal.</a:t>
            </a:r>
          </a:p>
          <a:p>
            <a:pPr algn="ctr" defTabSz="914400" rtl="1"/>
            <a:r>
              <a:rPr lang="en-US" sz="2400" b="1" dirty="0">
                <a:solidFill>
                  <a:schemeClr val="bg2"/>
                </a:solidFill>
                <a:latin typeface="Calibri"/>
              </a:rPr>
              <a:t>N</a:t>
            </a:r>
            <a:r>
              <a:rPr lang="en-US" sz="2400" b="1" dirty="0" smtClean="0">
                <a:solidFill>
                  <a:schemeClr val="bg2"/>
                </a:solidFill>
                <a:latin typeface="Calibri"/>
              </a:rPr>
              <a:t>oise dominates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5BD2F7-1460-4B0C-A958-3FA7C326ADA7}"/>
              </a:ext>
            </a:extLst>
          </p:cNvPr>
          <p:cNvSpPr txBox="1"/>
          <p:nvPr/>
        </p:nvSpPr>
        <p:spPr>
          <a:xfrm>
            <a:off x="4953000" y="6581001"/>
            <a:ext cx="4487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Mark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Sheinin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Yoav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Y.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Schechner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Kyros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Kutulakos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CVPR’17</a:t>
            </a:r>
            <a:endParaRPr lang="en-US" sz="1200" b="1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31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BFD7E99-70A6-4B52-B9FF-D20952B925A5}"/>
              </a:ext>
            </a:extLst>
          </p:cNvPr>
          <p:cNvSpPr/>
          <p:nvPr/>
        </p:nvSpPr>
        <p:spPr>
          <a:xfrm>
            <a:off x="0" y="2940844"/>
            <a:ext cx="1143000" cy="3917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0339A-D0B9-4347-B338-81128E783C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477000"/>
            <a:ext cx="1905000" cy="457200"/>
          </a:xfrm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00378A-220D-44BB-ACFD-F5864ECB8703}"/>
              </a:ext>
            </a:extLst>
          </p:cNvPr>
          <p:cNvSpPr txBox="1">
            <a:spLocks/>
          </p:cNvSpPr>
          <p:nvPr/>
        </p:nvSpPr>
        <p:spPr bwMode="auto">
          <a:xfrm>
            <a:off x="440874" y="-14734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3200" dirty="0"/>
              <a:t>AC imaging principle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3CB7B5-494E-4D86-AA66-CA3810A66E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835315"/>
            <a:ext cx="4588322" cy="15576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C2272A-B581-4270-9A87-5765C5CB8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1066800"/>
            <a:ext cx="2481529" cy="138988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B16B26-2E23-4CB6-A256-37E43EBBD296}"/>
              </a:ext>
            </a:extLst>
          </p:cNvPr>
          <p:cNvCxnSpPr>
            <a:cxnSpLocks/>
          </p:cNvCxnSpPr>
          <p:nvPr/>
        </p:nvCxnSpPr>
        <p:spPr>
          <a:xfrm flipV="1">
            <a:off x="5105400" y="1066800"/>
            <a:ext cx="762000" cy="381000"/>
          </a:xfrm>
          <a:prstGeom prst="line">
            <a:avLst/>
          </a:prstGeom>
          <a:ln w="28575" cap="rnd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0F1B05-6A06-4EEE-8F31-791494D23D26}"/>
              </a:ext>
            </a:extLst>
          </p:cNvPr>
          <p:cNvCxnSpPr>
            <a:cxnSpLocks/>
          </p:cNvCxnSpPr>
          <p:nvPr/>
        </p:nvCxnSpPr>
        <p:spPr>
          <a:xfrm>
            <a:off x="5105400" y="1905000"/>
            <a:ext cx="762000" cy="551681"/>
          </a:xfrm>
          <a:prstGeom prst="line">
            <a:avLst/>
          </a:prstGeom>
          <a:ln w="28575" cap="rnd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70F896-5677-4C51-9D1E-D1B50FE505A9}"/>
              </a:ext>
            </a:extLst>
          </p:cNvPr>
          <p:cNvCxnSpPr>
            <a:cxnSpLocks/>
          </p:cNvCxnSpPr>
          <p:nvPr/>
        </p:nvCxnSpPr>
        <p:spPr>
          <a:xfrm flipV="1">
            <a:off x="3810000" y="2057401"/>
            <a:ext cx="0" cy="685799"/>
          </a:xfrm>
          <a:prstGeom prst="line">
            <a:avLst/>
          </a:prstGeom>
          <a:ln w="44450" cap="rnd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E9B00E-FC42-43B7-AFAE-B6EB25AEBFC2}"/>
              </a:ext>
            </a:extLst>
          </p:cNvPr>
          <p:cNvCxnSpPr>
            <a:cxnSpLocks/>
          </p:cNvCxnSpPr>
          <p:nvPr/>
        </p:nvCxnSpPr>
        <p:spPr>
          <a:xfrm flipH="1">
            <a:off x="2362200" y="2743200"/>
            <a:ext cx="1447800" cy="0"/>
          </a:xfrm>
          <a:prstGeom prst="line">
            <a:avLst/>
          </a:prstGeom>
          <a:ln w="444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4B7B83D-7936-4257-A2AE-C9A188CD42DF}"/>
              </a:ext>
            </a:extLst>
          </p:cNvPr>
          <p:cNvCxnSpPr>
            <a:cxnSpLocks/>
          </p:cNvCxnSpPr>
          <p:nvPr/>
        </p:nvCxnSpPr>
        <p:spPr>
          <a:xfrm>
            <a:off x="1752600" y="2133600"/>
            <a:ext cx="0" cy="259361"/>
          </a:xfrm>
          <a:prstGeom prst="line">
            <a:avLst/>
          </a:prstGeom>
          <a:ln w="444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FB01E2A-51FE-4539-9A23-2AD9B12F3173}"/>
              </a:ext>
            </a:extLst>
          </p:cNvPr>
          <p:cNvCxnSpPr>
            <a:cxnSpLocks/>
          </p:cNvCxnSpPr>
          <p:nvPr/>
        </p:nvCxnSpPr>
        <p:spPr>
          <a:xfrm flipH="1">
            <a:off x="579120" y="2133600"/>
            <a:ext cx="1173480" cy="0"/>
          </a:xfrm>
          <a:prstGeom prst="line">
            <a:avLst/>
          </a:prstGeom>
          <a:ln w="444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5CE63A-FA7A-41DF-9AC7-8F65E8FD821E}"/>
              </a:ext>
            </a:extLst>
          </p:cNvPr>
          <p:cNvCxnSpPr>
            <a:cxnSpLocks/>
          </p:cNvCxnSpPr>
          <p:nvPr/>
        </p:nvCxnSpPr>
        <p:spPr>
          <a:xfrm>
            <a:off x="579120" y="1524000"/>
            <a:ext cx="0" cy="609600"/>
          </a:xfrm>
          <a:prstGeom prst="line">
            <a:avLst/>
          </a:prstGeom>
          <a:ln w="444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2E077DD-7ADB-481F-9189-EBA103E90528}"/>
              </a:ext>
            </a:extLst>
          </p:cNvPr>
          <p:cNvCxnSpPr>
            <a:cxnSpLocks/>
          </p:cNvCxnSpPr>
          <p:nvPr/>
        </p:nvCxnSpPr>
        <p:spPr>
          <a:xfrm>
            <a:off x="579120" y="1524000"/>
            <a:ext cx="335280" cy="1"/>
          </a:xfrm>
          <a:prstGeom prst="line">
            <a:avLst/>
          </a:prstGeom>
          <a:ln w="44450" cap="rnd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8362F68-E8E2-48CF-879D-9B90A72B0512}"/>
              </a:ext>
            </a:extLst>
          </p:cNvPr>
          <p:cNvSpPr/>
          <p:nvPr/>
        </p:nvSpPr>
        <p:spPr>
          <a:xfrm>
            <a:off x="0" y="2940844"/>
            <a:ext cx="9220200" cy="3917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E2509F65-97B3-4CDB-8021-1B27E3AF2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43003" y="3146599"/>
            <a:ext cx="8000994" cy="350564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7B7B292-D913-41FE-A481-149DE5B9C1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64377" y="5694950"/>
            <a:ext cx="990600" cy="9877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A75C7AD-73C5-4EE9-B739-973BE28174C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780" y="1055370"/>
            <a:ext cx="2530926" cy="1449868"/>
          </a:xfrm>
          <a:prstGeom prst="rect">
            <a:avLst/>
          </a:prstGeom>
          <a:ln w="12700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4F110D3-D9F7-4413-99F5-6AED73E86D7B}"/>
              </a:ext>
            </a:extLst>
          </p:cNvPr>
          <p:cNvCxnSpPr>
            <a:cxnSpLocks/>
          </p:cNvCxnSpPr>
          <p:nvPr/>
        </p:nvCxnSpPr>
        <p:spPr>
          <a:xfrm flipV="1">
            <a:off x="554916" y="2493085"/>
            <a:ext cx="0" cy="3694355"/>
          </a:xfrm>
          <a:prstGeom prst="line">
            <a:avLst/>
          </a:prstGeom>
          <a:ln w="4445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F79DCB0-24C9-451B-B030-CEC08EAF9745}"/>
              </a:ext>
            </a:extLst>
          </p:cNvPr>
          <p:cNvCxnSpPr>
            <a:cxnSpLocks/>
          </p:cNvCxnSpPr>
          <p:nvPr/>
        </p:nvCxnSpPr>
        <p:spPr>
          <a:xfrm flipH="1">
            <a:off x="570819" y="2484988"/>
            <a:ext cx="640080" cy="0"/>
          </a:xfrm>
          <a:prstGeom prst="line">
            <a:avLst/>
          </a:prstGeom>
          <a:ln w="4445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A85021C-E908-4ABE-B281-068AC8F93F7D}"/>
              </a:ext>
            </a:extLst>
          </p:cNvPr>
          <p:cNvCxnSpPr>
            <a:cxnSpLocks/>
          </p:cNvCxnSpPr>
          <p:nvPr/>
        </p:nvCxnSpPr>
        <p:spPr>
          <a:xfrm flipV="1">
            <a:off x="727029" y="2721685"/>
            <a:ext cx="0" cy="3465755"/>
          </a:xfrm>
          <a:prstGeom prst="line">
            <a:avLst/>
          </a:prstGeom>
          <a:ln w="44450" cap="rnd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A61FE7F-1E2C-4397-AA0F-BCFAC8D97C4A}"/>
              </a:ext>
            </a:extLst>
          </p:cNvPr>
          <p:cNvCxnSpPr>
            <a:cxnSpLocks/>
          </p:cNvCxnSpPr>
          <p:nvPr/>
        </p:nvCxnSpPr>
        <p:spPr>
          <a:xfrm flipH="1">
            <a:off x="727029" y="2721684"/>
            <a:ext cx="483870" cy="0"/>
          </a:xfrm>
          <a:prstGeom prst="line">
            <a:avLst/>
          </a:prstGeom>
          <a:ln w="44450" cap="rnd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35470D70-06A3-44F8-BC2C-64AA2C95FD7B}"/>
              </a:ext>
            </a:extLst>
          </p:cNvPr>
          <p:cNvSpPr/>
          <p:nvPr/>
        </p:nvSpPr>
        <p:spPr>
          <a:xfrm>
            <a:off x="1143000" y="2392961"/>
            <a:ext cx="1295400" cy="42643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Controller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91B4FB-E2A1-4783-BAC3-156CB68F5FB6}"/>
              </a:ext>
            </a:extLst>
          </p:cNvPr>
          <p:cNvSpPr txBox="1"/>
          <p:nvPr/>
        </p:nvSpPr>
        <p:spPr>
          <a:xfrm>
            <a:off x="1424940" y="887181"/>
            <a:ext cx="1622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camera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29433F-B253-4130-9F42-69F4FBFF1069}"/>
              </a:ext>
            </a:extLst>
          </p:cNvPr>
          <p:cNvSpPr txBox="1"/>
          <p:nvPr/>
        </p:nvSpPr>
        <p:spPr>
          <a:xfrm>
            <a:off x="2362200" y="3161948"/>
            <a:ext cx="1860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short exposure time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5B4AF9-9A18-484B-96E8-045EBEF287B0}"/>
              </a:ext>
            </a:extLst>
          </p:cNvPr>
          <p:cNvSpPr txBox="1"/>
          <p:nvPr/>
        </p:nvSpPr>
        <p:spPr>
          <a:xfrm>
            <a:off x="4538803" y="2450376"/>
            <a:ext cx="519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single frame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1092F88-612B-4AA5-B163-7488568D9331}"/>
              </a:ext>
            </a:extLst>
          </p:cNvPr>
          <p:cNvSpPr txBox="1"/>
          <p:nvPr/>
        </p:nvSpPr>
        <p:spPr>
          <a:xfrm>
            <a:off x="2976157" y="674884"/>
            <a:ext cx="162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programmable 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</a:rPr>
              <a:t>mask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A1F1EB-59C3-4961-A5DE-A4351C5BE5D1}"/>
              </a:ext>
            </a:extLst>
          </p:cNvPr>
          <p:cNvSpPr txBox="1"/>
          <p:nvPr/>
        </p:nvSpPr>
        <p:spPr>
          <a:xfrm>
            <a:off x="4147209" y="880492"/>
            <a:ext cx="162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camera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</a:rPr>
              <a:t>lens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EE82C10-BD2F-4497-B08A-D4CD4836F97A}"/>
              </a:ext>
            </a:extLst>
          </p:cNvPr>
          <p:cNvSpPr/>
          <p:nvPr/>
        </p:nvSpPr>
        <p:spPr>
          <a:xfrm>
            <a:off x="1988407" y="3657600"/>
            <a:ext cx="74294" cy="1941194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4BCF6E-7DD0-43E6-B05A-B82E21C07D64}"/>
              </a:ext>
            </a:extLst>
          </p:cNvPr>
          <p:cNvSpPr txBox="1"/>
          <p:nvPr/>
        </p:nvSpPr>
        <p:spPr>
          <a:xfrm>
            <a:off x="4953000" y="6581001"/>
            <a:ext cx="4487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Mark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Sheinin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Yoav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Y.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Schechner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Kyros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Kutulakos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CVPR’17</a:t>
            </a:r>
            <a:endParaRPr lang="en-US" sz="1200" b="1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823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BFD7E99-70A6-4B52-B9FF-D20952B925A5}"/>
              </a:ext>
            </a:extLst>
          </p:cNvPr>
          <p:cNvSpPr/>
          <p:nvPr/>
        </p:nvSpPr>
        <p:spPr>
          <a:xfrm>
            <a:off x="0" y="2940844"/>
            <a:ext cx="1143000" cy="3917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0339A-D0B9-4347-B338-81128E783C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477000"/>
            <a:ext cx="1905000" cy="457200"/>
          </a:xfrm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00378A-220D-44BB-ACFD-F5864ECB8703}"/>
              </a:ext>
            </a:extLst>
          </p:cNvPr>
          <p:cNvSpPr txBox="1">
            <a:spLocks/>
          </p:cNvSpPr>
          <p:nvPr/>
        </p:nvSpPr>
        <p:spPr bwMode="auto">
          <a:xfrm>
            <a:off x="440874" y="-14734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3200" dirty="0"/>
              <a:t>AC imaging principle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3CB7B5-494E-4D86-AA66-CA3810A66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5315"/>
            <a:ext cx="4588325" cy="15576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C2272A-B581-4270-9A87-5765C5CB8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066800"/>
            <a:ext cx="2481529" cy="138988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B16B26-2E23-4CB6-A256-37E43EBBD296}"/>
              </a:ext>
            </a:extLst>
          </p:cNvPr>
          <p:cNvCxnSpPr>
            <a:cxnSpLocks/>
          </p:cNvCxnSpPr>
          <p:nvPr/>
        </p:nvCxnSpPr>
        <p:spPr>
          <a:xfrm flipV="1">
            <a:off x="5105400" y="1066800"/>
            <a:ext cx="762000" cy="381000"/>
          </a:xfrm>
          <a:prstGeom prst="line">
            <a:avLst/>
          </a:prstGeom>
          <a:ln w="28575" cap="rnd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0F1B05-6A06-4EEE-8F31-791494D23D26}"/>
              </a:ext>
            </a:extLst>
          </p:cNvPr>
          <p:cNvCxnSpPr>
            <a:cxnSpLocks/>
          </p:cNvCxnSpPr>
          <p:nvPr/>
        </p:nvCxnSpPr>
        <p:spPr>
          <a:xfrm>
            <a:off x="5105400" y="1905000"/>
            <a:ext cx="762000" cy="551681"/>
          </a:xfrm>
          <a:prstGeom prst="line">
            <a:avLst/>
          </a:prstGeom>
          <a:ln w="28575" cap="rnd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70F896-5677-4C51-9D1E-D1B50FE505A9}"/>
              </a:ext>
            </a:extLst>
          </p:cNvPr>
          <p:cNvCxnSpPr>
            <a:cxnSpLocks/>
          </p:cNvCxnSpPr>
          <p:nvPr/>
        </p:nvCxnSpPr>
        <p:spPr>
          <a:xfrm flipV="1">
            <a:off x="3810000" y="2057401"/>
            <a:ext cx="0" cy="685799"/>
          </a:xfrm>
          <a:prstGeom prst="line">
            <a:avLst/>
          </a:prstGeom>
          <a:ln w="44450" cap="rnd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E9B00E-FC42-43B7-AFAE-B6EB25AEBFC2}"/>
              </a:ext>
            </a:extLst>
          </p:cNvPr>
          <p:cNvCxnSpPr>
            <a:cxnSpLocks/>
          </p:cNvCxnSpPr>
          <p:nvPr/>
        </p:nvCxnSpPr>
        <p:spPr>
          <a:xfrm flipH="1">
            <a:off x="2362200" y="2743200"/>
            <a:ext cx="1447800" cy="0"/>
          </a:xfrm>
          <a:prstGeom prst="line">
            <a:avLst/>
          </a:prstGeom>
          <a:ln w="444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4B7B83D-7936-4257-A2AE-C9A188CD42DF}"/>
              </a:ext>
            </a:extLst>
          </p:cNvPr>
          <p:cNvCxnSpPr>
            <a:cxnSpLocks/>
          </p:cNvCxnSpPr>
          <p:nvPr/>
        </p:nvCxnSpPr>
        <p:spPr>
          <a:xfrm>
            <a:off x="1752600" y="2133600"/>
            <a:ext cx="0" cy="259361"/>
          </a:xfrm>
          <a:prstGeom prst="line">
            <a:avLst/>
          </a:prstGeom>
          <a:ln w="444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FB01E2A-51FE-4539-9A23-2AD9B12F3173}"/>
              </a:ext>
            </a:extLst>
          </p:cNvPr>
          <p:cNvCxnSpPr>
            <a:cxnSpLocks/>
          </p:cNvCxnSpPr>
          <p:nvPr/>
        </p:nvCxnSpPr>
        <p:spPr>
          <a:xfrm flipH="1">
            <a:off x="579120" y="2133600"/>
            <a:ext cx="1173480" cy="0"/>
          </a:xfrm>
          <a:prstGeom prst="line">
            <a:avLst/>
          </a:prstGeom>
          <a:ln w="444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5CE63A-FA7A-41DF-9AC7-8F65E8FD821E}"/>
              </a:ext>
            </a:extLst>
          </p:cNvPr>
          <p:cNvCxnSpPr>
            <a:cxnSpLocks/>
          </p:cNvCxnSpPr>
          <p:nvPr/>
        </p:nvCxnSpPr>
        <p:spPr>
          <a:xfrm>
            <a:off x="579120" y="1524000"/>
            <a:ext cx="0" cy="609600"/>
          </a:xfrm>
          <a:prstGeom prst="line">
            <a:avLst/>
          </a:prstGeom>
          <a:ln w="444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2E077DD-7ADB-481F-9189-EBA103E90528}"/>
              </a:ext>
            </a:extLst>
          </p:cNvPr>
          <p:cNvCxnSpPr>
            <a:cxnSpLocks/>
          </p:cNvCxnSpPr>
          <p:nvPr/>
        </p:nvCxnSpPr>
        <p:spPr>
          <a:xfrm>
            <a:off x="579120" y="1524000"/>
            <a:ext cx="335280" cy="1"/>
          </a:xfrm>
          <a:prstGeom prst="line">
            <a:avLst/>
          </a:prstGeom>
          <a:ln w="44450" cap="rnd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8362F68-E8E2-48CF-879D-9B90A72B0512}"/>
              </a:ext>
            </a:extLst>
          </p:cNvPr>
          <p:cNvSpPr/>
          <p:nvPr/>
        </p:nvSpPr>
        <p:spPr>
          <a:xfrm>
            <a:off x="0" y="2940844"/>
            <a:ext cx="9220200" cy="39171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E2509F65-97B3-4CDB-8021-1B27E3AF2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43003" y="3146599"/>
            <a:ext cx="8000994" cy="350564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7B7B292-D913-41FE-A481-149DE5B9C1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64377" y="5694950"/>
            <a:ext cx="990600" cy="9877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A75C7AD-73C5-4EE9-B739-973BE28174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80" y="1055370"/>
            <a:ext cx="2530926" cy="1449868"/>
          </a:xfrm>
          <a:prstGeom prst="rect">
            <a:avLst/>
          </a:prstGeom>
          <a:ln w="12700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4F110D3-D9F7-4413-99F5-6AED73E86D7B}"/>
              </a:ext>
            </a:extLst>
          </p:cNvPr>
          <p:cNvCxnSpPr>
            <a:cxnSpLocks/>
          </p:cNvCxnSpPr>
          <p:nvPr/>
        </p:nvCxnSpPr>
        <p:spPr>
          <a:xfrm flipV="1">
            <a:off x="554916" y="2493085"/>
            <a:ext cx="0" cy="3694355"/>
          </a:xfrm>
          <a:prstGeom prst="line">
            <a:avLst/>
          </a:prstGeom>
          <a:ln w="4445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F79DCB0-24C9-451B-B030-CEC08EAF9745}"/>
              </a:ext>
            </a:extLst>
          </p:cNvPr>
          <p:cNvCxnSpPr>
            <a:cxnSpLocks/>
          </p:cNvCxnSpPr>
          <p:nvPr/>
        </p:nvCxnSpPr>
        <p:spPr>
          <a:xfrm flipH="1">
            <a:off x="570819" y="2484988"/>
            <a:ext cx="640080" cy="0"/>
          </a:xfrm>
          <a:prstGeom prst="line">
            <a:avLst/>
          </a:prstGeom>
          <a:ln w="4445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A85021C-E908-4ABE-B281-068AC8F93F7D}"/>
              </a:ext>
            </a:extLst>
          </p:cNvPr>
          <p:cNvCxnSpPr>
            <a:cxnSpLocks/>
          </p:cNvCxnSpPr>
          <p:nvPr/>
        </p:nvCxnSpPr>
        <p:spPr>
          <a:xfrm flipV="1">
            <a:off x="727029" y="2721685"/>
            <a:ext cx="0" cy="3465755"/>
          </a:xfrm>
          <a:prstGeom prst="line">
            <a:avLst/>
          </a:prstGeom>
          <a:ln w="44450" cap="rnd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A61FE7F-1E2C-4397-AA0F-BCFAC8D97C4A}"/>
              </a:ext>
            </a:extLst>
          </p:cNvPr>
          <p:cNvCxnSpPr>
            <a:cxnSpLocks/>
          </p:cNvCxnSpPr>
          <p:nvPr/>
        </p:nvCxnSpPr>
        <p:spPr>
          <a:xfrm flipH="1">
            <a:off x="727029" y="2721684"/>
            <a:ext cx="483870" cy="0"/>
          </a:xfrm>
          <a:prstGeom prst="line">
            <a:avLst/>
          </a:prstGeom>
          <a:ln w="44450" cap="rnd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35470D70-06A3-44F8-BC2C-64AA2C95FD7B}"/>
              </a:ext>
            </a:extLst>
          </p:cNvPr>
          <p:cNvSpPr/>
          <p:nvPr/>
        </p:nvSpPr>
        <p:spPr>
          <a:xfrm>
            <a:off x="1143000" y="2392961"/>
            <a:ext cx="1295400" cy="42643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Controller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91B4FB-E2A1-4783-BAC3-156CB68F5FB6}"/>
              </a:ext>
            </a:extLst>
          </p:cNvPr>
          <p:cNvSpPr txBox="1"/>
          <p:nvPr/>
        </p:nvSpPr>
        <p:spPr>
          <a:xfrm>
            <a:off x="1424940" y="887181"/>
            <a:ext cx="1622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camera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29433F-B253-4130-9F42-69F4FBFF1069}"/>
              </a:ext>
            </a:extLst>
          </p:cNvPr>
          <p:cNvSpPr txBox="1"/>
          <p:nvPr/>
        </p:nvSpPr>
        <p:spPr>
          <a:xfrm>
            <a:off x="2362200" y="3161948"/>
            <a:ext cx="1860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short exposure time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5B4AF9-9A18-484B-96E8-045EBEF287B0}"/>
              </a:ext>
            </a:extLst>
          </p:cNvPr>
          <p:cNvSpPr txBox="1"/>
          <p:nvPr/>
        </p:nvSpPr>
        <p:spPr>
          <a:xfrm>
            <a:off x="4538803" y="2450376"/>
            <a:ext cx="519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single frame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1092F88-612B-4AA5-B163-7488568D9331}"/>
              </a:ext>
            </a:extLst>
          </p:cNvPr>
          <p:cNvSpPr txBox="1"/>
          <p:nvPr/>
        </p:nvSpPr>
        <p:spPr>
          <a:xfrm>
            <a:off x="2976157" y="674884"/>
            <a:ext cx="162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programmable 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</a:rPr>
              <a:t>mask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A1F1EB-59C3-4961-A5DE-A4351C5BE5D1}"/>
              </a:ext>
            </a:extLst>
          </p:cNvPr>
          <p:cNvSpPr txBox="1"/>
          <p:nvPr/>
        </p:nvSpPr>
        <p:spPr>
          <a:xfrm>
            <a:off x="4147209" y="880492"/>
            <a:ext cx="162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</a:rPr>
              <a:t>camera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</a:rPr>
              <a:t>lens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EE82C10-BD2F-4497-B08A-D4CD4836F97A}"/>
              </a:ext>
            </a:extLst>
          </p:cNvPr>
          <p:cNvSpPr/>
          <p:nvPr/>
        </p:nvSpPr>
        <p:spPr>
          <a:xfrm>
            <a:off x="1988407" y="3657600"/>
            <a:ext cx="74294" cy="1941194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C5B6CB2-FAF2-4DE3-9371-2F9A784FD2BD}"/>
              </a:ext>
            </a:extLst>
          </p:cNvPr>
          <p:cNvSpPr/>
          <p:nvPr/>
        </p:nvSpPr>
        <p:spPr>
          <a:xfrm>
            <a:off x="3763617" y="3657600"/>
            <a:ext cx="74294" cy="1941194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876A279-4272-4942-AAF2-0970C2058E08}"/>
              </a:ext>
            </a:extLst>
          </p:cNvPr>
          <p:cNvSpPr/>
          <p:nvPr/>
        </p:nvSpPr>
        <p:spPr>
          <a:xfrm>
            <a:off x="5582478" y="3657600"/>
            <a:ext cx="74294" cy="1941194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5A6E953-07F8-45C7-9602-50ABE4F7BFDE}"/>
              </a:ext>
            </a:extLst>
          </p:cNvPr>
          <p:cNvSpPr/>
          <p:nvPr/>
        </p:nvSpPr>
        <p:spPr>
          <a:xfrm>
            <a:off x="7393306" y="3657600"/>
            <a:ext cx="74294" cy="1941194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4BCF6E-7DD0-43E6-B05A-B82E21C07D64}"/>
              </a:ext>
            </a:extLst>
          </p:cNvPr>
          <p:cNvSpPr txBox="1"/>
          <p:nvPr/>
        </p:nvSpPr>
        <p:spPr>
          <a:xfrm>
            <a:off x="4953000" y="6581001"/>
            <a:ext cx="44875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Mark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Sheinin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Yoav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Y.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Schechner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Kyros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Kutulakos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CVPR’17</a:t>
            </a:r>
            <a:endParaRPr lang="en-US" sz="1200" b="1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91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78E36E-7589-48C2-86A0-C0B2280F08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350854"/>
            <a:ext cx="5866396" cy="3927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54047" y="64351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3200" dirty="0"/>
              <a:t>Summary</a:t>
            </a:r>
          </a:p>
        </p:txBody>
      </p:sp>
      <p:sp>
        <p:nvSpPr>
          <p:cNvPr id="5" name="Subtitle 2 2">
            <a:extLst>
              <a:ext uri="{FF2B5EF4-FFF2-40B4-BE49-F238E27FC236}">
                <a16:creationId xmlns:a16="http://schemas.microsoft.com/office/drawing/2014/main" id="{15C17A8D-B6E5-4974-9803-B85021DCC4B7}"/>
              </a:ext>
            </a:extLst>
          </p:cNvPr>
          <p:cNvSpPr txBox="1">
            <a:spLocks/>
          </p:cNvSpPr>
          <p:nvPr/>
        </p:nvSpPr>
        <p:spPr>
          <a:xfrm>
            <a:off x="-164032" y="762000"/>
            <a:ext cx="8245672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alibri"/>
                <a:cs typeface="Calibri"/>
              </a:rPr>
              <a:t>Imaging on the electric grid is uncharted territory</a:t>
            </a:r>
            <a:endParaRPr lang="en-US" sz="2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47EF6-7E1C-4E4D-8B5E-9A5C90C81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1D9E78-9F07-4311-8803-C417D9313DD2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61D36A-4622-4D6E-970D-3E7ED5AF1327}"/>
              </a:ext>
            </a:extLst>
          </p:cNvPr>
          <p:cNvSpPr txBox="1"/>
          <p:nvPr/>
        </p:nvSpPr>
        <p:spPr>
          <a:xfrm>
            <a:off x="1752600" y="5486400"/>
            <a:ext cx="63290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/>
              </a:rPr>
              <a:t>For more information:</a:t>
            </a:r>
          </a:p>
          <a:p>
            <a:r>
              <a:rPr lang="en-US" dirty="0">
                <a:latin typeface="Calibri" panose="020F0502020204030204" pitchFamily="34" charset="0"/>
              </a:rPr>
              <a:t>	http://webee.technion.ac.il/˜</a:t>
            </a:r>
            <a:r>
              <a:rPr lang="en-US" dirty="0" err="1">
                <a:latin typeface="Calibri" panose="020F0502020204030204" pitchFamily="34" charset="0"/>
              </a:rPr>
              <a:t>yoav</a:t>
            </a:r>
            <a:r>
              <a:rPr lang="en-US" dirty="0">
                <a:latin typeface="Calibri" panose="020F0502020204030204" pitchFamily="34" charset="0"/>
              </a:rPr>
              <a:t>/research/ACam.html</a:t>
            </a:r>
          </a:p>
          <a:p>
            <a:r>
              <a:rPr lang="en-US" dirty="0">
                <a:latin typeface="Calibri" panose="020F0502020204030204" pitchFamily="34" charset="0"/>
              </a:rPr>
              <a:t>	http://www.dgp.toronto.edu/ACam</a:t>
            </a:r>
          </a:p>
          <a:p>
            <a:pPr algn="r"/>
            <a:endParaRPr lang="en-US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34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28089-20EB-4258-B41F-B1BEE9398948}"/>
              </a:ext>
            </a:extLst>
          </p:cNvPr>
          <p:cNvSpPr txBox="1">
            <a:spLocks/>
          </p:cNvSpPr>
          <p:nvPr/>
        </p:nvSpPr>
        <p:spPr bwMode="auto">
          <a:xfrm>
            <a:off x="440874" y="-14734"/>
            <a:ext cx="8252441" cy="85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Reference Sans Serif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l"/>
            <a:r>
              <a:rPr lang="en-US" sz="3200" dirty="0"/>
              <a:t>Acknowledgments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F9E8E-95A1-43E2-8F1C-EDADC2AD175A}"/>
              </a:ext>
            </a:extLst>
          </p:cNvPr>
          <p:cNvSpPr txBox="1"/>
          <p:nvPr/>
        </p:nvSpPr>
        <p:spPr>
          <a:xfrm>
            <a:off x="810123" y="820204"/>
            <a:ext cx="760330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The authors thank:</a:t>
            </a:r>
          </a:p>
          <a:p>
            <a:endParaRPr lang="en-US" sz="1800" dirty="0">
              <a:latin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</a:rPr>
              <a:t>M. O’Toole, </a:t>
            </a:r>
            <a:r>
              <a:rPr lang="en-US" dirty="0">
                <a:latin typeface="Calibri" panose="020F0502020204030204" pitchFamily="34" charset="0"/>
              </a:rPr>
              <a:t>Y. </a:t>
            </a:r>
            <a:r>
              <a:rPr lang="en-US" dirty="0" err="1">
                <a:latin typeface="Calibri" panose="020F0502020204030204" pitchFamily="34" charset="0"/>
              </a:rPr>
              <a:t>Levron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sz="1800" dirty="0">
                <a:latin typeface="Calibri" panose="020F0502020204030204" pitchFamily="34" charset="0"/>
              </a:rPr>
              <a:t>R. </a:t>
            </a:r>
            <a:r>
              <a:rPr lang="en-US" dirty="0">
                <a:latin typeface="Calibri" panose="020F0502020204030204" pitchFamily="34" charset="0"/>
              </a:rPr>
              <a:t>Swanson, </a:t>
            </a:r>
            <a:r>
              <a:rPr lang="en-US" sz="1800" dirty="0">
                <a:latin typeface="Calibri" panose="020F0502020204030204" pitchFamily="34" charset="0"/>
              </a:rPr>
              <a:t>P. Lehn, </a:t>
            </a:r>
            <a:r>
              <a:rPr lang="en-US" dirty="0">
                <a:latin typeface="Calibri" panose="020F0502020204030204" pitchFamily="34" charset="0"/>
              </a:rPr>
              <a:t>Z. Tate, </a:t>
            </a:r>
            <a:r>
              <a:rPr lang="en-US" sz="1800" dirty="0">
                <a:latin typeface="Calibri" panose="020F0502020204030204" pitchFamily="34" charset="0"/>
              </a:rPr>
              <a:t>A. Levin, G. </a:t>
            </a:r>
            <a:r>
              <a:rPr lang="en-US" sz="1800" dirty="0" err="1">
                <a:latin typeface="Calibri" panose="020F0502020204030204" pitchFamily="34" charset="0"/>
              </a:rPr>
              <a:t>Tennenholts</a:t>
            </a:r>
            <a:endParaRPr lang="en-US" sz="1800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V. </a:t>
            </a:r>
            <a:r>
              <a:rPr lang="en-US" dirty="0" err="1">
                <a:latin typeface="Calibri" panose="020F0502020204030204" pitchFamily="34" charset="0"/>
              </a:rPr>
              <a:t>Holodovsky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sz="1800" dirty="0">
                <a:latin typeface="Calibri" panose="020F0502020204030204" pitchFamily="34" charset="0"/>
              </a:rPr>
              <a:t>R. Zamir, </a:t>
            </a:r>
            <a:r>
              <a:rPr lang="en-US" dirty="0">
                <a:latin typeface="Calibri" panose="020F0502020204030204" pitchFamily="34" charset="0"/>
              </a:rPr>
              <a:t>K. </a:t>
            </a:r>
            <a:r>
              <a:rPr lang="en-US" dirty="0" err="1">
                <a:latin typeface="Calibri" panose="020F0502020204030204" pitchFamily="34" charset="0"/>
              </a:rPr>
              <a:t>Lavia</a:t>
            </a:r>
            <a:r>
              <a:rPr lang="en-US" dirty="0">
                <a:latin typeface="Calibri" panose="020F0502020204030204" pitchFamily="34" charset="0"/>
              </a:rPr>
              <a:t>, I. </a:t>
            </a:r>
            <a:r>
              <a:rPr lang="en-US" dirty="0" err="1">
                <a:latin typeface="Calibri" panose="020F0502020204030204" pitchFamily="34" charset="0"/>
              </a:rPr>
              <a:t>Talmon</a:t>
            </a:r>
            <a:r>
              <a:rPr lang="en-US" dirty="0">
                <a:latin typeface="Calibri" panose="020F0502020204030204" pitchFamily="34" charset="0"/>
              </a:rPr>
              <a:t> and D. Peer.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This research was supported by: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Taub Foundation, Israeli Science Foundation </a:t>
            </a:r>
            <a:r>
              <a:rPr lang="en-US" dirty="0" err="1">
                <a:latin typeface="Calibri" panose="020F0502020204030204" pitchFamily="34" charset="0"/>
              </a:rPr>
              <a:t>Ollendorff</a:t>
            </a:r>
            <a:r>
              <a:rPr lang="en-US" dirty="0">
                <a:latin typeface="Calibri" panose="020F0502020204030204" pitchFamily="34" charset="0"/>
              </a:rPr>
              <a:t> Minerva Center, </a:t>
            </a:r>
            <a:r>
              <a:rPr lang="en-US" dirty="0" err="1">
                <a:latin typeface="Calibri" panose="020F0502020204030204" pitchFamily="34" charset="0"/>
              </a:rPr>
              <a:t>Mitacs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r>
              <a:rPr lang="en-US" dirty="0">
                <a:latin typeface="Calibri" panose="020F0502020204030204" pitchFamily="34" charset="0"/>
              </a:rPr>
              <a:t>Canada-Israel </a:t>
            </a:r>
            <a:r>
              <a:rPr lang="en-US" dirty="0" err="1">
                <a:latin typeface="Calibri" panose="020F0502020204030204" pitchFamily="34" charset="0"/>
              </a:rPr>
              <a:t>Globalink</a:t>
            </a:r>
            <a:r>
              <a:rPr lang="en-US" dirty="0">
                <a:latin typeface="Calibri" panose="020F0502020204030204" pitchFamily="34" charset="0"/>
              </a:rPr>
              <a:t> Innovation Initiative, Natural Sciences and Engineering </a:t>
            </a:r>
          </a:p>
          <a:p>
            <a:r>
              <a:rPr lang="en-US" dirty="0">
                <a:latin typeface="Calibri" panose="020F0502020204030204" pitchFamily="34" charset="0"/>
              </a:rPr>
              <a:t>Research Council of Canada, DARPA </a:t>
            </a:r>
            <a:r>
              <a:rPr lang="en-US" dirty="0" smtClean="0">
                <a:latin typeface="Calibri" panose="020F0502020204030204" pitchFamily="34" charset="0"/>
              </a:rPr>
              <a:t>- </a:t>
            </a:r>
            <a:r>
              <a:rPr lang="en-US" dirty="0">
                <a:latin typeface="Calibri" panose="020F0502020204030204" pitchFamily="34" charset="0"/>
              </a:rPr>
              <a:t>REVEAL.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226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0" y="1260219"/>
            <a:ext cx="8190781" cy="4378581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6814" y="223574"/>
            <a:ext cx="7886700" cy="961579"/>
          </a:xfrm>
        </p:spPr>
        <p:txBody>
          <a:bodyPr>
            <a:noAutofit/>
          </a:bodyPr>
          <a:lstStyle/>
          <a:p>
            <a:r>
              <a:rPr lang="en-US" dirty="0"/>
              <a:t>Despite our senses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A9EF5F-6B56-4DDE-9C0E-581FC381DF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6650" y="0"/>
            <a:ext cx="387350" cy="365125"/>
          </a:xfrm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8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9" y="1257498"/>
            <a:ext cx="7757242" cy="437908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02043" y="5650468"/>
            <a:ext cx="758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slow motion by factor 1/130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0699" y="456057"/>
            <a:ext cx="7886700" cy="961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Despite our senses</a:t>
            </a:r>
            <a:br>
              <a:rPr lang="en-US" dirty="0"/>
            </a:br>
            <a:r>
              <a:rPr lang="en-US" dirty="0"/>
              <a:t>Artificial illumination is </a:t>
            </a:r>
            <a:r>
              <a:rPr lang="en-US" b="1" dirty="0">
                <a:solidFill>
                  <a:srgbClr val="FFFF00"/>
                </a:solidFill>
              </a:rPr>
              <a:t>active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B8152C-564D-4731-AF8D-1BB8CF1195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6650" y="0"/>
            <a:ext cx="387350" cy="365125"/>
          </a:xfrm>
          <a:prstGeom prst="rect">
            <a:avLst/>
          </a:prstGeom>
        </p:spPr>
        <p:txBody>
          <a:bodyPr/>
          <a:lstStyle/>
          <a:p>
            <a:fld id="{511D9E78-9F07-4311-8803-C417D9313DD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FLASH_input.wmv">
            <a:hlinkClick r:id="" action="ppaction://media"/>
            <a:extLst>
              <a:ext uri="{FF2B5EF4-FFF2-40B4-BE49-F238E27FC236}">
                <a16:creationId xmlns:a16="http://schemas.microsoft.com/office/drawing/2014/main" id="{05B90D05-D0DE-48A8-B0D8-49C1A937E3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278" y="1524000"/>
            <a:ext cx="7929583" cy="4373285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39087" y="239952"/>
            <a:ext cx="7886700" cy="961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Different </a:t>
            </a:r>
            <a:r>
              <a:rPr lang="en-US" dirty="0" smtClean="0"/>
              <a:t>bulb-types </a:t>
            </a:r>
            <a:r>
              <a:rPr lang="en-US" dirty="0"/>
              <a:t>flicker differently</a:t>
            </a:r>
            <a:br>
              <a:rPr lang="en-US" dirty="0"/>
            </a:b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46233" y="767494"/>
            <a:ext cx="8245672" cy="741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Each bulb type has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a unique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signature (brightness flicker over time)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9595" y="3247058"/>
            <a:ext cx="110639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sodium</a:t>
            </a:r>
            <a:endParaRPr lang="he-IL" sz="2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2792" y="2270113"/>
            <a:ext cx="80983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LED2</a:t>
            </a:r>
            <a:endParaRPr lang="he-IL" sz="2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0305" y="1655680"/>
            <a:ext cx="183537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incandescent</a:t>
            </a:r>
            <a:endParaRPr lang="he-IL" sz="2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1191" y="2080116"/>
            <a:ext cx="80983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LED1</a:t>
            </a:r>
            <a:endParaRPr lang="he-IL" sz="2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5679" y="4177208"/>
            <a:ext cx="159659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fluorescent</a:t>
            </a:r>
            <a:endParaRPr lang="he-IL" sz="2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5679" y="2731778"/>
            <a:ext cx="2285690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compact</a:t>
            </a:r>
            <a:br>
              <a:rPr lang="en-US" sz="2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4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fluorescent (CFL)</a:t>
            </a:r>
            <a:endParaRPr lang="he-IL" sz="2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87E63-BC56-4FC2-B2DD-DF8CF74304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1D9E78-9F07-4311-8803-C417D9313DD2}" type="slidenum">
              <a:rPr lang="en-US" smtClean="0"/>
              <a:t>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995866-FDC9-47C3-B5EB-62B33004BC01}"/>
              </a:ext>
            </a:extLst>
          </p:cNvPr>
          <p:cNvSpPr txBox="1"/>
          <p:nvPr/>
        </p:nvSpPr>
        <p:spPr>
          <a:xfrm>
            <a:off x="720159" y="5943600"/>
            <a:ext cx="758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slow motion by factor 1/130</a:t>
            </a:r>
          </a:p>
        </p:txBody>
      </p:sp>
    </p:spTree>
    <p:extLst>
      <p:ext uri="{BB962C8B-B14F-4D97-AF65-F5344CB8AC3E}">
        <p14:creationId xmlns:p14="http://schemas.microsoft.com/office/powerpoint/2010/main" val="2985835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5F7CAF-1662-4012-B93A-65C1A27AC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44" y="617981"/>
            <a:ext cx="4824028" cy="26605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14AA0-E4A8-4B45-9531-A1A1D6536B27}"/>
              </a:ext>
            </a:extLst>
          </p:cNvPr>
          <p:cNvSpPr/>
          <p:nvPr/>
        </p:nvSpPr>
        <p:spPr>
          <a:xfrm>
            <a:off x="107504" y="3355769"/>
            <a:ext cx="8928992" cy="2973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AA1C59A-BF06-419B-A808-145F4BC88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66950" y="3408021"/>
            <a:ext cx="5199875" cy="2820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1A0BE2-9821-4A13-89A7-61403A296988}"/>
              </a:ext>
            </a:extLst>
          </p:cNvPr>
          <p:cNvSpPr txBox="1"/>
          <p:nvPr/>
        </p:nvSpPr>
        <p:spPr>
          <a:xfrm>
            <a:off x="3083142" y="3421213"/>
            <a:ext cx="825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AC </a:t>
            </a:r>
          </a:p>
          <a:p>
            <a:pPr algn="ctr"/>
            <a:r>
              <a:rPr lang="en-US" sz="1600" b="1" dirty="0"/>
              <a:t>Voltage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040152-DC87-4C41-AEA9-63E53E599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32351"/>
            <a:ext cx="2966966" cy="29669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31D748-B271-4FCD-A1FE-2A8A24A6F9AB}"/>
              </a:ext>
            </a:extLst>
          </p:cNvPr>
          <p:cNvSpPr txBox="1"/>
          <p:nvPr/>
        </p:nvSpPr>
        <p:spPr>
          <a:xfrm>
            <a:off x="-381000" y="0"/>
            <a:ext cx="80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rPr>
              <a:t>Example: High-pressure sodium bulb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5D141A-011B-4C79-AB30-3CDF285A9F62}"/>
              </a:ext>
            </a:extLst>
          </p:cNvPr>
          <p:cNvSpPr/>
          <p:nvPr/>
        </p:nvSpPr>
        <p:spPr>
          <a:xfrm>
            <a:off x="5871587" y="1828800"/>
            <a:ext cx="9906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FAD7B-D82D-40D5-9CF9-6C555FE74368}"/>
              </a:ext>
            </a:extLst>
          </p:cNvPr>
          <p:cNvSpPr txBox="1"/>
          <p:nvPr/>
        </p:nvSpPr>
        <p:spPr>
          <a:xfrm>
            <a:off x="3017501" y="3420098"/>
            <a:ext cx="868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</a:rPr>
              <a:t>AC </a:t>
            </a:r>
          </a:p>
          <a:p>
            <a:pPr algn="ctr"/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</a:rPr>
              <a:t>voltage</a:t>
            </a:r>
          </a:p>
        </p:txBody>
      </p:sp>
    </p:spTree>
    <p:extLst>
      <p:ext uri="{BB962C8B-B14F-4D97-AF65-F5344CB8AC3E}">
        <p14:creationId xmlns:p14="http://schemas.microsoft.com/office/powerpoint/2010/main" val="2510673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A3BB18-79E3-475E-A625-664A6339AAD8}"/>
              </a:ext>
            </a:extLst>
          </p:cNvPr>
          <p:cNvSpPr/>
          <p:nvPr/>
        </p:nvSpPr>
        <p:spPr>
          <a:xfrm>
            <a:off x="-152400" y="1619824"/>
            <a:ext cx="9524999" cy="45523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67369A2-1D4D-44FB-927B-F25BE57FD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4801" y="1713241"/>
            <a:ext cx="8700489" cy="4710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220" y="26368"/>
            <a:ext cx="2821112" cy="1555887"/>
          </a:xfrm>
          <a:prstGeom prst="rect">
            <a:avLst/>
          </a:prstGeom>
        </p:spPr>
      </p:pic>
      <p:sp>
        <p:nvSpPr>
          <p:cNvPr id="8" name="Title 1 1"/>
          <p:cNvSpPr txBox="1">
            <a:spLocks/>
          </p:cNvSpPr>
          <p:nvPr/>
        </p:nvSpPr>
        <p:spPr>
          <a:xfrm>
            <a:off x="149902" y="208096"/>
            <a:ext cx="7886700" cy="961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Different </a:t>
            </a:r>
            <a:r>
              <a:rPr lang="en-US" dirty="0" smtClean="0"/>
              <a:t>bulb-types flicker </a:t>
            </a:r>
            <a:r>
              <a:rPr lang="en-US" dirty="0"/>
              <a:t>differently</a:t>
            </a:r>
            <a:br>
              <a:rPr lang="en-US" dirty="0"/>
            </a:b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04801" y="685461"/>
            <a:ext cx="8245672" cy="741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"/>
              </a:spcBef>
              <a:buNone/>
            </a:pPr>
            <a:r>
              <a:rPr lang="en-US" sz="2000" dirty="0" smtClean="0">
                <a:latin typeface="Calibri"/>
                <a:cs typeface="Calibri"/>
              </a:rPr>
              <a:t>Bulbs </a:t>
            </a:r>
            <a:r>
              <a:rPr lang="en-US" sz="2000" dirty="0">
                <a:latin typeface="Calibri"/>
                <a:cs typeface="Calibri"/>
              </a:rPr>
              <a:t>flicker at twice the voltage frequency </a:t>
            </a:r>
          </a:p>
          <a:p>
            <a:pPr marL="0" indent="0">
              <a:spcBef>
                <a:spcPts val="60"/>
              </a:spcBef>
              <a:buNone/>
            </a:pPr>
            <a:r>
              <a:rPr lang="en-US" sz="2000" dirty="0" smtClean="0">
                <a:latin typeface="Calibri"/>
                <a:cs typeface="Calibri"/>
              </a:rPr>
              <a:t>Flicker is at 100Hz </a:t>
            </a:r>
            <a:r>
              <a:rPr lang="en-US" sz="2000" dirty="0">
                <a:latin typeface="Calibri"/>
                <a:cs typeface="Calibri"/>
              </a:rPr>
              <a:t>or 120Hz </a:t>
            </a:r>
            <a:r>
              <a:rPr lang="en-US" sz="2000" dirty="0" smtClean="0">
                <a:latin typeface="Calibri"/>
                <a:cs typeface="Calibri"/>
              </a:rPr>
              <a:t>, depending </a:t>
            </a:r>
            <a:r>
              <a:rPr lang="en-US" sz="2000" dirty="0">
                <a:latin typeface="Calibri"/>
                <a:cs typeface="Calibri"/>
              </a:rPr>
              <a:t>on the country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9A0A0-12DC-46CE-864C-2C1FCAAAD6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1D9E78-9F07-4311-8803-C417D9313DD2}" type="slidenum">
              <a:rPr lang="en-US" smtClean="0"/>
              <a:t>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3E641A-7A5D-4E3B-BCA1-0970859DD1FC}"/>
              </a:ext>
            </a:extLst>
          </p:cNvPr>
          <p:cNvSpPr txBox="1"/>
          <p:nvPr/>
        </p:nvSpPr>
        <p:spPr>
          <a:xfrm>
            <a:off x="3657600" y="1881442"/>
            <a:ext cx="11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</a:rPr>
              <a:t>AC voltage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2965A0-360C-462D-BED0-22DC311067A1}"/>
              </a:ext>
            </a:extLst>
          </p:cNvPr>
          <p:cNvSpPr/>
          <p:nvPr/>
        </p:nvSpPr>
        <p:spPr>
          <a:xfrm>
            <a:off x="304801" y="2836544"/>
            <a:ext cx="8751276" cy="3259455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4F8DCF-9FFC-4DEF-A5AC-EB8527C003AB}"/>
              </a:ext>
            </a:extLst>
          </p:cNvPr>
          <p:cNvSpPr/>
          <p:nvPr/>
        </p:nvSpPr>
        <p:spPr>
          <a:xfrm>
            <a:off x="152400" y="1619824"/>
            <a:ext cx="8991600" cy="1199576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343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457200" y="914400"/>
            <a:ext cx="8245672" cy="7412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We acquired temporal </a:t>
            </a:r>
            <a:r>
              <a:rPr lang="en-US" sz="2000" i="1" dirty="0">
                <a:latin typeface="Calibri"/>
                <a:cs typeface="Calibri"/>
              </a:rPr>
              <a:t>bulb response functions</a:t>
            </a:r>
            <a:r>
              <a:rPr lang="en-US" sz="2000" dirty="0">
                <a:latin typeface="Calibri"/>
                <a:cs typeface="Calibri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for a wide variety of bulbs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36" y="1716827"/>
            <a:ext cx="7162800" cy="47752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D7536D-E875-488F-90D5-1471EB3A005F}"/>
              </a:ext>
            </a:extLst>
          </p:cNvPr>
          <p:cNvSpPr txBox="1"/>
          <p:nvPr/>
        </p:nvSpPr>
        <p:spPr>
          <a:xfrm>
            <a:off x="384189" y="214907"/>
            <a:ext cx="8202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CC66"/>
                </a:solidFill>
                <a:latin typeface="Calibri" panose="020F0502020204030204" pitchFamily="34" charset="0"/>
              </a:rPr>
              <a:t>DELIGHT: Database of Electrical LIGHTs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741820-214D-4FCA-87E3-5D8086D151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1D9E78-9F07-4311-8803-C417D9313D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8.5"/>
  <p:tag name="ORIGINALWIDTH" val="102"/>
  <p:tag name="OUTPUTDPI" val="1200"/>
  <p:tag name="LATEXADDIN" val="\documentclass{article}&#10;\usepackage{amsmath}&#10;\usepackage{amssymb}&#10;\usepackage{xcolor}&#10;\newcommand{\Cal}[1]{{\cal #1}}&#10;\newcommand{\Bf}[1]{{\bf #1}}&#10;\pagestyle{empty}&#10;\begin{document}&#10;&#10;\color{black}&#10;\setlength{\thickmuskip}{0mu}&#10;$0^\circ$&#10;&#10;&#10;\end{document}"/>
  <p:tag name="IGUANATEXSIZE" val="32"/>
  <p:tag name="IGUANATEXCURSOR" val="236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8.5"/>
  <p:tag name="ORIGINALWIDTH" val="220.5"/>
  <p:tag name="OUTPUTDPI" val="1200"/>
  <p:tag name="LATEXADDIN" val="\documentclass{article}&#10;\usepackage{amsmath}&#10;\usepackage{amssymb}&#10;\usepackage{xcolor}&#10;\newcommand{\Cal}[1]{{\cal #1}}&#10;\newcommand{\Bf}[1]{{\bf #1}}&#10;\pagestyle{empty}&#10;\begin{document}&#10;\setlength{\thickmuskip}{0mu}&#10;\color{black}$120^{\circ}$&#10;&#10;&#10;\end{document}"/>
  <p:tag name="IGUANATEXSIZE" val="32"/>
  <p:tag name="IGUANATEXCURSOR" val="238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8.5"/>
  <p:tag name="ORIGINALWIDTH" val="225"/>
  <p:tag name="OUTPUTDPI" val="1200"/>
  <p:tag name="LATEXADDIN" val="\documentclass{article}&#10;\usepackage{amsmath}&#10;\usepackage{amssymb}&#10;\usepackage{xcolor}&#10;\newcommand{\Cal}[1]{{\cal #1}}&#10;\newcommand{\Bf}[1]{{\bf #1}}&#10;\pagestyle{empty}&#10;\begin{document}&#10;\setlength{\thickmuskip}{0mu}&#10;\color{white}$240^{\circ}$&#10;&#10;&#10;\end{document}"/>
  <p:tag name="IGUANATEXSIZE" val="32"/>
  <p:tag name="IGUANATEXCURSOR" val="238"/>
  <p:tag name="TRANSPARENCY" val="True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75"/>
  <p:tag name="ORIGINALWIDTH" val="313.5"/>
  <p:tag name="OUTPUTDPI" val="1200"/>
  <p:tag name="LATEXADDIN" val="\documentclass{article}&#10;\usepackage{amsmath}&#10;\usepackage{amssymb}&#10;\usepackage{xcolor}&#10;\newcommand{\Cal}[1]{{\cal #1}}&#10;\newcommand{\Bf}[1]{{\bf #1}}&#10;\pagestyle{empty}&#10;\begin{document}&#10;&#10;\color{black}&#10;\setlength{\thickmuskip}{0mu}&#10;$33.4\%$&#10;&#10;&#10;\end{document}"/>
  <p:tag name="IGUANATEXSIZE" val="32"/>
  <p:tag name="IGUANATEXCURSOR" val="229"/>
  <p:tag name="TRANSPARENCY" val="True"/>
  <p:tag name="FILENAME" val=""/>
  <p:tag name="INPUTTYPE" val="0"/>
  <p:tag name="LATEXENGINEID" val="0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75"/>
  <p:tag name="ORIGINALWIDTH" val="313.5"/>
  <p:tag name="OUTPUTDPI" val="1200"/>
  <p:tag name="LATEXADDIN" val="\documentclass{article}&#10;\usepackage{amsmath}&#10;\usepackage{amssymb}&#10;\usepackage{xcolor}&#10;\newcommand{\Cal}[1]{{\cal #1}}&#10;\newcommand{\Bf}[1]{{\bf #1}}&#10;\pagestyle{empty}&#10;\begin{document}&#10;\setlength{\thickmuskip}{0mu}&#10;\color{black}$36.3\%$&#10;&#10;&#10;\end{document}"/>
  <p:tag name="IGUANATEXSIZE" val="32"/>
  <p:tag name="IGUANATEXCURSOR" val="227"/>
  <p:tag name="TRANSPARENCY" val="True"/>
  <p:tag name="FILENAME" val=""/>
  <p:tag name="INPUTTYPE" val="0"/>
  <p:tag name="LATEXENGINEID" val="0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75"/>
  <p:tag name="ORIGINALWIDTH" val="313.5"/>
  <p:tag name="OUTPUTDPI" val="1200"/>
  <p:tag name="LATEXADDIN" val="\documentclass{article}&#10;\usepackage{amsmath}&#10;\usepackage{amssymb}&#10;\usepackage{xcolor}&#10;\newcommand{\Cal}[1]{{\cal #1}}&#10;\newcommand{\Bf}[1]{{\bf #1}}&#10;\pagestyle{empty}&#10;\begin{document}&#10;\setlength{\thickmuskip}{0mu}&#10;\color{white}$30.3\%$&#10;&#10;&#10;\end{document}"/>
  <p:tag name="IGUANATEXSIZE" val="32"/>
  <p:tag name="IGUANATEXCURSOR" val="227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template">
  <a:themeElements>
    <a:clrScheme name="">
      <a:dk1>
        <a:srgbClr val="000000"/>
      </a:dk1>
      <a:lt1>
        <a:srgbClr val="FFFFFF"/>
      </a:lt1>
      <a:dk2>
        <a:srgbClr val="969696"/>
      </a:dk2>
      <a:lt2>
        <a:srgbClr val="FFFF00"/>
      </a:lt2>
      <a:accent1>
        <a:srgbClr val="FF9900"/>
      </a:accent1>
      <a:accent2>
        <a:srgbClr val="00FFFF"/>
      </a:accent2>
      <a:accent3>
        <a:srgbClr val="C9C9C9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marL="0" marR="0" indent="0" algn="ctr" defTabSz="914400" rtl="1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schemeClr val="tx1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1800" dirty="0">
            <a:latin typeface="Calibri" panose="020F0502020204030204" pitchFamily="34" charset="0"/>
          </a:defRPr>
        </a:defPPr>
      </a:lstStyle>
    </a:tx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plate">
  <a:themeElements>
    <a:clrScheme name="">
      <a:dk1>
        <a:srgbClr val="000000"/>
      </a:dk1>
      <a:lt1>
        <a:srgbClr val="FFFFFF"/>
      </a:lt1>
      <a:dk2>
        <a:srgbClr val="969696"/>
      </a:dk2>
      <a:lt2>
        <a:srgbClr val="FFFF00"/>
      </a:lt2>
      <a:accent1>
        <a:srgbClr val="FF9900"/>
      </a:accent1>
      <a:accent2>
        <a:srgbClr val="00FFFF"/>
      </a:accent2>
      <a:accent3>
        <a:srgbClr val="C9C9C9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marL="0" marR="0" indent="0" algn="ctr" defTabSz="914400" rtl="1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schemeClr val="tx1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1800" dirty="0">
            <a:latin typeface="Calibri" panose="020F0502020204030204" pitchFamily="34" charset="0"/>
          </a:defRPr>
        </a:defPPr>
      </a:lstStyle>
    </a:tx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plate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template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4940</TotalTime>
  <Words>1886</Words>
  <Application>Microsoft Office PowerPoint</Application>
  <PresentationFormat>On-screen Show (4:3)</PresentationFormat>
  <Paragraphs>312</Paragraphs>
  <Slides>37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MS Reference Sans Serif</vt:lpstr>
      <vt:lpstr>Times New Roman</vt:lpstr>
      <vt:lpstr>template</vt:lpstr>
      <vt:lpstr>1_template</vt:lpstr>
      <vt:lpstr>PowerPoint Presentation</vt:lpstr>
      <vt:lpstr>PowerPoint Presentation</vt:lpstr>
      <vt:lpstr>Artificial illumination is all around us </vt:lpstr>
      <vt:lpstr>Despite our senses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YoavS</cp:lastModifiedBy>
  <cp:revision>680</cp:revision>
  <cp:lastPrinted>2017-07-07T06:58:51Z</cp:lastPrinted>
  <dcterms:created xsi:type="dcterms:W3CDTF">2017-06-12T11:09:29Z</dcterms:created>
  <dcterms:modified xsi:type="dcterms:W3CDTF">2017-07-07T15:12:56Z</dcterms:modified>
</cp:coreProperties>
</file>