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avi" ContentType="video/x-msvide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2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3.xml" ContentType="application/vnd.openxmlformats-officedocument.drawingml.chart+xml"/>
  <Override PartName="/ppt/notesSlides/notesSlide29.xml" ContentType="application/vnd.openxmlformats-officedocument.presentationml.notesSlide+xml"/>
  <Override PartName="/ppt/charts/chart4.xml" ContentType="application/vnd.openxmlformats-officedocument.drawingml.chart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6"/>
  </p:notesMasterIdLst>
  <p:sldIdLst>
    <p:sldId id="336" r:id="rId2"/>
    <p:sldId id="257" r:id="rId3"/>
    <p:sldId id="258" r:id="rId4"/>
    <p:sldId id="259" r:id="rId5"/>
    <p:sldId id="298" r:id="rId6"/>
    <p:sldId id="260" r:id="rId7"/>
    <p:sldId id="299" r:id="rId8"/>
    <p:sldId id="300" r:id="rId9"/>
    <p:sldId id="301" r:id="rId10"/>
    <p:sldId id="269" r:id="rId11"/>
    <p:sldId id="268" r:id="rId12"/>
    <p:sldId id="302" r:id="rId13"/>
    <p:sldId id="303" r:id="rId14"/>
    <p:sldId id="305" r:id="rId15"/>
    <p:sldId id="306" r:id="rId16"/>
    <p:sldId id="307" r:id="rId17"/>
    <p:sldId id="331" r:id="rId18"/>
    <p:sldId id="273" r:id="rId19"/>
    <p:sldId id="332" r:id="rId20"/>
    <p:sldId id="310" r:id="rId21"/>
    <p:sldId id="312" r:id="rId22"/>
    <p:sldId id="311" r:id="rId23"/>
    <p:sldId id="314" r:id="rId24"/>
    <p:sldId id="333" r:id="rId25"/>
    <p:sldId id="319" r:id="rId26"/>
    <p:sldId id="315" r:id="rId27"/>
    <p:sldId id="318" r:id="rId28"/>
    <p:sldId id="321" r:id="rId29"/>
    <p:sldId id="335" r:id="rId30"/>
    <p:sldId id="308" r:id="rId31"/>
    <p:sldId id="264" r:id="rId32"/>
    <p:sldId id="272" r:id="rId33"/>
    <p:sldId id="328" r:id="rId34"/>
    <p:sldId id="322" r:id="rId35"/>
    <p:sldId id="324" r:id="rId36"/>
    <p:sldId id="325" r:id="rId37"/>
    <p:sldId id="337" r:id="rId38"/>
    <p:sldId id="277" r:id="rId39"/>
    <p:sldId id="338" r:id="rId40"/>
    <p:sldId id="283" r:id="rId41"/>
    <p:sldId id="289" r:id="rId42"/>
    <p:sldId id="290" r:id="rId43"/>
    <p:sldId id="293" r:id="rId44"/>
    <p:sldId id="334" r:id="rId45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6">
          <p15:clr>
            <a:srgbClr val="A4A3A4"/>
          </p15:clr>
        </p15:guide>
        <p15:guide id="2" pos="11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0000FF"/>
    <a:srgbClr val="D99694"/>
    <a:srgbClr val="CC00CC"/>
    <a:srgbClr val="C00000"/>
    <a:srgbClr val="C6D9F1"/>
    <a:srgbClr val="BFBFB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87721" autoAdjust="0"/>
    <p:restoredTop sz="88455" autoAdjust="0"/>
  </p:normalViewPr>
  <p:slideViewPr>
    <p:cSldViewPr snapToObjects="1">
      <p:cViewPr varScale="1">
        <p:scale>
          <a:sx n="88" d="100"/>
          <a:sy n="88" d="100"/>
        </p:scale>
        <p:origin x="108" y="258"/>
      </p:cViewPr>
      <p:guideLst>
        <p:guide orient="horz" pos="2886"/>
        <p:guide pos="11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ybahat\Dropbox\Master\Semester%203\Studying\MultiModal\experimentsResults\surveyResul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ybahat\Dropbox\Master\Semester%203\Studying\MultiModal\experimentsResults\surveyResul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BM%20owner\Dropbox\Master\Semester%203\Studying\MultiModal\experimentsResults\surveyResult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BM%20owner\Dropbox\Master\Semester%203\Studying\MultiModal\experimentsResults\surveyResul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1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5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1"/>
              </a:solidFill>
            </c:spPr>
          </c:dPt>
          <c:dPt>
            <c:idx val="8"/>
            <c:invertIfNegative val="0"/>
            <c:bubble3D val="0"/>
            <c:spPr>
              <a:solidFill>
                <a:schemeClr val="accent1"/>
              </a:solidFill>
            </c:spPr>
          </c:dPt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>
                    <a:ln w="0" cmpd="sng">
                      <a:solidFill>
                        <a:sysClr val="windowText" lastClr="000000"/>
                      </a:solidFill>
                    </a:ln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('statistical analysis'!$C$11:$E$11,'statistical analysis'!$H$11,'statistical analysis'!$K$11:$O$11)</c:f>
                <c:numCache>
                  <c:formatCode>General</c:formatCode>
                  <c:ptCount val="9"/>
                  <c:pt idx="0">
                    <c:v>0.52857269217118175</c:v>
                  </c:pt>
                  <c:pt idx="1">
                    <c:v>0.55437171645025307</c:v>
                  </c:pt>
                  <c:pt idx="2">
                    <c:v>1.4816207341961707</c:v>
                  </c:pt>
                  <c:pt idx="3">
                    <c:v>0.58435909811994513</c:v>
                  </c:pt>
                  <c:pt idx="4">
                    <c:v>0.42518369732456618</c:v>
                  </c:pt>
                  <c:pt idx="5">
                    <c:v>0.6277023629159415</c:v>
                  </c:pt>
                  <c:pt idx="6">
                    <c:v>0.52857269217118175</c:v>
                  </c:pt>
                  <c:pt idx="7">
                    <c:v>0.53845341067886121</c:v>
                  </c:pt>
                  <c:pt idx="8">
                    <c:v>0.54360619230072427</c:v>
                  </c:pt>
                </c:numCache>
              </c:numRef>
            </c:plus>
            <c:minus>
              <c:numRef>
                <c:f>('statistical analysis'!$C$12:$E$12,'statistical analysis'!$H$12,'statistical analysis'!$K$12:$O$12)</c:f>
                <c:numCache>
                  <c:formatCode>General</c:formatCode>
                  <c:ptCount val="9"/>
                  <c:pt idx="0">
                    <c:v>0.19999999999999996</c:v>
                  </c:pt>
                  <c:pt idx="1">
                    <c:v>0.45999999999999996</c:v>
                  </c:pt>
                  <c:pt idx="2">
                    <c:v>0.5714285714285714</c:v>
                  </c:pt>
                  <c:pt idx="3">
                    <c:v>0.58435909811994513</c:v>
                  </c:pt>
                  <c:pt idx="4">
                    <c:v>0.42518369732456618</c:v>
                  </c:pt>
                  <c:pt idx="5">
                    <c:v>0.6277023629159415</c:v>
                  </c:pt>
                  <c:pt idx="6">
                    <c:v>0.52857269217118175</c:v>
                  </c:pt>
                  <c:pt idx="7">
                    <c:v>0.53845341067886121</c:v>
                  </c:pt>
                  <c:pt idx="8">
                    <c:v>0.54360619230072471</c:v>
                  </c:pt>
                </c:numCache>
              </c:numRef>
            </c:minus>
            <c:spPr>
              <a:ln w="12700"/>
            </c:spPr>
          </c:errBars>
          <c:cat>
            <c:multiLvlStrRef>
              <c:f>('statistical analysis'!$C$2:$C$6,'statistical analysis'!$D$2:$D$6,'statistical analysis'!$E$2:$E$6,'statistical analysis'!$H$2:$H$6,'statistical analysis'!$P$2:$P$6)</c:f>
              <c:multiLvlStrCache>
                <c:ptCount val="5"/>
                <c:lvl>
                  <c:pt idx="0">
                    <c:v>repeatLast</c:v>
                  </c:pt>
                  <c:pt idx="1">
                    <c:v>Pierced</c:v>
                  </c:pt>
                  <c:pt idx="2">
                    <c:v>whiteNoise</c:v>
                  </c:pt>
                  <c:pt idx="4">
                    <c:v>Original</c:v>
                  </c:pt>
                </c:lvl>
                <c:lvl>
                  <c:pt idx="1">
                    <c:v> </c:v>
                  </c:pt>
                  <c:pt idx="2">
                    <c:v> </c:v>
                  </c:pt>
                  <c:pt idx="3">
                    <c:v> </c:v>
                  </c:pt>
                  <c:pt idx="4">
                    <c:v> </c:v>
                  </c:pt>
                </c:lvl>
                <c:lvl>
                  <c:pt idx="1">
                    <c:v> </c:v>
                  </c:pt>
                  <c:pt idx="2">
                    <c:v> </c:v>
                  </c:pt>
                  <c:pt idx="3">
                    <c:v> </c:v>
                  </c:pt>
                  <c:pt idx="4">
                    <c:v> </c:v>
                  </c:pt>
                </c:lvl>
                <c:lvl>
                  <c:pt idx="1">
                    <c:v> </c:v>
                  </c:pt>
                  <c:pt idx="2">
                    <c:v> </c:v>
                  </c:pt>
                  <c:pt idx="3">
                    <c:v> </c:v>
                  </c:pt>
                  <c:pt idx="4">
                    <c:v> </c:v>
                  </c:pt>
                </c:lvl>
                <c:lvl>
                  <c:pt idx="0">
                    <c:v> </c:v>
                  </c:pt>
                  <c:pt idx="1">
                    <c:v> </c:v>
                  </c:pt>
                  <c:pt idx="2">
                    <c:v> </c:v>
                  </c:pt>
                  <c:pt idx="3">
                    <c:v>Aud</c:v>
                  </c:pt>
                  <c:pt idx="4">
                    <c:v> </c:v>
                  </c:pt>
                </c:lvl>
              </c:multiLvlStrCache>
            </c:multiLvlStrRef>
          </c:cat>
          <c:val>
            <c:numRef>
              <c:f>('statistical analysis'!$C$7,'statistical analysis'!$D$7,'statistical analysis'!$E$7,'statistical analysis'!$H$7,'statistical analysis'!$P$7)</c:f>
              <c:numCache>
                <c:formatCode>General</c:formatCode>
                <c:ptCount val="5"/>
                <c:pt idx="0">
                  <c:v>1.2</c:v>
                </c:pt>
                <c:pt idx="1">
                  <c:v>1.46</c:v>
                </c:pt>
                <c:pt idx="2">
                  <c:v>1.5714285714285714</c:v>
                </c:pt>
                <c:pt idx="3">
                  <c:v>2.2888888888888888</c:v>
                </c:pt>
                <c:pt idx="4">
                  <c:v>4.5789473684210522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7"/>
        <c:axId val="-206154784"/>
        <c:axId val="-206151520"/>
      </c:barChart>
      <c:catAx>
        <c:axId val="-2061547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6151520"/>
        <c:crossesAt val="0"/>
        <c:auto val="1"/>
        <c:lblAlgn val="ctr"/>
        <c:lblOffset val="100"/>
        <c:noMultiLvlLbl val="0"/>
      </c:catAx>
      <c:valAx>
        <c:axId val="-206151520"/>
        <c:scaling>
          <c:orientation val="minMax"/>
          <c:max val="5"/>
          <c:min val="1"/>
        </c:scaling>
        <c:delete val="0"/>
        <c:axPos val="l"/>
        <c:majorGridlines/>
        <c:title>
          <c:tx>
            <c:rich>
              <a:bodyPr rot="0" vert="wordArtVert"/>
              <a:lstStyle/>
              <a:p>
                <a:pPr>
                  <a:defRPr sz="1800"/>
                </a:pPr>
                <a:r>
                  <a:rPr lang="en-US" sz="1800" dirty="0" smtClean="0"/>
                  <a:t>MOS</a:t>
                </a:r>
                <a:endParaRPr lang="en-US" sz="18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-206154784"/>
        <c:crosses val="autoZero"/>
        <c:crossBetween val="between"/>
        <c:majorUnit val="1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5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5"/>
            <c:invertIfNegative val="0"/>
            <c:bubble3D val="0"/>
            <c:spPr>
              <a:solidFill>
                <a:schemeClr val="accent1"/>
              </a:solidFill>
            </c:spPr>
          </c:dPt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('statistical analysis'!$C$11:$E$11,'statistical analysis'!$G$11:$H$11,'statistical analysis'!$M$11,'statistical analysis'!$P$11)</c:f>
                <c:numCache>
                  <c:formatCode>General</c:formatCode>
                  <c:ptCount val="7"/>
                  <c:pt idx="0">
                    <c:v>0.52857269217118175</c:v>
                  </c:pt>
                  <c:pt idx="1">
                    <c:v>0.55437171645025307</c:v>
                  </c:pt>
                  <c:pt idx="2">
                    <c:v>1.4816207341961707</c:v>
                  </c:pt>
                  <c:pt idx="3">
                    <c:v>0.5977943957038101</c:v>
                  </c:pt>
                  <c:pt idx="4">
                    <c:v>0.58435909811994513</c:v>
                  </c:pt>
                  <c:pt idx="5">
                    <c:v>0.52857269217118175</c:v>
                  </c:pt>
                  <c:pt idx="6">
                    <c:v>0.42105263157894779</c:v>
                  </c:pt>
                </c:numCache>
              </c:numRef>
            </c:plus>
            <c:minus>
              <c:numRef>
                <c:f>('statistical analysis'!$C$12:$E$12,'statistical analysis'!$G$12:$H$12,'statistical analysis'!$M$12,'statistical analysis'!$P$12)</c:f>
                <c:numCache>
                  <c:formatCode>General</c:formatCode>
                  <c:ptCount val="7"/>
                  <c:pt idx="0">
                    <c:v>0.19999999999999996</c:v>
                  </c:pt>
                  <c:pt idx="1">
                    <c:v>0.45999999999999996</c:v>
                  </c:pt>
                  <c:pt idx="2">
                    <c:v>0.5714285714285714</c:v>
                  </c:pt>
                  <c:pt idx="3">
                    <c:v>0.59779439570381032</c:v>
                  </c:pt>
                  <c:pt idx="4">
                    <c:v>0.58435909811994513</c:v>
                  </c:pt>
                  <c:pt idx="5">
                    <c:v>0.52857269217118175</c:v>
                  </c:pt>
                  <c:pt idx="6">
                    <c:v>0.63590797083258899</c:v>
                  </c:pt>
                </c:numCache>
              </c:numRef>
            </c:minus>
          </c:errBars>
          <c:cat>
            <c:multiLvlStrRef>
              <c:f>('statistical analysis'!$C$2:$E$6,'statistical analysis'!$H$2:$H$6,'statistical analysis'!$M$2:$M$6,'statistical analysis'!$P$2:$P$6)</c:f>
              <c:multiLvlStrCache>
                <c:ptCount val="6"/>
                <c:lvl>
                  <c:pt idx="0">
                    <c:v>repeatLast</c:v>
                  </c:pt>
                  <c:pt idx="1">
                    <c:v>Pierced</c:v>
                  </c:pt>
                  <c:pt idx="2">
                    <c:v>whiteNoise</c:v>
                  </c:pt>
                  <c:pt idx="5">
                    <c:v>Original</c:v>
                  </c:pt>
                </c:lvl>
                <c:lvl>
                  <c:pt idx="1">
                    <c:v> </c:v>
                  </c:pt>
                  <c:pt idx="2">
                    <c:v> </c:v>
                  </c:pt>
                  <c:pt idx="3">
                    <c:v> </c:v>
                  </c:pt>
                  <c:pt idx="4">
                    <c:v> </c:v>
                  </c:pt>
                  <c:pt idx="5">
                    <c:v> </c:v>
                  </c:pt>
                </c:lvl>
                <c:lvl>
                  <c:pt idx="1">
                    <c:v> </c:v>
                  </c:pt>
                  <c:pt idx="2">
                    <c:v> </c:v>
                  </c:pt>
                  <c:pt idx="3">
                    <c:v> </c:v>
                  </c:pt>
                  <c:pt idx="4">
                    <c:v> </c:v>
                  </c:pt>
                  <c:pt idx="5">
                    <c:v> </c:v>
                  </c:pt>
                </c:lvl>
                <c:lvl>
                  <c:pt idx="1">
                    <c:v> </c:v>
                  </c:pt>
                  <c:pt idx="2">
                    <c:v> </c:v>
                  </c:pt>
                  <c:pt idx="3">
                    <c:v> </c:v>
                  </c:pt>
                  <c:pt idx="4">
                    <c:v> </c:v>
                  </c:pt>
                  <c:pt idx="5">
                    <c:v> </c:v>
                  </c:pt>
                </c:lvl>
                <c:lvl>
                  <c:pt idx="0">
                    <c:v> </c:v>
                  </c:pt>
                  <c:pt idx="1">
                    <c:v> </c:v>
                  </c:pt>
                  <c:pt idx="2">
                    <c:v> </c:v>
                  </c:pt>
                  <c:pt idx="3">
                    <c:v>Aud</c:v>
                  </c:pt>
                  <c:pt idx="4">
                    <c:v>AudVid</c:v>
                  </c:pt>
                  <c:pt idx="5">
                    <c:v> </c:v>
                  </c:pt>
                </c:lvl>
              </c:multiLvlStrCache>
            </c:multiLvlStrRef>
          </c:cat>
          <c:val>
            <c:numRef>
              <c:f>('statistical analysis'!$C$7:$E$7,'statistical analysis'!$H$7,'statistical analysis'!$M$7,'statistical analysis'!$P$7)</c:f>
              <c:numCache>
                <c:formatCode>General</c:formatCode>
                <c:ptCount val="6"/>
                <c:pt idx="0">
                  <c:v>1.2</c:v>
                </c:pt>
                <c:pt idx="1">
                  <c:v>1.46</c:v>
                </c:pt>
                <c:pt idx="2">
                  <c:v>1.5714285714285714</c:v>
                </c:pt>
                <c:pt idx="3">
                  <c:v>2.2888888888888888</c:v>
                </c:pt>
                <c:pt idx="4">
                  <c:v>3.2545454545454544</c:v>
                </c:pt>
                <c:pt idx="5">
                  <c:v>4.5789473684210522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7"/>
        <c:axId val="-206157504"/>
        <c:axId val="-206155872"/>
      </c:barChart>
      <c:catAx>
        <c:axId val="-2061575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6155872"/>
        <c:crossesAt val="0"/>
        <c:auto val="1"/>
        <c:lblAlgn val="ctr"/>
        <c:lblOffset val="100"/>
        <c:noMultiLvlLbl val="0"/>
      </c:catAx>
      <c:valAx>
        <c:axId val="-206155872"/>
        <c:scaling>
          <c:orientation val="minMax"/>
          <c:max val="5"/>
          <c:min val="1"/>
        </c:scaling>
        <c:delete val="0"/>
        <c:axPos val="l"/>
        <c:majorGridlines/>
        <c:title>
          <c:tx>
            <c:rich>
              <a:bodyPr rot="0" vert="wordArtVert"/>
              <a:lstStyle/>
              <a:p>
                <a:pPr>
                  <a:defRPr sz="1800"/>
                </a:pPr>
                <a:r>
                  <a:rPr lang="en-US" sz="1800" dirty="0" smtClean="0"/>
                  <a:t>MOS</a:t>
                </a:r>
                <a:endParaRPr lang="en-US" sz="18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-206157504"/>
        <c:crosses val="autoZero"/>
        <c:crossBetween val="between"/>
        <c:majorUnit val="1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1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5"/>
              </a:solidFill>
            </c:spPr>
          </c:dPt>
          <c:dPt>
            <c:idx val="8"/>
            <c:invertIfNegative val="0"/>
            <c:bubble3D val="0"/>
            <c:spPr>
              <a:solidFill>
                <a:schemeClr val="accent1"/>
              </a:solidFill>
            </c:spPr>
          </c:dPt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>
                    <a:ln w="0" cmpd="sng">
                      <a:solidFill>
                        <a:sysClr val="windowText" lastClr="000000"/>
                      </a:solidFill>
                    </a:ln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('statistical analysis'!$C$11:$E$11,'statistical analysis'!$H$11,'statistical analysis'!$K$11:$O$11)</c:f>
                <c:numCache>
                  <c:formatCode>General</c:formatCode>
                  <c:ptCount val="9"/>
                  <c:pt idx="0">
                    <c:v>0.52857269217118175</c:v>
                  </c:pt>
                  <c:pt idx="1">
                    <c:v>0.55437171645025307</c:v>
                  </c:pt>
                  <c:pt idx="2">
                    <c:v>1.4816207341961707</c:v>
                  </c:pt>
                  <c:pt idx="3">
                    <c:v>0.58435909811994513</c:v>
                  </c:pt>
                  <c:pt idx="4">
                    <c:v>0.6277023629159415</c:v>
                  </c:pt>
                  <c:pt idx="5">
                    <c:v>0.52857269217118175</c:v>
                  </c:pt>
                  <c:pt idx="6">
                    <c:v>0.53845341067886121</c:v>
                  </c:pt>
                  <c:pt idx="7">
                    <c:v>0.54360619230072427</c:v>
                  </c:pt>
                  <c:pt idx="8">
                    <c:v>0.42105263157894779</c:v>
                  </c:pt>
                </c:numCache>
              </c:numRef>
            </c:plus>
            <c:minus>
              <c:numRef>
                <c:f>('statistical analysis'!$C$12:$E$12,'statistical analysis'!$H$12,'statistical analysis'!$K$12:$O$12)</c:f>
                <c:numCache>
                  <c:formatCode>General</c:formatCode>
                  <c:ptCount val="9"/>
                  <c:pt idx="0">
                    <c:v>0.19999999999999996</c:v>
                  </c:pt>
                  <c:pt idx="1">
                    <c:v>0.45999999999999996</c:v>
                  </c:pt>
                  <c:pt idx="2">
                    <c:v>0.5714285714285714</c:v>
                  </c:pt>
                  <c:pt idx="3">
                    <c:v>0.58435909811994513</c:v>
                  </c:pt>
                  <c:pt idx="4">
                    <c:v>0.6277023629159415</c:v>
                  </c:pt>
                  <c:pt idx="5">
                    <c:v>0.52857269217118175</c:v>
                  </c:pt>
                  <c:pt idx="6">
                    <c:v>0.53845341067886121</c:v>
                  </c:pt>
                  <c:pt idx="7">
                    <c:v>0.54360619230072471</c:v>
                  </c:pt>
                  <c:pt idx="8">
                    <c:v>0.63590797083258899</c:v>
                  </c:pt>
                </c:numCache>
              </c:numRef>
            </c:minus>
            <c:spPr>
              <a:ln w="12700"/>
            </c:spPr>
          </c:errBars>
          <c:cat>
            <c:multiLvlStrRef>
              <c:f>('statistical analysis'!$C$2:$C$6,'statistical analysis'!$D$2:$D$6,'statistical analysis'!$E$2:$E$6,'statistical analysis'!$H$2:$H$6,'statistical analysis'!$K$2:$K$6,'statistical analysis'!$L$2:$L$6,'statistical analysis'!$M$2:$M$6,'statistical analysis'!$N$2:$N$6,'statistical analysis'!$O$2:$O$6)</c:f>
              <c:multiLvlStrCache>
                <c:ptCount val="9"/>
                <c:lvl>
                  <c:pt idx="0">
                    <c:v>repeatLast</c:v>
                  </c:pt>
                  <c:pt idx="1">
                    <c:v>Pierced</c:v>
                  </c:pt>
                  <c:pt idx="2">
                    <c:v>whiteNoise</c:v>
                  </c:pt>
                  <c:pt idx="4">
                    <c:v> </c:v>
                  </c:pt>
                  <c:pt idx="8">
                    <c:v>Original</c:v>
                  </c:pt>
                </c:lvl>
                <c:lvl>
                  <c:pt idx="1">
                    <c:v> </c:v>
                  </c:pt>
                  <c:pt idx="2">
                    <c:v> </c:v>
                  </c:pt>
                  <c:pt idx="3">
                    <c:v> </c:v>
                  </c:pt>
                  <c:pt idx="4">
                    <c:v> </c:v>
                  </c:pt>
                  <c:pt idx="5">
                    <c:v> </c:v>
                  </c:pt>
                  <c:pt idx="6">
                    <c:v> </c:v>
                  </c:pt>
                  <c:pt idx="7">
                    <c:v> </c:v>
                  </c:pt>
                  <c:pt idx="8">
                    <c:v> </c:v>
                  </c:pt>
                </c:lvl>
                <c:lvl>
                  <c:pt idx="1">
                    <c:v> </c:v>
                  </c:pt>
                  <c:pt idx="2">
                    <c:v> </c:v>
                  </c:pt>
                  <c:pt idx="3">
                    <c:v> </c:v>
                  </c:pt>
                  <c:pt idx="4">
                    <c:v>Pitch</c:v>
                  </c:pt>
                  <c:pt idx="5">
                    <c:v> </c:v>
                  </c:pt>
                  <c:pt idx="6">
                    <c:v> </c:v>
                  </c:pt>
                  <c:pt idx="7">
                    <c:v> </c:v>
                  </c:pt>
                  <c:pt idx="8">
                    <c:v> </c:v>
                  </c:pt>
                </c:lvl>
                <c:lvl>
                  <c:pt idx="1">
                    <c:v> </c:v>
                  </c:pt>
                  <c:pt idx="2">
                    <c:v> </c:v>
                  </c:pt>
                  <c:pt idx="3">
                    <c:v> </c:v>
                  </c:pt>
                  <c:pt idx="4">
                    <c:v>HMM</c:v>
                  </c:pt>
                  <c:pt idx="5">
                    <c:v> </c:v>
                  </c:pt>
                  <c:pt idx="6">
                    <c:v>HMM</c:v>
                  </c:pt>
                  <c:pt idx="7">
                    <c:v>HMM</c:v>
                  </c:pt>
                  <c:pt idx="8">
                    <c:v> </c:v>
                  </c:pt>
                </c:lvl>
                <c:lvl>
                  <c:pt idx="0">
                    <c:v> </c:v>
                  </c:pt>
                  <c:pt idx="1">
                    <c:v> </c:v>
                  </c:pt>
                  <c:pt idx="2">
                    <c:v> </c:v>
                  </c:pt>
                  <c:pt idx="3">
                    <c:v>Aud</c:v>
                  </c:pt>
                  <c:pt idx="4">
                    <c:v>Aud</c:v>
                  </c:pt>
                  <c:pt idx="5">
                    <c:v>AudVid</c:v>
                  </c:pt>
                  <c:pt idx="6">
                    <c:v>AudVid</c:v>
                  </c:pt>
                  <c:pt idx="7">
                    <c:v>Aud</c:v>
                  </c:pt>
                  <c:pt idx="8">
                    <c:v> </c:v>
                  </c:pt>
                </c:lvl>
              </c:multiLvlStrCache>
            </c:multiLvlStrRef>
          </c:cat>
          <c:val>
            <c:numRef>
              <c:f>('statistical analysis'!$C$7,'statistical analysis'!$D$7,'statistical analysis'!$E$7,'statistical analysis'!$H$7,'statistical analysis'!$K$7,'statistical analysis'!$L$7,'statistical analysis'!$M$7,'statistical analysis'!$N$7,'statistical analysis'!$O$7)</c:f>
              <c:numCache>
                <c:formatCode>General</c:formatCode>
                <c:ptCount val="9"/>
                <c:pt idx="0">
                  <c:v>1.2</c:v>
                </c:pt>
                <c:pt idx="1">
                  <c:v>1.46</c:v>
                </c:pt>
                <c:pt idx="2">
                  <c:v>1.5714285714285714</c:v>
                </c:pt>
                <c:pt idx="3">
                  <c:v>2.2888888888888888</c:v>
                </c:pt>
                <c:pt idx="4">
                  <c:v>3</c:v>
                </c:pt>
                <c:pt idx="5">
                  <c:v>3.2545454545454544</c:v>
                </c:pt>
                <c:pt idx="6">
                  <c:v>3.5283018867924527</c:v>
                </c:pt>
                <c:pt idx="7">
                  <c:v>3.7884615384615383</c:v>
                </c:pt>
                <c:pt idx="8">
                  <c:v>4.5789473684210522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7"/>
        <c:axId val="-206152064"/>
        <c:axId val="-206155328"/>
      </c:barChart>
      <c:catAx>
        <c:axId val="-2061520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6155328"/>
        <c:crossesAt val="0"/>
        <c:auto val="1"/>
        <c:lblAlgn val="ctr"/>
        <c:lblOffset val="100"/>
        <c:noMultiLvlLbl val="0"/>
      </c:catAx>
      <c:valAx>
        <c:axId val="-206155328"/>
        <c:scaling>
          <c:orientation val="minMax"/>
          <c:max val="5"/>
          <c:min val="1"/>
        </c:scaling>
        <c:delete val="0"/>
        <c:axPos val="l"/>
        <c:majorGridlines/>
        <c:title>
          <c:tx>
            <c:rich>
              <a:bodyPr rot="0" vert="wordArtVert"/>
              <a:lstStyle/>
              <a:p>
                <a:pPr>
                  <a:defRPr sz="1800"/>
                </a:pPr>
                <a:r>
                  <a:rPr lang="en-US" sz="1800" dirty="0" smtClean="0"/>
                  <a:t>MOS</a:t>
                </a:r>
                <a:endParaRPr lang="en-US" sz="18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-206152064"/>
        <c:crosses val="autoZero"/>
        <c:crossBetween val="between"/>
        <c:majorUnit val="1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1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5"/>
              </a:solidFill>
            </c:spPr>
          </c:dPt>
          <c:dPt>
            <c:idx val="8"/>
            <c:invertIfNegative val="0"/>
            <c:bubble3D val="0"/>
            <c:spPr>
              <a:solidFill>
                <a:schemeClr val="accent1"/>
              </a:solidFill>
            </c:spPr>
          </c:dPt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>
                    <a:ln w="0" cmpd="sng">
                      <a:solidFill>
                        <a:sysClr val="windowText" lastClr="000000"/>
                      </a:solidFill>
                    </a:ln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('statistical analysis'!$C$11:$E$11,'statistical analysis'!$H$11,'statistical analysis'!$K$11:$O$11)</c:f>
                <c:numCache>
                  <c:formatCode>General</c:formatCode>
                  <c:ptCount val="9"/>
                  <c:pt idx="0">
                    <c:v>0.52857269217118175</c:v>
                  </c:pt>
                  <c:pt idx="1">
                    <c:v>0.55437171645025307</c:v>
                  </c:pt>
                  <c:pt idx="2">
                    <c:v>1.4816207341961707</c:v>
                  </c:pt>
                  <c:pt idx="3">
                    <c:v>0.58435909811994513</c:v>
                  </c:pt>
                  <c:pt idx="4">
                    <c:v>0.6277023629159415</c:v>
                  </c:pt>
                  <c:pt idx="5">
                    <c:v>0.52857269217118175</c:v>
                  </c:pt>
                  <c:pt idx="6">
                    <c:v>0.53845341067886121</c:v>
                  </c:pt>
                  <c:pt idx="7">
                    <c:v>0.54360619230072427</c:v>
                  </c:pt>
                  <c:pt idx="8">
                    <c:v>0.42105263157894779</c:v>
                  </c:pt>
                </c:numCache>
              </c:numRef>
            </c:plus>
            <c:minus>
              <c:numRef>
                <c:f>('statistical analysis'!$C$12:$E$12,'statistical analysis'!$H$12,'statistical analysis'!$K$12:$O$12)</c:f>
                <c:numCache>
                  <c:formatCode>General</c:formatCode>
                  <c:ptCount val="9"/>
                  <c:pt idx="0">
                    <c:v>0.19999999999999996</c:v>
                  </c:pt>
                  <c:pt idx="1">
                    <c:v>0.45999999999999996</c:v>
                  </c:pt>
                  <c:pt idx="2">
                    <c:v>0.5714285714285714</c:v>
                  </c:pt>
                  <c:pt idx="3">
                    <c:v>0.58435909811994513</c:v>
                  </c:pt>
                  <c:pt idx="4">
                    <c:v>0.6277023629159415</c:v>
                  </c:pt>
                  <c:pt idx="5">
                    <c:v>0.52857269217118175</c:v>
                  </c:pt>
                  <c:pt idx="6">
                    <c:v>0.53845341067886121</c:v>
                  </c:pt>
                  <c:pt idx="7">
                    <c:v>0.54360619230072471</c:v>
                  </c:pt>
                  <c:pt idx="8">
                    <c:v>0.63590797083258899</c:v>
                  </c:pt>
                </c:numCache>
              </c:numRef>
            </c:minus>
            <c:spPr>
              <a:ln w="12700"/>
            </c:spPr>
          </c:errBars>
          <c:cat>
            <c:multiLvlStrRef>
              <c:f>('statistical analysis'!$C$2:$C$6,'statistical analysis'!$D$2:$D$6,'statistical analysis'!$E$2:$E$6,'statistical analysis'!$H$2:$H$6,'statistical analysis'!$K$2:$K$6,'statistical analysis'!$L$2:$L$6,'statistical analysis'!$M$2:$M$6,'statistical analysis'!$N$2:$N$6,'statistical analysis'!$O$2:$O$6)</c:f>
              <c:multiLvlStrCache>
                <c:ptCount val="9"/>
                <c:lvl>
                  <c:pt idx="0">
                    <c:v>repeatLast</c:v>
                  </c:pt>
                  <c:pt idx="1">
                    <c:v>Pierced</c:v>
                  </c:pt>
                  <c:pt idx="2">
                    <c:v>whiteNoise</c:v>
                  </c:pt>
                  <c:pt idx="4">
                    <c:v> </c:v>
                  </c:pt>
                  <c:pt idx="8">
                    <c:v>Original</c:v>
                  </c:pt>
                </c:lvl>
                <c:lvl>
                  <c:pt idx="1">
                    <c:v> </c:v>
                  </c:pt>
                  <c:pt idx="2">
                    <c:v> </c:v>
                  </c:pt>
                  <c:pt idx="3">
                    <c:v> </c:v>
                  </c:pt>
                  <c:pt idx="4">
                    <c:v> </c:v>
                  </c:pt>
                  <c:pt idx="5">
                    <c:v> </c:v>
                  </c:pt>
                  <c:pt idx="6">
                    <c:v> </c:v>
                  </c:pt>
                  <c:pt idx="7">
                    <c:v> </c:v>
                  </c:pt>
                  <c:pt idx="8">
                    <c:v> </c:v>
                  </c:pt>
                </c:lvl>
                <c:lvl>
                  <c:pt idx="1">
                    <c:v> </c:v>
                  </c:pt>
                  <c:pt idx="2">
                    <c:v> </c:v>
                  </c:pt>
                  <c:pt idx="3">
                    <c:v> </c:v>
                  </c:pt>
                  <c:pt idx="4">
                    <c:v>Pitch</c:v>
                  </c:pt>
                  <c:pt idx="5">
                    <c:v> </c:v>
                  </c:pt>
                  <c:pt idx="6">
                    <c:v> </c:v>
                  </c:pt>
                  <c:pt idx="7">
                    <c:v> </c:v>
                  </c:pt>
                  <c:pt idx="8">
                    <c:v> </c:v>
                  </c:pt>
                </c:lvl>
                <c:lvl>
                  <c:pt idx="1">
                    <c:v> </c:v>
                  </c:pt>
                  <c:pt idx="2">
                    <c:v> </c:v>
                  </c:pt>
                  <c:pt idx="3">
                    <c:v> </c:v>
                  </c:pt>
                  <c:pt idx="4">
                    <c:v>HMM</c:v>
                  </c:pt>
                  <c:pt idx="5">
                    <c:v> </c:v>
                  </c:pt>
                  <c:pt idx="6">
                    <c:v>HMM</c:v>
                  </c:pt>
                  <c:pt idx="7">
                    <c:v>HMM</c:v>
                  </c:pt>
                  <c:pt idx="8">
                    <c:v> </c:v>
                  </c:pt>
                </c:lvl>
                <c:lvl>
                  <c:pt idx="0">
                    <c:v> </c:v>
                  </c:pt>
                  <c:pt idx="1">
                    <c:v> </c:v>
                  </c:pt>
                  <c:pt idx="2">
                    <c:v> </c:v>
                  </c:pt>
                  <c:pt idx="3">
                    <c:v>Aud</c:v>
                  </c:pt>
                  <c:pt idx="4">
                    <c:v>Aud</c:v>
                  </c:pt>
                  <c:pt idx="5">
                    <c:v>AudVid</c:v>
                  </c:pt>
                  <c:pt idx="6">
                    <c:v>AudVid</c:v>
                  </c:pt>
                  <c:pt idx="7">
                    <c:v>Aud</c:v>
                  </c:pt>
                  <c:pt idx="8">
                    <c:v> </c:v>
                  </c:pt>
                </c:lvl>
              </c:multiLvlStrCache>
            </c:multiLvlStrRef>
          </c:cat>
          <c:val>
            <c:numRef>
              <c:f>('statistical analysis'!$C$7,'statistical analysis'!$D$7,'statistical analysis'!$E$7,'statistical analysis'!$H$7,'statistical analysis'!$K$7,'statistical analysis'!$L$7,'statistical analysis'!$M$7,'statistical analysis'!$N$7,'statistical analysis'!$O$7)</c:f>
              <c:numCache>
                <c:formatCode>General</c:formatCode>
                <c:ptCount val="9"/>
                <c:pt idx="0">
                  <c:v>1.2</c:v>
                </c:pt>
                <c:pt idx="1">
                  <c:v>1.46</c:v>
                </c:pt>
                <c:pt idx="2">
                  <c:v>1.5714285714285714</c:v>
                </c:pt>
                <c:pt idx="3">
                  <c:v>2.2888888888888888</c:v>
                </c:pt>
                <c:pt idx="4">
                  <c:v>3</c:v>
                </c:pt>
                <c:pt idx="5">
                  <c:v>3.2545454545454544</c:v>
                </c:pt>
                <c:pt idx="6">
                  <c:v>3.5283018867924527</c:v>
                </c:pt>
                <c:pt idx="7">
                  <c:v>3.7884615384615383</c:v>
                </c:pt>
                <c:pt idx="8">
                  <c:v>4.5789473684210522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7"/>
        <c:axId val="-218854288"/>
        <c:axId val="-218852112"/>
      </c:barChart>
      <c:catAx>
        <c:axId val="-2188542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18852112"/>
        <c:crossesAt val="0"/>
        <c:auto val="1"/>
        <c:lblAlgn val="ctr"/>
        <c:lblOffset val="100"/>
        <c:noMultiLvlLbl val="0"/>
      </c:catAx>
      <c:valAx>
        <c:axId val="-218852112"/>
        <c:scaling>
          <c:orientation val="minMax"/>
          <c:max val="5"/>
          <c:min val="1"/>
        </c:scaling>
        <c:delete val="0"/>
        <c:axPos val="l"/>
        <c:title>
          <c:tx>
            <c:rich>
              <a:bodyPr rot="0" vert="wordArtVert"/>
              <a:lstStyle/>
              <a:p>
                <a:pPr>
                  <a:defRPr sz="1800"/>
                </a:pPr>
                <a:r>
                  <a:rPr lang="en-US" sz="1800" dirty="0" smtClean="0"/>
                  <a:t>MOS</a:t>
                </a:r>
                <a:endParaRPr lang="en-US" sz="18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-218854288"/>
        <c:crosses val="autoZero"/>
        <c:crossBetween val="between"/>
        <c:majorUnit val="1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6DD848-DDDB-468A-8B01-1059BB948893}" type="datetimeFigureOut">
              <a:rPr lang="en-US" smtClean="0"/>
              <a:t>1/7/2015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6A7DE-5C7C-4721-A1E9-0C8B30EA6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84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A7DE-5C7C-4721-A1E9-0C8B30EA65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4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A7DE-5C7C-4721-A1E9-0C8B30EA65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86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“first stage…..”, “second</a:t>
            </a:r>
            <a:r>
              <a:rPr lang="en-US" baseline="0" dirty="0" smtClean="0"/>
              <a:t> stage..”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A7DE-5C7C-4721-A1E9-0C8B30EA65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04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A7DE-5C7C-4721-A1E9-0C8B30EA655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44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spcBef>
                <a:spcPct val="0"/>
              </a:spcBef>
            </a:pPr>
            <a:endParaRPr lang="he-IL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4475BD5-76F2-4AC4-8977-94197AED57BA}" type="slidenum">
              <a:rPr lang="he-IL"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he-IL"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093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an explanation on </a:t>
            </a:r>
            <a:r>
              <a:rPr lang="en-US" dirty="0" err="1" smtClean="0"/>
              <a:t>Mahalanobis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A7DE-5C7C-4721-A1E9-0C8B30EA655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764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A7DE-5C7C-4721-A1E9-0C8B30EA655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04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A7DE-5C7C-4721-A1E9-0C8B30EA655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499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A7DE-5C7C-4721-A1E9-0C8B30EA655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499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A7DE-5C7C-4721-A1E9-0C8B30EA655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499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it, that we still have video and HMM ahead. Correct video stream. “now I’ll demonstrate what the pierced audio sounds like. Red columns indicate audio gap”.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A7DE-5C7C-4721-A1E9-0C8B30EA655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1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A7DE-5C7C-4721-A1E9-0C8B30EA65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893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clear what are mine. “Let’s see if it gets better using Visual features”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A7DE-5C7C-4721-A1E9-0C8B30EA655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246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another</a:t>
            </a:r>
            <a:r>
              <a:rPr lang="en-US" baseline="0" dirty="0" smtClean="0"/>
              <a:t> slide on AV audio analysis in different applications (Dana…). “Now we want to use video for </a:t>
            </a:r>
            <a:r>
              <a:rPr lang="en-US" baseline="0" dirty="0" err="1" smtClean="0"/>
              <a:t>inpainting</a:t>
            </a:r>
            <a:r>
              <a:rPr lang="en-US" baseline="0" dirty="0" smtClean="0"/>
              <a:t>…”. </a:t>
            </a:r>
            <a:r>
              <a:rPr lang="en-US" baseline="0" dirty="0" err="1" smtClean="0"/>
              <a:t>Emphesize</a:t>
            </a:r>
            <a:r>
              <a:rPr lang="en-US" baseline="0" dirty="0" smtClean="0"/>
              <a:t> that the video exist while the audio is missing, and why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A7DE-5C7C-4721-A1E9-0C8B30EA655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187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Correct video stream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A7DE-5C7C-4721-A1E9-0C8B30EA655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929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A7DE-5C7C-4721-A1E9-0C8B30EA655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500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A7DE-5C7C-4721-A1E9-0C8B30EA655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113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Emphesize</a:t>
            </a:r>
            <a:r>
              <a:rPr lang="en-US" baseline="0" dirty="0" smtClean="0"/>
              <a:t> the </a:t>
            </a:r>
            <a:r>
              <a:rPr lang="en-US" baseline="0" dirty="0" err="1" smtClean="0"/>
              <a:t>differenc</a:t>
            </a:r>
            <a:r>
              <a:rPr lang="en-US" baseline="0" dirty="0" smtClean="0"/>
              <a:t> in sound between the two before playing</a:t>
            </a:r>
          </a:p>
          <a:p>
            <a:r>
              <a:rPr lang="en-US" baseline="0" dirty="0" smtClean="0"/>
              <a:t>“Our time division roughly corresponds to the length of a </a:t>
            </a:r>
            <a:r>
              <a:rPr lang="en-US" baseline="0" dirty="0" err="1" smtClean="0"/>
              <a:t>sylable</a:t>
            </a:r>
            <a:r>
              <a:rPr lang="en-US" baseline="0" dirty="0" smtClean="0"/>
              <a:t>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A7DE-5C7C-4721-A1E9-0C8B30EA655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868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“for</a:t>
            </a:r>
            <a:r>
              <a:rPr lang="en-US" baseline="0" dirty="0" smtClean="0"/>
              <a:t> each of the possible cluster transition, we count the number of </a:t>
            </a:r>
            <a:r>
              <a:rPr lang="en-US" baseline="0" dirty="0" err="1" smtClean="0"/>
              <a:t>occurances</a:t>
            </a:r>
            <a:r>
              <a:rPr lang="en-US" baseline="0" dirty="0" smtClean="0"/>
              <a:t>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A7DE-5C7C-4721-A1E9-0C8B30EA655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868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A7DE-5C7C-4721-A1E9-0C8B30EA655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609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</a:t>
            </a:r>
            <a:r>
              <a:rPr lang="en-US" baseline="0" dirty="0" smtClean="0"/>
              <a:t> ready for “why log?”</a:t>
            </a:r>
          </a:p>
          <a:p>
            <a:r>
              <a:rPr lang="en-US" baseline="0" dirty="0" smtClean="0"/>
              <a:t>“This is the PRIOR probability for </a:t>
            </a:r>
            <a:r>
              <a:rPr lang="en-US" baseline="0" dirty="0" err="1" smtClean="0"/>
              <a:t>tranisition</a:t>
            </a:r>
            <a:r>
              <a:rPr lang="en-US" baseline="0" dirty="0" smtClean="0"/>
              <a:t> between clusters” </a:t>
            </a:r>
          </a:p>
          <a:p>
            <a:r>
              <a:rPr lang="en-US" baseline="0" dirty="0" smtClean="0"/>
              <a:t>Change e54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A7DE-5C7C-4721-A1E9-0C8B30EA655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256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Emphesize</a:t>
            </a:r>
            <a:r>
              <a:rPr lang="en-US" dirty="0" smtClean="0"/>
              <a:t> the error bar issue – “When</a:t>
            </a:r>
            <a:r>
              <a:rPr lang="en-US" baseline="0" dirty="0" smtClean="0"/>
              <a:t> adding HMM, there is no longer statistical significance” “The left 3 are difficult to differ”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A7DE-5C7C-4721-A1E9-0C8B30EA655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640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A7DE-5C7C-4721-A1E9-0C8B30EA65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702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A7DE-5C7C-4721-A1E9-0C8B30EA655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66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that this graph is what we hear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A7DE-5C7C-4721-A1E9-0C8B30EA65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12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ask </a:t>
            </a:r>
            <a:r>
              <a:rPr lang="en-US" baseline="0" dirty="0" err="1" smtClean="0"/>
              <a:t>Yoav</a:t>
            </a:r>
            <a:r>
              <a:rPr lang="en-US" baseline="0" dirty="0" smtClean="0"/>
              <a:t> for Zohar slide about spectrogram, find a good </a:t>
            </a:r>
            <a:r>
              <a:rPr lang="en-US" baseline="0" dirty="0" err="1" smtClean="0"/>
              <a:t>explenation</a:t>
            </a:r>
            <a:r>
              <a:rPr lang="en-US" baseline="0" dirty="0" smtClean="0"/>
              <a:t> to why not these methods, take Zohar’s slide “advanced”, “higher quality results”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A7DE-5C7C-4721-A1E9-0C8B30EA65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82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“visibly different but perceptually similar” making the waveform similar is </a:t>
            </a:r>
            <a:r>
              <a:rPr lang="en-US" baseline="0" dirty="0" err="1" smtClean="0"/>
              <a:t>unneccessary</a:t>
            </a:r>
            <a:r>
              <a:rPr lang="en-US" baseline="0" dirty="0" smtClean="0"/>
              <a:t>. Our purpose is to make it perceptually good! OUR RESULTS!!!!!!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A7DE-5C7C-4721-A1E9-0C8B30EA65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87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“Our problem is similar to a</a:t>
            </a:r>
            <a:r>
              <a:rPr lang="en-US" baseline="0" dirty="0" smtClean="0"/>
              <a:t> problem in…” – introduction to this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A7DE-5C7C-4721-A1E9-0C8B30EA65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67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“fill” and not “fill in”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A7DE-5C7C-4721-A1E9-0C8B30EA65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1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“Now lets talk about OUR solution”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A7DE-5C7C-4721-A1E9-0C8B30EA65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07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467A-8ED2-4247-B656-39C0FFBBE8A4}" type="datetime8">
              <a:rPr lang="he-IL" smtClean="0"/>
              <a:t>07 ינואר 15</a:t>
            </a:fld>
            <a:endParaRPr lang="he-I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smtClean="0"/>
              <a:t>Yuval Bahat, Multimodal audio inpainting</a:t>
            </a:r>
            <a:endParaRPr lang="he-IL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C7913-1A7B-472A-AEA2-E5FE564C25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84502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2F36A-75BE-48EF-8755-73E8B5932B4C}" type="datetime8">
              <a:rPr lang="he-IL" smtClean="0"/>
              <a:t>07 ינואר 15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Yuval Bahat, Multimodal audio inpainting</a:t>
            </a: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C7913-1A7B-472A-AEA2-E5FE564C25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80879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8E9B-92A5-41EE-A254-5180092B084D}" type="datetime8">
              <a:rPr lang="he-IL" smtClean="0"/>
              <a:t>07 ינואר 15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Yuval Bahat, Multimodal audio inpainting</a:t>
            </a: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C7913-1A7B-472A-AEA2-E5FE564C25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26149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5C70E-543B-415D-BE9F-13E9F47D77D3}" type="datetime8">
              <a:rPr lang="he-IL" smtClean="0"/>
              <a:t>07 ינואר 15</a:t>
            </a:fld>
            <a:endParaRPr lang="he-IL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-132796" y="6544535"/>
            <a:ext cx="2895600" cy="365125"/>
          </a:xfrm>
        </p:spPr>
        <p:txBody>
          <a:bodyPr/>
          <a:lstStyle/>
          <a:p>
            <a:pPr rtl="0"/>
            <a:r>
              <a:rPr lang="en-US" smtClean="0"/>
              <a:t>Yuval Bahat, Multimodal audio inpainting</a:t>
            </a:r>
            <a:endParaRPr lang="he-IL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D4BED-70D3-4485-9700-924FA4B8E6FA}" type="slidenum">
              <a:rPr lang="en-US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39446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A2C7F-FEE2-4C5E-9EEB-3DB9B79C1947}" type="datetime8">
              <a:rPr lang="he-IL" smtClean="0"/>
              <a:t>07 ינואר 15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Yuval Bahat, Multimodal audio inpainting</a:t>
            </a: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C7913-1A7B-472A-AEA2-E5FE564C25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72895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C646B-BCFE-4BAA-B04E-4FEA5FDEEAF6}" type="datetime8">
              <a:rPr lang="he-IL" smtClean="0"/>
              <a:t>07 ינואר 15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Yuval Bahat, Multimodal audio inpainting</a:t>
            </a:r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C7913-1A7B-472A-AEA2-E5FE564C25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28297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69146-00DE-4A83-9315-9B735FEE4E85}" type="datetime8">
              <a:rPr lang="he-IL" smtClean="0"/>
              <a:t>07 ינואר 15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Yuval Bahat, Multimodal audio inpainting</a:t>
            </a:r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C7913-1A7B-472A-AEA2-E5FE564C25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54193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9C186-C1E6-417E-94BB-0216E6DE0684}" type="datetime8">
              <a:rPr lang="he-IL" smtClean="0"/>
              <a:t>07 ינואר 15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Yuval Bahat, Multimodal audio inpainting</a:t>
            </a:r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C7913-1A7B-472A-AEA2-E5FE564C25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48583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75343-7E30-4795-A048-47E1885EE80F}" type="datetime8">
              <a:rPr lang="he-IL" smtClean="0"/>
              <a:t>07 ינואר 15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Yuval Bahat, Multimodal audio inpainting</a:t>
            </a:r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C7913-1A7B-472A-AEA2-E5FE564C25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92263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ED45-5D03-4989-A6EE-547D9CD1A1A4}" type="datetime8">
              <a:rPr lang="he-IL" smtClean="0"/>
              <a:t>07 ינואר 15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Yuval Bahat, Multimodal audio inpainting</a:t>
            </a:r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C7913-1A7B-472A-AEA2-E5FE564C25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52905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A383-8859-4040-BAA6-42D99DCFF442}" type="datetime8">
              <a:rPr lang="he-IL" smtClean="0"/>
              <a:t>07 ינואר 15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Yuval Bahat, Multimodal audio inpainting</a:t>
            </a:r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C7913-1A7B-472A-AEA2-E5FE564C25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30497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8E298-A915-4785-84E2-62CD55584B60}" type="datetime8">
              <a:rPr lang="he-IL" smtClean="0"/>
              <a:t>07 ינואר 15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 dirty="0" smtClean="0"/>
              <a:t>Yuval </a:t>
            </a:r>
            <a:r>
              <a:rPr lang="en-US" dirty="0" err="1" smtClean="0"/>
              <a:t>Bahat</a:t>
            </a:r>
            <a:r>
              <a:rPr lang="en-US" dirty="0" smtClean="0"/>
              <a:t>, Multimodal audio </a:t>
            </a:r>
            <a:r>
              <a:rPr lang="en-US" dirty="0" err="1" smtClean="0"/>
              <a:t>inpainting</a:t>
            </a:r>
            <a:endParaRPr lang="he-I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5104" y="6381328"/>
            <a:ext cx="368896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C7913-1A7B-472A-AEA2-E5FE564C25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522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20.png"/><Relationship Id="rId26" Type="http://schemas.openxmlformats.org/officeDocument/2006/relationships/image" Target="../media/image60.png"/><Relationship Id="rId3" Type="http://schemas.openxmlformats.org/officeDocument/2006/relationships/image" Target="../media/image39.png"/><Relationship Id="rId21" Type="http://schemas.openxmlformats.org/officeDocument/2006/relationships/image" Target="../media/image55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2.png"/><Relationship Id="rId20" Type="http://schemas.openxmlformats.org/officeDocument/2006/relationships/image" Target="../media/image54.png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58.png"/><Relationship Id="rId32" Type="http://schemas.openxmlformats.org/officeDocument/2006/relationships/image" Target="../media/image66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10" Type="http://schemas.openxmlformats.org/officeDocument/2006/relationships/image" Target="../media/image46.png"/><Relationship Id="rId19" Type="http://schemas.openxmlformats.org/officeDocument/2006/relationships/image" Target="../media/image530.png"/><Relationship Id="rId31" Type="http://schemas.openxmlformats.org/officeDocument/2006/relationships/image" Target="../media/image6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6.png"/><Relationship Id="rId27" Type="http://schemas.openxmlformats.org/officeDocument/2006/relationships/image" Target="../media/image61.png"/><Relationship Id="rId30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20.png"/><Relationship Id="rId26" Type="http://schemas.openxmlformats.org/officeDocument/2006/relationships/image" Target="../media/image68.png"/><Relationship Id="rId3" Type="http://schemas.openxmlformats.org/officeDocument/2006/relationships/image" Target="../media/image39.png"/><Relationship Id="rId21" Type="http://schemas.openxmlformats.org/officeDocument/2006/relationships/image" Target="../media/image59.png"/><Relationship Id="rId34" Type="http://schemas.openxmlformats.org/officeDocument/2006/relationships/image" Target="../media/image52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5" Type="http://schemas.openxmlformats.org/officeDocument/2006/relationships/image" Target="../media/image62.png"/><Relationship Id="rId33" Type="http://schemas.openxmlformats.org/officeDocument/2006/relationships/image" Target="../media/image50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7.png"/><Relationship Id="rId32" Type="http://schemas.openxmlformats.org/officeDocument/2006/relationships/image" Target="../media/image66.png"/><Relationship Id="rId37" Type="http://schemas.openxmlformats.org/officeDocument/2006/relationships/image" Target="../media/image58.png"/><Relationship Id="rId5" Type="http://schemas.openxmlformats.org/officeDocument/2006/relationships/image" Target="../media/image41.png"/><Relationship Id="rId23" Type="http://schemas.openxmlformats.org/officeDocument/2006/relationships/image" Target="../media/image61.png"/><Relationship Id="rId15" Type="http://schemas.openxmlformats.org/officeDocument/2006/relationships/image" Target="../media/image51.png"/><Relationship Id="rId36" Type="http://schemas.openxmlformats.org/officeDocument/2006/relationships/image" Target="../media/image530.png"/><Relationship Id="rId10" Type="http://schemas.openxmlformats.org/officeDocument/2006/relationships/image" Target="../media/image46.png"/><Relationship Id="rId19" Type="http://schemas.openxmlformats.org/officeDocument/2006/relationships/image" Target="../media/image54.png"/><Relationship Id="rId31" Type="http://schemas.openxmlformats.org/officeDocument/2006/relationships/image" Target="../media/image6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22" Type="http://schemas.openxmlformats.org/officeDocument/2006/relationships/image" Target="../media/image60.png"/><Relationship Id="rId27" Type="http://schemas.openxmlformats.org/officeDocument/2006/relationships/image" Target="../media/image63.png"/><Relationship Id="rId35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8.png"/><Relationship Id="rId18" Type="http://schemas.openxmlformats.org/officeDocument/2006/relationships/image" Target="../media/image64.png"/><Relationship Id="rId3" Type="http://schemas.openxmlformats.org/officeDocument/2006/relationships/image" Target="../media/image40.png"/><Relationship Id="rId34" Type="http://schemas.openxmlformats.org/officeDocument/2006/relationships/image" Target="../media/image63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3.png"/><Relationship Id="rId33" Type="http://schemas.openxmlformats.org/officeDocument/2006/relationships/image" Target="../media/image69.png"/><Relationship Id="rId2" Type="http://schemas.openxmlformats.org/officeDocument/2006/relationships/image" Target="../media/image39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32" Type="http://schemas.openxmlformats.org/officeDocument/2006/relationships/image" Target="../media/image640.png"/><Relationship Id="rId5" Type="http://schemas.openxmlformats.org/officeDocument/2006/relationships/image" Target="../media/image42.png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31" Type="http://schemas.openxmlformats.org/officeDocument/2006/relationships/image" Target="../media/image65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image" Target="../media/image670.png"/><Relationship Id="rId26" Type="http://schemas.openxmlformats.org/officeDocument/2006/relationships/image" Target="../media/image75.png"/><Relationship Id="rId3" Type="http://schemas.openxmlformats.org/officeDocument/2006/relationships/image" Target="../media/image40.png"/><Relationship Id="rId21" Type="http://schemas.openxmlformats.org/officeDocument/2006/relationships/image" Target="../media/image70.png"/><Relationship Id="rId34" Type="http://schemas.openxmlformats.org/officeDocument/2006/relationships/image" Target="../media/image61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660.png"/><Relationship Id="rId25" Type="http://schemas.openxmlformats.org/officeDocument/2006/relationships/image" Target="../media/image74.png"/><Relationship Id="rId33" Type="http://schemas.openxmlformats.org/officeDocument/2006/relationships/image" Target="../media/image60.png"/><Relationship Id="rId2" Type="http://schemas.openxmlformats.org/officeDocument/2006/relationships/image" Target="../media/image39.png"/><Relationship Id="rId16" Type="http://schemas.openxmlformats.org/officeDocument/2006/relationships/image" Target="../media/image420.png"/><Relationship Id="rId20" Type="http://schemas.openxmlformats.org/officeDocument/2006/relationships/image" Target="../media/image690.png"/><Relationship Id="rId29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73.png"/><Relationship Id="rId32" Type="http://schemas.openxmlformats.org/officeDocument/2006/relationships/image" Target="../media/image59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72.png"/><Relationship Id="rId28" Type="http://schemas.openxmlformats.org/officeDocument/2006/relationships/image" Target="../media/image77.png"/><Relationship Id="rId36" Type="http://schemas.openxmlformats.org/officeDocument/2006/relationships/image" Target="../media/image81.png"/><Relationship Id="rId10" Type="http://schemas.openxmlformats.org/officeDocument/2006/relationships/image" Target="../media/image47.png"/><Relationship Id="rId19" Type="http://schemas.openxmlformats.org/officeDocument/2006/relationships/image" Target="../media/image680.png"/><Relationship Id="rId31" Type="http://schemas.openxmlformats.org/officeDocument/2006/relationships/image" Target="../media/image58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400.png"/><Relationship Id="rId22" Type="http://schemas.openxmlformats.org/officeDocument/2006/relationships/image" Target="../media/image71.png"/><Relationship Id="rId27" Type="http://schemas.openxmlformats.org/officeDocument/2006/relationships/image" Target="../media/image76.png"/><Relationship Id="rId30" Type="http://schemas.openxmlformats.org/officeDocument/2006/relationships/image" Target="../media/image79.png"/><Relationship Id="rId35" Type="http://schemas.openxmlformats.org/officeDocument/2006/relationships/image" Target="../media/image80.png"/><Relationship Id="rId8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9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0.png"/><Relationship Id="rId13" Type="http://schemas.openxmlformats.org/officeDocument/2006/relationships/image" Target="../media/image96.png"/><Relationship Id="rId3" Type="http://schemas.openxmlformats.org/officeDocument/2006/relationships/audio" Target="../media/audio14.wav"/><Relationship Id="rId7" Type="http://schemas.openxmlformats.org/officeDocument/2006/relationships/image" Target="../media/image910.png"/><Relationship Id="rId12" Type="http://schemas.openxmlformats.org/officeDocument/2006/relationships/image" Target="../media/image95.png"/><Relationship Id="rId17" Type="http://schemas.openxmlformats.org/officeDocument/2006/relationships/image" Target="../media/image93.png"/><Relationship Id="rId2" Type="http://schemas.openxmlformats.org/officeDocument/2006/relationships/audio" Target="../media/audio13.wav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940.png"/><Relationship Id="rId5" Type="http://schemas.openxmlformats.org/officeDocument/2006/relationships/audio" Target="../media/audio16.wav"/><Relationship Id="rId15" Type="http://schemas.openxmlformats.org/officeDocument/2006/relationships/image" Target="../media/image59.png"/><Relationship Id="rId10" Type="http://schemas.openxmlformats.org/officeDocument/2006/relationships/image" Target="../media/image74.png"/><Relationship Id="rId4" Type="http://schemas.openxmlformats.org/officeDocument/2006/relationships/audio" Target="../media/audio15.wav"/><Relationship Id="rId9" Type="http://schemas.openxmlformats.org/officeDocument/2006/relationships/image" Target="../media/image930.png"/><Relationship Id="rId1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2.png"/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5" Type="http://schemas.openxmlformats.org/officeDocument/2006/relationships/image" Target="../media/image90.png"/><Relationship Id="rId10" Type="http://schemas.openxmlformats.org/officeDocument/2006/relationships/image" Target="../media/image103.png"/><Relationship Id="rId19" Type="http://schemas.openxmlformats.org/officeDocument/2006/relationships/image" Target="../media/image108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audio" Target="../media/audio18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40.png"/><Relationship Id="rId4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5.wav"/><Relationship Id="rId5" Type="http://schemas.openxmlformats.org/officeDocument/2006/relationships/image" Target="../media/image154.png"/><Relationship Id="rId4" Type="http://schemas.openxmlformats.org/officeDocument/2006/relationships/image" Target="../media/image40.png"/><Relationship Id="rId9" Type="http://schemas.openxmlformats.org/officeDocument/2006/relationships/image" Target="../media/image11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13.png"/><Relationship Id="rId5" Type="http://schemas.openxmlformats.org/officeDocument/2006/relationships/image" Target="../media/image95.jpeg"/><Relationship Id="rId4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23.gif"/><Relationship Id="rId5" Type="http://schemas.openxmlformats.org/officeDocument/2006/relationships/image" Target="../media/image118.png"/><Relationship Id="rId10" Type="http://schemas.openxmlformats.org/officeDocument/2006/relationships/audio" Target="../media/audio12.wav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24.png"/><Relationship Id="rId4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25.png"/><Relationship Id="rId4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5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3.png"/><Relationship Id="rId18" Type="http://schemas.openxmlformats.org/officeDocument/2006/relationships/image" Target="../media/image110.png"/><Relationship Id="rId3" Type="http://schemas.microsoft.com/office/2007/relationships/media" Target="../media/media6.avi"/><Relationship Id="rId12" Type="http://schemas.openxmlformats.org/officeDocument/2006/relationships/image" Target="../media/image101.png"/><Relationship Id="rId17" Type="http://schemas.openxmlformats.org/officeDocument/2006/relationships/image" Target="../media/image108.png"/><Relationship Id="rId2" Type="http://schemas.openxmlformats.org/officeDocument/2006/relationships/video" Target="../media/media5.avi"/><Relationship Id="rId16" Type="http://schemas.openxmlformats.org/officeDocument/2006/relationships/image" Target="../media/image107.png"/><Relationship Id="rId20" Type="http://schemas.openxmlformats.org/officeDocument/2006/relationships/image" Target="../media/image129.jpeg"/><Relationship Id="rId1" Type="http://schemas.microsoft.com/office/2007/relationships/media" Target="../media/media5.avi"/><Relationship Id="rId6" Type="http://schemas.openxmlformats.org/officeDocument/2006/relationships/notesSlide" Target="../notesSlides/notesSlide25.xml"/><Relationship Id="rId11" Type="http://schemas.openxmlformats.org/officeDocument/2006/relationships/image" Target="../media/image10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06.png"/><Relationship Id="rId10" Type="http://schemas.openxmlformats.org/officeDocument/2006/relationships/image" Target="../media/image99.png"/><Relationship Id="rId19" Type="http://schemas.openxmlformats.org/officeDocument/2006/relationships/image" Target="../media/image128.png"/><Relationship Id="rId4" Type="http://schemas.openxmlformats.org/officeDocument/2006/relationships/video" Target="../media/media6.avi"/><Relationship Id="rId9" Type="http://schemas.openxmlformats.org/officeDocument/2006/relationships/image" Target="../media/image98.png"/><Relationship Id="rId14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10.png"/><Relationship Id="rId18" Type="http://schemas.openxmlformats.org/officeDocument/2006/relationships/image" Target="../media/image1170.png"/><Relationship Id="rId3" Type="http://schemas.openxmlformats.org/officeDocument/2006/relationships/image" Target="../media/image102.png"/><Relationship Id="rId7" Type="http://schemas.openxmlformats.org/officeDocument/2006/relationships/image" Target="../media/image101.png"/><Relationship Id="rId12" Type="http://schemas.openxmlformats.org/officeDocument/2006/relationships/image" Target="../media/image108.png"/><Relationship Id="rId17" Type="http://schemas.openxmlformats.org/officeDocument/2006/relationships/image" Target="../media/image1160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150.png"/><Relationship Id="rId20" Type="http://schemas.openxmlformats.org/officeDocument/2006/relationships/image" Target="../media/image1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07.png"/><Relationship Id="rId5" Type="http://schemas.openxmlformats.org/officeDocument/2006/relationships/image" Target="../media/image99.png"/><Relationship Id="rId15" Type="http://schemas.openxmlformats.org/officeDocument/2006/relationships/image" Target="../media/image1140.png"/><Relationship Id="rId10" Type="http://schemas.openxmlformats.org/officeDocument/2006/relationships/image" Target="../media/image106.png"/><Relationship Id="rId19" Type="http://schemas.openxmlformats.org/officeDocument/2006/relationships/image" Target="../media/image1180.png"/><Relationship Id="rId4" Type="http://schemas.openxmlformats.org/officeDocument/2006/relationships/image" Target="../media/image98.png"/><Relationship Id="rId9" Type="http://schemas.openxmlformats.org/officeDocument/2006/relationships/image" Target="../media/image104.png"/><Relationship Id="rId14" Type="http://schemas.openxmlformats.org/officeDocument/2006/relationships/image" Target="../media/image11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0.png"/><Relationship Id="rId2" Type="http://schemas.openxmlformats.org/officeDocument/2006/relationships/image" Target="../media/image13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18" Type="http://schemas.openxmlformats.org/officeDocument/2006/relationships/image" Target="../media/image146.png"/><Relationship Id="rId3" Type="http://schemas.openxmlformats.org/officeDocument/2006/relationships/image" Target="../media/image132.png"/><Relationship Id="rId21" Type="http://schemas.openxmlformats.org/officeDocument/2006/relationships/image" Target="../media/image149.pn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17" Type="http://schemas.openxmlformats.org/officeDocument/2006/relationships/image" Target="../media/image145.png"/><Relationship Id="rId25" Type="http://schemas.openxmlformats.org/officeDocument/2006/relationships/image" Target="../media/image153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44.png"/><Relationship Id="rId20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139.png"/><Relationship Id="rId24" Type="http://schemas.openxmlformats.org/officeDocument/2006/relationships/image" Target="../media/image152.png"/><Relationship Id="rId5" Type="http://schemas.openxmlformats.org/officeDocument/2006/relationships/image" Target="../media/image134.png"/><Relationship Id="rId15" Type="http://schemas.openxmlformats.org/officeDocument/2006/relationships/image" Target="../media/image143.png"/><Relationship Id="rId23" Type="http://schemas.openxmlformats.org/officeDocument/2006/relationships/image" Target="../media/image151.png"/><Relationship Id="rId10" Type="http://schemas.openxmlformats.org/officeDocument/2006/relationships/image" Target="../media/image138.png"/><Relationship Id="rId19" Type="http://schemas.openxmlformats.org/officeDocument/2006/relationships/image" Target="../media/image147.png"/><Relationship Id="rId4" Type="http://schemas.openxmlformats.org/officeDocument/2006/relationships/image" Target="../media/image133.png"/><Relationship Id="rId9" Type="http://schemas.openxmlformats.org/officeDocument/2006/relationships/image" Target="../media/image137.png"/><Relationship Id="rId14" Type="http://schemas.openxmlformats.org/officeDocument/2006/relationships/image" Target="../media/image142.png"/><Relationship Id="rId22" Type="http://schemas.openxmlformats.org/officeDocument/2006/relationships/image" Target="../media/image1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8" Type="http://schemas.openxmlformats.org/officeDocument/2006/relationships/image" Target="../media/image1420.png"/><Relationship Id="rId3" Type="http://schemas.openxmlformats.org/officeDocument/2006/relationships/image" Target="../media/image99.png"/><Relationship Id="rId12" Type="http://schemas.openxmlformats.org/officeDocument/2006/relationships/image" Target="../media/image108.png"/><Relationship Id="rId7" Type="http://schemas.openxmlformats.org/officeDocument/2006/relationships/image" Target="../media/image103.png"/><Relationship Id="rId17" Type="http://schemas.openxmlformats.org/officeDocument/2006/relationships/image" Target="../media/image1410.png"/><Relationship Id="rId2" Type="http://schemas.openxmlformats.org/officeDocument/2006/relationships/image" Target="../media/image98.png"/><Relationship Id="rId16" Type="http://schemas.openxmlformats.org/officeDocument/2006/relationships/image" Target="../media/image1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14" Type="http://schemas.openxmlformats.org/officeDocument/2006/relationships/image" Target="../media/image110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png"/><Relationship Id="rId4" Type="http://schemas.openxmlformats.org/officeDocument/2006/relationships/image" Target="../media/image1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15.png"/><Relationship Id="rId4" Type="http://schemas.openxmlformats.org/officeDocument/2006/relationships/image" Target="../media/image1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5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115.png"/><Relationship Id="rId5" Type="http://schemas.openxmlformats.org/officeDocument/2006/relationships/image" Target="../media/image156.png"/><Relationship Id="rId4" Type="http://schemas.openxmlformats.org/officeDocument/2006/relationships/notesSlide" Target="../notesSlides/notesSlide30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2.wav"/><Relationship Id="rId7" Type="http://schemas.openxmlformats.org/officeDocument/2006/relationships/image" Target="../media/image11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8.png"/><Relationship Id="rId5" Type="http://schemas.openxmlformats.org/officeDocument/2006/relationships/image" Target="../media/image16.png"/><Relationship Id="rId10" Type="http://schemas.openxmlformats.org/officeDocument/2006/relationships/image" Target="../media/image157.png"/><Relationship Id="rId4" Type="http://schemas.openxmlformats.org/officeDocument/2006/relationships/image" Target="../media/image15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22.png"/><Relationship Id="rId5" Type="http://schemas.openxmlformats.org/officeDocument/2006/relationships/audio" Target="../media/audio5.wav"/><Relationship Id="rId15" Type="http://schemas.openxmlformats.org/officeDocument/2006/relationships/image" Target="../media/image26.png"/><Relationship Id="rId10" Type="http://schemas.openxmlformats.org/officeDocument/2006/relationships/image" Target="../media/image21.jpeg"/><Relationship Id="rId4" Type="http://schemas.openxmlformats.org/officeDocument/2006/relationships/audio" Target="../media/audio4.wav"/><Relationship Id="rId9" Type="http://schemas.openxmlformats.org/officeDocument/2006/relationships/audio" Target="../media/audio9.wav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86.png"/><Relationship Id="rId4" Type="http://schemas.openxmlformats.org/officeDocument/2006/relationships/image" Target="../media/image22.png"/><Relationship Id="rId9" Type="http://schemas.openxmlformats.org/officeDocument/2006/relationships/image" Target="../media/image8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5" Type="http://schemas.openxmlformats.org/officeDocument/2006/relationships/audio" Target="../media/audio7.wav"/><Relationship Id="rId10" Type="http://schemas.openxmlformats.org/officeDocument/2006/relationships/image" Target="../media/image23.png"/><Relationship Id="rId4" Type="http://schemas.openxmlformats.org/officeDocument/2006/relationships/audio" Target="../media/audio10.wav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rtl="0"/>
            <a:r>
              <a:rPr lang="en-US" dirty="0" smtClean="0"/>
              <a:t>Multimodal Audio </a:t>
            </a:r>
            <a:r>
              <a:rPr lang="en-US" dirty="0" err="1" smtClean="0"/>
              <a:t>Inpainting</a:t>
            </a:r>
            <a:endParaRPr lang="he-I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rtl="0"/>
            <a:r>
              <a:rPr lang="en-US" dirty="0">
                <a:solidFill>
                  <a:schemeClr val="tx1"/>
                </a:solidFill>
              </a:rPr>
              <a:t>Yuval</a:t>
            </a:r>
            <a:r>
              <a:rPr lang="en-US" dirty="0" smtClean="0"/>
              <a:t> </a:t>
            </a:r>
            <a:r>
              <a:rPr lang="en-US" dirty="0" err="1">
                <a:solidFill>
                  <a:schemeClr val="tx1"/>
                </a:solidFill>
              </a:rPr>
              <a:t>Bahat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Yoav Schechner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Michael </a:t>
            </a:r>
            <a:r>
              <a:rPr lang="en-US" dirty="0" err="1" smtClean="0">
                <a:solidFill>
                  <a:schemeClr val="tx1"/>
                </a:solidFill>
              </a:rPr>
              <a:t>Elad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he-IL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57188" y="285750"/>
          <a:ext cx="990600" cy="132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Photo Editor Photo" r:id="rId3" imgW="2064762" imgH="2309060" progId="">
                  <p:embed/>
                </p:oleObj>
              </mc:Choice>
              <mc:Fallback>
                <p:oleObj name="Photo Editor Photo" r:id="rId3" imgW="2064762" imgH="23090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7896" t="6766" r="7266" b="3383"/>
                      <a:stretch>
                        <a:fillRect/>
                      </a:stretch>
                    </p:blipFill>
                    <p:spPr bwMode="auto">
                      <a:xfrm>
                        <a:off x="357188" y="285750"/>
                        <a:ext cx="990600" cy="1328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7286644" y="357166"/>
            <a:ext cx="1458912" cy="1257301"/>
            <a:chOff x="7286644" y="357166"/>
            <a:chExt cx="1458912" cy="1257301"/>
          </a:xfrm>
        </p:grpSpPr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7286644" y="357166"/>
              <a:ext cx="1458912" cy="1257301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e-IL"/>
            </a:p>
          </p:txBody>
        </p:sp>
        <p:pic>
          <p:nvPicPr>
            <p:cNvPr id="7" name="Picture 7" descr="logo13"/>
            <p:cNvPicPr>
              <a:picLocks noChangeAspect="1" noChangeArrowheads="1"/>
            </p:cNvPicPr>
            <p:nvPr/>
          </p:nvPicPr>
          <p:blipFill>
            <a:blip r:embed="rId5" cstate="print"/>
            <a:srcRect t="904"/>
            <a:stretch>
              <a:fillRect/>
            </a:stretch>
          </p:blipFill>
          <p:spPr bwMode="auto">
            <a:xfrm>
              <a:off x="7422498" y="495300"/>
              <a:ext cx="1323058" cy="983978"/>
            </a:xfrm>
            <a:prstGeom prst="rect">
              <a:avLst/>
            </a:prstGeom>
            <a:noFill/>
          </p:spPr>
        </p:pic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820472" y="6520259"/>
            <a:ext cx="2133600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1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88550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29"/>
    </mc:Choice>
    <mc:Fallback xmlns="">
      <p:transition spd="slow" advTm="3462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Image </a:t>
            </a:r>
            <a:r>
              <a:rPr lang="en-US" dirty="0" err="1" smtClean="0"/>
              <a:t>Inpainting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10</a:t>
            </a:fld>
            <a:endParaRPr lang="he-IL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74948" y="1600200"/>
            <a:ext cx="2952328" cy="1252736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dirty="0" smtClean="0"/>
              <a:t>Filling-in missing image segments</a:t>
            </a:r>
            <a:endParaRPr lang="en-US" dirty="0"/>
          </a:p>
        </p:txBody>
      </p:sp>
      <p:pic>
        <p:nvPicPr>
          <p:cNvPr id="3074" name="Picture 2" descr="C:\Users\IBM owner\Dropbox\Master\Semester 3\Studying\MultiModal\Seminar\resources\paintingRestor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710" y="1484784"/>
            <a:ext cx="4629778" cy="453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6392361"/>
            <a:ext cx="8316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/>
              <a:t>http://www.oldworldrestorations.com/painting-restoration.aspx</a:t>
            </a:r>
            <a:endParaRPr lang="en-US" sz="1200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-53752" y="3001864"/>
            <a:ext cx="4409728" cy="2227336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None/>
            </a:pPr>
            <a:r>
              <a:rPr lang="en-US" dirty="0" smtClean="0"/>
              <a:t>Intact image information</a:t>
            </a:r>
          </a:p>
          <a:p>
            <a:pPr marL="0" indent="0" algn="ctr" rtl="0">
              <a:buNone/>
            </a:pPr>
            <a:r>
              <a:rPr lang="en-US" sz="2400" dirty="0" smtClean="0"/>
              <a:t>and</a:t>
            </a:r>
            <a:endParaRPr lang="en-US" dirty="0" smtClean="0"/>
          </a:p>
          <a:p>
            <a:pPr marL="0" indent="0" algn="ctr" rtl="0">
              <a:buNone/>
            </a:pPr>
            <a:r>
              <a:rPr lang="en-US" dirty="0" smtClean="0"/>
              <a:t>Prior knowledge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97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err="1" smtClean="0"/>
              <a:t>Inpainting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6392361"/>
            <a:ext cx="8316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/>
              <a:t>http://www.mathworks.com/company/newsletters/articles/applying-modern-pde-techniques-to-digital-image-restoration.html</a:t>
            </a:r>
            <a:endParaRPr lang="en-US" sz="1200" dirty="0" smtClean="0"/>
          </a:p>
        </p:txBody>
      </p:sp>
      <p:pic>
        <p:nvPicPr>
          <p:cNvPr id="2050" name="Picture 2" descr="C:\Users\IBM owner\Dropbox\Master\Semester 3\Studying\MultiModal\Seminar\resources\imageInpaintingPiercedExamp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328990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IBM owner\Dropbox\Master\Semester 3\Studying\MultiModal\Seminar\resources\imageInpaintingReconstructedExamp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96752"/>
            <a:ext cx="3289542" cy="25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otched Right Arrow 4"/>
          <p:cNvSpPr/>
          <p:nvPr/>
        </p:nvSpPr>
        <p:spPr>
          <a:xfrm>
            <a:off x="4283968" y="2272621"/>
            <a:ext cx="720080" cy="36429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11</a:t>
            </a:fld>
            <a:endParaRPr lang="he-IL"/>
          </a:p>
        </p:txBody>
      </p:sp>
      <p:pic>
        <p:nvPicPr>
          <p:cNvPr id="21" name="Picture 6" descr="C:\Users\ybahat\Dropbox\Master\Semester 3\Studying\MultiModal\Seminar\resources\imageInpaintingWomenPortion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602" y="4024721"/>
            <a:ext cx="1512168" cy="211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ybahat\Dropbox\Master\Semester 3\Studying\MultiModal\Seminar\resources\imageInpaintingWomenPortion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224" y="4026615"/>
            <a:ext cx="1512168" cy="211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ybahat\Dropbox\Master\Semester 3\Studying\MultiModal\Seminar\resources\imageInpaintingWomenPortion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412" y="4026615"/>
            <a:ext cx="1512168" cy="211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424088" y="4603988"/>
            <a:ext cx="162000" cy="162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424088" y="4595277"/>
            <a:ext cx="162000" cy="162000"/>
            <a:chOff x="7009908" y="5100424"/>
            <a:chExt cx="162000" cy="162000"/>
          </a:xfrm>
        </p:grpSpPr>
        <p:pic>
          <p:nvPicPr>
            <p:cNvPr id="2052" name="Picture 4" descr="C:\Users\ybahat\Dropbox\Master\Semester 3\Studying\MultiModal\Seminar\resources\imageInpaintingChosenPortion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6289" y="5119549"/>
              <a:ext cx="142875" cy="142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7009908" y="5100424"/>
              <a:ext cx="162000" cy="162000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5389488" y="4934818"/>
            <a:ext cx="504056" cy="504056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386948" y="4933548"/>
            <a:ext cx="504056" cy="504056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922468" y="4925928"/>
            <a:ext cx="504056" cy="504056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51520" y="5301208"/>
            <a:ext cx="2952328" cy="762399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b="1" dirty="0" smtClean="0"/>
              <a:t>Example Based</a:t>
            </a:r>
          </a:p>
          <a:p>
            <a:pPr algn="l" rtl="0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490120" y="5035450"/>
            <a:ext cx="306016" cy="306016"/>
            <a:chOff x="6210200" y="4525044"/>
            <a:chExt cx="306016" cy="306016"/>
          </a:xfrm>
        </p:grpSpPr>
        <p:sp>
          <p:nvSpPr>
            <p:cNvPr id="20" name="Rectangle 19"/>
            <p:cNvSpPr/>
            <p:nvPr/>
          </p:nvSpPr>
          <p:spPr>
            <a:xfrm>
              <a:off x="6210200" y="4525044"/>
              <a:ext cx="306016" cy="30601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282208" y="4600178"/>
              <a:ext cx="162000" cy="162000"/>
            </a:xfrm>
            <a:prstGeom prst="rect">
              <a:avLst/>
            </a:prstGeom>
            <a:solidFill>
              <a:srgbClr val="00B0F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352454" y="4530328"/>
            <a:ext cx="306016" cy="306016"/>
            <a:chOff x="6210200" y="4525044"/>
            <a:chExt cx="306016" cy="306016"/>
          </a:xfrm>
        </p:grpSpPr>
        <p:sp>
          <p:nvSpPr>
            <p:cNvPr id="25" name="Rectangle 24"/>
            <p:cNvSpPr/>
            <p:nvPr/>
          </p:nvSpPr>
          <p:spPr>
            <a:xfrm>
              <a:off x="6210200" y="4525044"/>
              <a:ext cx="306016" cy="30601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282208" y="4600178"/>
              <a:ext cx="162000" cy="162000"/>
            </a:xfrm>
            <a:prstGeom prst="rect">
              <a:avLst/>
            </a:prstGeom>
            <a:solidFill>
              <a:srgbClr val="00B0F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37549" y="4119463"/>
            <a:ext cx="7346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400" dirty="0"/>
              <a:t>Thoroughly researched (</a:t>
            </a:r>
            <a:r>
              <a:rPr lang="en-US" sz="2400" dirty="0" err="1"/>
              <a:t>Elad</a:t>
            </a:r>
            <a:r>
              <a:rPr lang="en-US" sz="2400" dirty="0"/>
              <a:t> et al. 2005,  </a:t>
            </a:r>
            <a:r>
              <a:rPr lang="en-US" sz="2400" dirty="0" err="1"/>
              <a:t>Xu</a:t>
            </a:r>
            <a:r>
              <a:rPr lang="en-US" sz="2400" dirty="0"/>
              <a:t> et al. 2010</a:t>
            </a:r>
            <a:r>
              <a:rPr lang="en-US" sz="2400" dirty="0" smtClean="0"/>
              <a:t>…)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1476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83 -0.06667 L -0.07777 0.17963 L -0.05971 -0.06111 L -0.02499 0.16296 L 5.55556E-6 -1.11111E-6 " pathEditMode="relative" ptsTypes="AAAAA">
                                      <p:cBhvr>
                                        <p:cTn id="31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092 C 0.00018 -0.00046 0.00104 -0.00023 0.00191 0.00024 C 0.00278 0.00093 0.00347 0.00209 0.00434 0.00255 C 0.00625 0.00348 0.01024 0.00463 0.01024 0.00487 C 0.01337 0.00764 0.01667 0.0088 0.02014 0.01019 C 0.02396 0.01366 0.02761 0.01482 0.03195 0.01575 C 0.03785 0.0213 0.04584 0.02246 0.05278 0.02477 C 0.06736 0.02987 0.0809 0.03681 0.09601 0.03912 C 0.11007 0.04537 0.12639 0.04676 0.14097 0.04908 C 0.16059 0.05232 0.18038 0.05533 0.20018 0.05695 C 0.2092 0.05857 0.21788 0.06181 0.22691 0.06366 C 0.23073 0.06436 0.23854 0.06575 0.23854 0.06598 C 0.24427 0.06852 0.25087 0.06991 0.25695 0.0713 C 0.26302 0.07431 0.26702 0.07408 0.27431 0.07477 C 0.28108 0.07662 0.28646 0.07477 0.29358 0.07477 " pathEditMode="relative" rAng="0" ptsTypes="fffffffffffffff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5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9" grpId="0" animBg="1"/>
      <p:bldP spid="13" grpId="0" animBg="1"/>
      <p:bldP spid="23" grpId="0" animBg="1"/>
      <p:bldP spid="1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pPr rtl="0"/>
            <a:r>
              <a:rPr lang="en-US" dirty="0" smtClean="0"/>
              <a:t>Back to Audio:</a:t>
            </a:r>
            <a:br>
              <a:rPr lang="en-US" dirty="0" smtClean="0"/>
            </a:br>
            <a:r>
              <a:rPr lang="en-US" dirty="0" smtClean="0"/>
              <a:t>Proposed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525963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3600" dirty="0" smtClean="0"/>
              <a:t>“…I’m in a bad mood…</a:t>
            </a:r>
          </a:p>
          <a:p>
            <a:pPr marL="0" indent="0" algn="l" rtl="0">
              <a:buNone/>
            </a:pPr>
            <a:r>
              <a:rPr lang="en-US" sz="3600" dirty="0"/>
              <a:t>	</a:t>
            </a:r>
            <a:r>
              <a:rPr lang="en-US" sz="3600" dirty="0" smtClean="0"/>
              <a:t>			…That’s a go</a:t>
            </a:r>
            <a:r>
              <a:rPr lang="en-US" sz="3600" spc="600" dirty="0" smtClean="0">
                <a:solidFill>
                  <a:srgbClr val="FF0000"/>
                </a:solidFill>
              </a:rPr>
              <a:t>--</a:t>
            </a:r>
            <a:r>
              <a:rPr lang="en-US" sz="3600" dirty="0" smtClean="0"/>
              <a:t> idea!”</a:t>
            </a:r>
            <a:endParaRPr lang="en-US" sz="36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39552" y="4005064"/>
            <a:ext cx="8235552" cy="1828800"/>
          </a:xfrm>
          <a:prstGeom prst="rect">
            <a:avLst/>
          </a:prstGeom>
        </p:spPr>
        <p:txBody>
          <a:bodyPr vert="horz" lIns="91440" tIns="45720" rIns="91440" bIns="45720" rtlCol="1">
            <a:normAutofit fontScale="92500" lnSpcReduction="20000"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dirty="0"/>
              <a:t>Receiver based</a:t>
            </a:r>
          </a:p>
          <a:p>
            <a:pPr algn="l" rtl="0"/>
            <a:r>
              <a:rPr lang="en-US" dirty="0" smtClean="0"/>
              <a:t>Example based </a:t>
            </a:r>
          </a:p>
          <a:p>
            <a:pPr algn="l" rtl="0"/>
            <a:r>
              <a:rPr lang="en-US" dirty="0" smtClean="0"/>
              <a:t>Audio </a:t>
            </a:r>
            <a:r>
              <a:rPr lang="en-US" dirty="0" err="1" smtClean="0"/>
              <a:t>inpainting</a:t>
            </a:r>
            <a:r>
              <a:rPr lang="en-US" dirty="0" smtClean="0"/>
              <a:t> (Adler et al.)</a:t>
            </a:r>
          </a:p>
          <a:p>
            <a:pPr algn="l" rtl="0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Handles long gaps </a:t>
            </a:r>
            <a:r>
              <a:rPr lang="en-US" dirty="0" smtClean="0"/>
              <a:t>– 40ms-240ms</a:t>
            </a:r>
          </a:p>
          <a:p>
            <a:pPr algn="l"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12</a:t>
            </a:fld>
            <a:endParaRPr lang="he-IL" dirty="0"/>
          </a:p>
        </p:txBody>
      </p:sp>
      <p:sp>
        <p:nvSpPr>
          <p:cNvPr id="10" name="Rounded Rectangle 9"/>
          <p:cNvSpPr/>
          <p:nvPr/>
        </p:nvSpPr>
        <p:spPr>
          <a:xfrm>
            <a:off x="6465416" y="2800982"/>
            <a:ext cx="482848" cy="432048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580112" y="2115086"/>
            <a:ext cx="478656" cy="432048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511136" y="2868176"/>
            <a:ext cx="33883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779912" y="1942232"/>
            <a:ext cx="766688" cy="720080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3600" dirty="0" smtClean="0">
                <a:solidFill>
                  <a:schemeClr val="tx1"/>
                </a:solidFill>
              </a:rPr>
              <a:t>od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smtClean="0"/>
              <a:t>Yuval Bahat, Multimodal audio inpainting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52446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-0.29514 -4.8148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5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00"/>
                            </p:stCondLst>
                            <p:childTnLst>
                              <p:par>
                                <p:cTn id="1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0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-4.81481E-6 L -0.18125 -4.81481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400"/>
                            </p:stCondLst>
                            <p:childTnLst>
                              <p:par>
                                <p:cTn id="23" presetID="26" presetClass="emph" presetSubtype="0" repeatCount="2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07 L 0.13559 -0.0007 C 0.1967 -0.0007 0.27153 0.02685 0.27153 0.0493 L 0.2783 0.09583 " pathEditMode="relative" rAng="0" ptsTypes="FfFF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481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1" grpId="4" animBg="1"/>
      <p:bldP spid="14" grpId="0" animBg="1"/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125760"/>
            <a:ext cx="8229600" cy="1143000"/>
          </a:xfrm>
        </p:spPr>
        <p:txBody>
          <a:bodyPr/>
          <a:lstStyle/>
          <a:p>
            <a:pPr rtl="0"/>
            <a:r>
              <a:rPr lang="en-US" dirty="0" smtClean="0"/>
              <a:t>Algorithm Sketch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13</a:t>
            </a:fld>
            <a:endParaRPr lang="he-IL"/>
          </a:p>
        </p:txBody>
      </p:sp>
      <p:pic>
        <p:nvPicPr>
          <p:cNvPr id="2057" name="Picture 9" descr="C:\Users\IBM owner\Dropbox\Master\Semester 3\Studying\MultiModal\Seminar\resources\algoSketch\algoSketch1.svg-g5326-2-8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38" y="1293193"/>
            <a:ext cx="8604250" cy="72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IBM owner\Dropbox\Master\Semester 3\Studying\MultiModal\Seminar\resources\algoSketch\speechWavefor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68" y="1268760"/>
            <a:ext cx="3816424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355976" y="1272878"/>
            <a:ext cx="3816424" cy="476250"/>
            <a:chOff x="4355976" y="1401986"/>
            <a:chExt cx="3816424" cy="476250"/>
          </a:xfrm>
        </p:grpSpPr>
        <p:pic>
          <p:nvPicPr>
            <p:cNvPr id="2063" name="Picture 15" descr="C:\Users\IBM owner\Dropbox\Master\Semester 3\Studying\MultiModal\Seminar\resources\algoSketch\algoSketch.svg-rect5492-1-69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470" y="1424137"/>
              <a:ext cx="3708921" cy="425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4" descr="C:\Users\IBM owner\Dropbox\Master\Semester 3\Studying\MultiModal\Seminar\resources\algoSketch\speechWaveform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401986"/>
              <a:ext cx="3816424" cy="47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932040" y="1427064"/>
              <a:ext cx="504056" cy="4272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115617" y="1745010"/>
            <a:ext cx="1584175" cy="793237"/>
            <a:chOff x="1115617" y="1874118"/>
            <a:chExt cx="1584175" cy="793237"/>
          </a:xfrm>
        </p:grpSpPr>
        <p:pic>
          <p:nvPicPr>
            <p:cNvPr id="2058" name="Picture 10" descr="C:\Users\IBM owner\Dropbox\Master\Semester 3\Studying\MultiModal\Seminar\resources\algoSketch\algoSketch.svg-g5973-2-4294966662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7" y="1874118"/>
              <a:ext cx="1584175" cy="493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1641630" y="2205690"/>
                  <a:ext cx="4959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 smtClean="0">
                    <a:solidFill>
                      <a:schemeClr val="accent3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1630" y="2205690"/>
                  <a:ext cx="495953" cy="46166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683568" y="1719611"/>
            <a:ext cx="1600385" cy="745802"/>
            <a:chOff x="683568" y="1848719"/>
            <a:chExt cx="1600385" cy="745802"/>
          </a:xfrm>
        </p:grpSpPr>
        <p:pic>
          <p:nvPicPr>
            <p:cNvPr id="2056" name="Picture 8" descr="C:\Users\IBM owner\Dropbox\Master\Semester 3\Studying\MultiModal\Seminar\resources\algoSketch\algoSketch.svg-g5973-4294967131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1848719"/>
              <a:ext cx="1600385" cy="441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229189" y="2132856"/>
                  <a:ext cx="4959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 smtClean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9189" y="2132856"/>
                  <a:ext cx="495953" cy="461665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1979713" y="1749624"/>
            <a:ext cx="1584175" cy="904103"/>
            <a:chOff x="1979713" y="1878732"/>
            <a:chExt cx="1584175" cy="904103"/>
          </a:xfrm>
        </p:grpSpPr>
        <p:pic>
          <p:nvPicPr>
            <p:cNvPr id="2064" name="Picture 16" descr="C:\Users\IBM owner\Dropbox\Master\Semester 3\Studying\MultiModal\Seminar\resources\algoSketch\algoSketch.svg-g5973-2-9-45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3" y="1878732"/>
              <a:ext cx="1584175" cy="56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2508459" y="2321170"/>
                  <a:ext cx="4959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solidFill>
                                  <a:schemeClr val="accent4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400" i="1" dirty="0">
                                <a:solidFill>
                                  <a:schemeClr val="accent4"/>
                                </a:solidFill>
                                <a:latin typeface="Cambria Math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 smtClean="0">
                    <a:solidFill>
                      <a:schemeClr val="accent4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8459" y="2321170"/>
                  <a:ext cx="495953" cy="461665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1547665" y="1745010"/>
            <a:ext cx="1584174" cy="850564"/>
            <a:chOff x="1547665" y="1874118"/>
            <a:chExt cx="1584174" cy="850564"/>
          </a:xfrm>
        </p:grpSpPr>
        <p:pic>
          <p:nvPicPr>
            <p:cNvPr id="2059" name="Picture 11" descr="C:\Users\IBM owner\Dropbox\Master\Semester 3\Studying\MultiModal\Seminar\resources\algoSketch\algoSketch.svg-g5973-2-1-149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5" y="1874118"/>
              <a:ext cx="1584174" cy="52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087533" y="2263017"/>
                  <a:ext cx="4959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solidFill>
                                  <a:schemeClr val="accent2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accent2"/>
                                </a:solidFill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 smtClean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7533" y="2263017"/>
                  <a:ext cx="495953" cy="461665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/>
          <p:cNvGrpSpPr/>
          <p:nvPr/>
        </p:nvGrpSpPr>
        <p:grpSpPr>
          <a:xfrm>
            <a:off x="4904036" y="1745010"/>
            <a:ext cx="1578272" cy="1070053"/>
            <a:chOff x="4283968" y="1874118"/>
            <a:chExt cx="1578272" cy="1070053"/>
          </a:xfrm>
        </p:grpSpPr>
        <p:pic>
          <p:nvPicPr>
            <p:cNvPr id="2067" name="Picture 19" descr="C:\Users\IBM owner\Dropbox\Master\Semester 3\Studying\MultiModal\Seminar\resources\algoSketch\algoSketch.svg-g6269-5-4294966507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1874118"/>
              <a:ext cx="1578272" cy="75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4776497" y="2482506"/>
                  <a:ext cx="76739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/>
                              </a:rPr>
                              <m:t>𝑛</m:t>
                            </m:r>
                            <m:r>
                              <a:rPr lang="en-US" sz="2400" b="0" i="1" dirty="0" smtClean="0">
                                <a:latin typeface="Cambria Math"/>
                              </a:rPr>
                              <m:t>+</m:t>
                            </m:r>
                            <m:r>
                              <a:rPr lang="en-US" sz="2400" b="0" i="1" dirty="0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 smtClean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76497" y="2482506"/>
                  <a:ext cx="767397" cy="461665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 l="-1587"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4395788" y="1745730"/>
            <a:ext cx="1580009" cy="968460"/>
            <a:chOff x="3851920" y="1887538"/>
            <a:chExt cx="1580009" cy="968460"/>
          </a:xfrm>
        </p:grpSpPr>
        <p:pic>
          <p:nvPicPr>
            <p:cNvPr id="2066" name="Picture 18" descr="C:\Users\IBM owner\Dropbox\Master\Semester 3\Studying\MultiModal\Seminar\resources\algoSketch\algoSketch.svg-g3885-4294967233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1887538"/>
              <a:ext cx="1580009" cy="66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4277659" y="2394333"/>
                  <a:ext cx="4959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 smtClean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7659" y="2394333"/>
                  <a:ext cx="495953" cy="461665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 l="-3704" b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191462" y="4032821"/>
                <a:ext cx="4959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aseline="-25000" dirty="0" smtClean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62" y="4032821"/>
                <a:ext cx="495953" cy="461665"/>
              </a:xfrm>
              <a:prstGeom prst="rect">
                <a:avLst/>
              </a:prstGeom>
              <a:blipFill rotWithShape="1">
                <a:blip r:embed="rId18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191461" y="3183359"/>
                <a:ext cx="4959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aseline="-25000" dirty="0" smtClean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61" y="3183359"/>
                <a:ext cx="495953" cy="461665"/>
              </a:xfrm>
              <a:prstGeom prst="rect">
                <a:avLst/>
              </a:prstGeom>
              <a:blipFill rotWithShape="1">
                <a:blip r:embed="rId19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179512" y="5875412"/>
                <a:ext cx="4959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i="1" dirty="0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aseline="-25000" dirty="0" smtClean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5875412"/>
                <a:ext cx="495953" cy="461665"/>
              </a:xfrm>
              <a:prstGeom prst="rect">
                <a:avLst/>
              </a:prstGeom>
              <a:blipFill rotWithShape="1">
                <a:blip r:embed="rId20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191462" y="4968925"/>
                <a:ext cx="4959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aseline="-25000" dirty="0" smtClean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62" y="4968925"/>
                <a:ext cx="495953" cy="461665"/>
              </a:xfrm>
              <a:prstGeom prst="rect">
                <a:avLst/>
              </a:prstGeom>
              <a:blipFill rotWithShape="1">
                <a:blip r:embed="rId21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8269099" y="4565832"/>
                <a:ext cx="7673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400" baseline="-25000" dirty="0" smtClean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9099" y="4565832"/>
                <a:ext cx="767397" cy="461665"/>
              </a:xfrm>
              <a:prstGeom prst="rect">
                <a:avLst/>
              </a:prstGeom>
              <a:blipFill rotWithShape="1">
                <a:blip r:embed="rId22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8269099" y="3789865"/>
                <a:ext cx="4959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/>
                            </a:rPr>
                            <m:t>𝑛</m:t>
                          </m:r>
                          <m:r>
                            <a:rPr lang="en-US" sz="2400" b="0" i="1" dirty="0" smtClean="0">
                              <a:latin typeface="Cambria Math"/>
                            </a:rPr>
                            <m:t>−</m:t>
                          </m:r>
                          <m:r>
                            <a:rPr lang="en-US" sz="2400" b="0" i="1" dirty="0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aseline="-25000" dirty="0" smtClean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9099" y="3789865"/>
                <a:ext cx="495953" cy="461665"/>
              </a:xfrm>
              <a:prstGeom prst="rect">
                <a:avLst/>
              </a:prstGeom>
              <a:blipFill rotWithShape="1">
                <a:blip r:embed="rId23"/>
                <a:stretch>
                  <a:fillRect l="-2439" r="-53659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 descr="C:\Users\IBM owner\Dropbox\Master\Semester 3\Studying\MultiModal\Seminar\resources\algoSketch\e1.png"/>
          <p:cNvPicPr>
            <a:picLocks noChangeAspect="1" noChangeArrowheads="1"/>
          </p:cNvPicPr>
          <p:nvPr/>
        </p:nvPicPr>
        <p:blipFill>
          <a:blip r:embed="rId2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40968"/>
            <a:ext cx="2001270" cy="71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IBM owner\Dropbox\Master\Semester 3\Studying\MultiModal\Seminar\resources\algoSketch\e2.png"/>
          <p:cNvPicPr>
            <a:picLocks noChangeAspect="1" noChangeArrowheads="1"/>
          </p:cNvPicPr>
          <p:nvPr/>
        </p:nvPicPr>
        <p:blipFill>
          <a:blip r:embed="rId2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90430"/>
            <a:ext cx="2082540" cy="71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IBM owner\Dropbox\Master\Semester 3\Studying\MultiModal\Seminar\resources\algoSketch\e3.png"/>
          <p:cNvPicPr>
            <a:picLocks noChangeAspect="1" noChangeArrowheads="1"/>
          </p:cNvPicPr>
          <p:nvPr/>
        </p:nvPicPr>
        <p:blipFill>
          <a:blip r:embed="rId2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926534"/>
            <a:ext cx="2082540" cy="71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IBM owner\Dropbox\Master\Semester 3\Studying\MultiModal\Seminar\resources\algoSketch\e4.png"/>
          <p:cNvPicPr>
            <a:picLocks noChangeAspect="1" noChangeArrowheads="1"/>
          </p:cNvPicPr>
          <p:nvPr/>
        </p:nvPicPr>
        <p:blipFill>
          <a:blip r:embed="rId2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38" y="5858421"/>
            <a:ext cx="2082540" cy="67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0" name="Group 69"/>
          <p:cNvGrpSpPr/>
          <p:nvPr/>
        </p:nvGrpSpPr>
        <p:grpSpPr>
          <a:xfrm>
            <a:off x="6053688" y="3726001"/>
            <a:ext cx="2179234" cy="711111"/>
            <a:chOff x="6059384" y="3729182"/>
            <a:chExt cx="2179234" cy="711111"/>
          </a:xfrm>
        </p:grpSpPr>
        <p:pic>
          <p:nvPicPr>
            <p:cNvPr id="71" name="Picture 6" descr="C:\Users\IBM owner\Dropbox\Master\Semester 3\Studying\MultiModal\Seminar\resources\algoSketch\q1.png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9384" y="3729182"/>
              <a:ext cx="2113016" cy="711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Rectangle 71"/>
            <p:cNvSpPr/>
            <p:nvPr/>
          </p:nvSpPr>
          <p:spPr>
            <a:xfrm>
              <a:off x="7349831" y="3729182"/>
              <a:ext cx="888787" cy="7031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049226" y="4509120"/>
            <a:ext cx="2123174" cy="711111"/>
            <a:chOff x="6201626" y="5526201"/>
            <a:chExt cx="2123174" cy="711111"/>
          </a:xfrm>
        </p:grpSpPr>
        <p:pic>
          <p:nvPicPr>
            <p:cNvPr id="74" name="Picture 7" descr="C:\Users\IBM owner\Dropbox\Master\Semester 3\Studying\MultiModal\Seminar\resources\algoSketch\q2.png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626" y="5526201"/>
              <a:ext cx="2123174" cy="711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Rectangle 74"/>
            <p:cNvSpPr/>
            <p:nvPr/>
          </p:nvSpPr>
          <p:spPr>
            <a:xfrm>
              <a:off x="7070184" y="5534144"/>
              <a:ext cx="888787" cy="7031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smtClean="0"/>
              <a:t>Yuval Bahat, Multimodal audio inpainting</a:t>
            </a:r>
            <a:endParaRPr lang="he-IL" dirty="0"/>
          </a:p>
        </p:txBody>
      </p:sp>
      <p:grpSp>
        <p:nvGrpSpPr>
          <p:cNvPr id="47" name="Group 46"/>
          <p:cNvGrpSpPr/>
          <p:nvPr/>
        </p:nvGrpSpPr>
        <p:grpSpPr>
          <a:xfrm>
            <a:off x="3885828" y="1733031"/>
            <a:ext cx="1580009" cy="852962"/>
            <a:chOff x="3851920" y="1887538"/>
            <a:chExt cx="1580009" cy="999699"/>
          </a:xfrm>
        </p:grpSpPr>
        <p:pic>
          <p:nvPicPr>
            <p:cNvPr id="48" name="Picture 18" descr="C:\Users\IBM owner\Dropbox\Master\Semester 3\Studying\MultiModal\Seminar\resources\algoSketch\algoSketch.svg-g3885-4294967233.png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1887538"/>
              <a:ext cx="1580009" cy="66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4034036" y="2356146"/>
                  <a:ext cx="495953" cy="531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/>
                              </a:rPr>
                              <m:t>𝑛</m:t>
                            </m:r>
                            <m:r>
                              <a:rPr lang="en-US" sz="2400" b="0" i="1" dirty="0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sz="2400" b="0" i="1" dirty="0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 smtClean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4036" y="2356146"/>
                  <a:ext cx="495953" cy="531091"/>
                </a:xfrm>
                <a:prstGeom prst="rect">
                  <a:avLst/>
                </a:prstGeom>
                <a:blipFill rotWithShape="1">
                  <a:blip r:embed="rId31"/>
                  <a:stretch>
                    <a:fillRect l="-2439" r="-53659" b="-135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/>
          <p:cNvGrpSpPr/>
          <p:nvPr/>
        </p:nvGrpSpPr>
        <p:grpSpPr>
          <a:xfrm>
            <a:off x="6084169" y="5339308"/>
            <a:ext cx="2987269" cy="715868"/>
            <a:chOff x="6084169" y="5339308"/>
            <a:chExt cx="2987269" cy="7158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8304041" y="5396020"/>
                  <a:ext cx="76739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/>
                              </a:rPr>
                              <m:t>𝑛</m:t>
                            </m:r>
                            <m:r>
                              <a:rPr lang="en-US" sz="2400" b="0" i="1" dirty="0" smtClean="0">
                                <a:latin typeface="Cambria Math"/>
                              </a:rPr>
                              <m:t>+</m:t>
                            </m:r>
                            <m:r>
                              <a:rPr lang="en-US" sz="2400" b="0" i="1" dirty="0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 smtClean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4041" y="5396020"/>
                  <a:ext cx="767397" cy="461665"/>
                </a:xfrm>
                <a:prstGeom prst="rect">
                  <a:avLst/>
                </a:prstGeom>
                <a:blipFill rotWithShape="1">
                  <a:blip r:embed="rId32"/>
                  <a:stretch>
                    <a:fillRect l="-1587"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6" name="Group 15"/>
            <p:cNvGrpSpPr/>
            <p:nvPr/>
          </p:nvGrpSpPr>
          <p:grpSpPr>
            <a:xfrm>
              <a:off x="6223991" y="5339308"/>
              <a:ext cx="2160241" cy="715868"/>
              <a:chOff x="6084168" y="5339308"/>
              <a:chExt cx="2160241" cy="715868"/>
            </a:xfrm>
          </p:grpSpPr>
          <p:pic>
            <p:nvPicPr>
              <p:cNvPr id="58" name="Picture 7" descr="C:\Users\IBM owner\Dropbox\Master\Semester 3\Studying\MultiModal\Seminar\resources\algoSketch\q2.pn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168" y="5339308"/>
                <a:ext cx="2123174" cy="7111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0" name="Rectangle 59"/>
              <p:cNvSpPr/>
              <p:nvPr/>
            </p:nvSpPr>
            <p:spPr>
              <a:xfrm>
                <a:off x="8028385" y="5352008"/>
                <a:ext cx="216024" cy="70316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Rectangle 58"/>
            <p:cNvSpPr/>
            <p:nvPr/>
          </p:nvSpPr>
          <p:spPr>
            <a:xfrm>
              <a:off x="6084169" y="5347251"/>
              <a:ext cx="720080" cy="7031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>
            <a:off x="3004412" y="3496523"/>
            <a:ext cx="2971385" cy="58106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3004412" y="4081556"/>
            <a:ext cx="2971385" cy="26442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3004412" y="4081556"/>
            <a:ext cx="2971385" cy="120053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3004412" y="4081556"/>
            <a:ext cx="2971385" cy="211210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3012525" y="3496523"/>
            <a:ext cx="2971385" cy="132283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3012525" y="4345985"/>
            <a:ext cx="2963272" cy="47337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3012525" y="4819360"/>
            <a:ext cx="2963272" cy="46273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3004412" y="4864675"/>
            <a:ext cx="2971385" cy="132898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endCxn id="59" idx="1"/>
          </p:cNvCxnSpPr>
          <p:nvPr/>
        </p:nvCxnSpPr>
        <p:spPr>
          <a:xfrm>
            <a:off x="3004412" y="3496523"/>
            <a:ext cx="3079757" cy="220231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endCxn id="59" idx="1"/>
          </p:cNvCxnSpPr>
          <p:nvPr/>
        </p:nvCxnSpPr>
        <p:spPr>
          <a:xfrm>
            <a:off x="3012525" y="4345985"/>
            <a:ext cx="3071644" cy="13528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endCxn id="59" idx="1"/>
          </p:cNvCxnSpPr>
          <p:nvPr/>
        </p:nvCxnSpPr>
        <p:spPr>
          <a:xfrm>
            <a:off x="3012525" y="5282089"/>
            <a:ext cx="3071644" cy="41674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endCxn id="59" idx="1"/>
          </p:cNvCxnSpPr>
          <p:nvPr/>
        </p:nvCxnSpPr>
        <p:spPr>
          <a:xfrm flipV="1">
            <a:off x="3004412" y="5698835"/>
            <a:ext cx="3079757" cy="49482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/>
          <p:cNvGrpSpPr/>
          <p:nvPr/>
        </p:nvGrpSpPr>
        <p:grpSpPr>
          <a:xfrm>
            <a:off x="826437" y="3506341"/>
            <a:ext cx="2002418" cy="1146795"/>
            <a:chOff x="826436" y="3506341"/>
            <a:chExt cx="2083687" cy="1146795"/>
          </a:xfrm>
        </p:grpSpPr>
        <p:sp>
          <p:nvSpPr>
            <p:cNvPr id="90" name="Right Brace 89"/>
            <p:cNvSpPr/>
            <p:nvPr/>
          </p:nvSpPr>
          <p:spPr>
            <a:xfrm rot="5400000">
              <a:off x="1489624" y="2843153"/>
              <a:ext cx="757312" cy="2083687"/>
            </a:xfrm>
            <a:prstGeom prst="righ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423481" y="4191471"/>
              <a:ext cx="12763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sz="2400" dirty="0" smtClean="0">
                  <a:solidFill>
                    <a:srgbClr val="FF0000"/>
                  </a:solidFill>
                </a:rPr>
                <a:t>~0.3 sec.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782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3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5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000"/>
                            </p:stCondLst>
                            <p:childTnLst>
                              <p:par>
                                <p:cTn id="142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3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5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6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25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4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6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75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000"/>
                            </p:stCondLst>
                            <p:childTnLst>
                              <p:par>
                                <p:cTn id="162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3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4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5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6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250"/>
                            </p:stCondLst>
                            <p:childTnLst>
                              <p:par>
                                <p:cTn id="1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500"/>
                            </p:stCondLst>
                            <p:childTnLst>
                              <p:par>
                                <p:cTn id="172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75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0"/>
                            </p:stCondLst>
                            <p:childTnLst>
                              <p:par>
                                <p:cTn id="182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4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5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25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500"/>
                            </p:stCondLst>
                            <p:childTnLst>
                              <p:par>
                                <p:cTn id="192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3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4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5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6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75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000"/>
                            </p:stCondLst>
                            <p:childTnLst>
                              <p:par>
                                <p:cTn id="202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3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4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5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6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250"/>
                            </p:stCondLst>
                            <p:childTnLst>
                              <p:par>
                                <p:cTn id="2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500"/>
                            </p:stCondLst>
                            <p:childTnLst>
                              <p:par>
                                <p:cTn id="212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3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4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5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6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750"/>
                            </p:stCondLst>
                            <p:childTnLst>
                              <p:par>
                                <p:cTn id="218" presetID="30" presetClass="emph" presetSubtype="0" fill="hold" nodeType="afterEffect">
                                  <p:stCondLst>
                                    <p:cond delay="5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125760"/>
            <a:ext cx="8229600" cy="1143000"/>
          </a:xfrm>
        </p:spPr>
        <p:txBody>
          <a:bodyPr/>
          <a:lstStyle/>
          <a:p>
            <a:pPr rtl="0"/>
            <a:r>
              <a:rPr lang="en-US" dirty="0" smtClean="0"/>
              <a:t>Algorithm Sketch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14</a:t>
            </a:fld>
            <a:endParaRPr lang="he-IL"/>
          </a:p>
        </p:txBody>
      </p:sp>
      <p:pic>
        <p:nvPicPr>
          <p:cNvPr id="2057" name="Picture 9" descr="C:\Users\IBM owner\Dropbox\Master\Semester 3\Studying\MultiModal\Seminar\resources\algoSketch\algoSketch1.svg-g5326-2-8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38" y="1293193"/>
            <a:ext cx="8604250" cy="72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IBM owner\Dropbox\Master\Semester 3\Studying\MultiModal\Seminar\resources\algoSketch\speechWavefor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68" y="1268760"/>
            <a:ext cx="3816424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355976" y="1272878"/>
            <a:ext cx="3816424" cy="476250"/>
            <a:chOff x="4355976" y="1401986"/>
            <a:chExt cx="3816424" cy="476250"/>
          </a:xfrm>
        </p:grpSpPr>
        <p:pic>
          <p:nvPicPr>
            <p:cNvPr id="2063" name="Picture 15" descr="C:\Users\IBM owner\Dropbox\Master\Semester 3\Studying\MultiModal\Seminar\resources\algoSketch\algoSketch.svg-rect5492-1-69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470" y="1424137"/>
              <a:ext cx="3708921" cy="425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4" descr="C:\Users\IBM owner\Dropbox\Master\Semester 3\Studying\MultiModal\Seminar\resources\algoSketch\speechWaveform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401986"/>
              <a:ext cx="3816424" cy="47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932040" y="1427064"/>
              <a:ext cx="504056" cy="4272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115617" y="1745010"/>
            <a:ext cx="1584175" cy="793237"/>
            <a:chOff x="1115617" y="1874118"/>
            <a:chExt cx="1584175" cy="793237"/>
          </a:xfrm>
        </p:grpSpPr>
        <p:pic>
          <p:nvPicPr>
            <p:cNvPr id="2058" name="Picture 10" descr="C:\Users\IBM owner\Dropbox\Master\Semester 3\Studying\MultiModal\Seminar\resources\algoSketch\algoSketch.svg-g5973-2-4294966662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7" y="1874118"/>
              <a:ext cx="1584175" cy="493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1641630" y="2205690"/>
                  <a:ext cx="4959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 smtClean="0">
                    <a:solidFill>
                      <a:schemeClr val="accent3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1630" y="2205690"/>
                  <a:ext cx="495953" cy="46166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683568" y="1719611"/>
            <a:ext cx="1600385" cy="745802"/>
            <a:chOff x="683568" y="1848719"/>
            <a:chExt cx="1600385" cy="745802"/>
          </a:xfrm>
        </p:grpSpPr>
        <p:pic>
          <p:nvPicPr>
            <p:cNvPr id="2056" name="Picture 8" descr="C:\Users\IBM owner\Dropbox\Master\Semester 3\Studying\MultiModal\Seminar\resources\algoSketch\algoSketch.svg-g5973-4294967131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1848719"/>
              <a:ext cx="1600385" cy="441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229189" y="2132856"/>
                  <a:ext cx="4959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 smtClean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9189" y="2132856"/>
                  <a:ext cx="495953" cy="461665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1979713" y="1749624"/>
            <a:ext cx="1584175" cy="904103"/>
            <a:chOff x="1979713" y="1878732"/>
            <a:chExt cx="1584175" cy="904103"/>
          </a:xfrm>
        </p:grpSpPr>
        <p:pic>
          <p:nvPicPr>
            <p:cNvPr id="2064" name="Picture 16" descr="C:\Users\IBM owner\Dropbox\Master\Semester 3\Studying\MultiModal\Seminar\resources\algoSketch\algoSketch.svg-g5973-2-9-45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3" y="1878732"/>
              <a:ext cx="1584175" cy="56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2508459" y="2321170"/>
                  <a:ext cx="4959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solidFill>
                                  <a:schemeClr val="accent4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400" i="1" dirty="0">
                                <a:solidFill>
                                  <a:schemeClr val="accent4"/>
                                </a:solidFill>
                                <a:latin typeface="Cambria Math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 smtClean="0">
                    <a:solidFill>
                      <a:schemeClr val="accent4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8459" y="2321170"/>
                  <a:ext cx="495953" cy="461665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1547665" y="1745010"/>
            <a:ext cx="1584174" cy="850564"/>
            <a:chOff x="1547665" y="1874118"/>
            <a:chExt cx="1584174" cy="850564"/>
          </a:xfrm>
        </p:grpSpPr>
        <p:pic>
          <p:nvPicPr>
            <p:cNvPr id="2059" name="Picture 11" descr="C:\Users\IBM owner\Dropbox\Master\Semester 3\Studying\MultiModal\Seminar\resources\algoSketch\algoSketch.svg-g5973-2-1-149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5" y="1874118"/>
              <a:ext cx="1584174" cy="52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087533" y="2263017"/>
                  <a:ext cx="4959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solidFill>
                                  <a:schemeClr val="accent2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accent2"/>
                                </a:solidFill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 smtClean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7533" y="2263017"/>
                  <a:ext cx="495953" cy="461665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191462" y="4032821"/>
                <a:ext cx="4959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aseline="-25000" dirty="0" smtClean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62" y="4032821"/>
                <a:ext cx="495953" cy="461665"/>
              </a:xfrm>
              <a:prstGeom prst="rect">
                <a:avLst/>
              </a:prstGeom>
              <a:blipFill rotWithShape="1">
                <a:blip r:embed="rId18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179512" y="5875412"/>
                <a:ext cx="4959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i="1" dirty="0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aseline="-25000" dirty="0" smtClean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5875412"/>
                <a:ext cx="495953" cy="461665"/>
              </a:xfrm>
              <a:prstGeom prst="rect">
                <a:avLst/>
              </a:prstGeom>
              <a:blipFill rotWithShape="1">
                <a:blip r:embed="rId19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191462" y="4968925"/>
                <a:ext cx="4959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aseline="-25000" dirty="0" smtClean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62" y="4968925"/>
                <a:ext cx="495953" cy="461665"/>
              </a:xfrm>
              <a:prstGeom prst="rect">
                <a:avLst/>
              </a:prstGeom>
              <a:blipFill rotWithShape="1">
                <a:blip r:embed="rId20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7" name="Picture 3" descr="C:\Users\IBM owner\Dropbox\Master\Semester 3\Studying\MultiModal\Seminar\resources\algoSketch\e2.png"/>
          <p:cNvPicPr>
            <a:picLocks noChangeAspect="1" noChangeArrowheads="1"/>
          </p:cNvPicPr>
          <p:nvPr/>
        </p:nvPicPr>
        <p:blipFill>
          <a:blip r:embed="rId2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90430"/>
            <a:ext cx="2082540" cy="71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IBM owner\Dropbox\Master\Semester 3\Studying\MultiModal\Seminar\resources\algoSketch\e3.png"/>
          <p:cNvPicPr>
            <a:picLocks noChangeAspect="1" noChangeArrowheads="1"/>
          </p:cNvPicPr>
          <p:nvPr/>
        </p:nvPicPr>
        <p:blipFill>
          <a:blip r:embed="rId2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926534"/>
            <a:ext cx="2082540" cy="71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IBM owner\Dropbox\Master\Semester 3\Studying\MultiModal\Seminar\resources\algoSketch\e4.png"/>
          <p:cNvPicPr>
            <a:picLocks noChangeAspect="1" noChangeArrowheads="1"/>
          </p:cNvPicPr>
          <p:nvPr/>
        </p:nvPicPr>
        <p:blipFill>
          <a:blip r:embed="rId2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38" y="5858421"/>
            <a:ext cx="2082540" cy="67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smtClean="0"/>
              <a:t>Yuval Bahat, Multimodal audio inpainting</a:t>
            </a:r>
            <a:endParaRPr lang="he-IL" dirty="0"/>
          </a:p>
        </p:txBody>
      </p:sp>
      <p:grpSp>
        <p:nvGrpSpPr>
          <p:cNvPr id="13" name="Group 12"/>
          <p:cNvGrpSpPr/>
          <p:nvPr/>
        </p:nvGrpSpPr>
        <p:grpSpPr>
          <a:xfrm>
            <a:off x="6052654" y="3726001"/>
            <a:ext cx="2711364" cy="711111"/>
            <a:chOff x="9331114" y="3726001"/>
            <a:chExt cx="2711364" cy="7111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/>
                <p:cNvSpPr txBox="1"/>
                <p:nvPr/>
              </p:nvSpPr>
              <p:spPr>
                <a:xfrm>
                  <a:off x="11546525" y="3789865"/>
                  <a:ext cx="4959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/>
                              </a:rPr>
                              <m:t>𝑛</m:t>
                            </m:r>
                            <m:r>
                              <a:rPr lang="en-US" sz="2400" b="0" i="1" dirty="0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sz="2400" b="0" i="1" dirty="0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 smtClean="0"/>
                </a:p>
              </p:txBody>
            </p:sp>
          </mc:Choice>
          <mc:Fallback xmlns="">
            <p:sp>
              <p:nvSpPr>
                <p:cNvPr id="85" name="TextBox 8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46525" y="3789865"/>
                  <a:ext cx="495953" cy="461665"/>
                </a:xfrm>
                <a:prstGeom prst="rect">
                  <a:avLst/>
                </a:prstGeom>
                <a:blipFill rotWithShape="1">
                  <a:blip r:embed="rId24"/>
                  <a:stretch>
                    <a:fillRect l="-2439" r="-53659" b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6" name="Group 85"/>
            <p:cNvGrpSpPr/>
            <p:nvPr/>
          </p:nvGrpSpPr>
          <p:grpSpPr>
            <a:xfrm>
              <a:off x="9331114" y="3726001"/>
              <a:ext cx="2179234" cy="711111"/>
              <a:chOff x="6059384" y="3729182"/>
              <a:chExt cx="2179234" cy="711111"/>
            </a:xfrm>
          </p:grpSpPr>
          <p:pic>
            <p:nvPicPr>
              <p:cNvPr id="87" name="Picture 6" descr="C:\Users\IBM owner\Dropbox\Master\Semester 3\Studying\MultiModal\Seminar\resources\algoSketch\q1.png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59384" y="3729182"/>
                <a:ext cx="2113016" cy="7111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8" name="Rectangle 87"/>
              <p:cNvSpPr/>
              <p:nvPr/>
            </p:nvSpPr>
            <p:spPr>
              <a:xfrm>
                <a:off x="7349831" y="3729182"/>
                <a:ext cx="888787" cy="70316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6048192" y="4509120"/>
            <a:ext cx="2987270" cy="711111"/>
            <a:chOff x="9326652" y="4509120"/>
            <a:chExt cx="2987270" cy="7111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/>
                <p:cNvSpPr txBox="1"/>
                <p:nvPr/>
              </p:nvSpPr>
              <p:spPr>
                <a:xfrm>
                  <a:off x="11546525" y="4565832"/>
                  <a:ext cx="76739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 smtClean="0"/>
                </a:p>
              </p:txBody>
            </p:sp>
          </mc:Choice>
          <mc:Fallback xmlns="">
            <p:sp>
              <p:nvSpPr>
                <p:cNvPr id="84" name="TextBox 8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46525" y="4565832"/>
                  <a:ext cx="767397" cy="461665"/>
                </a:xfrm>
                <a:prstGeom prst="rect">
                  <a:avLst/>
                </a:prstGeom>
                <a:blipFill rotWithShape="1">
                  <a:blip r:embed="rId26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9" name="Group 88"/>
            <p:cNvGrpSpPr/>
            <p:nvPr/>
          </p:nvGrpSpPr>
          <p:grpSpPr>
            <a:xfrm>
              <a:off x="9326652" y="4509120"/>
              <a:ext cx="2123174" cy="711111"/>
              <a:chOff x="6201626" y="5526201"/>
              <a:chExt cx="2123174" cy="711111"/>
            </a:xfrm>
          </p:grpSpPr>
          <p:pic>
            <p:nvPicPr>
              <p:cNvPr id="90" name="Picture 7" descr="C:\Users\IBM owner\Dropbox\Master\Semester 3\Studying\MultiModal\Seminar\resources\algoSketch\q2.png"/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01626" y="5526201"/>
                <a:ext cx="2123174" cy="7111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1" name="Rectangle 90"/>
              <p:cNvSpPr/>
              <p:nvPr/>
            </p:nvSpPr>
            <p:spPr>
              <a:xfrm>
                <a:off x="7070184" y="5534144"/>
                <a:ext cx="888787" cy="70316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2" name="Group 91"/>
          <p:cNvGrpSpPr/>
          <p:nvPr/>
        </p:nvGrpSpPr>
        <p:grpSpPr>
          <a:xfrm>
            <a:off x="6083135" y="5339308"/>
            <a:ext cx="2987269" cy="715868"/>
            <a:chOff x="6084169" y="5339308"/>
            <a:chExt cx="2987269" cy="7158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8304041" y="5396020"/>
                  <a:ext cx="76739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/>
                              </a:rPr>
                              <m:t>𝑛</m:t>
                            </m:r>
                            <m:r>
                              <a:rPr lang="en-US" sz="2400" b="0" i="1" dirty="0" smtClean="0">
                                <a:latin typeface="Cambria Math"/>
                              </a:rPr>
                              <m:t>+</m:t>
                            </m:r>
                            <m:r>
                              <a:rPr lang="en-US" sz="2400" b="0" i="1" dirty="0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 smtClean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4041" y="5396020"/>
                  <a:ext cx="767397" cy="461665"/>
                </a:xfrm>
                <a:prstGeom prst="rect">
                  <a:avLst/>
                </a:prstGeom>
                <a:blipFill rotWithShape="1">
                  <a:blip r:embed="rId32"/>
                  <a:stretch>
                    <a:fillRect l="-1587"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4" name="Group 93"/>
            <p:cNvGrpSpPr/>
            <p:nvPr/>
          </p:nvGrpSpPr>
          <p:grpSpPr>
            <a:xfrm>
              <a:off x="6223991" y="5339308"/>
              <a:ext cx="2160241" cy="715868"/>
              <a:chOff x="6084168" y="5339308"/>
              <a:chExt cx="2160241" cy="715868"/>
            </a:xfrm>
          </p:grpSpPr>
          <p:pic>
            <p:nvPicPr>
              <p:cNvPr id="96" name="Picture 7" descr="C:\Users\IBM owner\Dropbox\Master\Semester 3\Studying\MultiModal\Seminar\resources\algoSketch\q2.png"/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168" y="5339308"/>
                <a:ext cx="2123174" cy="7111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7" name="Rectangle 96"/>
              <p:cNvSpPr/>
              <p:nvPr/>
            </p:nvSpPr>
            <p:spPr>
              <a:xfrm>
                <a:off x="8028385" y="5352008"/>
                <a:ext cx="216024" cy="70316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5" name="Rectangle 94"/>
            <p:cNvSpPr/>
            <p:nvPr/>
          </p:nvSpPr>
          <p:spPr>
            <a:xfrm>
              <a:off x="6084169" y="5347251"/>
              <a:ext cx="720080" cy="7031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4904036" y="1745010"/>
            <a:ext cx="1578272" cy="1070053"/>
            <a:chOff x="4283968" y="1874118"/>
            <a:chExt cx="1578272" cy="1070053"/>
          </a:xfrm>
        </p:grpSpPr>
        <p:pic>
          <p:nvPicPr>
            <p:cNvPr id="99" name="Picture 19" descr="C:\Users\IBM owner\Dropbox\Master\Semester 3\Studying\MultiModal\Seminar\resources\algoSketch\algoSketch.svg-g6269-5-4294966507.png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1874118"/>
              <a:ext cx="1578272" cy="75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99"/>
                <p:cNvSpPr txBox="1"/>
                <p:nvPr/>
              </p:nvSpPr>
              <p:spPr>
                <a:xfrm>
                  <a:off x="4776497" y="2482506"/>
                  <a:ext cx="76739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/>
                              </a:rPr>
                              <m:t>𝑛</m:t>
                            </m:r>
                            <m:r>
                              <a:rPr lang="en-US" sz="2400" b="0" i="1" dirty="0" smtClean="0">
                                <a:latin typeface="Cambria Math"/>
                              </a:rPr>
                              <m:t>+</m:t>
                            </m:r>
                            <m:r>
                              <a:rPr lang="en-US" sz="2400" b="0" i="1" dirty="0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 smtClean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76497" y="2482506"/>
                  <a:ext cx="767397" cy="461665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 l="-1587"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1" name="Group 100"/>
          <p:cNvGrpSpPr/>
          <p:nvPr/>
        </p:nvGrpSpPr>
        <p:grpSpPr>
          <a:xfrm>
            <a:off x="4395788" y="1745730"/>
            <a:ext cx="1580009" cy="968460"/>
            <a:chOff x="3851920" y="1887538"/>
            <a:chExt cx="1580009" cy="968460"/>
          </a:xfrm>
        </p:grpSpPr>
        <p:pic>
          <p:nvPicPr>
            <p:cNvPr id="102" name="Picture 18" descr="C:\Users\IBM owner\Dropbox\Master\Semester 3\Studying\MultiModal\Seminar\resources\algoSketch\algoSketch.svg-g3885-4294967233.png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1887538"/>
              <a:ext cx="1580009" cy="66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TextBox 102"/>
                <p:cNvSpPr txBox="1"/>
                <p:nvPr/>
              </p:nvSpPr>
              <p:spPr>
                <a:xfrm>
                  <a:off x="4277659" y="2394333"/>
                  <a:ext cx="4959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 smtClean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7659" y="2394333"/>
                  <a:ext cx="495953" cy="461665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 l="-3704" b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4" name="Group 103"/>
          <p:cNvGrpSpPr/>
          <p:nvPr/>
        </p:nvGrpSpPr>
        <p:grpSpPr>
          <a:xfrm>
            <a:off x="3885828" y="1733031"/>
            <a:ext cx="1580009" cy="852962"/>
            <a:chOff x="3851920" y="1887538"/>
            <a:chExt cx="1580009" cy="999699"/>
          </a:xfrm>
        </p:grpSpPr>
        <p:pic>
          <p:nvPicPr>
            <p:cNvPr id="105" name="Picture 18" descr="C:\Users\IBM owner\Dropbox\Master\Semester 3\Studying\MultiModal\Seminar\resources\algoSketch\algoSketch.svg-g3885-4294967233.png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1887538"/>
              <a:ext cx="1580009" cy="66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/>
                <p:cNvSpPr txBox="1"/>
                <p:nvPr/>
              </p:nvSpPr>
              <p:spPr>
                <a:xfrm>
                  <a:off x="4034036" y="2356146"/>
                  <a:ext cx="495953" cy="531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/>
                              </a:rPr>
                              <m:t>𝑛</m:t>
                            </m:r>
                            <m:r>
                              <a:rPr lang="en-US" sz="2400" b="0" i="1" dirty="0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sz="2400" b="0" i="1" dirty="0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 smtClean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4036" y="2356146"/>
                  <a:ext cx="495953" cy="531091"/>
                </a:xfrm>
                <a:prstGeom prst="rect">
                  <a:avLst/>
                </a:prstGeom>
                <a:blipFill rotWithShape="1">
                  <a:blip r:embed="rId31"/>
                  <a:stretch>
                    <a:fillRect l="-2439" r="-53659" b="-135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2" name="Rounded Rectangle 61"/>
          <p:cNvSpPr/>
          <p:nvPr/>
        </p:nvSpPr>
        <p:spPr>
          <a:xfrm>
            <a:off x="3131840" y="4077072"/>
            <a:ext cx="3600400" cy="165618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Best match</a:t>
            </a:r>
            <a:endParaRPr lang="en-US" sz="2400" dirty="0">
              <a:solidFill>
                <a:srgbClr val="C00000"/>
              </a:solidFill>
            </a:endParaRPr>
          </a:p>
        </p:txBody>
      </p:sp>
      <p:cxnSp>
        <p:nvCxnSpPr>
          <p:cNvPr id="107" name="Straight Arrow Connector 106"/>
          <p:cNvCxnSpPr/>
          <p:nvPr/>
        </p:nvCxnSpPr>
        <p:spPr>
          <a:xfrm>
            <a:off x="3012525" y="3496523"/>
            <a:ext cx="2971385" cy="132283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191461" y="3140968"/>
            <a:ext cx="2637393" cy="711111"/>
            <a:chOff x="191461" y="3140968"/>
            <a:chExt cx="2637393" cy="7111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191461" y="3183359"/>
                  <a:ext cx="4959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 smtClean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461" y="3183359"/>
                  <a:ext cx="495953" cy="461665"/>
                </a:xfrm>
                <a:prstGeom prst="rect">
                  <a:avLst/>
                </a:prstGeom>
                <a:blipFill rotWithShape="1">
                  <a:blip r:embed="rId36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146" name="Picture 2" descr="C:\Users\IBM owner\Dropbox\Master\Semester 3\Studying\MultiModal\Seminar\resources\algoSketch\e1.png"/>
            <p:cNvPicPr>
              <a:picLocks noChangeAspect="1" noChangeArrowheads="1"/>
            </p:cNvPicPr>
            <p:nvPr/>
          </p:nvPicPr>
          <p:blipFill>
            <a:blip r:embed="rId3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3140968"/>
              <a:ext cx="2001270" cy="711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7392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0.16737 -3.7037E-6 C 0.24237 -3.7037E-6 0.3349 0.05371 0.3349 0.09792 L 0.3349 0.22107 " pathEditMode="relative" rAng="0" ptsTypes="FfFF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6" y="1104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23 L -0.25313 -0.0569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74" y="-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3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125760"/>
            <a:ext cx="8229600" cy="1143000"/>
          </a:xfrm>
        </p:spPr>
        <p:txBody>
          <a:bodyPr/>
          <a:lstStyle/>
          <a:p>
            <a:pPr rtl="0"/>
            <a:r>
              <a:rPr lang="en-US" dirty="0" smtClean="0"/>
              <a:t>Algorithm Sketch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15</a:t>
            </a:fld>
            <a:endParaRPr lang="he-IL"/>
          </a:p>
        </p:txBody>
      </p:sp>
      <p:pic>
        <p:nvPicPr>
          <p:cNvPr id="2057" name="Picture 9" descr="C:\Users\IBM owner\Dropbox\Master\Semester 3\Studying\MultiModal\Seminar\resources\algoSketch\algoSketch1.svg-g5326-2-8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38" y="1293193"/>
            <a:ext cx="8604250" cy="72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IBM owner\Dropbox\Master\Semester 3\Studying\MultiModal\Seminar\resources\algoSketch\speechWavefor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68" y="1268760"/>
            <a:ext cx="3816424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355976" y="1272878"/>
            <a:ext cx="3816424" cy="476250"/>
            <a:chOff x="4355976" y="1401986"/>
            <a:chExt cx="3816424" cy="476250"/>
          </a:xfrm>
        </p:grpSpPr>
        <p:pic>
          <p:nvPicPr>
            <p:cNvPr id="2063" name="Picture 15" descr="C:\Users\IBM owner\Dropbox\Master\Semester 3\Studying\MultiModal\Seminar\resources\algoSketch\algoSketch.svg-rect5492-1-69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470" y="1424137"/>
              <a:ext cx="3708921" cy="425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4" descr="C:\Users\IBM owner\Dropbox\Master\Semester 3\Studying\MultiModal\Seminar\resources\algoSketch\speechWaveform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401986"/>
              <a:ext cx="3816424" cy="47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932040" y="1427064"/>
              <a:ext cx="504056" cy="4272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115617" y="1745010"/>
            <a:ext cx="1584175" cy="793237"/>
            <a:chOff x="1115617" y="1874118"/>
            <a:chExt cx="1584175" cy="793237"/>
          </a:xfrm>
        </p:grpSpPr>
        <p:pic>
          <p:nvPicPr>
            <p:cNvPr id="2058" name="Picture 10" descr="C:\Users\IBM owner\Dropbox\Master\Semester 3\Studying\MultiModal\Seminar\resources\algoSketch\algoSketch.svg-g5973-2-429496666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7" y="1874118"/>
              <a:ext cx="1584175" cy="493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1641630" y="2205690"/>
                  <a:ext cx="4959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 smtClean="0">
                    <a:solidFill>
                      <a:schemeClr val="accent3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1630" y="2205690"/>
                  <a:ext cx="495953" cy="461665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683568" y="1719611"/>
            <a:ext cx="1600385" cy="745802"/>
            <a:chOff x="683568" y="1848719"/>
            <a:chExt cx="1600385" cy="745802"/>
          </a:xfrm>
        </p:grpSpPr>
        <p:pic>
          <p:nvPicPr>
            <p:cNvPr id="2056" name="Picture 8" descr="C:\Users\IBM owner\Dropbox\Master\Semester 3\Studying\MultiModal\Seminar\resources\algoSketch\algoSketch.svg-g5973-429496713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1848719"/>
              <a:ext cx="1600385" cy="441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229189" y="2132856"/>
                  <a:ext cx="4959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 smtClean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9189" y="2132856"/>
                  <a:ext cx="495953" cy="461665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1979713" y="1749624"/>
            <a:ext cx="1584175" cy="904103"/>
            <a:chOff x="1979713" y="1878732"/>
            <a:chExt cx="1584175" cy="904103"/>
          </a:xfrm>
        </p:grpSpPr>
        <p:pic>
          <p:nvPicPr>
            <p:cNvPr id="2064" name="Picture 16" descr="C:\Users\IBM owner\Dropbox\Master\Semester 3\Studying\MultiModal\Seminar\resources\algoSketch\algoSketch.svg-g5973-2-9-452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3" y="1878732"/>
              <a:ext cx="1584175" cy="56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2508459" y="2321170"/>
                  <a:ext cx="4959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solidFill>
                                  <a:schemeClr val="accent4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400" i="1" dirty="0">
                                <a:solidFill>
                                  <a:schemeClr val="accent4"/>
                                </a:solidFill>
                                <a:latin typeface="Cambria Math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 smtClean="0">
                    <a:solidFill>
                      <a:schemeClr val="accent4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8459" y="2321170"/>
                  <a:ext cx="495953" cy="461665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1547665" y="1745010"/>
            <a:ext cx="1584174" cy="850564"/>
            <a:chOff x="1547665" y="1874118"/>
            <a:chExt cx="1584174" cy="850564"/>
          </a:xfrm>
        </p:grpSpPr>
        <p:pic>
          <p:nvPicPr>
            <p:cNvPr id="2059" name="Picture 11" descr="C:\Users\IBM owner\Dropbox\Master\Semester 3\Studying\MultiModal\Seminar\resources\algoSketch\algoSketch.svg-g5973-2-1-149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5" y="1874118"/>
              <a:ext cx="1584174" cy="52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087533" y="2263017"/>
                  <a:ext cx="4959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solidFill>
                                  <a:schemeClr val="accent2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accent2"/>
                                </a:solidFill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 smtClean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7533" y="2263017"/>
                  <a:ext cx="495953" cy="461665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0" name="Picture 9" descr="C:\Users\IBM owner\Dropbox\Master\Semester 3\Studying\MultiModal\Seminar\resources\algoSketch\algoSketch1.svg-g5326-2-8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85681"/>
            <a:ext cx="8604250" cy="72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4" descr="C:\Users\IBM owner\Dropbox\Master\Semester 3\Studying\MultiModal\Seminar\resources\algoSketch\speechWavefor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42" y="5661248"/>
            <a:ext cx="3816424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Group 71"/>
          <p:cNvGrpSpPr/>
          <p:nvPr/>
        </p:nvGrpSpPr>
        <p:grpSpPr>
          <a:xfrm>
            <a:off x="4175250" y="5665366"/>
            <a:ext cx="3816424" cy="476250"/>
            <a:chOff x="4355976" y="1401986"/>
            <a:chExt cx="3816424" cy="476250"/>
          </a:xfrm>
        </p:grpSpPr>
        <p:pic>
          <p:nvPicPr>
            <p:cNvPr id="73" name="Picture 15" descr="C:\Users\IBM owner\Dropbox\Master\Semester 3\Studying\MultiModal\Seminar\resources\algoSketch\algoSketch.svg-rect5492-1-69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470" y="1424137"/>
              <a:ext cx="3708921" cy="425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14" descr="C:\Users\IBM owner\Dropbox\Master\Semester 3\Studying\MultiModal\Seminar\resources\algoSketch\speechWaveform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401986"/>
              <a:ext cx="3816424" cy="47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Rectangle 74"/>
            <p:cNvSpPr/>
            <p:nvPr/>
          </p:nvSpPr>
          <p:spPr>
            <a:xfrm>
              <a:off x="4932040" y="1427064"/>
              <a:ext cx="594360" cy="4272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0" name="Picture 2" descr="C:\Users\IBM owner\Dropbox\Master\Semester 3\Studying\MultiModal\Seminar\resources\algoSketch\e1.png"/>
          <p:cNvPicPr>
            <a:picLocks noChangeAspect="1" noChangeArrowheads="1"/>
          </p:cNvPicPr>
          <p:nvPr/>
        </p:nvPicPr>
        <p:blipFill rotWithShape="1"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2" r="29664"/>
          <a:stretch/>
        </p:blipFill>
        <p:spPr bwMode="auto">
          <a:xfrm>
            <a:off x="4743694" y="5009748"/>
            <a:ext cx="594360" cy="56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tangle 75"/>
          <p:cNvSpPr/>
          <p:nvPr/>
        </p:nvSpPr>
        <p:spPr>
          <a:xfrm>
            <a:off x="4751314" y="4941168"/>
            <a:ext cx="594360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smtClean="0"/>
              <a:t>Yuval Bahat, Multimodal audio inpainting</a:t>
            </a:r>
            <a:endParaRPr lang="he-IL" dirty="0"/>
          </a:p>
        </p:txBody>
      </p:sp>
      <p:grpSp>
        <p:nvGrpSpPr>
          <p:cNvPr id="49" name="Group 48"/>
          <p:cNvGrpSpPr/>
          <p:nvPr/>
        </p:nvGrpSpPr>
        <p:grpSpPr>
          <a:xfrm>
            <a:off x="4904036" y="1745010"/>
            <a:ext cx="1578272" cy="1070053"/>
            <a:chOff x="4283968" y="1874118"/>
            <a:chExt cx="1578272" cy="1070053"/>
          </a:xfrm>
        </p:grpSpPr>
        <p:pic>
          <p:nvPicPr>
            <p:cNvPr id="50" name="Picture 19" descr="C:\Users\IBM owner\Dropbox\Master\Semester 3\Studying\MultiModal\Seminar\resources\algoSketch\algoSketch.svg-g6269-5-4294966507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1874118"/>
              <a:ext cx="1578272" cy="75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4776497" y="2482506"/>
                  <a:ext cx="76739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/>
                              </a:rPr>
                              <m:t>𝑛</m:t>
                            </m:r>
                            <m:r>
                              <a:rPr lang="en-US" sz="2400" b="0" i="1" dirty="0" smtClean="0">
                                <a:latin typeface="Cambria Math"/>
                              </a:rPr>
                              <m:t>+</m:t>
                            </m:r>
                            <m:r>
                              <a:rPr lang="en-US" sz="2400" b="0" i="1" dirty="0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 smtClean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76497" y="2482506"/>
                  <a:ext cx="767397" cy="461665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 l="-1587"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2" name="Group 51"/>
          <p:cNvGrpSpPr/>
          <p:nvPr/>
        </p:nvGrpSpPr>
        <p:grpSpPr>
          <a:xfrm>
            <a:off x="4395788" y="1745730"/>
            <a:ext cx="1580009" cy="968460"/>
            <a:chOff x="3851920" y="1887538"/>
            <a:chExt cx="1580009" cy="968460"/>
          </a:xfrm>
        </p:grpSpPr>
        <p:pic>
          <p:nvPicPr>
            <p:cNvPr id="53" name="Picture 18" descr="C:\Users\IBM owner\Dropbox\Master\Semester 3\Studying\MultiModal\Seminar\resources\algoSketch\algoSketch.svg-g3885-4294967233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1887538"/>
              <a:ext cx="1580009" cy="66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4277659" y="2394333"/>
                  <a:ext cx="4959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 smtClean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7659" y="2394333"/>
                  <a:ext cx="495953" cy="461665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 l="-3704" b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/>
          <p:cNvGrpSpPr/>
          <p:nvPr/>
        </p:nvGrpSpPr>
        <p:grpSpPr>
          <a:xfrm>
            <a:off x="3885828" y="1733031"/>
            <a:ext cx="1580009" cy="852962"/>
            <a:chOff x="3851920" y="1887538"/>
            <a:chExt cx="1580009" cy="999699"/>
          </a:xfrm>
        </p:grpSpPr>
        <p:pic>
          <p:nvPicPr>
            <p:cNvPr id="56" name="Picture 18" descr="C:\Users\IBM owner\Dropbox\Master\Semester 3\Studying\MultiModal\Seminar\resources\algoSketch\algoSketch.svg-g3885-4294967233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1887538"/>
              <a:ext cx="1580009" cy="66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4034036" y="2356146"/>
                  <a:ext cx="495953" cy="531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/>
                              </a:rPr>
                              <m:t>𝑛</m:t>
                            </m:r>
                            <m:r>
                              <a:rPr lang="en-US" sz="2400" b="0" i="1" dirty="0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sz="2400" b="0" i="1" dirty="0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 smtClean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4036" y="2356146"/>
                  <a:ext cx="495953" cy="531091"/>
                </a:xfrm>
                <a:prstGeom prst="rect">
                  <a:avLst/>
                </a:prstGeom>
                <a:blipFill rotWithShape="1">
                  <a:blip r:embed="rId31"/>
                  <a:stretch>
                    <a:fillRect l="-2439" r="-53659" b="-135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/>
          <p:cNvGrpSpPr/>
          <p:nvPr/>
        </p:nvGrpSpPr>
        <p:grpSpPr>
          <a:xfrm>
            <a:off x="3263156" y="3657724"/>
            <a:ext cx="2637393" cy="711111"/>
            <a:chOff x="5708888" y="2966472"/>
            <a:chExt cx="2637393" cy="7111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5708888" y="3008863"/>
                  <a:ext cx="4959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 smtClean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TextBox 8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8888" y="3008863"/>
                  <a:ext cx="495953" cy="461665"/>
                </a:xfrm>
                <a:prstGeom prst="rect">
                  <a:avLst/>
                </a:prstGeom>
                <a:blipFill rotWithShape="1">
                  <a:blip r:embed="rId32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8" name="Picture 2" descr="C:\Users\IBM owner\Dropbox\Master\Semester 3\Studying\MultiModal\Seminar\resources\algoSketch\e1.png"/>
            <p:cNvPicPr>
              <a:picLocks noChangeAspect="1" noChangeArrowheads="1"/>
            </p:cNvPicPr>
            <p:nvPr/>
          </p:nvPicPr>
          <p:blipFill>
            <a:blip r:embed="rId1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5011" y="2966472"/>
              <a:ext cx="2001270" cy="711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3131840" y="2924944"/>
            <a:ext cx="3600400" cy="1656184"/>
            <a:chOff x="5580112" y="2924944"/>
            <a:chExt cx="3600400" cy="1656184"/>
          </a:xfrm>
        </p:grpSpPr>
        <p:grpSp>
          <p:nvGrpSpPr>
            <p:cNvPr id="80" name="Group 79"/>
            <p:cNvGrpSpPr/>
            <p:nvPr/>
          </p:nvGrpSpPr>
          <p:grpSpPr>
            <a:xfrm>
              <a:off x="6193242" y="2971552"/>
              <a:ext cx="2987270" cy="711111"/>
              <a:chOff x="6049226" y="4125029"/>
              <a:chExt cx="2987270" cy="71111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/>
                  <p:cNvSpPr txBox="1"/>
                  <p:nvPr/>
                </p:nvSpPr>
                <p:spPr>
                  <a:xfrm>
                    <a:off x="8269099" y="4185712"/>
                    <a:ext cx="767397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sz="2400" b="0" i="1" dirty="0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2400" b="0" i="1" dirty="0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400" baseline="-25000" dirty="0" smtClean="0"/>
                  </a:p>
                </p:txBody>
              </p:sp>
            </mc:Choice>
            <mc:Fallback xmlns="">
              <p:sp>
                <p:nvSpPr>
                  <p:cNvPr id="82" name="TextBox 8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69099" y="4185712"/>
                    <a:ext cx="767397" cy="461665"/>
                  </a:xfrm>
                  <a:prstGeom prst="rect">
                    <a:avLst/>
                  </a:prstGeom>
                  <a:blipFill rotWithShape="1">
                    <a:blip r:embed="rId33"/>
                    <a:stretch>
                      <a:fillRect l="-1587" b="-1052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83" name="Picture 7" descr="C:\Users\IBM owner\Dropbox\Master\Semester 3\Studying\MultiModal\Seminar\resources\algoSketch\q2.png"/>
              <p:cNvPicPr>
                <a:picLocks noChangeAspect="1" noChangeArrowheads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49226" y="4125029"/>
                <a:ext cx="2123174" cy="7111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4" name="Rectangle 83"/>
              <p:cNvSpPr/>
              <p:nvPr/>
            </p:nvSpPr>
            <p:spPr>
              <a:xfrm>
                <a:off x="6917784" y="4129221"/>
                <a:ext cx="888787" cy="70316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1" name="Rounded Rectangle 80"/>
            <p:cNvSpPr/>
            <p:nvPr/>
          </p:nvSpPr>
          <p:spPr>
            <a:xfrm>
              <a:off x="5580112" y="2924944"/>
              <a:ext cx="3600400" cy="1656184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2400" dirty="0" smtClean="0">
                  <a:solidFill>
                    <a:srgbClr val="C00000"/>
                  </a:solidFill>
                </a:rPr>
                <a:t>Best match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305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22222E-6 L 2.77778E-7 0.17338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6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22222E-6 L 2.77778E-7 0.17338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93 L 0.01893 0.1877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94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repeatCount="2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L 0.00138 0.09144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6" grpId="1" animBg="1"/>
      <p:bldP spid="76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125760"/>
            <a:ext cx="8229600" cy="1143000"/>
          </a:xfrm>
        </p:spPr>
        <p:txBody>
          <a:bodyPr/>
          <a:lstStyle/>
          <a:p>
            <a:pPr rtl="0"/>
            <a:r>
              <a:rPr lang="en-US" dirty="0" smtClean="0"/>
              <a:t>Algorithm Sketch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16</a:t>
            </a:fld>
            <a:endParaRPr lang="he-IL"/>
          </a:p>
        </p:txBody>
      </p:sp>
      <p:pic>
        <p:nvPicPr>
          <p:cNvPr id="2057" name="Picture 9" descr="C:\Users\IBM owner\Dropbox\Master\Semester 3\Studying\MultiModal\Seminar\resources\algoSketch\algoSketch1.svg-g5326-2-8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38" y="1293193"/>
            <a:ext cx="8604250" cy="72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IBM owner\Dropbox\Master\Semester 3\Studying\MultiModal\Seminar\resources\algoSketch\speechWavefor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68" y="1268760"/>
            <a:ext cx="3816424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355976" y="1272878"/>
            <a:ext cx="3816424" cy="476250"/>
            <a:chOff x="4355976" y="1401986"/>
            <a:chExt cx="3816424" cy="476250"/>
          </a:xfrm>
        </p:grpSpPr>
        <p:pic>
          <p:nvPicPr>
            <p:cNvPr id="2063" name="Picture 15" descr="C:\Users\IBM owner\Dropbox\Master\Semester 3\Studying\MultiModal\Seminar\resources\algoSketch\algoSketch.svg-rect5492-1-69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470" y="1424137"/>
              <a:ext cx="3708921" cy="425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4" descr="C:\Users\IBM owner\Dropbox\Master\Semester 3\Studying\MultiModal\Seminar\resources\algoSketch\speechWaveform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401986"/>
              <a:ext cx="3816424" cy="47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932040" y="1427064"/>
              <a:ext cx="504056" cy="4272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115617" y="1745010"/>
            <a:ext cx="1584175" cy="793237"/>
            <a:chOff x="1115617" y="1874118"/>
            <a:chExt cx="1584175" cy="793237"/>
          </a:xfrm>
        </p:grpSpPr>
        <p:pic>
          <p:nvPicPr>
            <p:cNvPr id="2058" name="Picture 10" descr="C:\Users\IBM owner\Dropbox\Master\Semester 3\Studying\MultiModal\Seminar\resources\algoSketch\algoSketch.svg-g5973-2-429496666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7" y="1874118"/>
              <a:ext cx="1584175" cy="493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1641630" y="2205690"/>
                  <a:ext cx="4959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 smtClean="0">
                    <a:solidFill>
                      <a:schemeClr val="accent3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1630" y="2205690"/>
                  <a:ext cx="495953" cy="461665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683568" y="1719611"/>
            <a:ext cx="1600385" cy="745802"/>
            <a:chOff x="683568" y="1848719"/>
            <a:chExt cx="1600385" cy="745802"/>
          </a:xfrm>
        </p:grpSpPr>
        <p:pic>
          <p:nvPicPr>
            <p:cNvPr id="2056" name="Picture 8" descr="C:\Users\IBM owner\Dropbox\Master\Semester 3\Studying\MultiModal\Seminar\resources\algoSketch\algoSketch.svg-g5973-429496713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1848719"/>
              <a:ext cx="1600385" cy="441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229189" y="2132856"/>
                  <a:ext cx="4959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 smtClean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9189" y="2132856"/>
                  <a:ext cx="495953" cy="461665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1979713" y="1749624"/>
            <a:ext cx="1584175" cy="904103"/>
            <a:chOff x="1979713" y="1878732"/>
            <a:chExt cx="1584175" cy="904103"/>
          </a:xfrm>
        </p:grpSpPr>
        <p:pic>
          <p:nvPicPr>
            <p:cNvPr id="2064" name="Picture 16" descr="C:\Users\IBM owner\Dropbox\Master\Semester 3\Studying\MultiModal\Seminar\resources\algoSketch\algoSketch.svg-g5973-2-9-452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3" y="1878732"/>
              <a:ext cx="1584175" cy="56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2508459" y="2321170"/>
                  <a:ext cx="4959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solidFill>
                                  <a:schemeClr val="accent4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400" i="1" dirty="0">
                                <a:solidFill>
                                  <a:schemeClr val="accent4"/>
                                </a:solidFill>
                                <a:latin typeface="Cambria Math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 smtClean="0">
                    <a:solidFill>
                      <a:schemeClr val="accent4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8459" y="2321170"/>
                  <a:ext cx="495953" cy="461665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1547665" y="1745010"/>
            <a:ext cx="1584174" cy="850564"/>
            <a:chOff x="1547665" y="1874118"/>
            <a:chExt cx="1584174" cy="850564"/>
          </a:xfrm>
        </p:grpSpPr>
        <p:pic>
          <p:nvPicPr>
            <p:cNvPr id="2059" name="Picture 11" descr="C:\Users\IBM owner\Dropbox\Master\Semester 3\Studying\MultiModal\Seminar\resources\algoSketch\algoSketch.svg-g5973-2-1-149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5" y="1874118"/>
              <a:ext cx="1584174" cy="52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087533" y="2263017"/>
                  <a:ext cx="4959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solidFill>
                                  <a:schemeClr val="accent2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accent2"/>
                                </a:solidFill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 smtClean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7533" y="2263017"/>
                  <a:ext cx="495953" cy="461665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/>
          <p:cNvGrpSpPr/>
          <p:nvPr/>
        </p:nvGrpSpPr>
        <p:grpSpPr>
          <a:xfrm>
            <a:off x="4283968" y="1745010"/>
            <a:ext cx="1578272" cy="1108153"/>
            <a:chOff x="4283968" y="1874118"/>
            <a:chExt cx="1578272" cy="1108153"/>
          </a:xfrm>
        </p:grpSpPr>
        <p:pic>
          <p:nvPicPr>
            <p:cNvPr id="2067" name="Picture 19" descr="C:\Users\IBM owner\Dropbox\Master\Semester 3\Studying\MultiModal\Seminar\resources\algoSketch\algoSketch.svg-g6269-5-4294966507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1874118"/>
              <a:ext cx="1578272" cy="75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4712997" y="2520606"/>
                  <a:ext cx="76739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/>
                              </a:rPr>
                              <m:t>𝑛</m:t>
                            </m:r>
                            <m:r>
                              <a:rPr lang="en-US" sz="2400" b="0" i="1" dirty="0" smtClean="0">
                                <a:latin typeface="Cambria Math"/>
                              </a:rPr>
                              <m:t>+</m:t>
                            </m:r>
                            <m:r>
                              <a:rPr lang="en-US" sz="2400" b="0" i="1" dirty="0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 smtClean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2997" y="2520606"/>
                  <a:ext cx="767397" cy="461665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l="-1587"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3851920" y="1758430"/>
            <a:ext cx="1580009" cy="981160"/>
            <a:chOff x="3851920" y="1887538"/>
            <a:chExt cx="1580009" cy="981160"/>
          </a:xfrm>
        </p:grpSpPr>
        <p:pic>
          <p:nvPicPr>
            <p:cNvPr id="2066" name="Picture 18" descr="C:\Users\IBM owner\Dropbox\Master\Semester 3\Studying\MultiModal\Seminar\resources\algoSketch\algoSketch.svg-g3885-4294967233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1887538"/>
              <a:ext cx="1580009" cy="66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4164643" y="2407033"/>
                  <a:ext cx="4959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 smtClean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4643" y="2407033"/>
                  <a:ext cx="495953" cy="461665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 l="-2439"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0" name="Picture 9" descr="C:\Users\IBM owner\Dropbox\Master\Semester 3\Studying\MultiModal\Seminar\resources\algoSketch\algoSketch1.svg-g5326-2-8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85681"/>
            <a:ext cx="8604250" cy="72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4" descr="C:\Users\IBM owner\Dropbox\Master\Semester 3\Studying\MultiModal\Seminar\resources\algoSketch\speechWavefor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42" y="5661248"/>
            <a:ext cx="3816424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Group 71"/>
          <p:cNvGrpSpPr/>
          <p:nvPr/>
        </p:nvGrpSpPr>
        <p:grpSpPr>
          <a:xfrm>
            <a:off x="4175250" y="5665366"/>
            <a:ext cx="3816424" cy="476250"/>
            <a:chOff x="4355976" y="1401986"/>
            <a:chExt cx="3816424" cy="476250"/>
          </a:xfrm>
        </p:grpSpPr>
        <p:pic>
          <p:nvPicPr>
            <p:cNvPr id="73" name="Picture 15" descr="C:\Users\IBM owner\Dropbox\Master\Semester 3\Studying\MultiModal\Seminar\resources\algoSketch\algoSketch.svg-rect5492-1-69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470" y="1424137"/>
              <a:ext cx="3708921" cy="425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14" descr="C:\Users\IBM owner\Dropbox\Master\Semester 3\Studying\MultiModal\Seminar\resources\algoSketch\speechWaveform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401986"/>
              <a:ext cx="3816424" cy="47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Rectangle 74"/>
            <p:cNvSpPr/>
            <p:nvPr/>
          </p:nvSpPr>
          <p:spPr>
            <a:xfrm>
              <a:off x="4932040" y="1427064"/>
              <a:ext cx="594360" cy="4272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1009718" y="3779727"/>
                <a:ext cx="545548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2400" i="1" dirty="0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dirty="0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aseline="-25000" dirty="0" smtClean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718" y="3779727"/>
                <a:ext cx="545548" cy="453137"/>
              </a:xfrm>
              <a:prstGeom prst="rect">
                <a:avLst/>
              </a:prstGeom>
              <a:blipFill rotWithShape="1">
                <a:blip r:embed="rId17"/>
                <a:stretch>
                  <a:fillRect r="-29213" b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1034515" y="3368768"/>
                <a:ext cx="495953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240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dirty="0" smtClean="0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aseline="-25000" dirty="0" smtClean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515" y="3368768"/>
                <a:ext cx="495953" cy="453137"/>
              </a:xfrm>
              <a:prstGeom prst="rect">
                <a:avLst/>
              </a:prstGeom>
              <a:blipFill rotWithShape="1">
                <a:blip r:embed="rId18"/>
                <a:stretch>
                  <a:fillRect r="-28395" b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034515" y="4546296"/>
                <a:ext cx="495953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2400" i="1" dirty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dirty="0" smtClean="0">
                                  <a:solidFill>
                                    <a:schemeClr val="accent4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sz="2400" i="1" dirty="0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aseline="-25000" dirty="0" smtClean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515" y="4546296"/>
                <a:ext cx="495953" cy="453137"/>
              </a:xfrm>
              <a:prstGeom prst="rect">
                <a:avLst/>
              </a:prstGeom>
              <a:blipFill rotWithShape="1">
                <a:blip r:embed="rId19"/>
                <a:stretch>
                  <a:fillRect r="-27160" b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1052152" y="4160856"/>
                <a:ext cx="409878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2400" i="1" dirty="0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dirty="0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aseline="-25000" dirty="0" smtClean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152" y="4160856"/>
                <a:ext cx="409878" cy="453137"/>
              </a:xfrm>
              <a:prstGeom prst="rect">
                <a:avLst/>
              </a:prstGeom>
              <a:blipFill rotWithShape="1">
                <a:blip r:embed="rId20"/>
                <a:stretch>
                  <a:fillRect r="-29851" b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1028851" y="3782148"/>
                <a:ext cx="4959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aseline="-25000" dirty="0" smtClean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851" y="3782148"/>
                <a:ext cx="495953" cy="461665"/>
              </a:xfrm>
              <a:prstGeom prst="rect">
                <a:avLst/>
              </a:prstGeom>
              <a:blipFill rotWithShape="1">
                <a:blip r:embed="rId21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1034515" y="4551511"/>
                <a:ext cx="4959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i="1" dirty="0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aseline="-25000" dirty="0" smtClean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515" y="4551511"/>
                <a:ext cx="495953" cy="461665"/>
              </a:xfrm>
              <a:prstGeom prst="rect">
                <a:avLst/>
              </a:prstGeom>
              <a:blipFill rotWithShape="1">
                <a:blip r:embed="rId22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1040663" y="4157527"/>
                <a:ext cx="4959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aseline="-25000" dirty="0" smtClean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663" y="4157527"/>
                <a:ext cx="495953" cy="461665"/>
              </a:xfrm>
              <a:prstGeom prst="rect">
                <a:avLst/>
              </a:prstGeom>
              <a:blipFill rotWithShape="1">
                <a:blip r:embed="rId23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1028851" y="3369631"/>
                <a:ext cx="4959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aseline="-25000" dirty="0" smtClean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851" y="3369631"/>
                <a:ext cx="495953" cy="461665"/>
              </a:xfrm>
              <a:prstGeom prst="rect">
                <a:avLst/>
              </a:prstGeom>
              <a:blipFill rotWithShape="1">
                <a:blip r:embed="rId24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Picture 3" descr="C:\Users\ybahat\Dropbox\Master\Semester 3\Studying\MultiModal\Seminar\resources\algoSketch.svg-g5230-4294966704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237" y="4713585"/>
            <a:ext cx="1541463" cy="15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C:\Users\ybahat\Dropbox\Master\Semester 3\Studying\MultiModal\Seminar\resources\algoSketch.svg-g5241-4294966320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60" y="4322674"/>
            <a:ext cx="1541463" cy="15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C:\Users\ybahat\Dropbox\Master\Semester 3\Studying\MultiModal\Seminar\resources\algoSketch.svg-g5384-4294966344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237" y="3954453"/>
            <a:ext cx="1541463" cy="15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7532431" y="3645024"/>
                <a:ext cx="495953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dirty="0" smtClean="0">
                                  <a:latin typeface="Cambria Math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/>
                            </a:rPr>
                            <m:t>𝑛</m:t>
                          </m:r>
                          <m:r>
                            <a:rPr lang="en-US" sz="2400" b="0" i="1" dirty="0" smtClean="0">
                              <a:latin typeface="Cambria Math"/>
                            </a:rPr>
                            <m:t>−</m:t>
                          </m:r>
                          <m:r>
                            <a:rPr lang="en-US" sz="2400" b="0" i="1" dirty="0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aseline="-25000" dirty="0" smtClean="0"/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2431" y="3645024"/>
                <a:ext cx="495953" cy="453137"/>
              </a:xfrm>
              <a:prstGeom prst="rect">
                <a:avLst/>
              </a:prstGeom>
              <a:blipFill rotWithShape="1">
                <a:blip r:embed="rId28"/>
                <a:stretch>
                  <a:fillRect l="-3704" r="-54321"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" name="Picture 5" descr="C:\Users\ybahat\Dropbox\Master\Semester 3\Studying\MultiModal\Seminar\resources\algoSketch.svg-g5274-4294966832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18946" y="3793804"/>
            <a:ext cx="1541463" cy="15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823610" y="4181877"/>
            <a:ext cx="2346959" cy="453137"/>
            <a:chOff x="5823610" y="4181877"/>
            <a:chExt cx="2346959" cy="4531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/>
                <p:cNvSpPr txBox="1"/>
                <p:nvPr/>
              </p:nvSpPr>
              <p:spPr>
                <a:xfrm>
                  <a:off x="7403172" y="4181877"/>
                  <a:ext cx="767397" cy="453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4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dirty="0" smtClean="0">
                                    <a:latin typeface="Cambria Math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dirty="0" smtClean="0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 smtClean="0"/>
                </a:p>
              </p:txBody>
            </p:sp>
          </mc:Choice>
          <mc:Fallback xmlns="">
            <p:sp>
              <p:nvSpPr>
                <p:cNvPr id="66" name="TextBox 6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3172" y="4181877"/>
                  <a:ext cx="767397" cy="453137"/>
                </a:xfrm>
                <a:prstGeom prst="rect">
                  <a:avLst/>
                </a:prstGeom>
                <a:blipFill rotWithShape="1">
                  <a:blip r:embed="rId29"/>
                  <a:stretch>
                    <a:fillRect r="-7937" b="-135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7" name="Picture 2" descr="C:\Users\IBM owner\Dropbox\Master\Semester 3\Studying\MultiModal\Seminar\resources\algoSketch\algoSketch.svg-image3805-4294967071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3610" y="4325893"/>
              <a:ext cx="1541462" cy="155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7" name="Picture 3" descr="C:\Users\IBM owner\Dropbox\Master\Semester 3\Studying\MultiModal\Seminar\resources\algoSketch\algoSketch.svg-g5404-963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60" y="3573016"/>
            <a:ext cx="1541462" cy="15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ounded Rectangle 77"/>
          <p:cNvSpPr/>
          <p:nvPr/>
        </p:nvSpPr>
        <p:spPr>
          <a:xfrm>
            <a:off x="3213373" y="2924944"/>
            <a:ext cx="2618428" cy="469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Features Extraction</a:t>
            </a:r>
            <a:endParaRPr lang="en-US" sz="2400" dirty="0"/>
          </a:p>
        </p:txBody>
      </p:sp>
      <p:sp>
        <p:nvSpPr>
          <p:cNvPr id="79" name="Down Arrow 78"/>
          <p:cNvSpPr/>
          <p:nvPr/>
        </p:nvSpPr>
        <p:spPr>
          <a:xfrm>
            <a:off x="2637309" y="2982094"/>
            <a:ext cx="436291" cy="35813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Down Arrow 86"/>
          <p:cNvSpPr/>
          <p:nvPr/>
        </p:nvSpPr>
        <p:spPr>
          <a:xfrm>
            <a:off x="6007917" y="2982094"/>
            <a:ext cx="436291" cy="35813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8" name="Picture 2" descr="C:\Users\IBM owner\Dropbox\Master\Semester 3\Studying\MultiModal\Seminar\resources\algoSketch\e1.png"/>
          <p:cNvPicPr>
            <a:picLocks noChangeAspect="1" noChangeArrowheads="1"/>
          </p:cNvPicPr>
          <p:nvPr/>
        </p:nvPicPr>
        <p:blipFill>
          <a:blip r:embed="rId3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80" y="3431843"/>
            <a:ext cx="1250794" cy="4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3" descr="C:\Users\IBM owner\Dropbox\Master\Semester 3\Studying\MultiModal\Seminar\resources\algoSketch\e2.png"/>
          <p:cNvPicPr>
            <a:picLocks noChangeAspect="1" noChangeArrowheads="1"/>
          </p:cNvPicPr>
          <p:nvPr/>
        </p:nvPicPr>
        <p:blipFill>
          <a:blip r:embed="rId3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543" y="3809122"/>
            <a:ext cx="1301588" cy="4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" descr="C:\Users\IBM owner\Dropbox\Master\Semester 3\Studying\MultiModal\Seminar\resources\algoSketch\e3.png"/>
          <p:cNvPicPr>
            <a:picLocks noChangeAspect="1" noChangeArrowheads="1"/>
          </p:cNvPicPr>
          <p:nvPr/>
        </p:nvPicPr>
        <p:blipFill>
          <a:blip r:embed="rId3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012" y="4181457"/>
            <a:ext cx="1301588" cy="4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5" descr="C:\Users\IBM owner\Dropbox\Master\Semester 3\Studying\MultiModal\Seminar\resources\algoSketch\e4.png"/>
          <p:cNvPicPr>
            <a:picLocks noChangeAspect="1" noChangeArrowheads="1"/>
          </p:cNvPicPr>
          <p:nvPr/>
        </p:nvPicPr>
        <p:blipFill>
          <a:blip r:embed="rId3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142" y="4572819"/>
            <a:ext cx="1301588" cy="4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035988" y="3364612"/>
            <a:ext cx="2119907" cy="453137"/>
            <a:chOff x="3604221" y="3521168"/>
            <a:chExt cx="2119907" cy="4531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3604221" y="3521168"/>
                  <a:ext cx="495953" cy="453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4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dirty="0" smtClean="0">
                                    <a:solidFill>
                                      <a:schemeClr val="accent1"/>
                                    </a:solidFill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 smtClean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4221" y="3521168"/>
                  <a:ext cx="495953" cy="453137"/>
                </a:xfrm>
                <a:prstGeom prst="rect">
                  <a:avLst/>
                </a:prstGeom>
                <a:blipFill rotWithShape="1">
                  <a:blip r:embed="rId35"/>
                  <a:stretch>
                    <a:fillRect r="-28395" b="-40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5" name="Picture 3" descr="C:\Users\IBM owner\Dropbox\Master\Semester 3\Studying\MultiModal\Seminar\resources\algoSketch\algoSketch.svg-g5404-963.png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2666" y="3725416"/>
              <a:ext cx="1541462" cy="155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6" name="Picture 2" descr="C:\Users\IBM owner\Dropbox\Master\Semester 3\Studying\MultiModal\Seminar\resources\algoSketch\e1.png"/>
          <p:cNvPicPr>
            <a:picLocks noChangeAspect="1" noChangeArrowheads="1"/>
          </p:cNvPicPr>
          <p:nvPr/>
        </p:nvPicPr>
        <p:blipFill rotWithShape="1">
          <a:blip r:embed="rId3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2" r="29664"/>
          <a:stretch/>
        </p:blipFill>
        <p:spPr bwMode="auto">
          <a:xfrm>
            <a:off x="4743694" y="5638388"/>
            <a:ext cx="594360" cy="56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Rounded Rectangle 97"/>
          <p:cNvSpPr/>
          <p:nvPr/>
        </p:nvSpPr>
        <p:spPr>
          <a:xfrm>
            <a:off x="3238356" y="3966964"/>
            <a:ext cx="2940680" cy="115212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Best match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smtClean="0"/>
              <a:t>Yuval Bahat, Multimodal audio inpainting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7532431" y="4710405"/>
                <a:ext cx="495953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dirty="0" smtClean="0">
                                  <a:latin typeface="Cambria Math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/>
                            </a:rPr>
                            <m:t>𝑛</m:t>
                          </m:r>
                          <m:r>
                            <a:rPr lang="en-US" sz="2400" b="0" i="1" dirty="0" smtClean="0">
                              <a:latin typeface="Cambria Math"/>
                            </a:rPr>
                            <m:t>+</m:t>
                          </m:r>
                          <m:r>
                            <a:rPr lang="en-US" sz="2400" b="0" i="1" dirty="0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aseline="-25000" dirty="0" smtClean="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2431" y="4710405"/>
                <a:ext cx="495953" cy="453137"/>
              </a:xfrm>
              <a:prstGeom prst="rect">
                <a:avLst/>
              </a:prstGeom>
              <a:blipFill rotWithShape="1">
                <a:blip r:embed="rId36"/>
                <a:stretch>
                  <a:fillRect l="-3704" r="-54321"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8" name="Picture 5" descr="C:\Users\ybahat\Dropbox\Master\Semester 3\Studying\MultiModal\Seminar\resources\algoSketch.svg-g5274-4294966832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18946" y="4859185"/>
            <a:ext cx="1541463" cy="15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1109267" y="3413425"/>
            <a:ext cx="288031" cy="206199"/>
          </a:xfrm>
          <a:prstGeom prst="ellipse">
            <a:avLst/>
          </a:prstGeom>
          <a:solidFill>
            <a:srgbClr val="D99694">
              <a:alpha val="32157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1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125 -1.11111E-6 C 0.18107 -1.11111E-6 0.25 0.02199 0.25 0.04074 L 0.25 0.08148 " pathEditMode="relative" rAng="0" ptsTypes="FfFF">
                                      <p:cBhvr>
                                        <p:cTn id="9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4074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4.07407E-6 L -0.21267 0.01598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0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3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8" grpId="1"/>
      <p:bldP spid="49" grpId="0"/>
      <p:bldP spid="50" grpId="0"/>
      <p:bldP spid="55" grpId="0"/>
      <p:bldP spid="63" grpId="0"/>
      <p:bldP spid="78" grpId="0" animBg="1"/>
      <p:bldP spid="79" grpId="0" animBg="1"/>
      <p:bldP spid="87" grpId="0" animBg="1"/>
      <p:bldP spid="98" grpId="0" animBg="1"/>
      <p:bldP spid="65" grpId="0"/>
      <p:bldP spid="15" grpId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051720" y="1988840"/>
            <a:ext cx="5184576" cy="3672408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 smtClean="0"/>
              <a:t>Statistical prior</a:t>
            </a:r>
            <a:endParaRPr lang="en-US" sz="2800" dirty="0"/>
          </a:p>
        </p:txBody>
      </p:sp>
      <p:sp>
        <p:nvSpPr>
          <p:cNvPr id="6" name="Rounded Rectangle 5"/>
          <p:cNvSpPr/>
          <p:nvPr/>
        </p:nvSpPr>
        <p:spPr>
          <a:xfrm>
            <a:off x="2282984" y="2996952"/>
            <a:ext cx="4032448" cy="244827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 smtClean="0"/>
              <a:t>Visual Features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Three Layers Method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D4BED-70D3-4485-9700-924FA4B8E6FA}" type="slidenum">
              <a:rPr lang="en-US" smtClean="0"/>
              <a:t>17</a:t>
            </a:fld>
            <a:endParaRPr lang="he-IL"/>
          </a:p>
        </p:txBody>
      </p:sp>
      <p:sp>
        <p:nvSpPr>
          <p:cNvPr id="5" name="Rounded Rectangle 4"/>
          <p:cNvSpPr/>
          <p:nvPr/>
        </p:nvSpPr>
        <p:spPr>
          <a:xfrm>
            <a:off x="2529488" y="3933056"/>
            <a:ext cx="2880320" cy="129614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 smtClean="0"/>
              <a:t>Audio features</a:t>
            </a:r>
            <a:endParaRPr lang="en-US" sz="2800" dirty="0"/>
          </a:p>
        </p:txBody>
      </p:sp>
      <p:pic>
        <p:nvPicPr>
          <p:cNvPr id="2053" name="Picture 5" descr="C:\Users\ybahat\Dropbox\Master\Semester 3\Studying\MultiModal\Seminar\resources\statPri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08" y="2348880"/>
            <a:ext cx="1512168" cy="69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ybahat\Dropbox\Master\Semester 3\Studying\MultiModal\Seminar\resources\Ey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234494"/>
            <a:ext cx="986594" cy="98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ybahat\Dropbox\Master\Semester 3\Studying\MultiModal\Seminar\resources\e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221" y="4387964"/>
            <a:ext cx="460969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smtClean="0"/>
              <a:t>Yuval Bahat, Multimodal audio inpainting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25523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Feature Extraction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18</a:t>
            </a:fld>
            <a:endParaRPr lang="he-IL"/>
          </a:p>
        </p:txBody>
      </p:sp>
      <p:sp>
        <p:nvSpPr>
          <p:cNvPr id="15" name="TextBox 14"/>
          <p:cNvSpPr txBox="1"/>
          <p:nvPr/>
        </p:nvSpPr>
        <p:spPr>
          <a:xfrm>
            <a:off x="827584" y="1537628"/>
            <a:ext cx="3082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800" dirty="0" smtClean="0"/>
              <a:t>Using data intact</a:t>
            </a:r>
            <a:endParaRPr lang="en-US" sz="2800" dirty="0"/>
          </a:p>
        </p:txBody>
      </p:sp>
      <p:sp>
        <p:nvSpPr>
          <p:cNvPr id="40" name="TextBox 39"/>
          <p:cNvSpPr txBox="1"/>
          <p:nvPr/>
        </p:nvSpPr>
        <p:spPr>
          <a:xfrm>
            <a:off x="94656" y="3212976"/>
            <a:ext cx="102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400" dirty="0" err="1" smtClean="0"/>
              <a:t>Audiodata</a:t>
            </a:r>
            <a:endParaRPr lang="en-US" sz="2400" dirty="0"/>
          </a:p>
        </p:txBody>
      </p:sp>
      <p:sp>
        <p:nvSpPr>
          <p:cNvPr id="48" name="Down Arrow 47"/>
          <p:cNvSpPr/>
          <p:nvPr/>
        </p:nvSpPr>
        <p:spPr>
          <a:xfrm>
            <a:off x="1455332" y="3449407"/>
            <a:ext cx="436291" cy="358133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wn Arrow 49"/>
          <p:cNvSpPr/>
          <p:nvPr/>
        </p:nvSpPr>
        <p:spPr>
          <a:xfrm>
            <a:off x="8168157" y="3449407"/>
            <a:ext cx="436291" cy="358133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6" name="Picture 18" descr="C:\Users\IBM owner\Dropbox\Master\Semester 3\Studying\MultiModal\Seminar\resources\lightHole\LightHoleWavefor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36" y="3852964"/>
            <a:ext cx="7819861" cy="208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smtClean="0"/>
              <a:t>Yuval Bahat, Multimodal audio inpainting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07748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ightPierc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0" grpId="0"/>
      <p:bldP spid="48" grpId="0" animBg="1"/>
      <p:bldP spid="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" name="Straight Arrow Connector 89"/>
          <p:cNvCxnSpPr/>
          <p:nvPr/>
        </p:nvCxnSpPr>
        <p:spPr>
          <a:xfrm>
            <a:off x="6084888" y="2853481"/>
            <a:ext cx="647700" cy="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84" name="TextBox 5"/>
          <p:cNvSpPr txBox="1">
            <a:spLocks noChangeArrowheads="1"/>
          </p:cNvSpPr>
          <p:nvPr/>
        </p:nvSpPr>
        <p:spPr bwMode="auto">
          <a:xfrm>
            <a:off x="250825" y="1104925"/>
            <a:ext cx="8245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r>
              <a:rPr lang="en-US" sz="2800" dirty="0" smtClean="0">
                <a:solidFill>
                  <a:srgbClr val="C00000"/>
                </a:solidFill>
              </a:rPr>
              <a:t>MFCCs </a:t>
            </a:r>
            <a:r>
              <a:rPr lang="en-US" sz="2800" dirty="0">
                <a:solidFill>
                  <a:srgbClr val="C00000"/>
                </a:solidFill>
              </a:rPr>
              <a:t>– Mel-frequency </a:t>
            </a:r>
            <a:r>
              <a:rPr lang="en-US" sz="2800" dirty="0" err="1" smtClean="0">
                <a:solidFill>
                  <a:srgbClr val="C00000"/>
                </a:solidFill>
              </a:rPr>
              <a:t>Cepstral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>
                <a:solidFill>
                  <a:srgbClr val="C00000"/>
                </a:solidFill>
              </a:rPr>
              <a:t>Coefficients</a:t>
            </a:r>
            <a:endParaRPr lang="en-US" sz="3200" dirty="0">
              <a:solidFill>
                <a:srgbClr val="C00000"/>
              </a:solidFill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2590800" y="2780456"/>
            <a:ext cx="504825" cy="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86" name="TextBox 43"/>
          <p:cNvSpPr txBox="1">
            <a:spLocks noChangeArrowheads="1"/>
          </p:cNvSpPr>
          <p:nvPr/>
        </p:nvSpPr>
        <p:spPr bwMode="auto">
          <a:xfrm>
            <a:off x="431800" y="1988294"/>
            <a:ext cx="2159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r>
              <a:rPr lang="en-US" sz="2400"/>
              <a:t>Audio signal</a:t>
            </a:r>
            <a:endParaRPr lang="he-IL" sz="2400"/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3167063" y="1700956"/>
            <a:ext cx="30241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algn="ctr"/>
            <a:r>
              <a:rPr lang="en-US" sz="2400"/>
              <a:t>Signal spectrum</a:t>
            </a:r>
            <a:endParaRPr lang="he-IL" sz="2400"/>
          </a:p>
        </p:txBody>
      </p:sp>
      <p:pic>
        <p:nvPicPr>
          <p:cNvPr id="49" name="Picture 48" descr="fft4mfc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2204194"/>
            <a:ext cx="3024188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2806700" y="3645644"/>
            <a:ext cx="37449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r>
              <a:rPr lang="en-US" sz="2400"/>
              <a:t>Mel-frequency filter bank </a:t>
            </a:r>
            <a:endParaRPr lang="he-IL" sz="2400"/>
          </a:p>
        </p:txBody>
      </p:sp>
      <p:sp>
        <p:nvSpPr>
          <p:cNvPr id="94" name="TextBox 93"/>
          <p:cNvSpPr txBox="1">
            <a:spLocks noChangeArrowheads="1"/>
          </p:cNvSpPr>
          <p:nvPr/>
        </p:nvSpPr>
        <p:spPr bwMode="auto">
          <a:xfrm>
            <a:off x="7956550" y="4077444"/>
            <a:ext cx="1079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r>
              <a:rPr lang="en-US" sz="2400" b="1">
                <a:solidFill>
                  <a:srgbClr val="92D050"/>
                </a:solidFill>
              </a:rPr>
              <a:t>log(</a:t>
            </a:r>
            <a:r>
              <a:rPr lang="en-US" sz="2400" b="1" baseline="30000">
                <a:solidFill>
                  <a:srgbClr val="92D050"/>
                </a:solidFill>
              </a:rPr>
              <a:t>.</a:t>
            </a:r>
            <a:r>
              <a:rPr lang="en-US" sz="2400" b="1">
                <a:solidFill>
                  <a:srgbClr val="92D050"/>
                </a:solidFill>
              </a:rPr>
              <a:t>)</a:t>
            </a:r>
            <a:endParaRPr lang="he-IL" sz="2400" b="1">
              <a:solidFill>
                <a:srgbClr val="92D050"/>
              </a:solidFill>
            </a:endParaRPr>
          </a:p>
        </p:txBody>
      </p:sp>
      <p:cxnSp>
        <p:nvCxnSpPr>
          <p:cNvPr id="100" name="Straight Arrow Connector 99"/>
          <p:cNvCxnSpPr>
            <a:stCxn id="80" idx="2"/>
            <a:endCxn id="95" idx="0"/>
          </p:cNvCxnSpPr>
          <p:nvPr/>
        </p:nvCxnSpPr>
        <p:spPr>
          <a:xfrm>
            <a:off x="7884319" y="5229225"/>
            <a:ext cx="794" cy="430612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171"/>
          <p:cNvGrpSpPr>
            <a:grpSpLocks/>
          </p:cNvGrpSpPr>
          <p:nvPr/>
        </p:nvGrpSpPr>
        <p:grpSpPr bwMode="auto">
          <a:xfrm>
            <a:off x="3095625" y="2853481"/>
            <a:ext cx="3024188" cy="792163"/>
            <a:chOff x="3059832" y="3429000"/>
            <a:chExt cx="3024336" cy="792088"/>
          </a:xfrm>
        </p:grpSpPr>
        <p:grpSp>
          <p:nvGrpSpPr>
            <p:cNvPr id="71705" name="Group 56"/>
            <p:cNvGrpSpPr>
              <a:grpSpLocks/>
            </p:cNvGrpSpPr>
            <p:nvPr/>
          </p:nvGrpSpPr>
          <p:grpSpPr bwMode="auto">
            <a:xfrm>
              <a:off x="5292080" y="3429000"/>
              <a:ext cx="792088" cy="792088"/>
              <a:chOff x="5292080" y="3429000"/>
              <a:chExt cx="792088" cy="792088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 flipH="1" flipV="1">
                <a:off x="5652347" y="3429000"/>
                <a:ext cx="431821" cy="792088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5291966" y="3429000"/>
                <a:ext cx="360381" cy="792088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706" name="Group 141"/>
            <p:cNvGrpSpPr>
              <a:grpSpLocks/>
            </p:cNvGrpSpPr>
            <p:nvPr/>
          </p:nvGrpSpPr>
          <p:grpSpPr bwMode="auto">
            <a:xfrm>
              <a:off x="5004128" y="3429000"/>
              <a:ext cx="720000" cy="792088"/>
              <a:chOff x="5292080" y="3429000"/>
              <a:chExt cx="792088" cy="792088"/>
            </a:xfrm>
          </p:grpSpPr>
          <p:cxnSp>
            <p:nvCxnSpPr>
              <p:cNvPr id="143" name="Straight Connector 142"/>
              <p:cNvCxnSpPr/>
              <p:nvPr/>
            </p:nvCxnSpPr>
            <p:spPr>
              <a:xfrm flipH="1" flipV="1">
                <a:off x="5652401" y="3429000"/>
                <a:ext cx="431392" cy="792088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 flipV="1">
                <a:off x="5292616" y="3429000"/>
                <a:ext cx="359785" cy="792088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707" name="Group 144"/>
            <p:cNvGrpSpPr>
              <a:grpSpLocks/>
            </p:cNvGrpSpPr>
            <p:nvPr/>
          </p:nvGrpSpPr>
          <p:grpSpPr bwMode="auto">
            <a:xfrm>
              <a:off x="4608080" y="3429000"/>
              <a:ext cx="684000" cy="792088"/>
              <a:chOff x="5292080" y="3429000"/>
              <a:chExt cx="792088" cy="792088"/>
            </a:xfrm>
          </p:grpSpPr>
          <p:cxnSp>
            <p:nvCxnSpPr>
              <p:cNvPr id="146" name="Straight Connector 145"/>
              <p:cNvCxnSpPr/>
              <p:nvPr/>
            </p:nvCxnSpPr>
            <p:spPr>
              <a:xfrm flipH="1" flipV="1">
                <a:off x="5652001" y="3429000"/>
                <a:ext cx="432035" cy="792088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 flipV="1">
                <a:off x="5291664" y="3429000"/>
                <a:ext cx="360336" cy="792088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708" name="Group 147"/>
            <p:cNvGrpSpPr>
              <a:grpSpLocks/>
            </p:cNvGrpSpPr>
            <p:nvPr/>
          </p:nvGrpSpPr>
          <p:grpSpPr bwMode="auto">
            <a:xfrm>
              <a:off x="4355976" y="3429000"/>
              <a:ext cx="612000" cy="792088"/>
              <a:chOff x="5292080" y="3429000"/>
              <a:chExt cx="792088" cy="792088"/>
            </a:xfrm>
          </p:grpSpPr>
          <p:cxnSp>
            <p:nvCxnSpPr>
              <p:cNvPr id="149" name="Straight Connector 148"/>
              <p:cNvCxnSpPr/>
              <p:nvPr/>
            </p:nvCxnSpPr>
            <p:spPr>
              <a:xfrm flipH="1" flipV="1">
                <a:off x="5650779" y="3429000"/>
                <a:ext cx="433550" cy="792088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 flipV="1">
                <a:off x="5291199" y="3429000"/>
                <a:ext cx="359580" cy="792088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709" name="Group 150"/>
            <p:cNvGrpSpPr>
              <a:grpSpLocks/>
            </p:cNvGrpSpPr>
            <p:nvPr/>
          </p:nvGrpSpPr>
          <p:grpSpPr bwMode="auto">
            <a:xfrm>
              <a:off x="4068008" y="3429000"/>
              <a:ext cx="576000" cy="792088"/>
              <a:chOff x="5292080" y="3429000"/>
              <a:chExt cx="792088" cy="792088"/>
            </a:xfrm>
          </p:grpSpPr>
          <p:cxnSp>
            <p:nvCxnSpPr>
              <p:cNvPr id="152" name="Straight Connector 151"/>
              <p:cNvCxnSpPr/>
              <p:nvPr/>
            </p:nvCxnSpPr>
            <p:spPr>
              <a:xfrm flipH="1" flipV="1">
                <a:off x="5652213" y="3429000"/>
                <a:ext cx="432266" cy="792088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flipV="1">
                <a:off x="5291992" y="3429000"/>
                <a:ext cx="360221" cy="792088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710" name="Group 153"/>
            <p:cNvGrpSpPr>
              <a:grpSpLocks/>
            </p:cNvGrpSpPr>
            <p:nvPr/>
          </p:nvGrpSpPr>
          <p:grpSpPr bwMode="auto">
            <a:xfrm>
              <a:off x="3851920" y="3429000"/>
              <a:ext cx="504000" cy="792088"/>
              <a:chOff x="5292080" y="3429000"/>
              <a:chExt cx="792088" cy="792088"/>
            </a:xfrm>
          </p:grpSpPr>
          <p:cxnSp>
            <p:nvCxnSpPr>
              <p:cNvPr id="155" name="Straight Connector 154"/>
              <p:cNvCxnSpPr/>
              <p:nvPr/>
            </p:nvCxnSpPr>
            <p:spPr>
              <a:xfrm flipH="1" flipV="1">
                <a:off x="5651545" y="3429000"/>
                <a:ext cx="431642" cy="792088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 flipV="1">
                <a:off x="5292259" y="3429000"/>
                <a:ext cx="359286" cy="792088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711" name="Group 156"/>
            <p:cNvGrpSpPr>
              <a:grpSpLocks/>
            </p:cNvGrpSpPr>
            <p:nvPr/>
          </p:nvGrpSpPr>
          <p:grpSpPr bwMode="auto">
            <a:xfrm>
              <a:off x="3563888" y="3429000"/>
              <a:ext cx="468000" cy="792088"/>
              <a:chOff x="5292080" y="3429000"/>
              <a:chExt cx="792088" cy="792088"/>
            </a:xfrm>
          </p:grpSpPr>
          <p:cxnSp>
            <p:nvCxnSpPr>
              <p:cNvPr id="158" name="Straight Connector 157"/>
              <p:cNvCxnSpPr/>
              <p:nvPr/>
            </p:nvCxnSpPr>
            <p:spPr>
              <a:xfrm flipH="1" flipV="1">
                <a:off x="5653478" y="3429000"/>
                <a:ext cx="429915" cy="792088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 flipV="1">
                <a:off x="5293424" y="3429000"/>
                <a:ext cx="360054" cy="792088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712" name="Group 159"/>
            <p:cNvGrpSpPr>
              <a:grpSpLocks/>
            </p:cNvGrpSpPr>
            <p:nvPr/>
          </p:nvGrpSpPr>
          <p:grpSpPr bwMode="auto">
            <a:xfrm>
              <a:off x="3419872" y="3429000"/>
              <a:ext cx="432000" cy="792088"/>
              <a:chOff x="5292080" y="3429000"/>
              <a:chExt cx="792088" cy="792088"/>
            </a:xfrm>
          </p:grpSpPr>
          <p:cxnSp>
            <p:nvCxnSpPr>
              <p:cNvPr id="161" name="Straight Connector 160"/>
              <p:cNvCxnSpPr/>
              <p:nvPr/>
            </p:nvCxnSpPr>
            <p:spPr>
              <a:xfrm flipH="1" flipV="1">
                <a:off x="5653655" y="3429000"/>
                <a:ext cx="430810" cy="792088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 flipV="1">
                <a:off x="5292705" y="3429000"/>
                <a:ext cx="360949" cy="792088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713" name="Group 162"/>
            <p:cNvGrpSpPr>
              <a:grpSpLocks/>
            </p:cNvGrpSpPr>
            <p:nvPr/>
          </p:nvGrpSpPr>
          <p:grpSpPr bwMode="auto">
            <a:xfrm>
              <a:off x="3239888" y="3429000"/>
              <a:ext cx="324000" cy="792088"/>
              <a:chOff x="5292080" y="3429000"/>
              <a:chExt cx="792088" cy="792088"/>
            </a:xfrm>
          </p:grpSpPr>
          <p:cxnSp>
            <p:nvCxnSpPr>
              <p:cNvPr id="164" name="Straight Connector 163"/>
              <p:cNvCxnSpPr/>
              <p:nvPr/>
            </p:nvCxnSpPr>
            <p:spPr>
              <a:xfrm flipH="1" flipV="1">
                <a:off x="5651417" y="3429000"/>
                <a:ext cx="434692" cy="792088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 flipV="1">
                <a:off x="5290469" y="3429000"/>
                <a:ext cx="360948" cy="792088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714" name="Group 165"/>
            <p:cNvGrpSpPr>
              <a:grpSpLocks/>
            </p:cNvGrpSpPr>
            <p:nvPr/>
          </p:nvGrpSpPr>
          <p:grpSpPr bwMode="auto">
            <a:xfrm>
              <a:off x="3131840" y="3429000"/>
              <a:ext cx="252000" cy="792088"/>
              <a:chOff x="5292080" y="3429000"/>
              <a:chExt cx="792088" cy="792088"/>
            </a:xfrm>
          </p:grpSpPr>
          <p:cxnSp>
            <p:nvCxnSpPr>
              <p:cNvPr id="167" name="Straight Connector 166"/>
              <p:cNvCxnSpPr/>
              <p:nvPr/>
            </p:nvCxnSpPr>
            <p:spPr>
              <a:xfrm flipH="1" flipV="1">
                <a:off x="5649586" y="3429000"/>
                <a:ext cx="434135" cy="792088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V="1">
                <a:off x="5290301" y="3429000"/>
                <a:ext cx="359286" cy="792088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715" name="Group 168"/>
            <p:cNvGrpSpPr>
              <a:grpSpLocks/>
            </p:cNvGrpSpPr>
            <p:nvPr/>
          </p:nvGrpSpPr>
          <p:grpSpPr bwMode="auto">
            <a:xfrm>
              <a:off x="3059832" y="3429000"/>
              <a:ext cx="180000" cy="792088"/>
              <a:chOff x="5292080" y="3429000"/>
              <a:chExt cx="792088" cy="792088"/>
            </a:xfrm>
          </p:grpSpPr>
          <p:cxnSp>
            <p:nvCxnSpPr>
              <p:cNvPr id="170" name="Straight Connector 169"/>
              <p:cNvCxnSpPr/>
              <p:nvPr/>
            </p:nvCxnSpPr>
            <p:spPr>
              <a:xfrm flipH="1" flipV="1">
                <a:off x="5648375" y="3429000"/>
                <a:ext cx="433140" cy="792088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 flipV="1">
                <a:off x="5292080" y="3429000"/>
                <a:ext cx="356295" cy="792088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1695" name="Picture 63" descr="audEx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21681"/>
            <a:ext cx="21605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78" descr="mfccFilterBankOutput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845419"/>
            <a:ext cx="201771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79" descr="logOfmfccFilterBankOutput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437063"/>
            <a:ext cx="201771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" name="Straight Arrow Connector 80"/>
          <p:cNvCxnSpPr>
            <a:stCxn id="79" idx="2"/>
            <a:endCxn id="80" idx="0"/>
          </p:cNvCxnSpPr>
          <p:nvPr/>
        </p:nvCxnSpPr>
        <p:spPr>
          <a:xfrm>
            <a:off x="7884319" y="3788519"/>
            <a:ext cx="0" cy="648544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97"/>
          <p:cNvGrpSpPr>
            <a:grpSpLocks/>
          </p:cNvGrpSpPr>
          <p:nvPr/>
        </p:nvGrpSpPr>
        <p:grpSpPr bwMode="auto">
          <a:xfrm>
            <a:off x="6948488" y="5659837"/>
            <a:ext cx="1873250" cy="865187"/>
            <a:chOff x="755576" y="4797152"/>
            <a:chExt cx="1872208" cy="864096"/>
          </a:xfrm>
        </p:grpSpPr>
        <p:sp>
          <p:nvSpPr>
            <p:cNvPr id="95" name="Rounded Rectangle 94"/>
            <p:cNvSpPr/>
            <p:nvPr/>
          </p:nvSpPr>
          <p:spPr>
            <a:xfrm>
              <a:off x="755576" y="4797152"/>
              <a:ext cx="1872208" cy="86409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  <p:sp>
          <p:nvSpPr>
            <p:cNvPr id="71704" name="TextBox 98"/>
            <p:cNvSpPr txBox="1">
              <a:spLocks noChangeArrowheads="1"/>
            </p:cNvSpPr>
            <p:nvPr/>
          </p:nvSpPr>
          <p:spPr bwMode="auto">
            <a:xfrm>
              <a:off x="1043608" y="4941168"/>
              <a:ext cx="154766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9pPr>
            </a:lstStyle>
            <a:p>
              <a:r>
                <a:rPr lang="en-US" sz="3200">
                  <a:solidFill>
                    <a:srgbClr val="FF0000"/>
                  </a:solidFill>
                </a:rPr>
                <a:t>MFCCs</a:t>
              </a:r>
              <a:endParaRPr lang="he-IL" sz="3200">
                <a:solidFill>
                  <a:srgbClr val="FF0000"/>
                </a:solidFill>
              </a:endParaRPr>
            </a:p>
          </p:txBody>
        </p:sp>
      </p:grpSp>
      <p:sp>
        <p:nvSpPr>
          <p:cNvPr id="61" name="Title 1"/>
          <p:cNvSpPr>
            <a:spLocks noGrp="1"/>
          </p:cNvSpPr>
          <p:nvPr>
            <p:ph type="title"/>
          </p:nvPr>
        </p:nvSpPr>
        <p:spPr>
          <a:xfrm>
            <a:off x="457200" y="121568"/>
            <a:ext cx="8686800" cy="78715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sz="6000" dirty="0" smtClean="0">
                <a:solidFill>
                  <a:srgbClr val="C0C0D8"/>
                </a:solidFill>
              </a:rPr>
              <a:t>Audio Features</a:t>
            </a:r>
            <a:endParaRPr sz="6000" dirty="0">
              <a:solidFill>
                <a:srgbClr val="C0C0D8"/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68313" y="908050"/>
            <a:ext cx="820737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5496" y="4316903"/>
            <a:ext cx="67588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l" rtl="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Well represent human perception</a:t>
            </a:r>
          </a:p>
          <a:p>
            <a:pPr marL="800100" lvl="1" indent="-342900" algn="l" rtl="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13 </a:t>
            </a:r>
            <a:r>
              <a:rPr lang="en-US" sz="2400" dirty="0">
                <a:solidFill>
                  <a:schemeClr val="tx2"/>
                </a:solidFill>
              </a:rPr>
              <a:t>frequency bands for each 40ms </a:t>
            </a:r>
            <a:r>
              <a:rPr lang="en-US" sz="2400" dirty="0" smtClean="0">
                <a:solidFill>
                  <a:schemeClr val="tx2"/>
                </a:solidFill>
              </a:rPr>
              <a:t>packet</a:t>
            </a:r>
            <a:endParaRPr lang="en-US" sz="2400" dirty="0">
              <a:solidFill>
                <a:schemeClr val="tx2"/>
              </a:solidFill>
            </a:endParaRPr>
          </a:p>
          <a:p>
            <a:pPr marL="800100" lvl="1" indent="-342900" algn="l" rtl="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Normalization</a:t>
            </a:r>
            <a:endParaRPr lang="en-US" sz="2400" dirty="0">
              <a:solidFill>
                <a:schemeClr val="tx2"/>
              </a:solidFill>
            </a:endParaRPr>
          </a:p>
          <a:p>
            <a:pPr marL="800100" lvl="1" indent="-342900" algn="l" rtl="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Concatenation of MFCCs of 7 packets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66" name="Footer Placeholder 14"/>
          <p:cNvSpPr txBox="1">
            <a:spLocks noGrp="1"/>
          </p:cNvSpPr>
          <p:nvPr/>
        </p:nvSpPr>
        <p:spPr bwMode="auto">
          <a:xfrm>
            <a:off x="-36512" y="6525344"/>
            <a:ext cx="5002758" cy="393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r>
              <a:rPr lang="pt-BR" sz="1400" dirty="0" smtClean="0">
                <a:solidFill>
                  <a:schemeClr val="tx2"/>
                </a:solidFill>
                <a:cs typeface="Tahoma" pitchFamily="34" charset="0"/>
              </a:rPr>
              <a:t>Courtesy of Segev</a:t>
            </a:r>
            <a:r>
              <a:rPr lang="pt-BR" sz="1400" dirty="0">
                <a:solidFill>
                  <a:schemeClr val="tx2"/>
                </a:solidFill>
                <a:cs typeface="Tahoma" pitchFamily="34" charset="0"/>
              </a:rPr>
              <a:t>, Schechner, Elad, </a:t>
            </a:r>
            <a:r>
              <a:rPr lang="pt-BR" sz="1400" i="1" dirty="0">
                <a:solidFill>
                  <a:schemeClr val="tx2"/>
                </a:solidFill>
                <a:cs typeface="Tahoma" pitchFamily="34" charset="0"/>
              </a:rPr>
              <a:t>Cross-Modal Denoising</a:t>
            </a:r>
            <a:endParaRPr lang="en-US" sz="1400" i="1" dirty="0">
              <a:solidFill>
                <a:schemeClr val="tx2"/>
              </a:solidFill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2900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92" grpId="0"/>
      <p:bldP spid="94" grpId="0"/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Conferencing</a:t>
            </a:r>
            <a:endParaRPr lang="he-IL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1516"/>
            <a:ext cx="6549207" cy="5093828"/>
          </a:xfrm>
        </p:spPr>
      </p:pic>
      <p:sp>
        <p:nvSpPr>
          <p:cNvPr id="6" name="TextBox 5"/>
          <p:cNvSpPr txBox="1"/>
          <p:nvPr/>
        </p:nvSpPr>
        <p:spPr>
          <a:xfrm>
            <a:off x="6480720" y="1724615"/>
            <a:ext cx="2843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>
              <a:buFont typeface="Arial" pitchFamily="34" charset="0"/>
              <a:buChar char="•"/>
            </a:pPr>
            <a:r>
              <a:rPr lang="en-US" sz="2400" dirty="0" smtClean="0"/>
              <a:t>Broadly used</a:t>
            </a:r>
          </a:p>
          <a:p>
            <a:pPr marL="342900" indent="-342900" algn="l" rtl="0">
              <a:buFont typeface="Arial" pitchFamily="34" charset="0"/>
              <a:buChar char="•"/>
            </a:pPr>
            <a:r>
              <a:rPr lang="en-US" sz="2400" dirty="0" smtClean="0"/>
              <a:t>Uses an Internet protocol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-46037" y="6553919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/>
              <a:t>http://www.thecorneroffice.co/2013/01/video-conference-interview-tips-for-new-year/</a:t>
            </a: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2</a:t>
            </a:fld>
            <a:endParaRPr lang="he-IL"/>
          </a:p>
        </p:txBody>
      </p:sp>
      <p:sp>
        <p:nvSpPr>
          <p:cNvPr id="7" name="Rectangle 6"/>
          <p:cNvSpPr/>
          <p:nvPr/>
        </p:nvSpPr>
        <p:spPr>
          <a:xfrm>
            <a:off x="7308304" y="3645024"/>
            <a:ext cx="1008112" cy="576064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0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25"/>
    </mc:Choice>
    <mc:Fallback xmlns="">
      <p:transition spd="slow" advTm="103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naGoodMorn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Examples &amp; queries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>
                <a:solidFill>
                  <a:srgbClr val="0070C0"/>
                </a:solidFill>
              </a:rPr>
              <a:t>While audio intact</a:t>
            </a:r>
          </a:p>
          <a:p>
            <a:pPr lvl="1" algn="l" rtl="0"/>
            <a:r>
              <a:rPr lang="en-US" dirty="0" smtClean="0">
                <a:solidFill>
                  <a:srgbClr val="0070C0"/>
                </a:solidFill>
              </a:rPr>
              <a:t>Example collection</a:t>
            </a:r>
          </a:p>
          <a:p>
            <a:pPr lvl="1" algn="l" rtl="0"/>
            <a:r>
              <a:rPr lang="en-US" dirty="0" smtClean="0">
                <a:solidFill>
                  <a:srgbClr val="0070C0"/>
                </a:solidFill>
              </a:rPr>
              <a:t>Feature extraction</a:t>
            </a:r>
          </a:p>
          <a:p>
            <a:pPr algn="l" rtl="0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Once an audio gap appears</a:t>
            </a:r>
          </a:p>
          <a:p>
            <a:pPr lvl="1" algn="l" rtl="0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Form queries</a:t>
            </a:r>
          </a:p>
          <a:p>
            <a:pPr lvl="1" algn="l" rtl="0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Extract features</a:t>
            </a:r>
          </a:p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20</a:t>
            </a:fld>
            <a:endParaRPr lang="he-IL"/>
          </a:p>
        </p:txBody>
      </p:sp>
      <p:sp>
        <p:nvSpPr>
          <p:cNvPr id="12" name="Rectangle 11"/>
          <p:cNvSpPr/>
          <p:nvPr/>
        </p:nvSpPr>
        <p:spPr>
          <a:xfrm>
            <a:off x="7308304" y="3839567"/>
            <a:ext cx="1584176" cy="5040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03" name="Group 4102"/>
          <p:cNvGrpSpPr/>
          <p:nvPr/>
        </p:nvGrpSpPr>
        <p:grpSpPr>
          <a:xfrm>
            <a:off x="3419872" y="3837569"/>
            <a:ext cx="5544616" cy="504056"/>
            <a:chOff x="3419872" y="3837569"/>
            <a:chExt cx="5544616" cy="504056"/>
          </a:xfrm>
        </p:grpSpPr>
        <p:sp>
          <p:nvSpPr>
            <p:cNvPr id="11" name="Rectangle 10"/>
            <p:cNvSpPr/>
            <p:nvPr/>
          </p:nvSpPr>
          <p:spPr>
            <a:xfrm>
              <a:off x="3491880" y="3837569"/>
              <a:ext cx="3221478" cy="50405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4" descr="C:\Users\IBM owner\Dropbox\Master\Semester 3\Studying\MultiModal\Seminar\resources\algoSketch\speechWaveform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3839567"/>
              <a:ext cx="5544616" cy="47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/>
          <p:cNvGrpSpPr/>
          <p:nvPr/>
        </p:nvGrpSpPr>
        <p:grpSpPr>
          <a:xfrm>
            <a:off x="5849376" y="4343623"/>
            <a:ext cx="1458928" cy="480899"/>
            <a:chOff x="4481224" y="4612605"/>
            <a:chExt cx="1458928" cy="480899"/>
          </a:xfrm>
        </p:grpSpPr>
        <p:grpSp>
          <p:nvGrpSpPr>
            <p:cNvPr id="20" name="Group 19"/>
            <p:cNvGrpSpPr/>
            <p:nvPr/>
          </p:nvGrpSpPr>
          <p:grpSpPr>
            <a:xfrm>
              <a:off x="4769720" y="4612605"/>
              <a:ext cx="1170432" cy="241238"/>
              <a:chOff x="6547966" y="5332958"/>
              <a:chExt cx="688330" cy="241238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6547966" y="5332958"/>
                <a:ext cx="0" cy="241176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6548028" y="5574196"/>
                <a:ext cx="688268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7236296" y="5333020"/>
                <a:ext cx="0" cy="241176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4481224" y="4693394"/>
                  <a:ext cx="48891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1224" y="4693394"/>
                  <a:ext cx="488916" cy="400110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/>
          <p:cNvGrpSpPr/>
          <p:nvPr/>
        </p:nvGrpSpPr>
        <p:grpSpPr>
          <a:xfrm>
            <a:off x="6146380" y="4340718"/>
            <a:ext cx="1451015" cy="542502"/>
            <a:chOff x="4778228" y="4609700"/>
            <a:chExt cx="1451015" cy="542502"/>
          </a:xfrm>
        </p:grpSpPr>
        <p:grpSp>
          <p:nvGrpSpPr>
            <p:cNvPr id="23" name="Group 22"/>
            <p:cNvGrpSpPr/>
            <p:nvPr/>
          </p:nvGrpSpPr>
          <p:grpSpPr>
            <a:xfrm>
              <a:off x="5058811" y="4609700"/>
              <a:ext cx="1170432" cy="284674"/>
              <a:chOff x="6547966" y="5332958"/>
              <a:chExt cx="688330" cy="241238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6547966" y="5332958"/>
                <a:ext cx="0" cy="241176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6548028" y="5574196"/>
                <a:ext cx="688268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7236296" y="5333020"/>
                <a:ext cx="0" cy="241176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4778228" y="4752092"/>
                  <a:ext cx="49487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78228" y="4752092"/>
                  <a:ext cx="494879" cy="400110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60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/>
          <p:cNvGrpSpPr/>
          <p:nvPr/>
        </p:nvGrpSpPr>
        <p:grpSpPr>
          <a:xfrm>
            <a:off x="6471270" y="4338923"/>
            <a:ext cx="1412520" cy="602245"/>
            <a:chOff x="5103118" y="4607905"/>
            <a:chExt cx="1412520" cy="602245"/>
          </a:xfrm>
        </p:grpSpPr>
        <p:grpSp>
          <p:nvGrpSpPr>
            <p:cNvPr id="28" name="Group 27"/>
            <p:cNvGrpSpPr/>
            <p:nvPr/>
          </p:nvGrpSpPr>
          <p:grpSpPr>
            <a:xfrm>
              <a:off x="5345206" y="4607905"/>
              <a:ext cx="1170432" cy="328501"/>
              <a:chOff x="6547966" y="5332958"/>
              <a:chExt cx="688330" cy="241238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6547966" y="5332958"/>
                <a:ext cx="0" cy="241176"/>
              </a:xfrm>
              <a:prstGeom prst="line">
                <a:avLst/>
              </a:prstGeom>
              <a:ln w="1905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>
                <a:off x="6548028" y="5574196"/>
                <a:ext cx="688268" cy="0"/>
              </a:xfrm>
              <a:prstGeom prst="line">
                <a:avLst/>
              </a:prstGeom>
              <a:ln w="1905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7236296" y="5333020"/>
                <a:ext cx="0" cy="241176"/>
              </a:xfrm>
              <a:prstGeom prst="line">
                <a:avLst/>
              </a:prstGeom>
              <a:ln w="1905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5103118" y="4810040"/>
                  <a:ext cx="49487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3118" y="4810040"/>
                  <a:ext cx="494879" cy="400110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60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4" name="Rectangle 43"/>
          <p:cNvSpPr/>
          <p:nvPr/>
        </p:nvSpPr>
        <p:spPr>
          <a:xfrm>
            <a:off x="6713358" y="3839722"/>
            <a:ext cx="594945" cy="50405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4097" name="Group 4096"/>
          <p:cNvGrpSpPr/>
          <p:nvPr/>
        </p:nvGrpSpPr>
        <p:grpSpPr>
          <a:xfrm>
            <a:off x="1130756" y="5248438"/>
            <a:ext cx="6582756" cy="400110"/>
            <a:chOff x="1130756" y="5248438"/>
            <a:chExt cx="6582756" cy="400110"/>
          </a:xfrm>
        </p:grpSpPr>
        <p:grpSp>
          <p:nvGrpSpPr>
            <p:cNvPr id="60" name="Group 59"/>
            <p:cNvGrpSpPr/>
            <p:nvPr/>
          </p:nvGrpSpPr>
          <p:grpSpPr>
            <a:xfrm>
              <a:off x="1547664" y="5430490"/>
              <a:ext cx="6165848" cy="158750"/>
              <a:chOff x="1547664" y="5430490"/>
              <a:chExt cx="6165848" cy="158750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547664" y="5433665"/>
                <a:ext cx="6165848" cy="155575"/>
                <a:chOff x="1547664" y="5433665"/>
                <a:chExt cx="6165848" cy="155575"/>
              </a:xfrm>
            </p:grpSpPr>
            <p:pic>
              <p:nvPicPr>
                <p:cNvPr id="4099" name="Picture 3" descr="C:\Users\IBM owner\Dropbox\Master\Semester 3\Studying\MultiModal\Seminar\resources\algoSketch\algoSketch.svg-image3805-4294967071.pn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47664" y="5433665"/>
                  <a:ext cx="1541462" cy="155575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  <a:ln>
                  <a:noFill/>
                </a:ln>
                <a:extLst/>
              </p:spPr>
            </p:pic>
            <p:pic>
              <p:nvPicPr>
                <p:cNvPr id="46" name="Picture 3" descr="C:\Users\IBM owner\Dropbox\Master\Semester 3\Studying\MultiModal\Seminar\resources\algoSketch\algoSketch.svg-image3805-4294967071.pn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89126" y="5433665"/>
                  <a:ext cx="1541462" cy="155575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  <a:ln>
                  <a:noFill/>
                </a:ln>
                <a:extLst/>
              </p:spPr>
            </p:pic>
            <p:pic>
              <p:nvPicPr>
                <p:cNvPr id="47" name="Picture 3" descr="C:\Users\IBM owner\Dropbox\Master\Semester 3\Studying\MultiModal\Seminar\resources\algoSketch\algoSketch.svg-image3805-4294967071.pn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30588" y="5433665"/>
                  <a:ext cx="1541462" cy="155575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  <a:ln>
                  <a:noFill/>
                </a:ln>
                <a:extLst/>
              </p:spPr>
            </p:pic>
            <p:pic>
              <p:nvPicPr>
                <p:cNvPr id="48" name="Picture 3" descr="C:\Users\IBM owner\Dropbox\Master\Semester 3\Studying\MultiModal\Seminar\resources\algoSketch\algoSketch.svg-image3805-4294967071.pn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72050" y="5433665"/>
                  <a:ext cx="1541462" cy="155575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  <a:ln>
                  <a:noFill/>
                </a:ln>
                <a:extLst/>
              </p:spPr>
            </p:pic>
          </p:grpSp>
          <p:sp>
            <p:nvSpPr>
              <p:cNvPr id="45" name="Rectangle 44"/>
              <p:cNvSpPr/>
              <p:nvPr/>
            </p:nvSpPr>
            <p:spPr>
              <a:xfrm>
                <a:off x="6172050" y="5433665"/>
                <a:ext cx="1541462" cy="155575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4630588" y="5430490"/>
                <a:ext cx="1541462" cy="155575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/>
                <p:cNvSpPr txBox="1"/>
                <p:nvPr/>
              </p:nvSpPr>
              <p:spPr>
                <a:xfrm>
                  <a:off x="1130756" y="5248438"/>
                  <a:ext cx="48891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69" name="TextBox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0756" y="5248438"/>
                  <a:ext cx="488915" cy="400110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r="-8642" b="-60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00" name="Group 4099"/>
          <p:cNvGrpSpPr/>
          <p:nvPr/>
        </p:nvGrpSpPr>
        <p:grpSpPr>
          <a:xfrm>
            <a:off x="1127223" y="5684707"/>
            <a:ext cx="6586289" cy="400110"/>
            <a:chOff x="1127223" y="5684707"/>
            <a:chExt cx="6586289" cy="400110"/>
          </a:xfrm>
        </p:grpSpPr>
        <p:grpSp>
          <p:nvGrpSpPr>
            <p:cNvPr id="49" name="Group 48"/>
            <p:cNvGrpSpPr/>
            <p:nvPr/>
          </p:nvGrpSpPr>
          <p:grpSpPr>
            <a:xfrm>
              <a:off x="1547664" y="5865712"/>
              <a:ext cx="6165848" cy="155576"/>
              <a:chOff x="1547664" y="5865712"/>
              <a:chExt cx="6165848" cy="155576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1547664" y="5865713"/>
                <a:ext cx="6165848" cy="155575"/>
                <a:chOff x="1547664" y="5433665"/>
                <a:chExt cx="6165848" cy="155575"/>
              </a:xfrm>
            </p:grpSpPr>
            <p:pic>
              <p:nvPicPr>
                <p:cNvPr id="51" name="Picture 3" descr="C:\Users\IBM owner\Dropbox\Master\Semester 3\Studying\MultiModal\Seminar\resources\algoSketch\algoSketch.svg-image3805-4294967071.pn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47664" y="5433665"/>
                  <a:ext cx="1541462" cy="155575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  <a:ln>
                  <a:noFill/>
                </a:ln>
                <a:extLst/>
              </p:spPr>
            </p:pic>
            <p:pic>
              <p:nvPicPr>
                <p:cNvPr id="52" name="Picture 3" descr="C:\Users\IBM owner\Dropbox\Master\Semester 3\Studying\MultiModal\Seminar\resources\algoSketch\algoSketch.svg-image3805-4294967071.pn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89126" y="5433665"/>
                  <a:ext cx="1541462" cy="155575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  <a:ln>
                  <a:noFill/>
                </a:ln>
                <a:extLst/>
              </p:spPr>
            </p:pic>
            <p:pic>
              <p:nvPicPr>
                <p:cNvPr id="53" name="Picture 3" descr="C:\Users\IBM owner\Dropbox\Master\Semester 3\Studying\MultiModal\Seminar\resources\algoSketch\algoSketch.svg-image3805-4294967071.pn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30588" y="5433665"/>
                  <a:ext cx="1541462" cy="155575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  <a:ln>
                  <a:noFill/>
                </a:ln>
                <a:extLst/>
              </p:spPr>
            </p:pic>
            <p:pic>
              <p:nvPicPr>
                <p:cNvPr id="54" name="Picture 3" descr="C:\Users\IBM owner\Dropbox\Master\Semester 3\Studying\MultiModal\Seminar\resources\algoSketch\algoSketch.svg-image3805-4294967071.pn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72050" y="5433665"/>
                  <a:ext cx="1541462" cy="155575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  <a:ln>
                  <a:noFill/>
                </a:ln>
                <a:extLst/>
              </p:spPr>
            </p:pic>
          </p:grpSp>
          <p:sp>
            <p:nvSpPr>
              <p:cNvPr id="62" name="Rectangle 61"/>
              <p:cNvSpPr/>
              <p:nvPr/>
            </p:nvSpPr>
            <p:spPr>
              <a:xfrm>
                <a:off x="4630588" y="5865713"/>
                <a:ext cx="1541462" cy="155575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3089126" y="5865712"/>
                <a:ext cx="1541462" cy="155575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/>
                <p:cNvSpPr txBox="1"/>
                <p:nvPr/>
              </p:nvSpPr>
              <p:spPr>
                <a:xfrm>
                  <a:off x="1127223" y="5684707"/>
                  <a:ext cx="49487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70" name="TextBox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223" y="5684707"/>
                  <a:ext cx="494879" cy="400110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r="-8642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01" name="Group 4100"/>
          <p:cNvGrpSpPr/>
          <p:nvPr/>
        </p:nvGrpSpPr>
        <p:grpSpPr>
          <a:xfrm>
            <a:off x="1127774" y="6054491"/>
            <a:ext cx="6585738" cy="400110"/>
            <a:chOff x="1127774" y="6054491"/>
            <a:chExt cx="6585738" cy="400110"/>
          </a:xfrm>
        </p:grpSpPr>
        <p:grpSp>
          <p:nvGrpSpPr>
            <p:cNvPr id="4096" name="Group 4095"/>
            <p:cNvGrpSpPr/>
            <p:nvPr/>
          </p:nvGrpSpPr>
          <p:grpSpPr>
            <a:xfrm>
              <a:off x="1547664" y="6297761"/>
              <a:ext cx="6165848" cy="156840"/>
              <a:chOff x="1547664" y="6297761"/>
              <a:chExt cx="6165848" cy="156840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1547664" y="6297761"/>
                <a:ext cx="6165848" cy="155575"/>
                <a:chOff x="1547664" y="5433665"/>
                <a:chExt cx="6165848" cy="155575"/>
              </a:xfrm>
            </p:grpSpPr>
            <p:pic>
              <p:nvPicPr>
                <p:cNvPr id="56" name="Picture 3" descr="C:\Users\IBM owner\Dropbox\Master\Semester 3\Studying\MultiModal\Seminar\resources\algoSketch\algoSketch.svg-image3805-4294967071.pn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47664" y="5433665"/>
                  <a:ext cx="1541462" cy="155575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  <a:ln>
                  <a:noFill/>
                </a:ln>
                <a:extLst/>
              </p:spPr>
            </p:pic>
            <p:pic>
              <p:nvPicPr>
                <p:cNvPr id="57" name="Picture 3" descr="C:\Users\IBM owner\Dropbox\Master\Semester 3\Studying\MultiModal\Seminar\resources\algoSketch\algoSketch.svg-image3805-4294967071.pn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89126" y="5433665"/>
                  <a:ext cx="1541462" cy="155575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  <a:ln>
                  <a:noFill/>
                </a:ln>
                <a:extLst/>
              </p:spPr>
            </p:pic>
            <p:pic>
              <p:nvPicPr>
                <p:cNvPr id="58" name="Picture 3" descr="C:\Users\IBM owner\Dropbox\Master\Semester 3\Studying\MultiModal\Seminar\resources\algoSketch\algoSketch.svg-image3805-4294967071.pn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30588" y="5433665"/>
                  <a:ext cx="1541462" cy="155575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  <a:ln>
                  <a:noFill/>
                </a:ln>
                <a:extLst/>
              </p:spPr>
            </p:pic>
            <p:pic>
              <p:nvPicPr>
                <p:cNvPr id="59" name="Picture 3" descr="C:\Users\IBM owner\Dropbox\Master\Semester 3\Studying\MultiModal\Seminar\resources\algoSketch\algoSketch.svg-image3805-4294967071.pn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72050" y="5433665"/>
                  <a:ext cx="1541462" cy="155575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  <a:ln>
                  <a:noFill/>
                </a:ln>
                <a:extLst/>
              </p:spPr>
            </p:pic>
          </p:grpSp>
          <p:sp>
            <p:nvSpPr>
              <p:cNvPr id="64" name="Rectangle 63"/>
              <p:cNvSpPr/>
              <p:nvPr/>
            </p:nvSpPr>
            <p:spPr>
              <a:xfrm>
                <a:off x="3089126" y="6299026"/>
                <a:ext cx="1541462" cy="155575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1547664" y="6299026"/>
                <a:ext cx="1541462" cy="155575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>
                  <a:off x="1127774" y="6054491"/>
                  <a:ext cx="49487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774" y="6054491"/>
                  <a:ext cx="494879" cy="400110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r="-9877" b="-60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5" name="Rectangle 74"/>
          <p:cNvSpPr/>
          <p:nvPr/>
        </p:nvSpPr>
        <p:spPr>
          <a:xfrm>
            <a:off x="6713462" y="3839722"/>
            <a:ext cx="2179017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ybahat\Dropbox\Master\Semester 3\Studying\MultiModal\Seminar\resources\algoSketch\e1.png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143" y="2311368"/>
            <a:ext cx="750476" cy="26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ybahat\Dropbox\Master\Semester 3\Studying\MultiModal\Seminar\resources\algoSketch\e2.png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808" y="2311368"/>
            <a:ext cx="780953" cy="26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ybahat\Dropbox\Master\Semester 3\Studying\MultiModal\Seminar\resources\algoSketch\e3.png"/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19" y="2311368"/>
            <a:ext cx="780953" cy="26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287258" y="2204864"/>
            <a:ext cx="1101166" cy="409319"/>
            <a:chOff x="7287258" y="2204864"/>
            <a:chExt cx="1101166" cy="409319"/>
          </a:xfrm>
        </p:grpSpPr>
        <p:pic>
          <p:nvPicPr>
            <p:cNvPr id="72" name="Picture 3" descr="C:\Users\ybahat\Dropbox\Master\Semester 3\Studying\MultiModal\Seminar\resources\algoSketch\e2.png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7258" y="2204864"/>
              <a:ext cx="780953" cy="266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 descr="C:\Users\ybahat\Dropbox\Master\Semester 3\Studying\MultiModal\Seminar\resources\algoSketch\e3.png"/>
            <p:cNvPicPr>
              <a:picLocks noChangeAspect="1" noChangeArrowheads="1"/>
            </p:cNvPicPr>
            <p:nvPr/>
          </p:nvPicPr>
          <p:blipFill>
            <a:blip r:embed="rId1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7471" y="2347516"/>
              <a:ext cx="780953" cy="266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4670335" y="2817140"/>
            <a:ext cx="3082944" cy="77788"/>
            <a:chOff x="1700064" y="2822139"/>
            <a:chExt cx="6165848" cy="155575"/>
          </a:xfrm>
        </p:grpSpPr>
        <p:pic>
          <p:nvPicPr>
            <p:cNvPr id="84" name="Picture 3" descr="C:\Users\IBM owner\Dropbox\Master\Semester 3\Studying\MultiModal\Seminar\resources\algoSketch\algoSketch.svg-image3805-4294967071.png"/>
            <p:cNvPicPr>
              <a:picLocks noChangeAspect="1" noChangeArrowheads="1"/>
            </p:cNvPicPr>
            <p:nvPr/>
          </p:nvPicPr>
          <p:blipFill>
            <a:blip r:embed="rId1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0064" y="2822139"/>
              <a:ext cx="1541462" cy="15557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xtLst/>
          </p:spPr>
        </p:pic>
        <p:pic>
          <p:nvPicPr>
            <p:cNvPr id="85" name="Picture 3" descr="C:\Users\IBM owner\Dropbox\Master\Semester 3\Studying\MultiModal\Seminar\resources\algoSketch\algoSketch.svg-image3805-4294967071.png"/>
            <p:cNvPicPr>
              <a:picLocks noChangeAspect="1" noChangeArrowheads="1"/>
            </p:cNvPicPr>
            <p:nvPr/>
          </p:nvPicPr>
          <p:blipFill>
            <a:blip r:embed="rId1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1526" y="2822139"/>
              <a:ext cx="1541462" cy="15557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xtLst/>
          </p:spPr>
        </p:pic>
        <p:pic>
          <p:nvPicPr>
            <p:cNvPr id="86" name="Picture 3" descr="C:\Users\IBM owner\Dropbox\Master\Semester 3\Studying\MultiModal\Seminar\resources\algoSketch\algoSketch.svg-image3805-4294967071.png"/>
            <p:cNvPicPr>
              <a:picLocks noChangeAspect="1" noChangeArrowheads="1"/>
            </p:cNvPicPr>
            <p:nvPr/>
          </p:nvPicPr>
          <p:blipFill>
            <a:blip r:embed="rId1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2988" y="2822139"/>
              <a:ext cx="1541462" cy="15557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xtLst/>
          </p:spPr>
        </p:pic>
        <p:pic>
          <p:nvPicPr>
            <p:cNvPr id="87" name="Picture 3" descr="C:\Users\IBM owner\Dropbox\Master\Semester 3\Studying\MultiModal\Seminar\resources\algoSketch\algoSketch.svg-image3805-4294967071.png"/>
            <p:cNvPicPr>
              <a:picLocks noChangeAspect="1" noChangeArrowheads="1"/>
            </p:cNvPicPr>
            <p:nvPr/>
          </p:nvPicPr>
          <p:blipFill>
            <a:blip r:embed="rId1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450" y="2822139"/>
              <a:ext cx="1541462" cy="15557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xtLst/>
          </p:spPr>
        </p:pic>
      </p:grpSp>
      <p:grpSp>
        <p:nvGrpSpPr>
          <p:cNvPr id="88" name="Group 87"/>
          <p:cNvGrpSpPr/>
          <p:nvPr/>
        </p:nvGrpSpPr>
        <p:grpSpPr>
          <a:xfrm>
            <a:off x="4747049" y="2932272"/>
            <a:ext cx="3082944" cy="77788"/>
            <a:chOff x="1700064" y="2822139"/>
            <a:chExt cx="6165848" cy="155575"/>
          </a:xfrm>
        </p:grpSpPr>
        <p:pic>
          <p:nvPicPr>
            <p:cNvPr id="89" name="Picture 3" descr="C:\Users\IBM owner\Dropbox\Master\Semester 3\Studying\MultiModal\Seminar\resources\algoSketch\algoSketch.svg-image3805-4294967071.png"/>
            <p:cNvPicPr>
              <a:picLocks noChangeAspect="1" noChangeArrowheads="1"/>
            </p:cNvPicPr>
            <p:nvPr/>
          </p:nvPicPr>
          <p:blipFill>
            <a:blip r:embed="rId1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0064" y="2822139"/>
              <a:ext cx="1541462" cy="15557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xtLst/>
          </p:spPr>
        </p:pic>
        <p:pic>
          <p:nvPicPr>
            <p:cNvPr id="90" name="Picture 3" descr="C:\Users\IBM owner\Dropbox\Master\Semester 3\Studying\MultiModal\Seminar\resources\algoSketch\algoSketch.svg-image3805-4294967071.png"/>
            <p:cNvPicPr>
              <a:picLocks noChangeAspect="1" noChangeArrowheads="1"/>
            </p:cNvPicPr>
            <p:nvPr/>
          </p:nvPicPr>
          <p:blipFill>
            <a:blip r:embed="rId1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1526" y="2822139"/>
              <a:ext cx="1541462" cy="15557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xtLst/>
          </p:spPr>
        </p:pic>
        <p:pic>
          <p:nvPicPr>
            <p:cNvPr id="91" name="Picture 3" descr="C:\Users\IBM owner\Dropbox\Master\Semester 3\Studying\MultiModal\Seminar\resources\algoSketch\algoSketch.svg-image3805-4294967071.png"/>
            <p:cNvPicPr>
              <a:picLocks noChangeAspect="1" noChangeArrowheads="1"/>
            </p:cNvPicPr>
            <p:nvPr/>
          </p:nvPicPr>
          <p:blipFill>
            <a:blip r:embed="rId1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2988" y="2822139"/>
              <a:ext cx="1541462" cy="15557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xtLst/>
          </p:spPr>
        </p:pic>
        <p:pic>
          <p:nvPicPr>
            <p:cNvPr id="92" name="Picture 3" descr="C:\Users\IBM owner\Dropbox\Master\Semester 3\Studying\MultiModal\Seminar\resources\algoSketch\algoSketch.svg-image3805-4294967071.png"/>
            <p:cNvPicPr>
              <a:picLocks noChangeAspect="1" noChangeArrowheads="1"/>
            </p:cNvPicPr>
            <p:nvPr/>
          </p:nvPicPr>
          <p:blipFill>
            <a:blip r:embed="rId1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450" y="2822139"/>
              <a:ext cx="1541462" cy="15557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xtLst/>
          </p:spPr>
        </p:pic>
      </p:grpSp>
      <p:grpSp>
        <p:nvGrpSpPr>
          <p:cNvPr id="93" name="Group 92"/>
          <p:cNvGrpSpPr/>
          <p:nvPr/>
        </p:nvGrpSpPr>
        <p:grpSpPr>
          <a:xfrm>
            <a:off x="4845131" y="3049545"/>
            <a:ext cx="3082944" cy="77788"/>
            <a:chOff x="1700064" y="2822139"/>
            <a:chExt cx="6165848" cy="155575"/>
          </a:xfrm>
        </p:grpSpPr>
        <p:pic>
          <p:nvPicPr>
            <p:cNvPr id="94" name="Picture 3" descr="C:\Users\IBM owner\Dropbox\Master\Semester 3\Studying\MultiModal\Seminar\resources\algoSketch\algoSketch.svg-image3805-4294967071.png"/>
            <p:cNvPicPr>
              <a:picLocks noChangeAspect="1" noChangeArrowheads="1"/>
            </p:cNvPicPr>
            <p:nvPr/>
          </p:nvPicPr>
          <p:blipFill>
            <a:blip r:embed="rId1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0064" y="2822139"/>
              <a:ext cx="1541462" cy="15557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xtLst/>
          </p:spPr>
        </p:pic>
        <p:pic>
          <p:nvPicPr>
            <p:cNvPr id="95" name="Picture 3" descr="C:\Users\IBM owner\Dropbox\Master\Semester 3\Studying\MultiModal\Seminar\resources\algoSketch\algoSketch.svg-image3805-4294967071.png"/>
            <p:cNvPicPr>
              <a:picLocks noChangeAspect="1" noChangeArrowheads="1"/>
            </p:cNvPicPr>
            <p:nvPr/>
          </p:nvPicPr>
          <p:blipFill>
            <a:blip r:embed="rId1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1526" y="2822139"/>
              <a:ext cx="1541462" cy="15557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xtLst/>
          </p:spPr>
        </p:pic>
        <p:pic>
          <p:nvPicPr>
            <p:cNvPr id="96" name="Picture 3" descr="C:\Users\IBM owner\Dropbox\Master\Semester 3\Studying\MultiModal\Seminar\resources\algoSketch\algoSketch.svg-image3805-4294967071.png"/>
            <p:cNvPicPr>
              <a:picLocks noChangeAspect="1" noChangeArrowheads="1"/>
            </p:cNvPicPr>
            <p:nvPr/>
          </p:nvPicPr>
          <p:blipFill>
            <a:blip r:embed="rId1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2988" y="2822139"/>
              <a:ext cx="1541462" cy="15557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xtLst/>
          </p:spPr>
        </p:pic>
        <p:pic>
          <p:nvPicPr>
            <p:cNvPr id="97" name="Picture 3" descr="C:\Users\IBM owner\Dropbox\Master\Semester 3\Studying\MultiModal\Seminar\resources\algoSketch\algoSketch.svg-image3805-4294967071.png"/>
            <p:cNvPicPr>
              <a:picLocks noChangeAspect="1" noChangeArrowheads="1"/>
            </p:cNvPicPr>
            <p:nvPr/>
          </p:nvPicPr>
          <p:blipFill>
            <a:blip r:embed="rId1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450" y="2822139"/>
              <a:ext cx="1541462" cy="15557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xtLst/>
          </p:spPr>
        </p:pic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smtClean="0"/>
              <a:t>Yuval Bahat, Multimodal audio inpainting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7829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ampl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ampl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ample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amplesColle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5" grpId="0" uiExpan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 55"/>
          <p:cNvSpPr/>
          <p:nvPr/>
        </p:nvSpPr>
        <p:spPr>
          <a:xfrm rot="5941450">
            <a:off x="3251994" y="1694656"/>
            <a:ext cx="5251450" cy="5310188"/>
          </a:xfrm>
          <a:custGeom>
            <a:avLst/>
            <a:gdLst>
              <a:gd name="connsiteX0" fmla="*/ 131928 w 4462818"/>
              <a:gd name="connsiteY0" fmla="*/ 1530824 h 4319516"/>
              <a:gd name="connsiteX1" fmla="*/ 227463 w 4462818"/>
              <a:gd name="connsiteY1" fmla="*/ 261582 h 4319516"/>
              <a:gd name="connsiteX2" fmla="*/ 1496705 w 4462818"/>
              <a:gd name="connsiteY2" fmla="*/ 2275 h 4319516"/>
              <a:gd name="connsiteX3" fmla="*/ 2506639 w 4462818"/>
              <a:gd name="connsiteY3" fmla="*/ 247934 h 4319516"/>
              <a:gd name="connsiteX4" fmla="*/ 3734937 w 4462818"/>
              <a:gd name="connsiteY4" fmla="*/ 834788 h 4319516"/>
              <a:gd name="connsiteX5" fmla="*/ 4198961 w 4462818"/>
              <a:gd name="connsiteY5" fmla="*/ 2718179 h 4319516"/>
              <a:gd name="connsiteX6" fmla="*/ 2151797 w 4462818"/>
              <a:gd name="connsiteY6" fmla="*/ 4205785 h 4319516"/>
              <a:gd name="connsiteX7" fmla="*/ 664191 w 4462818"/>
              <a:gd name="connsiteY7" fmla="*/ 3400567 h 4319516"/>
              <a:gd name="connsiteX8" fmla="*/ 131928 w 4462818"/>
              <a:gd name="connsiteY8" fmla="*/ 1530824 h 431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2818" h="4319516">
                <a:moveTo>
                  <a:pt x="131928" y="1530824"/>
                </a:moveTo>
                <a:cubicBezTo>
                  <a:pt x="59140" y="1007660"/>
                  <a:pt x="0" y="516340"/>
                  <a:pt x="227463" y="261582"/>
                </a:cubicBezTo>
                <a:cubicBezTo>
                  <a:pt x="454926" y="6824"/>
                  <a:pt x="1116842" y="4550"/>
                  <a:pt x="1496705" y="2275"/>
                </a:cubicBezTo>
                <a:cubicBezTo>
                  <a:pt x="1876568" y="0"/>
                  <a:pt x="2133600" y="109182"/>
                  <a:pt x="2506639" y="247934"/>
                </a:cubicBezTo>
                <a:cubicBezTo>
                  <a:pt x="2879678" y="386686"/>
                  <a:pt x="3452883" y="423081"/>
                  <a:pt x="3734937" y="834788"/>
                </a:cubicBezTo>
                <a:cubicBezTo>
                  <a:pt x="4016991" y="1246496"/>
                  <a:pt x="4462818" y="2156346"/>
                  <a:pt x="4198961" y="2718179"/>
                </a:cubicBezTo>
                <a:cubicBezTo>
                  <a:pt x="3935104" y="3280012"/>
                  <a:pt x="2740925" y="4092054"/>
                  <a:pt x="2151797" y="4205785"/>
                </a:cubicBezTo>
                <a:cubicBezTo>
                  <a:pt x="1562669" y="4319516"/>
                  <a:pt x="998561" y="3848668"/>
                  <a:pt x="664191" y="3400567"/>
                </a:cubicBezTo>
                <a:cubicBezTo>
                  <a:pt x="329821" y="2952466"/>
                  <a:pt x="204716" y="2053988"/>
                  <a:pt x="131928" y="1530824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Features Distance Minimization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21</a:t>
            </a:fld>
            <a:endParaRPr lang="he-IL"/>
          </a:p>
        </p:txBody>
      </p:sp>
      <p:sp>
        <p:nvSpPr>
          <p:cNvPr id="6" name="Oval 5"/>
          <p:cNvSpPr/>
          <p:nvPr/>
        </p:nvSpPr>
        <p:spPr>
          <a:xfrm>
            <a:off x="7148513" y="2708275"/>
            <a:ext cx="87312" cy="857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grpSp>
        <p:nvGrpSpPr>
          <p:cNvPr id="81" name="Group 80"/>
          <p:cNvGrpSpPr/>
          <p:nvPr/>
        </p:nvGrpSpPr>
        <p:grpSpPr>
          <a:xfrm>
            <a:off x="6989763" y="2279620"/>
            <a:ext cx="693203" cy="400110"/>
            <a:chOff x="6989763" y="2279620"/>
            <a:chExt cx="693203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/>
                <p:cNvSpPr txBox="1"/>
                <p:nvPr/>
              </p:nvSpPr>
              <p:spPr>
                <a:xfrm>
                  <a:off x="6989763" y="2279620"/>
                  <a:ext cx="69320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103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79" name="TextBox 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9763" y="2279620"/>
                  <a:ext cx="693203" cy="40011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Oval 6"/>
            <p:cNvSpPr/>
            <p:nvPr/>
          </p:nvSpPr>
          <p:spPr>
            <a:xfrm>
              <a:off x="7280275" y="2395538"/>
              <a:ext cx="88900" cy="8413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sp>
        <p:nvSpPr>
          <p:cNvPr id="8" name="Oval 7"/>
          <p:cNvSpPr/>
          <p:nvPr/>
        </p:nvSpPr>
        <p:spPr>
          <a:xfrm>
            <a:off x="6427788" y="2768600"/>
            <a:ext cx="88900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9" name="Oval 8"/>
          <p:cNvSpPr/>
          <p:nvPr/>
        </p:nvSpPr>
        <p:spPr>
          <a:xfrm>
            <a:off x="6715125" y="3068638"/>
            <a:ext cx="88900" cy="857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10" name="Oval 9"/>
          <p:cNvSpPr/>
          <p:nvPr/>
        </p:nvSpPr>
        <p:spPr>
          <a:xfrm>
            <a:off x="6227763" y="2565400"/>
            <a:ext cx="88900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11" name="Oval 10"/>
          <p:cNvSpPr/>
          <p:nvPr/>
        </p:nvSpPr>
        <p:spPr>
          <a:xfrm>
            <a:off x="6516688" y="2349500"/>
            <a:ext cx="87312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12" name="Oval 11"/>
          <p:cNvSpPr/>
          <p:nvPr/>
        </p:nvSpPr>
        <p:spPr>
          <a:xfrm>
            <a:off x="6659563" y="2565400"/>
            <a:ext cx="88900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13" name="Oval 12"/>
          <p:cNvSpPr/>
          <p:nvPr/>
        </p:nvSpPr>
        <p:spPr>
          <a:xfrm>
            <a:off x="8027988" y="2781300"/>
            <a:ext cx="88900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grpSp>
        <p:nvGrpSpPr>
          <p:cNvPr id="82" name="Group 81"/>
          <p:cNvGrpSpPr/>
          <p:nvPr/>
        </p:nvGrpSpPr>
        <p:grpSpPr>
          <a:xfrm>
            <a:off x="8062479" y="2852738"/>
            <a:ext cx="590162" cy="408431"/>
            <a:chOff x="8062479" y="2852738"/>
            <a:chExt cx="590162" cy="4084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/>
                <p:cNvSpPr txBox="1"/>
                <p:nvPr/>
              </p:nvSpPr>
              <p:spPr>
                <a:xfrm>
                  <a:off x="8062479" y="2861059"/>
                  <a:ext cx="59016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45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80" name="TextBox 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62479" y="2861059"/>
                  <a:ext cx="590162" cy="40011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r="-9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val 13"/>
            <p:cNvSpPr/>
            <p:nvPr/>
          </p:nvSpPr>
          <p:spPr>
            <a:xfrm>
              <a:off x="8228013" y="2852738"/>
              <a:ext cx="88900" cy="8413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468784" y="4610685"/>
            <a:ext cx="419379" cy="400110"/>
            <a:chOff x="6468784" y="4610685"/>
            <a:chExt cx="419379" cy="400110"/>
          </a:xfrm>
        </p:grpSpPr>
        <p:sp>
          <p:nvSpPr>
            <p:cNvPr id="59" name="TextBox 58"/>
            <p:cNvSpPr txBox="1"/>
            <p:nvPr/>
          </p:nvSpPr>
          <p:spPr>
            <a:xfrm>
              <a:off x="6468784" y="4610685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endParaRPr lang="en-US" sz="2000" dirty="0" smtClean="0"/>
            </a:p>
          </p:txBody>
        </p:sp>
        <p:sp>
          <p:nvSpPr>
            <p:cNvPr id="15" name="Oval 14"/>
            <p:cNvSpPr/>
            <p:nvPr/>
          </p:nvSpPr>
          <p:spPr>
            <a:xfrm>
              <a:off x="6799263" y="4725988"/>
              <a:ext cx="88900" cy="8413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7150190" y="4037002"/>
            <a:ext cx="590162" cy="400110"/>
            <a:chOff x="7150190" y="4037002"/>
            <a:chExt cx="590162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/>
                <p:cNvSpPr txBox="1"/>
                <p:nvPr/>
              </p:nvSpPr>
              <p:spPr>
                <a:xfrm>
                  <a:off x="7150190" y="4037002"/>
                  <a:ext cx="59016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54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67" name="TextBox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0190" y="4037002"/>
                  <a:ext cx="590162" cy="40011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r="-82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Oval 15"/>
            <p:cNvSpPr/>
            <p:nvPr/>
          </p:nvSpPr>
          <p:spPr>
            <a:xfrm>
              <a:off x="7451725" y="4149725"/>
              <a:ext cx="88900" cy="8572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7915661" y="4160985"/>
            <a:ext cx="184731" cy="400110"/>
            <a:chOff x="7776102" y="4160985"/>
            <a:chExt cx="184731" cy="400110"/>
          </a:xfrm>
        </p:grpSpPr>
        <p:sp>
          <p:nvSpPr>
            <p:cNvPr id="66" name="TextBox 65"/>
            <p:cNvSpPr txBox="1"/>
            <p:nvPr/>
          </p:nvSpPr>
          <p:spPr>
            <a:xfrm>
              <a:off x="7776102" y="4160985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endParaRPr lang="en-US" sz="2000" dirty="0" smtClean="0"/>
            </a:p>
          </p:txBody>
        </p:sp>
        <p:sp>
          <p:nvSpPr>
            <p:cNvPr id="17" name="Oval 16"/>
            <p:cNvSpPr/>
            <p:nvPr/>
          </p:nvSpPr>
          <p:spPr>
            <a:xfrm>
              <a:off x="7790656" y="4360069"/>
              <a:ext cx="88900" cy="8413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6506692" y="4950692"/>
            <a:ext cx="802207" cy="400110"/>
            <a:chOff x="6506692" y="4950692"/>
            <a:chExt cx="802207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/>
                <p:cNvSpPr txBox="1"/>
                <p:nvPr/>
              </p:nvSpPr>
              <p:spPr>
                <a:xfrm>
                  <a:off x="6506692" y="4950692"/>
                  <a:ext cx="80220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1056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6692" y="4950692"/>
                  <a:ext cx="802207" cy="400110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Oval 17"/>
            <p:cNvSpPr/>
            <p:nvPr/>
          </p:nvSpPr>
          <p:spPr>
            <a:xfrm>
              <a:off x="6804248" y="5013325"/>
              <a:ext cx="88900" cy="8572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7479878" y="4394170"/>
            <a:ext cx="699166" cy="400110"/>
            <a:chOff x="7479878" y="4394170"/>
            <a:chExt cx="699166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7479878" y="4394170"/>
                  <a:ext cx="69916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342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9878" y="4394170"/>
                  <a:ext cx="699166" cy="400110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Oval 18"/>
            <p:cNvSpPr/>
            <p:nvPr/>
          </p:nvSpPr>
          <p:spPr>
            <a:xfrm>
              <a:off x="7507288" y="4645025"/>
              <a:ext cx="88900" cy="8413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7117560" y="4392553"/>
            <a:ext cx="481157" cy="400110"/>
            <a:chOff x="7117560" y="4392553"/>
            <a:chExt cx="481157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7117560" y="4392553"/>
                  <a:ext cx="48115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7560" y="4392553"/>
                  <a:ext cx="481157" cy="400110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r="-240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Oval 19"/>
            <p:cNvSpPr/>
            <p:nvPr/>
          </p:nvSpPr>
          <p:spPr>
            <a:xfrm>
              <a:off x="7164388" y="4654550"/>
              <a:ext cx="88900" cy="8413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228184" y="4253026"/>
            <a:ext cx="590162" cy="400110"/>
            <a:chOff x="6228184" y="4253026"/>
            <a:chExt cx="590162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6228184" y="4253026"/>
                  <a:ext cx="59016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87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8184" y="4253026"/>
                  <a:ext cx="590162" cy="400110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r="-9375" b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Oval 20"/>
            <p:cNvSpPr/>
            <p:nvPr/>
          </p:nvSpPr>
          <p:spPr>
            <a:xfrm>
              <a:off x="6659563" y="4510088"/>
              <a:ext cx="88900" cy="8413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7387455" y="4764594"/>
            <a:ext cx="584199" cy="400110"/>
            <a:chOff x="7387455" y="4764594"/>
            <a:chExt cx="584199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/>
                <p:cNvSpPr txBox="1"/>
                <p:nvPr/>
              </p:nvSpPr>
              <p:spPr>
                <a:xfrm>
                  <a:off x="7387455" y="4764594"/>
                  <a:ext cx="58419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12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7455" y="4764594"/>
                  <a:ext cx="584199" cy="400110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r="-9375" b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Oval 21"/>
            <p:cNvSpPr/>
            <p:nvPr/>
          </p:nvSpPr>
          <p:spPr>
            <a:xfrm>
              <a:off x="7435428" y="4870450"/>
              <a:ext cx="88900" cy="8413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725164" y="3829891"/>
            <a:ext cx="590162" cy="400110"/>
            <a:chOff x="7725164" y="3829891"/>
            <a:chExt cx="590162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7725164" y="3829891"/>
                  <a:ext cx="59016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33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5164" y="3829891"/>
                  <a:ext cx="590162" cy="400110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r="-92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Oval 22"/>
            <p:cNvSpPr/>
            <p:nvPr/>
          </p:nvSpPr>
          <p:spPr>
            <a:xfrm>
              <a:off x="7740650" y="4078288"/>
              <a:ext cx="88900" cy="8413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735756" y="4178637"/>
            <a:ext cx="692754" cy="400110"/>
            <a:chOff x="6735756" y="4178637"/>
            <a:chExt cx="692754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6735756" y="4178637"/>
                  <a:ext cx="69275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639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5756" y="4178637"/>
                  <a:ext cx="692754" cy="400110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Oval 23"/>
            <p:cNvSpPr/>
            <p:nvPr/>
          </p:nvSpPr>
          <p:spPr>
            <a:xfrm>
              <a:off x="7019925" y="4294188"/>
              <a:ext cx="88900" cy="8413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sp>
        <p:nvSpPr>
          <p:cNvPr id="26" name="Oval 25"/>
          <p:cNvSpPr/>
          <p:nvPr/>
        </p:nvSpPr>
        <p:spPr>
          <a:xfrm>
            <a:off x="5491163" y="5653088"/>
            <a:ext cx="88900" cy="8413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27" name="Oval 26"/>
          <p:cNvSpPr/>
          <p:nvPr/>
        </p:nvSpPr>
        <p:spPr>
          <a:xfrm>
            <a:off x="5707063" y="5724525"/>
            <a:ext cx="88900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28" name="Oval 27"/>
          <p:cNvSpPr/>
          <p:nvPr/>
        </p:nvSpPr>
        <p:spPr>
          <a:xfrm>
            <a:off x="5940425" y="5881688"/>
            <a:ext cx="88900" cy="8413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29" name="Oval 28"/>
          <p:cNvSpPr/>
          <p:nvPr/>
        </p:nvSpPr>
        <p:spPr>
          <a:xfrm>
            <a:off x="4716463" y="3573463"/>
            <a:ext cx="87312" cy="8413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grpSp>
        <p:nvGrpSpPr>
          <p:cNvPr id="83" name="Group 82"/>
          <p:cNvGrpSpPr/>
          <p:nvPr/>
        </p:nvGrpSpPr>
        <p:grpSpPr>
          <a:xfrm>
            <a:off x="4943343" y="3860800"/>
            <a:ext cx="808170" cy="417543"/>
            <a:chOff x="4943343" y="3860800"/>
            <a:chExt cx="808170" cy="4175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/>
                <p:cNvSpPr txBox="1"/>
                <p:nvPr/>
              </p:nvSpPr>
              <p:spPr>
                <a:xfrm>
                  <a:off x="4943343" y="3878233"/>
                  <a:ext cx="80817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2546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77" name="TextBox 7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3343" y="3878233"/>
                  <a:ext cx="808170" cy="400110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Oval 29"/>
            <p:cNvSpPr/>
            <p:nvPr/>
          </p:nvSpPr>
          <p:spPr>
            <a:xfrm>
              <a:off x="5148263" y="3860800"/>
              <a:ext cx="88900" cy="8572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sp>
        <p:nvSpPr>
          <p:cNvPr id="31" name="Oval 30"/>
          <p:cNvSpPr/>
          <p:nvPr/>
        </p:nvSpPr>
        <p:spPr>
          <a:xfrm>
            <a:off x="4787900" y="3933825"/>
            <a:ext cx="88900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32" name="Oval 31"/>
          <p:cNvSpPr/>
          <p:nvPr/>
        </p:nvSpPr>
        <p:spPr>
          <a:xfrm>
            <a:off x="4572000" y="4076700"/>
            <a:ext cx="88900" cy="857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33" name="Oval 32"/>
          <p:cNvSpPr/>
          <p:nvPr/>
        </p:nvSpPr>
        <p:spPr>
          <a:xfrm>
            <a:off x="5780088" y="5503863"/>
            <a:ext cx="87312" cy="857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55" name="Oval 54"/>
          <p:cNvSpPr/>
          <p:nvPr/>
        </p:nvSpPr>
        <p:spPr>
          <a:xfrm>
            <a:off x="4067175" y="4005263"/>
            <a:ext cx="88900" cy="8413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cxnSp>
        <p:nvCxnSpPr>
          <p:cNvPr id="88" name="Straight Connector 87"/>
          <p:cNvCxnSpPr>
            <a:stCxn id="36" idx="1"/>
            <a:endCxn id="25" idx="6"/>
          </p:cNvCxnSpPr>
          <p:nvPr/>
        </p:nvCxnSpPr>
        <p:spPr>
          <a:xfrm flipH="1">
            <a:off x="5308600" y="4809332"/>
            <a:ext cx="1795463" cy="681831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/>
              <p:cNvSpPr txBox="1"/>
              <p:nvPr/>
            </p:nvSpPr>
            <p:spPr>
              <a:xfrm rot="20326991">
                <a:off x="5250897" y="4789772"/>
                <a:ext cx="1555362" cy="461665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𝐷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sz="24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sz="24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32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0" name="TextBox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26991">
                <a:off x="5250897" y="4789772"/>
                <a:ext cx="1555362" cy="461665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4" name="Group 83"/>
          <p:cNvGrpSpPr/>
          <p:nvPr/>
        </p:nvGrpSpPr>
        <p:grpSpPr>
          <a:xfrm>
            <a:off x="4924619" y="5346670"/>
            <a:ext cx="590162" cy="400110"/>
            <a:chOff x="4924619" y="5346670"/>
            <a:chExt cx="590162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/>
                <p:cNvSpPr txBox="1"/>
                <p:nvPr/>
              </p:nvSpPr>
              <p:spPr>
                <a:xfrm>
                  <a:off x="4924619" y="5346670"/>
                  <a:ext cx="59016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32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78" name="TextBox 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4619" y="5346670"/>
                  <a:ext cx="590162" cy="400110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 r="-82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Oval 24"/>
            <p:cNvSpPr/>
            <p:nvPr/>
          </p:nvSpPr>
          <p:spPr>
            <a:xfrm>
              <a:off x="5219700" y="5448300"/>
              <a:ext cx="88900" cy="8572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944078" y="4767263"/>
            <a:ext cx="488915" cy="406965"/>
            <a:chOff x="6944078" y="4767263"/>
            <a:chExt cx="488915" cy="4069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6944078" y="4774118"/>
                  <a:ext cx="48891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4078" y="4774118"/>
                  <a:ext cx="488915" cy="400110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 r="-10000" b="-60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Rectangle 35"/>
            <p:cNvSpPr/>
            <p:nvPr/>
          </p:nvSpPr>
          <p:spPr>
            <a:xfrm>
              <a:off x="7104063" y="4767263"/>
              <a:ext cx="88900" cy="8413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179512" y="1681644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 rtl="0">
              <a:buFont typeface="Arial" pitchFamily="34" charset="0"/>
              <a:buChar char="•"/>
            </a:pPr>
            <a:r>
              <a:rPr lang="en-US" sz="2800" dirty="0" err="1" smtClean="0"/>
              <a:t>Mahalanobis</a:t>
            </a:r>
            <a:r>
              <a:rPr lang="en-US" sz="2800" dirty="0" smtClean="0"/>
              <a:t> distance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6516688" y="1412875"/>
            <a:ext cx="2519362" cy="52387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2"/>
                </a:solidFill>
                <a:latin typeface="+mn-lt"/>
                <a:cs typeface="+mn-cs"/>
              </a:rPr>
              <a:t>Feature-space</a:t>
            </a:r>
            <a:endParaRPr lang="he-IL" sz="28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smtClean="0"/>
              <a:t>Yuval Bahat, Multimodal audio inpainting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3714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4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1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4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7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9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1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3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7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9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1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3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7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9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1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3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animBg="1"/>
      <p:bldP spid="8" grpId="0" uiExpand="1" animBg="1"/>
      <p:bldP spid="9" grpId="0" uiExpand="1" animBg="1"/>
      <p:bldP spid="10" grpId="0" uiExpand="1" animBg="1"/>
      <p:bldP spid="11" grpId="0" uiExpand="1" animBg="1"/>
      <p:bldP spid="12" grpId="0" uiExpand="1" animBg="1"/>
      <p:bldP spid="13" grpId="0" uiExpand="1" animBg="1"/>
      <p:bldP spid="26" grpId="0" uiExpand="1" animBg="1"/>
      <p:bldP spid="27" grpId="0" uiExpand="1" animBg="1"/>
      <p:bldP spid="28" grpId="0" uiExpand="1" animBg="1"/>
      <p:bldP spid="29" grpId="0" uiExpand="1" animBg="1"/>
      <p:bldP spid="31" grpId="0" uiExpand="1" animBg="1"/>
      <p:bldP spid="32" grpId="0" uiExpand="1" animBg="1"/>
      <p:bldP spid="33" grpId="0" uiExpand="1" animBg="1"/>
      <p:bldP spid="55" grpId="0" uiExpand="1" animBg="1"/>
      <p:bldP spid="90" grpId="2"/>
      <p:bldP spid="94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/>
              <a:t>Features Distance Minimization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22</a:t>
            </a:fld>
            <a:endParaRPr lang="he-IL"/>
          </a:p>
        </p:txBody>
      </p:sp>
      <p:sp>
        <p:nvSpPr>
          <p:cNvPr id="12" name="Freeform 11"/>
          <p:cNvSpPr/>
          <p:nvPr/>
        </p:nvSpPr>
        <p:spPr>
          <a:xfrm rot="5941450">
            <a:off x="3251994" y="1694656"/>
            <a:ext cx="5251450" cy="5310188"/>
          </a:xfrm>
          <a:custGeom>
            <a:avLst/>
            <a:gdLst>
              <a:gd name="connsiteX0" fmla="*/ 131928 w 4462818"/>
              <a:gd name="connsiteY0" fmla="*/ 1530824 h 4319516"/>
              <a:gd name="connsiteX1" fmla="*/ 227463 w 4462818"/>
              <a:gd name="connsiteY1" fmla="*/ 261582 h 4319516"/>
              <a:gd name="connsiteX2" fmla="*/ 1496705 w 4462818"/>
              <a:gd name="connsiteY2" fmla="*/ 2275 h 4319516"/>
              <a:gd name="connsiteX3" fmla="*/ 2506639 w 4462818"/>
              <a:gd name="connsiteY3" fmla="*/ 247934 h 4319516"/>
              <a:gd name="connsiteX4" fmla="*/ 3734937 w 4462818"/>
              <a:gd name="connsiteY4" fmla="*/ 834788 h 4319516"/>
              <a:gd name="connsiteX5" fmla="*/ 4198961 w 4462818"/>
              <a:gd name="connsiteY5" fmla="*/ 2718179 h 4319516"/>
              <a:gd name="connsiteX6" fmla="*/ 2151797 w 4462818"/>
              <a:gd name="connsiteY6" fmla="*/ 4205785 h 4319516"/>
              <a:gd name="connsiteX7" fmla="*/ 664191 w 4462818"/>
              <a:gd name="connsiteY7" fmla="*/ 3400567 h 4319516"/>
              <a:gd name="connsiteX8" fmla="*/ 131928 w 4462818"/>
              <a:gd name="connsiteY8" fmla="*/ 1530824 h 431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2818" h="4319516">
                <a:moveTo>
                  <a:pt x="131928" y="1530824"/>
                </a:moveTo>
                <a:cubicBezTo>
                  <a:pt x="59140" y="1007660"/>
                  <a:pt x="0" y="516340"/>
                  <a:pt x="227463" y="261582"/>
                </a:cubicBezTo>
                <a:cubicBezTo>
                  <a:pt x="454926" y="6824"/>
                  <a:pt x="1116842" y="4550"/>
                  <a:pt x="1496705" y="2275"/>
                </a:cubicBezTo>
                <a:cubicBezTo>
                  <a:pt x="1876568" y="0"/>
                  <a:pt x="2133600" y="109182"/>
                  <a:pt x="2506639" y="247934"/>
                </a:cubicBezTo>
                <a:cubicBezTo>
                  <a:pt x="2879678" y="386686"/>
                  <a:pt x="3452883" y="423081"/>
                  <a:pt x="3734937" y="834788"/>
                </a:cubicBezTo>
                <a:cubicBezTo>
                  <a:pt x="4016991" y="1246496"/>
                  <a:pt x="4462818" y="2156346"/>
                  <a:pt x="4198961" y="2718179"/>
                </a:cubicBezTo>
                <a:cubicBezTo>
                  <a:pt x="3935104" y="3280012"/>
                  <a:pt x="2740925" y="4092054"/>
                  <a:pt x="2151797" y="4205785"/>
                </a:cubicBezTo>
                <a:cubicBezTo>
                  <a:pt x="1562669" y="4319516"/>
                  <a:pt x="998561" y="3848668"/>
                  <a:pt x="664191" y="3400567"/>
                </a:cubicBezTo>
                <a:cubicBezTo>
                  <a:pt x="329821" y="2952466"/>
                  <a:pt x="204716" y="2053988"/>
                  <a:pt x="131928" y="153082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-180528" y="1767318"/>
                <a:ext cx="4509632" cy="10856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1"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000" b="0" i="0" smtClean="0">
                                  <a:latin typeface="Cambria Math"/>
                                </a:rPr>
                                <m:t>arg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 smtClean="0">
                                  <a:latin typeface="Cambria Math"/>
                                </a:rPr>
                                <m:t>min</m:t>
                              </m:r>
                            </m:e>
                            <m:lim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b="0" i="1" smtClean="0"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sz="3600" b="0" i="1" smtClean="0"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b="0" i="1" smtClean="0"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latin typeface="Cambria Math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sz="3200" i="1" smtClean="0">
                                      <a:latin typeface="Cambria Math"/>
                                    </a:rPr>
                                    <m:t> 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latin typeface="Cambria Math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36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3600" i="1">
                                              <a:latin typeface="Cambria Math"/>
                                            </a:rPr>
                                            <m:t>𝑞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3600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sz="3600" i="1"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3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36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3600" i="1">
                                              <a:latin typeface="Cambria Math"/>
                                            </a:rPr>
                                            <m:t>𝑒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3600" i="1">
                                          <a:latin typeface="Cambria Math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0528" y="1767318"/>
                <a:ext cx="4509632" cy="108561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/>
          <p:cNvSpPr/>
          <p:nvPr/>
        </p:nvSpPr>
        <p:spPr>
          <a:xfrm>
            <a:off x="7148513" y="2708275"/>
            <a:ext cx="87312" cy="857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grpSp>
        <p:nvGrpSpPr>
          <p:cNvPr id="14" name="Group 13"/>
          <p:cNvGrpSpPr/>
          <p:nvPr/>
        </p:nvGrpSpPr>
        <p:grpSpPr>
          <a:xfrm>
            <a:off x="6989763" y="2279620"/>
            <a:ext cx="693203" cy="400110"/>
            <a:chOff x="6989763" y="2279620"/>
            <a:chExt cx="693203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6989763" y="2279620"/>
                  <a:ext cx="69320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103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79" name="TextBox 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9763" y="2279620"/>
                  <a:ext cx="693203" cy="40011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Oval 16"/>
            <p:cNvSpPr/>
            <p:nvPr/>
          </p:nvSpPr>
          <p:spPr>
            <a:xfrm>
              <a:off x="7280275" y="2395538"/>
              <a:ext cx="88900" cy="8413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sp>
        <p:nvSpPr>
          <p:cNvPr id="18" name="Oval 17"/>
          <p:cNvSpPr/>
          <p:nvPr/>
        </p:nvSpPr>
        <p:spPr>
          <a:xfrm>
            <a:off x="6427788" y="2768600"/>
            <a:ext cx="88900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20" name="Oval 19"/>
          <p:cNvSpPr/>
          <p:nvPr/>
        </p:nvSpPr>
        <p:spPr>
          <a:xfrm>
            <a:off x="6227763" y="2565400"/>
            <a:ext cx="88900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21" name="Oval 20"/>
          <p:cNvSpPr/>
          <p:nvPr/>
        </p:nvSpPr>
        <p:spPr>
          <a:xfrm>
            <a:off x="6516688" y="2349500"/>
            <a:ext cx="87312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22" name="Oval 21"/>
          <p:cNvSpPr/>
          <p:nvPr/>
        </p:nvSpPr>
        <p:spPr>
          <a:xfrm>
            <a:off x="6659563" y="2565400"/>
            <a:ext cx="88900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23" name="Oval 22"/>
          <p:cNvSpPr/>
          <p:nvPr/>
        </p:nvSpPr>
        <p:spPr>
          <a:xfrm>
            <a:off x="8027988" y="2781300"/>
            <a:ext cx="88900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grpSp>
        <p:nvGrpSpPr>
          <p:cNvPr id="24" name="Group 23"/>
          <p:cNvGrpSpPr/>
          <p:nvPr/>
        </p:nvGrpSpPr>
        <p:grpSpPr>
          <a:xfrm>
            <a:off x="8062479" y="2852738"/>
            <a:ext cx="590162" cy="408431"/>
            <a:chOff x="8062479" y="2852738"/>
            <a:chExt cx="590162" cy="4084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8062479" y="2861059"/>
                  <a:ext cx="59016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45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80" name="TextBox 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62479" y="2861059"/>
                  <a:ext cx="590162" cy="400110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r="-9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Oval 25"/>
            <p:cNvSpPr/>
            <p:nvPr/>
          </p:nvSpPr>
          <p:spPr>
            <a:xfrm>
              <a:off x="8228013" y="2852738"/>
              <a:ext cx="88900" cy="8413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468784" y="4610685"/>
            <a:ext cx="419379" cy="400110"/>
            <a:chOff x="6468784" y="4610685"/>
            <a:chExt cx="419379" cy="400110"/>
          </a:xfrm>
        </p:grpSpPr>
        <p:sp>
          <p:nvSpPr>
            <p:cNvPr id="28" name="TextBox 27"/>
            <p:cNvSpPr txBox="1"/>
            <p:nvPr/>
          </p:nvSpPr>
          <p:spPr>
            <a:xfrm>
              <a:off x="6468784" y="4610685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endParaRPr lang="en-US" sz="2000" dirty="0" smtClean="0"/>
            </a:p>
          </p:txBody>
        </p:sp>
        <p:sp>
          <p:nvSpPr>
            <p:cNvPr id="29" name="Oval 28"/>
            <p:cNvSpPr/>
            <p:nvPr/>
          </p:nvSpPr>
          <p:spPr>
            <a:xfrm>
              <a:off x="6799263" y="4725988"/>
              <a:ext cx="88900" cy="8413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150190" y="4037002"/>
            <a:ext cx="590162" cy="400110"/>
            <a:chOff x="7150190" y="4037002"/>
            <a:chExt cx="590162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7150190" y="4037002"/>
                  <a:ext cx="59016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54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67" name="TextBox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0190" y="4037002"/>
                  <a:ext cx="590162" cy="400110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r="-82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Oval 31"/>
            <p:cNvSpPr/>
            <p:nvPr/>
          </p:nvSpPr>
          <p:spPr>
            <a:xfrm>
              <a:off x="7451725" y="4149725"/>
              <a:ext cx="88900" cy="8572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915661" y="4160985"/>
            <a:ext cx="184731" cy="400110"/>
            <a:chOff x="7776102" y="4160985"/>
            <a:chExt cx="184731" cy="400110"/>
          </a:xfrm>
        </p:grpSpPr>
        <p:sp>
          <p:nvSpPr>
            <p:cNvPr id="34" name="TextBox 33"/>
            <p:cNvSpPr txBox="1"/>
            <p:nvPr/>
          </p:nvSpPr>
          <p:spPr>
            <a:xfrm>
              <a:off x="7776102" y="4160985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endParaRPr lang="en-US" sz="2000" dirty="0" smtClean="0"/>
            </a:p>
          </p:txBody>
        </p:sp>
        <p:sp>
          <p:nvSpPr>
            <p:cNvPr id="35" name="Oval 34"/>
            <p:cNvSpPr/>
            <p:nvPr/>
          </p:nvSpPr>
          <p:spPr>
            <a:xfrm>
              <a:off x="7790656" y="4360069"/>
              <a:ext cx="88900" cy="8413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506692" y="4950692"/>
            <a:ext cx="802207" cy="400110"/>
            <a:chOff x="6506692" y="4950692"/>
            <a:chExt cx="802207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6506692" y="4950692"/>
                  <a:ext cx="80220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1056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6692" y="4950692"/>
                  <a:ext cx="802207" cy="400110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Oval 37"/>
            <p:cNvSpPr/>
            <p:nvPr/>
          </p:nvSpPr>
          <p:spPr>
            <a:xfrm>
              <a:off x="6804248" y="5013325"/>
              <a:ext cx="88900" cy="8572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479878" y="4394170"/>
            <a:ext cx="699166" cy="400110"/>
            <a:chOff x="7479878" y="4394170"/>
            <a:chExt cx="699166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7479878" y="4394170"/>
                  <a:ext cx="69916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342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9878" y="4394170"/>
                  <a:ext cx="699166" cy="400110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Oval 40"/>
            <p:cNvSpPr/>
            <p:nvPr/>
          </p:nvSpPr>
          <p:spPr>
            <a:xfrm>
              <a:off x="7507288" y="4645025"/>
              <a:ext cx="88900" cy="8413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117560" y="4392553"/>
            <a:ext cx="481157" cy="400110"/>
            <a:chOff x="7117560" y="4392553"/>
            <a:chExt cx="481157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7117560" y="4392553"/>
                  <a:ext cx="48115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7560" y="4392553"/>
                  <a:ext cx="481157" cy="400110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r="-240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Oval 43"/>
            <p:cNvSpPr/>
            <p:nvPr/>
          </p:nvSpPr>
          <p:spPr>
            <a:xfrm>
              <a:off x="7164388" y="4654550"/>
              <a:ext cx="88900" cy="8413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228184" y="4253026"/>
            <a:ext cx="590162" cy="400110"/>
            <a:chOff x="6228184" y="4253026"/>
            <a:chExt cx="590162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6228184" y="4253026"/>
                  <a:ext cx="59016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87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8184" y="4253026"/>
                  <a:ext cx="590162" cy="400110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r="-9375" b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Oval 46"/>
            <p:cNvSpPr/>
            <p:nvPr/>
          </p:nvSpPr>
          <p:spPr>
            <a:xfrm>
              <a:off x="6659563" y="4510088"/>
              <a:ext cx="88900" cy="8413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387455" y="4764594"/>
            <a:ext cx="584199" cy="400110"/>
            <a:chOff x="7387455" y="4764594"/>
            <a:chExt cx="584199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7387455" y="4764594"/>
                  <a:ext cx="58419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12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7455" y="4764594"/>
                  <a:ext cx="584199" cy="400110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r="-9375" b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Oval 49"/>
            <p:cNvSpPr/>
            <p:nvPr/>
          </p:nvSpPr>
          <p:spPr>
            <a:xfrm>
              <a:off x="7435428" y="4870450"/>
              <a:ext cx="88900" cy="8413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725164" y="3829891"/>
            <a:ext cx="590162" cy="400110"/>
            <a:chOff x="7725164" y="3829891"/>
            <a:chExt cx="590162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7725164" y="3829891"/>
                  <a:ext cx="59016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33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5164" y="3829891"/>
                  <a:ext cx="590162" cy="400110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r="-92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Oval 52"/>
            <p:cNvSpPr/>
            <p:nvPr/>
          </p:nvSpPr>
          <p:spPr>
            <a:xfrm>
              <a:off x="7740650" y="4078288"/>
              <a:ext cx="88900" cy="8413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735756" y="4178637"/>
            <a:ext cx="692754" cy="400110"/>
            <a:chOff x="6735756" y="4178637"/>
            <a:chExt cx="692754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6735756" y="4178637"/>
                  <a:ext cx="69275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639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5756" y="4178637"/>
                  <a:ext cx="692754" cy="400110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Oval 55"/>
            <p:cNvSpPr/>
            <p:nvPr/>
          </p:nvSpPr>
          <p:spPr>
            <a:xfrm>
              <a:off x="7019925" y="4294188"/>
              <a:ext cx="88900" cy="8413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sp>
        <p:nvSpPr>
          <p:cNvPr id="57" name="Oval 56"/>
          <p:cNvSpPr/>
          <p:nvPr/>
        </p:nvSpPr>
        <p:spPr>
          <a:xfrm>
            <a:off x="5491163" y="5653088"/>
            <a:ext cx="88900" cy="8413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58" name="Oval 57"/>
          <p:cNvSpPr/>
          <p:nvPr/>
        </p:nvSpPr>
        <p:spPr>
          <a:xfrm>
            <a:off x="5707063" y="5724525"/>
            <a:ext cx="88900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59" name="Oval 58"/>
          <p:cNvSpPr/>
          <p:nvPr/>
        </p:nvSpPr>
        <p:spPr>
          <a:xfrm>
            <a:off x="5940425" y="5881688"/>
            <a:ext cx="88900" cy="8413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66" name="Oval 65"/>
          <p:cNvSpPr/>
          <p:nvPr/>
        </p:nvSpPr>
        <p:spPr>
          <a:xfrm>
            <a:off x="5780088" y="5503863"/>
            <a:ext cx="87312" cy="857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cxnSp>
        <p:nvCxnSpPr>
          <p:cNvPr id="68" name="Straight Connector 67"/>
          <p:cNvCxnSpPr>
            <a:stCxn id="75" idx="1"/>
            <a:endCxn id="72" idx="6"/>
          </p:cNvCxnSpPr>
          <p:nvPr/>
        </p:nvCxnSpPr>
        <p:spPr>
          <a:xfrm flipH="1">
            <a:off x="5308600" y="4809332"/>
            <a:ext cx="1795463" cy="681831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 rot="20326991">
                <a:off x="5250897" y="4789772"/>
                <a:ext cx="1555362" cy="461665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𝐷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sz="24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sz="24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32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26991">
                <a:off x="5250897" y="4789772"/>
                <a:ext cx="1555362" cy="461665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0" name="Group 69"/>
          <p:cNvGrpSpPr/>
          <p:nvPr/>
        </p:nvGrpSpPr>
        <p:grpSpPr>
          <a:xfrm>
            <a:off x="4924619" y="5346670"/>
            <a:ext cx="590162" cy="400110"/>
            <a:chOff x="4924619" y="5346670"/>
            <a:chExt cx="590162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>
                  <a:off x="4924619" y="5346670"/>
                  <a:ext cx="59016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32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78" name="TextBox 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4619" y="5346670"/>
                  <a:ext cx="590162" cy="400110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 r="-82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Oval 71"/>
            <p:cNvSpPr/>
            <p:nvPr/>
          </p:nvSpPr>
          <p:spPr>
            <a:xfrm>
              <a:off x="5219700" y="5448300"/>
              <a:ext cx="88900" cy="8572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944078" y="4767263"/>
            <a:ext cx="488915" cy="406965"/>
            <a:chOff x="6944078" y="4767263"/>
            <a:chExt cx="488915" cy="4069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/>
                <p:cNvSpPr txBox="1"/>
                <p:nvPr/>
              </p:nvSpPr>
              <p:spPr>
                <a:xfrm>
                  <a:off x="6944078" y="4774118"/>
                  <a:ext cx="48891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4078" y="4774118"/>
                  <a:ext cx="488915" cy="400110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 r="-10000" b="-60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Rectangle 74"/>
            <p:cNvSpPr/>
            <p:nvPr/>
          </p:nvSpPr>
          <p:spPr>
            <a:xfrm>
              <a:off x="7104063" y="4767263"/>
              <a:ext cx="88900" cy="8413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6516688" y="1412875"/>
            <a:ext cx="2519362" cy="52387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2"/>
                </a:solidFill>
                <a:latin typeface="+mn-lt"/>
                <a:cs typeface="+mn-cs"/>
              </a:rPr>
              <a:t>Feature-space</a:t>
            </a:r>
            <a:endParaRPr lang="he-IL" sz="28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 rot="17722945">
            <a:off x="6868219" y="4541692"/>
            <a:ext cx="757721" cy="55781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ounded Rectangle 77"/>
              <p:cNvSpPr/>
              <p:nvPr/>
            </p:nvSpPr>
            <p:spPr>
              <a:xfrm>
                <a:off x="323528" y="4005064"/>
                <a:ext cx="2940680" cy="1152128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3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2400" dirty="0" smtClean="0">
                  <a:solidFill>
                    <a:srgbClr val="C00000"/>
                  </a:solidFill>
                </a:endParaRPr>
              </a:p>
              <a:p>
                <a:pPr algn="ctr"/>
                <a:r>
                  <a:rPr lang="en-US" sz="2400" dirty="0" smtClean="0">
                    <a:solidFill>
                      <a:srgbClr val="C00000"/>
                    </a:solidFill>
                  </a:rPr>
                  <a:t>Best match</a:t>
                </a:r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8" name="Rounded Rectangle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4005064"/>
                <a:ext cx="2940680" cy="1152128"/>
              </a:xfrm>
              <a:prstGeom prst="roundRect">
                <a:avLst/>
              </a:prstGeom>
              <a:blipFill rotWithShape="1">
                <a:blip r:embed="rId18"/>
                <a:stretch>
                  <a:fillRect b="-4145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smtClean="0"/>
              <a:t>Yuval Bahat, Multimodal audio inpainting</a:t>
            </a:r>
            <a:endParaRPr lang="he-IL" dirty="0"/>
          </a:p>
        </p:txBody>
      </p:sp>
      <p:sp>
        <p:nvSpPr>
          <p:cNvPr id="67" name="Oval 66"/>
          <p:cNvSpPr/>
          <p:nvPr/>
        </p:nvSpPr>
        <p:spPr>
          <a:xfrm>
            <a:off x="4716463" y="3573463"/>
            <a:ext cx="87312" cy="8413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grpSp>
        <p:nvGrpSpPr>
          <p:cNvPr id="79" name="Group 78"/>
          <p:cNvGrpSpPr/>
          <p:nvPr/>
        </p:nvGrpSpPr>
        <p:grpSpPr>
          <a:xfrm>
            <a:off x="4943343" y="3860800"/>
            <a:ext cx="808170" cy="417543"/>
            <a:chOff x="4943343" y="3860800"/>
            <a:chExt cx="808170" cy="4175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/>
                <p:cNvSpPr txBox="1"/>
                <p:nvPr/>
              </p:nvSpPr>
              <p:spPr>
                <a:xfrm>
                  <a:off x="4943343" y="3878233"/>
                  <a:ext cx="80817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2546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77" name="TextBox 7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3343" y="3878233"/>
                  <a:ext cx="808170" cy="400110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1" name="Oval 80"/>
            <p:cNvSpPr/>
            <p:nvPr/>
          </p:nvSpPr>
          <p:spPr>
            <a:xfrm>
              <a:off x="5148263" y="3860800"/>
              <a:ext cx="88900" cy="8572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sp>
        <p:nvSpPr>
          <p:cNvPr id="82" name="Oval 81"/>
          <p:cNvSpPr/>
          <p:nvPr/>
        </p:nvSpPr>
        <p:spPr>
          <a:xfrm>
            <a:off x="4787900" y="3933825"/>
            <a:ext cx="88900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83" name="Oval 82"/>
          <p:cNvSpPr/>
          <p:nvPr/>
        </p:nvSpPr>
        <p:spPr>
          <a:xfrm>
            <a:off x="4572000" y="4076700"/>
            <a:ext cx="88900" cy="857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84" name="Oval 83"/>
          <p:cNvSpPr/>
          <p:nvPr/>
        </p:nvSpPr>
        <p:spPr>
          <a:xfrm>
            <a:off x="4067175" y="4005263"/>
            <a:ext cx="88900" cy="8413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8774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77" grpId="0" animBg="1"/>
      <p:bldP spid="77" grpId="1" animBg="1"/>
      <p:bldP spid="7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/>
              <a:t>Rendering </a:t>
            </a:r>
            <a:r>
              <a:rPr lang="en-US" dirty="0" smtClean="0"/>
              <a:t>the </a:t>
            </a:r>
            <a:r>
              <a:rPr lang="en-US" dirty="0" err="1" smtClean="0"/>
              <a:t>Inpainted</a:t>
            </a:r>
            <a:r>
              <a:rPr lang="en-US" dirty="0" smtClean="0"/>
              <a:t> Audio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23</a:t>
            </a:fld>
            <a:endParaRPr lang="he-IL"/>
          </a:p>
        </p:txBody>
      </p:sp>
      <p:sp>
        <p:nvSpPr>
          <p:cNvPr id="6" name="TextBox 5"/>
          <p:cNvSpPr txBox="1"/>
          <p:nvPr/>
        </p:nvSpPr>
        <p:spPr>
          <a:xfrm>
            <a:off x="611560" y="1469102"/>
            <a:ext cx="72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>
              <a:buFont typeface="Arial" pitchFamily="34" charset="0"/>
              <a:buChar char="•"/>
            </a:pPr>
            <a:r>
              <a:rPr lang="en-US" sz="2800" b="1" dirty="0" smtClean="0"/>
              <a:t>Pitch</a:t>
            </a:r>
            <a:r>
              <a:rPr lang="en-US" sz="2800" dirty="0" smtClean="0"/>
              <a:t> </a:t>
            </a:r>
            <a:r>
              <a:rPr lang="en-US" sz="2800" b="1" dirty="0" smtClean="0"/>
              <a:t>&amp; Gain</a:t>
            </a:r>
            <a:r>
              <a:rPr lang="en-US" sz="2800" dirty="0" smtClean="0"/>
              <a:t> modification</a:t>
            </a:r>
          </a:p>
          <a:p>
            <a:pPr algn="l" rtl="0"/>
            <a:r>
              <a:rPr lang="en-US" sz="2800" dirty="0"/>
              <a:t> </a:t>
            </a:r>
            <a:endParaRPr lang="en-US" sz="2800" dirty="0" smtClean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smtClean="0"/>
              <a:t>Yuval Bahat, Multimodal audio inpainting</a:t>
            </a:r>
            <a:endParaRPr lang="he-IL" dirty="0"/>
          </a:p>
        </p:txBody>
      </p:sp>
      <p:pic>
        <p:nvPicPr>
          <p:cNvPr id="2050" name="Picture 2" descr="C:\Users\IBM owner\Dropbox\Master\Semester 3\Studying\MultiModal\Seminar\resources\pitchComparison\redLightPitchComparis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996952"/>
            <a:ext cx="6564827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53961" y="2709790"/>
            <a:ext cx="1617752" cy="1295274"/>
          </a:xfrm>
          <a:prstGeom prst="roundRect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66FF33"/>
                </a:solidFill>
              </a:rPr>
              <a:t>Filled with correct pitch</a:t>
            </a:r>
            <a:endParaRPr lang="en-US" sz="2400" dirty="0">
              <a:solidFill>
                <a:srgbClr val="66FF33"/>
              </a:solidFill>
            </a:endParaRPr>
          </a:p>
        </p:txBody>
      </p:sp>
      <p:cxnSp>
        <p:nvCxnSpPr>
          <p:cNvPr id="12" name="Straight Arrow Connector 11"/>
          <p:cNvCxnSpPr>
            <a:stCxn id="7" idx="3"/>
          </p:cNvCxnSpPr>
          <p:nvPr/>
        </p:nvCxnSpPr>
        <p:spPr>
          <a:xfrm>
            <a:off x="1971713" y="3357427"/>
            <a:ext cx="791091" cy="431613"/>
          </a:xfrm>
          <a:prstGeom prst="straightConnector1">
            <a:avLst/>
          </a:prstGeom>
          <a:ln w="38100">
            <a:solidFill>
              <a:srgbClr val="66F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2386116" y="2348880"/>
            <a:ext cx="1609819" cy="122413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Filled with higher pitch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36" name="Straight Arrow Connector 35"/>
          <p:cNvCxnSpPr>
            <a:stCxn id="35" idx="3"/>
          </p:cNvCxnSpPr>
          <p:nvPr/>
        </p:nvCxnSpPr>
        <p:spPr>
          <a:xfrm>
            <a:off x="3995935" y="2960948"/>
            <a:ext cx="576065" cy="61206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3491880" y="4942038"/>
            <a:ext cx="1729189" cy="115125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Original waveform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1" name="Straight Arrow Connector 40"/>
          <p:cNvCxnSpPr>
            <a:stCxn id="40" idx="3"/>
          </p:cNvCxnSpPr>
          <p:nvPr/>
        </p:nvCxnSpPr>
        <p:spPr>
          <a:xfrm flipV="1">
            <a:off x="5221069" y="4942039"/>
            <a:ext cx="647075" cy="57562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64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PitchFill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PitchFill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PitchFill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220000" y="2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animBg="1"/>
      <p:bldP spid="35" grpId="0" animBg="1"/>
      <p:bldP spid="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IBM owner\Dropbox\Master\Semester 3\Studying\MultiModal\Seminar\resources\pitchComparison\redLightPitchComparis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7839" y="1309156"/>
            <a:ext cx="14470001" cy="61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/>
              <a:t>Rendering </a:t>
            </a:r>
            <a:r>
              <a:rPr lang="en-US" dirty="0" smtClean="0"/>
              <a:t>the </a:t>
            </a:r>
            <a:r>
              <a:rPr lang="en-US" dirty="0" err="1" smtClean="0"/>
              <a:t>Inpainted</a:t>
            </a:r>
            <a:r>
              <a:rPr lang="en-US" dirty="0" smtClean="0"/>
              <a:t> Audio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24</a:t>
            </a:fld>
            <a:endParaRPr lang="he-IL"/>
          </a:p>
        </p:txBody>
      </p:sp>
      <p:sp>
        <p:nvSpPr>
          <p:cNvPr id="27" name="Rectangle 26"/>
          <p:cNvSpPr/>
          <p:nvPr/>
        </p:nvSpPr>
        <p:spPr>
          <a:xfrm>
            <a:off x="5138370" y="5479160"/>
            <a:ext cx="2169934" cy="5040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835696" y="5477162"/>
            <a:ext cx="5544616" cy="504056"/>
            <a:chOff x="3419872" y="3837569"/>
            <a:chExt cx="5544616" cy="504056"/>
          </a:xfrm>
        </p:grpSpPr>
        <p:sp>
          <p:nvSpPr>
            <p:cNvPr id="29" name="Rectangle 28"/>
            <p:cNvSpPr/>
            <p:nvPr/>
          </p:nvSpPr>
          <p:spPr>
            <a:xfrm>
              <a:off x="3491879" y="3837569"/>
              <a:ext cx="2635721" cy="50405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14" descr="C:\Users\IBM owner\Dropbox\Master\Semester 3\Studying\MultiModal\Seminar\resources\algoSketch\speechWaveform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3839567"/>
              <a:ext cx="5544616" cy="47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Rectangle 30"/>
          <p:cNvSpPr/>
          <p:nvPr/>
        </p:nvSpPr>
        <p:spPr>
          <a:xfrm>
            <a:off x="4543425" y="5479315"/>
            <a:ext cx="594945" cy="50405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4247944" y="5980872"/>
            <a:ext cx="1170432" cy="142300"/>
            <a:chOff x="6547966" y="5332958"/>
            <a:chExt cx="688330" cy="241238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6547966" y="5332958"/>
              <a:ext cx="0" cy="241176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6548028" y="5574196"/>
              <a:ext cx="688268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7236296" y="5333020"/>
              <a:ext cx="0" cy="241176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4640833" y="6053226"/>
                <a:ext cx="4889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0833" y="6053226"/>
                <a:ext cx="488916" cy="400110"/>
              </a:xfrm>
              <a:prstGeom prst="rect">
                <a:avLst/>
              </a:prstGeom>
              <a:blipFill rotWithShape="1">
                <a:blip r:embed="rId6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11560" y="1469102"/>
            <a:ext cx="720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>
              <a:buFont typeface="Arial" pitchFamily="34" charset="0"/>
              <a:buChar char="•"/>
            </a:pPr>
            <a:r>
              <a:rPr lang="en-US" sz="2800" b="1" dirty="0" smtClean="0"/>
              <a:t>Pitch</a:t>
            </a:r>
            <a:r>
              <a:rPr lang="en-US" sz="2800" dirty="0" smtClean="0"/>
              <a:t> </a:t>
            </a:r>
            <a:r>
              <a:rPr lang="en-US" sz="2800" b="1" dirty="0" smtClean="0"/>
              <a:t>&amp; Gain</a:t>
            </a:r>
            <a:r>
              <a:rPr lang="en-US" sz="2800" dirty="0" smtClean="0"/>
              <a:t> modification</a:t>
            </a:r>
          </a:p>
          <a:p>
            <a:pPr marL="800100" lvl="1" indent="-342900" algn="l" rtl="0">
              <a:buFont typeface="Arial" pitchFamily="34" charset="0"/>
              <a:buChar char="•"/>
            </a:pPr>
            <a:r>
              <a:rPr lang="en-US" sz="2800" dirty="0" smtClean="0"/>
              <a:t>The same syllable can be said differently</a:t>
            </a:r>
          </a:p>
          <a:p>
            <a:pPr marL="800100" lvl="1" indent="-342900" algn="l" rtl="0">
              <a:buFont typeface="Arial" pitchFamily="34" charset="0"/>
              <a:buChar char="•"/>
            </a:pPr>
            <a:r>
              <a:rPr lang="en-US" sz="2800" dirty="0" smtClean="0"/>
              <a:t>Match process insensitive to pitch &amp; gain</a:t>
            </a:r>
          </a:p>
          <a:p>
            <a:pPr marL="800100" lvl="1" indent="-342900" algn="l" rtl="0">
              <a:buFont typeface="Arial" pitchFamily="34" charset="0"/>
              <a:buChar char="•"/>
            </a:pPr>
            <a:r>
              <a:rPr lang="en-US" sz="2800" dirty="0" smtClean="0"/>
              <a:t>We modify pitch and gain (</a:t>
            </a:r>
            <a:r>
              <a:rPr lang="en-US" sz="2800" dirty="0" err="1" smtClean="0"/>
              <a:t>Seo</a:t>
            </a:r>
            <a:r>
              <a:rPr lang="en-US" sz="2800" dirty="0" smtClean="0"/>
              <a:t>, 2008)</a:t>
            </a:r>
          </a:p>
        </p:txBody>
      </p:sp>
      <p:sp>
        <p:nvSpPr>
          <p:cNvPr id="8" name="Rectangle 7"/>
          <p:cNvSpPr/>
          <p:nvPr/>
        </p:nvSpPr>
        <p:spPr>
          <a:xfrm>
            <a:off x="4139952" y="5477162"/>
            <a:ext cx="403473" cy="503710"/>
          </a:xfrm>
          <a:prstGeom prst="rect">
            <a:avLst/>
          </a:prstGeom>
          <a:solidFill>
            <a:srgbClr val="92D05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5138540" y="5479661"/>
            <a:ext cx="403473" cy="503710"/>
          </a:xfrm>
          <a:prstGeom prst="rect">
            <a:avLst/>
          </a:prstGeom>
          <a:solidFill>
            <a:srgbClr val="92D05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smtClean="0"/>
              <a:t>Yuval Bahat, Multimodal audio inpainting</a:t>
            </a:r>
            <a:endParaRPr lang="he-IL" dirty="0"/>
          </a:p>
        </p:txBody>
      </p:sp>
      <p:grpSp>
        <p:nvGrpSpPr>
          <p:cNvPr id="5" name="Group 4"/>
          <p:cNvGrpSpPr/>
          <p:nvPr/>
        </p:nvGrpSpPr>
        <p:grpSpPr>
          <a:xfrm>
            <a:off x="5724128" y="1311151"/>
            <a:ext cx="1493037" cy="749697"/>
            <a:chOff x="5724128" y="1311151"/>
            <a:chExt cx="1493037" cy="749697"/>
          </a:xfrm>
        </p:grpSpPr>
        <p:sp>
          <p:nvSpPr>
            <p:cNvPr id="22" name="Right Brace 21"/>
            <p:cNvSpPr/>
            <p:nvPr/>
          </p:nvSpPr>
          <p:spPr>
            <a:xfrm rot="16200000" flipV="1">
              <a:off x="6264188" y="1736812"/>
              <a:ext cx="360040" cy="288032"/>
            </a:xfrm>
            <a:prstGeom prst="rightBrac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724128" y="1311151"/>
              <a:ext cx="14930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sz="2400" dirty="0" smtClean="0">
                  <a:solidFill>
                    <a:schemeClr val="accent1"/>
                  </a:solidFill>
                </a:rPr>
                <a:t>Pitch cycle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307320" y="5445224"/>
            <a:ext cx="1493037" cy="720080"/>
            <a:chOff x="5876528" y="5157192"/>
            <a:chExt cx="1493037" cy="720080"/>
          </a:xfrm>
        </p:grpSpPr>
        <p:sp>
          <p:nvSpPr>
            <p:cNvPr id="26" name="Right Brace 25"/>
            <p:cNvSpPr/>
            <p:nvPr/>
          </p:nvSpPr>
          <p:spPr>
            <a:xfrm rot="5400000">
              <a:off x="6416588" y="5193196"/>
              <a:ext cx="360040" cy="288032"/>
            </a:xfrm>
            <a:prstGeom prst="rightBrac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876528" y="5415607"/>
              <a:ext cx="14930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sz="2400" dirty="0" smtClean="0">
                  <a:solidFill>
                    <a:schemeClr val="accent1"/>
                  </a:solidFill>
                </a:rPr>
                <a:t>Pitch cycle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180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fferentPitchExampl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56" grpId="0"/>
      <p:bldP spid="6" grpId="0" uiExpand="1" build="p"/>
      <p:bldP spid="8" grpId="0" uiExpand="1" animBg="1"/>
      <p:bldP spid="65" grpId="0" uiExpan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/>
              <a:t>Rendering </a:t>
            </a:r>
            <a:r>
              <a:rPr lang="en-US" dirty="0" err="1" smtClean="0"/>
              <a:t>Inpainted</a:t>
            </a:r>
            <a:r>
              <a:rPr lang="en-US" dirty="0" smtClean="0"/>
              <a:t> Audio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25</a:t>
            </a:fld>
            <a:endParaRPr lang="he-IL"/>
          </a:p>
        </p:txBody>
      </p:sp>
      <p:sp>
        <p:nvSpPr>
          <p:cNvPr id="27" name="Rectangle 26"/>
          <p:cNvSpPr/>
          <p:nvPr/>
        </p:nvSpPr>
        <p:spPr>
          <a:xfrm>
            <a:off x="5138370" y="5303206"/>
            <a:ext cx="2169934" cy="5040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835696" y="5301208"/>
            <a:ext cx="5544616" cy="504056"/>
            <a:chOff x="3419872" y="3837569"/>
            <a:chExt cx="5544616" cy="504056"/>
          </a:xfrm>
        </p:grpSpPr>
        <p:sp>
          <p:nvSpPr>
            <p:cNvPr id="29" name="Rectangle 28"/>
            <p:cNvSpPr/>
            <p:nvPr/>
          </p:nvSpPr>
          <p:spPr>
            <a:xfrm>
              <a:off x="3491879" y="3837569"/>
              <a:ext cx="2635721" cy="50405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14" descr="C:\Users\IBM owner\Dropbox\Master\Semester 3\Studying\MultiModal\Seminar\resources\algoSketch\speechWaveform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3839567"/>
              <a:ext cx="5544616" cy="47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Rectangle 30"/>
          <p:cNvSpPr/>
          <p:nvPr/>
        </p:nvSpPr>
        <p:spPr>
          <a:xfrm>
            <a:off x="4543425" y="5303361"/>
            <a:ext cx="594945" cy="50405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4247944" y="5804918"/>
            <a:ext cx="1170432" cy="142300"/>
            <a:chOff x="6547966" y="5332958"/>
            <a:chExt cx="688330" cy="241238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6547966" y="5332958"/>
              <a:ext cx="0" cy="241176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6548028" y="5574196"/>
              <a:ext cx="688268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7236296" y="5333020"/>
              <a:ext cx="0" cy="241176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4640833" y="5877272"/>
                <a:ext cx="4889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0833" y="5877272"/>
                <a:ext cx="488916" cy="400110"/>
              </a:xfrm>
              <a:prstGeom prst="rect">
                <a:avLst/>
              </a:prstGeom>
              <a:blipFill rotWithShape="1">
                <a:blip r:embed="rId5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11560" y="1469102"/>
            <a:ext cx="7200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>
              <a:buFont typeface="Arial" pitchFamily="34" charset="0"/>
              <a:buChar char="•"/>
            </a:pPr>
            <a:r>
              <a:rPr lang="en-US" sz="2800" b="1" dirty="0"/>
              <a:t>Pitch</a:t>
            </a:r>
            <a:r>
              <a:rPr lang="en-US" sz="2800" dirty="0"/>
              <a:t> </a:t>
            </a:r>
            <a:r>
              <a:rPr lang="en-US" sz="2800" b="1" dirty="0"/>
              <a:t>&amp; Gain</a:t>
            </a:r>
            <a:r>
              <a:rPr lang="en-US" sz="2800" dirty="0"/>
              <a:t> modification</a:t>
            </a:r>
          </a:p>
          <a:p>
            <a:pPr marL="342900" indent="-342900" algn="l" rtl="0">
              <a:buFont typeface="Arial" pitchFamily="34" charset="0"/>
              <a:buChar char="•"/>
            </a:pPr>
            <a:endParaRPr lang="en-US" sz="2800" dirty="0" smtClean="0"/>
          </a:p>
          <a:p>
            <a:pPr marL="342900" indent="-342900" algn="l" rtl="0">
              <a:buFont typeface="Arial" pitchFamily="34" charset="0"/>
              <a:buChar char="•"/>
            </a:pPr>
            <a:r>
              <a:rPr lang="en-US" sz="2800" dirty="0" smtClean="0"/>
              <a:t>Temporal fine tuning – waveform correlation</a:t>
            </a:r>
          </a:p>
          <a:p>
            <a:pPr marL="342900" indent="-342900" algn="l" rtl="0">
              <a:buFont typeface="Arial" pitchFamily="34" charset="0"/>
              <a:buChar char="•"/>
            </a:pPr>
            <a:r>
              <a:rPr lang="en-US" sz="2800" dirty="0" smtClean="0"/>
              <a:t>Optimal coupling – minimal spectrogram diff.</a:t>
            </a:r>
          </a:p>
          <a:p>
            <a:pPr marL="342900" indent="-342900" algn="l" rtl="0">
              <a:buFont typeface="Arial" pitchFamily="34" charset="0"/>
              <a:buChar char="•"/>
            </a:pPr>
            <a:endParaRPr lang="en-US" sz="2800" dirty="0" smtClean="0"/>
          </a:p>
          <a:p>
            <a:pPr marL="342900" indent="-342900" algn="l" rtl="0">
              <a:buFont typeface="Arial" pitchFamily="34" charset="0"/>
              <a:buChar char="•"/>
            </a:pPr>
            <a:r>
              <a:rPr lang="en-US" sz="2800" dirty="0" smtClean="0"/>
              <a:t>Inlaying</a:t>
            </a:r>
          </a:p>
          <a:p>
            <a:pPr marL="342900" indent="-342900" algn="l" rtl="0">
              <a:buFont typeface="Arial" pitchFamily="34" charset="0"/>
              <a:buChar char="•"/>
            </a:pPr>
            <a:endParaRPr lang="en-US" sz="28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3995936" y="5303707"/>
            <a:ext cx="547489" cy="503710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5138548" y="5303707"/>
            <a:ext cx="513572" cy="503710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3491880" y="4697460"/>
            <a:ext cx="3024336" cy="568889"/>
            <a:chOff x="3274111" y="3260191"/>
            <a:chExt cx="2161985" cy="568889"/>
          </a:xfrm>
        </p:grpSpPr>
        <p:pic>
          <p:nvPicPr>
            <p:cNvPr id="32" name="Picture 4" descr="C:\Users\ybahat\Dropbox\Master\Semester 3\Studying\MultiModal\Seminar\resources\algoSketch\e3.png">
              <a:hlinkClick r:id="" action="ppaction://noaction">
                <a:snd r:embed="rId6" name="example3.wav"/>
              </a:hlinkClick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0064" y="3260191"/>
              <a:ext cx="1666032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3274111" y="3313802"/>
                  <a:ext cx="4959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 smtClean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4111" y="3313802"/>
                  <a:ext cx="495953" cy="461665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5" name="Picture 4" descr="C:\Users\ybahat\Dropbox\Master\Semester 3\Studying\MultiModal\Seminar\resources\algoSketch\e3.png">
            <a:hlinkClick r:id="" action="ppaction://noaction">
              <a:snd r:embed="rId6" name="example3.wav"/>
            </a:hlinkClick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83" r="11669"/>
          <a:stretch/>
        </p:blipFill>
        <p:spPr bwMode="auto">
          <a:xfrm>
            <a:off x="4462462" y="4695902"/>
            <a:ext cx="709613" cy="56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54644" y="4653136"/>
            <a:ext cx="1157382" cy="648072"/>
          </a:xfrm>
          <a:prstGeom prst="rect">
            <a:avLst/>
          </a:prstGeom>
          <a:solidFill>
            <a:srgbClr val="BFBFBF">
              <a:alpha val="30196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smtClean="0"/>
              <a:t>Yuval Bahat, Multimodal audio inpainting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98378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1111E-6 L 0.0316 1.11111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1111E-6 L -0.11805 1.11111E-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6" presetClass="emph" presetSubtype="0" repeatCount="2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43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6" presetClass="emph" presetSubtype="0" repeatCount="2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mpleteInlayedRedL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0.00092 L 3.05556E-6 0.08287 " pathEditMode="relative" ptsTypes="AA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uiExpand="1" animBg="1"/>
      <p:bldP spid="8" grpId="1" animBg="1"/>
      <p:bldP spid="65" grpId="0" uiExpand="1" animBg="1"/>
      <p:bldP spid="65" grpId="1" animBg="1"/>
      <p:bldP spid="3" grpId="0" animBg="1"/>
      <p:bldP spid="3" grpId="1" animBg="1"/>
      <p:bldP spid="3" grpId="2" animBg="1"/>
      <p:bldP spid="3" grpId="3" animBg="1"/>
      <p:bldP spid="3" grpId="4" animBg="1"/>
      <p:bldP spid="3" grpId="5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An Experiment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26</a:t>
            </a:fld>
            <a:endParaRPr lang="he-IL"/>
          </a:p>
        </p:txBody>
      </p:sp>
      <p:pic>
        <p:nvPicPr>
          <p:cNvPr id="2050" name="Picture 2" descr="C:\Users\IBM owner\Dropbox\Master\Semester 3\Studying\MultiModal\Seminar\resources\redLightGreenLigh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8161">
            <a:off x="7199162" y="1924575"/>
            <a:ext cx="1774812" cy="14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584" y="1268760"/>
            <a:ext cx="7258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>
              <a:buFont typeface="Arial" pitchFamily="34" charset="0"/>
              <a:buChar char="•"/>
            </a:pPr>
            <a:r>
              <a:rPr lang="en-US" sz="2400" dirty="0" smtClean="0"/>
              <a:t>“Red light, green light” – a children story - ~5 minutes</a:t>
            </a:r>
          </a:p>
          <a:p>
            <a:pPr marL="342900" indent="-342900" algn="l" rtl="0">
              <a:buFont typeface="Arial" pitchFamily="34" charset="0"/>
              <a:buChar char="•"/>
            </a:pPr>
            <a:r>
              <a:rPr lang="en-US" sz="2400" dirty="0" smtClean="0"/>
              <a:t>Pierced according to Gilbert model </a:t>
            </a:r>
            <a:br>
              <a:rPr lang="en-US" sz="2400" dirty="0" smtClean="0"/>
            </a:br>
            <a:r>
              <a:rPr lang="en-US" sz="2400" dirty="0" smtClean="0"/>
              <a:t>(</a:t>
            </a:r>
            <a:r>
              <a:rPr lang="en-US" sz="2400" dirty="0" err="1" smtClean="0"/>
              <a:t>Hasslinger</a:t>
            </a:r>
            <a:r>
              <a:rPr lang="en-US" sz="2400" dirty="0" smtClean="0"/>
              <a:t> et al. 2008)</a:t>
            </a:r>
          </a:p>
          <a:p>
            <a:pPr marL="342900" indent="-342900" algn="l" rtl="0">
              <a:buFont typeface="Arial" pitchFamily="34" charset="0"/>
              <a:buChar char="•"/>
            </a:pPr>
            <a:r>
              <a:rPr lang="en-US" sz="2400" dirty="0" smtClean="0"/>
              <a:t>30 seconds pierced - </a:t>
            </a:r>
            <a:r>
              <a:rPr lang="en-US" sz="2400" dirty="0" smtClean="0">
                <a:solidFill>
                  <a:srgbClr val="C00000"/>
                </a:solidFill>
              </a:rPr>
              <a:t>20% loss</a:t>
            </a:r>
          </a:p>
          <a:p>
            <a:pPr marL="342900" indent="-342900" algn="l" rtl="0">
              <a:buFont typeface="Arial" pitchFamily="34" charset="0"/>
              <a:buChar char="•"/>
            </a:pPr>
            <a:r>
              <a:rPr lang="en-US" sz="2400" dirty="0" smtClean="0"/>
              <a:t>Average hole length – 200ms</a:t>
            </a:r>
          </a:p>
        </p:txBody>
      </p:sp>
      <p:pic>
        <p:nvPicPr>
          <p:cNvPr id="8" name="piercedAudioWaveform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44491" y="3484615"/>
            <a:ext cx="3219053" cy="253667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smtClean="0"/>
              <a:t>Yuval Bahat, Multimodal audio inpainting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2023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5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BM owner\Dropbox\Master\Semester 3\Studying\MultiModal\Seminar\resources\surveyScreenSho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28" y="1052736"/>
            <a:ext cx="9323216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Survey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27</a:t>
            </a:fld>
            <a:endParaRPr lang="he-IL"/>
          </a:p>
        </p:txBody>
      </p:sp>
      <p:sp>
        <p:nvSpPr>
          <p:cNvPr id="5" name="TextBox 4"/>
          <p:cNvSpPr txBox="1"/>
          <p:nvPr/>
        </p:nvSpPr>
        <p:spPr>
          <a:xfrm>
            <a:off x="421174" y="304598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000" dirty="0" smtClean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1174" y="339807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000" dirty="0" smtClean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1174" y="413424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000" dirty="0" smtClean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1174" y="375878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000" dirty="0" smtClean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1174" y="449722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000" dirty="0" smtClean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smtClean="0"/>
              <a:t>Yuval Bahat, Multimodal audio inpainting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9323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Opinion Score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28</a:t>
            </a:fld>
            <a:endParaRPr lang="he-IL"/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396385"/>
              </p:ext>
            </p:extLst>
          </p:nvPr>
        </p:nvGraphicFramePr>
        <p:xfrm>
          <a:off x="457200" y="1124744"/>
          <a:ext cx="8317904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 rot="17808046">
            <a:off x="7334333" y="5479182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 smtClean="0">
                <a:solidFill>
                  <a:schemeClr val="accent1"/>
                </a:solidFill>
              </a:rPr>
              <a:t>Original</a:t>
            </a:r>
          </a:p>
        </p:txBody>
      </p:sp>
      <p:sp>
        <p:nvSpPr>
          <p:cNvPr id="7" name="TextBox 6"/>
          <p:cNvSpPr txBox="1"/>
          <p:nvPr/>
        </p:nvSpPr>
        <p:spPr>
          <a:xfrm rot="17808046">
            <a:off x="2980416" y="5413943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 smtClean="0">
                <a:solidFill>
                  <a:schemeClr val="accent1"/>
                </a:solidFill>
              </a:rPr>
              <a:t>Silence</a:t>
            </a:r>
          </a:p>
        </p:txBody>
      </p:sp>
      <p:sp>
        <p:nvSpPr>
          <p:cNvPr id="8" name="TextBox 7"/>
          <p:cNvSpPr txBox="1"/>
          <p:nvPr/>
        </p:nvSpPr>
        <p:spPr>
          <a:xfrm rot="17808046">
            <a:off x="4001607" y="5640220"/>
            <a:ext cx="2029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 smtClean="0">
                <a:solidFill>
                  <a:schemeClr val="accent5"/>
                </a:solidFill>
              </a:rPr>
              <a:t>White noise</a:t>
            </a:r>
          </a:p>
        </p:txBody>
      </p:sp>
      <p:sp>
        <p:nvSpPr>
          <p:cNvPr id="9" name="TextBox 8"/>
          <p:cNvSpPr txBox="1"/>
          <p:nvPr/>
        </p:nvSpPr>
        <p:spPr>
          <a:xfrm rot="17808046">
            <a:off x="761247" y="5617222"/>
            <a:ext cx="2029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 smtClean="0">
                <a:solidFill>
                  <a:schemeClr val="accent5"/>
                </a:solidFill>
              </a:rPr>
              <a:t>Repeat last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87544" y="5157192"/>
            <a:ext cx="1204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 smtClean="0">
                <a:solidFill>
                  <a:srgbClr val="FF0000"/>
                </a:solidFill>
              </a:rPr>
              <a:t>Audio features matching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smtClean="0"/>
              <a:t>Yuval Bahat, Multimodal audio inpainting</a:t>
            </a:r>
            <a:endParaRPr lang="he-IL" dirty="0"/>
          </a:p>
        </p:txBody>
      </p:sp>
      <p:pic>
        <p:nvPicPr>
          <p:cNvPr id="13" name="Picture 7" descr="C:\Users\ybahat\Dropbox\Master\Semester 3\Studying\MultiModal\Seminar\resources\e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276" y="63874"/>
            <a:ext cx="282141" cy="48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85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Audio-Visual Audio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b="1" dirty="0" smtClean="0"/>
              <a:t>Recognition</a:t>
            </a:r>
            <a:r>
              <a:rPr lang="en-US" dirty="0" smtClean="0"/>
              <a:t> - Lips reading </a:t>
            </a:r>
          </a:p>
          <a:p>
            <a:pPr marL="457200" lvl="1" indent="0" algn="l" rtl="0">
              <a:buNone/>
            </a:pPr>
            <a:r>
              <a:rPr lang="en-US" dirty="0" smtClean="0"/>
              <a:t>(</a:t>
            </a:r>
            <a:r>
              <a:rPr lang="en-US" dirty="0" err="1" smtClean="0"/>
              <a:t>Dupont</a:t>
            </a:r>
            <a:r>
              <a:rPr lang="en-US" dirty="0" smtClean="0"/>
              <a:t> &amp; </a:t>
            </a:r>
            <a:r>
              <a:rPr lang="en-US" dirty="0" err="1" smtClean="0"/>
              <a:t>Luettin</a:t>
            </a:r>
            <a:r>
              <a:rPr lang="en-US" dirty="0" smtClean="0"/>
              <a:t>, 1998)</a:t>
            </a:r>
          </a:p>
          <a:p>
            <a:pPr algn="l" rtl="0"/>
            <a:r>
              <a:rPr lang="en-US" b="1" dirty="0" smtClean="0"/>
              <a:t>Source localization</a:t>
            </a:r>
          </a:p>
          <a:p>
            <a:pPr marL="400050" lvl="1" indent="0" algn="l" rtl="0">
              <a:buNone/>
            </a:pPr>
            <a:r>
              <a:rPr lang="en-US" dirty="0" smtClean="0"/>
              <a:t>(</a:t>
            </a:r>
            <a:r>
              <a:rPr lang="en-US" dirty="0" err="1" smtClean="0"/>
              <a:t>Barzelay</a:t>
            </a:r>
            <a:r>
              <a:rPr lang="en-US" dirty="0" smtClean="0"/>
              <a:t> &amp; </a:t>
            </a:r>
            <a:r>
              <a:rPr lang="en-US" dirty="0" err="1" smtClean="0"/>
              <a:t>Schechner</a:t>
            </a:r>
            <a:r>
              <a:rPr lang="en-US" dirty="0" smtClean="0"/>
              <a:t>, 2007)</a:t>
            </a:r>
          </a:p>
          <a:p>
            <a:pPr algn="l" rtl="0"/>
            <a:r>
              <a:rPr lang="en-US" b="1" dirty="0" smtClean="0"/>
              <a:t>Example-based </a:t>
            </a:r>
            <a:r>
              <a:rPr lang="en-US" b="1" dirty="0" err="1" smtClean="0"/>
              <a:t>denoising</a:t>
            </a:r>
            <a:endParaRPr lang="en-US" b="1" dirty="0" smtClean="0"/>
          </a:p>
          <a:p>
            <a:pPr marL="457200" lvl="1" indent="0" algn="l" rtl="0">
              <a:buNone/>
            </a:pPr>
            <a:r>
              <a:rPr lang="en-US" dirty="0" smtClean="0"/>
              <a:t>(</a:t>
            </a:r>
            <a:r>
              <a:rPr lang="en-US" dirty="0" err="1" smtClean="0"/>
              <a:t>Segev</a:t>
            </a:r>
            <a:r>
              <a:rPr lang="en-US" dirty="0" smtClean="0"/>
              <a:t> et al. 2012)</a:t>
            </a:r>
          </a:p>
          <a:p>
            <a:pPr marL="57150" indent="0" algn="ctr" rtl="0">
              <a:buNone/>
            </a:pPr>
            <a:r>
              <a:rPr lang="en-US" sz="3600" dirty="0" smtClean="0">
                <a:solidFill>
                  <a:srgbClr val="C00000"/>
                </a:solidFill>
              </a:rPr>
              <a:t>Our purpose – Audio </a:t>
            </a:r>
            <a:r>
              <a:rPr lang="en-US" sz="3600" dirty="0" err="1" smtClean="0">
                <a:solidFill>
                  <a:srgbClr val="C00000"/>
                </a:solidFill>
              </a:rPr>
              <a:t>inpainting</a:t>
            </a:r>
            <a:endParaRPr lang="en-US" sz="3600" dirty="0" smtClean="0">
              <a:solidFill>
                <a:srgbClr val="C00000"/>
              </a:solidFill>
            </a:endParaRPr>
          </a:p>
          <a:p>
            <a:pPr algn="l" rtl="0"/>
            <a:endParaRPr lang="en-US" dirty="0" smtClean="0"/>
          </a:p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D4BED-70D3-4485-9700-924FA4B8E6FA}" type="slidenum">
              <a:rPr lang="en-US" smtClean="0"/>
              <a:t>29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2935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" action="ppaction://noaction">
              <a:snd r:embed="rId3" name="marinaHowAreYouDoing.wav"/>
            </a:hlinkClick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4218"/>
            <a:ext cx="6542432" cy="5087634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Conferencing</a:t>
            </a:r>
            <a:endParaRPr lang="he-IL" dirty="0"/>
          </a:p>
        </p:txBody>
      </p:sp>
      <p:sp>
        <p:nvSpPr>
          <p:cNvPr id="6" name="TextBox 5"/>
          <p:cNvSpPr txBox="1"/>
          <p:nvPr/>
        </p:nvSpPr>
        <p:spPr>
          <a:xfrm>
            <a:off x="-46037" y="6553919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/>
              <a:t>http://www.thecorneroffice.co/2013/01/video-conference-interview-tips-for-new-year/</a:t>
            </a:r>
            <a:endParaRPr lang="en-US" sz="1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3</a:t>
            </a:fld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6480720" y="1724615"/>
            <a:ext cx="2843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>
              <a:buFont typeface="Arial" pitchFamily="34" charset="0"/>
              <a:buChar char="•"/>
            </a:pPr>
            <a:r>
              <a:rPr lang="en-US" sz="2400" dirty="0" smtClean="0"/>
              <a:t>Broadly used</a:t>
            </a:r>
          </a:p>
          <a:p>
            <a:pPr marL="342900" indent="-342900" algn="l" rtl="0">
              <a:buFont typeface="Arial" pitchFamily="34" charset="0"/>
              <a:buChar char="•"/>
            </a:pPr>
            <a:r>
              <a:rPr lang="en-US" sz="2400" dirty="0" smtClean="0"/>
              <a:t>Uses an Internet protocol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7308304" y="3645024"/>
            <a:ext cx="1008112" cy="576064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9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45"/>
    </mc:Choice>
    <mc:Fallback xmlns="">
      <p:transition spd="slow" advTm="75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naHowAreYouD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Feature Extraction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30</a:t>
            </a:fld>
            <a:endParaRPr lang="he-IL"/>
          </a:p>
        </p:txBody>
      </p:sp>
      <p:grpSp>
        <p:nvGrpSpPr>
          <p:cNvPr id="14" name="Group 13"/>
          <p:cNvGrpSpPr/>
          <p:nvPr/>
        </p:nvGrpSpPr>
        <p:grpSpPr>
          <a:xfrm>
            <a:off x="1117469" y="3852964"/>
            <a:ext cx="7825628" cy="2088232"/>
            <a:chOff x="456283" y="1770696"/>
            <a:chExt cx="9585388" cy="200161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C18C73"/>
                </a:clrFrom>
                <a:clrTo>
                  <a:srgbClr val="C18C73">
                    <a:alpha val="0"/>
                  </a:srgbClr>
                </a:clrTo>
              </a:clrChange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6728" y="1770696"/>
              <a:ext cx="1361617" cy="200028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C18C73"/>
                </a:clrFrom>
                <a:clrTo>
                  <a:srgbClr val="C18C73">
                    <a:alpha val="0"/>
                  </a:srgbClr>
                </a:clrTo>
              </a:clrChange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5861" y="1772023"/>
              <a:ext cx="1361617" cy="200028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C18C73"/>
                </a:clrFrom>
                <a:clrTo>
                  <a:srgbClr val="C18C73">
                    <a:alpha val="0"/>
                  </a:srgbClr>
                </a:clrTo>
              </a:clrChange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9010" y="1772023"/>
              <a:ext cx="1361617" cy="199869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C18C73"/>
                </a:clrFrom>
                <a:clrTo>
                  <a:srgbClr val="C18C73">
                    <a:alpha val="0"/>
                  </a:srgbClr>
                </a:clrTo>
              </a:clrChange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2" y="1772023"/>
              <a:ext cx="1361617" cy="19987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C18C73"/>
                </a:clrFrom>
                <a:clrTo>
                  <a:srgbClr val="C18C73">
                    <a:alpha val="0"/>
                  </a:srgbClr>
                </a:clrTo>
              </a:clrChange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1294" y="1772023"/>
              <a:ext cx="1361617" cy="199869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C18C73"/>
                </a:clrFrom>
                <a:clrTo>
                  <a:srgbClr val="C18C73">
                    <a:alpha val="0"/>
                  </a:srgbClr>
                </a:clrTo>
              </a:clrChange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0054" y="1772023"/>
              <a:ext cx="1361617" cy="2000286"/>
            </a:xfrm>
            <a:prstGeom prst="rect">
              <a:avLst/>
            </a:prstGeom>
          </p:spPr>
        </p:pic>
        <p:pic>
          <p:nvPicPr>
            <p:cNvPr id="2063" name="Picture 15" descr="C:\Users\IBM owner\Dropbox\Master\Semester 3\Studying\MultiModal\Seminar\resources\lightHole\frames0000.pn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C18C73"/>
                </a:clrFrom>
                <a:clrTo>
                  <a:srgbClr val="C18C73">
                    <a:alpha val="0"/>
                  </a:srgbClr>
                </a:clrTo>
              </a:clrChange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283" y="1772022"/>
              <a:ext cx="1362082" cy="2000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65" name="Picture 17" descr="C:\Users\IBM owner\Dropbox\Master\Semester 3\Studying\MultiModal\Seminar\resources\lightHole\lightGif.gif">
            <a:hlinkClick r:id="" action="ppaction://noaction">
              <a:snd r:embed="rId10" name="lightPiercd.wav"/>
            </a:hlinkClick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124743"/>
            <a:ext cx="2136123" cy="210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27583" y="1537628"/>
            <a:ext cx="44215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 rtl="0">
              <a:buFont typeface="Arial" pitchFamily="34" charset="0"/>
              <a:buChar char="•"/>
            </a:pPr>
            <a:r>
              <a:rPr lang="en-US" sz="2800" dirty="0" smtClean="0"/>
              <a:t>Using data intact</a:t>
            </a:r>
          </a:p>
          <a:p>
            <a:pPr marL="457200" indent="-457200" algn="l" rtl="0">
              <a:buFont typeface="Arial" pitchFamily="34" charset="0"/>
              <a:buChar char="•"/>
            </a:pPr>
            <a:r>
              <a:rPr lang="en-US" sz="2800" dirty="0" smtClean="0"/>
              <a:t>Assuming video intact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509" y="5910371"/>
            <a:ext cx="102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400" dirty="0"/>
              <a:t>Video </a:t>
            </a:r>
            <a:r>
              <a:rPr lang="en-US" sz="2400" dirty="0" smtClean="0"/>
              <a:t>data</a:t>
            </a:r>
            <a:endParaRPr lang="en-US" sz="2400" dirty="0"/>
          </a:p>
        </p:txBody>
      </p:sp>
      <p:sp>
        <p:nvSpPr>
          <p:cNvPr id="41" name="Down Arrow 40"/>
          <p:cNvSpPr/>
          <p:nvPr/>
        </p:nvSpPr>
        <p:spPr>
          <a:xfrm flipV="1">
            <a:off x="1455333" y="6165305"/>
            <a:ext cx="436291" cy="35813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41"/>
          <p:cNvSpPr/>
          <p:nvPr/>
        </p:nvSpPr>
        <p:spPr>
          <a:xfrm flipV="1">
            <a:off x="2573991" y="6165304"/>
            <a:ext cx="436291" cy="35813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own Arrow 42"/>
          <p:cNvSpPr/>
          <p:nvPr/>
        </p:nvSpPr>
        <p:spPr>
          <a:xfrm flipV="1">
            <a:off x="3691768" y="6165305"/>
            <a:ext cx="436291" cy="35813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wn Arrow 43"/>
          <p:cNvSpPr/>
          <p:nvPr/>
        </p:nvSpPr>
        <p:spPr>
          <a:xfrm flipV="1">
            <a:off x="4812824" y="6165305"/>
            <a:ext cx="436291" cy="35813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own Arrow 44"/>
          <p:cNvSpPr/>
          <p:nvPr/>
        </p:nvSpPr>
        <p:spPr>
          <a:xfrm flipV="1">
            <a:off x="5932241" y="6165305"/>
            <a:ext cx="436291" cy="35813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wn Arrow 45"/>
          <p:cNvSpPr/>
          <p:nvPr/>
        </p:nvSpPr>
        <p:spPr>
          <a:xfrm flipV="1">
            <a:off x="7051658" y="6165305"/>
            <a:ext cx="436291" cy="35813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wn Arrow 46"/>
          <p:cNvSpPr/>
          <p:nvPr/>
        </p:nvSpPr>
        <p:spPr>
          <a:xfrm flipV="1">
            <a:off x="8169130" y="6165305"/>
            <a:ext cx="436291" cy="35813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6" name="Picture 18" descr="C:\Users\IBM owner\Dropbox\Master\Semester 3\Studying\MultiModal\Seminar\resources\lightHole\LightHoleWaveform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36" y="3852964"/>
            <a:ext cx="7819861" cy="208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94656" y="3140968"/>
            <a:ext cx="102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400" dirty="0" err="1" smtClean="0"/>
              <a:t>Audiodata</a:t>
            </a:r>
            <a:endParaRPr lang="en-US" sz="2400" dirty="0"/>
          </a:p>
        </p:txBody>
      </p:sp>
      <p:sp>
        <p:nvSpPr>
          <p:cNvPr id="30" name="Down Arrow 29"/>
          <p:cNvSpPr/>
          <p:nvPr/>
        </p:nvSpPr>
        <p:spPr>
          <a:xfrm>
            <a:off x="1455332" y="3377399"/>
            <a:ext cx="436291" cy="358133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>
            <a:off x="8168157" y="3377399"/>
            <a:ext cx="436291" cy="358133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2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17" grpId="0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Video Features – 1</a:t>
            </a:r>
            <a:r>
              <a:rPr lang="en-US" baseline="30000" dirty="0" smtClean="0"/>
              <a:t>st</a:t>
            </a:r>
            <a:r>
              <a:rPr lang="en-US" dirty="0" smtClean="0"/>
              <a:t> trial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052935"/>
          </a:xfrm>
        </p:spPr>
        <p:txBody>
          <a:bodyPr>
            <a:normAutofit/>
          </a:bodyPr>
          <a:lstStyle/>
          <a:p>
            <a:pPr algn="l" rtl="0"/>
            <a:r>
              <a:rPr lang="en-US" sz="2800" dirty="0" smtClean="0"/>
              <a:t>3D - Discrete Cosine Transform:</a:t>
            </a:r>
          </a:p>
          <a:p>
            <a:pPr lvl="1" algn="l" rtl="0"/>
            <a:r>
              <a:rPr lang="en-US" sz="2400" dirty="0" smtClean="0"/>
              <a:t>Video stabilization &amp; cropping</a:t>
            </a:r>
          </a:p>
          <a:p>
            <a:pPr lvl="1" algn="l" rtl="0"/>
            <a:r>
              <a:rPr lang="en-US" sz="2400" dirty="0" smtClean="0"/>
              <a:t>3D DCT over 7 consecutive frames</a:t>
            </a:r>
          </a:p>
          <a:p>
            <a:pPr lvl="1" algn="l" rtl="0"/>
            <a:r>
              <a:rPr lang="en-US" sz="2400" dirty="0" err="1" smtClean="0"/>
              <a:t>Coeffs</a:t>
            </a:r>
            <a:r>
              <a:rPr lang="en-US" sz="2400" dirty="0" smtClean="0"/>
              <a:t>. pruning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31</a:t>
            </a:fld>
            <a:endParaRPr lang="he-IL"/>
          </a:p>
        </p:txBody>
      </p:sp>
      <p:pic>
        <p:nvPicPr>
          <p:cNvPr id="7" name="Take3LipsStabilization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2360" y="3073778"/>
            <a:ext cx="4602088" cy="345156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smtClean="0"/>
              <a:t>Yuval Bahat, Multimodal audio inpainting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05877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32</a:t>
            </a:fld>
            <a:endParaRPr lang="he-IL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dirty="0" smtClean="0"/>
              <a:t>Video Features – 2</a:t>
            </a:r>
            <a:r>
              <a:rPr lang="en-US" baseline="30000" dirty="0" smtClean="0"/>
              <a:t>nd</a:t>
            </a:r>
            <a:r>
              <a:rPr lang="en-US" dirty="0" smtClean="0"/>
              <a:t> trial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2800" dirty="0" smtClean="0"/>
              <a:t>Lips </a:t>
            </a:r>
            <a:r>
              <a:rPr lang="en-US" sz="2800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3D</a:t>
            </a:r>
            <a:r>
              <a:rPr lang="en-US" sz="2800" dirty="0" smtClean="0"/>
              <a:t> coordinates:</a:t>
            </a:r>
          </a:p>
          <a:p>
            <a:pPr marL="857250" lvl="2" indent="0" algn="l" rtl="0">
              <a:buNone/>
            </a:pPr>
            <a:r>
              <a:rPr lang="en-US" sz="2000" dirty="0" smtClean="0"/>
              <a:t>(</a:t>
            </a:r>
            <a:r>
              <a:rPr lang="en-US" sz="2000" dirty="0" err="1" smtClean="0"/>
              <a:t>Saragih</a:t>
            </a:r>
            <a:r>
              <a:rPr lang="en-US" sz="2000" dirty="0" smtClean="0"/>
              <a:t> et al. 2010, Python wrapping by </a:t>
            </a:r>
            <a:r>
              <a:rPr lang="en-US" sz="2000" dirty="0" err="1" smtClean="0"/>
              <a:t>Amit</a:t>
            </a:r>
            <a:r>
              <a:rPr lang="en-US" sz="2000" dirty="0" smtClean="0"/>
              <a:t> Aides)</a:t>
            </a:r>
          </a:p>
          <a:p>
            <a:pPr lvl="1" algn="l" rtl="0"/>
            <a:r>
              <a:rPr lang="en-US" sz="2400" dirty="0" smtClean="0"/>
              <a:t>Vertical aperture</a:t>
            </a:r>
          </a:p>
          <a:p>
            <a:pPr lvl="1" algn="l" rtl="0"/>
            <a:r>
              <a:rPr lang="en-US" sz="2400" dirty="0" smtClean="0"/>
              <a:t>Horizontal aperture</a:t>
            </a:r>
          </a:p>
          <a:p>
            <a:pPr lvl="1" algn="l" rtl="0"/>
            <a:r>
              <a:rPr lang="en-US" sz="2400" dirty="0" smtClean="0"/>
              <a:t>Lips perimeter</a:t>
            </a:r>
          </a:p>
          <a:p>
            <a:pPr lvl="1" algn="l" rtl="0"/>
            <a:r>
              <a:rPr lang="en-US" sz="2400" dirty="0"/>
              <a:t>Lips area</a:t>
            </a:r>
            <a:endParaRPr lang="en-US" sz="2400" dirty="0" smtClean="0"/>
          </a:p>
          <a:p>
            <a:pPr lvl="1" algn="l" rtl="0"/>
            <a:r>
              <a:rPr lang="en-US" sz="2400" dirty="0" smtClean="0"/>
              <a:t>Lips roundness</a:t>
            </a:r>
          </a:p>
          <a:p>
            <a:pPr algn="l" rtl="0"/>
            <a:r>
              <a:rPr lang="en-US" sz="2800" dirty="0" smtClean="0"/>
              <a:t>Concatenating features</a:t>
            </a:r>
            <a:br>
              <a:rPr lang="en-US" sz="2800" dirty="0" smtClean="0"/>
            </a:br>
            <a:r>
              <a:rPr lang="en-US" sz="2800" dirty="0" smtClean="0"/>
              <a:t>of 7 frames</a:t>
            </a:r>
          </a:p>
          <a:p>
            <a:pPr lvl="1" algn="l" rtl="0"/>
            <a:endParaRPr lang="en-US" sz="2400" dirty="0" smtClean="0"/>
          </a:p>
        </p:txBody>
      </p:sp>
      <p:pic>
        <p:nvPicPr>
          <p:cNvPr id="14" name="Take3FaceDetection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7984" y="3392720"/>
            <a:ext cx="4176464" cy="313262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smtClean="0"/>
              <a:t>Yuval Bahat, Multimodal audio inpainting</a:t>
            </a:r>
            <a:endParaRPr lang="he-IL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6356960" y="4618773"/>
            <a:ext cx="0" cy="962847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220072" y="5036338"/>
            <a:ext cx="2304256" cy="31929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5276840" y="4626393"/>
            <a:ext cx="2232248" cy="85037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261228" y="4634013"/>
            <a:ext cx="2255480" cy="83513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258520" y="3888702"/>
            <a:ext cx="2265808" cy="234244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1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8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3" grpId="0" uiExpand="1" build="p" bldLvl="2"/>
      <p:bldP spid="7" grpId="0" animBg="1"/>
      <p:bldP spid="7" grpId="1" animBg="1"/>
      <p:bldP spid="12" grpId="0" animBg="1"/>
      <p:bldP spid="12" grpId="1" animBg="1"/>
      <p:bldP spid="16" grpId="0" animBg="1"/>
      <p:bldP spid="1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Audio-Visual Features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33</a:t>
            </a:fld>
            <a:endParaRPr lang="he-IL"/>
          </a:p>
        </p:txBody>
      </p:sp>
      <p:pic>
        <p:nvPicPr>
          <p:cNvPr id="5" name="A_HMM_noPitch_Mine_RedLight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7544" y="2132856"/>
            <a:ext cx="4188752" cy="314156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smtClean="0"/>
              <a:t>Yuval Bahat, Multimodal audio inpainting</a:t>
            </a:r>
            <a:endParaRPr lang="he-IL" dirty="0"/>
          </a:p>
        </p:txBody>
      </p:sp>
      <p:sp>
        <p:nvSpPr>
          <p:cNvPr id="6" name="TextBox 5"/>
          <p:cNvSpPr txBox="1"/>
          <p:nvPr/>
        </p:nvSpPr>
        <p:spPr>
          <a:xfrm>
            <a:off x="539552" y="1556792"/>
            <a:ext cx="6769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400" dirty="0" smtClean="0"/>
              <a:t>Audio is reconstructed using Audio &amp; Video features: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7908" y="3973185"/>
            <a:ext cx="2555776" cy="132802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en-US" sz="2400" dirty="0" smtClean="0">
                <a:solidFill>
                  <a:srgbClr val="FF0000"/>
                </a:solidFill>
              </a:rPr>
              <a:t>Red flash indicates a gap in received signal</a:t>
            </a: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 flipV="1">
            <a:off x="2713684" y="4637196"/>
            <a:ext cx="1642292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6" descr="C:\Users\ybahat\Dropbox\Master\Semester 3\Studying\MultiModal\Seminar\resources\Ey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5758"/>
            <a:ext cx="493297" cy="49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C:\Users\ybahat\Dropbox\Master\Semester 3\Studying\MultiModal\Seminar\resources\ea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276" y="63874"/>
            <a:ext cx="282141" cy="48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58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17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Opinion Score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34</a:t>
            </a:fld>
            <a:endParaRPr lang="he-IL"/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285193"/>
              </p:ext>
            </p:extLst>
          </p:nvPr>
        </p:nvGraphicFramePr>
        <p:xfrm>
          <a:off x="457200" y="1124744"/>
          <a:ext cx="8317904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 rot="17808046">
            <a:off x="7550357" y="5479182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 smtClean="0">
                <a:solidFill>
                  <a:schemeClr val="accent1"/>
                </a:solidFill>
              </a:rPr>
              <a:t>Original</a:t>
            </a:r>
          </a:p>
        </p:txBody>
      </p:sp>
      <p:sp>
        <p:nvSpPr>
          <p:cNvPr id="7" name="TextBox 6"/>
          <p:cNvSpPr txBox="1"/>
          <p:nvPr/>
        </p:nvSpPr>
        <p:spPr>
          <a:xfrm rot="17808046">
            <a:off x="2653813" y="5413943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 smtClean="0">
                <a:solidFill>
                  <a:schemeClr val="accent1"/>
                </a:solidFill>
              </a:rPr>
              <a:t>Silence</a:t>
            </a:r>
          </a:p>
        </p:txBody>
      </p:sp>
      <p:sp>
        <p:nvSpPr>
          <p:cNvPr id="8" name="TextBox 7"/>
          <p:cNvSpPr txBox="1"/>
          <p:nvPr/>
        </p:nvSpPr>
        <p:spPr>
          <a:xfrm rot="17808046">
            <a:off x="3335429" y="5640220"/>
            <a:ext cx="2029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 smtClean="0">
                <a:solidFill>
                  <a:schemeClr val="accent5"/>
                </a:solidFill>
              </a:rPr>
              <a:t>White noise</a:t>
            </a:r>
          </a:p>
        </p:txBody>
      </p:sp>
      <p:sp>
        <p:nvSpPr>
          <p:cNvPr id="9" name="TextBox 8"/>
          <p:cNvSpPr txBox="1"/>
          <p:nvPr/>
        </p:nvSpPr>
        <p:spPr>
          <a:xfrm rot="17808046">
            <a:off x="761247" y="5617222"/>
            <a:ext cx="2029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 smtClean="0">
                <a:solidFill>
                  <a:schemeClr val="accent5"/>
                </a:solidFill>
              </a:rPr>
              <a:t>Repeat last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21781" y="5157192"/>
            <a:ext cx="844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 smtClean="0">
                <a:solidFill>
                  <a:srgbClr val="FF0000"/>
                </a:solidFill>
              </a:rPr>
              <a:t>Audio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64023" y="5157191"/>
            <a:ext cx="8442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 smtClean="0">
                <a:solidFill>
                  <a:srgbClr val="FF0000"/>
                </a:solidFill>
              </a:rPr>
              <a:t>Audio</a:t>
            </a:r>
          </a:p>
          <a:p>
            <a:pPr algn="ctr" rtl="0"/>
            <a:r>
              <a:rPr lang="en-US" sz="2000" dirty="0">
                <a:solidFill>
                  <a:srgbClr val="FF0000"/>
                </a:solidFill>
              </a:rPr>
              <a:t>Video</a:t>
            </a:r>
            <a:endParaRPr lang="en-US" sz="2000" dirty="0" smtClean="0">
              <a:solidFill>
                <a:srgbClr val="C00000"/>
              </a:solidFill>
            </a:endParaRPr>
          </a:p>
          <a:p>
            <a:pPr algn="ctr" rtl="0"/>
            <a:endParaRPr lang="en-US" sz="2000" dirty="0" smtClean="0">
              <a:solidFill>
                <a:srgbClr val="C00000"/>
              </a:solidFill>
            </a:endParaRPr>
          </a:p>
          <a:p>
            <a:pPr algn="ctr" rtl="0"/>
            <a:endParaRPr lang="en-US" sz="20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smtClean="0"/>
              <a:t>Yuval Bahat, Multimodal audio inpainting</a:t>
            </a:r>
            <a:endParaRPr lang="he-IL" dirty="0"/>
          </a:p>
        </p:txBody>
      </p:sp>
      <p:pic>
        <p:nvPicPr>
          <p:cNvPr id="13" name="Picture 6" descr="C:\Users\ybahat\Dropbox\Master\Semester 3\Studying\MultiModal\Seminar\resources\Ey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5758"/>
            <a:ext cx="493297" cy="49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Users\ybahat\Dropbox\Master\Semester 3\Studying\MultiModal\Seminar\resources\e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276" y="63874"/>
            <a:ext cx="282141" cy="48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51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Feature Statistics as a Prior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91063" cy="4525963"/>
          </a:xfrm>
        </p:spPr>
        <p:txBody>
          <a:bodyPr/>
          <a:lstStyle/>
          <a:p>
            <a:pPr algn="l" rtl="0"/>
            <a:r>
              <a:rPr lang="en-US" dirty="0" smtClean="0"/>
              <a:t>Clustering feature space</a:t>
            </a:r>
          </a:p>
          <a:p>
            <a:pPr marL="0" indent="0" algn="l" rtl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35</a:t>
            </a:fld>
            <a:endParaRPr lang="he-IL"/>
          </a:p>
        </p:txBody>
      </p:sp>
      <p:sp>
        <p:nvSpPr>
          <p:cNvPr id="5" name="Freeform 4"/>
          <p:cNvSpPr/>
          <p:nvPr/>
        </p:nvSpPr>
        <p:spPr>
          <a:xfrm rot="5941450">
            <a:off x="3251994" y="1694656"/>
            <a:ext cx="5251450" cy="5310188"/>
          </a:xfrm>
          <a:custGeom>
            <a:avLst/>
            <a:gdLst>
              <a:gd name="connsiteX0" fmla="*/ 131928 w 4462818"/>
              <a:gd name="connsiteY0" fmla="*/ 1530824 h 4319516"/>
              <a:gd name="connsiteX1" fmla="*/ 227463 w 4462818"/>
              <a:gd name="connsiteY1" fmla="*/ 261582 h 4319516"/>
              <a:gd name="connsiteX2" fmla="*/ 1496705 w 4462818"/>
              <a:gd name="connsiteY2" fmla="*/ 2275 h 4319516"/>
              <a:gd name="connsiteX3" fmla="*/ 2506639 w 4462818"/>
              <a:gd name="connsiteY3" fmla="*/ 247934 h 4319516"/>
              <a:gd name="connsiteX4" fmla="*/ 3734937 w 4462818"/>
              <a:gd name="connsiteY4" fmla="*/ 834788 h 4319516"/>
              <a:gd name="connsiteX5" fmla="*/ 4198961 w 4462818"/>
              <a:gd name="connsiteY5" fmla="*/ 2718179 h 4319516"/>
              <a:gd name="connsiteX6" fmla="*/ 2151797 w 4462818"/>
              <a:gd name="connsiteY6" fmla="*/ 4205785 h 4319516"/>
              <a:gd name="connsiteX7" fmla="*/ 664191 w 4462818"/>
              <a:gd name="connsiteY7" fmla="*/ 3400567 h 4319516"/>
              <a:gd name="connsiteX8" fmla="*/ 131928 w 4462818"/>
              <a:gd name="connsiteY8" fmla="*/ 1530824 h 431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2818" h="4319516">
                <a:moveTo>
                  <a:pt x="131928" y="1530824"/>
                </a:moveTo>
                <a:cubicBezTo>
                  <a:pt x="59140" y="1007660"/>
                  <a:pt x="0" y="516340"/>
                  <a:pt x="227463" y="261582"/>
                </a:cubicBezTo>
                <a:cubicBezTo>
                  <a:pt x="454926" y="6824"/>
                  <a:pt x="1116842" y="4550"/>
                  <a:pt x="1496705" y="2275"/>
                </a:cubicBezTo>
                <a:cubicBezTo>
                  <a:pt x="1876568" y="0"/>
                  <a:pt x="2133600" y="109182"/>
                  <a:pt x="2506639" y="247934"/>
                </a:cubicBezTo>
                <a:cubicBezTo>
                  <a:pt x="2879678" y="386686"/>
                  <a:pt x="3452883" y="423081"/>
                  <a:pt x="3734937" y="834788"/>
                </a:cubicBezTo>
                <a:cubicBezTo>
                  <a:pt x="4016991" y="1246496"/>
                  <a:pt x="4462818" y="2156346"/>
                  <a:pt x="4198961" y="2718179"/>
                </a:cubicBezTo>
                <a:cubicBezTo>
                  <a:pt x="3935104" y="3280012"/>
                  <a:pt x="2740925" y="4092054"/>
                  <a:pt x="2151797" y="4205785"/>
                </a:cubicBezTo>
                <a:cubicBezTo>
                  <a:pt x="1562669" y="4319516"/>
                  <a:pt x="998561" y="3848668"/>
                  <a:pt x="664191" y="3400567"/>
                </a:cubicBezTo>
                <a:cubicBezTo>
                  <a:pt x="329821" y="2952466"/>
                  <a:pt x="204716" y="2053988"/>
                  <a:pt x="131928" y="1530824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6" name="Freeform 5"/>
          <p:cNvSpPr/>
          <p:nvPr/>
        </p:nvSpPr>
        <p:spPr>
          <a:xfrm>
            <a:off x="6029326" y="3573463"/>
            <a:ext cx="2328234" cy="1973261"/>
          </a:xfrm>
          <a:custGeom>
            <a:avLst/>
            <a:gdLst>
              <a:gd name="connsiteX0" fmla="*/ 353060 w 2222500"/>
              <a:gd name="connsiteY0" fmla="*/ 1854200 h 2286000"/>
              <a:gd name="connsiteX1" fmla="*/ 63500 w 2222500"/>
              <a:gd name="connsiteY1" fmla="*/ 1640840 h 2286000"/>
              <a:gd name="connsiteX2" fmla="*/ 154940 w 2222500"/>
              <a:gd name="connsiteY2" fmla="*/ 970280 h 2286000"/>
              <a:gd name="connsiteX3" fmla="*/ 993140 w 2222500"/>
              <a:gd name="connsiteY3" fmla="*/ 314960 h 2286000"/>
              <a:gd name="connsiteX4" fmla="*/ 1419860 w 2222500"/>
              <a:gd name="connsiteY4" fmla="*/ 86360 h 2286000"/>
              <a:gd name="connsiteX5" fmla="*/ 1663700 w 2222500"/>
              <a:gd name="connsiteY5" fmla="*/ 71120 h 2286000"/>
              <a:gd name="connsiteX6" fmla="*/ 2029460 w 2222500"/>
              <a:gd name="connsiteY6" fmla="*/ 513080 h 2286000"/>
              <a:gd name="connsiteX7" fmla="*/ 2136140 w 2222500"/>
              <a:gd name="connsiteY7" fmla="*/ 1061720 h 2286000"/>
              <a:gd name="connsiteX8" fmla="*/ 1511300 w 2222500"/>
              <a:gd name="connsiteY8" fmla="*/ 1732280 h 2286000"/>
              <a:gd name="connsiteX9" fmla="*/ 977900 w 2222500"/>
              <a:gd name="connsiteY9" fmla="*/ 2250440 h 2286000"/>
              <a:gd name="connsiteX10" fmla="*/ 612140 w 2222500"/>
              <a:gd name="connsiteY10" fmla="*/ 1945640 h 2286000"/>
              <a:gd name="connsiteX11" fmla="*/ 353060 w 2222500"/>
              <a:gd name="connsiteY11" fmla="*/ 18542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22500" h="2286000">
                <a:moveTo>
                  <a:pt x="353060" y="1854200"/>
                </a:moveTo>
                <a:cubicBezTo>
                  <a:pt x="261620" y="1803400"/>
                  <a:pt x="96520" y="1788160"/>
                  <a:pt x="63500" y="1640840"/>
                </a:cubicBezTo>
                <a:cubicBezTo>
                  <a:pt x="30480" y="1493520"/>
                  <a:pt x="0" y="1191260"/>
                  <a:pt x="154940" y="970280"/>
                </a:cubicBezTo>
                <a:cubicBezTo>
                  <a:pt x="309880" y="749300"/>
                  <a:pt x="782320" y="462280"/>
                  <a:pt x="993140" y="314960"/>
                </a:cubicBezTo>
                <a:cubicBezTo>
                  <a:pt x="1203960" y="167640"/>
                  <a:pt x="1308100" y="127000"/>
                  <a:pt x="1419860" y="86360"/>
                </a:cubicBezTo>
                <a:cubicBezTo>
                  <a:pt x="1531620" y="45720"/>
                  <a:pt x="1562100" y="0"/>
                  <a:pt x="1663700" y="71120"/>
                </a:cubicBezTo>
                <a:cubicBezTo>
                  <a:pt x="1765300" y="142240"/>
                  <a:pt x="1950720" y="347980"/>
                  <a:pt x="2029460" y="513080"/>
                </a:cubicBezTo>
                <a:cubicBezTo>
                  <a:pt x="2108200" y="678180"/>
                  <a:pt x="2222500" y="858520"/>
                  <a:pt x="2136140" y="1061720"/>
                </a:cubicBezTo>
                <a:cubicBezTo>
                  <a:pt x="2049780" y="1264920"/>
                  <a:pt x="1704340" y="1534160"/>
                  <a:pt x="1511300" y="1732280"/>
                </a:cubicBezTo>
                <a:cubicBezTo>
                  <a:pt x="1318260" y="1930400"/>
                  <a:pt x="1127760" y="2214880"/>
                  <a:pt x="977900" y="2250440"/>
                </a:cubicBezTo>
                <a:cubicBezTo>
                  <a:pt x="828040" y="2286000"/>
                  <a:pt x="723900" y="2011680"/>
                  <a:pt x="612140" y="1945640"/>
                </a:cubicBezTo>
                <a:cubicBezTo>
                  <a:pt x="500380" y="1879600"/>
                  <a:pt x="444500" y="1905000"/>
                  <a:pt x="353060" y="185420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grpSp>
        <p:nvGrpSpPr>
          <p:cNvPr id="70" name="Group 69"/>
          <p:cNvGrpSpPr/>
          <p:nvPr/>
        </p:nvGrpSpPr>
        <p:grpSpPr>
          <a:xfrm>
            <a:off x="7479878" y="4394170"/>
            <a:ext cx="699166" cy="400110"/>
            <a:chOff x="7479878" y="4394170"/>
            <a:chExt cx="699166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>
                  <a:off x="7479878" y="4394170"/>
                  <a:ext cx="69916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342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9878" y="4394170"/>
                  <a:ext cx="699166" cy="400110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Oval 71"/>
            <p:cNvSpPr/>
            <p:nvPr/>
          </p:nvSpPr>
          <p:spPr>
            <a:xfrm>
              <a:off x="7507288" y="4645025"/>
              <a:ext cx="88900" cy="8413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sp>
        <p:nvSpPr>
          <p:cNvPr id="7" name="Freeform 6"/>
          <p:cNvSpPr/>
          <p:nvPr/>
        </p:nvSpPr>
        <p:spPr>
          <a:xfrm>
            <a:off x="4284663" y="3284538"/>
            <a:ext cx="1422400" cy="1360487"/>
          </a:xfrm>
          <a:custGeom>
            <a:avLst/>
            <a:gdLst>
              <a:gd name="connsiteX0" fmla="*/ 50800 w 1874520"/>
              <a:gd name="connsiteY0" fmla="*/ 924560 h 1981200"/>
              <a:gd name="connsiteX1" fmla="*/ 355600 w 1874520"/>
              <a:gd name="connsiteY1" fmla="*/ 101600 h 1981200"/>
              <a:gd name="connsiteX2" fmla="*/ 1071880 w 1874520"/>
              <a:gd name="connsiteY2" fmla="*/ 314960 h 1981200"/>
              <a:gd name="connsiteX3" fmla="*/ 1833880 w 1874520"/>
              <a:gd name="connsiteY3" fmla="*/ 1092200 h 1981200"/>
              <a:gd name="connsiteX4" fmla="*/ 1315720 w 1874520"/>
              <a:gd name="connsiteY4" fmla="*/ 1778000 h 1981200"/>
              <a:gd name="connsiteX5" fmla="*/ 645160 w 1874520"/>
              <a:gd name="connsiteY5" fmla="*/ 1945640 h 1981200"/>
              <a:gd name="connsiteX6" fmla="*/ 187960 w 1874520"/>
              <a:gd name="connsiteY6" fmla="*/ 1564640 h 1981200"/>
              <a:gd name="connsiteX7" fmla="*/ 50800 w 1874520"/>
              <a:gd name="connsiteY7" fmla="*/ 1092200 h 1981200"/>
              <a:gd name="connsiteX8" fmla="*/ 50800 w 1874520"/>
              <a:gd name="connsiteY8" fmla="*/ 92456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4520" h="1981200">
                <a:moveTo>
                  <a:pt x="50800" y="924560"/>
                </a:moveTo>
                <a:cubicBezTo>
                  <a:pt x="101600" y="759460"/>
                  <a:pt x="185420" y="203200"/>
                  <a:pt x="355600" y="101600"/>
                </a:cubicBezTo>
                <a:cubicBezTo>
                  <a:pt x="525780" y="0"/>
                  <a:pt x="825500" y="149860"/>
                  <a:pt x="1071880" y="314960"/>
                </a:cubicBezTo>
                <a:cubicBezTo>
                  <a:pt x="1318260" y="480060"/>
                  <a:pt x="1793240" y="848360"/>
                  <a:pt x="1833880" y="1092200"/>
                </a:cubicBezTo>
                <a:cubicBezTo>
                  <a:pt x="1874520" y="1336040"/>
                  <a:pt x="1513840" y="1635760"/>
                  <a:pt x="1315720" y="1778000"/>
                </a:cubicBezTo>
                <a:cubicBezTo>
                  <a:pt x="1117600" y="1920240"/>
                  <a:pt x="833120" y="1981200"/>
                  <a:pt x="645160" y="1945640"/>
                </a:cubicBezTo>
                <a:cubicBezTo>
                  <a:pt x="457200" y="1910080"/>
                  <a:pt x="287020" y="1706880"/>
                  <a:pt x="187960" y="1564640"/>
                </a:cubicBezTo>
                <a:cubicBezTo>
                  <a:pt x="88900" y="1422400"/>
                  <a:pt x="73660" y="1196340"/>
                  <a:pt x="50800" y="1092200"/>
                </a:cubicBezTo>
                <a:cubicBezTo>
                  <a:pt x="27940" y="988060"/>
                  <a:pt x="0" y="1089660"/>
                  <a:pt x="50800" y="924560"/>
                </a:cubicBezTo>
                <a:close/>
              </a:path>
            </a:pathLst>
          </a:custGeom>
          <a:solidFill>
            <a:srgbClr val="CCCCFF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23" name="Freeform 22"/>
          <p:cNvSpPr/>
          <p:nvPr/>
        </p:nvSpPr>
        <p:spPr>
          <a:xfrm>
            <a:off x="5651499" y="2133600"/>
            <a:ext cx="1947217" cy="1223963"/>
          </a:xfrm>
          <a:custGeom>
            <a:avLst/>
            <a:gdLst>
              <a:gd name="connsiteX0" fmla="*/ 810260 w 2743200"/>
              <a:gd name="connsiteY0" fmla="*/ 1003300 h 1346200"/>
              <a:gd name="connsiteX1" fmla="*/ 261620 w 2743200"/>
              <a:gd name="connsiteY1" fmla="*/ 500380 h 1346200"/>
              <a:gd name="connsiteX2" fmla="*/ 337820 w 2743200"/>
              <a:gd name="connsiteY2" fmla="*/ 73660 h 1346200"/>
              <a:gd name="connsiteX3" fmla="*/ 2288540 w 2743200"/>
              <a:gd name="connsiteY3" fmla="*/ 58420 h 1346200"/>
              <a:gd name="connsiteX4" fmla="*/ 2684780 w 2743200"/>
              <a:gd name="connsiteY4" fmla="*/ 408940 h 1346200"/>
              <a:gd name="connsiteX5" fmla="*/ 1938020 w 2743200"/>
              <a:gd name="connsiteY5" fmla="*/ 1247140 h 1346200"/>
              <a:gd name="connsiteX6" fmla="*/ 810260 w 2743200"/>
              <a:gd name="connsiteY6" fmla="*/ 1003300 h 134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3200" h="1346200">
                <a:moveTo>
                  <a:pt x="810260" y="1003300"/>
                </a:moveTo>
                <a:cubicBezTo>
                  <a:pt x="530860" y="878840"/>
                  <a:pt x="340360" y="655320"/>
                  <a:pt x="261620" y="500380"/>
                </a:cubicBezTo>
                <a:cubicBezTo>
                  <a:pt x="182880" y="345440"/>
                  <a:pt x="0" y="147320"/>
                  <a:pt x="337820" y="73660"/>
                </a:cubicBezTo>
                <a:cubicBezTo>
                  <a:pt x="675640" y="0"/>
                  <a:pt x="1897380" y="2540"/>
                  <a:pt x="2288540" y="58420"/>
                </a:cubicBezTo>
                <a:cubicBezTo>
                  <a:pt x="2679700" y="114300"/>
                  <a:pt x="2743200" y="210820"/>
                  <a:pt x="2684780" y="408940"/>
                </a:cubicBezTo>
                <a:cubicBezTo>
                  <a:pt x="2626360" y="607060"/>
                  <a:pt x="2250440" y="1148080"/>
                  <a:pt x="1938020" y="1247140"/>
                </a:cubicBezTo>
                <a:cubicBezTo>
                  <a:pt x="1625600" y="1346200"/>
                  <a:pt x="1089660" y="1127760"/>
                  <a:pt x="810260" y="1003300"/>
                </a:cubicBezTo>
                <a:close/>
              </a:path>
            </a:pathLst>
          </a:custGeom>
          <a:solidFill>
            <a:srgbClr val="CCECFF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34" name="Freeform 33"/>
          <p:cNvSpPr/>
          <p:nvPr/>
        </p:nvSpPr>
        <p:spPr>
          <a:xfrm>
            <a:off x="7781358" y="2493962"/>
            <a:ext cx="823090" cy="935038"/>
          </a:xfrm>
          <a:custGeom>
            <a:avLst/>
            <a:gdLst>
              <a:gd name="connsiteX0" fmla="*/ 987778 w 1153348"/>
              <a:gd name="connsiteY0" fmla="*/ 101600 h 873008"/>
              <a:gd name="connsiteX1" fmla="*/ 513644 w 1153348"/>
              <a:gd name="connsiteY1" fmla="*/ 101600 h 873008"/>
              <a:gd name="connsiteX2" fmla="*/ 28222 w 1153348"/>
              <a:gd name="connsiteY2" fmla="*/ 711200 h 873008"/>
              <a:gd name="connsiteX3" fmla="*/ 344311 w 1153348"/>
              <a:gd name="connsiteY3" fmla="*/ 869245 h 873008"/>
              <a:gd name="connsiteX4" fmla="*/ 942622 w 1153348"/>
              <a:gd name="connsiteY4" fmla="*/ 688622 h 873008"/>
              <a:gd name="connsiteX5" fmla="*/ 1123244 w 1153348"/>
              <a:gd name="connsiteY5" fmla="*/ 496711 h 873008"/>
              <a:gd name="connsiteX6" fmla="*/ 1123244 w 1153348"/>
              <a:gd name="connsiteY6" fmla="*/ 327378 h 873008"/>
              <a:gd name="connsiteX7" fmla="*/ 987778 w 1153348"/>
              <a:gd name="connsiteY7" fmla="*/ 101600 h 873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3348" h="873008">
                <a:moveTo>
                  <a:pt x="987778" y="101600"/>
                </a:moveTo>
                <a:cubicBezTo>
                  <a:pt x="886178" y="63970"/>
                  <a:pt x="673570" y="0"/>
                  <a:pt x="513644" y="101600"/>
                </a:cubicBezTo>
                <a:cubicBezTo>
                  <a:pt x="353718" y="203200"/>
                  <a:pt x="56444" y="583259"/>
                  <a:pt x="28222" y="711200"/>
                </a:cubicBezTo>
                <a:cubicBezTo>
                  <a:pt x="0" y="839141"/>
                  <a:pt x="191911" y="873008"/>
                  <a:pt x="344311" y="869245"/>
                </a:cubicBezTo>
                <a:cubicBezTo>
                  <a:pt x="496711" y="865482"/>
                  <a:pt x="812800" y="750711"/>
                  <a:pt x="942622" y="688622"/>
                </a:cubicBezTo>
                <a:cubicBezTo>
                  <a:pt x="1072444" y="626533"/>
                  <a:pt x="1093140" y="556918"/>
                  <a:pt x="1123244" y="496711"/>
                </a:cubicBezTo>
                <a:cubicBezTo>
                  <a:pt x="1153348" y="436504"/>
                  <a:pt x="1145822" y="393230"/>
                  <a:pt x="1123244" y="327378"/>
                </a:cubicBezTo>
                <a:cubicBezTo>
                  <a:pt x="1100666" y="261526"/>
                  <a:pt x="1089378" y="139230"/>
                  <a:pt x="987778" y="101600"/>
                </a:cubicBezTo>
                <a:close/>
              </a:path>
            </a:pathLst>
          </a:custGeom>
          <a:solidFill>
            <a:schemeClr val="accent6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37" name="Freeform 36"/>
          <p:cNvSpPr/>
          <p:nvPr/>
        </p:nvSpPr>
        <p:spPr>
          <a:xfrm>
            <a:off x="4787900" y="5229200"/>
            <a:ext cx="1584325" cy="1220787"/>
          </a:xfrm>
          <a:custGeom>
            <a:avLst/>
            <a:gdLst>
              <a:gd name="connsiteX0" fmla="*/ 137160 w 2359660"/>
              <a:gd name="connsiteY0" fmla="*/ 513080 h 1196340"/>
              <a:gd name="connsiteX1" fmla="*/ 0 w 2359660"/>
              <a:gd name="connsiteY1" fmla="*/ 269240 h 1196340"/>
              <a:gd name="connsiteX2" fmla="*/ 137160 w 2359660"/>
              <a:gd name="connsiteY2" fmla="*/ 40640 h 1196340"/>
              <a:gd name="connsiteX3" fmla="*/ 594360 w 2359660"/>
              <a:gd name="connsiteY3" fmla="*/ 25400 h 1196340"/>
              <a:gd name="connsiteX4" fmla="*/ 1143000 w 2359660"/>
              <a:gd name="connsiteY4" fmla="*/ 132080 h 1196340"/>
              <a:gd name="connsiteX5" fmla="*/ 1676400 w 2359660"/>
              <a:gd name="connsiteY5" fmla="*/ 345440 h 1196340"/>
              <a:gd name="connsiteX6" fmla="*/ 2286000 w 2359660"/>
              <a:gd name="connsiteY6" fmla="*/ 756920 h 1196340"/>
              <a:gd name="connsiteX7" fmla="*/ 2118360 w 2359660"/>
              <a:gd name="connsiteY7" fmla="*/ 1153160 h 1196340"/>
              <a:gd name="connsiteX8" fmla="*/ 1722120 w 2359660"/>
              <a:gd name="connsiteY8" fmla="*/ 1016000 h 1196340"/>
              <a:gd name="connsiteX9" fmla="*/ 1325880 w 2359660"/>
              <a:gd name="connsiteY9" fmla="*/ 787400 h 1196340"/>
              <a:gd name="connsiteX10" fmla="*/ 685800 w 2359660"/>
              <a:gd name="connsiteY10" fmla="*/ 650240 h 1196340"/>
              <a:gd name="connsiteX11" fmla="*/ 365760 w 2359660"/>
              <a:gd name="connsiteY11" fmla="*/ 619760 h 1196340"/>
              <a:gd name="connsiteX12" fmla="*/ 137160 w 2359660"/>
              <a:gd name="connsiteY12" fmla="*/ 513080 h 1196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59660" h="1196340">
                <a:moveTo>
                  <a:pt x="137160" y="513080"/>
                </a:moveTo>
                <a:cubicBezTo>
                  <a:pt x="76200" y="454660"/>
                  <a:pt x="0" y="347980"/>
                  <a:pt x="0" y="269240"/>
                </a:cubicBezTo>
                <a:cubicBezTo>
                  <a:pt x="0" y="190500"/>
                  <a:pt x="38100" y="81280"/>
                  <a:pt x="137160" y="40640"/>
                </a:cubicBezTo>
                <a:cubicBezTo>
                  <a:pt x="236220" y="0"/>
                  <a:pt x="426720" y="10160"/>
                  <a:pt x="594360" y="25400"/>
                </a:cubicBezTo>
                <a:cubicBezTo>
                  <a:pt x="762000" y="40640"/>
                  <a:pt x="962660" y="78740"/>
                  <a:pt x="1143000" y="132080"/>
                </a:cubicBezTo>
                <a:cubicBezTo>
                  <a:pt x="1323340" y="185420"/>
                  <a:pt x="1485900" y="241300"/>
                  <a:pt x="1676400" y="345440"/>
                </a:cubicBezTo>
                <a:cubicBezTo>
                  <a:pt x="1866900" y="449580"/>
                  <a:pt x="2212340" y="622300"/>
                  <a:pt x="2286000" y="756920"/>
                </a:cubicBezTo>
                <a:cubicBezTo>
                  <a:pt x="2359660" y="891540"/>
                  <a:pt x="2212340" y="1109980"/>
                  <a:pt x="2118360" y="1153160"/>
                </a:cubicBezTo>
                <a:cubicBezTo>
                  <a:pt x="2024380" y="1196340"/>
                  <a:pt x="1854200" y="1076960"/>
                  <a:pt x="1722120" y="1016000"/>
                </a:cubicBezTo>
                <a:cubicBezTo>
                  <a:pt x="1590040" y="955040"/>
                  <a:pt x="1498600" y="848360"/>
                  <a:pt x="1325880" y="787400"/>
                </a:cubicBezTo>
                <a:cubicBezTo>
                  <a:pt x="1153160" y="726440"/>
                  <a:pt x="845820" y="678180"/>
                  <a:pt x="685800" y="650240"/>
                </a:cubicBezTo>
                <a:cubicBezTo>
                  <a:pt x="525780" y="622300"/>
                  <a:pt x="454660" y="640080"/>
                  <a:pt x="365760" y="619760"/>
                </a:cubicBezTo>
                <a:cubicBezTo>
                  <a:pt x="276860" y="599440"/>
                  <a:pt x="198120" y="571500"/>
                  <a:pt x="137160" y="51308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45" name="Oval 44"/>
          <p:cNvSpPr/>
          <p:nvPr/>
        </p:nvSpPr>
        <p:spPr>
          <a:xfrm>
            <a:off x="7148513" y="2708275"/>
            <a:ext cx="87312" cy="857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grpSp>
        <p:nvGrpSpPr>
          <p:cNvPr id="46" name="Group 45"/>
          <p:cNvGrpSpPr/>
          <p:nvPr/>
        </p:nvGrpSpPr>
        <p:grpSpPr>
          <a:xfrm>
            <a:off x="6989763" y="2279620"/>
            <a:ext cx="693203" cy="400110"/>
            <a:chOff x="6989763" y="2279620"/>
            <a:chExt cx="693203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6989763" y="2279620"/>
                  <a:ext cx="69320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103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9763" y="2279620"/>
                  <a:ext cx="693203" cy="400110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val 47"/>
            <p:cNvSpPr/>
            <p:nvPr/>
          </p:nvSpPr>
          <p:spPr>
            <a:xfrm>
              <a:off x="7280275" y="2395538"/>
              <a:ext cx="88900" cy="8413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sp>
        <p:nvSpPr>
          <p:cNvPr id="49" name="Oval 48"/>
          <p:cNvSpPr/>
          <p:nvPr/>
        </p:nvSpPr>
        <p:spPr>
          <a:xfrm>
            <a:off x="6427788" y="2768600"/>
            <a:ext cx="88900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50" name="Oval 49"/>
          <p:cNvSpPr/>
          <p:nvPr/>
        </p:nvSpPr>
        <p:spPr>
          <a:xfrm>
            <a:off x="6715125" y="3068638"/>
            <a:ext cx="88900" cy="857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51" name="Oval 50"/>
          <p:cNvSpPr/>
          <p:nvPr/>
        </p:nvSpPr>
        <p:spPr>
          <a:xfrm>
            <a:off x="6227763" y="2565400"/>
            <a:ext cx="88900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52" name="Oval 51"/>
          <p:cNvSpPr/>
          <p:nvPr/>
        </p:nvSpPr>
        <p:spPr>
          <a:xfrm>
            <a:off x="6516688" y="2349500"/>
            <a:ext cx="87312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53" name="Oval 52"/>
          <p:cNvSpPr/>
          <p:nvPr/>
        </p:nvSpPr>
        <p:spPr>
          <a:xfrm>
            <a:off x="6659563" y="2565400"/>
            <a:ext cx="88900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grpSp>
        <p:nvGrpSpPr>
          <p:cNvPr id="55" name="Group 54"/>
          <p:cNvGrpSpPr/>
          <p:nvPr/>
        </p:nvGrpSpPr>
        <p:grpSpPr>
          <a:xfrm>
            <a:off x="8062479" y="2852738"/>
            <a:ext cx="590162" cy="408431"/>
            <a:chOff x="8062479" y="2852738"/>
            <a:chExt cx="590162" cy="4084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8062479" y="2861059"/>
                  <a:ext cx="59016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45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62479" y="2861059"/>
                  <a:ext cx="590162" cy="400110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r="-9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Oval 56"/>
            <p:cNvSpPr/>
            <p:nvPr/>
          </p:nvSpPr>
          <p:spPr>
            <a:xfrm>
              <a:off x="8228013" y="2852738"/>
              <a:ext cx="88900" cy="8413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468784" y="4610685"/>
            <a:ext cx="419379" cy="400110"/>
            <a:chOff x="6468784" y="4610685"/>
            <a:chExt cx="419379" cy="400110"/>
          </a:xfrm>
        </p:grpSpPr>
        <p:sp>
          <p:nvSpPr>
            <p:cNvPr id="59" name="TextBox 58"/>
            <p:cNvSpPr txBox="1"/>
            <p:nvPr/>
          </p:nvSpPr>
          <p:spPr>
            <a:xfrm>
              <a:off x="6468784" y="4610685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endParaRPr lang="en-US" sz="2000" dirty="0" smtClean="0"/>
            </a:p>
          </p:txBody>
        </p:sp>
        <p:sp>
          <p:nvSpPr>
            <p:cNvPr id="60" name="Oval 59"/>
            <p:cNvSpPr/>
            <p:nvPr/>
          </p:nvSpPr>
          <p:spPr>
            <a:xfrm>
              <a:off x="6799263" y="4725988"/>
              <a:ext cx="88900" cy="8413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7150190" y="4037002"/>
            <a:ext cx="590162" cy="400110"/>
            <a:chOff x="7150190" y="4037002"/>
            <a:chExt cx="590162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7150190" y="4037002"/>
                  <a:ext cx="59016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54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0190" y="4037002"/>
                  <a:ext cx="590162" cy="400110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r="-82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Oval 62"/>
            <p:cNvSpPr/>
            <p:nvPr/>
          </p:nvSpPr>
          <p:spPr>
            <a:xfrm>
              <a:off x="7451725" y="4149725"/>
              <a:ext cx="88900" cy="8572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506692" y="4950692"/>
            <a:ext cx="802207" cy="400110"/>
            <a:chOff x="6506692" y="4950692"/>
            <a:chExt cx="802207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/>
                <p:cNvSpPr txBox="1"/>
                <p:nvPr/>
              </p:nvSpPr>
              <p:spPr>
                <a:xfrm>
                  <a:off x="6506692" y="4950692"/>
                  <a:ext cx="80220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1056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68" name="TextBox 6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6692" y="4950692"/>
                  <a:ext cx="802207" cy="400110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Oval 68"/>
            <p:cNvSpPr/>
            <p:nvPr/>
          </p:nvSpPr>
          <p:spPr>
            <a:xfrm>
              <a:off x="6804248" y="5013325"/>
              <a:ext cx="88900" cy="8572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7117560" y="4392553"/>
            <a:ext cx="481157" cy="400110"/>
            <a:chOff x="7117560" y="4392553"/>
            <a:chExt cx="481157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/>
                <p:cNvSpPr txBox="1"/>
                <p:nvPr/>
              </p:nvSpPr>
              <p:spPr>
                <a:xfrm>
                  <a:off x="7117560" y="4392553"/>
                  <a:ext cx="48115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74" name="TextBox 7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7560" y="4392553"/>
                  <a:ext cx="481157" cy="400110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r="-240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Oval 74"/>
            <p:cNvSpPr/>
            <p:nvPr/>
          </p:nvSpPr>
          <p:spPr>
            <a:xfrm>
              <a:off x="7164388" y="4654550"/>
              <a:ext cx="88900" cy="8413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228184" y="4253026"/>
            <a:ext cx="590162" cy="400110"/>
            <a:chOff x="6228184" y="4253026"/>
            <a:chExt cx="590162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/>
                <p:cNvSpPr txBox="1"/>
                <p:nvPr/>
              </p:nvSpPr>
              <p:spPr>
                <a:xfrm>
                  <a:off x="6228184" y="4253026"/>
                  <a:ext cx="59016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87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77" name="TextBox 7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8184" y="4253026"/>
                  <a:ext cx="590162" cy="400110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r="-9375" b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Oval 77"/>
            <p:cNvSpPr/>
            <p:nvPr/>
          </p:nvSpPr>
          <p:spPr>
            <a:xfrm>
              <a:off x="6659563" y="4510088"/>
              <a:ext cx="88900" cy="8413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7725164" y="3829891"/>
            <a:ext cx="590162" cy="400110"/>
            <a:chOff x="7725164" y="3829891"/>
            <a:chExt cx="590162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7725164" y="3829891"/>
                  <a:ext cx="59016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33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5164" y="3829891"/>
                  <a:ext cx="590162" cy="400110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 r="-92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Oval 83"/>
            <p:cNvSpPr/>
            <p:nvPr/>
          </p:nvSpPr>
          <p:spPr>
            <a:xfrm>
              <a:off x="7740650" y="4078288"/>
              <a:ext cx="88900" cy="8413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6735756" y="4178637"/>
            <a:ext cx="692754" cy="400110"/>
            <a:chOff x="6735756" y="4178637"/>
            <a:chExt cx="692754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/>
                <p:cNvSpPr txBox="1"/>
                <p:nvPr/>
              </p:nvSpPr>
              <p:spPr>
                <a:xfrm>
                  <a:off x="6735756" y="4178637"/>
                  <a:ext cx="69275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639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86" name="TextBox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5756" y="4178637"/>
                  <a:ext cx="692754" cy="400110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Oval 86"/>
            <p:cNvSpPr/>
            <p:nvPr/>
          </p:nvSpPr>
          <p:spPr>
            <a:xfrm>
              <a:off x="7019925" y="4294188"/>
              <a:ext cx="88900" cy="8413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sp>
        <p:nvSpPr>
          <p:cNvPr id="88" name="Oval 87"/>
          <p:cNvSpPr/>
          <p:nvPr/>
        </p:nvSpPr>
        <p:spPr>
          <a:xfrm>
            <a:off x="5491163" y="5653088"/>
            <a:ext cx="88900" cy="8413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89" name="Oval 88"/>
          <p:cNvSpPr/>
          <p:nvPr/>
        </p:nvSpPr>
        <p:spPr>
          <a:xfrm>
            <a:off x="5707063" y="5724525"/>
            <a:ext cx="88900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90" name="Oval 89"/>
          <p:cNvSpPr/>
          <p:nvPr/>
        </p:nvSpPr>
        <p:spPr>
          <a:xfrm>
            <a:off x="5940425" y="5881688"/>
            <a:ext cx="88900" cy="8413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91" name="Oval 90"/>
          <p:cNvSpPr/>
          <p:nvPr/>
        </p:nvSpPr>
        <p:spPr>
          <a:xfrm>
            <a:off x="4716463" y="3573463"/>
            <a:ext cx="87312" cy="8413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grpSp>
        <p:nvGrpSpPr>
          <p:cNvPr id="92" name="Group 91"/>
          <p:cNvGrpSpPr/>
          <p:nvPr/>
        </p:nvGrpSpPr>
        <p:grpSpPr>
          <a:xfrm>
            <a:off x="4943343" y="3860800"/>
            <a:ext cx="808170" cy="417543"/>
            <a:chOff x="4943343" y="3860800"/>
            <a:chExt cx="808170" cy="4175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4943343" y="3878233"/>
                  <a:ext cx="80817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2546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3343" y="3878233"/>
                  <a:ext cx="808170" cy="400110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4" name="Oval 93"/>
            <p:cNvSpPr/>
            <p:nvPr/>
          </p:nvSpPr>
          <p:spPr>
            <a:xfrm>
              <a:off x="5148263" y="3860800"/>
              <a:ext cx="88900" cy="8572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sp>
        <p:nvSpPr>
          <p:cNvPr id="95" name="Oval 94"/>
          <p:cNvSpPr/>
          <p:nvPr/>
        </p:nvSpPr>
        <p:spPr>
          <a:xfrm>
            <a:off x="4787900" y="3933825"/>
            <a:ext cx="88900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96" name="Oval 95"/>
          <p:cNvSpPr/>
          <p:nvPr/>
        </p:nvSpPr>
        <p:spPr>
          <a:xfrm>
            <a:off x="4572000" y="4076700"/>
            <a:ext cx="88900" cy="857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grpSp>
        <p:nvGrpSpPr>
          <p:cNvPr id="99" name="Group 98"/>
          <p:cNvGrpSpPr/>
          <p:nvPr/>
        </p:nvGrpSpPr>
        <p:grpSpPr>
          <a:xfrm>
            <a:off x="4924619" y="5346670"/>
            <a:ext cx="590162" cy="400110"/>
            <a:chOff x="4924619" y="5346670"/>
            <a:chExt cx="590162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99"/>
                <p:cNvSpPr txBox="1"/>
                <p:nvPr/>
              </p:nvSpPr>
              <p:spPr>
                <a:xfrm>
                  <a:off x="4924619" y="5346670"/>
                  <a:ext cx="59016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32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100" name="TextBox 9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4619" y="5346670"/>
                  <a:ext cx="590162" cy="400110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 r="-82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1" name="Oval 100"/>
            <p:cNvSpPr/>
            <p:nvPr/>
          </p:nvSpPr>
          <p:spPr>
            <a:xfrm>
              <a:off x="5219700" y="5448300"/>
              <a:ext cx="88900" cy="8572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sp>
        <p:nvSpPr>
          <p:cNvPr id="105" name="Oval 104"/>
          <p:cNvSpPr/>
          <p:nvPr/>
        </p:nvSpPr>
        <p:spPr>
          <a:xfrm>
            <a:off x="7956376" y="3284984"/>
            <a:ext cx="88900" cy="8413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106" name="TextBox 105"/>
          <p:cNvSpPr txBox="1"/>
          <p:nvPr/>
        </p:nvSpPr>
        <p:spPr>
          <a:xfrm>
            <a:off x="6516688" y="1412875"/>
            <a:ext cx="2519362" cy="52387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2"/>
                </a:solidFill>
                <a:latin typeface="+mn-lt"/>
                <a:cs typeface="+mn-cs"/>
              </a:rPr>
              <a:t>Feature-space</a:t>
            </a:r>
            <a:endParaRPr lang="he-IL" sz="28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sp>
        <p:nvSpPr>
          <p:cNvPr id="102" name="Rounded Rectangular Callout 101"/>
          <p:cNvSpPr/>
          <p:nvPr/>
        </p:nvSpPr>
        <p:spPr>
          <a:xfrm rot="16200000">
            <a:off x="1763912" y="3480564"/>
            <a:ext cx="1152525" cy="1296988"/>
          </a:xfrm>
          <a:prstGeom prst="wedgeRoundRectCallout">
            <a:avLst>
              <a:gd name="adj1" fmla="val -14580"/>
              <a:gd name="adj2" fmla="val 156491"/>
              <a:gd name="adj3" fmla="val 16667"/>
            </a:avLst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pic>
        <p:nvPicPr>
          <p:cNvPr id="103" name="Cluster245Movie_C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144" y="3697258"/>
            <a:ext cx="1042987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Rounded Rectangular Callout 103"/>
          <p:cNvSpPr/>
          <p:nvPr/>
        </p:nvSpPr>
        <p:spPr>
          <a:xfrm rot="16200000">
            <a:off x="2087687" y="5191099"/>
            <a:ext cx="1152525" cy="1296987"/>
          </a:xfrm>
          <a:prstGeom prst="wedgeRoundRectCallout">
            <a:avLst>
              <a:gd name="adj1" fmla="val 29919"/>
              <a:gd name="adj2" fmla="val 161226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pic>
        <p:nvPicPr>
          <p:cNvPr id="107" name="Cluster12Movie_C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918" y="5407792"/>
            <a:ext cx="1042988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Footer Placeholder 14"/>
          <p:cNvSpPr txBox="1">
            <a:spLocks noGrp="1"/>
          </p:cNvSpPr>
          <p:nvPr/>
        </p:nvSpPr>
        <p:spPr bwMode="auto">
          <a:xfrm>
            <a:off x="-36512" y="6525344"/>
            <a:ext cx="5002758" cy="393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r>
              <a:rPr lang="pt-BR" sz="1400" dirty="0" smtClean="0">
                <a:solidFill>
                  <a:schemeClr val="tx2"/>
                </a:solidFill>
                <a:cs typeface="Tahoma" pitchFamily="34" charset="0"/>
              </a:rPr>
              <a:t>Courtesy of Segev</a:t>
            </a:r>
            <a:r>
              <a:rPr lang="pt-BR" sz="1400" dirty="0">
                <a:solidFill>
                  <a:schemeClr val="tx2"/>
                </a:solidFill>
                <a:cs typeface="Tahoma" pitchFamily="34" charset="0"/>
              </a:rPr>
              <a:t>, Schechner, Elad, </a:t>
            </a:r>
            <a:r>
              <a:rPr lang="pt-BR" sz="1400" i="1" dirty="0">
                <a:solidFill>
                  <a:schemeClr val="tx2"/>
                </a:solidFill>
                <a:cs typeface="Tahoma" pitchFamily="34" charset="0"/>
              </a:rPr>
              <a:t>Cross-Modal Denoising</a:t>
            </a:r>
            <a:endParaRPr lang="en-US" sz="1400" i="1" dirty="0">
              <a:solidFill>
                <a:schemeClr val="tx2"/>
              </a:solidFill>
              <a:cs typeface="Tahoma" pitchFamily="34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8027988" y="2912814"/>
            <a:ext cx="88900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7635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064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928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8" fill="hold" display="0">
                  <p:stCondLst>
                    <p:cond delay="indefinite"/>
                  </p:stCondLst>
                </p:cTn>
                <p:tgtEl>
                  <p:spTgt spid="103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107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uiExpand="1" animBg="1"/>
      <p:bldP spid="7" grpId="0" uiExpand="1" animBg="1"/>
      <p:bldP spid="23" grpId="0" uiExpand="1" animBg="1"/>
      <p:bldP spid="34" grpId="0" uiExpand="1" animBg="1"/>
      <p:bldP spid="37" grpId="0" uiExpand="1" animBg="1"/>
      <p:bldP spid="102" grpId="0" animBg="1"/>
      <p:bldP spid="10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Feature Statistics as a Prior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2777"/>
            <a:ext cx="5420519" cy="792088"/>
          </a:xfrm>
        </p:spPr>
        <p:txBody>
          <a:bodyPr>
            <a:normAutofit fontScale="77500" lnSpcReduction="20000"/>
          </a:bodyPr>
          <a:lstStyle/>
          <a:p>
            <a:pPr algn="l" rtl="0"/>
            <a:r>
              <a:rPr lang="en-US" dirty="0" smtClean="0"/>
              <a:t>Counting cluster transitions</a:t>
            </a:r>
          </a:p>
          <a:p>
            <a:pPr algn="l" rtl="0"/>
            <a:r>
              <a:rPr lang="en-US" dirty="0" smtClean="0"/>
              <a:t>“red-</a:t>
            </a:r>
            <a:r>
              <a:rPr lang="en-US" dirty="0" err="1" smtClean="0"/>
              <a:t>lai</a:t>
            </a:r>
            <a:r>
              <a:rPr lang="en-US" dirty="0" smtClean="0"/>
              <a:t>-t-__-grin-</a:t>
            </a:r>
            <a:r>
              <a:rPr lang="en-US" dirty="0" err="1" smtClean="0"/>
              <a:t>lai</a:t>
            </a:r>
            <a:r>
              <a:rPr lang="en-US" dirty="0" smtClean="0"/>
              <a:t>-t”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36</a:t>
            </a:fld>
            <a:endParaRPr lang="he-IL"/>
          </a:p>
        </p:txBody>
      </p:sp>
      <p:sp>
        <p:nvSpPr>
          <p:cNvPr id="5" name="Freeform 4"/>
          <p:cNvSpPr/>
          <p:nvPr/>
        </p:nvSpPr>
        <p:spPr>
          <a:xfrm rot="5941450">
            <a:off x="3251994" y="1694656"/>
            <a:ext cx="5251450" cy="5310188"/>
          </a:xfrm>
          <a:custGeom>
            <a:avLst/>
            <a:gdLst>
              <a:gd name="connsiteX0" fmla="*/ 131928 w 4462818"/>
              <a:gd name="connsiteY0" fmla="*/ 1530824 h 4319516"/>
              <a:gd name="connsiteX1" fmla="*/ 227463 w 4462818"/>
              <a:gd name="connsiteY1" fmla="*/ 261582 h 4319516"/>
              <a:gd name="connsiteX2" fmla="*/ 1496705 w 4462818"/>
              <a:gd name="connsiteY2" fmla="*/ 2275 h 4319516"/>
              <a:gd name="connsiteX3" fmla="*/ 2506639 w 4462818"/>
              <a:gd name="connsiteY3" fmla="*/ 247934 h 4319516"/>
              <a:gd name="connsiteX4" fmla="*/ 3734937 w 4462818"/>
              <a:gd name="connsiteY4" fmla="*/ 834788 h 4319516"/>
              <a:gd name="connsiteX5" fmla="*/ 4198961 w 4462818"/>
              <a:gd name="connsiteY5" fmla="*/ 2718179 h 4319516"/>
              <a:gd name="connsiteX6" fmla="*/ 2151797 w 4462818"/>
              <a:gd name="connsiteY6" fmla="*/ 4205785 h 4319516"/>
              <a:gd name="connsiteX7" fmla="*/ 664191 w 4462818"/>
              <a:gd name="connsiteY7" fmla="*/ 3400567 h 4319516"/>
              <a:gd name="connsiteX8" fmla="*/ 131928 w 4462818"/>
              <a:gd name="connsiteY8" fmla="*/ 1530824 h 431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2818" h="4319516">
                <a:moveTo>
                  <a:pt x="131928" y="1530824"/>
                </a:moveTo>
                <a:cubicBezTo>
                  <a:pt x="59140" y="1007660"/>
                  <a:pt x="0" y="516340"/>
                  <a:pt x="227463" y="261582"/>
                </a:cubicBezTo>
                <a:cubicBezTo>
                  <a:pt x="454926" y="6824"/>
                  <a:pt x="1116842" y="4550"/>
                  <a:pt x="1496705" y="2275"/>
                </a:cubicBezTo>
                <a:cubicBezTo>
                  <a:pt x="1876568" y="0"/>
                  <a:pt x="2133600" y="109182"/>
                  <a:pt x="2506639" y="247934"/>
                </a:cubicBezTo>
                <a:cubicBezTo>
                  <a:pt x="2879678" y="386686"/>
                  <a:pt x="3452883" y="423081"/>
                  <a:pt x="3734937" y="834788"/>
                </a:cubicBezTo>
                <a:cubicBezTo>
                  <a:pt x="4016991" y="1246496"/>
                  <a:pt x="4462818" y="2156346"/>
                  <a:pt x="4198961" y="2718179"/>
                </a:cubicBezTo>
                <a:cubicBezTo>
                  <a:pt x="3935104" y="3280012"/>
                  <a:pt x="2740925" y="4092054"/>
                  <a:pt x="2151797" y="4205785"/>
                </a:cubicBezTo>
                <a:cubicBezTo>
                  <a:pt x="1562669" y="4319516"/>
                  <a:pt x="998561" y="3848668"/>
                  <a:pt x="664191" y="3400567"/>
                </a:cubicBezTo>
                <a:cubicBezTo>
                  <a:pt x="329821" y="2952466"/>
                  <a:pt x="204716" y="2053988"/>
                  <a:pt x="131928" y="1530824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6" name="Freeform 5"/>
          <p:cNvSpPr/>
          <p:nvPr/>
        </p:nvSpPr>
        <p:spPr>
          <a:xfrm>
            <a:off x="6029326" y="3573463"/>
            <a:ext cx="2328234" cy="1973261"/>
          </a:xfrm>
          <a:custGeom>
            <a:avLst/>
            <a:gdLst>
              <a:gd name="connsiteX0" fmla="*/ 353060 w 2222500"/>
              <a:gd name="connsiteY0" fmla="*/ 1854200 h 2286000"/>
              <a:gd name="connsiteX1" fmla="*/ 63500 w 2222500"/>
              <a:gd name="connsiteY1" fmla="*/ 1640840 h 2286000"/>
              <a:gd name="connsiteX2" fmla="*/ 154940 w 2222500"/>
              <a:gd name="connsiteY2" fmla="*/ 970280 h 2286000"/>
              <a:gd name="connsiteX3" fmla="*/ 993140 w 2222500"/>
              <a:gd name="connsiteY3" fmla="*/ 314960 h 2286000"/>
              <a:gd name="connsiteX4" fmla="*/ 1419860 w 2222500"/>
              <a:gd name="connsiteY4" fmla="*/ 86360 h 2286000"/>
              <a:gd name="connsiteX5" fmla="*/ 1663700 w 2222500"/>
              <a:gd name="connsiteY5" fmla="*/ 71120 h 2286000"/>
              <a:gd name="connsiteX6" fmla="*/ 2029460 w 2222500"/>
              <a:gd name="connsiteY6" fmla="*/ 513080 h 2286000"/>
              <a:gd name="connsiteX7" fmla="*/ 2136140 w 2222500"/>
              <a:gd name="connsiteY7" fmla="*/ 1061720 h 2286000"/>
              <a:gd name="connsiteX8" fmla="*/ 1511300 w 2222500"/>
              <a:gd name="connsiteY8" fmla="*/ 1732280 h 2286000"/>
              <a:gd name="connsiteX9" fmla="*/ 977900 w 2222500"/>
              <a:gd name="connsiteY9" fmla="*/ 2250440 h 2286000"/>
              <a:gd name="connsiteX10" fmla="*/ 612140 w 2222500"/>
              <a:gd name="connsiteY10" fmla="*/ 1945640 h 2286000"/>
              <a:gd name="connsiteX11" fmla="*/ 353060 w 2222500"/>
              <a:gd name="connsiteY11" fmla="*/ 18542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22500" h="2286000">
                <a:moveTo>
                  <a:pt x="353060" y="1854200"/>
                </a:moveTo>
                <a:cubicBezTo>
                  <a:pt x="261620" y="1803400"/>
                  <a:pt x="96520" y="1788160"/>
                  <a:pt x="63500" y="1640840"/>
                </a:cubicBezTo>
                <a:cubicBezTo>
                  <a:pt x="30480" y="1493520"/>
                  <a:pt x="0" y="1191260"/>
                  <a:pt x="154940" y="970280"/>
                </a:cubicBezTo>
                <a:cubicBezTo>
                  <a:pt x="309880" y="749300"/>
                  <a:pt x="782320" y="462280"/>
                  <a:pt x="993140" y="314960"/>
                </a:cubicBezTo>
                <a:cubicBezTo>
                  <a:pt x="1203960" y="167640"/>
                  <a:pt x="1308100" y="127000"/>
                  <a:pt x="1419860" y="86360"/>
                </a:cubicBezTo>
                <a:cubicBezTo>
                  <a:pt x="1531620" y="45720"/>
                  <a:pt x="1562100" y="0"/>
                  <a:pt x="1663700" y="71120"/>
                </a:cubicBezTo>
                <a:cubicBezTo>
                  <a:pt x="1765300" y="142240"/>
                  <a:pt x="1950720" y="347980"/>
                  <a:pt x="2029460" y="513080"/>
                </a:cubicBezTo>
                <a:cubicBezTo>
                  <a:pt x="2108200" y="678180"/>
                  <a:pt x="2222500" y="858520"/>
                  <a:pt x="2136140" y="1061720"/>
                </a:cubicBezTo>
                <a:cubicBezTo>
                  <a:pt x="2049780" y="1264920"/>
                  <a:pt x="1704340" y="1534160"/>
                  <a:pt x="1511300" y="1732280"/>
                </a:cubicBezTo>
                <a:cubicBezTo>
                  <a:pt x="1318260" y="1930400"/>
                  <a:pt x="1127760" y="2214880"/>
                  <a:pt x="977900" y="2250440"/>
                </a:cubicBezTo>
                <a:cubicBezTo>
                  <a:pt x="828040" y="2286000"/>
                  <a:pt x="723900" y="2011680"/>
                  <a:pt x="612140" y="1945640"/>
                </a:cubicBezTo>
                <a:cubicBezTo>
                  <a:pt x="500380" y="1879600"/>
                  <a:pt x="444500" y="1905000"/>
                  <a:pt x="353060" y="185420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grpSp>
        <p:nvGrpSpPr>
          <p:cNvPr id="70" name="Group 69"/>
          <p:cNvGrpSpPr/>
          <p:nvPr/>
        </p:nvGrpSpPr>
        <p:grpSpPr>
          <a:xfrm>
            <a:off x="7479878" y="4394170"/>
            <a:ext cx="699166" cy="400110"/>
            <a:chOff x="7479878" y="4394170"/>
            <a:chExt cx="699166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>
                  <a:off x="7479878" y="4394170"/>
                  <a:ext cx="69916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342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9878" y="4394170"/>
                  <a:ext cx="699166" cy="40011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Oval 71"/>
            <p:cNvSpPr/>
            <p:nvPr/>
          </p:nvSpPr>
          <p:spPr>
            <a:xfrm>
              <a:off x="7507288" y="4645025"/>
              <a:ext cx="88900" cy="8413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sp>
        <p:nvSpPr>
          <p:cNvPr id="7" name="Freeform 6"/>
          <p:cNvSpPr/>
          <p:nvPr/>
        </p:nvSpPr>
        <p:spPr>
          <a:xfrm>
            <a:off x="4284663" y="3284538"/>
            <a:ext cx="1422400" cy="1360487"/>
          </a:xfrm>
          <a:custGeom>
            <a:avLst/>
            <a:gdLst>
              <a:gd name="connsiteX0" fmla="*/ 50800 w 1874520"/>
              <a:gd name="connsiteY0" fmla="*/ 924560 h 1981200"/>
              <a:gd name="connsiteX1" fmla="*/ 355600 w 1874520"/>
              <a:gd name="connsiteY1" fmla="*/ 101600 h 1981200"/>
              <a:gd name="connsiteX2" fmla="*/ 1071880 w 1874520"/>
              <a:gd name="connsiteY2" fmla="*/ 314960 h 1981200"/>
              <a:gd name="connsiteX3" fmla="*/ 1833880 w 1874520"/>
              <a:gd name="connsiteY3" fmla="*/ 1092200 h 1981200"/>
              <a:gd name="connsiteX4" fmla="*/ 1315720 w 1874520"/>
              <a:gd name="connsiteY4" fmla="*/ 1778000 h 1981200"/>
              <a:gd name="connsiteX5" fmla="*/ 645160 w 1874520"/>
              <a:gd name="connsiteY5" fmla="*/ 1945640 h 1981200"/>
              <a:gd name="connsiteX6" fmla="*/ 187960 w 1874520"/>
              <a:gd name="connsiteY6" fmla="*/ 1564640 h 1981200"/>
              <a:gd name="connsiteX7" fmla="*/ 50800 w 1874520"/>
              <a:gd name="connsiteY7" fmla="*/ 1092200 h 1981200"/>
              <a:gd name="connsiteX8" fmla="*/ 50800 w 1874520"/>
              <a:gd name="connsiteY8" fmla="*/ 92456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4520" h="1981200">
                <a:moveTo>
                  <a:pt x="50800" y="924560"/>
                </a:moveTo>
                <a:cubicBezTo>
                  <a:pt x="101600" y="759460"/>
                  <a:pt x="185420" y="203200"/>
                  <a:pt x="355600" y="101600"/>
                </a:cubicBezTo>
                <a:cubicBezTo>
                  <a:pt x="525780" y="0"/>
                  <a:pt x="825500" y="149860"/>
                  <a:pt x="1071880" y="314960"/>
                </a:cubicBezTo>
                <a:cubicBezTo>
                  <a:pt x="1318260" y="480060"/>
                  <a:pt x="1793240" y="848360"/>
                  <a:pt x="1833880" y="1092200"/>
                </a:cubicBezTo>
                <a:cubicBezTo>
                  <a:pt x="1874520" y="1336040"/>
                  <a:pt x="1513840" y="1635760"/>
                  <a:pt x="1315720" y="1778000"/>
                </a:cubicBezTo>
                <a:cubicBezTo>
                  <a:pt x="1117600" y="1920240"/>
                  <a:pt x="833120" y="1981200"/>
                  <a:pt x="645160" y="1945640"/>
                </a:cubicBezTo>
                <a:cubicBezTo>
                  <a:pt x="457200" y="1910080"/>
                  <a:pt x="287020" y="1706880"/>
                  <a:pt x="187960" y="1564640"/>
                </a:cubicBezTo>
                <a:cubicBezTo>
                  <a:pt x="88900" y="1422400"/>
                  <a:pt x="73660" y="1196340"/>
                  <a:pt x="50800" y="1092200"/>
                </a:cubicBezTo>
                <a:cubicBezTo>
                  <a:pt x="27940" y="988060"/>
                  <a:pt x="0" y="1089660"/>
                  <a:pt x="50800" y="924560"/>
                </a:cubicBezTo>
                <a:close/>
              </a:path>
            </a:pathLst>
          </a:custGeom>
          <a:solidFill>
            <a:srgbClr val="CCCCFF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23" name="Freeform 22"/>
          <p:cNvSpPr/>
          <p:nvPr/>
        </p:nvSpPr>
        <p:spPr>
          <a:xfrm>
            <a:off x="5651499" y="2133600"/>
            <a:ext cx="1947217" cy="1223963"/>
          </a:xfrm>
          <a:custGeom>
            <a:avLst/>
            <a:gdLst>
              <a:gd name="connsiteX0" fmla="*/ 810260 w 2743200"/>
              <a:gd name="connsiteY0" fmla="*/ 1003300 h 1346200"/>
              <a:gd name="connsiteX1" fmla="*/ 261620 w 2743200"/>
              <a:gd name="connsiteY1" fmla="*/ 500380 h 1346200"/>
              <a:gd name="connsiteX2" fmla="*/ 337820 w 2743200"/>
              <a:gd name="connsiteY2" fmla="*/ 73660 h 1346200"/>
              <a:gd name="connsiteX3" fmla="*/ 2288540 w 2743200"/>
              <a:gd name="connsiteY3" fmla="*/ 58420 h 1346200"/>
              <a:gd name="connsiteX4" fmla="*/ 2684780 w 2743200"/>
              <a:gd name="connsiteY4" fmla="*/ 408940 h 1346200"/>
              <a:gd name="connsiteX5" fmla="*/ 1938020 w 2743200"/>
              <a:gd name="connsiteY5" fmla="*/ 1247140 h 1346200"/>
              <a:gd name="connsiteX6" fmla="*/ 810260 w 2743200"/>
              <a:gd name="connsiteY6" fmla="*/ 1003300 h 134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3200" h="1346200">
                <a:moveTo>
                  <a:pt x="810260" y="1003300"/>
                </a:moveTo>
                <a:cubicBezTo>
                  <a:pt x="530860" y="878840"/>
                  <a:pt x="340360" y="655320"/>
                  <a:pt x="261620" y="500380"/>
                </a:cubicBezTo>
                <a:cubicBezTo>
                  <a:pt x="182880" y="345440"/>
                  <a:pt x="0" y="147320"/>
                  <a:pt x="337820" y="73660"/>
                </a:cubicBezTo>
                <a:cubicBezTo>
                  <a:pt x="675640" y="0"/>
                  <a:pt x="1897380" y="2540"/>
                  <a:pt x="2288540" y="58420"/>
                </a:cubicBezTo>
                <a:cubicBezTo>
                  <a:pt x="2679700" y="114300"/>
                  <a:pt x="2743200" y="210820"/>
                  <a:pt x="2684780" y="408940"/>
                </a:cubicBezTo>
                <a:cubicBezTo>
                  <a:pt x="2626360" y="607060"/>
                  <a:pt x="2250440" y="1148080"/>
                  <a:pt x="1938020" y="1247140"/>
                </a:cubicBezTo>
                <a:cubicBezTo>
                  <a:pt x="1625600" y="1346200"/>
                  <a:pt x="1089660" y="1127760"/>
                  <a:pt x="810260" y="1003300"/>
                </a:cubicBezTo>
                <a:close/>
              </a:path>
            </a:pathLst>
          </a:custGeom>
          <a:solidFill>
            <a:srgbClr val="CCECFF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34" name="Freeform 33"/>
          <p:cNvSpPr/>
          <p:nvPr/>
        </p:nvSpPr>
        <p:spPr>
          <a:xfrm>
            <a:off x="7781358" y="2493962"/>
            <a:ext cx="823090" cy="935038"/>
          </a:xfrm>
          <a:custGeom>
            <a:avLst/>
            <a:gdLst>
              <a:gd name="connsiteX0" fmla="*/ 987778 w 1153348"/>
              <a:gd name="connsiteY0" fmla="*/ 101600 h 873008"/>
              <a:gd name="connsiteX1" fmla="*/ 513644 w 1153348"/>
              <a:gd name="connsiteY1" fmla="*/ 101600 h 873008"/>
              <a:gd name="connsiteX2" fmla="*/ 28222 w 1153348"/>
              <a:gd name="connsiteY2" fmla="*/ 711200 h 873008"/>
              <a:gd name="connsiteX3" fmla="*/ 344311 w 1153348"/>
              <a:gd name="connsiteY3" fmla="*/ 869245 h 873008"/>
              <a:gd name="connsiteX4" fmla="*/ 942622 w 1153348"/>
              <a:gd name="connsiteY4" fmla="*/ 688622 h 873008"/>
              <a:gd name="connsiteX5" fmla="*/ 1123244 w 1153348"/>
              <a:gd name="connsiteY5" fmla="*/ 496711 h 873008"/>
              <a:gd name="connsiteX6" fmla="*/ 1123244 w 1153348"/>
              <a:gd name="connsiteY6" fmla="*/ 327378 h 873008"/>
              <a:gd name="connsiteX7" fmla="*/ 987778 w 1153348"/>
              <a:gd name="connsiteY7" fmla="*/ 101600 h 873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3348" h="873008">
                <a:moveTo>
                  <a:pt x="987778" y="101600"/>
                </a:moveTo>
                <a:cubicBezTo>
                  <a:pt x="886178" y="63970"/>
                  <a:pt x="673570" y="0"/>
                  <a:pt x="513644" y="101600"/>
                </a:cubicBezTo>
                <a:cubicBezTo>
                  <a:pt x="353718" y="203200"/>
                  <a:pt x="56444" y="583259"/>
                  <a:pt x="28222" y="711200"/>
                </a:cubicBezTo>
                <a:cubicBezTo>
                  <a:pt x="0" y="839141"/>
                  <a:pt x="191911" y="873008"/>
                  <a:pt x="344311" y="869245"/>
                </a:cubicBezTo>
                <a:cubicBezTo>
                  <a:pt x="496711" y="865482"/>
                  <a:pt x="812800" y="750711"/>
                  <a:pt x="942622" y="688622"/>
                </a:cubicBezTo>
                <a:cubicBezTo>
                  <a:pt x="1072444" y="626533"/>
                  <a:pt x="1093140" y="556918"/>
                  <a:pt x="1123244" y="496711"/>
                </a:cubicBezTo>
                <a:cubicBezTo>
                  <a:pt x="1153348" y="436504"/>
                  <a:pt x="1145822" y="393230"/>
                  <a:pt x="1123244" y="327378"/>
                </a:cubicBezTo>
                <a:cubicBezTo>
                  <a:pt x="1100666" y="261526"/>
                  <a:pt x="1089378" y="139230"/>
                  <a:pt x="987778" y="101600"/>
                </a:cubicBezTo>
                <a:close/>
              </a:path>
            </a:pathLst>
          </a:custGeom>
          <a:solidFill>
            <a:schemeClr val="accent6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37" name="Freeform 36"/>
          <p:cNvSpPr/>
          <p:nvPr/>
        </p:nvSpPr>
        <p:spPr>
          <a:xfrm>
            <a:off x="4787900" y="5229200"/>
            <a:ext cx="1584325" cy="1220787"/>
          </a:xfrm>
          <a:custGeom>
            <a:avLst/>
            <a:gdLst>
              <a:gd name="connsiteX0" fmla="*/ 137160 w 2359660"/>
              <a:gd name="connsiteY0" fmla="*/ 513080 h 1196340"/>
              <a:gd name="connsiteX1" fmla="*/ 0 w 2359660"/>
              <a:gd name="connsiteY1" fmla="*/ 269240 h 1196340"/>
              <a:gd name="connsiteX2" fmla="*/ 137160 w 2359660"/>
              <a:gd name="connsiteY2" fmla="*/ 40640 h 1196340"/>
              <a:gd name="connsiteX3" fmla="*/ 594360 w 2359660"/>
              <a:gd name="connsiteY3" fmla="*/ 25400 h 1196340"/>
              <a:gd name="connsiteX4" fmla="*/ 1143000 w 2359660"/>
              <a:gd name="connsiteY4" fmla="*/ 132080 h 1196340"/>
              <a:gd name="connsiteX5" fmla="*/ 1676400 w 2359660"/>
              <a:gd name="connsiteY5" fmla="*/ 345440 h 1196340"/>
              <a:gd name="connsiteX6" fmla="*/ 2286000 w 2359660"/>
              <a:gd name="connsiteY6" fmla="*/ 756920 h 1196340"/>
              <a:gd name="connsiteX7" fmla="*/ 2118360 w 2359660"/>
              <a:gd name="connsiteY7" fmla="*/ 1153160 h 1196340"/>
              <a:gd name="connsiteX8" fmla="*/ 1722120 w 2359660"/>
              <a:gd name="connsiteY8" fmla="*/ 1016000 h 1196340"/>
              <a:gd name="connsiteX9" fmla="*/ 1325880 w 2359660"/>
              <a:gd name="connsiteY9" fmla="*/ 787400 h 1196340"/>
              <a:gd name="connsiteX10" fmla="*/ 685800 w 2359660"/>
              <a:gd name="connsiteY10" fmla="*/ 650240 h 1196340"/>
              <a:gd name="connsiteX11" fmla="*/ 365760 w 2359660"/>
              <a:gd name="connsiteY11" fmla="*/ 619760 h 1196340"/>
              <a:gd name="connsiteX12" fmla="*/ 137160 w 2359660"/>
              <a:gd name="connsiteY12" fmla="*/ 513080 h 1196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59660" h="1196340">
                <a:moveTo>
                  <a:pt x="137160" y="513080"/>
                </a:moveTo>
                <a:cubicBezTo>
                  <a:pt x="76200" y="454660"/>
                  <a:pt x="0" y="347980"/>
                  <a:pt x="0" y="269240"/>
                </a:cubicBezTo>
                <a:cubicBezTo>
                  <a:pt x="0" y="190500"/>
                  <a:pt x="38100" y="81280"/>
                  <a:pt x="137160" y="40640"/>
                </a:cubicBezTo>
                <a:cubicBezTo>
                  <a:pt x="236220" y="0"/>
                  <a:pt x="426720" y="10160"/>
                  <a:pt x="594360" y="25400"/>
                </a:cubicBezTo>
                <a:cubicBezTo>
                  <a:pt x="762000" y="40640"/>
                  <a:pt x="962660" y="78740"/>
                  <a:pt x="1143000" y="132080"/>
                </a:cubicBezTo>
                <a:cubicBezTo>
                  <a:pt x="1323340" y="185420"/>
                  <a:pt x="1485900" y="241300"/>
                  <a:pt x="1676400" y="345440"/>
                </a:cubicBezTo>
                <a:cubicBezTo>
                  <a:pt x="1866900" y="449580"/>
                  <a:pt x="2212340" y="622300"/>
                  <a:pt x="2286000" y="756920"/>
                </a:cubicBezTo>
                <a:cubicBezTo>
                  <a:pt x="2359660" y="891540"/>
                  <a:pt x="2212340" y="1109980"/>
                  <a:pt x="2118360" y="1153160"/>
                </a:cubicBezTo>
                <a:cubicBezTo>
                  <a:pt x="2024380" y="1196340"/>
                  <a:pt x="1854200" y="1076960"/>
                  <a:pt x="1722120" y="1016000"/>
                </a:cubicBezTo>
                <a:cubicBezTo>
                  <a:pt x="1590040" y="955040"/>
                  <a:pt x="1498600" y="848360"/>
                  <a:pt x="1325880" y="787400"/>
                </a:cubicBezTo>
                <a:cubicBezTo>
                  <a:pt x="1153160" y="726440"/>
                  <a:pt x="845820" y="678180"/>
                  <a:pt x="685800" y="650240"/>
                </a:cubicBezTo>
                <a:cubicBezTo>
                  <a:pt x="525780" y="622300"/>
                  <a:pt x="454660" y="640080"/>
                  <a:pt x="365760" y="619760"/>
                </a:cubicBezTo>
                <a:cubicBezTo>
                  <a:pt x="276860" y="599440"/>
                  <a:pt x="198120" y="571500"/>
                  <a:pt x="137160" y="51308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45" name="Oval 44"/>
          <p:cNvSpPr/>
          <p:nvPr/>
        </p:nvSpPr>
        <p:spPr>
          <a:xfrm>
            <a:off x="7148513" y="2708275"/>
            <a:ext cx="87312" cy="857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grpSp>
        <p:nvGrpSpPr>
          <p:cNvPr id="46" name="Group 45"/>
          <p:cNvGrpSpPr/>
          <p:nvPr/>
        </p:nvGrpSpPr>
        <p:grpSpPr>
          <a:xfrm>
            <a:off x="6989763" y="2279620"/>
            <a:ext cx="693203" cy="400110"/>
            <a:chOff x="6989763" y="2279620"/>
            <a:chExt cx="693203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6989763" y="2279620"/>
                  <a:ext cx="69320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103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9763" y="2279620"/>
                  <a:ext cx="693203" cy="40011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val 47"/>
            <p:cNvSpPr/>
            <p:nvPr/>
          </p:nvSpPr>
          <p:spPr>
            <a:xfrm>
              <a:off x="7280275" y="2395538"/>
              <a:ext cx="88900" cy="8413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sp>
        <p:nvSpPr>
          <p:cNvPr id="49" name="Oval 48"/>
          <p:cNvSpPr/>
          <p:nvPr/>
        </p:nvSpPr>
        <p:spPr>
          <a:xfrm>
            <a:off x="6427788" y="2768600"/>
            <a:ext cx="88900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50" name="Oval 49"/>
          <p:cNvSpPr/>
          <p:nvPr/>
        </p:nvSpPr>
        <p:spPr>
          <a:xfrm>
            <a:off x="6715125" y="3068638"/>
            <a:ext cx="88900" cy="857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51" name="Oval 50"/>
          <p:cNvSpPr/>
          <p:nvPr/>
        </p:nvSpPr>
        <p:spPr>
          <a:xfrm>
            <a:off x="6227763" y="2565400"/>
            <a:ext cx="88900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52" name="Oval 51"/>
          <p:cNvSpPr/>
          <p:nvPr/>
        </p:nvSpPr>
        <p:spPr>
          <a:xfrm>
            <a:off x="6516688" y="2349500"/>
            <a:ext cx="87312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53" name="Oval 52"/>
          <p:cNvSpPr/>
          <p:nvPr/>
        </p:nvSpPr>
        <p:spPr>
          <a:xfrm>
            <a:off x="6659563" y="2565400"/>
            <a:ext cx="88900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54" name="Oval 53"/>
          <p:cNvSpPr/>
          <p:nvPr/>
        </p:nvSpPr>
        <p:spPr>
          <a:xfrm>
            <a:off x="8027988" y="2912814"/>
            <a:ext cx="88900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grpSp>
        <p:nvGrpSpPr>
          <p:cNvPr id="55" name="Group 54"/>
          <p:cNvGrpSpPr/>
          <p:nvPr/>
        </p:nvGrpSpPr>
        <p:grpSpPr>
          <a:xfrm>
            <a:off x="8062479" y="2852738"/>
            <a:ext cx="590162" cy="408431"/>
            <a:chOff x="8062479" y="2852738"/>
            <a:chExt cx="590162" cy="4084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8062479" y="2861059"/>
                  <a:ext cx="59016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45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62479" y="2861059"/>
                  <a:ext cx="590162" cy="40011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r="-9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Oval 56"/>
            <p:cNvSpPr/>
            <p:nvPr/>
          </p:nvSpPr>
          <p:spPr>
            <a:xfrm>
              <a:off x="8228013" y="2852738"/>
              <a:ext cx="88900" cy="8413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468784" y="4610685"/>
            <a:ext cx="419379" cy="400110"/>
            <a:chOff x="6468784" y="4610685"/>
            <a:chExt cx="419379" cy="400110"/>
          </a:xfrm>
        </p:grpSpPr>
        <p:sp>
          <p:nvSpPr>
            <p:cNvPr id="59" name="TextBox 58"/>
            <p:cNvSpPr txBox="1"/>
            <p:nvPr/>
          </p:nvSpPr>
          <p:spPr>
            <a:xfrm>
              <a:off x="6468784" y="4610685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endParaRPr lang="en-US" sz="2000" dirty="0" smtClean="0"/>
            </a:p>
          </p:txBody>
        </p:sp>
        <p:sp>
          <p:nvSpPr>
            <p:cNvPr id="60" name="Oval 59"/>
            <p:cNvSpPr/>
            <p:nvPr/>
          </p:nvSpPr>
          <p:spPr>
            <a:xfrm>
              <a:off x="6799263" y="4725988"/>
              <a:ext cx="88900" cy="8413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7150190" y="4037002"/>
            <a:ext cx="590162" cy="400110"/>
            <a:chOff x="7150190" y="4037002"/>
            <a:chExt cx="590162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7150190" y="4037002"/>
                  <a:ext cx="59016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54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0190" y="4037002"/>
                  <a:ext cx="590162" cy="400110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r="-82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Oval 62"/>
            <p:cNvSpPr/>
            <p:nvPr/>
          </p:nvSpPr>
          <p:spPr>
            <a:xfrm>
              <a:off x="7451725" y="4149725"/>
              <a:ext cx="88900" cy="8572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506692" y="4950692"/>
            <a:ext cx="802207" cy="400110"/>
            <a:chOff x="6506692" y="4950692"/>
            <a:chExt cx="802207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/>
                <p:cNvSpPr txBox="1"/>
                <p:nvPr/>
              </p:nvSpPr>
              <p:spPr>
                <a:xfrm>
                  <a:off x="6506692" y="4950692"/>
                  <a:ext cx="80220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1056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68" name="TextBox 6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6692" y="4950692"/>
                  <a:ext cx="802207" cy="400110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Oval 68"/>
            <p:cNvSpPr/>
            <p:nvPr/>
          </p:nvSpPr>
          <p:spPr>
            <a:xfrm>
              <a:off x="6804248" y="5013325"/>
              <a:ext cx="88900" cy="8572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7117560" y="4392553"/>
            <a:ext cx="481157" cy="400110"/>
            <a:chOff x="7117560" y="4392553"/>
            <a:chExt cx="481157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/>
                <p:cNvSpPr txBox="1"/>
                <p:nvPr/>
              </p:nvSpPr>
              <p:spPr>
                <a:xfrm>
                  <a:off x="7117560" y="4392553"/>
                  <a:ext cx="48115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74" name="TextBox 7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7560" y="4392553"/>
                  <a:ext cx="481157" cy="400110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r="-240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Oval 74"/>
            <p:cNvSpPr/>
            <p:nvPr/>
          </p:nvSpPr>
          <p:spPr>
            <a:xfrm>
              <a:off x="7164388" y="4654550"/>
              <a:ext cx="88900" cy="8413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228184" y="4253026"/>
            <a:ext cx="590162" cy="400110"/>
            <a:chOff x="6228184" y="4253026"/>
            <a:chExt cx="590162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/>
                <p:cNvSpPr txBox="1"/>
                <p:nvPr/>
              </p:nvSpPr>
              <p:spPr>
                <a:xfrm>
                  <a:off x="6228184" y="4253026"/>
                  <a:ext cx="59016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87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77" name="TextBox 7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8184" y="4253026"/>
                  <a:ext cx="590162" cy="400110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r="-9375" b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Oval 77"/>
            <p:cNvSpPr/>
            <p:nvPr/>
          </p:nvSpPr>
          <p:spPr>
            <a:xfrm>
              <a:off x="6659563" y="4510088"/>
              <a:ext cx="88900" cy="8413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7725164" y="3829891"/>
            <a:ext cx="590162" cy="400110"/>
            <a:chOff x="7725164" y="3829891"/>
            <a:chExt cx="590162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7725164" y="3829891"/>
                  <a:ext cx="59016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33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5164" y="3829891"/>
                  <a:ext cx="590162" cy="400110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r="-92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Oval 83"/>
            <p:cNvSpPr/>
            <p:nvPr/>
          </p:nvSpPr>
          <p:spPr>
            <a:xfrm>
              <a:off x="7740650" y="4078288"/>
              <a:ext cx="88900" cy="8413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6735756" y="4178637"/>
            <a:ext cx="692754" cy="400110"/>
            <a:chOff x="6735756" y="4178637"/>
            <a:chExt cx="692754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/>
                <p:cNvSpPr txBox="1"/>
                <p:nvPr/>
              </p:nvSpPr>
              <p:spPr>
                <a:xfrm>
                  <a:off x="6735756" y="4178637"/>
                  <a:ext cx="69275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639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86" name="TextBox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5756" y="4178637"/>
                  <a:ext cx="692754" cy="400110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Oval 86"/>
            <p:cNvSpPr/>
            <p:nvPr/>
          </p:nvSpPr>
          <p:spPr>
            <a:xfrm>
              <a:off x="7019925" y="4294188"/>
              <a:ext cx="88900" cy="8413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sp>
        <p:nvSpPr>
          <p:cNvPr id="88" name="Oval 87"/>
          <p:cNvSpPr/>
          <p:nvPr/>
        </p:nvSpPr>
        <p:spPr>
          <a:xfrm>
            <a:off x="5491163" y="5653088"/>
            <a:ext cx="88900" cy="8413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89" name="Oval 88"/>
          <p:cNvSpPr/>
          <p:nvPr/>
        </p:nvSpPr>
        <p:spPr>
          <a:xfrm>
            <a:off x="5707063" y="5724525"/>
            <a:ext cx="88900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90" name="Oval 89"/>
          <p:cNvSpPr/>
          <p:nvPr/>
        </p:nvSpPr>
        <p:spPr>
          <a:xfrm>
            <a:off x="5940425" y="5881688"/>
            <a:ext cx="88900" cy="8413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91" name="Oval 90"/>
          <p:cNvSpPr/>
          <p:nvPr/>
        </p:nvSpPr>
        <p:spPr>
          <a:xfrm>
            <a:off x="4716463" y="3573463"/>
            <a:ext cx="87312" cy="8413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grpSp>
        <p:nvGrpSpPr>
          <p:cNvPr id="92" name="Group 91"/>
          <p:cNvGrpSpPr/>
          <p:nvPr/>
        </p:nvGrpSpPr>
        <p:grpSpPr>
          <a:xfrm>
            <a:off x="4943343" y="3860800"/>
            <a:ext cx="808170" cy="417543"/>
            <a:chOff x="4943343" y="3860800"/>
            <a:chExt cx="808170" cy="4175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4943343" y="3878233"/>
                  <a:ext cx="80817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2546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3343" y="3878233"/>
                  <a:ext cx="808170" cy="400110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4" name="Oval 93"/>
            <p:cNvSpPr/>
            <p:nvPr/>
          </p:nvSpPr>
          <p:spPr>
            <a:xfrm>
              <a:off x="5148263" y="3860800"/>
              <a:ext cx="88900" cy="8572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sp>
        <p:nvSpPr>
          <p:cNvPr id="95" name="Oval 94"/>
          <p:cNvSpPr/>
          <p:nvPr/>
        </p:nvSpPr>
        <p:spPr>
          <a:xfrm>
            <a:off x="4787900" y="3933825"/>
            <a:ext cx="88900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96" name="Oval 95"/>
          <p:cNvSpPr/>
          <p:nvPr/>
        </p:nvSpPr>
        <p:spPr>
          <a:xfrm>
            <a:off x="4572000" y="4076700"/>
            <a:ext cx="88900" cy="857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grpSp>
        <p:nvGrpSpPr>
          <p:cNvPr id="99" name="Group 98"/>
          <p:cNvGrpSpPr/>
          <p:nvPr/>
        </p:nvGrpSpPr>
        <p:grpSpPr>
          <a:xfrm>
            <a:off x="4924619" y="5346670"/>
            <a:ext cx="590162" cy="400110"/>
            <a:chOff x="4924619" y="5346670"/>
            <a:chExt cx="590162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99"/>
                <p:cNvSpPr txBox="1"/>
                <p:nvPr/>
              </p:nvSpPr>
              <p:spPr>
                <a:xfrm>
                  <a:off x="4924619" y="5346670"/>
                  <a:ext cx="59016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32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100" name="TextBox 9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4619" y="5346670"/>
                  <a:ext cx="590162" cy="400110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r="-82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1" name="Oval 100"/>
            <p:cNvSpPr/>
            <p:nvPr/>
          </p:nvSpPr>
          <p:spPr>
            <a:xfrm>
              <a:off x="5219700" y="5448300"/>
              <a:ext cx="88900" cy="8572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sp>
        <p:nvSpPr>
          <p:cNvPr id="105" name="Oval 104"/>
          <p:cNvSpPr/>
          <p:nvPr/>
        </p:nvSpPr>
        <p:spPr>
          <a:xfrm>
            <a:off x="7956376" y="3284984"/>
            <a:ext cx="88900" cy="8413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106" name="TextBox 105"/>
          <p:cNvSpPr txBox="1"/>
          <p:nvPr/>
        </p:nvSpPr>
        <p:spPr>
          <a:xfrm>
            <a:off x="6516688" y="1412875"/>
            <a:ext cx="2519362" cy="52387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2"/>
                </a:solidFill>
                <a:latin typeface="+mn-lt"/>
                <a:cs typeface="+mn-cs"/>
              </a:rPr>
              <a:t>Feature-space</a:t>
            </a:r>
            <a:endParaRPr lang="he-IL" sz="28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324844"/>
              </p:ext>
            </p:extLst>
          </p:nvPr>
        </p:nvGraphicFramePr>
        <p:xfrm>
          <a:off x="519539" y="2961481"/>
          <a:ext cx="2756316" cy="247729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59386"/>
                <a:gridCol w="459386"/>
                <a:gridCol w="459386"/>
                <a:gridCol w="459386"/>
                <a:gridCol w="459386"/>
                <a:gridCol w="459386"/>
              </a:tblGrid>
              <a:tr h="41288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2</a:t>
                      </a:r>
                      <a:endParaRPr lang="en-US" b="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3</a:t>
                      </a:r>
                      <a:endParaRPr lang="en-US" b="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4</a:t>
                      </a:r>
                      <a:endParaRPr lang="en-US" b="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5</a:t>
                      </a:r>
                      <a:endParaRPr lang="en-US" b="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88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</a:t>
                      </a:r>
                      <a:endParaRPr lang="en-US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1288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2</a:t>
                      </a:r>
                      <a:endParaRPr lang="en-US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41288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3</a:t>
                      </a:r>
                      <a:endParaRPr lang="en-US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41288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4</a:t>
                      </a:r>
                      <a:endParaRPr lang="en-US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41288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5</a:t>
                      </a:r>
                      <a:endParaRPr lang="en-US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114248" y="4263479"/>
                <a:ext cx="5297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248" y="4263479"/>
                <a:ext cx="529760" cy="461665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6185365" y="3039343"/>
                <a:ext cx="5297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5365" y="3039343"/>
                <a:ext cx="529760" cy="461665"/>
              </a:xfrm>
              <a:prstGeom prst="rect">
                <a:avLst/>
              </a:prstGeom>
              <a:blipFill rotWithShape="1">
                <a:blip r:embed="rId15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 12"/>
          <p:cNvSpPr/>
          <p:nvPr/>
        </p:nvSpPr>
        <p:spPr>
          <a:xfrm>
            <a:off x="4572001" y="2409825"/>
            <a:ext cx="1200150" cy="917227"/>
          </a:xfrm>
          <a:custGeom>
            <a:avLst/>
            <a:gdLst>
              <a:gd name="connsiteX0" fmla="*/ 35048 w 825623"/>
              <a:gd name="connsiteY0" fmla="*/ 1028700 h 1028700"/>
              <a:gd name="connsiteX1" fmla="*/ 92198 w 825623"/>
              <a:gd name="connsiteY1" fmla="*/ 209550 h 1028700"/>
              <a:gd name="connsiteX2" fmla="*/ 825623 w 825623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5623" h="1028700">
                <a:moveTo>
                  <a:pt x="35048" y="1028700"/>
                </a:moveTo>
                <a:cubicBezTo>
                  <a:pt x="-2258" y="704850"/>
                  <a:pt x="-39564" y="381000"/>
                  <a:pt x="92198" y="209550"/>
                </a:cubicBezTo>
                <a:cubicBezTo>
                  <a:pt x="223960" y="38100"/>
                  <a:pt x="524791" y="19050"/>
                  <a:pt x="825623" y="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436096" y="3138288"/>
            <a:ext cx="936129" cy="2208382"/>
          </a:xfrm>
          <a:custGeom>
            <a:avLst/>
            <a:gdLst>
              <a:gd name="connsiteX0" fmla="*/ 1714500 w 1714500"/>
              <a:gd name="connsiteY0" fmla="*/ 0 h 2019300"/>
              <a:gd name="connsiteX1" fmla="*/ 876300 w 1714500"/>
              <a:gd name="connsiteY1" fmla="*/ 552450 h 2019300"/>
              <a:gd name="connsiteX2" fmla="*/ 419100 w 1714500"/>
              <a:gd name="connsiteY2" fmla="*/ 1104900 h 2019300"/>
              <a:gd name="connsiteX3" fmla="*/ 0 w 1714500"/>
              <a:gd name="connsiteY3" fmla="*/ 201930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500" h="2019300">
                <a:moveTo>
                  <a:pt x="1714500" y="0"/>
                </a:moveTo>
                <a:cubicBezTo>
                  <a:pt x="1403350" y="184150"/>
                  <a:pt x="1092200" y="368300"/>
                  <a:pt x="876300" y="552450"/>
                </a:cubicBezTo>
                <a:cubicBezTo>
                  <a:pt x="660400" y="736600"/>
                  <a:pt x="565150" y="860425"/>
                  <a:pt x="419100" y="1104900"/>
                </a:cubicBezTo>
                <a:cubicBezTo>
                  <a:pt x="273050" y="1349375"/>
                  <a:pt x="136525" y="1684337"/>
                  <a:pt x="0" y="201930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6038850" y="5200650"/>
            <a:ext cx="495300" cy="476250"/>
          </a:xfrm>
          <a:custGeom>
            <a:avLst/>
            <a:gdLst>
              <a:gd name="connsiteX0" fmla="*/ 0 w 495300"/>
              <a:gd name="connsiteY0" fmla="*/ 476250 h 476250"/>
              <a:gd name="connsiteX1" fmla="*/ 352425 w 495300"/>
              <a:gd name="connsiteY1" fmla="*/ 342900 h 476250"/>
              <a:gd name="connsiteX2" fmla="*/ 495300 w 495300"/>
              <a:gd name="connsiteY2" fmla="*/ 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300" h="476250">
                <a:moveTo>
                  <a:pt x="0" y="476250"/>
                </a:moveTo>
                <a:cubicBezTo>
                  <a:pt x="134937" y="449262"/>
                  <a:pt x="269875" y="422275"/>
                  <a:pt x="352425" y="342900"/>
                </a:cubicBezTo>
                <a:cubicBezTo>
                  <a:pt x="434975" y="263525"/>
                  <a:pt x="465137" y="131762"/>
                  <a:pt x="495300" y="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4611920" y="5631631"/>
                <a:ext cx="5297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1920" y="5631631"/>
                <a:ext cx="529760" cy="461665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6618753" y="5350802"/>
                <a:ext cx="5297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753" y="5350802"/>
                <a:ext cx="529760" cy="461665"/>
              </a:xfrm>
              <a:prstGeom prst="rect">
                <a:avLst/>
              </a:prstGeom>
              <a:blipFill rotWithShape="1">
                <a:blip r:embed="rId17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/>
              <p:nvPr/>
            </p:nvSpPr>
            <p:spPr>
              <a:xfrm>
                <a:off x="7490485" y="3138288"/>
                <a:ext cx="5297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0485" y="3138288"/>
                <a:ext cx="529760" cy="461665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TextBox 101"/>
          <p:cNvSpPr txBox="1"/>
          <p:nvPr/>
        </p:nvSpPr>
        <p:spPr>
          <a:xfrm>
            <a:off x="2915816" y="3760465"/>
            <a:ext cx="216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dirty="0" smtClean="0"/>
              <a:t>1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1043608" y="4595986"/>
            <a:ext cx="216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dirty="0" smtClean="0"/>
              <a:t>1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2411760" y="4984601"/>
            <a:ext cx="216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dirty="0" smtClean="0"/>
              <a:t>1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2420397" y="4983559"/>
            <a:ext cx="216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dirty="0" smtClean="0"/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55575" y="2525762"/>
                <a:ext cx="223224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:r>
                  <a:rPr lang="en-US" sz="2400" dirty="0" smtClean="0"/>
                  <a:t>Cluster 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𝑡</m:t>
                    </m:r>
                    <m:r>
                      <a:rPr lang="en-US" sz="2400" b="0" i="1" smtClean="0">
                        <a:latin typeface="Cambria Math"/>
                      </a:rPr>
                      <m:t>+</m:t>
                    </m:r>
                    <m:r>
                      <a:rPr lang="en-US" sz="2400" b="0" i="1" smtClean="0">
                        <a:latin typeface="Cambria Math"/>
                      </a:rPr>
                      <m:t>1</m:t>
                    </m:r>
                  </m:oMath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5" y="2525762"/>
                <a:ext cx="2232249" cy="461665"/>
              </a:xfrm>
              <a:prstGeom prst="rect">
                <a:avLst/>
              </a:prstGeom>
              <a:blipFill rotWithShape="1">
                <a:blip r:embed="rId19"/>
                <a:stretch>
                  <a:fillRect l="-437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/>
              <p:cNvSpPr txBox="1"/>
              <p:nvPr/>
            </p:nvSpPr>
            <p:spPr>
              <a:xfrm rot="16200000">
                <a:off x="-481278" y="3792234"/>
                <a:ext cx="16201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:r>
                  <a:rPr lang="en-US" sz="2400" dirty="0" smtClean="0"/>
                  <a:t>Cluster 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𝑡</m:t>
                    </m:r>
                  </m:oMath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109" name="TextBox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481278" y="3792234"/>
                <a:ext cx="1620180" cy="461665"/>
              </a:xfrm>
              <a:prstGeom prst="rect">
                <a:avLst/>
              </a:prstGeom>
              <a:blipFill rotWithShape="1">
                <a:blip r:embed="rId20"/>
                <a:stretch>
                  <a:fillRect l="-10526" r="-28947" b="-5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530527" y="4119463"/>
            <a:ext cx="617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dirty="0" smtClean="0">
                <a:solidFill>
                  <a:srgbClr val="FFFF00"/>
                </a:solidFill>
              </a:rPr>
              <a:t>red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6660232" y="2607295"/>
            <a:ext cx="617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dirty="0" err="1" smtClean="0">
                <a:solidFill>
                  <a:srgbClr val="FFFF00"/>
                </a:solidFill>
              </a:rPr>
              <a:t>lai</a:t>
            </a:r>
            <a:endParaRPr lang="en-US" sz="2400" dirty="0" smtClean="0">
              <a:solidFill>
                <a:srgbClr val="FFFF00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042695" y="5841476"/>
            <a:ext cx="385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dirty="0" smtClean="0">
                <a:solidFill>
                  <a:srgbClr val="FFFF00"/>
                </a:solidFill>
              </a:rPr>
              <a:t>t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6207919" y="4575893"/>
            <a:ext cx="617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dirty="0" smtClean="0">
                <a:solidFill>
                  <a:srgbClr val="FFFF00"/>
                </a:solidFill>
              </a:rPr>
              <a:t>__</a:t>
            </a:r>
          </a:p>
        </p:txBody>
      </p:sp>
      <p:sp>
        <p:nvSpPr>
          <p:cNvPr id="114" name="Freeform 113"/>
          <p:cNvSpPr/>
          <p:nvPr/>
        </p:nvSpPr>
        <p:spPr>
          <a:xfrm rot="21416465">
            <a:off x="7540350" y="2298278"/>
            <a:ext cx="681589" cy="245845"/>
          </a:xfrm>
          <a:custGeom>
            <a:avLst/>
            <a:gdLst>
              <a:gd name="connsiteX0" fmla="*/ 1295400 w 1295400"/>
              <a:gd name="connsiteY0" fmla="*/ 429480 h 429480"/>
              <a:gd name="connsiteX1" fmla="*/ 752475 w 1295400"/>
              <a:gd name="connsiteY1" fmla="*/ 67530 h 429480"/>
              <a:gd name="connsiteX2" fmla="*/ 0 w 1295400"/>
              <a:gd name="connsiteY2" fmla="*/ 855 h 42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5400" h="429480">
                <a:moveTo>
                  <a:pt x="1295400" y="429480"/>
                </a:moveTo>
                <a:cubicBezTo>
                  <a:pt x="1131887" y="284224"/>
                  <a:pt x="968375" y="138968"/>
                  <a:pt x="752475" y="67530"/>
                </a:cubicBezTo>
                <a:cubicBezTo>
                  <a:pt x="536575" y="-3908"/>
                  <a:pt x="268287" y="-1527"/>
                  <a:pt x="0" y="855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Freeform 114"/>
          <p:cNvSpPr/>
          <p:nvPr/>
        </p:nvSpPr>
        <p:spPr>
          <a:xfrm rot="5121276">
            <a:off x="7922167" y="3438896"/>
            <a:ext cx="693724" cy="352937"/>
          </a:xfrm>
          <a:custGeom>
            <a:avLst/>
            <a:gdLst>
              <a:gd name="connsiteX0" fmla="*/ 1295400 w 1295400"/>
              <a:gd name="connsiteY0" fmla="*/ 429480 h 429480"/>
              <a:gd name="connsiteX1" fmla="*/ 752475 w 1295400"/>
              <a:gd name="connsiteY1" fmla="*/ 67530 h 429480"/>
              <a:gd name="connsiteX2" fmla="*/ 0 w 1295400"/>
              <a:gd name="connsiteY2" fmla="*/ 855 h 42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5400" h="429480">
                <a:moveTo>
                  <a:pt x="1295400" y="429480"/>
                </a:moveTo>
                <a:cubicBezTo>
                  <a:pt x="1131887" y="284224"/>
                  <a:pt x="968375" y="138968"/>
                  <a:pt x="752475" y="67530"/>
                </a:cubicBezTo>
                <a:cubicBezTo>
                  <a:pt x="536575" y="-3908"/>
                  <a:pt x="268287" y="-1527"/>
                  <a:pt x="0" y="855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/>
          <p:cNvSpPr txBox="1"/>
          <p:nvPr/>
        </p:nvSpPr>
        <p:spPr>
          <a:xfrm>
            <a:off x="7972140" y="2492896"/>
            <a:ext cx="689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dirty="0" smtClean="0">
                <a:solidFill>
                  <a:srgbClr val="FFFF00"/>
                </a:solidFill>
              </a:rPr>
              <a:t>grin</a:t>
            </a:r>
          </a:p>
        </p:txBody>
      </p:sp>
      <p:sp>
        <p:nvSpPr>
          <p:cNvPr id="117" name="Freeform 116"/>
          <p:cNvSpPr/>
          <p:nvPr/>
        </p:nvSpPr>
        <p:spPr>
          <a:xfrm>
            <a:off x="5751513" y="3261168"/>
            <a:ext cx="963612" cy="2272857"/>
          </a:xfrm>
          <a:custGeom>
            <a:avLst/>
            <a:gdLst>
              <a:gd name="connsiteX0" fmla="*/ 1714500 w 1714500"/>
              <a:gd name="connsiteY0" fmla="*/ 0 h 2019300"/>
              <a:gd name="connsiteX1" fmla="*/ 876300 w 1714500"/>
              <a:gd name="connsiteY1" fmla="*/ 552450 h 2019300"/>
              <a:gd name="connsiteX2" fmla="*/ 419100 w 1714500"/>
              <a:gd name="connsiteY2" fmla="*/ 1104900 h 2019300"/>
              <a:gd name="connsiteX3" fmla="*/ 0 w 1714500"/>
              <a:gd name="connsiteY3" fmla="*/ 201930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500" h="2019300">
                <a:moveTo>
                  <a:pt x="1714500" y="0"/>
                </a:moveTo>
                <a:cubicBezTo>
                  <a:pt x="1403350" y="184150"/>
                  <a:pt x="1092200" y="368300"/>
                  <a:pt x="876300" y="552450"/>
                </a:cubicBezTo>
                <a:cubicBezTo>
                  <a:pt x="660400" y="736600"/>
                  <a:pt x="565150" y="860425"/>
                  <a:pt x="419100" y="1104900"/>
                </a:cubicBezTo>
                <a:cubicBezTo>
                  <a:pt x="273050" y="1349375"/>
                  <a:pt x="136525" y="1684337"/>
                  <a:pt x="0" y="201930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extBox 117"/>
          <p:cNvSpPr txBox="1"/>
          <p:nvPr/>
        </p:nvSpPr>
        <p:spPr>
          <a:xfrm>
            <a:off x="1979712" y="3344484"/>
            <a:ext cx="216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dirty="0" smtClean="0"/>
              <a:t>1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2902645" y="4170533"/>
            <a:ext cx="216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dirty="0" smtClean="0"/>
              <a:t>1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smtClean="0"/>
              <a:t>Yuval Bahat, Multimodal audio inpainting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72303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500" fill="hold"/>
                                        <p:tgtEl>
                                          <p:spTgt spid="11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500" fill="hold"/>
                                        <p:tgtEl>
                                          <p:spTgt spid="11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 animBg="1"/>
      <p:bldP spid="14" grpId="0" animBg="1"/>
      <p:bldP spid="16" grpId="0" animBg="1"/>
      <p:bldP spid="102" grpId="0"/>
      <p:bldP spid="103" grpId="0"/>
      <p:bldP spid="104" grpId="0"/>
      <p:bldP spid="104" grpId="1"/>
      <p:bldP spid="107" grpId="0"/>
      <p:bldP spid="11" grpId="0"/>
      <p:bldP spid="110" grpId="0"/>
      <p:bldP spid="110" grpId="1"/>
      <p:bldP spid="111" grpId="0"/>
      <p:bldP spid="111" grpId="1"/>
      <p:bldP spid="112" grpId="0"/>
      <p:bldP spid="114" grpId="0" animBg="1"/>
      <p:bldP spid="115" grpId="0" animBg="1"/>
      <p:bldP spid="116" grpId="0"/>
      <p:bldP spid="117" grpId="0" animBg="1"/>
      <p:bldP spid="118" grpId="0"/>
      <p:bldP spid="1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Feature Statistics as a Prior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2777"/>
            <a:ext cx="5420519" cy="792088"/>
          </a:xfrm>
        </p:spPr>
        <p:txBody>
          <a:bodyPr>
            <a:normAutofit fontScale="85000" lnSpcReduction="10000"/>
          </a:bodyPr>
          <a:lstStyle/>
          <a:p>
            <a:pPr algn="l" rtl="0"/>
            <a:r>
              <a:rPr lang="en-US" dirty="0" smtClean="0"/>
              <a:t>Creating cluster transition matrix P</a:t>
            </a:r>
          </a:p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37</a:t>
            </a:fld>
            <a:endParaRPr lang="he-IL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519541" y="2961481"/>
          <a:ext cx="2520282" cy="21945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20047"/>
                <a:gridCol w="420047"/>
                <a:gridCol w="420047"/>
                <a:gridCol w="420047"/>
                <a:gridCol w="420047"/>
                <a:gridCol w="420047"/>
              </a:tblGrid>
              <a:tr h="34528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285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45285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45285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45285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endParaRPr lang="en-US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45285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endParaRPr lang="en-US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9" name="Down Arrow 108"/>
          <p:cNvSpPr/>
          <p:nvPr/>
        </p:nvSpPr>
        <p:spPr>
          <a:xfrm rot="16200000">
            <a:off x="4233187" y="3236769"/>
            <a:ext cx="436291" cy="163087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/>
              <p:cNvSpPr txBox="1"/>
              <p:nvPr/>
            </p:nvSpPr>
            <p:spPr>
              <a:xfrm>
                <a:off x="755575" y="2525762"/>
                <a:ext cx="223224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:r>
                  <a:rPr lang="en-US" sz="2400" dirty="0" smtClean="0"/>
                  <a:t>Cluster 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𝑡</m:t>
                    </m:r>
                    <m:r>
                      <a:rPr lang="en-US" sz="2400" b="0" i="1" smtClean="0">
                        <a:latin typeface="Cambria Math"/>
                      </a:rPr>
                      <m:t>+</m:t>
                    </m:r>
                    <m:r>
                      <a:rPr lang="en-US" sz="2400" b="0" i="1" smtClean="0">
                        <a:latin typeface="Cambria Math"/>
                      </a:rPr>
                      <m:t>1</m:t>
                    </m:r>
                  </m:oMath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110" name="TextBox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5" y="2525762"/>
                <a:ext cx="2232249" cy="461665"/>
              </a:xfrm>
              <a:prstGeom prst="rect">
                <a:avLst/>
              </a:prstGeom>
              <a:blipFill rotWithShape="0">
                <a:blip r:embed="rId3"/>
                <a:stretch>
                  <a:fillRect l="-437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/>
              <p:cNvSpPr txBox="1"/>
              <p:nvPr/>
            </p:nvSpPr>
            <p:spPr>
              <a:xfrm rot="16200000">
                <a:off x="-481278" y="3792234"/>
                <a:ext cx="16201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:r>
                  <a:rPr lang="en-US" sz="2400" dirty="0" smtClean="0"/>
                  <a:t>Cluster 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𝑡</m:t>
                    </m:r>
                  </m:oMath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111" name="TextBox 1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481278" y="3792234"/>
                <a:ext cx="1620180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10526" r="-28947" b="-5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2" name="Table 111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5857658" y="2957190"/>
              <a:ext cx="2530764" cy="2519704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421794"/>
                    <a:gridCol w="421794"/>
                    <a:gridCol w="421794"/>
                    <a:gridCol w="421794"/>
                    <a:gridCol w="421794"/>
                    <a:gridCol w="421794"/>
                  </a:tblGrid>
                  <a:tr h="371961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1</a:t>
                          </a:r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2</a:t>
                          </a:r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3</a:t>
                          </a:r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4</a:t>
                          </a:r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5</a:t>
                          </a:r>
                          <a:endParaRPr lang="en-US" b="0" dirty="0"/>
                        </a:p>
                      </a:txBody>
                      <a:tcPr/>
                    </a:tc>
                  </a:tr>
                  <a:tr h="4344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1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1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600" b="1" i="1" smtClean="0">
                                        <a:latin typeface="Cambria Math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</a:tr>
                  <a:tr h="4344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600" b="1" i="1" smtClean="0">
                                        <a:latin typeface="Cambria Math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600" b="1" dirty="0"/>
                        </a:p>
                      </a:txBody>
                      <a:tcPr/>
                    </a:tc>
                  </a:tr>
                  <a:tr h="3719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3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600" b="1" i="1" smtClean="0">
                                        <a:latin typeface="Cambria Math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600" b="1" dirty="0"/>
                        </a:p>
                      </a:txBody>
                      <a:tcPr/>
                    </a:tc>
                  </a:tr>
                  <a:tr h="4344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4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600" b="1" i="1" smtClean="0">
                                        <a:latin typeface="Cambria Math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</a:tr>
                  <a:tr h="4344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5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600" b="1" i="1" smtClean="0">
                                        <a:latin typeface="Cambria Math"/>
                                      </a:rPr>
                                      <m:t>𝟑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2" name="Table 111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5857658" y="2957190"/>
              <a:ext cx="2530764" cy="2519704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421794"/>
                    <a:gridCol w="421794"/>
                    <a:gridCol w="421794"/>
                    <a:gridCol w="421794"/>
                    <a:gridCol w="421794"/>
                    <a:gridCol w="421794"/>
                  </a:tblGrid>
                  <a:tr h="371961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1</a:t>
                          </a:r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2</a:t>
                          </a:r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3</a:t>
                          </a:r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4</a:t>
                          </a:r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5</a:t>
                          </a:r>
                          <a:endParaRPr lang="en-US" b="0" dirty="0"/>
                        </a:p>
                      </a:txBody>
                      <a:tcPr/>
                    </a:tc>
                  </a:tr>
                  <a:tr h="4344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1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304348" t="-104225" r="-204348" b="-5577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</a:tr>
                  <a:tr h="4344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505797" t="-201389" r="-2899" b="-450000"/>
                          </a:stretch>
                        </a:blipFill>
                      </a:tcPr>
                    </a:tc>
                  </a:tr>
                  <a:tr h="4100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3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505797" t="-323881" r="-2899" b="-383582"/>
                          </a:stretch>
                        </a:blipFill>
                      </a:tcPr>
                    </a:tc>
                  </a:tr>
                  <a:tr h="4344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4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102899" t="-394444" r="-405797" b="-2569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</a:tr>
                  <a:tr h="4344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5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398571" t="-501408" r="-101429" b="-1605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/>
              <p:cNvSpPr txBox="1"/>
              <p:nvPr/>
            </p:nvSpPr>
            <p:spPr>
              <a:xfrm>
                <a:off x="6093692" y="2521471"/>
                <a:ext cx="223224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:r>
                  <a:rPr lang="en-US" sz="2400" dirty="0" smtClean="0"/>
                  <a:t>Cluster 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𝑡</m:t>
                    </m:r>
                    <m:r>
                      <a:rPr lang="en-US" sz="2400" b="0" i="1" smtClean="0">
                        <a:latin typeface="Cambria Math"/>
                      </a:rPr>
                      <m:t>+</m:t>
                    </m:r>
                    <m:r>
                      <a:rPr lang="en-US" sz="2400" b="0" i="1" smtClean="0">
                        <a:latin typeface="Cambria Math"/>
                      </a:rPr>
                      <m:t>1</m:t>
                    </m:r>
                  </m:oMath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118" name="TextBox 1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3692" y="2521471"/>
                <a:ext cx="2232249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437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/>
              <p:cNvSpPr txBox="1"/>
              <p:nvPr/>
            </p:nvSpPr>
            <p:spPr>
              <a:xfrm rot="16200000">
                <a:off x="4856839" y="3787943"/>
                <a:ext cx="16201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:r>
                  <a:rPr lang="en-US" sz="2400" dirty="0" smtClean="0"/>
                  <a:t>Cluster 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𝑡</m:t>
                    </m:r>
                  </m:oMath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119" name="TextBox 1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856839" y="3787943"/>
                <a:ext cx="1620180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10667" r="-30667" b="-6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0" name="Table 119"/>
          <p:cNvGraphicFramePr>
            <a:graphicFrameLocks noGrp="1"/>
          </p:cNvGraphicFramePr>
          <p:nvPr>
            <p:extLst/>
          </p:nvPr>
        </p:nvGraphicFramePr>
        <p:xfrm>
          <a:off x="519539" y="2961481"/>
          <a:ext cx="2756316" cy="247729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59386"/>
                <a:gridCol w="459386"/>
                <a:gridCol w="459386"/>
                <a:gridCol w="459386"/>
                <a:gridCol w="459386"/>
                <a:gridCol w="459386"/>
              </a:tblGrid>
              <a:tr h="41288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2</a:t>
                      </a:r>
                      <a:endParaRPr lang="en-US" b="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3</a:t>
                      </a:r>
                      <a:endParaRPr lang="en-US" b="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4</a:t>
                      </a:r>
                      <a:endParaRPr lang="en-US" b="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5</a:t>
                      </a:r>
                      <a:endParaRPr lang="en-US" b="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88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</a:t>
                      </a:r>
                      <a:endParaRPr lang="en-US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1288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2</a:t>
                      </a:r>
                      <a:endParaRPr lang="en-US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41288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3</a:t>
                      </a:r>
                      <a:endParaRPr lang="en-US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41288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4</a:t>
                      </a:r>
                      <a:endParaRPr lang="en-US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412882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5</a:t>
                      </a:r>
                      <a:endParaRPr lang="en-US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 flipH="1">
            <a:off x="97980" y="5589240"/>
            <a:ext cx="389795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-36512" y="5589240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400" dirty="0" smtClean="0">
                <a:solidFill>
                  <a:schemeClr val="accent1"/>
                </a:solidFill>
              </a:rPr>
              <a:t>Number of collected examples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15816" y="3760465"/>
            <a:ext cx="216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dirty="0" smtClean="0"/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43608" y="4595986"/>
            <a:ext cx="216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dirty="0" smtClean="0"/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20397" y="4983559"/>
            <a:ext cx="216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dirty="0" smtClean="0"/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79712" y="3344484"/>
            <a:ext cx="216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dirty="0" smtClean="0"/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02645" y="4170533"/>
            <a:ext cx="216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dirty="0" smtClean="0"/>
              <a:t>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smtClean="0"/>
              <a:t>Yuval Bahat, Multimodal audio inpainting</a:t>
            </a:r>
            <a:endParaRPr lang="he-IL" dirty="0"/>
          </a:p>
        </p:txBody>
      </p:sp>
      <p:sp>
        <p:nvSpPr>
          <p:cNvPr id="23" name="TextBox 22"/>
          <p:cNvSpPr txBox="1"/>
          <p:nvPr/>
        </p:nvSpPr>
        <p:spPr>
          <a:xfrm>
            <a:off x="6948264" y="5445224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3600" dirty="0">
                <a:solidFill>
                  <a:srgbClr val="C00000"/>
                </a:solidFill>
              </a:rPr>
              <a:t>P</a:t>
            </a:r>
            <a:endParaRPr lang="en-US" sz="3200" dirty="0" smtClean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5949280"/>
            <a:ext cx="6542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400" dirty="0" smtClean="0">
                <a:solidFill>
                  <a:srgbClr val="C00000"/>
                </a:solidFill>
              </a:rPr>
              <a:t>Assuming a Hidden Markov Model generates audio</a:t>
            </a:r>
          </a:p>
        </p:txBody>
      </p:sp>
    </p:spTree>
    <p:extLst>
      <p:ext uri="{BB962C8B-B14F-4D97-AF65-F5344CB8AC3E}">
        <p14:creationId xmlns:p14="http://schemas.microsoft.com/office/powerpoint/2010/main" val="123192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9" grpId="0" animBg="1"/>
      <p:bldP spid="118" grpId="0"/>
      <p:bldP spid="119" grpId="0"/>
      <p:bldP spid="21" grpId="0"/>
      <p:bldP spid="23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Cost function minimization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1"/>
                <a:ext cx="8229600" cy="2620888"/>
              </a:xfrm>
            </p:spPr>
            <p:txBody>
              <a:bodyPr/>
              <a:lstStyle/>
              <a:p>
                <a:pPr algn="l" rtl="0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𝑒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i="1" dirty="0" smtClean="0">
                    <a:latin typeface="Cambria Math"/>
                  </a:rPr>
                  <a:t> - Example</a:t>
                </a:r>
              </a:p>
              <a:p>
                <a:pPr algn="l" rtl="0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b="0" i="1" dirty="0" smtClean="0">
                    <a:latin typeface="Cambria Math"/>
                  </a:rPr>
                  <a:t> - Query</a:t>
                </a:r>
              </a:p>
              <a:p>
                <a:pPr marL="0" indent="0" algn="l" rtl="0">
                  <a:buNone/>
                </a:pPr>
                <a:endParaRPr lang="en-US" b="0" i="1" dirty="0" smtClean="0">
                  <a:latin typeface="Cambria Math"/>
                </a:endParaRPr>
              </a:p>
              <a:p>
                <a:pPr marL="0" indent="0" algn="l" rtl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𝐶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𝐷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en-US" b="0" i="1" smtClean="0">
                          <a:latin typeface="Cambria Math"/>
                        </a:rPr>
                        <m:t>𝑅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1"/>
                <a:ext cx="8229600" cy="2620888"/>
              </a:xfrm>
              <a:blipFill rotWithShape="1">
                <a:blip r:embed="rId2"/>
                <a:stretch>
                  <a:fillRect t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38</a:t>
            </a:fld>
            <a:endParaRPr lang="he-IL"/>
          </a:p>
        </p:txBody>
      </p:sp>
      <p:sp>
        <p:nvSpPr>
          <p:cNvPr id="6" name="TextBox 5"/>
          <p:cNvSpPr txBox="1"/>
          <p:nvPr/>
        </p:nvSpPr>
        <p:spPr>
          <a:xfrm>
            <a:off x="2915816" y="4779149"/>
            <a:ext cx="15121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800" dirty="0" smtClean="0">
                <a:solidFill>
                  <a:srgbClr val="C00000"/>
                </a:solidFill>
              </a:rPr>
              <a:t>Data</a:t>
            </a:r>
          </a:p>
          <a:p>
            <a:pPr algn="ctr" rtl="0"/>
            <a:r>
              <a:rPr lang="en-US" sz="2800" dirty="0" smtClean="0">
                <a:solidFill>
                  <a:srgbClr val="C00000"/>
                </a:solidFill>
              </a:rPr>
              <a:t>term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8064" y="4779645"/>
            <a:ext cx="2376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800" dirty="0" smtClean="0">
                <a:solidFill>
                  <a:srgbClr val="C00000"/>
                </a:solidFill>
              </a:rPr>
              <a:t>Regularization</a:t>
            </a:r>
          </a:p>
          <a:p>
            <a:pPr algn="ctr" rtl="0"/>
            <a:r>
              <a:rPr lang="en-US" sz="2800" dirty="0" smtClean="0">
                <a:solidFill>
                  <a:srgbClr val="C00000"/>
                </a:solidFill>
              </a:rPr>
              <a:t>term</a:t>
            </a:r>
          </a:p>
        </p:txBody>
      </p:sp>
      <p:cxnSp>
        <p:nvCxnSpPr>
          <p:cNvPr id="9" name="Straight Arrow Connector 8"/>
          <p:cNvCxnSpPr>
            <a:stCxn id="6" idx="0"/>
          </p:cNvCxnSpPr>
          <p:nvPr/>
        </p:nvCxnSpPr>
        <p:spPr>
          <a:xfrm flipV="1">
            <a:off x="3671900" y="4041068"/>
            <a:ext cx="468052" cy="738081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0"/>
          </p:cNvCxnSpPr>
          <p:nvPr/>
        </p:nvCxnSpPr>
        <p:spPr>
          <a:xfrm flipV="1">
            <a:off x="6336196" y="4041068"/>
            <a:ext cx="108012" cy="738577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3635896" y="3166368"/>
            <a:ext cx="1656184" cy="79208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993110" y="3166368"/>
            <a:ext cx="1656184" cy="79208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131632" y="3258583"/>
                <a:ext cx="28443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 algn="l" rt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/>
                        </a:rPr>
                        <m:t>𝐷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200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32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200" i="1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dirty="0" smtClean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632" y="3258583"/>
                <a:ext cx="2844316" cy="5847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smtClean="0"/>
              <a:t>Yuval Bahat, Multimodal audio inpainting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48538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9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/>
      <p:bldP spid="16" grpId="0" animBg="1"/>
      <p:bldP spid="11" grpId="0" animBg="1"/>
      <p:bldP spid="11" grpId="1" animBg="1"/>
      <p:bldP spid="11" grpId="2" animBg="1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Regularization term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39</a:t>
            </a:fld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2" name="Table 111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5857658" y="2957190"/>
              <a:ext cx="2530764" cy="2519704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421794"/>
                    <a:gridCol w="421794"/>
                    <a:gridCol w="421794"/>
                    <a:gridCol w="421794"/>
                    <a:gridCol w="421794"/>
                    <a:gridCol w="421794"/>
                  </a:tblGrid>
                  <a:tr h="371961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1</a:t>
                          </a:r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2</a:t>
                          </a:r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3</a:t>
                          </a:r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4</a:t>
                          </a:r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5</a:t>
                          </a:r>
                          <a:endParaRPr lang="en-US" b="0" dirty="0"/>
                        </a:p>
                      </a:txBody>
                      <a:tcPr/>
                    </a:tc>
                  </a:tr>
                  <a:tr h="4344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1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1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600" b="1" i="1" smtClean="0">
                                        <a:latin typeface="Cambria Math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</a:tr>
                  <a:tr h="4344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600" b="1" i="1" smtClean="0">
                                        <a:latin typeface="Cambria Math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600" b="1" dirty="0"/>
                        </a:p>
                      </a:txBody>
                      <a:tcPr/>
                    </a:tc>
                  </a:tr>
                  <a:tr h="3719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3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600" b="1" i="1" smtClean="0">
                                        <a:latin typeface="Cambria Math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600" b="1" dirty="0"/>
                        </a:p>
                      </a:txBody>
                      <a:tcPr/>
                    </a:tc>
                  </a:tr>
                  <a:tr h="4344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4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600" b="1" i="1" smtClean="0">
                                        <a:latin typeface="Cambria Math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</a:tr>
                  <a:tr h="4344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5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600" b="1" i="1" smtClean="0">
                                        <a:latin typeface="Cambria Math"/>
                                      </a:rPr>
                                      <m:t>𝟑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2" name="Table 111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5857658" y="2957190"/>
              <a:ext cx="2530764" cy="2519704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421794"/>
                    <a:gridCol w="421794"/>
                    <a:gridCol w="421794"/>
                    <a:gridCol w="421794"/>
                    <a:gridCol w="421794"/>
                    <a:gridCol w="421794"/>
                  </a:tblGrid>
                  <a:tr h="371961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1</a:t>
                          </a:r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2</a:t>
                          </a:r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3</a:t>
                          </a:r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4</a:t>
                          </a:r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5</a:t>
                          </a:r>
                          <a:endParaRPr lang="en-US" b="0" dirty="0"/>
                        </a:p>
                      </a:txBody>
                      <a:tcPr/>
                    </a:tc>
                  </a:tr>
                  <a:tr h="4344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1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04348" t="-104225" r="-204348" b="-5577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</a:tr>
                  <a:tr h="4344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505797" t="-201389" r="-2899" b="-450000"/>
                          </a:stretch>
                        </a:blipFill>
                      </a:tcPr>
                    </a:tc>
                  </a:tr>
                  <a:tr h="4100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3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505797" t="-323881" r="-2899" b="-383582"/>
                          </a:stretch>
                        </a:blipFill>
                      </a:tcPr>
                    </a:tc>
                  </a:tr>
                  <a:tr h="4344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4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2899" t="-394444" r="-405797" b="-2569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</a:tr>
                  <a:tr h="4344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5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98571" t="-501408" r="-101429" b="-1605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1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grpSp>
        <p:nvGrpSpPr>
          <p:cNvPr id="6" name="Group 5"/>
          <p:cNvGrpSpPr/>
          <p:nvPr/>
        </p:nvGrpSpPr>
        <p:grpSpPr>
          <a:xfrm>
            <a:off x="5436096" y="2521471"/>
            <a:ext cx="2889845" cy="3570084"/>
            <a:chOff x="5436096" y="2521471"/>
            <a:chExt cx="2889845" cy="35700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TextBox 117"/>
                <p:cNvSpPr txBox="1"/>
                <p:nvPr/>
              </p:nvSpPr>
              <p:spPr>
                <a:xfrm>
                  <a:off x="6093692" y="2521471"/>
                  <a:ext cx="223224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 rtl="0"/>
                  <a:r>
                    <a:rPr lang="en-US" sz="2400" dirty="0" smtClean="0"/>
                    <a:t>Cluster at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𝑡</m:t>
                      </m:r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latin typeface="Cambria Math"/>
                        </a:rPr>
                        <m:t>1</m:t>
                      </m:r>
                    </m:oMath>
                  </a14:m>
                  <a:endParaRPr lang="en-US" sz="2400" dirty="0" smtClean="0"/>
                </a:p>
              </p:txBody>
            </p:sp>
          </mc:Choice>
          <mc:Fallback xmlns="">
            <p:sp>
              <p:nvSpPr>
                <p:cNvPr id="118" name="TextBox 1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3692" y="2521471"/>
                  <a:ext cx="2232249" cy="4616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4372" t="-10667" b="-30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TextBox 118"/>
                <p:cNvSpPr txBox="1"/>
                <p:nvPr/>
              </p:nvSpPr>
              <p:spPr>
                <a:xfrm rot="16200000">
                  <a:off x="4856839" y="3787943"/>
                  <a:ext cx="162018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 rtl="0"/>
                  <a:r>
                    <a:rPr lang="en-US" sz="2400" dirty="0" smtClean="0"/>
                    <a:t>Cluster at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𝑡</m:t>
                      </m:r>
                    </m:oMath>
                  </a14:m>
                  <a:endParaRPr lang="en-US" sz="2400" dirty="0" smtClean="0"/>
                </a:p>
              </p:txBody>
            </p:sp>
          </mc:Choice>
          <mc:Fallback xmlns="">
            <p:sp>
              <p:nvSpPr>
                <p:cNvPr id="119" name="TextBox 1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856839" y="3787943"/>
                  <a:ext cx="1620180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0667" r="-30667" b="-60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/>
            <p:cNvSpPr txBox="1"/>
            <p:nvPr/>
          </p:nvSpPr>
          <p:spPr>
            <a:xfrm>
              <a:off x="6948264" y="5445224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3600" dirty="0">
                  <a:solidFill>
                    <a:srgbClr val="C00000"/>
                  </a:solidFill>
                </a:rPr>
                <a:t>P</a:t>
              </a:r>
              <a:endParaRPr lang="en-US" sz="3200" dirty="0" smtClean="0">
                <a:solidFill>
                  <a:srgbClr val="C00000"/>
                </a:solidFill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3626202" y="1846822"/>
            <a:ext cx="2169934" cy="5040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323528" y="1844824"/>
            <a:ext cx="5544616" cy="504056"/>
            <a:chOff x="3419872" y="3837569"/>
            <a:chExt cx="5544616" cy="504056"/>
          </a:xfrm>
        </p:grpSpPr>
        <p:sp>
          <p:nvSpPr>
            <p:cNvPr id="29" name="Rectangle 28"/>
            <p:cNvSpPr/>
            <p:nvPr/>
          </p:nvSpPr>
          <p:spPr>
            <a:xfrm>
              <a:off x="3491879" y="3837569"/>
              <a:ext cx="2635721" cy="50405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14" descr="C:\Users\IBM owner\Dropbox\Master\Semester 3\Studying\MultiModal\Seminar\resources\algoSketch\speechWaveform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3839567"/>
              <a:ext cx="5544616" cy="47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Rectangle 30"/>
          <p:cNvSpPr/>
          <p:nvPr/>
        </p:nvSpPr>
        <p:spPr>
          <a:xfrm>
            <a:off x="3031257" y="1846977"/>
            <a:ext cx="594945" cy="50405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566443" y="2348880"/>
            <a:ext cx="1170432" cy="515548"/>
            <a:chOff x="4769720" y="4612605"/>
            <a:chExt cx="1170432" cy="515548"/>
          </a:xfrm>
        </p:grpSpPr>
        <p:grpSp>
          <p:nvGrpSpPr>
            <p:cNvPr id="35" name="Group 34"/>
            <p:cNvGrpSpPr/>
            <p:nvPr/>
          </p:nvGrpSpPr>
          <p:grpSpPr>
            <a:xfrm>
              <a:off x="4769720" y="4612605"/>
              <a:ext cx="1170432" cy="241238"/>
              <a:chOff x="6547966" y="5332958"/>
              <a:chExt cx="688330" cy="241238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>
                <a:off x="6547966" y="5332958"/>
                <a:ext cx="0" cy="241176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H="1">
                <a:off x="6548028" y="5574196"/>
                <a:ext cx="688268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7236296" y="5333020"/>
                <a:ext cx="0" cy="241176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5110246" y="4728043"/>
                  <a:ext cx="48891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0246" y="4728043"/>
                  <a:ext cx="488916" cy="40011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3905624" y="2348881"/>
            <a:ext cx="1170432" cy="515547"/>
            <a:chOff x="3905624" y="2348881"/>
            <a:chExt cx="1170432" cy="515547"/>
          </a:xfrm>
        </p:grpSpPr>
        <p:grpSp>
          <p:nvGrpSpPr>
            <p:cNvPr id="47" name="Group 46"/>
            <p:cNvGrpSpPr/>
            <p:nvPr/>
          </p:nvGrpSpPr>
          <p:grpSpPr>
            <a:xfrm>
              <a:off x="3905624" y="2348881"/>
              <a:ext cx="1170432" cy="241238"/>
              <a:chOff x="6547966" y="5332958"/>
              <a:chExt cx="688330" cy="241238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>
                <a:off x="6547966" y="5332958"/>
                <a:ext cx="0" cy="241176"/>
              </a:xfrm>
              <a:prstGeom prst="line">
                <a:avLst/>
              </a:prstGeom>
              <a:ln w="1905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>
                <a:off x="6548028" y="5574196"/>
                <a:ext cx="688268" cy="0"/>
              </a:xfrm>
              <a:prstGeom prst="line">
                <a:avLst/>
              </a:prstGeom>
              <a:ln w="1905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7236296" y="5333020"/>
                <a:ext cx="0" cy="241176"/>
              </a:xfrm>
              <a:prstGeom prst="line">
                <a:avLst/>
              </a:prstGeom>
              <a:ln w="1905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4243452" y="2464318"/>
                  <a:ext cx="49487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3452" y="2464318"/>
                  <a:ext cx="494879" cy="40011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/>
          <p:cNvGrpSpPr/>
          <p:nvPr/>
        </p:nvGrpSpPr>
        <p:grpSpPr>
          <a:xfrm>
            <a:off x="2735776" y="2348534"/>
            <a:ext cx="1170432" cy="284674"/>
            <a:chOff x="6547966" y="5332958"/>
            <a:chExt cx="688330" cy="241238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6547966" y="5332958"/>
              <a:ext cx="0" cy="241176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6548028" y="5574196"/>
              <a:ext cx="688268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236296" y="5333020"/>
              <a:ext cx="0" cy="241176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3084961" y="2530996"/>
                <a:ext cx="55931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?</m:t>
                          </m:r>
                        </m:sub>
                      </m:sSub>
                    </m:oMath>
                  </m:oMathPara>
                </a14:m>
                <a:endParaRPr lang="en-US" sz="2800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4961" y="2530996"/>
                <a:ext cx="559319" cy="52322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3084961" y="2529979"/>
                <a:ext cx="90556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54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?</m:t>
                      </m:r>
                    </m:oMath>
                  </m:oMathPara>
                </a14:m>
                <a:endParaRPr lang="en-US" sz="2800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4961" y="2529979"/>
                <a:ext cx="905569" cy="52322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Down Arrow 32"/>
          <p:cNvSpPr/>
          <p:nvPr/>
        </p:nvSpPr>
        <p:spPr>
          <a:xfrm>
            <a:off x="2182714" y="3124769"/>
            <a:ext cx="436291" cy="35813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wn Arrow 39"/>
          <p:cNvSpPr/>
          <p:nvPr/>
        </p:nvSpPr>
        <p:spPr>
          <a:xfrm>
            <a:off x="3910906" y="3124769"/>
            <a:ext cx="436291" cy="35813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1825184" y="3573016"/>
                <a:ext cx="5297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5184" y="3573016"/>
                <a:ext cx="529760" cy="461665"/>
              </a:xfrm>
              <a:prstGeom prst="rect">
                <a:avLst/>
              </a:prstGeom>
              <a:blipFill rotWithShape="0">
                <a:blip r:embed="rId11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3057780" y="3573016"/>
                <a:ext cx="5899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800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7780" y="3573016"/>
                <a:ext cx="589905" cy="52322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4199648" y="3573016"/>
                <a:ext cx="5297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9648" y="3573016"/>
                <a:ext cx="529760" cy="461665"/>
              </a:xfrm>
              <a:prstGeom prst="rect">
                <a:avLst/>
              </a:prstGeom>
              <a:blipFill rotWithShape="0">
                <a:blip r:embed="rId13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rc 2"/>
          <p:cNvSpPr/>
          <p:nvPr/>
        </p:nvSpPr>
        <p:spPr>
          <a:xfrm rot="5400000">
            <a:off x="3757584" y="3615767"/>
            <a:ext cx="326641" cy="978495"/>
          </a:xfrm>
          <a:prstGeom prst="arc">
            <a:avLst>
              <a:gd name="adj1" fmla="val 16200000"/>
              <a:gd name="adj2" fmla="val 5471332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Arc 56"/>
          <p:cNvSpPr/>
          <p:nvPr/>
        </p:nvSpPr>
        <p:spPr>
          <a:xfrm rot="5400000">
            <a:off x="2533448" y="3615767"/>
            <a:ext cx="326641" cy="978495"/>
          </a:xfrm>
          <a:prstGeom prst="arc">
            <a:avLst>
              <a:gd name="adj1" fmla="val 16200000"/>
              <a:gd name="adj2" fmla="val 5471332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ular Callout 4"/>
              <p:cNvSpPr/>
              <p:nvPr/>
            </p:nvSpPr>
            <p:spPr>
              <a:xfrm>
                <a:off x="2565347" y="4725144"/>
                <a:ext cx="1511393" cy="497604"/>
              </a:xfrm>
              <a:prstGeom prst="wedgeRoundRectCallout">
                <a:avLst>
                  <a:gd name="adj1" fmla="val 204428"/>
                  <a:gd name="adj2" fmla="val -44844"/>
                  <a:gd name="adj3" fmla="val 16667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ounded Rectangular Callout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5347" y="4725144"/>
                <a:ext cx="1511393" cy="497604"/>
              </a:xfrm>
              <a:prstGeom prst="wedgeRoundRectCallout">
                <a:avLst>
                  <a:gd name="adj1" fmla="val 204428"/>
                  <a:gd name="adj2" fmla="val -44844"/>
                  <a:gd name="adj3" fmla="val 16667"/>
                </a:avLst>
              </a:prstGeom>
              <a:blipFill rotWithShape="0">
                <a:blip r:embed="rId14"/>
                <a:stretch>
                  <a:fillRect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025077" y="4221088"/>
                <a:ext cx="134338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𝑝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5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5077" y="4221088"/>
                <a:ext cx="1343381" cy="461665"/>
              </a:xfrm>
              <a:prstGeom prst="rect">
                <a:avLst/>
              </a:prstGeom>
              <a:blipFill rotWithShape="0">
                <a:blip r:embed="rId1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3249213" y="4221089"/>
                <a:ext cx="134338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𝑝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9213" y="4221089"/>
                <a:ext cx="1343381" cy="461665"/>
              </a:xfrm>
              <a:prstGeom prst="rect">
                <a:avLst/>
              </a:prstGeom>
              <a:blipFill rotWithShape="0">
                <a:blip r:embed="rId16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8511" y="4190310"/>
                <a:ext cx="199849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𝑝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1" y="4190310"/>
                <a:ext cx="1998496" cy="523220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1794042" y="4190311"/>
                <a:ext cx="3983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sz="2800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4042" y="4190311"/>
                <a:ext cx="398383" cy="523220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Callout 10"/>
          <p:cNvSpPr/>
          <p:nvPr/>
        </p:nvSpPr>
        <p:spPr>
          <a:xfrm>
            <a:off x="323528" y="2420888"/>
            <a:ext cx="1389867" cy="1514957"/>
          </a:xfrm>
          <a:prstGeom prst="wedgeEllipseCallout">
            <a:avLst>
              <a:gd name="adj1" fmla="val 71028"/>
              <a:gd name="adj2" fmla="val 83397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2000" dirty="0" smtClean="0"/>
              <a:t>Hidden Markov Model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3131840" y="4221089"/>
                <a:ext cx="3289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</m:oMath>
                  </m:oMathPara>
                </a14:m>
                <a:endParaRPr lang="en-US" sz="2400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840" y="4221089"/>
                <a:ext cx="328936" cy="461665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3128665" y="1196752"/>
                <a:ext cx="4889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665" y="1196752"/>
                <a:ext cx="488916" cy="400110"/>
              </a:xfrm>
              <a:prstGeom prst="rect">
                <a:avLst/>
              </a:prstGeom>
              <a:blipFill rotWithShape="0">
                <a:blip r:embed="rId20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Group 62"/>
          <p:cNvGrpSpPr/>
          <p:nvPr/>
        </p:nvGrpSpPr>
        <p:grpSpPr>
          <a:xfrm flipV="1">
            <a:off x="2736004" y="1562303"/>
            <a:ext cx="1170432" cy="284674"/>
            <a:chOff x="6547966" y="5332958"/>
            <a:chExt cx="688330" cy="241238"/>
          </a:xfrm>
        </p:grpSpPr>
        <p:cxnSp>
          <p:nvCxnSpPr>
            <p:cNvPr id="64" name="Straight Connector 63"/>
            <p:cNvCxnSpPr/>
            <p:nvPr/>
          </p:nvCxnSpPr>
          <p:spPr>
            <a:xfrm>
              <a:off x="6547966" y="5332958"/>
              <a:ext cx="0" cy="241176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6548028" y="5574196"/>
              <a:ext cx="688268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7236296" y="5333020"/>
              <a:ext cx="0" cy="241176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5496" y="5265986"/>
                <a:ext cx="213795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</a:rPr>
                        <m:t>𝑅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/>
                                </a:rPr>
                                <m:t>54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5265986"/>
                <a:ext cx="2137958" cy="523220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1884861" y="5229200"/>
                <a:ext cx="342375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𝑙𝑜𝑔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/>
                                    </a:rPr>
                                    <m:t>5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sz="28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861" y="5229200"/>
                <a:ext cx="3423758" cy="523220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1547664" y="5744930"/>
                <a:ext cx="44945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/>
                        </a:rPr>
                        <m:t>=−</m:t>
                      </m:r>
                      <m:r>
                        <a:rPr lang="en-US" sz="2800" i="1">
                          <a:latin typeface="Cambria Math"/>
                        </a:rPr>
                        <m:t>𝑙𝑜𝑔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/>
                                    </a:rPr>
                                    <m:t>5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800" i="1">
                              <a:latin typeface="Cambria Math"/>
                            </a:rPr>
                            <m:t>∙</m:t>
                          </m:r>
                          <m:r>
                            <a:rPr lang="en-US" sz="2800" i="1">
                              <a:latin typeface="Cambria Math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/>
                                    </a:rPr>
                                    <m:t>5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2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5744930"/>
                <a:ext cx="4494500" cy="523220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431657" y="4743250"/>
                <a:ext cx="584198" cy="454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1657" y="4743250"/>
                <a:ext cx="584198" cy="454292"/>
              </a:xfrm>
              <a:prstGeom prst="rect">
                <a:avLst/>
              </a:prstGeom>
              <a:blipFill rotWithShape="0">
                <a:blip r:embed="rId24"/>
                <a:stretch>
                  <a:fillRect l="-51042" t="-118667" r="-97917" b="-18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2665015" y="4743250"/>
                <a:ext cx="584198" cy="454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5015" y="4743250"/>
                <a:ext cx="584198" cy="454292"/>
              </a:xfrm>
              <a:prstGeom prst="rect">
                <a:avLst/>
              </a:prstGeom>
              <a:blipFill rotWithShape="0">
                <a:blip r:embed="rId25"/>
                <a:stretch>
                  <a:fillRect l="-50000" t="-118667" r="-98958" b="-18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smtClean="0"/>
              <a:t>Yuval Bahat, Multimodal audio inpainting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11521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1.04046E-6 L 0.04653 1.0404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0.0007 L 0.04532 -0.000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367E-6 L 0.57031 -0.07773 " pathEditMode="relative" rAng="0" ptsTypes="AA">
                                      <p:cBhvr>
                                        <p:cTn id="94" dur="20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07" y="-38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367E-6 L 0.43924 0.0377 " pathEditMode="relative" rAng="0" ptsTypes="AA">
                                      <p:cBhvr>
                                        <p:cTn id="100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62" y="18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53" grpId="0"/>
      <p:bldP spid="33" grpId="0" animBg="1"/>
      <p:bldP spid="40" grpId="0" animBg="1"/>
      <p:bldP spid="54" grpId="0"/>
      <p:bldP spid="55" grpId="0"/>
      <p:bldP spid="56" grpId="0"/>
      <p:bldP spid="3" grpId="0" animBg="1"/>
      <p:bldP spid="57" grpId="0" animBg="1"/>
      <p:bldP spid="5" grpId="0" animBg="1"/>
      <p:bldP spid="7" grpId="0"/>
      <p:bldP spid="58" grpId="0"/>
      <p:bldP spid="59" grpId="0"/>
      <p:bldP spid="60" grpId="0"/>
      <p:bldP spid="11" grpId="0" animBg="1"/>
      <p:bldP spid="61" grpId="0"/>
      <p:bldP spid="62" grpId="0"/>
      <p:bldP spid="12" grpId="0"/>
      <p:bldP spid="67" grpId="0"/>
      <p:bldP spid="68" grpId="0"/>
      <p:bldP spid="8" grpId="0"/>
      <p:bldP spid="8" grpId="1"/>
      <p:bldP spid="70" grpId="0"/>
      <p:bldP spid="7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114" y="1269218"/>
            <a:ext cx="545586" cy="57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loud 11"/>
          <p:cNvSpPr/>
          <p:nvPr/>
        </p:nvSpPr>
        <p:spPr>
          <a:xfrm rot="2527968">
            <a:off x="2583529" y="1934914"/>
            <a:ext cx="3174601" cy="2808312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699792" y="2840899"/>
            <a:ext cx="308609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WWW</a:t>
            </a:r>
            <a:endParaRPr lang="en-US" sz="7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Packet Dropping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32" y="260648"/>
            <a:ext cx="1853188" cy="1801372"/>
          </a:xfrm>
        </p:spPr>
      </p:pic>
      <p:pic>
        <p:nvPicPr>
          <p:cNvPr id="2051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878" y="1503208"/>
            <a:ext cx="622314" cy="65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515" y="1736324"/>
            <a:ext cx="697763" cy="73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917" y="1979151"/>
            <a:ext cx="847926" cy="8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IBM owner\Dropbox\Master\Semester 3\Studying\MultiModal\Seminar\resources\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536" y="1406210"/>
            <a:ext cx="103662" cy="287663"/>
          </a:xfrm>
          <a:prstGeom prst="rect">
            <a:avLst/>
          </a:prstGeom>
          <a:noFill/>
          <a:scene3d>
            <a:camera prst="isometricOffAxis1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IBM owner\Dropbox\Master\Semester 3\Studying\MultiModal\Seminar\resources\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091" y="1644232"/>
            <a:ext cx="236601" cy="359766"/>
          </a:xfrm>
          <a:prstGeom prst="rect">
            <a:avLst/>
          </a:prstGeom>
          <a:noFill/>
          <a:scene3d>
            <a:camera prst="isometricOffAxis1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IBM owner\Dropbox\Master\Semester 3\Studying\MultiModal\Seminar\resources\3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698" y="1889534"/>
            <a:ext cx="288032" cy="445861"/>
          </a:xfrm>
          <a:prstGeom prst="rect">
            <a:avLst/>
          </a:prstGeom>
          <a:noFill/>
          <a:scene3d>
            <a:camera prst="isometricOffAxis1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69" y="2425152"/>
            <a:ext cx="336848" cy="35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398" y="3648479"/>
            <a:ext cx="336848" cy="35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187" y="2746235"/>
            <a:ext cx="336848" cy="35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45" y="3851700"/>
            <a:ext cx="336848" cy="35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977" y="3996558"/>
            <a:ext cx="336848" cy="35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943" y="4005104"/>
            <a:ext cx="336848" cy="35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IBM owner\Dropbox\Master\Semester 3\Studying\MultiModal\Seminar\resources\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995" y="2203204"/>
            <a:ext cx="332961" cy="471334"/>
          </a:xfrm>
          <a:prstGeom prst="rect">
            <a:avLst/>
          </a:prstGeom>
          <a:noFill/>
          <a:scene3d>
            <a:camera prst="isometricOffAxis1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34" y="3579901"/>
            <a:ext cx="732820" cy="77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037" y="3851700"/>
            <a:ext cx="835880" cy="87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898" y="4185244"/>
            <a:ext cx="1138917" cy="119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C:\Users\IBM owner\Dropbox\Master\Semester 3\Studying\MultiModal\Seminar\resources\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826" y="3761742"/>
            <a:ext cx="139237" cy="386383"/>
          </a:xfrm>
          <a:prstGeom prst="rect">
            <a:avLst/>
          </a:prstGeom>
          <a:noFill/>
          <a:scene3d>
            <a:camera prst="isometricOffAxis1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IBM owner\Dropbox\Master\Semester 3\Studying\MultiModal\Seminar\resources\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749" y="4062054"/>
            <a:ext cx="317797" cy="483230"/>
          </a:xfrm>
          <a:prstGeom prst="rect">
            <a:avLst/>
          </a:prstGeom>
          <a:noFill/>
          <a:scene3d>
            <a:camera prst="isometricOffAxis1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IBM owner\Dropbox\Master\Semester 3\Studying\MultiModal\Seminar\resources\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339" y="4471158"/>
            <a:ext cx="447226" cy="633086"/>
          </a:xfrm>
          <a:prstGeom prst="rect">
            <a:avLst/>
          </a:prstGeom>
          <a:noFill/>
          <a:scene3d>
            <a:camera prst="isometricOffAxis1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076" y="2320180"/>
            <a:ext cx="336848" cy="35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653" y="4345453"/>
            <a:ext cx="336848" cy="35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C:\Users\IBM owner\Dropbox\Master\Semester 3\Studying\MultiModal\Seminar\resources\3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653" y="4455871"/>
            <a:ext cx="82399" cy="127550"/>
          </a:xfrm>
          <a:prstGeom prst="rect">
            <a:avLst/>
          </a:prstGeom>
          <a:noFill/>
          <a:scene3d>
            <a:camera prst="isometricOffAxis1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IBM owner\Dropbox\Master\Semester 3\Studying\MultiModal\Seminar\waveformUnpackedFromPacket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073" y="4797152"/>
            <a:ext cx="617537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4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smtClean="0"/>
              <a:t>Yuval Bahat, Multimodal audio inpainting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2943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87"/>
    </mc:Choice>
    <mc:Fallback xmlns="">
      <p:transition spd="slow" advTm="11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9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7148513" y="2708275"/>
            <a:ext cx="87312" cy="857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grpSp>
        <p:nvGrpSpPr>
          <p:cNvPr id="81" name="Group 80"/>
          <p:cNvGrpSpPr/>
          <p:nvPr/>
        </p:nvGrpSpPr>
        <p:grpSpPr>
          <a:xfrm>
            <a:off x="6989763" y="2279620"/>
            <a:ext cx="693203" cy="400110"/>
            <a:chOff x="6989763" y="2279620"/>
            <a:chExt cx="693203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/>
                <p:cNvSpPr txBox="1"/>
                <p:nvPr/>
              </p:nvSpPr>
              <p:spPr>
                <a:xfrm>
                  <a:off x="6989763" y="2279620"/>
                  <a:ext cx="69320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103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79" name="TextBox 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9763" y="2279620"/>
                  <a:ext cx="693203" cy="400110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Oval 6"/>
            <p:cNvSpPr/>
            <p:nvPr/>
          </p:nvSpPr>
          <p:spPr>
            <a:xfrm>
              <a:off x="7280275" y="2395538"/>
              <a:ext cx="88900" cy="8413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sp>
        <p:nvSpPr>
          <p:cNvPr id="8" name="Oval 7"/>
          <p:cNvSpPr/>
          <p:nvPr/>
        </p:nvSpPr>
        <p:spPr>
          <a:xfrm>
            <a:off x="6228184" y="2840806"/>
            <a:ext cx="88900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9" name="Oval 8"/>
          <p:cNvSpPr/>
          <p:nvPr/>
        </p:nvSpPr>
        <p:spPr>
          <a:xfrm>
            <a:off x="6715125" y="3068638"/>
            <a:ext cx="88900" cy="857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10" name="Oval 9"/>
          <p:cNvSpPr/>
          <p:nvPr/>
        </p:nvSpPr>
        <p:spPr>
          <a:xfrm>
            <a:off x="6227763" y="2565400"/>
            <a:ext cx="88900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11" name="Oval 10"/>
          <p:cNvSpPr/>
          <p:nvPr/>
        </p:nvSpPr>
        <p:spPr>
          <a:xfrm>
            <a:off x="6516688" y="2349500"/>
            <a:ext cx="87312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12" name="Oval 11"/>
          <p:cNvSpPr/>
          <p:nvPr/>
        </p:nvSpPr>
        <p:spPr>
          <a:xfrm>
            <a:off x="6659563" y="2565400"/>
            <a:ext cx="88900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13" name="Oval 12"/>
          <p:cNvSpPr/>
          <p:nvPr/>
        </p:nvSpPr>
        <p:spPr>
          <a:xfrm>
            <a:off x="8027988" y="2781300"/>
            <a:ext cx="88900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grpSp>
        <p:nvGrpSpPr>
          <p:cNvPr id="82" name="Group 81"/>
          <p:cNvGrpSpPr/>
          <p:nvPr/>
        </p:nvGrpSpPr>
        <p:grpSpPr>
          <a:xfrm>
            <a:off x="8062479" y="2852738"/>
            <a:ext cx="590162" cy="408431"/>
            <a:chOff x="8062479" y="2852738"/>
            <a:chExt cx="590162" cy="4084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/>
                <p:cNvSpPr txBox="1"/>
                <p:nvPr/>
              </p:nvSpPr>
              <p:spPr>
                <a:xfrm>
                  <a:off x="8062479" y="2861059"/>
                  <a:ext cx="59016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45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80" name="TextBox 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62479" y="2861059"/>
                  <a:ext cx="590162" cy="40011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r="-9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val 13"/>
            <p:cNvSpPr/>
            <p:nvPr/>
          </p:nvSpPr>
          <p:spPr>
            <a:xfrm>
              <a:off x="8228013" y="2852738"/>
              <a:ext cx="88900" cy="8413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7915661" y="4160985"/>
            <a:ext cx="184731" cy="400110"/>
            <a:chOff x="7776102" y="4160985"/>
            <a:chExt cx="184731" cy="400110"/>
          </a:xfrm>
        </p:grpSpPr>
        <p:sp>
          <p:nvSpPr>
            <p:cNvPr id="66" name="TextBox 65"/>
            <p:cNvSpPr txBox="1"/>
            <p:nvPr/>
          </p:nvSpPr>
          <p:spPr>
            <a:xfrm>
              <a:off x="7776102" y="4160985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endParaRPr lang="en-US" sz="2000" dirty="0" smtClean="0"/>
            </a:p>
          </p:txBody>
        </p:sp>
        <p:sp>
          <p:nvSpPr>
            <p:cNvPr id="17" name="Oval 16"/>
            <p:cNvSpPr/>
            <p:nvPr/>
          </p:nvSpPr>
          <p:spPr>
            <a:xfrm>
              <a:off x="7790656" y="4360069"/>
              <a:ext cx="88900" cy="8413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725164" y="3829891"/>
            <a:ext cx="590162" cy="400110"/>
            <a:chOff x="7725164" y="3829891"/>
            <a:chExt cx="590162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7725164" y="3829891"/>
                  <a:ext cx="59016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33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5164" y="3829891"/>
                  <a:ext cx="590162" cy="400110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r="-92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Oval 22"/>
            <p:cNvSpPr/>
            <p:nvPr/>
          </p:nvSpPr>
          <p:spPr>
            <a:xfrm>
              <a:off x="7740650" y="4078288"/>
              <a:ext cx="88900" cy="8413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sp>
        <p:nvSpPr>
          <p:cNvPr id="26" name="Oval 25"/>
          <p:cNvSpPr/>
          <p:nvPr/>
        </p:nvSpPr>
        <p:spPr>
          <a:xfrm>
            <a:off x="5491163" y="5653088"/>
            <a:ext cx="88900" cy="8413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27" name="Oval 26"/>
          <p:cNvSpPr/>
          <p:nvPr/>
        </p:nvSpPr>
        <p:spPr>
          <a:xfrm>
            <a:off x="5707063" y="5724525"/>
            <a:ext cx="88900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28" name="Oval 27"/>
          <p:cNvSpPr/>
          <p:nvPr/>
        </p:nvSpPr>
        <p:spPr>
          <a:xfrm>
            <a:off x="5940425" y="5881688"/>
            <a:ext cx="88900" cy="8413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29" name="Oval 28"/>
          <p:cNvSpPr/>
          <p:nvPr/>
        </p:nvSpPr>
        <p:spPr>
          <a:xfrm>
            <a:off x="4716463" y="3573463"/>
            <a:ext cx="87312" cy="84137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glow>
              <a:schemeClr val="accent1"/>
            </a:glow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grpSp>
        <p:nvGrpSpPr>
          <p:cNvPr id="83" name="Group 82"/>
          <p:cNvGrpSpPr/>
          <p:nvPr/>
        </p:nvGrpSpPr>
        <p:grpSpPr>
          <a:xfrm>
            <a:off x="4943343" y="3860800"/>
            <a:ext cx="808170" cy="417543"/>
            <a:chOff x="4943343" y="3860800"/>
            <a:chExt cx="808170" cy="417543"/>
          </a:xfrm>
          <a:effectLst>
            <a:glow>
              <a:schemeClr val="accent1"/>
            </a:glow>
            <a:reflection endPos="0" dir="5400000" sy="-100000" algn="bl" rotWithShape="0"/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/>
                <p:cNvSpPr txBox="1"/>
                <p:nvPr/>
              </p:nvSpPr>
              <p:spPr>
                <a:xfrm>
                  <a:off x="4943343" y="3878233"/>
                  <a:ext cx="80817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2546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77" name="TextBox 7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3343" y="3878233"/>
                  <a:ext cx="808170" cy="400110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Oval 29"/>
            <p:cNvSpPr/>
            <p:nvPr/>
          </p:nvSpPr>
          <p:spPr>
            <a:xfrm>
              <a:off x="5148263" y="3860800"/>
              <a:ext cx="88900" cy="8572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sp>
        <p:nvSpPr>
          <p:cNvPr id="31" name="Oval 30"/>
          <p:cNvSpPr/>
          <p:nvPr/>
        </p:nvSpPr>
        <p:spPr>
          <a:xfrm>
            <a:off x="4787900" y="3933825"/>
            <a:ext cx="88900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glow>
              <a:schemeClr val="accent1"/>
            </a:glow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32" name="Oval 31"/>
          <p:cNvSpPr/>
          <p:nvPr/>
        </p:nvSpPr>
        <p:spPr>
          <a:xfrm>
            <a:off x="4572000" y="4076700"/>
            <a:ext cx="88900" cy="85725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glow>
              <a:schemeClr val="accent1"/>
            </a:glow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33" name="Oval 32"/>
          <p:cNvSpPr/>
          <p:nvPr/>
        </p:nvSpPr>
        <p:spPr>
          <a:xfrm>
            <a:off x="5780088" y="5503863"/>
            <a:ext cx="87312" cy="857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55" name="Oval 54"/>
          <p:cNvSpPr/>
          <p:nvPr/>
        </p:nvSpPr>
        <p:spPr>
          <a:xfrm>
            <a:off x="4067175" y="4005263"/>
            <a:ext cx="88900" cy="84137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glow>
              <a:schemeClr val="accent1"/>
            </a:glow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grpSp>
        <p:nvGrpSpPr>
          <p:cNvPr id="84" name="Group 83"/>
          <p:cNvGrpSpPr/>
          <p:nvPr/>
        </p:nvGrpSpPr>
        <p:grpSpPr>
          <a:xfrm>
            <a:off x="4924619" y="5346670"/>
            <a:ext cx="590162" cy="400110"/>
            <a:chOff x="4924619" y="5346670"/>
            <a:chExt cx="590162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/>
                <p:cNvSpPr txBox="1"/>
                <p:nvPr/>
              </p:nvSpPr>
              <p:spPr>
                <a:xfrm>
                  <a:off x="4924619" y="5346670"/>
                  <a:ext cx="59016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32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78" name="TextBox 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4619" y="5346670"/>
                  <a:ext cx="590162" cy="400110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r="-82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Oval 24"/>
            <p:cNvSpPr/>
            <p:nvPr/>
          </p:nvSpPr>
          <p:spPr>
            <a:xfrm>
              <a:off x="5219700" y="5448300"/>
              <a:ext cx="88900" cy="8572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sp>
        <p:nvSpPr>
          <p:cNvPr id="56" name="Freeform 55"/>
          <p:cNvSpPr/>
          <p:nvPr/>
        </p:nvSpPr>
        <p:spPr>
          <a:xfrm rot="5941450">
            <a:off x="3251994" y="1694656"/>
            <a:ext cx="5251450" cy="5310188"/>
          </a:xfrm>
          <a:custGeom>
            <a:avLst/>
            <a:gdLst>
              <a:gd name="connsiteX0" fmla="*/ 131928 w 4462818"/>
              <a:gd name="connsiteY0" fmla="*/ 1530824 h 4319516"/>
              <a:gd name="connsiteX1" fmla="*/ 227463 w 4462818"/>
              <a:gd name="connsiteY1" fmla="*/ 261582 h 4319516"/>
              <a:gd name="connsiteX2" fmla="*/ 1496705 w 4462818"/>
              <a:gd name="connsiteY2" fmla="*/ 2275 h 4319516"/>
              <a:gd name="connsiteX3" fmla="*/ 2506639 w 4462818"/>
              <a:gd name="connsiteY3" fmla="*/ 247934 h 4319516"/>
              <a:gd name="connsiteX4" fmla="*/ 3734937 w 4462818"/>
              <a:gd name="connsiteY4" fmla="*/ 834788 h 4319516"/>
              <a:gd name="connsiteX5" fmla="*/ 4198961 w 4462818"/>
              <a:gd name="connsiteY5" fmla="*/ 2718179 h 4319516"/>
              <a:gd name="connsiteX6" fmla="*/ 2151797 w 4462818"/>
              <a:gd name="connsiteY6" fmla="*/ 4205785 h 4319516"/>
              <a:gd name="connsiteX7" fmla="*/ 664191 w 4462818"/>
              <a:gd name="connsiteY7" fmla="*/ 3400567 h 4319516"/>
              <a:gd name="connsiteX8" fmla="*/ 131928 w 4462818"/>
              <a:gd name="connsiteY8" fmla="*/ 1530824 h 431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2818" h="4319516">
                <a:moveTo>
                  <a:pt x="131928" y="1530824"/>
                </a:moveTo>
                <a:cubicBezTo>
                  <a:pt x="59140" y="1007660"/>
                  <a:pt x="0" y="516340"/>
                  <a:pt x="227463" y="261582"/>
                </a:cubicBezTo>
                <a:cubicBezTo>
                  <a:pt x="454926" y="6824"/>
                  <a:pt x="1116842" y="4550"/>
                  <a:pt x="1496705" y="2275"/>
                </a:cubicBezTo>
                <a:cubicBezTo>
                  <a:pt x="1876568" y="0"/>
                  <a:pt x="2133600" y="109182"/>
                  <a:pt x="2506639" y="247934"/>
                </a:cubicBezTo>
                <a:cubicBezTo>
                  <a:pt x="2879678" y="386686"/>
                  <a:pt x="3452883" y="423081"/>
                  <a:pt x="3734937" y="834788"/>
                </a:cubicBezTo>
                <a:cubicBezTo>
                  <a:pt x="4016991" y="1246496"/>
                  <a:pt x="4462818" y="2156346"/>
                  <a:pt x="4198961" y="2718179"/>
                </a:cubicBezTo>
                <a:cubicBezTo>
                  <a:pt x="3935104" y="3280012"/>
                  <a:pt x="2740925" y="4092054"/>
                  <a:pt x="2151797" y="4205785"/>
                </a:cubicBezTo>
                <a:cubicBezTo>
                  <a:pt x="1562669" y="4319516"/>
                  <a:pt x="998561" y="3848668"/>
                  <a:pt x="664191" y="3400567"/>
                </a:cubicBezTo>
                <a:cubicBezTo>
                  <a:pt x="329821" y="2952466"/>
                  <a:pt x="204716" y="2053988"/>
                  <a:pt x="131928" y="1530824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  <a:alpha val="7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96" name="Oval 95"/>
          <p:cNvSpPr/>
          <p:nvPr/>
        </p:nvSpPr>
        <p:spPr>
          <a:xfrm>
            <a:off x="6357911" y="4003114"/>
            <a:ext cx="1591229" cy="1591229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Cost Function Minimization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40</a:t>
            </a:fld>
            <a:endParaRPr lang="he-IL"/>
          </a:p>
        </p:txBody>
      </p:sp>
      <p:grpSp>
        <p:nvGrpSpPr>
          <p:cNvPr id="74" name="Group 73"/>
          <p:cNvGrpSpPr/>
          <p:nvPr/>
        </p:nvGrpSpPr>
        <p:grpSpPr>
          <a:xfrm>
            <a:off x="6468784" y="4610685"/>
            <a:ext cx="419379" cy="400110"/>
            <a:chOff x="6468784" y="4610685"/>
            <a:chExt cx="419379" cy="400110"/>
          </a:xfrm>
        </p:grpSpPr>
        <p:sp>
          <p:nvSpPr>
            <p:cNvPr id="59" name="TextBox 58"/>
            <p:cNvSpPr txBox="1"/>
            <p:nvPr/>
          </p:nvSpPr>
          <p:spPr>
            <a:xfrm>
              <a:off x="6468784" y="4610685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endParaRPr lang="en-US" sz="2000" dirty="0" smtClean="0"/>
            </a:p>
          </p:txBody>
        </p:sp>
        <p:sp>
          <p:nvSpPr>
            <p:cNvPr id="15" name="Oval 14"/>
            <p:cNvSpPr/>
            <p:nvPr/>
          </p:nvSpPr>
          <p:spPr>
            <a:xfrm>
              <a:off x="6799263" y="4725988"/>
              <a:ext cx="88900" cy="8413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7150190" y="4037002"/>
            <a:ext cx="590162" cy="400110"/>
            <a:chOff x="7150190" y="4037002"/>
            <a:chExt cx="590162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/>
                <p:cNvSpPr txBox="1"/>
                <p:nvPr/>
              </p:nvSpPr>
              <p:spPr>
                <a:xfrm>
                  <a:off x="7150190" y="4037002"/>
                  <a:ext cx="59016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54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67" name="TextBox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0190" y="4037002"/>
                  <a:ext cx="590162" cy="40011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r="-82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Oval 15"/>
            <p:cNvSpPr/>
            <p:nvPr/>
          </p:nvSpPr>
          <p:spPr>
            <a:xfrm>
              <a:off x="7451725" y="4149725"/>
              <a:ext cx="88900" cy="8572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6506692" y="4950692"/>
            <a:ext cx="802207" cy="400110"/>
            <a:chOff x="6506692" y="4950692"/>
            <a:chExt cx="802207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/>
                <p:cNvSpPr txBox="1"/>
                <p:nvPr/>
              </p:nvSpPr>
              <p:spPr>
                <a:xfrm>
                  <a:off x="6506692" y="4950692"/>
                  <a:ext cx="80220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1056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6692" y="4950692"/>
                  <a:ext cx="802207" cy="40011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Oval 17"/>
            <p:cNvSpPr/>
            <p:nvPr/>
          </p:nvSpPr>
          <p:spPr>
            <a:xfrm>
              <a:off x="6804248" y="5013325"/>
              <a:ext cx="88900" cy="8572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7479878" y="4394170"/>
            <a:ext cx="699166" cy="400110"/>
            <a:chOff x="7479878" y="4394170"/>
            <a:chExt cx="699166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7479878" y="4394170"/>
                  <a:ext cx="69916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342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9878" y="4394170"/>
                  <a:ext cx="699166" cy="400110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Oval 18"/>
            <p:cNvSpPr/>
            <p:nvPr/>
          </p:nvSpPr>
          <p:spPr>
            <a:xfrm>
              <a:off x="7507288" y="4645025"/>
              <a:ext cx="88900" cy="8413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7117560" y="4392553"/>
            <a:ext cx="481157" cy="400110"/>
            <a:chOff x="7117560" y="4392553"/>
            <a:chExt cx="481157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7117560" y="4392553"/>
                  <a:ext cx="48115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7560" y="4392553"/>
                  <a:ext cx="481157" cy="400110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r="-240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Oval 19"/>
            <p:cNvSpPr/>
            <p:nvPr/>
          </p:nvSpPr>
          <p:spPr>
            <a:xfrm>
              <a:off x="7164388" y="4654550"/>
              <a:ext cx="88900" cy="8413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228184" y="4253026"/>
            <a:ext cx="590162" cy="400110"/>
            <a:chOff x="6228184" y="4253026"/>
            <a:chExt cx="590162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6228184" y="4253026"/>
                  <a:ext cx="59016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87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8184" y="4253026"/>
                  <a:ext cx="590162" cy="400110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r="-9375" b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Oval 20"/>
            <p:cNvSpPr/>
            <p:nvPr/>
          </p:nvSpPr>
          <p:spPr>
            <a:xfrm>
              <a:off x="6659563" y="4510088"/>
              <a:ext cx="88900" cy="8413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7387455" y="4764594"/>
            <a:ext cx="584199" cy="400110"/>
            <a:chOff x="7387455" y="4764594"/>
            <a:chExt cx="584199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/>
                <p:cNvSpPr txBox="1"/>
                <p:nvPr/>
              </p:nvSpPr>
              <p:spPr>
                <a:xfrm>
                  <a:off x="7387455" y="4764594"/>
                  <a:ext cx="58419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12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7455" y="4764594"/>
                  <a:ext cx="584199" cy="400110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r="-9375" b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Oval 21"/>
            <p:cNvSpPr/>
            <p:nvPr/>
          </p:nvSpPr>
          <p:spPr>
            <a:xfrm>
              <a:off x="7435428" y="4870450"/>
              <a:ext cx="88900" cy="8413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735756" y="4178637"/>
            <a:ext cx="692754" cy="400110"/>
            <a:chOff x="6735756" y="4178637"/>
            <a:chExt cx="692754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6735756" y="4178637"/>
                  <a:ext cx="69275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639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5756" y="4178637"/>
                  <a:ext cx="692754" cy="400110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Oval 23"/>
            <p:cNvSpPr/>
            <p:nvPr/>
          </p:nvSpPr>
          <p:spPr>
            <a:xfrm>
              <a:off x="7019925" y="4294188"/>
              <a:ext cx="88900" cy="8413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944078" y="4767263"/>
            <a:ext cx="488915" cy="406965"/>
            <a:chOff x="6944078" y="4767263"/>
            <a:chExt cx="488915" cy="4069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6944078" y="4774118"/>
                  <a:ext cx="48891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4078" y="4774118"/>
                  <a:ext cx="488915" cy="400110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 r="-10000" b="-60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Rectangle 35"/>
            <p:cNvSpPr/>
            <p:nvPr/>
          </p:nvSpPr>
          <p:spPr>
            <a:xfrm>
              <a:off x="7104063" y="4767263"/>
              <a:ext cx="88900" cy="8413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6516688" y="1412875"/>
            <a:ext cx="2519362" cy="52387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2"/>
                </a:solidFill>
                <a:latin typeface="+mn-lt"/>
                <a:cs typeface="+mn-cs"/>
              </a:rPr>
              <a:t>Feature-space</a:t>
            </a:r>
            <a:endParaRPr lang="he-IL" sz="28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57199" y="1485833"/>
                <a:ext cx="5739456" cy="2056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 algn="l" rtl="0">
                  <a:buFont typeface="Arial" pitchFamily="34" charset="0"/>
                  <a:buChar char="•"/>
                </a:pPr>
                <a:r>
                  <a:rPr lang="en-US" sz="2400" dirty="0"/>
                  <a:t>Keep the few closest examples</a:t>
                </a:r>
              </a:p>
              <a:p>
                <a:pPr marL="342900" indent="-342900" algn="l" rtl="0">
                  <a:buFont typeface="Arial" pitchFamily="34" charset="0"/>
                  <a:buChar char="•"/>
                </a:pPr>
                <a:r>
                  <a:rPr lang="en-US" sz="2400" dirty="0" smtClean="0"/>
                  <a:t>Calculate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𝑅</m:t>
                    </m:r>
                  </m:oMath>
                </a14:m>
                <a:r>
                  <a:rPr lang="en-US" sz="2400" dirty="0" smtClean="0"/>
                  <a:t> for all candidates</a:t>
                </a:r>
              </a:p>
              <a:p>
                <a:pPr marL="342900" indent="-342900" algn="l" rtl="0">
                  <a:buFont typeface="Arial" pitchFamily="34" charset="0"/>
                  <a:buChar char="•"/>
                </a:pPr>
                <a:r>
                  <a:rPr lang="en-US" sz="2400" dirty="0" smtClean="0"/>
                  <a:t>Best match:</a:t>
                </a:r>
              </a:p>
              <a:p>
                <a:pPr lvl="1"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latin typeface="Cambria Math"/>
                                </a:rPr>
                                <m:t>arg</m:t>
                              </m:r>
                              <m:r>
                                <m:rPr>
                                  <m:sty m:val="p"/>
                                </m:rPr>
                                <a:rPr lang="en-US" sz="3200" i="0" smtClean="0">
                                  <a:latin typeface="Cambria Math"/>
                                </a:rPr>
                                <m:t>min</m:t>
                              </m:r>
                            </m:e>
                            <m:lim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800" i="1">
                                              <a:latin typeface="Cambria Math"/>
                                            </a:rPr>
                                            <m:t>𝑞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800" b="0" i="1" smtClean="0">
                                              <a:latin typeface="Cambria Math"/>
                                            </a:rPr>
                                            <m:t>𝑒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sz="2400" i="1" smtClean="0">
                                      <a:latin typeface="Cambria Math"/>
                                    </a:rPr>
                                    <m:t> 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2800" i="1">
                                  <a:latin typeface="Cambria Math"/>
                                  <a:ea typeface="Cambria Math"/>
                                </a:rPr>
                                <m:t>𝜆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1485833"/>
                <a:ext cx="5739456" cy="2056332"/>
              </a:xfrm>
              <a:prstGeom prst="rect">
                <a:avLst/>
              </a:prstGeom>
              <a:blipFill rotWithShape="1">
                <a:blip r:embed="rId16"/>
                <a:stretch>
                  <a:fillRect l="-1380" t="-2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5" name="Group 114"/>
          <p:cNvGrpSpPr/>
          <p:nvPr/>
        </p:nvGrpSpPr>
        <p:grpSpPr>
          <a:xfrm>
            <a:off x="7284356" y="3198742"/>
            <a:ext cx="494879" cy="406965"/>
            <a:chOff x="6944078" y="4767263"/>
            <a:chExt cx="494879" cy="4069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/>
                <p:cNvSpPr txBox="1"/>
                <p:nvPr/>
              </p:nvSpPr>
              <p:spPr>
                <a:xfrm>
                  <a:off x="6944078" y="4774118"/>
                  <a:ext cx="49487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116" name="TextBox 1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4078" y="4774118"/>
                  <a:ext cx="494879" cy="400110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 r="-8642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7" name="Rectangle 116"/>
            <p:cNvSpPr/>
            <p:nvPr/>
          </p:nvSpPr>
          <p:spPr>
            <a:xfrm>
              <a:off x="7104063" y="4767263"/>
              <a:ext cx="88900" cy="8413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sp>
        <p:nvSpPr>
          <p:cNvPr id="118" name="Oval 117"/>
          <p:cNvSpPr/>
          <p:nvPr/>
        </p:nvSpPr>
        <p:spPr>
          <a:xfrm>
            <a:off x="6389890" y="2141909"/>
            <a:ext cx="2197802" cy="2197802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7147012" y="2705527"/>
            <a:ext cx="87312" cy="857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grpSp>
        <p:nvGrpSpPr>
          <p:cNvPr id="120" name="Group 119"/>
          <p:cNvGrpSpPr/>
          <p:nvPr/>
        </p:nvGrpSpPr>
        <p:grpSpPr>
          <a:xfrm>
            <a:off x="6988262" y="2276872"/>
            <a:ext cx="693203" cy="400110"/>
            <a:chOff x="6989763" y="2279620"/>
            <a:chExt cx="693203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/>
                <p:cNvSpPr txBox="1"/>
                <p:nvPr/>
              </p:nvSpPr>
              <p:spPr>
                <a:xfrm>
                  <a:off x="6989763" y="2279620"/>
                  <a:ext cx="69320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103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79" name="TextBox 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9763" y="2279620"/>
                  <a:ext cx="693203" cy="400110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2" name="Oval 121"/>
            <p:cNvSpPr/>
            <p:nvPr/>
          </p:nvSpPr>
          <p:spPr>
            <a:xfrm>
              <a:off x="7280275" y="2395538"/>
              <a:ext cx="88900" cy="8413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sp>
        <p:nvSpPr>
          <p:cNvPr id="123" name="Oval 122"/>
          <p:cNvSpPr/>
          <p:nvPr/>
        </p:nvSpPr>
        <p:spPr>
          <a:xfrm>
            <a:off x="6713624" y="3065890"/>
            <a:ext cx="88900" cy="857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124" name="Oval 123"/>
          <p:cNvSpPr/>
          <p:nvPr/>
        </p:nvSpPr>
        <p:spPr>
          <a:xfrm>
            <a:off x="6658062" y="2562652"/>
            <a:ext cx="88900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125" name="Oval 124"/>
          <p:cNvSpPr/>
          <p:nvPr/>
        </p:nvSpPr>
        <p:spPr>
          <a:xfrm>
            <a:off x="8026487" y="2778552"/>
            <a:ext cx="88900" cy="841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grpSp>
        <p:nvGrpSpPr>
          <p:cNvPr id="126" name="Group 125"/>
          <p:cNvGrpSpPr/>
          <p:nvPr/>
        </p:nvGrpSpPr>
        <p:grpSpPr>
          <a:xfrm>
            <a:off x="8060978" y="2849990"/>
            <a:ext cx="590162" cy="408431"/>
            <a:chOff x="8062479" y="2852738"/>
            <a:chExt cx="590162" cy="4084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xtBox 126"/>
                <p:cNvSpPr txBox="1"/>
                <p:nvPr/>
              </p:nvSpPr>
              <p:spPr>
                <a:xfrm>
                  <a:off x="8062479" y="2861059"/>
                  <a:ext cx="59016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45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80" name="TextBox 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62479" y="2861059"/>
                  <a:ext cx="590162" cy="40011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r="-9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8" name="Oval 127"/>
            <p:cNvSpPr/>
            <p:nvPr/>
          </p:nvSpPr>
          <p:spPr>
            <a:xfrm>
              <a:off x="8228013" y="2852738"/>
              <a:ext cx="88900" cy="8413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7723663" y="3827143"/>
            <a:ext cx="590162" cy="400110"/>
            <a:chOff x="7725164" y="3829891"/>
            <a:chExt cx="590162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TextBox 129"/>
                <p:cNvSpPr txBox="1"/>
                <p:nvPr/>
              </p:nvSpPr>
              <p:spPr>
                <a:xfrm>
                  <a:off x="7725164" y="3829891"/>
                  <a:ext cx="59016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33</m:t>
                            </m:r>
                          </m:sub>
                        </m:sSub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5164" y="3829891"/>
                  <a:ext cx="590162" cy="400110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r="-92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1" name="Oval 130"/>
            <p:cNvSpPr/>
            <p:nvPr/>
          </p:nvSpPr>
          <p:spPr>
            <a:xfrm>
              <a:off x="7740650" y="4078288"/>
              <a:ext cx="88900" cy="8413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sp>
        <p:nvSpPr>
          <p:cNvPr id="3" name="Oval 2"/>
          <p:cNvSpPr/>
          <p:nvPr/>
        </p:nvSpPr>
        <p:spPr>
          <a:xfrm rot="19223363">
            <a:off x="6591724" y="4777359"/>
            <a:ext cx="808241" cy="55781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ounded Rectangle 88"/>
              <p:cNvSpPr/>
              <p:nvPr/>
            </p:nvSpPr>
            <p:spPr>
              <a:xfrm>
                <a:off x="2969719" y="3429000"/>
                <a:ext cx="2940680" cy="1152128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3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sz="3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sz="3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1056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2400" dirty="0" smtClean="0">
                  <a:solidFill>
                    <a:srgbClr val="C00000"/>
                  </a:solidFill>
                </a:endParaRPr>
              </a:p>
              <a:p>
                <a:pPr algn="ctr"/>
                <a:r>
                  <a:rPr lang="en-US" sz="2400" dirty="0" smtClean="0">
                    <a:solidFill>
                      <a:srgbClr val="C00000"/>
                    </a:solidFill>
                  </a:rPr>
                  <a:t>Best match</a:t>
                </a:r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9" name="Rounded 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9719" y="3429000"/>
                <a:ext cx="2940680" cy="1152128"/>
              </a:xfrm>
              <a:prstGeom prst="roundRect">
                <a:avLst/>
              </a:prstGeom>
              <a:blipFill rotWithShape="1">
                <a:blip r:embed="rId18"/>
                <a:stretch>
                  <a:fillRect b="-4688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smtClean="0"/>
              <a:t>Yuval Bahat, Multimodal audio inpainting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9859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55" grpId="0" animBg="1"/>
      <p:bldP spid="56" grpId="0" animBg="1"/>
      <p:bldP spid="96" grpId="0" animBg="1"/>
      <p:bldP spid="5" grpId="0" uiExpand="1" build="p"/>
      <p:bldP spid="118" grpId="0" animBg="1"/>
      <p:bldP spid="119" grpId="0" animBg="1"/>
      <p:bldP spid="123" grpId="0" animBg="1"/>
      <p:bldP spid="124" grpId="0" animBg="1"/>
      <p:bldP spid="125" grpId="0" animBg="1"/>
      <p:bldP spid="3" grpId="0" animBg="1"/>
      <p:bldP spid="3" grpId="1" animBg="1"/>
      <p:bldP spid="8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Opinion Score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41</a:t>
            </a:fld>
            <a:endParaRPr lang="he-IL"/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553548"/>
              </p:ext>
            </p:extLst>
          </p:nvPr>
        </p:nvGraphicFramePr>
        <p:xfrm>
          <a:off x="457200" y="1124744"/>
          <a:ext cx="8317904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 rot="17808046">
            <a:off x="7757642" y="5479182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 smtClean="0">
                <a:solidFill>
                  <a:schemeClr val="accent1"/>
                </a:solidFill>
              </a:rPr>
              <a:t>Original</a:t>
            </a:r>
          </a:p>
        </p:txBody>
      </p:sp>
      <p:sp>
        <p:nvSpPr>
          <p:cNvPr id="7" name="TextBox 6"/>
          <p:cNvSpPr txBox="1"/>
          <p:nvPr/>
        </p:nvSpPr>
        <p:spPr>
          <a:xfrm rot="17808046">
            <a:off x="2104125" y="5413943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 smtClean="0">
                <a:solidFill>
                  <a:schemeClr val="accent1"/>
                </a:solidFill>
              </a:rPr>
              <a:t>Silence</a:t>
            </a:r>
          </a:p>
        </p:txBody>
      </p:sp>
      <p:sp>
        <p:nvSpPr>
          <p:cNvPr id="8" name="TextBox 7"/>
          <p:cNvSpPr txBox="1"/>
          <p:nvPr/>
        </p:nvSpPr>
        <p:spPr>
          <a:xfrm rot="17808046">
            <a:off x="2365238" y="5640220"/>
            <a:ext cx="2029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 smtClean="0">
                <a:solidFill>
                  <a:schemeClr val="accent5"/>
                </a:solidFill>
              </a:rPr>
              <a:t>White noise</a:t>
            </a:r>
          </a:p>
        </p:txBody>
      </p:sp>
      <p:sp>
        <p:nvSpPr>
          <p:cNvPr id="9" name="TextBox 8"/>
          <p:cNvSpPr txBox="1"/>
          <p:nvPr/>
        </p:nvSpPr>
        <p:spPr>
          <a:xfrm rot="17808046">
            <a:off x="761247" y="5617222"/>
            <a:ext cx="2029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 smtClean="0">
                <a:solidFill>
                  <a:schemeClr val="accent5"/>
                </a:solidFill>
              </a:rPr>
              <a:t>Repeat last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87532" y="5157192"/>
            <a:ext cx="844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 smtClean="0">
                <a:solidFill>
                  <a:srgbClr val="FF0000"/>
                </a:solidFill>
              </a:rPr>
              <a:t>Audio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91815" y="5157192"/>
            <a:ext cx="8442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 smtClean="0">
                <a:solidFill>
                  <a:srgbClr val="FF0000"/>
                </a:solidFill>
              </a:rPr>
              <a:t>Audio</a:t>
            </a:r>
          </a:p>
          <a:p>
            <a:pPr algn="ctr" rtl="0"/>
            <a:endParaRPr lang="en-US" sz="2000" dirty="0" smtClean="0">
              <a:solidFill>
                <a:srgbClr val="FF0000"/>
              </a:solidFill>
            </a:endParaRPr>
          </a:p>
          <a:p>
            <a:pPr algn="ctr" rtl="0"/>
            <a:r>
              <a:rPr lang="en-US" sz="2000" dirty="0" smtClean="0">
                <a:solidFill>
                  <a:srgbClr val="C00000"/>
                </a:solidFill>
              </a:rPr>
              <a:t>HMM</a:t>
            </a:r>
          </a:p>
          <a:p>
            <a:pPr algn="ctr" rtl="0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Pitch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05616" y="5157191"/>
            <a:ext cx="8442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 smtClean="0">
                <a:solidFill>
                  <a:srgbClr val="FF0000"/>
                </a:solidFill>
              </a:rPr>
              <a:t>Audio</a:t>
            </a:r>
          </a:p>
          <a:p>
            <a:pPr algn="ctr" rtl="0"/>
            <a:r>
              <a:rPr lang="en-US" sz="2000" dirty="0">
                <a:solidFill>
                  <a:srgbClr val="FF0000"/>
                </a:solidFill>
              </a:rPr>
              <a:t>Video</a:t>
            </a:r>
            <a:endParaRPr lang="en-US" sz="2000" dirty="0" smtClean="0">
              <a:solidFill>
                <a:srgbClr val="C00000"/>
              </a:solidFill>
            </a:endParaRPr>
          </a:p>
          <a:p>
            <a:pPr algn="ctr" rtl="0"/>
            <a:endParaRPr lang="en-US" sz="2000" dirty="0" smtClean="0">
              <a:solidFill>
                <a:srgbClr val="C00000"/>
              </a:solidFill>
            </a:endParaRPr>
          </a:p>
          <a:p>
            <a:pPr algn="ctr" rtl="0"/>
            <a:endParaRPr lang="en-US" sz="20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12944" y="5157191"/>
            <a:ext cx="8442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 smtClean="0">
                <a:solidFill>
                  <a:srgbClr val="FF0000"/>
                </a:solidFill>
              </a:rPr>
              <a:t>Audio</a:t>
            </a:r>
          </a:p>
          <a:p>
            <a:pPr algn="ctr" rtl="0"/>
            <a:r>
              <a:rPr lang="en-US" sz="2000" dirty="0">
                <a:solidFill>
                  <a:srgbClr val="FF0000"/>
                </a:solidFill>
              </a:rPr>
              <a:t>Video</a:t>
            </a:r>
          </a:p>
          <a:p>
            <a:pPr algn="ctr" rtl="0"/>
            <a:r>
              <a:rPr lang="en-US" sz="2000" dirty="0">
                <a:solidFill>
                  <a:srgbClr val="C00000"/>
                </a:solidFill>
              </a:rPr>
              <a:t>HMM</a:t>
            </a:r>
            <a:endParaRPr lang="en-US" sz="2000" dirty="0" smtClean="0">
              <a:solidFill>
                <a:srgbClr val="C00000"/>
              </a:solidFill>
            </a:endParaRPr>
          </a:p>
          <a:p>
            <a:pPr algn="ctr" rtl="0"/>
            <a:endParaRPr lang="en-US" sz="20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20272" y="5157192"/>
            <a:ext cx="8442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 smtClean="0">
                <a:solidFill>
                  <a:srgbClr val="FF0000"/>
                </a:solidFill>
              </a:rPr>
              <a:t>Audio</a:t>
            </a:r>
          </a:p>
          <a:p>
            <a:pPr algn="ctr" rtl="0"/>
            <a:endParaRPr lang="en-US" sz="2000" dirty="0">
              <a:solidFill>
                <a:srgbClr val="FF0000"/>
              </a:solidFill>
            </a:endParaRPr>
          </a:p>
          <a:p>
            <a:pPr algn="ctr" rtl="0"/>
            <a:r>
              <a:rPr lang="en-US" sz="2000" dirty="0">
                <a:solidFill>
                  <a:srgbClr val="C00000"/>
                </a:solidFill>
              </a:rPr>
              <a:t>HMM</a:t>
            </a:r>
            <a:endParaRPr lang="en-US" sz="2000" dirty="0" smtClean="0">
              <a:solidFill>
                <a:srgbClr val="C00000"/>
              </a:solidFill>
            </a:endParaRPr>
          </a:p>
          <a:p>
            <a:pPr algn="ctr" rtl="0"/>
            <a:endParaRPr lang="en-US" sz="20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smtClean="0"/>
              <a:t>Yuval Bahat, Multimodal audio inpainting</a:t>
            </a:r>
            <a:endParaRPr lang="he-IL" dirty="0"/>
          </a:p>
        </p:txBody>
      </p:sp>
      <p:pic>
        <p:nvPicPr>
          <p:cNvPr id="16" name="Picture 6" descr="C:\Users\ybahat\Dropbox\Master\Semester 3\Studying\MultiModal\Seminar\resources\Ey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5758"/>
            <a:ext cx="493297" cy="49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ybahat\Dropbox\Master\Semester 3\Studying\MultiModal\Seminar\resources\e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276" y="63874"/>
            <a:ext cx="282141" cy="48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ybahat\Dropbox\Master\Semester 3\Studying\MultiModal\Seminar\resources\statPri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0180"/>
            <a:ext cx="699508" cy="32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91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3" grpId="0" uiExpand="1" build="p"/>
      <p:bldP spid="14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Opinion Score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42</a:t>
            </a:fld>
            <a:endParaRPr lang="he-IL"/>
          </a:p>
        </p:txBody>
      </p:sp>
      <p:sp>
        <p:nvSpPr>
          <p:cNvPr id="6" name="TextBox 5"/>
          <p:cNvSpPr txBox="1"/>
          <p:nvPr/>
        </p:nvSpPr>
        <p:spPr>
          <a:xfrm rot="17808046">
            <a:off x="7757642" y="5479182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 smtClean="0">
                <a:solidFill>
                  <a:schemeClr val="accent1"/>
                </a:solidFill>
              </a:rPr>
              <a:t>Original</a:t>
            </a:r>
          </a:p>
        </p:txBody>
      </p:sp>
      <p:sp>
        <p:nvSpPr>
          <p:cNvPr id="7" name="TextBox 6"/>
          <p:cNvSpPr txBox="1"/>
          <p:nvPr/>
        </p:nvSpPr>
        <p:spPr>
          <a:xfrm rot="17808046">
            <a:off x="2104125" y="5413943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 smtClean="0">
                <a:solidFill>
                  <a:schemeClr val="accent1"/>
                </a:solidFill>
              </a:rPr>
              <a:t>Silence</a:t>
            </a:r>
          </a:p>
        </p:txBody>
      </p:sp>
      <p:sp>
        <p:nvSpPr>
          <p:cNvPr id="8" name="TextBox 7"/>
          <p:cNvSpPr txBox="1"/>
          <p:nvPr/>
        </p:nvSpPr>
        <p:spPr>
          <a:xfrm rot="17808046">
            <a:off x="2365238" y="5640220"/>
            <a:ext cx="2029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 smtClean="0">
                <a:solidFill>
                  <a:schemeClr val="accent5"/>
                </a:solidFill>
              </a:rPr>
              <a:t>White noise</a:t>
            </a:r>
          </a:p>
        </p:txBody>
      </p:sp>
      <p:sp>
        <p:nvSpPr>
          <p:cNvPr id="9" name="TextBox 8"/>
          <p:cNvSpPr txBox="1"/>
          <p:nvPr/>
        </p:nvSpPr>
        <p:spPr>
          <a:xfrm rot="17808046">
            <a:off x="761247" y="5617222"/>
            <a:ext cx="2029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 smtClean="0">
                <a:solidFill>
                  <a:schemeClr val="accent5"/>
                </a:solidFill>
              </a:rPr>
              <a:t>Repeat last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87532" y="5157192"/>
            <a:ext cx="844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 smtClean="0">
                <a:solidFill>
                  <a:srgbClr val="FF0000"/>
                </a:solidFill>
              </a:rPr>
              <a:t>Audio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91815" y="5157192"/>
            <a:ext cx="8442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 smtClean="0">
                <a:solidFill>
                  <a:srgbClr val="FF0000"/>
                </a:solidFill>
              </a:rPr>
              <a:t>Audio</a:t>
            </a:r>
          </a:p>
          <a:p>
            <a:pPr algn="ctr" rtl="0"/>
            <a:endParaRPr lang="en-US" sz="2000" dirty="0" smtClean="0">
              <a:solidFill>
                <a:srgbClr val="FF0000"/>
              </a:solidFill>
            </a:endParaRPr>
          </a:p>
          <a:p>
            <a:pPr algn="ctr" rtl="0"/>
            <a:r>
              <a:rPr lang="en-US" sz="2000" dirty="0" smtClean="0">
                <a:solidFill>
                  <a:srgbClr val="C00000"/>
                </a:solidFill>
              </a:rPr>
              <a:t>HMM</a:t>
            </a:r>
          </a:p>
          <a:p>
            <a:pPr algn="ctr" rtl="0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Pitch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05616" y="5157191"/>
            <a:ext cx="8442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 smtClean="0">
                <a:solidFill>
                  <a:srgbClr val="FF0000"/>
                </a:solidFill>
              </a:rPr>
              <a:t>Audio</a:t>
            </a:r>
          </a:p>
          <a:p>
            <a:pPr algn="ctr" rtl="0"/>
            <a:r>
              <a:rPr lang="en-US" sz="2000" dirty="0">
                <a:solidFill>
                  <a:srgbClr val="FF0000"/>
                </a:solidFill>
              </a:rPr>
              <a:t>Video</a:t>
            </a:r>
            <a:endParaRPr lang="en-US" sz="2000" dirty="0" smtClean="0">
              <a:solidFill>
                <a:srgbClr val="C00000"/>
              </a:solidFill>
            </a:endParaRPr>
          </a:p>
          <a:p>
            <a:pPr algn="ctr" rtl="0"/>
            <a:endParaRPr lang="en-US" sz="2000" dirty="0" smtClean="0">
              <a:solidFill>
                <a:srgbClr val="C00000"/>
              </a:solidFill>
            </a:endParaRPr>
          </a:p>
          <a:p>
            <a:pPr algn="ctr" rtl="0"/>
            <a:endParaRPr lang="en-US" sz="20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12944" y="5157191"/>
            <a:ext cx="8442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 smtClean="0">
                <a:solidFill>
                  <a:srgbClr val="FF0000"/>
                </a:solidFill>
              </a:rPr>
              <a:t>Audio</a:t>
            </a:r>
          </a:p>
          <a:p>
            <a:pPr algn="ctr" rtl="0"/>
            <a:r>
              <a:rPr lang="en-US" sz="2000" dirty="0">
                <a:solidFill>
                  <a:srgbClr val="FF0000"/>
                </a:solidFill>
              </a:rPr>
              <a:t>Video</a:t>
            </a:r>
          </a:p>
          <a:p>
            <a:pPr algn="ctr" rtl="0"/>
            <a:r>
              <a:rPr lang="en-US" sz="2000" dirty="0">
                <a:solidFill>
                  <a:srgbClr val="C00000"/>
                </a:solidFill>
              </a:rPr>
              <a:t>HMM</a:t>
            </a:r>
            <a:endParaRPr lang="en-US" sz="2000" dirty="0" smtClean="0">
              <a:solidFill>
                <a:srgbClr val="C00000"/>
              </a:solidFill>
            </a:endParaRPr>
          </a:p>
          <a:p>
            <a:pPr algn="ctr" rtl="0"/>
            <a:endParaRPr lang="en-US" sz="20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20272" y="5157192"/>
            <a:ext cx="8442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 smtClean="0">
                <a:solidFill>
                  <a:srgbClr val="FF0000"/>
                </a:solidFill>
              </a:rPr>
              <a:t>Audio</a:t>
            </a:r>
          </a:p>
          <a:p>
            <a:pPr algn="ctr" rtl="0"/>
            <a:endParaRPr lang="en-US" sz="2000" dirty="0">
              <a:solidFill>
                <a:srgbClr val="FF0000"/>
              </a:solidFill>
            </a:endParaRPr>
          </a:p>
          <a:p>
            <a:pPr algn="ctr" rtl="0"/>
            <a:r>
              <a:rPr lang="en-US" sz="2000" dirty="0">
                <a:solidFill>
                  <a:srgbClr val="C00000"/>
                </a:solidFill>
              </a:rPr>
              <a:t>HMM</a:t>
            </a:r>
            <a:endParaRPr lang="en-US" sz="2000" dirty="0" smtClean="0">
              <a:solidFill>
                <a:srgbClr val="C00000"/>
              </a:solidFill>
            </a:endParaRPr>
          </a:p>
          <a:p>
            <a:pPr algn="ctr" rtl="0"/>
            <a:endParaRPr lang="en-US" sz="20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36096" y="1916832"/>
            <a:ext cx="2402902" cy="426264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Chart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220964"/>
              </p:ext>
            </p:extLst>
          </p:nvPr>
        </p:nvGraphicFramePr>
        <p:xfrm>
          <a:off x="457200" y="1124744"/>
          <a:ext cx="8317904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"/>
          <p:cNvSpPr txBox="1"/>
          <p:nvPr/>
        </p:nvSpPr>
        <p:spPr>
          <a:xfrm>
            <a:off x="1547664" y="1211268"/>
            <a:ext cx="540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 smtClean="0"/>
              <a:t>Insights:</a:t>
            </a:r>
          </a:p>
          <a:p>
            <a:pPr marL="342900" indent="-342900" algn="l" rtl="0">
              <a:buFont typeface="Arial" pitchFamily="34" charset="0"/>
              <a:buChar char="•"/>
            </a:pPr>
            <a:r>
              <a:rPr lang="en-US" sz="2400" dirty="0" smtClean="0"/>
              <a:t>Statistical prior improved</a:t>
            </a:r>
          </a:p>
          <a:p>
            <a:pPr marL="342900" indent="-342900" algn="l" rtl="0">
              <a:buFont typeface="Arial" pitchFamily="34" charset="0"/>
              <a:buChar char="•"/>
            </a:pPr>
            <a:r>
              <a:rPr lang="en-US" sz="2400" dirty="0" smtClean="0"/>
              <a:t>Pitch mod. degraded</a:t>
            </a:r>
          </a:p>
          <a:p>
            <a:pPr marL="342900" indent="-342900" algn="l" rtl="0">
              <a:buFont typeface="Arial" pitchFamily="34" charset="0"/>
              <a:buChar char="•"/>
            </a:pPr>
            <a:r>
              <a:rPr lang="en-US" sz="2400" dirty="0" smtClean="0"/>
              <a:t>Effect of prior knowledge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smtClean="0"/>
              <a:t>Yuval Bahat, Multimodal audio inpainting</a:t>
            </a:r>
            <a:endParaRPr lang="he-IL" dirty="0"/>
          </a:p>
        </p:txBody>
      </p:sp>
      <p:pic>
        <p:nvPicPr>
          <p:cNvPr id="20" name="Picture 6" descr="C:\Users\ybahat\Dropbox\Master\Semester 3\Studying\MultiModal\Seminar\resources\Ey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5758"/>
            <a:ext cx="493297" cy="49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C:\Users\ybahat\Dropbox\Master\Semester 3\Studying\MultiModal\Seminar\resources\ea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276" y="63874"/>
            <a:ext cx="282141" cy="48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ybahat\Dropbox\Master\Semester 3\Studying\MultiModal\Seminar\resources\statPrio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0180"/>
            <a:ext cx="699508" cy="32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55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" dur="500" autoRev="1" fill="remove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autoRev="1" fill="remove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500" autoRev="1" fill="remove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autoRev="1" fill="remove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" dur="500" autoRev="1" fill="remove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500" autoRev="1" fill="remove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500" autoRev="1" fill="remove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autoRev="1" fill="remove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0" dur="500" autoRev="1" fill="remove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autoRev="1" fill="remove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500" autoRev="1" fill="remove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autoRev="1" fill="remove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9" dur="500" autoRev="1" fill="remove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500" autoRev="1" fill="remove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500" autoRev="1" fill="remove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autoRev="1" fill="remove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5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An (</a:t>
            </a:r>
            <a:r>
              <a:rPr lang="en-US" dirty="0" err="1" smtClean="0"/>
              <a:t>Inpainted</a:t>
            </a:r>
            <a:r>
              <a:rPr lang="en-US" dirty="0" smtClean="0"/>
              <a:t>) Children 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43</a:t>
            </a:fld>
            <a:endParaRPr lang="he-IL"/>
          </a:p>
        </p:txBody>
      </p:sp>
      <p:pic>
        <p:nvPicPr>
          <p:cNvPr id="5" name="A_HMM_noPitch_Mine_RedLight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52192" y="2420888"/>
            <a:ext cx="4344144" cy="3258108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smtClean="0"/>
              <a:t>Yuval Bahat, Multimodal audio inpainting</a:t>
            </a:r>
            <a:endParaRPr lang="he-IL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1609636"/>
            <a:ext cx="7637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Audio reconstructed using Audio &amp; Statistical prior: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2276" y="4477241"/>
            <a:ext cx="2555776" cy="132802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en-US" sz="2400" dirty="0" smtClean="0">
                <a:solidFill>
                  <a:srgbClr val="FF0000"/>
                </a:solidFill>
              </a:rPr>
              <a:t>Red flash indicates a gap in received signal</a:t>
            </a:r>
          </a:p>
        </p:txBody>
      </p:sp>
      <p:cxnSp>
        <p:nvCxnSpPr>
          <p:cNvPr id="9" name="Straight Arrow Connector 8"/>
          <p:cNvCxnSpPr>
            <a:stCxn id="8" idx="3"/>
          </p:cNvCxnSpPr>
          <p:nvPr/>
        </p:nvCxnSpPr>
        <p:spPr>
          <a:xfrm flipV="1">
            <a:off x="2978052" y="5141252"/>
            <a:ext cx="1642292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7" descr="C:\Users\ybahat\Dropbox\Master\Semester 3\Studying\MultiModal\Seminar\resources\ea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276" y="63874"/>
            <a:ext cx="282141" cy="48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ybahat\Dropbox\Master\Semester 3\Studying\MultiModal\Seminar\resources\statPrio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0180"/>
            <a:ext cx="699508" cy="32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683568" y="2636912"/>
            <a:ext cx="2151244" cy="1224136"/>
          </a:xfrm>
          <a:prstGeom prst="round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Mean Opinion Score: 3.79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2670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17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ontent Placeholder 3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 smtClean="0"/>
              <a:t>Example based packet loss concealment</a:t>
            </a:r>
          </a:p>
          <a:p>
            <a:pPr algn="l" rtl="0"/>
            <a:r>
              <a:rPr lang="en-US" dirty="0" smtClean="0"/>
              <a:t>Aiming for perceptual quality (MOS)</a:t>
            </a:r>
          </a:p>
          <a:p>
            <a:pPr algn="l" rtl="0"/>
            <a:r>
              <a:rPr lang="en-US" dirty="0" smtClean="0"/>
              <a:t>Different algorithm layers:</a:t>
            </a:r>
          </a:p>
          <a:p>
            <a:pPr lvl="1" algn="l" rtl="0"/>
            <a:r>
              <a:rPr lang="en-US" dirty="0" smtClean="0"/>
              <a:t>Audio features</a:t>
            </a:r>
          </a:p>
          <a:p>
            <a:pPr lvl="1" algn="l" rtl="0"/>
            <a:r>
              <a:rPr lang="en-US" dirty="0" smtClean="0"/>
              <a:t>Audio &amp; Video features</a:t>
            </a:r>
          </a:p>
          <a:p>
            <a:pPr lvl="1" algn="l" rtl="0"/>
            <a:r>
              <a:rPr lang="en-US" dirty="0" smtClean="0"/>
              <a:t>Incorporating statistical prior</a:t>
            </a:r>
          </a:p>
          <a:p>
            <a:pPr marL="457200" lvl="1" indent="0" algn="l" rtl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Conclusion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D4BED-70D3-4485-9700-924FA4B8E6FA}" type="slidenum">
              <a:rPr lang="en-US" smtClean="0"/>
              <a:t>44</a:t>
            </a:fld>
            <a:endParaRPr lang="he-IL"/>
          </a:p>
        </p:txBody>
      </p:sp>
      <p:sp>
        <p:nvSpPr>
          <p:cNvPr id="30" name="Slide Number Placeholder 2"/>
          <p:cNvSpPr txBox="1">
            <a:spLocks/>
          </p:cNvSpPr>
          <p:nvPr/>
        </p:nvSpPr>
        <p:spPr>
          <a:xfrm>
            <a:off x="8775104" y="6381328"/>
            <a:ext cx="368896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l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6C7913-1A7B-472A-AEA2-E5FE564C25C1}" type="slidenum">
              <a:rPr lang="he-IL" smtClean="0"/>
              <a:pPr/>
              <a:t>44</a:t>
            </a:fld>
            <a:endParaRPr lang="he-IL"/>
          </a:p>
        </p:txBody>
      </p:sp>
      <p:pic>
        <p:nvPicPr>
          <p:cNvPr id="40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04864"/>
            <a:ext cx="732820" cy="77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439" y="2476663"/>
            <a:ext cx="835880" cy="87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C:\Users\IBM owner\Dropbox\Master\Semester 3\Studying\MultiModal\Seminar\resources\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228" y="2386705"/>
            <a:ext cx="139237" cy="386383"/>
          </a:xfrm>
          <a:prstGeom prst="rect">
            <a:avLst/>
          </a:prstGeom>
          <a:noFill/>
          <a:scene3d>
            <a:camera prst="isometricOffAxis1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7" descr="C:\Users\IBM owner\Dropbox\Master\Semester 3\Studying\MultiModal\Seminar\resources\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151" y="2687017"/>
            <a:ext cx="317797" cy="483230"/>
          </a:xfrm>
          <a:prstGeom prst="rect">
            <a:avLst/>
          </a:prstGeom>
          <a:noFill/>
          <a:scene3d>
            <a:camera prst="isometricOffAxis1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887" y="2842210"/>
            <a:ext cx="1098851" cy="115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/>
          <p:cNvGrpSpPr/>
          <p:nvPr/>
        </p:nvGrpSpPr>
        <p:grpSpPr>
          <a:xfrm>
            <a:off x="7380312" y="3284984"/>
            <a:ext cx="1704532" cy="1701185"/>
            <a:chOff x="6305339" y="4185244"/>
            <a:chExt cx="1200476" cy="1198119"/>
          </a:xfrm>
        </p:grpSpPr>
        <p:pic>
          <p:nvPicPr>
            <p:cNvPr id="46" name="Picture 3" descr="C:\Users\IBM owner\Dropbox\Master\Semester 3\Studying\MultiModal\Seminar\resources\closedPackage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6898" y="4185244"/>
              <a:ext cx="1138917" cy="1198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9" descr="C:\Users\IBM owner\Dropbox\Master\Semester 3\Studying\MultiModal\Seminar\resources\4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5339" y="4471158"/>
              <a:ext cx="447226" cy="633086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TextBox 48"/>
          <p:cNvSpPr txBox="1"/>
          <p:nvPr/>
        </p:nvSpPr>
        <p:spPr>
          <a:xfrm>
            <a:off x="1560748" y="3068960"/>
            <a:ext cx="41485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4000" dirty="0" smtClean="0">
                <a:solidFill>
                  <a:srgbClr val="FF0000"/>
                </a:solidFill>
              </a:rPr>
              <a:t>___</a:t>
            </a:r>
            <a:r>
              <a:rPr lang="en-US" sz="4000" dirty="0" smtClean="0">
                <a:solidFill>
                  <a:srgbClr val="0000FF"/>
                </a:solidFill>
              </a:rPr>
              <a:t>y</a:t>
            </a:r>
            <a:r>
              <a:rPr lang="en-US" sz="4000" dirty="0" smtClean="0">
                <a:solidFill>
                  <a:srgbClr val="FF0000"/>
                </a:solidFill>
              </a:rPr>
              <a:t>    </a:t>
            </a:r>
            <a:r>
              <a:rPr lang="en-US" sz="4000" dirty="0" smtClean="0">
                <a:solidFill>
                  <a:srgbClr val="0000FF"/>
                </a:solidFill>
              </a:rPr>
              <a:t>c</a:t>
            </a:r>
            <a:r>
              <a:rPr lang="en-US" sz="4000" dirty="0" smtClean="0">
                <a:solidFill>
                  <a:srgbClr val="FF0000"/>
                </a:solidFill>
              </a:rPr>
              <a:t>__           </a:t>
            </a:r>
            <a:r>
              <a:rPr lang="en-US" sz="4000" dirty="0" smtClean="0">
                <a:solidFill>
                  <a:srgbClr val="0000FF"/>
                </a:solidFill>
              </a:rPr>
              <a:t>go</a:t>
            </a:r>
          </a:p>
        </p:txBody>
      </p:sp>
      <p:pic>
        <p:nvPicPr>
          <p:cNvPr id="5126" name="Picture 6" descr="C:\Users\IBM owner\Dropbox\Master\Semester 3\Studying\MultiModal\Seminar\resources\conclusion\finalleWaveform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10" y="3837890"/>
            <a:ext cx="5774286" cy="27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1568008" y="3081154"/>
            <a:ext cx="41554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4000" dirty="0" smtClean="0">
                <a:solidFill>
                  <a:srgbClr val="66FF33"/>
                </a:solidFill>
              </a:rPr>
              <a:t>The</a:t>
            </a:r>
            <a:r>
              <a:rPr lang="en-US" sz="4000" dirty="0" smtClean="0">
                <a:solidFill>
                  <a:srgbClr val="0000FF"/>
                </a:solidFill>
              </a:rPr>
              <a:t>y</a:t>
            </a:r>
            <a:r>
              <a:rPr lang="en-US" sz="4000" dirty="0" smtClean="0">
                <a:solidFill>
                  <a:srgbClr val="FF0000"/>
                </a:solidFill>
              </a:rPr>
              <a:t>    </a:t>
            </a:r>
            <a:r>
              <a:rPr lang="en-US" sz="4000" dirty="0" smtClean="0">
                <a:solidFill>
                  <a:srgbClr val="0000FF"/>
                </a:solidFill>
              </a:rPr>
              <a:t>c</a:t>
            </a:r>
            <a:r>
              <a:rPr lang="en-US" sz="4000" dirty="0" smtClean="0">
                <a:solidFill>
                  <a:srgbClr val="66FF33"/>
                </a:solidFill>
              </a:rPr>
              <a:t>an</a:t>
            </a:r>
            <a:r>
              <a:rPr lang="en-US" sz="4000" dirty="0" smtClean="0">
                <a:solidFill>
                  <a:srgbClr val="FF0000"/>
                </a:solidFill>
              </a:rPr>
              <a:t>           </a:t>
            </a:r>
            <a:r>
              <a:rPr lang="en-US" sz="4000" dirty="0" smtClean="0">
                <a:solidFill>
                  <a:srgbClr val="0000FF"/>
                </a:solidFill>
              </a:rPr>
              <a:t>go</a:t>
            </a:r>
          </a:p>
        </p:txBody>
      </p:sp>
      <p:pic>
        <p:nvPicPr>
          <p:cNvPr id="5127" name="Picture 7" descr="C:\Users\IBM owner\Dropbox\Master\Semester 3\Studying\MultiModal\Seminar\resources\conclusion\finalleWaveform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10" y="3842657"/>
            <a:ext cx="5774286" cy="27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00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nalePierc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aleCle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uiExpand="1" build="p"/>
      <p:bldP spid="49" grpId="0"/>
      <p:bldP spid="49" grpId="1"/>
      <p:bldP spid="55" grpId="0"/>
      <p:bldP spid="5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114" y="1269218"/>
            <a:ext cx="545586" cy="57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loud 11"/>
          <p:cNvSpPr/>
          <p:nvPr/>
        </p:nvSpPr>
        <p:spPr>
          <a:xfrm rot="2527968">
            <a:off x="2583529" y="1934914"/>
            <a:ext cx="3174601" cy="2808312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699792" y="2840899"/>
            <a:ext cx="308609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WWW</a:t>
            </a:r>
            <a:endParaRPr lang="en-US" sz="7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Packet Dropping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32" y="260648"/>
            <a:ext cx="1853188" cy="1801372"/>
          </a:xfrm>
        </p:spPr>
      </p:pic>
      <p:pic>
        <p:nvPicPr>
          <p:cNvPr id="2051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878" y="1503208"/>
            <a:ext cx="622314" cy="65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515" y="1736324"/>
            <a:ext cx="697763" cy="73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917" y="1979151"/>
            <a:ext cx="847926" cy="8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IBM owner\Dropbox\Master\Semester 3\Studying\MultiModal\Seminar\resources\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536" y="1406210"/>
            <a:ext cx="103662" cy="287663"/>
          </a:xfrm>
          <a:prstGeom prst="rect">
            <a:avLst/>
          </a:prstGeom>
          <a:noFill/>
          <a:scene3d>
            <a:camera prst="isometricOffAxis1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IBM owner\Dropbox\Master\Semester 3\Studying\MultiModal\Seminar\resources\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091" y="1644232"/>
            <a:ext cx="236601" cy="359766"/>
          </a:xfrm>
          <a:prstGeom prst="rect">
            <a:avLst/>
          </a:prstGeom>
          <a:noFill/>
          <a:scene3d>
            <a:camera prst="isometricOffAxis1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IBM owner\Dropbox\Master\Semester 3\Studying\MultiModal\Seminar\resources\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698" y="1889534"/>
            <a:ext cx="288032" cy="445861"/>
          </a:xfrm>
          <a:prstGeom prst="rect">
            <a:avLst/>
          </a:prstGeom>
          <a:noFill/>
          <a:scene3d>
            <a:camera prst="isometricOffAxis1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69" y="2425152"/>
            <a:ext cx="336848" cy="35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398" y="3648479"/>
            <a:ext cx="336848" cy="35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187" y="2746235"/>
            <a:ext cx="336848" cy="35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45" y="3851700"/>
            <a:ext cx="336848" cy="35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977" y="3996558"/>
            <a:ext cx="336848" cy="35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943" y="4005104"/>
            <a:ext cx="336848" cy="35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IBM owner\Dropbox\Master\Semester 3\Studying\MultiModal\Seminar\resources\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995" y="2203204"/>
            <a:ext cx="332961" cy="471334"/>
          </a:xfrm>
          <a:prstGeom prst="rect">
            <a:avLst/>
          </a:prstGeom>
          <a:noFill/>
          <a:scene3d>
            <a:camera prst="isometricOffAxis1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34" y="3579901"/>
            <a:ext cx="732820" cy="77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037" y="3851700"/>
            <a:ext cx="835880" cy="87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C:\Users\IBM owner\Dropbox\Master\Semester 3\Studying\MultiModal\Seminar\resources\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826" y="3761742"/>
            <a:ext cx="139237" cy="386383"/>
          </a:xfrm>
          <a:prstGeom prst="rect">
            <a:avLst/>
          </a:prstGeom>
          <a:noFill/>
          <a:scene3d>
            <a:camera prst="isometricOffAxis1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IBM owner\Dropbox\Master\Semester 3\Studying\MultiModal\Seminar\resources\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749" y="4062054"/>
            <a:ext cx="317797" cy="483230"/>
          </a:xfrm>
          <a:prstGeom prst="rect">
            <a:avLst/>
          </a:prstGeom>
          <a:noFill/>
          <a:scene3d>
            <a:camera prst="isometricOffAxis1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076" y="2320180"/>
            <a:ext cx="336848" cy="35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653" y="4345453"/>
            <a:ext cx="336848" cy="35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C:\Users\IBM owner\Dropbox\Master\Semester 3\Studying\MultiModal\Seminar\resources\3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653" y="4455871"/>
            <a:ext cx="82399" cy="127550"/>
          </a:xfrm>
          <a:prstGeom prst="rect">
            <a:avLst/>
          </a:prstGeom>
          <a:noFill/>
          <a:scene3d>
            <a:camera prst="isometricOffAxis1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5</a:t>
            </a:fld>
            <a:endParaRPr lang="he-IL"/>
          </a:p>
        </p:txBody>
      </p:sp>
      <p:pic>
        <p:nvPicPr>
          <p:cNvPr id="34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485" y="4217247"/>
            <a:ext cx="1098851" cy="115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305339" y="4185244"/>
            <a:ext cx="1200476" cy="1198119"/>
            <a:chOff x="6305339" y="4185244"/>
            <a:chExt cx="1200476" cy="1198119"/>
          </a:xfrm>
        </p:grpSpPr>
        <p:pic>
          <p:nvPicPr>
            <p:cNvPr id="35" name="Picture 3" descr="C:\Users\IBM owner\Dropbox\Master\Semester 3\Studying\MultiModal\Seminar\resources\closedPackage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6898" y="4185244"/>
              <a:ext cx="1138917" cy="1198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9" descr="C:\Users\IBM owner\Dropbox\Master\Semester 3\Studying\MultiModal\Seminar\resources\4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5339" y="4471158"/>
              <a:ext cx="447226" cy="633086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61" name="Picture 13" descr="C:\Users\IBM owner\Dropbox\Master\Semester 3\Studying\MultiModal\Seminar\waveformUnpackedFromPacket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073" y="4797152"/>
            <a:ext cx="617537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48700" y="4797153"/>
            <a:ext cx="720080" cy="19442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04248" y="2470357"/>
            <a:ext cx="20970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Packet Loss Concealment</a:t>
            </a:r>
          </a:p>
          <a:p>
            <a:pPr algn="ctr" rtl="0"/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(PLC)</a:t>
            </a:r>
          </a:p>
        </p:txBody>
      </p:sp>
    </p:spTree>
    <p:extLst>
      <p:ext uri="{BB962C8B-B14F-4D97-AF65-F5344CB8AC3E}">
        <p14:creationId xmlns:p14="http://schemas.microsoft.com/office/powerpoint/2010/main" val="299351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087"/>
    </mc:Choice>
    <mc:Fallback xmlns="">
      <p:transition advTm="11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36994E-6 L -0.25295 2.3699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60116E-6 L 0.09913 0.1174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8" y="5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Previous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dirty="0" smtClean="0"/>
              <a:t>Packet Loss Concealment (PLC):</a:t>
            </a:r>
          </a:p>
          <a:p>
            <a:pPr algn="l" rtl="0"/>
            <a:r>
              <a:rPr lang="en-US" dirty="0" smtClean="0"/>
              <a:t>Sender based:</a:t>
            </a:r>
          </a:p>
          <a:p>
            <a:pPr lvl="1" algn="l" rtl="0"/>
            <a:r>
              <a:rPr lang="en-US" dirty="0" smtClean="0"/>
              <a:t>Forward Error Correction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(Bandwidth consuming)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6</a:t>
            </a:fld>
            <a:endParaRPr lang="he-IL"/>
          </a:p>
        </p:txBody>
      </p:sp>
      <p:sp>
        <p:nvSpPr>
          <p:cNvPr id="6" name="Cloud 5"/>
          <p:cNvSpPr/>
          <p:nvPr/>
        </p:nvSpPr>
        <p:spPr>
          <a:xfrm rot="2527968">
            <a:off x="3082880" y="3482925"/>
            <a:ext cx="3174601" cy="2808312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78345" y="3993027"/>
            <a:ext cx="308609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WWW</a:t>
            </a:r>
            <a:endParaRPr lang="en-US" sz="7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938529"/>
            <a:ext cx="622314" cy="65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220" y="4040326"/>
            <a:ext cx="697763" cy="73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477" y="4147190"/>
            <a:ext cx="847926" cy="8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530" y="5148686"/>
            <a:ext cx="336848" cy="35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496" y="5157232"/>
            <a:ext cx="336848" cy="35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287" y="4732029"/>
            <a:ext cx="732820" cy="77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511" y="4781919"/>
            <a:ext cx="835880" cy="87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IBM owner\Dropbox\Master\Semester 3\Studying\MultiModal\Seminar\resources\closedPackag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823169"/>
            <a:ext cx="1138917" cy="119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1420647" y="4593191"/>
            <a:ext cx="876348" cy="892002"/>
            <a:chOff x="6043215" y="1378114"/>
            <a:chExt cx="876348" cy="892002"/>
          </a:xfrm>
        </p:grpSpPr>
        <p:pic>
          <p:nvPicPr>
            <p:cNvPr id="32" name="Picture 3" descr="C:\Users\IBM owner\Dropbox\Master\Semester 3\Studying\MultiModal\Seminar\resources\closedPackage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3215" y="1378114"/>
              <a:ext cx="847926" cy="892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C:\Users\IBM owner\Dropbox\Master\Semester 3\Studying\MultiModal\Seminar\resources\speechWaveformTextur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6183" y="1598206"/>
              <a:ext cx="713380" cy="546417"/>
            </a:xfrm>
            <a:prstGeom prst="rect">
              <a:avLst/>
            </a:prstGeom>
            <a:noFill/>
            <a:scene3d>
              <a:camera prst="orthographicFront">
                <a:rot lat="678800" lon="19599349" rev="396104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smtClean="0"/>
              <a:t>Yuval Bahat, Multimodal audio inpainting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55008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162 L 0.12882 0.11482 C 0.15608 0.13982 0.19896 0.16273 0.24462 0.17755 C 0.29722 0.19398 0.3401 0.19908 0.37344 0.19375 L 0.52639 0.17176 " pathEditMode="relative" rAng="819699" ptsTypes="FffFF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4" y="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6563505" y="4857255"/>
            <a:ext cx="1320439" cy="8039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563927" y="3861061"/>
            <a:ext cx="1320439" cy="8039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563928" y="2771404"/>
            <a:ext cx="1320439" cy="8039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215578" y="4941168"/>
            <a:ext cx="521208" cy="7139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207196" y="3951082"/>
            <a:ext cx="521208" cy="7139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C:\Users\IBM owner\Dropbox\Master\Semester 3\Studying\MultiModal\Seminar\resources\6559248-traffic-light-with-red-ligh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437" y="5445224"/>
            <a:ext cx="927067" cy="120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Previous Approaches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207196" y="2859044"/>
            <a:ext cx="521208" cy="7139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dirty="0" smtClean="0"/>
              <a:t>Packet Loss Concealment (PLC):</a:t>
            </a:r>
          </a:p>
          <a:p>
            <a:pPr algn="l" rtl="0"/>
            <a:r>
              <a:rPr lang="en-US" dirty="0" smtClean="0"/>
              <a:t>Receiver based: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(No dedicated bandwidth)</a:t>
            </a:r>
          </a:p>
          <a:p>
            <a:pPr lvl="1" algn="l" rtl="0">
              <a:lnSpc>
                <a:spcPct val="200000"/>
              </a:lnSpc>
            </a:pPr>
            <a:r>
              <a:rPr lang="en-US" dirty="0" smtClean="0"/>
              <a:t>Silence (Trivial)</a:t>
            </a:r>
          </a:p>
          <a:p>
            <a:pPr lvl="1" algn="l" rtl="0">
              <a:lnSpc>
                <a:spcPct val="200000"/>
              </a:lnSpc>
            </a:pPr>
            <a:r>
              <a:rPr lang="en-US" dirty="0" smtClean="0"/>
              <a:t>White noise</a:t>
            </a:r>
          </a:p>
          <a:p>
            <a:pPr lvl="1" algn="l" rtl="0">
              <a:lnSpc>
                <a:spcPct val="200000"/>
              </a:lnSpc>
            </a:pPr>
            <a:r>
              <a:rPr lang="en-US" dirty="0"/>
              <a:t>R</a:t>
            </a:r>
            <a:r>
              <a:rPr lang="en-US" dirty="0" smtClean="0"/>
              <a:t>epetition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7</a:t>
            </a:fld>
            <a:endParaRPr lang="he-IL"/>
          </a:p>
        </p:txBody>
      </p:sp>
      <p:pic>
        <p:nvPicPr>
          <p:cNvPr id="3075" name="Picture 3" descr="C:\Users\IBM owner\Dropbox\Master\Semester 3\Studying\MultiModal\Seminar\resources\lightHole\shortPierced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755" y="2675012"/>
            <a:ext cx="1852381" cy="13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IBM owner\Dropbox\Master\Semester 3\Studying\MultiModal\Seminar\resources\lightHole\longPierced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675012"/>
            <a:ext cx="1852381" cy="13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IBM owner\Dropbox\Master\Semester 3\Studying\MultiModal\Seminar\resources\lightHole\shortWhit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754" y="3764657"/>
            <a:ext cx="1852381" cy="13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IBM owner\Dropbox\Master\Semester 3\Studying\MultiModal\Seminar\resources\lightHole\longWhit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3764657"/>
            <a:ext cx="1852381" cy="13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IBM owner\Dropbox\Master\Semester 3\Studying\MultiModal\Seminar\resources\lightHole\longRepeat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0" y="4779035"/>
            <a:ext cx="1852381" cy="13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IBM owner\Dropbox\Master\Semester 3\Studying\MultiModal\Seminar\resources\lightHole\shortRepeat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755" y="4779035"/>
            <a:ext cx="1852381" cy="13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65888" y="5818062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dirty="0" smtClean="0"/>
              <a:t>Short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22324" y="5805264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dirty="0" smtClean="0"/>
              <a:t>Long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53066" y="3946090"/>
            <a:ext cx="1933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Original audio</a:t>
            </a:r>
          </a:p>
        </p:txBody>
      </p:sp>
      <p:cxnSp>
        <p:nvCxnSpPr>
          <p:cNvPr id="8" name="Straight Arrow Connector 7"/>
          <p:cNvCxnSpPr>
            <a:stCxn id="5" idx="0"/>
          </p:cNvCxnSpPr>
          <p:nvPr/>
        </p:nvCxnSpPr>
        <p:spPr>
          <a:xfrm flipV="1">
            <a:off x="3319838" y="3429000"/>
            <a:ext cx="1046050" cy="51709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625632" y="3951082"/>
            <a:ext cx="1746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400" dirty="0" smtClean="0">
                <a:solidFill>
                  <a:srgbClr val="0000FF"/>
                </a:solidFill>
              </a:rPr>
              <a:t>Heard audio</a:t>
            </a:r>
          </a:p>
        </p:txBody>
      </p:sp>
      <p:cxnSp>
        <p:nvCxnSpPr>
          <p:cNvPr id="21" name="Straight Arrow Connector 20"/>
          <p:cNvCxnSpPr>
            <a:stCxn id="20" idx="0"/>
          </p:cNvCxnSpPr>
          <p:nvPr/>
        </p:nvCxnSpPr>
        <p:spPr>
          <a:xfrm flipH="1" flipV="1">
            <a:off x="5220072" y="3429000"/>
            <a:ext cx="278844" cy="522082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912994" y="2859044"/>
            <a:ext cx="18993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2400" dirty="0" smtClean="0">
                <a:solidFill>
                  <a:schemeClr val="accent2"/>
                </a:solidFill>
              </a:rPr>
              <a:t>Audio energy,</a:t>
            </a:r>
          </a:p>
          <a:p>
            <a:pPr algn="ctr" rtl="0"/>
            <a:r>
              <a:rPr lang="en-US" sz="2400" dirty="0" smtClean="0">
                <a:solidFill>
                  <a:schemeClr val="accent2"/>
                </a:solidFill>
              </a:rPr>
              <a:t>smoothed</a:t>
            </a:r>
          </a:p>
        </p:txBody>
      </p:sp>
      <p:sp>
        <p:nvSpPr>
          <p:cNvPr id="16" name="Right Brace 15"/>
          <p:cNvSpPr/>
          <p:nvPr/>
        </p:nvSpPr>
        <p:spPr>
          <a:xfrm rot="5400000">
            <a:off x="4287211" y="3341186"/>
            <a:ext cx="360040" cy="548636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162258" y="3670748"/>
            <a:ext cx="632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400" dirty="0" smtClean="0">
                <a:solidFill>
                  <a:srgbClr val="FF0000"/>
                </a:solidFill>
              </a:rPr>
              <a:t>gap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smtClean="0"/>
              <a:t>Yuval Bahat, Multimodal audio inpainting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09921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lePhra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hortPierc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hortWh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hortRep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ongPierc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ongWh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ongRep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27" grpId="0" animBg="1"/>
      <p:bldP spid="26" grpId="0" animBg="1"/>
      <p:bldP spid="25" grpId="0" animBg="1"/>
      <p:bldP spid="9" grpId="0" animBg="1"/>
      <p:bldP spid="3" grpId="0" uiExpand="1" build="p"/>
      <p:bldP spid="7" grpId="0"/>
      <p:bldP spid="15" grpId="0"/>
      <p:bldP spid="5" grpId="0"/>
      <p:bldP spid="5" grpId="1"/>
      <p:bldP spid="20" grpId="0"/>
      <p:bldP spid="20" grpId="1"/>
      <p:bldP spid="14" grpId="0"/>
      <p:bldP spid="14" grpId="1"/>
      <p:bldP spid="16" grpId="0" animBg="1"/>
      <p:bldP spid="16" grpId="1" animBg="1"/>
      <p:bldP spid="17" grpId="0"/>
      <p:bldP spid="1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IBM owner\Dropbox\Master\Semester 3\Studying\MultiModal\Seminar\resources\lightHole\shortSpectrogra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3746035" y="3720720"/>
            <a:ext cx="143507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Previous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1349"/>
            <a:ext cx="8482152" cy="4525963"/>
          </a:xfrm>
        </p:spPr>
        <p:txBody>
          <a:bodyPr/>
          <a:lstStyle/>
          <a:p>
            <a:pPr marL="0" indent="0" algn="l" rtl="0">
              <a:buNone/>
            </a:pPr>
            <a:r>
              <a:rPr lang="en-US" dirty="0" smtClean="0"/>
              <a:t>Packet Loss Concealment (PLC):</a:t>
            </a:r>
          </a:p>
          <a:p>
            <a:pPr algn="l" rtl="0"/>
            <a:r>
              <a:rPr lang="en-US" dirty="0" smtClean="0"/>
              <a:t>Receiver based: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(No dedicated bandwidth)</a:t>
            </a:r>
          </a:p>
          <a:p>
            <a:pPr lvl="1" algn="l" rtl="0"/>
            <a:r>
              <a:rPr lang="en-US" dirty="0" smtClean="0"/>
              <a:t>Frequency domain interpolation</a:t>
            </a:r>
          </a:p>
          <a:p>
            <a:pPr marL="914400" lvl="2" indent="0" algn="l" rtl="0">
              <a:buNone/>
            </a:pPr>
            <a:r>
              <a:rPr lang="en-US" sz="2000" dirty="0" smtClean="0"/>
              <a:t>(</a:t>
            </a:r>
            <a:r>
              <a:rPr lang="en-US" sz="2000" dirty="0" err="1" smtClean="0"/>
              <a:t>Lindblom</a:t>
            </a:r>
            <a:r>
              <a:rPr lang="en-US" sz="2000" dirty="0" smtClean="0"/>
              <a:t> </a:t>
            </a:r>
            <a:r>
              <a:rPr lang="en-US" sz="2000" dirty="0"/>
              <a:t>et al. </a:t>
            </a:r>
            <a:r>
              <a:rPr lang="en-US" sz="2000" dirty="0" smtClean="0"/>
              <a:t>2002</a:t>
            </a:r>
            <a:r>
              <a:rPr lang="en-US" sz="2000" dirty="0"/>
              <a:t> , Lee et al. </a:t>
            </a:r>
            <a:r>
              <a:rPr lang="en-US" sz="2000" dirty="0" smtClean="0"/>
              <a:t>2005, </a:t>
            </a:r>
            <a:r>
              <a:rPr lang="en-US" sz="2000" dirty="0" err="1" smtClean="0"/>
              <a:t>Ofir</a:t>
            </a:r>
            <a:r>
              <a:rPr lang="en-US" sz="2000" dirty="0" smtClean="0"/>
              <a:t> et al. 2007)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8</a:t>
            </a:fld>
            <a:endParaRPr lang="he-IL"/>
          </a:p>
        </p:txBody>
      </p:sp>
      <p:pic>
        <p:nvPicPr>
          <p:cNvPr id="8" name="Picture 3" descr="C:\Users\IBM owner\Dropbox\Master\Semester 3\Studying\MultiModal\Seminar\resources\lightHole\shortPierc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56" y="4718978"/>
            <a:ext cx="1481905" cy="105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IBM owner\Dropbox\Master\Semester 3\Studying\MultiModal\Seminar\resources\lightHole\spectrogramTimeColumn.pn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63327" y="5155606"/>
            <a:ext cx="1435076" cy="22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IBM owner\Dropbox\Master\Semester 3\Studying\MultiModal\Seminar\resources\lightHole\spectrogramTimeColumn.pn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89899" y="5155606"/>
            <a:ext cx="1435076" cy="22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IBM owner\Dropbox\Master\Semester 3\Studying\MultiModal\Seminar\resources\lightHole\spectrogramTimeColumn.pn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11349" y="5155606"/>
            <a:ext cx="1435076" cy="22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IBM owner\Dropbox\Master\Semester 3\Studying\MultiModal\Seminar\resources\lightHole\spectrogramTimeColumn.pn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46103" y="5152700"/>
            <a:ext cx="1435077" cy="23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IBM owner\Dropbox\Master\Semester 3\Studying\MultiModal\Seminar\resources\lightHole\spectrogramTimeColumn.pn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78485" y="5152699"/>
            <a:ext cx="1435077" cy="23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IBM owner\Dropbox\Master\Semester 3\Studying\MultiModal\Seminar\resources\lightHole\spectrogramTimeColumn.pn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10866" y="5152702"/>
            <a:ext cx="1435077" cy="23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Down Arrow 21"/>
          <p:cNvSpPr/>
          <p:nvPr/>
        </p:nvSpPr>
        <p:spPr>
          <a:xfrm rot="16200000">
            <a:off x="2121191" y="4776448"/>
            <a:ext cx="436291" cy="86409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808537" y="5320235"/>
            <a:ext cx="1026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800" dirty="0" smtClean="0">
                <a:solidFill>
                  <a:schemeClr val="accent2"/>
                </a:solidFill>
              </a:rPr>
              <a:t>STFFT</a:t>
            </a:r>
          </a:p>
        </p:txBody>
      </p:sp>
      <p:pic>
        <p:nvPicPr>
          <p:cNvPr id="24" name="Picture 6" descr="C:\Users\IBM owner\Dropbox\Master\Semester 3\Studying\MultiModal\Seminar\resources\lightHole\spectrogramTimeColumn.pn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43247" y="5152702"/>
            <a:ext cx="1435077" cy="23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Down Arrow 24"/>
          <p:cNvSpPr/>
          <p:nvPr/>
        </p:nvSpPr>
        <p:spPr>
          <a:xfrm rot="16200000">
            <a:off x="6478152" y="4667959"/>
            <a:ext cx="436291" cy="108107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083751" y="5332935"/>
            <a:ext cx="1224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800" dirty="0" smtClean="0">
                <a:solidFill>
                  <a:schemeClr val="accent2"/>
                </a:solidFill>
              </a:rPr>
              <a:t>STFFT</a:t>
            </a:r>
            <a:r>
              <a:rPr lang="en-US" sz="2800" baseline="30000" dirty="0" smtClean="0">
                <a:solidFill>
                  <a:schemeClr val="accent2"/>
                </a:solidFill>
              </a:rPr>
              <a:t>-1</a:t>
            </a:r>
          </a:p>
        </p:txBody>
      </p:sp>
      <p:pic>
        <p:nvPicPr>
          <p:cNvPr id="27" name="Picture 8" descr="C:\Users\IBM owner\Dropbox\Master\Semester 3\Studying\MultiModal\Seminar\resources\lightHole\shortRepeat.png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393" y="4718978"/>
            <a:ext cx="1630095" cy="105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76656" y="5986431"/>
            <a:ext cx="1775064" cy="461665"/>
            <a:chOff x="4499992" y="3783384"/>
            <a:chExt cx="4275112" cy="461665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4499992" y="3852659"/>
              <a:ext cx="427511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8293531" y="3783384"/>
                  <a:ext cx="38292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latin typeface="Cambria Math"/>
                          </a:rPr>
                          <m:t>𝑡</m:t>
                        </m:r>
                      </m:oMath>
                    </m:oMathPara>
                  </a14:m>
                  <a:endParaRPr lang="en-US" sz="2400" dirty="0" smtClean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3531" y="3783384"/>
                  <a:ext cx="382925" cy="461665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/>
          <p:cNvGrpSpPr/>
          <p:nvPr/>
        </p:nvGrpSpPr>
        <p:grpSpPr>
          <a:xfrm>
            <a:off x="2844314" y="5991671"/>
            <a:ext cx="3463762" cy="461665"/>
            <a:chOff x="4499992" y="3783384"/>
            <a:chExt cx="4275112" cy="461665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4499992" y="3852659"/>
              <a:ext cx="427511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8293531" y="3783384"/>
                  <a:ext cx="38292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latin typeface="Cambria Math"/>
                          </a:rPr>
                          <m:t>𝑡</m:t>
                        </m:r>
                      </m:oMath>
                    </m:oMathPara>
                  </a14:m>
                  <a:endParaRPr lang="en-US" sz="2400" dirty="0" smtClean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3531" y="3783384"/>
                  <a:ext cx="382925" cy="461665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/>
          <p:cNvGrpSpPr/>
          <p:nvPr/>
        </p:nvGrpSpPr>
        <p:grpSpPr>
          <a:xfrm>
            <a:off x="2501874" y="4185815"/>
            <a:ext cx="432554" cy="1877864"/>
            <a:chOff x="4148499" y="4268198"/>
            <a:chExt cx="432554" cy="2068281"/>
          </a:xfrm>
        </p:grpSpPr>
        <p:cxnSp>
          <p:nvCxnSpPr>
            <p:cNvPr id="32" name="Straight Arrow Connector 31"/>
            <p:cNvCxnSpPr/>
            <p:nvPr/>
          </p:nvCxnSpPr>
          <p:spPr>
            <a:xfrm flipV="1">
              <a:off x="4508539" y="4268198"/>
              <a:ext cx="0" cy="206828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4148499" y="4371283"/>
                  <a:ext cx="43255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/>
                          </a:rPr>
                          <m:t>𝑓</m:t>
                        </m:r>
                      </m:oMath>
                    </m:oMathPara>
                  </a14:m>
                  <a:endParaRPr lang="en-US" sz="2400" dirty="0" smtClean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48499" y="4371283"/>
                  <a:ext cx="432554" cy="461665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l="-2817" r="-1408" b="-17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/>
          <p:cNvGrpSpPr/>
          <p:nvPr/>
        </p:nvGrpSpPr>
        <p:grpSpPr>
          <a:xfrm>
            <a:off x="7334392" y="5984930"/>
            <a:ext cx="1774111" cy="461665"/>
            <a:chOff x="4499992" y="3783384"/>
            <a:chExt cx="4275112" cy="461665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4499992" y="3852659"/>
              <a:ext cx="427511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8293531" y="3783384"/>
                  <a:ext cx="38292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latin typeface="Cambria Math"/>
                          </a:rPr>
                          <m:t>𝑡</m:t>
                        </m:r>
                      </m:oMath>
                    </m:oMathPara>
                  </a14:m>
                  <a:endParaRPr lang="en-US" sz="2400" dirty="0" smtClean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3531" y="3783384"/>
                  <a:ext cx="382925" cy="461665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TextBox 4"/>
          <p:cNvSpPr txBox="1"/>
          <p:nvPr/>
        </p:nvSpPr>
        <p:spPr>
          <a:xfrm>
            <a:off x="3608479" y="4069374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spectrogram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smtClean="0"/>
              <a:t>Yuval Bahat, Multimodal audio inpainting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84584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2" presetClass="entr" presetSubtype="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2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2" grpId="0" animBg="1"/>
      <p:bldP spid="6" grpId="0"/>
      <p:bldP spid="25" grpId="0" animBg="1"/>
      <p:bldP spid="26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140630" y="5203800"/>
            <a:ext cx="1311690" cy="8039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668821" y="5203800"/>
            <a:ext cx="526915" cy="8039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436096" y="2321793"/>
            <a:ext cx="3024336" cy="22322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99592" y="2393800"/>
            <a:ext cx="1152128" cy="22322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Result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5104" y="6381328"/>
            <a:ext cx="368896" cy="365125"/>
          </a:xfrm>
        </p:spPr>
        <p:txBody>
          <a:bodyPr/>
          <a:lstStyle/>
          <a:p>
            <a:fld id="{516C7913-1A7B-472A-AEA2-E5FE564C25C1}" type="slidenum">
              <a:rPr lang="he-IL" smtClean="0"/>
              <a:t>9</a:t>
            </a:fld>
            <a:endParaRPr lang="he-IL"/>
          </a:p>
        </p:txBody>
      </p:sp>
      <p:pic>
        <p:nvPicPr>
          <p:cNvPr id="5122" name="Picture 2" descr="C:\Users\IBM owner\Dropbox\Master\Semester 3\Studying\MultiModal\Seminar\resources\lightHole\shortOu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9" y="2321793"/>
            <a:ext cx="3771901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IBM owner\Dropbox\Master\Semester 3\Studying\MultiModal\Seminar\resources\lightHole\longOu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2321792"/>
            <a:ext cx="3771900" cy="261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IBM owner\Dropbox\Master\Semester 3\Studying\MultiModal\Seminar\resources\lightHole\shortPierce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818" y="5117166"/>
            <a:ext cx="1852381" cy="13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IBM owner\Dropbox\Master\Semester 3\Studying\MultiModal\Seminar\resources\lightHole\longPierced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659" y="5117166"/>
            <a:ext cx="1852381" cy="13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21953" y="4623519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dirty="0" smtClean="0"/>
              <a:t>Short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96793" y="4623519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dirty="0" smtClean="0"/>
              <a:t>Long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smtClean="0"/>
              <a:t>Yuval Bahat, Multimodal audio inpainting</a:t>
            </a:r>
            <a:endParaRPr lang="he-IL" dirty="0"/>
          </a:p>
        </p:txBody>
      </p:sp>
      <p:sp>
        <p:nvSpPr>
          <p:cNvPr id="15" name="TextBox 14"/>
          <p:cNvSpPr txBox="1"/>
          <p:nvPr/>
        </p:nvSpPr>
        <p:spPr>
          <a:xfrm>
            <a:off x="539552" y="1340768"/>
            <a:ext cx="1933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Original audio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3039" y="1802433"/>
            <a:ext cx="1746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400" dirty="0" smtClean="0">
                <a:solidFill>
                  <a:srgbClr val="0000FF"/>
                </a:solidFill>
              </a:rPr>
              <a:t>Heard audio</a:t>
            </a:r>
          </a:p>
        </p:txBody>
      </p:sp>
      <p:sp>
        <p:nvSpPr>
          <p:cNvPr id="6" name="Left-Right Arrow 5"/>
          <p:cNvSpPr/>
          <p:nvPr/>
        </p:nvSpPr>
        <p:spPr>
          <a:xfrm>
            <a:off x="4139952" y="3413696"/>
            <a:ext cx="1080120" cy="519360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Ours</a:t>
            </a:r>
            <a:endParaRPr lang="en-US" dirty="0"/>
          </a:p>
        </p:txBody>
      </p:sp>
      <p:sp>
        <p:nvSpPr>
          <p:cNvPr id="19" name="Left-Right Arrow 18"/>
          <p:cNvSpPr/>
          <p:nvPr/>
        </p:nvSpPr>
        <p:spPr>
          <a:xfrm>
            <a:off x="3995936" y="5346116"/>
            <a:ext cx="1368152" cy="519360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Pierced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20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ortPierc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hort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hort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ongPierc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ong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0" grpId="0"/>
      <p:bldP spid="6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3.5|14.3|2.1|1.5|3.2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 rtl="0">
          <a:defRPr sz="24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26436</TotalTime>
  <Words>1452</Words>
  <Application>Microsoft Office PowerPoint</Application>
  <PresentationFormat>On-screen Show (4:3)</PresentationFormat>
  <Paragraphs>647</Paragraphs>
  <Slides>44</Slides>
  <Notes>30</Notes>
  <HiddenSlides>0</HiddenSlides>
  <MMClips>7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Calibri</vt:lpstr>
      <vt:lpstr>Cambria Math</vt:lpstr>
      <vt:lpstr>Tahoma</vt:lpstr>
      <vt:lpstr>Times New Roman</vt:lpstr>
      <vt:lpstr>Office Theme</vt:lpstr>
      <vt:lpstr>Photo Editor Photo</vt:lpstr>
      <vt:lpstr>Multimodal Audio Inpainting</vt:lpstr>
      <vt:lpstr>Video Conferencing</vt:lpstr>
      <vt:lpstr>Video Conferencing</vt:lpstr>
      <vt:lpstr>Packet Dropping</vt:lpstr>
      <vt:lpstr>Packet Dropping</vt:lpstr>
      <vt:lpstr>Previous Approaches</vt:lpstr>
      <vt:lpstr>Previous Approaches</vt:lpstr>
      <vt:lpstr>Previous Approaches</vt:lpstr>
      <vt:lpstr>Our Result</vt:lpstr>
      <vt:lpstr>Image Inpainting</vt:lpstr>
      <vt:lpstr>Image Inpainting</vt:lpstr>
      <vt:lpstr>Back to Audio: Proposed Solution</vt:lpstr>
      <vt:lpstr>Algorithm Sketch</vt:lpstr>
      <vt:lpstr>Algorithm Sketch</vt:lpstr>
      <vt:lpstr>Algorithm Sketch</vt:lpstr>
      <vt:lpstr>Algorithm Sketch</vt:lpstr>
      <vt:lpstr>Three Layers Method</vt:lpstr>
      <vt:lpstr>Feature Extraction</vt:lpstr>
      <vt:lpstr>Audio Features</vt:lpstr>
      <vt:lpstr>Examples &amp; queries</vt:lpstr>
      <vt:lpstr>Features Distance Minimization</vt:lpstr>
      <vt:lpstr>Features Distance Minimization</vt:lpstr>
      <vt:lpstr>Rendering the Inpainted Audio</vt:lpstr>
      <vt:lpstr>Rendering the Inpainted Audio</vt:lpstr>
      <vt:lpstr>Rendering Inpainted Audio</vt:lpstr>
      <vt:lpstr>An Experiment</vt:lpstr>
      <vt:lpstr>Survey</vt:lpstr>
      <vt:lpstr>Mean Opinion Score</vt:lpstr>
      <vt:lpstr>Audio-Visual Audio Analysis</vt:lpstr>
      <vt:lpstr>Feature Extraction</vt:lpstr>
      <vt:lpstr>Video Features – 1st trial</vt:lpstr>
      <vt:lpstr>PowerPoint Presentation</vt:lpstr>
      <vt:lpstr>Audio-Visual Features Results</vt:lpstr>
      <vt:lpstr>Mean Opinion Score</vt:lpstr>
      <vt:lpstr>Feature Statistics as a Prior</vt:lpstr>
      <vt:lpstr>Feature Statistics as a Prior</vt:lpstr>
      <vt:lpstr>Feature Statistics as a Prior</vt:lpstr>
      <vt:lpstr>Cost function minimization</vt:lpstr>
      <vt:lpstr>Regularization term</vt:lpstr>
      <vt:lpstr>Cost Function Minimization</vt:lpstr>
      <vt:lpstr>Mean Opinion Score</vt:lpstr>
      <vt:lpstr>Mean Opinion Score</vt:lpstr>
      <vt:lpstr>An (Inpainted) Children story</vt:lpstr>
      <vt:lpstr>Conclusion</vt:lpstr>
    </vt:vector>
  </TitlesOfParts>
  <Manager>Prof. Yoav Schechner</Manager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Multimodal Audio Inpainting</dc:title>
  <dc:creator>Yuval Bahat</dc:creator>
  <cp:lastModifiedBy>Schechner Yoav</cp:lastModifiedBy>
  <cp:revision>408</cp:revision>
  <dcterms:created xsi:type="dcterms:W3CDTF">2013-05-21T09:38:44Z</dcterms:created>
  <dcterms:modified xsi:type="dcterms:W3CDTF">2015-01-07T09:55:25Z</dcterms:modified>
  <cp:contentStatus/>
</cp:coreProperties>
</file>