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tags/tag10.xml" ContentType="application/vnd.openxmlformats-officedocument.presentationml.tags+xml"/>
  <Override PartName="/ppt/notesSlides/notesSlide15.xml" ContentType="application/vnd.openxmlformats-officedocument.presentationml.notesSlide+xml"/>
  <Override PartName="/ppt/tags/tag11.xml" ContentType="application/vnd.openxmlformats-officedocument.presentationml.tags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notesSlides/notesSlide17.xml" ContentType="application/vnd.openxmlformats-officedocument.presentationml.notesSlide+xml"/>
  <Override PartName="/ppt/tags/tag13.xml" ContentType="application/vnd.openxmlformats-officedocument.presentationml.tags+xml"/>
  <Override PartName="/ppt/notesSlides/notesSlide18.xml" ContentType="application/vnd.openxmlformats-officedocument.presentationml.notesSlide+xml"/>
  <Override PartName="/ppt/tags/tag14.xml" ContentType="application/vnd.openxmlformats-officedocument.presentationml.tags+xml"/>
  <Override PartName="/ppt/notesSlides/notesSlide19.xml" ContentType="application/vnd.openxmlformats-officedocument.presentationml.notesSlide+xml"/>
  <Override PartName="/ppt/tags/tag15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17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4" r:id="rId1"/>
  </p:sldMasterIdLst>
  <p:notesMasterIdLst>
    <p:notesMasterId r:id="rId27"/>
  </p:notesMasterIdLst>
  <p:handoutMasterIdLst>
    <p:handoutMasterId r:id="rId28"/>
  </p:handoutMasterIdLst>
  <p:sldIdLst>
    <p:sldId id="256" r:id="rId2"/>
    <p:sldId id="540" r:id="rId3"/>
    <p:sldId id="539" r:id="rId4"/>
    <p:sldId id="538" r:id="rId5"/>
    <p:sldId id="541" r:id="rId6"/>
    <p:sldId id="527" r:id="rId7"/>
    <p:sldId id="498" r:id="rId8"/>
    <p:sldId id="532" r:id="rId9"/>
    <p:sldId id="485" r:id="rId10"/>
    <p:sldId id="525" r:id="rId11"/>
    <p:sldId id="509" r:id="rId12"/>
    <p:sldId id="486" r:id="rId13"/>
    <p:sldId id="415" r:id="rId14"/>
    <p:sldId id="483" r:id="rId15"/>
    <p:sldId id="407" r:id="rId16"/>
    <p:sldId id="529" r:id="rId17"/>
    <p:sldId id="531" r:id="rId18"/>
    <p:sldId id="392" r:id="rId19"/>
    <p:sldId id="395" r:id="rId20"/>
    <p:sldId id="355" r:id="rId21"/>
    <p:sldId id="519" r:id="rId22"/>
    <p:sldId id="357" r:id="rId23"/>
    <p:sldId id="504" r:id="rId24"/>
    <p:sldId id="543" r:id="rId25"/>
    <p:sldId id="404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FFFFCC"/>
    <a:srgbClr val="66FF33"/>
    <a:srgbClr val="008000"/>
    <a:srgbClr val="6600CC"/>
    <a:srgbClr val="006600"/>
    <a:srgbClr val="FF33CC"/>
    <a:srgbClr val="00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99" autoAdjust="0"/>
    <p:restoredTop sz="77677" autoAdjust="0"/>
  </p:normalViewPr>
  <p:slideViewPr>
    <p:cSldViewPr snapToObjects="1">
      <p:cViewPr>
        <p:scale>
          <a:sx n="66" d="100"/>
          <a:sy n="66" d="100"/>
        </p:scale>
        <p:origin x="-2838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6" d="100"/>
          <a:sy n="56" d="100"/>
        </p:scale>
        <p:origin x="-2628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/>
          <a:lstStyle>
            <a:lvl1pPr algn="r">
              <a:defRPr sz="1300"/>
            </a:lvl1pPr>
          </a:lstStyle>
          <a:p>
            <a:fld id="{AD45682D-16B2-45B2-9178-69128E896A22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 anchor="b"/>
          <a:lstStyle>
            <a:lvl1pPr algn="r">
              <a:defRPr sz="1300"/>
            </a:lvl1pPr>
          </a:lstStyle>
          <a:p>
            <a:fld id="{D355CA43-F1D4-4D4A-BFAF-4F6B3C18C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3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2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/>
          <a:lstStyle>
            <a:lvl1pPr algn="r">
              <a:defRPr sz="1300"/>
            </a:lvl1pPr>
          </a:lstStyle>
          <a:p>
            <a:fld id="{EE2B7E7B-22E4-4EBF-A146-0B50E97968DD}" type="datetimeFigureOut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9938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0163" tIns="50081" rIns="100163" bIns="500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100163" tIns="50081" rIns="100163" bIns="500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8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1731"/>
          </a:xfrm>
          <a:prstGeom prst="rect">
            <a:avLst/>
          </a:prstGeom>
        </p:spPr>
        <p:txBody>
          <a:bodyPr vert="horz" lIns="100163" tIns="50081" rIns="100163" bIns="50081" rtlCol="0" anchor="b"/>
          <a:lstStyle>
            <a:lvl1pPr algn="r">
              <a:defRPr sz="1300"/>
            </a:lvl1pPr>
          </a:lstStyle>
          <a:p>
            <a:fld id="{69AD1CDC-3A1D-4D85-9DF3-3BD9E66744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9938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he-I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defTabSz="91433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0600" y="769938"/>
            <a:ext cx="5118100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0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en-US" sz="13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he-I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D1CDC-3A1D-4D85-9DF3-3BD9E667449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57FC-844E-41EF-99B7-92F3D3F86A99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855C9-1684-49A9-85C9-26711F05B7D4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16CA6-0101-4D81-85BA-16EFDC3BA3F2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528E-3EFA-4BB0-8564-AAA9CF392465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44F2C-7619-478B-944C-ACA46E2874E6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4CD37-D8B7-4E43-B2BF-15BD7F062DDD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9DD5D5BB-61F6-4733-BC79-7FD96CE427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6B9E-E051-4AF3-A962-1B9815D7CF3D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8591-99E8-4310-8B07-DDF5FD4795E6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A76A-302D-41E4-8678-4D3151C75019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95137-1B20-4E86-8F9A-603C0FF03DCA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D2EE6-72F9-486C-98CD-F0782995FD5F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8778F-D878-4612-9C27-023029617C81}" type="datetime1">
              <a:rPr lang="en-US" smtClean="0"/>
              <a:pPr/>
              <a:t>1/17/2012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D5BB-61F6-4733-BC79-7FD96CE4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6.emf"/><Relationship Id="rId11" Type="http://schemas.openxmlformats.org/officeDocument/2006/relationships/image" Target="../media/image24.emf"/><Relationship Id="rId5" Type="http://schemas.openxmlformats.org/officeDocument/2006/relationships/image" Target="../media/image21.png"/><Relationship Id="rId10" Type="http://schemas.openxmlformats.org/officeDocument/2006/relationships/image" Target="../media/image23.emf"/><Relationship Id="rId4" Type="http://schemas.openxmlformats.org/officeDocument/2006/relationships/image" Target="../media/image22.emf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2.bin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37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7.bin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image" Target="../media/image38.wmf"/><Relationship Id="rId10" Type="http://schemas.openxmlformats.org/officeDocument/2006/relationships/image" Target="../media/image36.wmf"/><Relationship Id="rId4" Type="http://schemas.openxmlformats.org/officeDocument/2006/relationships/notesSlide" Target="../notesSlides/notesSlide19.xml"/><Relationship Id="rId9" Type="http://schemas.openxmlformats.org/officeDocument/2006/relationships/oleObject" Target="../embeddings/oleObject15.bin"/><Relationship Id="rId14" Type="http://schemas.openxmlformats.org/officeDocument/2006/relationships/oleObject" Target="../embeddings/oleObject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9.bin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41.wmf"/><Relationship Id="rId5" Type="http://schemas.openxmlformats.org/officeDocument/2006/relationships/image" Target="../media/image5.png"/><Relationship Id="rId10" Type="http://schemas.openxmlformats.org/officeDocument/2006/relationships/oleObject" Target="../embeddings/oleObject22.bin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3.bin"/><Relationship Id="rId4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5.wmf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Multiplexed </a:t>
            </a:r>
            <a:br>
              <a:rPr lang="en-US" sz="4800" b="1" dirty="0" smtClean="0"/>
            </a:br>
            <a:r>
              <a:rPr lang="en-US" sz="4800" b="1" dirty="0" smtClean="0"/>
              <a:t>Fluorescence Unmixing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3857628"/>
            <a:ext cx="6172216" cy="71438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Marina </a:t>
            </a:r>
            <a:r>
              <a:rPr lang="en-US" dirty="0" err="1" smtClean="0">
                <a:solidFill>
                  <a:schemeClr val="tx1"/>
                </a:solidFill>
              </a:rPr>
              <a:t>Alterman</a:t>
            </a:r>
            <a:r>
              <a:rPr lang="en-US" dirty="0" smtClean="0">
                <a:solidFill>
                  <a:schemeClr val="tx1"/>
                </a:solidFill>
              </a:rPr>
              <a:t>,   </a:t>
            </a:r>
            <a:r>
              <a:rPr lang="en-US" dirty="0" err="1" smtClean="0">
                <a:solidFill>
                  <a:schemeClr val="tx1"/>
                </a:solidFill>
              </a:rPr>
              <a:t>Yoav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Schechner</a:t>
            </a:r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86644" y="357166"/>
            <a:ext cx="1458912" cy="1257301"/>
            <a:chOff x="7286644" y="357166"/>
            <a:chExt cx="1458912" cy="1257301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7286644" y="357166"/>
              <a:ext cx="1458912" cy="1257301"/>
            </a:xfrm>
            <a:prstGeom prst="rect">
              <a:avLst/>
            </a:prstGeom>
            <a:solidFill>
              <a:schemeClr val="bg1"/>
            </a:solidFill>
            <a:ln w="31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  <p:pic>
          <p:nvPicPr>
            <p:cNvPr id="6" name="Picture 7" descr="logo13"/>
            <p:cNvPicPr>
              <a:picLocks noChangeAspect="1" noChangeArrowheads="1"/>
            </p:cNvPicPr>
            <p:nvPr/>
          </p:nvPicPr>
          <p:blipFill>
            <a:blip r:embed="rId4" cstate="print"/>
            <a:srcRect t="904"/>
            <a:stretch>
              <a:fillRect/>
            </a:stretch>
          </p:blipFill>
          <p:spPr bwMode="auto">
            <a:xfrm>
              <a:off x="7422498" y="495300"/>
              <a:ext cx="1323058" cy="983978"/>
            </a:xfrm>
            <a:prstGeom prst="rect">
              <a:avLst/>
            </a:prstGeom>
            <a:noFill/>
          </p:spPr>
        </p:pic>
      </p:grp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57158" y="285730"/>
          <a:ext cx="990600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Photo Editor Photo" r:id="rId5" imgW="2064762" imgH="2309060" progId="">
                  <p:embed/>
                </p:oleObj>
              </mc:Choice>
              <mc:Fallback>
                <p:oleObj name="Photo Editor Photo" r:id="rId5" imgW="2064762" imgH="230906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7896" t="6766" r="7266" b="3383"/>
                      <a:stretch>
                        <a:fillRect/>
                      </a:stretch>
                    </p:blipFill>
                    <p:spPr bwMode="auto">
                      <a:xfrm>
                        <a:off x="357158" y="285730"/>
                        <a:ext cx="990600" cy="1328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>
          <a:xfrm>
            <a:off x="3409968" y="5072074"/>
            <a:ext cx="2305040" cy="714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Aryeh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Weiss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6182" y="435769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Technion</a:t>
            </a:r>
            <a:r>
              <a:rPr lang="en-US" dirty="0" smtClean="0"/>
              <a:t>, Israel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86182" y="557214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Bar-</a:t>
            </a:r>
            <a:r>
              <a:rPr lang="en-US" dirty="0" err="1" smtClean="0"/>
              <a:t>Ilan</a:t>
            </a:r>
            <a:r>
              <a:rPr lang="en-US" dirty="0" smtClean="0"/>
              <a:t>, Israel</a:t>
            </a:r>
            <a:endParaRPr lang="en-US" dirty="0"/>
          </a:p>
        </p:txBody>
      </p:sp>
    </p:spTree>
  </p:cSld>
  <p:clrMapOvr>
    <a:masterClrMapping/>
  </p:clrMapOvr>
  <p:transition advTm="831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35522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Linear Mixing</a:t>
            </a:r>
            <a:endParaRPr lang="en-US" dirty="0"/>
          </a:p>
        </p:txBody>
      </p:sp>
      <p:pic>
        <p:nvPicPr>
          <p:cNvPr id="78" name="Picture 12" descr="C:\Documents and Settings\m\Local Settings\Temporary Internet Files\Content.IE5\A1CBK5W9\MCj043387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357298"/>
            <a:ext cx="928694" cy="928694"/>
          </a:xfrm>
          <a:prstGeom prst="rect">
            <a:avLst/>
          </a:prstGeom>
          <a:noFill/>
        </p:spPr>
      </p:pic>
      <p:sp>
        <p:nvSpPr>
          <p:cNvPr id="79" name="Freeform 78"/>
          <p:cNvSpPr/>
          <p:nvPr/>
        </p:nvSpPr>
        <p:spPr>
          <a:xfrm>
            <a:off x="1831652" y="2143116"/>
            <a:ext cx="1311588" cy="785818"/>
          </a:xfrm>
          <a:custGeom>
            <a:avLst/>
            <a:gdLst>
              <a:gd name="connsiteX0" fmla="*/ 40217 w 1555750"/>
              <a:gd name="connsiteY0" fmla="*/ 328083 h 937683"/>
              <a:gd name="connsiteX1" fmla="*/ 497417 w 1555750"/>
              <a:gd name="connsiteY1" fmla="*/ 226483 h 937683"/>
              <a:gd name="connsiteX2" fmla="*/ 738717 w 1555750"/>
              <a:gd name="connsiteY2" fmla="*/ 10583 h 937683"/>
              <a:gd name="connsiteX3" fmla="*/ 929217 w 1555750"/>
              <a:gd name="connsiteY3" fmla="*/ 289983 h 937683"/>
              <a:gd name="connsiteX4" fmla="*/ 1335617 w 1555750"/>
              <a:gd name="connsiteY4" fmla="*/ 74083 h 937683"/>
              <a:gd name="connsiteX5" fmla="*/ 1551517 w 1555750"/>
              <a:gd name="connsiteY5" fmla="*/ 150283 h 937683"/>
              <a:gd name="connsiteX6" fmla="*/ 1310217 w 1555750"/>
              <a:gd name="connsiteY6" fmla="*/ 467783 h 937683"/>
              <a:gd name="connsiteX7" fmla="*/ 1386417 w 1555750"/>
              <a:gd name="connsiteY7" fmla="*/ 632883 h 937683"/>
              <a:gd name="connsiteX8" fmla="*/ 1183217 w 1555750"/>
              <a:gd name="connsiteY8" fmla="*/ 747183 h 937683"/>
              <a:gd name="connsiteX9" fmla="*/ 865717 w 1555750"/>
              <a:gd name="connsiteY9" fmla="*/ 632883 h 937683"/>
              <a:gd name="connsiteX10" fmla="*/ 510117 w 1555750"/>
              <a:gd name="connsiteY10" fmla="*/ 937683 h 937683"/>
              <a:gd name="connsiteX11" fmla="*/ 573617 w 1555750"/>
              <a:gd name="connsiteY11" fmla="*/ 632883 h 937683"/>
              <a:gd name="connsiteX12" fmla="*/ 256117 w 1555750"/>
              <a:gd name="connsiteY12" fmla="*/ 518583 h 937683"/>
              <a:gd name="connsiteX13" fmla="*/ 40217 w 1555750"/>
              <a:gd name="connsiteY13" fmla="*/ 328083 h 93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750" h="937683">
                <a:moveTo>
                  <a:pt x="40217" y="328083"/>
                </a:moveTo>
                <a:cubicBezTo>
                  <a:pt x="80434" y="279400"/>
                  <a:pt x="381001" y="279400"/>
                  <a:pt x="497417" y="226483"/>
                </a:cubicBezTo>
                <a:cubicBezTo>
                  <a:pt x="613833" y="173566"/>
                  <a:pt x="666750" y="0"/>
                  <a:pt x="738717" y="10583"/>
                </a:cubicBezTo>
                <a:cubicBezTo>
                  <a:pt x="810684" y="21166"/>
                  <a:pt x="829734" y="279400"/>
                  <a:pt x="929217" y="289983"/>
                </a:cubicBezTo>
                <a:cubicBezTo>
                  <a:pt x="1028700" y="300566"/>
                  <a:pt x="1231900" y="97366"/>
                  <a:pt x="1335617" y="74083"/>
                </a:cubicBezTo>
                <a:cubicBezTo>
                  <a:pt x="1439334" y="50800"/>
                  <a:pt x="1555750" y="84666"/>
                  <a:pt x="1551517" y="150283"/>
                </a:cubicBezTo>
                <a:cubicBezTo>
                  <a:pt x="1547284" y="215900"/>
                  <a:pt x="1337734" y="387350"/>
                  <a:pt x="1310217" y="467783"/>
                </a:cubicBezTo>
                <a:cubicBezTo>
                  <a:pt x="1282700" y="548216"/>
                  <a:pt x="1407584" y="586316"/>
                  <a:pt x="1386417" y="632883"/>
                </a:cubicBezTo>
                <a:cubicBezTo>
                  <a:pt x="1365250" y="679450"/>
                  <a:pt x="1270000" y="747183"/>
                  <a:pt x="1183217" y="747183"/>
                </a:cubicBezTo>
                <a:cubicBezTo>
                  <a:pt x="1096434" y="747183"/>
                  <a:pt x="977900" y="601133"/>
                  <a:pt x="865717" y="632883"/>
                </a:cubicBezTo>
                <a:cubicBezTo>
                  <a:pt x="753534" y="664633"/>
                  <a:pt x="558800" y="937683"/>
                  <a:pt x="510117" y="937683"/>
                </a:cubicBezTo>
                <a:cubicBezTo>
                  <a:pt x="461434" y="937683"/>
                  <a:pt x="615950" y="702733"/>
                  <a:pt x="573617" y="632883"/>
                </a:cubicBezTo>
                <a:cubicBezTo>
                  <a:pt x="531284" y="563033"/>
                  <a:pt x="342900" y="569383"/>
                  <a:pt x="256117" y="518583"/>
                </a:cubicBezTo>
                <a:cubicBezTo>
                  <a:pt x="169334" y="467783"/>
                  <a:pt x="0" y="376766"/>
                  <a:pt x="40217" y="3280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37"/>
          <p:cNvGrpSpPr/>
          <p:nvPr/>
        </p:nvGrpSpPr>
        <p:grpSpPr>
          <a:xfrm>
            <a:off x="2285984" y="2428868"/>
            <a:ext cx="357190" cy="214314"/>
            <a:chOff x="4786314" y="1928802"/>
            <a:chExt cx="366714" cy="428628"/>
          </a:xfrm>
          <a:solidFill>
            <a:srgbClr val="0000FF"/>
          </a:solidFill>
        </p:grpSpPr>
        <p:sp>
          <p:nvSpPr>
            <p:cNvPr id="81" name="Oval 80"/>
            <p:cNvSpPr/>
            <p:nvPr/>
          </p:nvSpPr>
          <p:spPr>
            <a:xfrm>
              <a:off x="4857752" y="1928802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/>
            <p:cNvSpPr/>
            <p:nvPr/>
          </p:nvSpPr>
          <p:spPr>
            <a:xfrm>
              <a:off x="5010152" y="2081202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4786314" y="2143116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/>
            <p:cNvSpPr/>
            <p:nvPr/>
          </p:nvSpPr>
          <p:spPr>
            <a:xfrm>
              <a:off x="5000628" y="2214554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>
            <a:off x="1000100" y="1928802"/>
            <a:ext cx="1425050" cy="571504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43"/>
          <p:cNvGrpSpPr/>
          <p:nvPr/>
        </p:nvGrpSpPr>
        <p:grpSpPr>
          <a:xfrm>
            <a:off x="2428860" y="2428868"/>
            <a:ext cx="357190" cy="285752"/>
            <a:chOff x="4786314" y="1928802"/>
            <a:chExt cx="366714" cy="571504"/>
          </a:xfrm>
          <a:solidFill>
            <a:srgbClr val="92D050"/>
          </a:solidFill>
        </p:grpSpPr>
        <p:sp>
          <p:nvSpPr>
            <p:cNvPr id="87" name="Oval 86"/>
            <p:cNvSpPr/>
            <p:nvPr/>
          </p:nvSpPr>
          <p:spPr>
            <a:xfrm>
              <a:off x="4857752" y="1928802"/>
              <a:ext cx="142876" cy="1428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>
              <a:off x="5010152" y="2081202"/>
              <a:ext cx="142876" cy="1428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>
              <a:off x="4786314" y="2143116"/>
              <a:ext cx="142876" cy="1428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000628" y="2357430"/>
              <a:ext cx="142876" cy="142876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1" name="Straight Arrow Connector 90"/>
          <p:cNvCxnSpPr/>
          <p:nvPr/>
        </p:nvCxnSpPr>
        <p:spPr>
          <a:xfrm rot="5400000" flipH="1" flipV="1">
            <a:off x="3002944" y="1640471"/>
            <a:ext cx="586726" cy="1306265"/>
          </a:xfrm>
          <a:prstGeom prst="straightConnector1">
            <a:avLst/>
          </a:prstGeom>
          <a:ln w="76200">
            <a:solidFill>
              <a:srgbClr val="00FF00"/>
            </a:solidFill>
            <a:headEnd type="non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5400000" flipH="1" flipV="1">
            <a:off x="2982563" y="1569035"/>
            <a:ext cx="586726" cy="1306265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375015" y="2571744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d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4268920" y="1034132"/>
            <a:ext cx="279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</a:t>
            </a:r>
            <a:endParaRPr lang="en-US" sz="3200" baseline="-25000" dirty="0"/>
          </a:p>
        </p:txBody>
      </p:sp>
      <p:sp>
        <p:nvSpPr>
          <p:cNvPr id="104" name="Rectangle 103"/>
          <p:cNvSpPr/>
          <p:nvPr/>
        </p:nvSpPr>
        <p:spPr>
          <a:xfrm>
            <a:off x="6178503" y="5822596"/>
            <a:ext cx="1965397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vector of concentrations </a:t>
            </a:r>
            <a:r>
              <a:rPr lang="en-US" sz="1600" dirty="0" smtClean="0"/>
              <a:t>(spatial distribution)</a:t>
            </a:r>
            <a:endParaRPr lang="en-US" sz="16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92063" y="3315772"/>
            <a:ext cx="15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pixel: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168780" y="3306216"/>
            <a:ext cx="32832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</a:t>
            </a:r>
            <a:r>
              <a:rPr lang="en-US" sz="3200" dirty="0" smtClean="0"/>
              <a:t> =  x       </a:t>
            </a:r>
            <a:r>
              <a:rPr lang="en-US" sz="3200" dirty="0" err="1" smtClean="0"/>
              <a:t>x</a:t>
            </a:r>
            <a:r>
              <a:rPr lang="en-US" sz="3200" dirty="0" smtClean="0"/>
              <a:t>     ∙ ∙ ∙   x</a:t>
            </a:r>
            <a:endParaRPr lang="en-US" sz="3200" dirty="0"/>
          </a:p>
        </p:txBody>
      </p:sp>
      <p:sp>
        <p:nvSpPr>
          <p:cNvPr id="51" name="Double Bracket 50"/>
          <p:cNvSpPr/>
          <p:nvPr/>
        </p:nvSpPr>
        <p:spPr>
          <a:xfrm>
            <a:off x="2668846" y="3449092"/>
            <a:ext cx="3410517" cy="523220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945368" y="3602980"/>
            <a:ext cx="442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1           2                 </a:t>
            </a:r>
            <a:r>
              <a:rPr lang="en-US" sz="2400" dirty="0" err="1" smtClean="0"/>
              <a:t>N</a:t>
            </a:r>
            <a:r>
              <a:rPr lang="en-US" sz="2400" baseline="-25000" dirty="0" err="1" smtClean="0"/>
              <a:t>dyes</a:t>
            </a:r>
            <a:endParaRPr lang="en-US" sz="2400" baseline="-25000" dirty="0"/>
          </a:p>
        </p:txBody>
      </p:sp>
      <p:grpSp>
        <p:nvGrpSpPr>
          <p:cNvPr id="6" name="Group 57"/>
          <p:cNvGrpSpPr/>
          <p:nvPr/>
        </p:nvGrpSpPr>
        <p:grpSpPr>
          <a:xfrm>
            <a:off x="6215074" y="3400808"/>
            <a:ext cx="1143008" cy="2230070"/>
            <a:chOff x="7429520" y="3411532"/>
            <a:chExt cx="1143008" cy="2230070"/>
          </a:xfrm>
        </p:grpSpPr>
        <p:grpSp>
          <p:nvGrpSpPr>
            <p:cNvPr id="7" name="Group 54"/>
            <p:cNvGrpSpPr/>
            <p:nvPr/>
          </p:nvGrpSpPr>
          <p:grpSpPr>
            <a:xfrm>
              <a:off x="7592178" y="3439724"/>
              <a:ext cx="980350" cy="2201878"/>
              <a:chOff x="7592178" y="3439724"/>
              <a:chExt cx="980350" cy="2201878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592178" y="3439724"/>
                <a:ext cx="357790" cy="2160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</a:p>
              <a:p>
                <a:r>
                  <a:rPr lang="en-US" sz="3200" dirty="0" smtClean="0"/>
                  <a:t>c</a:t>
                </a:r>
              </a:p>
              <a:p>
                <a:pPr>
                  <a:lnSpc>
                    <a:spcPct val="30000"/>
                  </a:lnSpc>
                </a:pPr>
                <a:endParaRPr lang="en-US" sz="3200" dirty="0" smtClean="0"/>
              </a:p>
              <a:p>
                <a:pPr>
                  <a:lnSpc>
                    <a:spcPct val="30000"/>
                  </a:lnSpc>
                </a:pPr>
                <a:r>
                  <a:rPr lang="en-US" sz="3200" dirty="0" smtClean="0"/>
                  <a:t>∙</a:t>
                </a:r>
              </a:p>
              <a:p>
                <a:pPr>
                  <a:lnSpc>
                    <a:spcPct val="30000"/>
                  </a:lnSpc>
                </a:pPr>
                <a:r>
                  <a:rPr lang="en-US" sz="3200" dirty="0" smtClean="0"/>
                  <a:t>∙</a:t>
                </a:r>
              </a:p>
              <a:p>
                <a:pPr>
                  <a:lnSpc>
                    <a:spcPct val="30000"/>
                  </a:lnSpc>
                </a:pPr>
                <a:r>
                  <a:rPr lang="en-US" sz="3200" dirty="0" smtClean="0"/>
                  <a:t>∙</a:t>
                </a:r>
              </a:p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808473" y="3702610"/>
                <a:ext cx="764055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</a:p>
              <a:p>
                <a:r>
                  <a:rPr lang="en-US" sz="2400" dirty="0" smtClean="0"/>
                  <a:t>2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err="1" smtClean="0"/>
                  <a:t>N</a:t>
                </a:r>
                <a:r>
                  <a:rPr lang="en-US" sz="2400" baseline="-25000" dirty="0" err="1" smtClean="0"/>
                  <a:t>dyes</a:t>
                </a:r>
                <a:endParaRPr lang="en-US" sz="2400" baseline="-25000" dirty="0"/>
              </a:p>
            </p:txBody>
          </p:sp>
        </p:grpSp>
        <p:sp>
          <p:nvSpPr>
            <p:cNvPr id="56" name="Double Bracket 55"/>
            <p:cNvSpPr/>
            <p:nvPr/>
          </p:nvSpPr>
          <p:spPr>
            <a:xfrm>
              <a:off x="7429520" y="3411532"/>
              <a:ext cx="1085800" cy="2228657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0" y="6550223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277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  <p:bldP spid="106" grpId="0"/>
      <p:bldP spid="50" grpId="0"/>
      <p:bldP spid="51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7301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Linear Mixing</a:t>
            </a:r>
            <a:endParaRPr lang="en-US" dirty="0"/>
          </a:p>
        </p:txBody>
      </p:sp>
      <p:grpSp>
        <p:nvGrpSpPr>
          <p:cNvPr id="112" name="Group 111"/>
          <p:cNvGrpSpPr/>
          <p:nvPr/>
        </p:nvGrpSpPr>
        <p:grpSpPr>
          <a:xfrm>
            <a:off x="1000100" y="1034132"/>
            <a:ext cx="3548064" cy="1894802"/>
            <a:chOff x="1000100" y="1034132"/>
            <a:chExt cx="3548064" cy="1894802"/>
          </a:xfrm>
        </p:grpSpPr>
        <p:pic>
          <p:nvPicPr>
            <p:cNvPr id="78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1357298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79" name="Freeform 78"/>
            <p:cNvSpPr/>
            <p:nvPr/>
          </p:nvSpPr>
          <p:spPr>
            <a:xfrm>
              <a:off x="1831652" y="2143116"/>
              <a:ext cx="1311588" cy="785818"/>
            </a:xfrm>
            <a:custGeom>
              <a:avLst/>
              <a:gdLst>
                <a:gd name="connsiteX0" fmla="*/ 40217 w 1555750"/>
                <a:gd name="connsiteY0" fmla="*/ 328083 h 937683"/>
                <a:gd name="connsiteX1" fmla="*/ 497417 w 1555750"/>
                <a:gd name="connsiteY1" fmla="*/ 226483 h 937683"/>
                <a:gd name="connsiteX2" fmla="*/ 738717 w 1555750"/>
                <a:gd name="connsiteY2" fmla="*/ 10583 h 937683"/>
                <a:gd name="connsiteX3" fmla="*/ 929217 w 1555750"/>
                <a:gd name="connsiteY3" fmla="*/ 289983 h 937683"/>
                <a:gd name="connsiteX4" fmla="*/ 1335617 w 1555750"/>
                <a:gd name="connsiteY4" fmla="*/ 74083 h 937683"/>
                <a:gd name="connsiteX5" fmla="*/ 1551517 w 1555750"/>
                <a:gd name="connsiteY5" fmla="*/ 150283 h 937683"/>
                <a:gd name="connsiteX6" fmla="*/ 1310217 w 1555750"/>
                <a:gd name="connsiteY6" fmla="*/ 467783 h 937683"/>
                <a:gd name="connsiteX7" fmla="*/ 1386417 w 1555750"/>
                <a:gd name="connsiteY7" fmla="*/ 632883 h 937683"/>
                <a:gd name="connsiteX8" fmla="*/ 1183217 w 1555750"/>
                <a:gd name="connsiteY8" fmla="*/ 747183 h 937683"/>
                <a:gd name="connsiteX9" fmla="*/ 865717 w 1555750"/>
                <a:gd name="connsiteY9" fmla="*/ 632883 h 937683"/>
                <a:gd name="connsiteX10" fmla="*/ 510117 w 1555750"/>
                <a:gd name="connsiteY10" fmla="*/ 937683 h 937683"/>
                <a:gd name="connsiteX11" fmla="*/ 573617 w 1555750"/>
                <a:gd name="connsiteY11" fmla="*/ 632883 h 937683"/>
                <a:gd name="connsiteX12" fmla="*/ 256117 w 1555750"/>
                <a:gd name="connsiteY12" fmla="*/ 518583 h 937683"/>
                <a:gd name="connsiteX13" fmla="*/ 40217 w 1555750"/>
                <a:gd name="connsiteY13" fmla="*/ 328083 h 93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750" h="937683">
                  <a:moveTo>
                    <a:pt x="40217" y="328083"/>
                  </a:moveTo>
                  <a:cubicBezTo>
                    <a:pt x="80434" y="279400"/>
                    <a:pt x="381001" y="279400"/>
                    <a:pt x="497417" y="226483"/>
                  </a:cubicBezTo>
                  <a:cubicBezTo>
                    <a:pt x="613833" y="173566"/>
                    <a:pt x="666750" y="0"/>
                    <a:pt x="738717" y="10583"/>
                  </a:cubicBezTo>
                  <a:cubicBezTo>
                    <a:pt x="810684" y="21166"/>
                    <a:pt x="829734" y="279400"/>
                    <a:pt x="929217" y="289983"/>
                  </a:cubicBezTo>
                  <a:cubicBezTo>
                    <a:pt x="1028700" y="300566"/>
                    <a:pt x="1231900" y="97366"/>
                    <a:pt x="1335617" y="74083"/>
                  </a:cubicBezTo>
                  <a:cubicBezTo>
                    <a:pt x="1439334" y="50800"/>
                    <a:pt x="1555750" y="84666"/>
                    <a:pt x="1551517" y="150283"/>
                  </a:cubicBezTo>
                  <a:cubicBezTo>
                    <a:pt x="1547284" y="215900"/>
                    <a:pt x="1337734" y="387350"/>
                    <a:pt x="1310217" y="467783"/>
                  </a:cubicBezTo>
                  <a:cubicBezTo>
                    <a:pt x="1282700" y="548216"/>
                    <a:pt x="1407584" y="586316"/>
                    <a:pt x="1386417" y="632883"/>
                  </a:cubicBezTo>
                  <a:cubicBezTo>
                    <a:pt x="1365250" y="679450"/>
                    <a:pt x="1270000" y="747183"/>
                    <a:pt x="1183217" y="747183"/>
                  </a:cubicBezTo>
                  <a:cubicBezTo>
                    <a:pt x="1096434" y="747183"/>
                    <a:pt x="977900" y="601133"/>
                    <a:pt x="865717" y="632883"/>
                  </a:cubicBezTo>
                  <a:cubicBezTo>
                    <a:pt x="753534" y="664633"/>
                    <a:pt x="558800" y="937683"/>
                    <a:pt x="510117" y="937683"/>
                  </a:cubicBezTo>
                  <a:cubicBezTo>
                    <a:pt x="461434" y="937683"/>
                    <a:pt x="615950" y="702733"/>
                    <a:pt x="573617" y="632883"/>
                  </a:cubicBezTo>
                  <a:cubicBezTo>
                    <a:pt x="531284" y="563033"/>
                    <a:pt x="342900" y="569383"/>
                    <a:pt x="256117" y="518583"/>
                  </a:cubicBezTo>
                  <a:cubicBezTo>
                    <a:pt x="169334" y="467783"/>
                    <a:pt x="0" y="376766"/>
                    <a:pt x="40217" y="3280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37"/>
            <p:cNvGrpSpPr/>
            <p:nvPr/>
          </p:nvGrpSpPr>
          <p:grpSpPr>
            <a:xfrm>
              <a:off x="2285984" y="2428868"/>
              <a:ext cx="357190" cy="214314"/>
              <a:chOff x="4786314" y="1928802"/>
              <a:chExt cx="366714" cy="428628"/>
            </a:xfrm>
            <a:solidFill>
              <a:srgbClr val="0000FF"/>
            </a:solidFill>
          </p:grpSpPr>
          <p:sp>
            <p:nvSpPr>
              <p:cNvPr id="81" name="Oval 80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000628" y="2214554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>
              <a:off x="1000100" y="1928802"/>
              <a:ext cx="1425050" cy="57150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43"/>
            <p:cNvGrpSpPr/>
            <p:nvPr/>
          </p:nvGrpSpPr>
          <p:grpSpPr>
            <a:xfrm>
              <a:off x="2428860" y="2428868"/>
              <a:ext cx="357190" cy="285752"/>
              <a:chOff x="4786314" y="1928802"/>
              <a:chExt cx="366714" cy="571504"/>
            </a:xfrm>
            <a:solidFill>
              <a:srgbClr val="92D05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002944" y="1640471"/>
              <a:ext cx="586726" cy="1306265"/>
            </a:xfrm>
            <a:prstGeom prst="straightConnector1">
              <a:avLst/>
            </a:prstGeom>
            <a:ln w="76200">
              <a:solidFill>
                <a:srgbClr val="00FF0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/>
            <p:nvPr/>
          </p:nvCxnSpPr>
          <p:spPr>
            <a:xfrm rot="5400000" flipH="1" flipV="1">
              <a:off x="2982563" y="1569035"/>
              <a:ext cx="586726" cy="1306265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1384194" y="1519169"/>
              <a:ext cx="7585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156D2"/>
                  </a:solidFill>
                </a:rPr>
                <a:t>s=1</a:t>
              </a:r>
              <a:endParaRPr lang="en-US" sz="3200" dirty="0">
                <a:solidFill>
                  <a:srgbClr val="7156D2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268920" y="1034132"/>
              <a:ext cx="279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i</a:t>
              </a:r>
              <a:endParaRPr lang="en-US" sz="3200" baseline="-25000" dirty="0"/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1111738" y="5929330"/>
            <a:ext cx="13829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vector of intensities</a:t>
            </a:r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3542637" y="6165333"/>
            <a:ext cx="16300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Mixing matrix</a:t>
            </a:r>
          </a:p>
        </p:txBody>
      </p:sp>
      <p:grpSp>
        <p:nvGrpSpPr>
          <p:cNvPr id="9" name="Group 57"/>
          <p:cNvGrpSpPr/>
          <p:nvPr/>
        </p:nvGrpSpPr>
        <p:grpSpPr>
          <a:xfrm>
            <a:off x="6215074" y="3399352"/>
            <a:ext cx="1143008" cy="2230070"/>
            <a:chOff x="7429520" y="3411532"/>
            <a:chExt cx="1143008" cy="2230070"/>
          </a:xfrm>
        </p:grpSpPr>
        <p:grpSp>
          <p:nvGrpSpPr>
            <p:cNvPr id="10" name="Group 54"/>
            <p:cNvGrpSpPr/>
            <p:nvPr/>
          </p:nvGrpSpPr>
          <p:grpSpPr>
            <a:xfrm>
              <a:off x="7592178" y="3435159"/>
              <a:ext cx="980350" cy="2206443"/>
              <a:chOff x="7592178" y="3435159"/>
              <a:chExt cx="980350" cy="2206443"/>
            </a:xfrm>
          </p:grpSpPr>
          <p:sp>
            <p:nvSpPr>
              <p:cNvPr id="53" name="TextBox 52"/>
              <p:cNvSpPr txBox="1"/>
              <p:nvPr/>
            </p:nvSpPr>
            <p:spPr>
              <a:xfrm>
                <a:off x="7592178" y="3435159"/>
                <a:ext cx="357790" cy="2160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</a:p>
              <a:p>
                <a:r>
                  <a:rPr lang="en-US" sz="3200" dirty="0" smtClean="0"/>
                  <a:t>c</a:t>
                </a:r>
              </a:p>
              <a:p>
                <a:pPr>
                  <a:lnSpc>
                    <a:spcPct val="30000"/>
                  </a:lnSpc>
                </a:pPr>
                <a:endParaRPr lang="en-US" sz="3200" dirty="0" smtClean="0"/>
              </a:p>
              <a:p>
                <a:pPr>
                  <a:lnSpc>
                    <a:spcPct val="30000"/>
                  </a:lnSpc>
                </a:pPr>
                <a:r>
                  <a:rPr lang="en-US" sz="3200" dirty="0" smtClean="0"/>
                  <a:t>∙</a:t>
                </a:r>
              </a:p>
              <a:p>
                <a:pPr>
                  <a:lnSpc>
                    <a:spcPct val="30000"/>
                  </a:lnSpc>
                </a:pPr>
                <a:r>
                  <a:rPr lang="en-US" sz="3200" dirty="0" smtClean="0"/>
                  <a:t>∙</a:t>
                </a:r>
              </a:p>
              <a:p>
                <a:pPr>
                  <a:lnSpc>
                    <a:spcPct val="30000"/>
                  </a:lnSpc>
                </a:pPr>
                <a:r>
                  <a:rPr lang="en-US" sz="3200" dirty="0" smtClean="0"/>
                  <a:t>∙</a:t>
                </a:r>
              </a:p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808473" y="3702610"/>
                <a:ext cx="764055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1</a:t>
                </a:r>
              </a:p>
              <a:p>
                <a:r>
                  <a:rPr lang="en-US" sz="2400" dirty="0" smtClean="0"/>
                  <a:t>2</a:t>
                </a:r>
              </a:p>
              <a:p>
                <a:endParaRPr lang="en-US" sz="2400" dirty="0" smtClean="0"/>
              </a:p>
              <a:p>
                <a:endParaRPr lang="en-US" sz="2400" dirty="0" smtClean="0"/>
              </a:p>
              <a:p>
                <a:r>
                  <a:rPr lang="en-US" sz="2400" dirty="0" err="1" smtClean="0"/>
                  <a:t>N</a:t>
                </a:r>
                <a:r>
                  <a:rPr lang="en-US" sz="2400" baseline="-25000" dirty="0" err="1" smtClean="0"/>
                  <a:t>dyes</a:t>
                </a:r>
                <a:endParaRPr lang="en-US" sz="2400" baseline="-25000" dirty="0"/>
              </a:p>
            </p:txBody>
          </p:sp>
        </p:grpSp>
        <p:sp>
          <p:nvSpPr>
            <p:cNvPr id="56" name="Double Bracket 55"/>
            <p:cNvSpPr/>
            <p:nvPr/>
          </p:nvSpPr>
          <p:spPr>
            <a:xfrm>
              <a:off x="7429520" y="3411532"/>
              <a:ext cx="1085800" cy="2228657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357686" y="12883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156D2"/>
                </a:solidFill>
              </a:rPr>
              <a:t>1</a:t>
            </a:r>
            <a:endParaRPr lang="en-US" sz="2400" dirty="0">
              <a:solidFill>
                <a:srgbClr val="7156D2"/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000628" y="1034132"/>
            <a:ext cx="3684771" cy="1911321"/>
            <a:chOff x="5000628" y="1034132"/>
            <a:chExt cx="3684771" cy="1911321"/>
          </a:xfrm>
        </p:grpSpPr>
        <p:grpSp>
          <p:nvGrpSpPr>
            <p:cNvPr id="2" name="Group 98"/>
            <p:cNvGrpSpPr/>
            <p:nvPr/>
          </p:nvGrpSpPr>
          <p:grpSpPr>
            <a:xfrm>
              <a:off x="5000628" y="1034132"/>
              <a:ext cx="3539198" cy="1911321"/>
              <a:chOff x="5000628" y="1034132"/>
              <a:chExt cx="3539198" cy="1911321"/>
            </a:xfrm>
          </p:grpSpPr>
          <p:pic>
            <p:nvPicPr>
              <p:cNvPr id="60" name="Picture 12" descr="C:\Documents and Settings\m\Local Settings\Temporary Internet Files\Content.IE5\A1CBK5W9\MCj0433873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29520" y="1373817"/>
                <a:ext cx="928694" cy="928694"/>
              </a:xfrm>
              <a:prstGeom prst="rect">
                <a:avLst/>
              </a:prstGeom>
              <a:noFill/>
            </p:spPr>
          </p:pic>
          <p:sp>
            <p:nvSpPr>
              <p:cNvPr id="61" name="Freeform 60"/>
              <p:cNvSpPr/>
              <p:nvPr/>
            </p:nvSpPr>
            <p:spPr>
              <a:xfrm>
                <a:off x="5832180" y="2159635"/>
                <a:ext cx="1311588" cy="785818"/>
              </a:xfrm>
              <a:custGeom>
                <a:avLst/>
                <a:gdLst>
                  <a:gd name="connsiteX0" fmla="*/ 40217 w 1555750"/>
                  <a:gd name="connsiteY0" fmla="*/ 328083 h 937683"/>
                  <a:gd name="connsiteX1" fmla="*/ 497417 w 1555750"/>
                  <a:gd name="connsiteY1" fmla="*/ 226483 h 937683"/>
                  <a:gd name="connsiteX2" fmla="*/ 738717 w 1555750"/>
                  <a:gd name="connsiteY2" fmla="*/ 10583 h 937683"/>
                  <a:gd name="connsiteX3" fmla="*/ 929217 w 1555750"/>
                  <a:gd name="connsiteY3" fmla="*/ 289983 h 937683"/>
                  <a:gd name="connsiteX4" fmla="*/ 1335617 w 1555750"/>
                  <a:gd name="connsiteY4" fmla="*/ 74083 h 937683"/>
                  <a:gd name="connsiteX5" fmla="*/ 1551517 w 1555750"/>
                  <a:gd name="connsiteY5" fmla="*/ 150283 h 937683"/>
                  <a:gd name="connsiteX6" fmla="*/ 1310217 w 1555750"/>
                  <a:gd name="connsiteY6" fmla="*/ 467783 h 937683"/>
                  <a:gd name="connsiteX7" fmla="*/ 1386417 w 1555750"/>
                  <a:gd name="connsiteY7" fmla="*/ 632883 h 937683"/>
                  <a:gd name="connsiteX8" fmla="*/ 1183217 w 1555750"/>
                  <a:gd name="connsiteY8" fmla="*/ 747183 h 937683"/>
                  <a:gd name="connsiteX9" fmla="*/ 865717 w 1555750"/>
                  <a:gd name="connsiteY9" fmla="*/ 632883 h 937683"/>
                  <a:gd name="connsiteX10" fmla="*/ 510117 w 1555750"/>
                  <a:gd name="connsiteY10" fmla="*/ 937683 h 937683"/>
                  <a:gd name="connsiteX11" fmla="*/ 573617 w 1555750"/>
                  <a:gd name="connsiteY11" fmla="*/ 632883 h 937683"/>
                  <a:gd name="connsiteX12" fmla="*/ 256117 w 1555750"/>
                  <a:gd name="connsiteY12" fmla="*/ 518583 h 937683"/>
                  <a:gd name="connsiteX13" fmla="*/ 40217 w 1555750"/>
                  <a:gd name="connsiteY13" fmla="*/ 328083 h 93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5750" h="937683">
                    <a:moveTo>
                      <a:pt x="40217" y="328083"/>
                    </a:moveTo>
                    <a:cubicBezTo>
                      <a:pt x="80434" y="279400"/>
                      <a:pt x="381001" y="279400"/>
                      <a:pt x="497417" y="226483"/>
                    </a:cubicBezTo>
                    <a:cubicBezTo>
                      <a:pt x="613833" y="173566"/>
                      <a:pt x="666750" y="0"/>
                      <a:pt x="738717" y="10583"/>
                    </a:cubicBezTo>
                    <a:cubicBezTo>
                      <a:pt x="810684" y="21166"/>
                      <a:pt x="829734" y="279400"/>
                      <a:pt x="929217" y="289983"/>
                    </a:cubicBezTo>
                    <a:cubicBezTo>
                      <a:pt x="1028700" y="300566"/>
                      <a:pt x="1231900" y="97366"/>
                      <a:pt x="1335617" y="74083"/>
                    </a:cubicBezTo>
                    <a:cubicBezTo>
                      <a:pt x="1439334" y="50800"/>
                      <a:pt x="1555750" y="84666"/>
                      <a:pt x="1551517" y="150283"/>
                    </a:cubicBezTo>
                    <a:cubicBezTo>
                      <a:pt x="1547284" y="215900"/>
                      <a:pt x="1337734" y="387350"/>
                      <a:pt x="1310217" y="467783"/>
                    </a:cubicBezTo>
                    <a:cubicBezTo>
                      <a:pt x="1282700" y="548216"/>
                      <a:pt x="1407584" y="586316"/>
                      <a:pt x="1386417" y="632883"/>
                    </a:cubicBezTo>
                    <a:cubicBezTo>
                      <a:pt x="1365250" y="679450"/>
                      <a:pt x="1270000" y="747183"/>
                      <a:pt x="1183217" y="747183"/>
                    </a:cubicBezTo>
                    <a:cubicBezTo>
                      <a:pt x="1096434" y="747183"/>
                      <a:pt x="977900" y="601133"/>
                      <a:pt x="865717" y="632883"/>
                    </a:cubicBezTo>
                    <a:cubicBezTo>
                      <a:pt x="753534" y="664633"/>
                      <a:pt x="558800" y="937683"/>
                      <a:pt x="510117" y="937683"/>
                    </a:cubicBezTo>
                    <a:cubicBezTo>
                      <a:pt x="461434" y="937683"/>
                      <a:pt x="615950" y="702733"/>
                      <a:pt x="573617" y="632883"/>
                    </a:cubicBezTo>
                    <a:cubicBezTo>
                      <a:pt x="531284" y="563033"/>
                      <a:pt x="342900" y="569383"/>
                      <a:pt x="256117" y="518583"/>
                    </a:cubicBezTo>
                    <a:cubicBezTo>
                      <a:pt x="169334" y="467783"/>
                      <a:pt x="0" y="376766"/>
                      <a:pt x="40217" y="3280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" name="Group 22"/>
              <p:cNvGrpSpPr/>
              <p:nvPr/>
            </p:nvGrpSpPr>
            <p:grpSpPr>
              <a:xfrm>
                <a:off x="6286512" y="2445387"/>
                <a:ext cx="357190" cy="285752"/>
                <a:chOff x="4786314" y="1928802"/>
                <a:chExt cx="366714" cy="571504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857752" y="19288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5010152" y="20812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4786314" y="214311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5000628" y="235743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7" name="Straight Arrow Connector 66"/>
              <p:cNvCxnSpPr/>
              <p:nvPr/>
            </p:nvCxnSpPr>
            <p:spPr>
              <a:xfrm>
                <a:off x="5000628" y="1945321"/>
                <a:ext cx="1425050" cy="571504"/>
              </a:xfrm>
              <a:prstGeom prst="straightConnector1">
                <a:avLst/>
              </a:prstGeom>
              <a:ln w="76200">
                <a:solidFill>
                  <a:srgbClr val="33CC33"/>
                </a:solidFill>
                <a:headEnd type="none" w="med" len="med"/>
                <a:tailEnd type="triangle" w="med" len="me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28"/>
              <p:cNvGrpSpPr/>
              <p:nvPr/>
            </p:nvGrpSpPr>
            <p:grpSpPr>
              <a:xfrm>
                <a:off x="6429388" y="2445387"/>
                <a:ext cx="357190" cy="285752"/>
                <a:chOff x="4786314" y="1928802"/>
                <a:chExt cx="366714" cy="571504"/>
              </a:xfrm>
              <a:solidFill>
                <a:srgbClr val="FFFF00"/>
              </a:solidFill>
            </p:grpSpPr>
            <p:sp>
              <p:nvSpPr>
                <p:cNvPr id="69" name="Oval 68"/>
                <p:cNvSpPr/>
                <p:nvPr/>
              </p:nvSpPr>
              <p:spPr>
                <a:xfrm>
                  <a:off x="4857752" y="1928802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5010152" y="2081202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4786314" y="2143116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000628" y="2357430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3" name="Straight Arrow Connector 72"/>
              <p:cNvCxnSpPr/>
              <p:nvPr/>
            </p:nvCxnSpPr>
            <p:spPr>
              <a:xfrm rot="5400000" flipH="1" flipV="1">
                <a:off x="7003472" y="1656990"/>
                <a:ext cx="586726" cy="1306265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  <a:effectLst>
                <a:glow rad="101600">
                  <a:srgbClr val="FFFF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 rot="5400000" flipH="1" flipV="1">
                <a:off x="6983091" y="1585554"/>
                <a:ext cx="586726" cy="130626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5429256" y="1519169"/>
                <a:ext cx="7585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s=2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8260582" y="1034132"/>
                <a:ext cx="2792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/>
                  <a:t>i</a:t>
                </a:r>
                <a:endParaRPr lang="en-US" sz="3200" baseline="-25000" dirty="0"/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8345241" y="128833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168780" y="3304760"/>
            <a:ext cx="5205745" cy="758429"/>
            <a:chOff x="2168780" y="3405846"/>
            <a:chExt cx="5205745" cy="758429"/>
          </a:xfrm>
        </p:grpSpPr>
        <p:sp>
          <p:nvSpPr>
            <p:cNvPr id="50" name="TextBox 49"/>
            <p:cNvSpPr txBox="1"/>
            <p:nvPr/>
          </p:nvSpPr>
          <p:spPr>
            <a:xfrm>
              <a:off x="2168780" y="3405846"/>
              <a:ext cx="3283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i</a:t>
              </a:r>
              <a:r>
                <a:rPr lang="en-US" sz="3200" dirty="0" smtClean="0"/>
                <a:t> =  x      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    ∙ ∙ ∙   x</a:t>
              </a:r>
              <a:endParaRPr lang="en-US" sz="3200" dirty="0"/>
            </a:p>
          </p:txBody>
        </p:sp>
        <p:sp>
          <p:nvSpPr>
            <p:cNvPr id="51" name="Double Bracket 50"/>
            <p:cNvSpPr/>
            <p:nvPr/>
          </p:nvSpPr>
          <p:spPr>
            <a:xfrm>
              <a:off x="2668846" y="3548722"/>
              <a:ext cx="3491233" cy="52322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45368" y="3702610"/>
              <a:ext cx="4429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156D2"/>
                  </a:solidFill>
                </a:rPr>
                <a:t>1</a:t>
              </a:r>
              <a:r>
                <a:rPr lang="en-US" sz="2400" dirty="0" smtClean="0"/>
                <a:t>,1       </a:t>
              </a:r>
              <a:r>
                <a:rPr lang="en-US" sz="2400" dirty="0" smtClean="0">
                  <a:solidFill>
                    <a:srgbClr val="7156D2"/>
                  </a:solidFill>
                </a:rPr>
                <a:t>1</a:t>
              </a:r>
              <a:r>
                <a:rPr lang="en-US" sz="2400" dirty="0" smtClean="0"/>
                <a:t>,2              </a:t>
              </a:r>
              <a:r>
                <a:rPr lang="en-US" sz="2400" dirty="0" smtClean="0">
                  <a:solidFill>
                    <a:srgbClr val="7156D2"/>
                  </a:solidFill>
                </a:rPr>
                <a:t>1</a:t>
              </a:r>
              <a:r>
                <a:rPr lang="en-US" sz="2400" dirty="0" smtClean="0"/>
                <a:t>,N</a:t>
              </a:r>
              <a:r>
                <a:rPr lang="en-US" sz="2400" baseline="-25000" dirty="0" smtClean="0"/>
                <a:t>dyes</a:t>
              </a:r>
              <a:endParaRPr lang="en-US" sz="2400" baseline="-250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282635" y="36851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7156D2"/>
                  </a:solidFill>
                </a:rPr>
                <a:t>1</a:t>
              </a:r>
              <a:endParaRPr lang="en-US" sz="2400" dirty="0">
                <a:solidFill>
                  <a:srgbClr val="7156D2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2185675" y="4069683"/>
            <a:ext cx="5205745" cy="758429"/>
            <a:chOff x="2168780" y="3405846"/>
            <a:chExt cx="5205745" cy="758429"/>
          </a:xfrm>
        </p:grpSpPr>
        <p:sp>
          <p:nvSpPr>
            <p:cNvPr id="98" name="TextBox 97"/>
            <p:cNvSpPr txBox="1"/>
            <p:nvPr/>
          </p:nvSpPr>
          <p:spPr>
            <a:xfrm>
              <a:off x="2168780" y="3405846"/>
              <a:ext cx="3283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i</a:t>
              </a:r>
              <a:r>
                <a:rPr lang="en-US" sz="3200" dirty="0" smtClean="0"/>
                <a:t> =  x      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    ∙ ∙ ∙   x</a:t>
              </a:r>
              <a:endParaRPr lang="en-US" sz="3200" dirty="0"/>
            </a:p>
          </p:txBody>
        </p:sp>
        <p:sp>
          <p:nvSpPr>
            <p:cNvPr id="99" name="Double Bracket 98"/>
            <p:cNvSpPr/>
            <p:nvPr/>
          </p:nvSpPr>
          <p:spPr>
            <a:xfrm>
              <a:off x="2668846" y="3548722"/>
              <a:ext cx="3474338" cy="52322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945368" y="3702610"/>
              <a:ext cx="4429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r>
                <a:rPr lang="en-US" sz="2400" dirty="0" smtClean="0"/>
                <a:t>,1       </a:t>
              </a:r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r>
                <a:rPr lang="en-US" sz="2400" dirty="0" smtClean="0"/>
                <a:t>,2              </a:t>
              </a:r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r>
                <a:rPr lang="en-US" sz="2400" dirty="0" smtClean="0"/>
                <a:t>,N</a:t>
              </a:r>
              <a:r>
                <a:rPr lang="en-US" sz="2400" baseline="-25000" dirty="0" smtClean="0"/>
                <a:t>dyes</a:t>
              </a:r>
              <a:endParaRPr lang="en-US" sz="2400" baseline="-25000" dirty="0"/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282635" y="3685104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2206608" y="5069815"/>
            <a:ext cx="5222913" cy="758429"/>
            <a:chOff x="2168780" y="3405846"/>
            <a:chExt cx="5222913" cy="758429"/>
          </a:xfrm>
        </p:grpSpPr>
        <p:sp>
          <p:nvSpPr>
            <p:cNvPr id="107" name="TextBox 106"/>
            <p:cNvSpPr txBox="1"/>
            <p:nvPr/>
          </p:nvSpPr>
          <p:spPr>
            <a:xfrm>
              <a:off x="2168780" y="3405846"/>
              <a:ext cx="328327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i</a:t>
              </a:r>
              <a:r>
                <a:rPr lang="en-US" sz="3200" dirty="0" smtClean="0"/>
                <a:t> =  x       </a:t>
              </a:r>
              <a:r>
                <a:rPr lang="en-US" sz="3200" dirty="0" err="1" smtClean="0"/>
                <a:t>x</a:t>
              </a:r>
              <a:r>
                <a:rPr lang="en-US" sz="3200" dirty="0" smtClean="0"/>
                <a:t>     ∙ ∙ ∙   x</a:t>
              </a:r>
              <a:endParaRPr lang="en-US" sz="3200" dirty="0"/>
            </a:p>
          </p:txBody>
        </p:sp>
        <p:sp>
          <p:nvSpPr>
            <p:cNvPr id="108" name="Double Bracket 107"/>
            <p:cNvSpPr/>
            <p:nvPr/>
          </p:nvSpPr>
          <p:spPr>
            <a:xfrm>
              <a:off x="2668846" y="3548722"/>
              <a:ext cx="3453405" cy="523220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962536" y="3702610"/>
              <a:ext cx="44291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33CC"/>
                  </a:solidFill>
                </a:rPr>
                <a:t>s</a:t>
              </a:r>
              <a:r>
                <a:rPr lang="en-US" sz="2400" dirty="0" smtClean="0"/>
                <a:t>,1       </a:t>
              </a:r>
              <a:r>
                <a:rPr lang="en-US" sz="2400" dirty="0" smtClean="0">
                  <a:solidFill>
                    <a:srgbClr val="FF33CC"/>
                  </a:solidFill>
                </a:rPr>
                <a:t>s</a:t>
              </a:r>
              <a:r>
                <a:rPr lang="en-US" sz="2400" dirty="0" smtClean="0"/>
                <a:t>,2               </a:t>
              </a:r>
              <a:r>
                <a:rPr lang="en-US" sz="2400" dirty="0" err="1" smtClean="0">
                  <a:solidFill>
                    <a:srgbClr val="FF33CC"/>
                  </a:solidFill>
                </a:rPr>
                <a:t>s</a:t>
              </a:r>
              <a:r>
                <a:rPr lang="en-US" sz="2400" dirty="0" err="1" smtClean="0"/>
                <a:t>,N</a:t>
              </a:r>
              <a:r>
                <a:rPr lang="en-US" sz="2400" baseline="-25000" dirty="0" err="1" smtClean="0"/>
                <a:t>dyes</a:t>
              </a:r>
              <a:endParaRPr lang="en-US" sz="2400" baseline="-25000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282635" y="3685104"/>
              <a:ext cx="3048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33CC"/>
                  </a:solidFill>
                </a:rPr>
                <a:t>s</a:t>
              </a:r>
              <a:endParaRPr lang="en-US" sz="2400" dirty="0">
                <a:solidFill>
                  <a:srgbClr val="FF33CC"/>
                </a:solidFill>
              </a:endParaRPr>
            </a:p>
          </p:txBody>
        </p:sp>
      </p:grpSp>
      <p:sp>
        <p:nvSpPr>
          <p:cNvPr id="111" name="TextBox 110"/>
          <p:cNvSpPr txBox="1"/>
          <p:nvPr/>
        </p:nvSpPr>
        <p:spPr>
          <a:xfrm>
            <a:off x="2208980" y="4572008"/>
            <a:ext cx="428628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30000"/>
              </a:lnSpc>
            </a:pPr>
            <a:endParaRPr lang="en-US" sz="2800" dirty="0" smtClean="0"/>
          </a:p>
          <a:p>
            <a:pPr>
              <a:lnSpc>
                <a:spcPct val="30000"/>
              </a:lnSpc>
            </a:pPr>
            <a:r>
              <a:rPr lang="en-US" sz="2800" dirty="0" smtClean="0"/>
              <a:t>∙</a:t>
            </a:r>
          </a:p>
          <a:p>
            <a:pPr>
              <a:lnSpc>
                <a:spcPct val="30000"/>
              </a:lnSpc>
            </a:pPr>
            <a:r>
              <a:rPr lang="en-US" sz="2800" dirty="0" smtClean="0"/>
              <a:t>∙</a:t>
            </a:r>
          </a:p>
          <a:p>
            <a:pPr>
              <a:lnSpc>
                <a:spcPct val="30000"/>
              </a:lnSpc>
            </a:pPr>
            <a:r>
              <a:rPr lang="en-US" sz="2800" dirty="0" smtClean="0"/>
              <a:t>∙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2375015" y="2571744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d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86" name="TextBox 85"/>
          <p:cNvSpPr txBox="1"/>
          <p:nvPr/>
        </p:nvSpPr>
        <p:spPr>
          <a:xfrm>
            <a:off x="6429388" y="2636546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d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77" name="Rectangle 76"/>
          <p:cNvSpPr/>
          <p:nvPr/>
        </p:nvSpPr>
        <p:spPr>
          <a:xfrm>
            <a:off x="6178503" y="5822596"/>
            <a:ext cx="1965397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vector of concentrations </a:t>
            </a:r>
            <a:r>
              <a:rPr lang="en-US" sz="1600" dirty="0" smtClean="0"/>
              <a:t>(spatial distribution)</a:t>
            </a:r>
            <a:endParaRPr lang="en-US" sz="1600" dirty="0"/>
          </a:p>
        </p:txBody>
      </p:sp>
      <p:sp>
        <p:nvSpPr>
          <p:cNvPr id="94" name="TextBox 93"/>
          <p:cNvSpPr txBox="1"/>
          <p:nvPr/>
        </p:nvSpPr>
        <p:spPr>
          <a:xfrm>
            <a:off x="292063" y="3315772"/>
            <a:ext cx="15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pixel: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8456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5" grpId="0" animBg="1"/>
      <p:bldP spid="111" grpId="0"/>
      <p:bldP spid="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7301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Linear Mixing</a:t>
            </a:r>
            <a:endParaRPr lang="en-US" dirty="0"/>
          </a:p>
        </p:txBody>
      </p:sp>
      <p:grpSp>
        <p:nvGrpSpPr>
          <p:cNvPr id="10" name="Group 120"/>
          <p:cNvGrpSpPr/>
          <p:nvPr/>
        </p:nvGrpSpPr>
        <p:grpSpPr>
          <a:xfrm>
            <a:off x="3428992" y="3777258"/>
            <a:ext cx="1949176" cy="857256"/>
            <a:chOff x="7215206" y="5500707"/>
            <a:chExt cx="1714480" cy="714381"/>
          </a:xfrm>
        </p:grpSpPr>
        <p:graphicFrame>
          <p:nvGraphicFramePr>
            <p:cNvPr id="101" name="Object 100"/>
            <p:cNvGraphicFramePr>
              <a:graphicFrameLocks noChangeAspect="1"/>
            </p:cNvGraphicFramePr>
            <p:nvPr/>
          </p:nvGraphicFramePr>
          <p:xfrm>
            <a:off x="7358092" y="5543568"/>
            <a:ext cx="15001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7611" name="Equation" r:id="rId4" imgW="444240" imgH="177480" progId="">
                    <p:embed/>
                  </p:oleObj>
                </mc:Choice>
                <mc:Fallback>
                  <p:oleObj name="Equation" r:id="rId4" imgW="444240" imgH="1774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92" y="5543568"/>
                          <a:ext cx="1500188" cy="600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" name="Rounded Rectangle 101"/>
            <p:cNvSpPr/>
            <p:nvPr/>
          </p:nvSpPr>
          <p:spPr>
            <a:xfrm>
              <a:off x="7215206" y="5500707"/>
              <a:ext cx="1714480" cy="7143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rot="5400000" flipH="1" flipV="1">
            <a:off x="2131769" y="4440104"/>
            <a:ext cx="1500193" cy="1478260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0800000">
            <a:off x="5172736" y="4429138"/>
            <a:ext cx="1613843" cy="1428755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5400000" flipH="1" flipV="1">
            <a:off x="3846779" y="5297235"/>
            <a:ext cx="1736197" cy="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/>
          <p:nvPr/>
        </p:nvGrpSpPr>
        <p:grpSpPr>
          <a:xfrm>
            <a:off x="1000100" y="1034132"/>
            <a:ext cx="3548064" cy="1894802"/>
            <a:chOff x="1000100" y="1034132"/>
            <a:chExt cx="3548064" cy="1894802"/>
          </a:xfrm>
        </p:grpSpPr>
        <p:pic>
          <p:nvPicPr>
            <p:cNvPr id="53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28992" y="1357298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54" name="Freeform 53"/>
            <p:cNvSpPr/>
            <p:nvPr/>
          </p:nvSpPr>
          <p:spPr>
            <a:xfrm>
              <a:off x="1831652" y="2143116"/>
              <a:ext cx="1311588" cy="785818"/>
            </a:xfrm>
            <a:custGeom>
              <a:avLst/>
              <a:gdLst>
                <a:gd name="connsiteX0" fmla="*/ 40217 w 1555750"/>
                <a:gd name="connsiteY0" fmla="*/ 328083 h 937683"/>
                <a:gd name="connsiteX1" fmla="*/ 497417 w 1555750"/>
                <a:gd name="connsiteY1" fmla="*/ 226483 h 937683"/>
                <a:gd name="connsiteX2" fmla="*/ 738717 w 1555750"/>
                <a:gd name="connsiteY2" fmla="*/ 10583 h 937683"/>
                <a:gd name="connsiteX3" fmla="*/ 929217 w 1555750"/>
                <a:gd name="connsiteY3" fmla="*/ 289983 h 937683"/>
                <a:gd name="connsiteX4" fmla="*/ 1335617 w 1555750"/>
                <a:gd name="connsiteY4" fmla="*/ 74083 h 937683"/>
                <a:gd name="connsiteX5" fmla="*/ 1551517 w 1555750"/>
                <a:gd name="connsiteY5" fmla="*/ 150283 h 937683"/>
                <a:gd name="connsiteX6" fmla="*/ 1310217 w 1555750"/>
                <a:gd name="connsiteY6" fmla="*/ 467783 h 937683"/>
                <a:gd name="connsiteX7" fmla="*/ 1386417 w 1555750"/>
                <a:gd name="connsiteY7" fmla="*/ 632883 h 937683"/>
                <a:gd name="connsiteX8" fmla="*/ 1183217 w 1555750"/>
                <a:gd name="connsiteY8" fmla="*/ 747183 h 937683"/>
                <a:gd name="connsiteX9" fmla="*/ 865717 w 1555750"/>
                <a:gd name="connsiteY9" fmla="*/ 632883 h 937683"/>
                <a:gd name="connsiteX10" fmla="*/ 510117 w 1555750"/>
                <a:gd name="connsiteY10" fmla="*/ 937683 h 937683"/>
                <a:gd name="connsiteX11" fmla="*/ 573617 w 1555750"/>
                <a:gd name="connsiteY11" fmla="*/ 632883 h 937683"/>
                <a:gd name="connsiteX12" fmla="*/ 256117 w 1555750"/>
                <a:gd name="connsiteY12" fmla="*/ 518583 h 937683"/>
                <a:gd name="connsiteX13" fmla="*/ 40217 w 1555750"/>
                <a:gd name="connsiteY13" fmla="*/ 328083 h 93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750" h="937683">
                  <a:moveTo>
                    <a:pt x="40217" y="328083"/>
                  </a:moveTo>
                  <a:cubicBezTo>
                    <a:pt x="80434" y="279400"/>
                    <a:pt x="381001" y="279400"/>
                    <a:pt x="497417" y="226483"/>
                  </a:cubicBezTo>
                  <a:cubicBezTo>
                    <a:pt x="613833" y="173566"/>
                    <a:pt x="666750" y="0"/>
                    <a:pt x="738717" y="10583"/>
                  </a:cubicBezTo>
                  <a:cubicBezTo>
                    <a:pt x="810684" y="21166"/>
                    <a:pt x="829734" y="279400"/>
                    <a:pt x="929217" y="289983"/>
                  </a:cubicBezTo>
                  <a:cubicBezTo>
                    <a:pt x="1028700" y="300566"/>
                    <a:pt x="1231900" y="97366"/>
                    <a:pt x="1335617" y="74083"/>
                  </a:cubicBezTo>
                  <a:cubicBezTo>
                    <a:pt x="1439334" y="50800"/>
                    <a:pt x="1555750" y="84666"/>
                    <a:pt x="1551517" y="150283"/>
                  </a:cubicBezTo>
                  <a:cubicBezTo>
                    <a:pt x="1547284" y="215900"/>
                    <a:pt x="1337734" y="387350"/>
                    <a:pt x="1310217" y="467783"/>
                  </a:cubicBezTo>
                  <a:cubicBezTo>
                    <a:pt x="1282700" y="548216"/>
                    <a:pt x="1407584" y="586316"/>
                    <a:pt x="1386417" y="632883"/>
                  </a:cubicBezTo>
                  <a:cubicBezTo>
                    <a:pt x="1365250" y="679450"/>
                    <a:pt x="1270000" y="747183"/>
                    <a:pt x="1183217" y="747183"/>
                  </a:cubicBezTo>
                  <a:cubicBezTo>
                    <a:pt x="1096434" y="747183"/>
                    <a:pt x="977900" y="601133"/>
                    <a:pt x="865717" y="632883"/>
                  </a:cubicBezTo>
                  <a:cubicBezTo>
                    <a:pt x="753534" y="664633"/>
                    <a:pt x="558800" y="937683"/>
                    <a:pt x="510117" y="937683"/>
                  </a:cubicBezTo>
                  <a:cubicBezTo>
                    <a:pt x="461434" y="937683"/>
                    <a:pt x="615950" y="702733"/>
                    <a:pt x="573617" y="632883"/>
                  </a:cubicBezTo>
                  <a:cubicBezTo>
                    <a:pt x="531284" y="563033"/>
                    <a:pt x="342900" y="569383"/>
                    <a:pt x="256117" y="518583"/>
                  </a:cubicBezTo>
                  <a:cubicBezTo>
                    <a:pt x="169334" y="467783"/>
                    <a:pt x="0" y="376766"/>
                    <a:pt x="40217" y="3280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5" name="Group 37"/>
            <p:cNvGrpSpPr/>
            <p:nvPr/>
          </p:nvGrpSpPr>
          <p:grpSpPr>
            <a:xfrm>
              <a:off x="2285984" y="2428868"/>
              <a:ext cx="357190" cy="214314"/>
              <a:chOff x="4786314" y="1928802"/>
              <a:chExt cx="366714" cy="428628"/>
            </a:xfrm>
            <a:solidFill>
              <a:srgbClr val="0000FF"/>
            </a:solidFill>
          </p:grpSpPr>
          <p:sp>
            <p:nvSpPr>
              <p:cNvPr id="104" name="Oval 103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5000628" y="2214554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7" name="Straight Arrow Connector 56"/>
            <p:cNvCxnSpPr/>
            <p:nvPr/>
          </p:nvCxnSpPr>
          <p:spPr>
            <a:xfrm>
              <a:off x="1000100" y="1928802"/>
              <a:ext cx="1425050" cy="57150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43"/>
            <p:cNvGrpSpPr/>
            <p:nvPr/>
          </p:nvGrpSpPr>
          <p:grpSpPr>
            <a:xfrm>
              <a:off x="2428860" y="2428868"/>
              <a:ext cx="357190" cy="285752"/>
              <a:chOff x="4786314" y="1928802"/>
              <a:chExt cx="366714" cy="571504"/>
            </a:xfrm>
            <a:solidFill>
              <a:srgbClr val="92D050"/>
            </a:solidFill>
          </p:grpSpPr>
          <p:sp>
            <p:nvSpPr>
              <p:cNvPr id="98" name="Oval 97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62" name="Straight Arrow Connector 61"/>
            <p:cNvCxnSpPr/>
            <p:nvPr/>
          </p:nvCxnSpPr>
          <p:spPr>
            <a:xfrm rot="5400000" flipH="1" flipV="1">
              <a:off x="3002944" y="1640471"/>
              <a:ext cx="586726" cy="1306265"/>
            </a:xfrm>
            <a:prstGeom prst="straightConnector1">
              <a:avLst/>
            </a:prstGeom>
            <a:ln w="76200">
              <a:solidFill>
                <a:srgbClr val="00FF0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/>
            <p:nvPr/>
          </p:nvCxnSpPr>
          <p:spPr>
            <a:xfrm rot="5400000" flipH="1" flipV="1">
              <a:off x="2982563" y="1569035"/>
              <a:ext cx="586726" cy="1306265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/>
          </p:nvSpPr>
          <p:spPr>
            <a:xfrm>
              <a:off x="1384194" y="1519169"/>
              <a:ext cx="7585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7156D2"/>
                  </a:solidFill>
                </a:rPr>
                <a:t>s=1</a:t>
              </a:r>
              <a:endParaRPr lang="en-US" sz="3200" dirty="0">
                <a:solidFill>
                  <a:srgbClr val="7156D2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268920" y="1034132"/>
              <a:ext cx="2792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 smtClean="0"/>
                <a:t>i</a:t>
              </a:r>
              <a:endParaRPr lang="en-US" sz="3200" baseline="-25000" dirty="0"/>
            </a:p>
          </p:txBody>
        </p:sp>
      </p:grpSp>
      <p:sp>
        <p:nvSpPr>
          <p:cNvPr id="109" name="Rectangle 108"/>
          <p:cNvSpPr/>
          <p:nvPr/>
        </p:nvSpPr>
        <p:spPr>
          <a:xfrm>
            <a:off x="1111738" y="5929330"/>
            <a:ext cx="138299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vector of intensities</a:t>
            </a:r>
            <a:endParaRPr lang="en-US" dirty="0"/>
          </a:p>
        </p:txBody>
      </p:sp>
      <p:sp>
        <p:nvSpPr>
          <p:cNvPr id="111" name="Rectangle 110"/>
          <p:cNvSpPr/>
          <p:nvPr/>
        </p:nvSpPr>
        <p:spPr>
          <a:xfrm>
            <a:off x="3542637" y="6165333"/>
            <a:ext cx="16300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Mixing matrix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292063" y="3214686"/>
            <a:ext cx="1539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pixel:</a:t>
            </a:r>
            <a:endParaRPr lang="en-US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5000628" y="1034132"/>
            <a:ext cx="3684771" cy="1911321"/>
            <a:chOff x="5000628" y="1034132"/>
            <a:chExt cx="3684771" cy="1911321"/>
          </a:xfrm>
        </p:grpSpPr>
        <p:grpSp>
          <p:nvGrpSpPr>
            <p:cNvPr id="114" name="Group 98"/>
            <p:cNvGrpSpPr/>
            <p:nvPr/>
          </p:nvGrpSpPr>
          <p:grpSpPr>
            <a:xfrm>
              <a:off x="5000628" y="1034132"/>
              <a:ext cx="3539198" cy="1911321"/>
              <a:chOff x="5000628" y="1034132"/>
              <a:chExt cx="3539198" cy="1911321"/>
            </a:xfrm>
          </p:grpSpPr>
          <p:pic>
            <p:nvPicPr>
              <p:cNvPr id="119" name="Picture 12" descr="C:\Documents and Settings\m\Local Settings\Temporary Internet Files\Content.IE5\A1CBK5W9\MCj0433873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429520" y="1373817"/>
                <a:ext cx="928694" cy="928694"/>
              </a:xfrm>
              <a:prstGeom prst="rect">
                <a:avLst/>
              </a:prstGeom>
              <a:noFill/>
            </p:spPr>
          </p:pic>
          <p:sp>
            <p:nvSpPr>
              <p:cNvPr id="120" name="Freeform 119"/>
              <p:cNvSpPr/>
              <p:nvPr/>
            </p:nvSpPr>
            <p:spPr>
              <a:xfrm>
                <a:off x="5832180" y="2159635"/>
                <a:ext cx="1311588" cy="785818"/>
              </a:xfrm>
              <a:custGeom>
                <a:avLst/>
                <a:gdLst>
                  <a:gd name="connsiteX0" fmla="*/ 40217 w 1555750"/>
                  <a:gd name="connsiteY0" fmla="*/ 328083 h 937683"/>
                  <a:gd name="connsiteX1" fmla="*/ 497417 w 1555750"/>
                  <a:gd name="connsiteY1" fmla="*/ 226483 h 937683"/>
                  <a:gd name="connsiteX2" fmla="*/ 738717 w 1555750"/>
                  <a:gd name="connsiteY2" fmla="*/ 10583 h 937683"/>
                  <a:gd name="connsiteX3" fmla="*/ 929217 w 1555750"/>
                  <a:gd name="connsiteY3" fmla="*/ 289983 h 937683"/>
                  <a:gd name="connsiteX4" fmla="*/ 1335617 w 1555750"/>
                  <a:gd name="connsiteY4" fmla="*/ 74083 h 937683"/>
                  <a:gd name="connsiteX5" fmla="*/ 1551517 w 1555750"/>
                  <a:gd name="connsiteY5" fmla="*/ 150283 h 937683"/>
                  <a:gd name="connsiteX6" fmla="*/ 1310217 w 1555750"/>
                  <a:gd name="connsiteY6" fmla="*/ 467783 h 937683"/>
                  <a:gd name="connsiteX7" fmla="*/ 1386417 w 1555750"/>
                  <a:gd name="connsiteY7" fmla="*/ 632883 h 937683"/>
                  <a:gd name="connsiteX8" fmla="*/ 1183217 w 1555750"/>
                  <a:gd name="connsiteY8" fmla="*/ 747183 h 937683"/>
                  <a:gd name="connsiteX9" fmla="*/ 865717 w 1555750"/>
                  <a:gd name="connsiteY9" fmla="*/ 632883 h 937683"/>
                  <a:gd name="connsiteX10" fmla="*/ 510117 w 1555750"/>
                  <a:gd name="connsiteY10" fmla="*/ 937683 h 937683"/>
                  <a:gd name="connsiteX11" fmla="*/ 573617 w 1555750"/>
                  <a:gd name="connsiteY11" fmla="*/ 632883 h 937683"/>
                  <a:gd name="connsiteX12" fmla="*/ 256117 w 1555750"/>
                  <a:gd name="connsiteY12" fmla="*/ 518583 h 937683"/>
                  <a:gd name="connsiteX13" fmla="*/ 40217 w 1555750"/>
                  <a:gd name="connsiteY13" fmla="*/ 328083 h 937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55750" h="937683">
                    <a:moveTo>
                      <a:pt x="40217" y="328083"/>
                    </a:moveTo>
                    <a:cubicBezTo>
                      <a:pt x="80434" y="279400"/>
                      <a:pt x="381001" y="279400"/>
                      <a:pt x="497417" y="226483"/>
                    </a:cubicBezTo>
                    <a:cubicBezTo>
                      <a:pt x="613833" y="173566"/>
                      <a:pt x="666750" y="0"/>
                      <a:pt x="738717" y="10583"/>
                    </a:cubicBezTo>
                    <a:cubicBezTo>
                      <a:pt x="810684" y="21166"/>
                      <a:pt x="829734" y="279400"/>
                      <a:pt x="929217" y="289983"/>
                    </a:cubicBezTo>
                    <a:cubicBezTo>
                      <a:pt x="1028700" y="300566"/>
                      <a:pt x="1231900" y="97366"/>
                      <a:pt x="1335617" y="74083"/>
                    </a:cubicBezTo>
                    <a:cubicBezTo>
                      <a:pt x="1439334" y="50800"/>
                      <a:pt x="1555750" y="84666"/>
                      <a:pt x="1551517" y="150283"/>
                    </a:cubicBezTo>
                    <a:cubicBezTo>
                      <a:pt x="1547284" y="215900"/>
                      <a:pt x="1337734" y="387350"/>
                      <a:pt x="1310217" y="467783"/>
                    </a:cubicBezTo>
                    <a:cubicBezTo>
                      <a:pt x="1282700" y="548216"/>
                      <a:pt x="1407584" y="586316"/>
                      <a:pt x="1386417" y="632883"/>
                    </a:cubicBezTo>
                    <a:cubicBezTo>
                      <a:pt x="1365250" y="679450"/>
                      <a:pt x="1270000" y="747183"/>
                      <a:pt x="1183217" y="747183"/>
                    </a:cubicBezTo>
                    <a:cubicBezTo>
                      <a:pt x="1096434" y="747183"/>
                      <a:pt x="977900" y="601133"/>
                      <a:pt x="865717" y="632883"/>
                    </a:cubicBezTo>
                    <a:cubicBezTo>
                      <a:pt x="753534" y="664633"/>
                      <a:pt x="558800" y="937683"/>
                      <a:pt x="510117" y="937683"/>
                    </a:cubicBezTo>
                    <a:cubicBezTo>
                      <a:pt x="461434" y="937683"/>
                      <a:pt x="615950" y="702733"/>
                      <a:pt x="573617" y="632883"/>
                    </a:cubicBezTo>
                    <a:cubicBezTo>
                      <a:pt x="531284" y="563033"/>
                      <a:pt x="342900" y="569383"/>
                      <a:pt x="256117" y="518583"/>
                    </a:cubicBezTo>
                    <a:cubicBezTo>
                      <a:pt x="169334" y="467783"/>
                      <a:pt x="0" y="376766"/>
                      <a:pt x="40217" y="32808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1" name="Group 22"/>
              <p:cNvGrpSpPr/>
              <p:nvPr/>
            </p:nvGrpSpPr>
            <p:grpSpPr>
              <a:xfrm>
                <a:off x="6286512" y="2445387"/>
                <a:ext cx="357190" cy="285752"/>
                <a:chOff x="4786314" y="1928802"/>
                <a:chExt cx="366714" cy="571504"/>
              </a:xfrm>
            </p:grpSpPr>
            <p:sp>
              <p:nvSpPr>
                <p:cNvPr id="133" name="Oval 132"/>
                <p:cNvSpPr/>
                <p:nvPr/>
              </p:nvSpPr>
              <p:spPr>
                <a:xfrm>
                  <a:off x="4857752" y="19288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5010152" y="2081202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Oval 134"/>
                <p:cNvSpPr/>
                <p:nvPr/>
              </p:nvSpPr>
              <p:spPr>
                <a:xfrm>
                  <a:off x="4786314" y="2143116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Oval 135"/>
                <p:cNvSpPr/>
                <p:nvPr/>
              </p:nvSpPr>
              <p:spPr>
                <a:xfrm>
                  <a:off x="5000628" y="2357430"/>
                  <a:ext cx="142876" cy="142876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2" name="Straight Arrow Connector 121"/>
              <p:cNvCxnSpPr/>
              <p:nvPr/>
            </p:nvCxnSpPr>
            <p:spPr>
              <a:xfrm>
                <a:off x="5000628" y="1945321"/>
                <a:ext cx="1425050" cy="571504"/>
              </a:xfrm>
              <a:prstGeom prst="straightConnector1">
                <a:avLst/>
              </a:prstGeom>
              <a:ln w="76200">
                <a:solidFill>
                  <a:srgbClr val="33CC33"/>
                </a:solidFill>
                <a:headEnd type="none" w="med" len="med"/>
                <a:tailEnd type="triangle" w="med" len="med"/>
              </a:ln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3" name="Group 28"/>
              <p:cNvGrpSpPr/>
              <p:nvPr/>
            </p:nvGrpSpPr>
            <p:grpSpPr>
              <a:xfrm>
                <a:off x="6429388" y="2445387"/>
                <a:ext cx="357190" cy="285752"/>
                <a:chOff x="4786314" y="1928802"/>
                <a:chExt cx="366714" cy="571504"/>
              </a:xfrm>
              <a:solidFill>
                <a:srgbClr val="FFFF00"/>
              </a:solidFill>
            </p:grpSpPr>
            <p:sp>
              <p:nvSpPr>
                <p:cNvPr id="129" name="Oval 128"/>
                <p:cNvSpPr/>
                <p:nvPr/>
              </p:nvSpPr>
              <p:spPr>
                <a:xfrm>
                  <a:off x="4857752" y="1928802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5010152" y="2081202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Oval 130"/>
                <p:cNvSpPr/>
                <p:nvPr/>
              </p:nvSpPr>
              <p:spPr>
                <a:xfrm>
                  <a:off x="4786314" y="2143116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5000628" y="2357430"/>
                  <a:ext cx="142876" cy="142876"/>
                </a:xfrm>
                <a:prstGeom prst="ellipse">
                  <a:avLst/>
                </a:prstGeom>
                <a:grp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4" name="Straight Arrow Connector 123"/>
              <p:cNvCxnSpPr/>
              <p:nvPr/>
            </p:nvCxnSpPr>
            <p:spPr>
              <a:xfrm rot="5400000" flipH="1" flipV="1">
                <a:off x="7003472" y="1656990"/>
                <a:ext cx="586726" cy="1306265"/>
              </a:xfrm>
              <a:prstGeom prst="straightConnector1">
                <a:avLst/>
              </a:prstGeom>
              <a:ln w="76200">
                <a:solidFill>
                  <a:srgbClr val="FFFF00"/>
                </a:solidFill>
                <a:headEnd type="none" w="med" len="med"/>
                <a:tailEnd type="triangle" w="med" len="med"/>
              </a:ln>
              <a:effectLst>
                <a:glow rad="101600">
                  <a:srgbClr val="FFFF00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4"/>
              <p:cNvCxnSpPr/>
              <p:nvPr/>
            </p:nvCxnSpPr>
            <p:spPr>
              <a:xfrm rot="5400000" flipH="1" flipV="1">
                <a:off x="6983091" y="1585554"/>
                <a:ext cx="586726" cy="1306265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headEnd type="none" w="med" len="med"/>
                <a:tailEnd type="triangle" w="med" len="med"/>
              </a:ln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5"/>
              <p:cNvSpPr txBox="1"/>
              <p:nvPr/>
            </p:nvSpPr>
            <p:spPr>
              <a:xfrm>
                <a:off x="5429256" y="1519169"/>
                <a:ext cx="75854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s=2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8260582" y="1034132"/>
                <a:ext cx="2792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/>
                  <a:t>i</a:t>
                </a:r>
                <a:endParaRPr lang="en-US" sz="3200" baseline="-25000" dirty="0"/>
              </a:p>
            </p:txBody>
          </p:sp>
        </p:grpSp>
        <p:sp>
          <p:nvSpPr>
            <p:cNvPr id="115" name="TextBox 114"/>
            <p:cNvSpPr txBox="1"/>
            <p:nvPr/>
          </p:nvSpPr>
          <p:spPr>
            <a:xfrm>
              <a:off x="8345241" y="128833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B050"/>
                  </a:solidFill>
                </a:rPr>
                <a:t>2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357686" y="128833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156D2"/>
                </a:solidFill>
              </a:rPr>
              <a:t>1</a:t>
            </a:r>
            <a:endParaRPr lang="en-US" sz="2400" dirty="0">
              <a:solidFill>
                <a:srgbClr val="7156D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75015" y="2571744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d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6429388" y="2636546"/>
            <a:ext cx="76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{</a:t>
            </a:r>
            <a:r>
              <a:rPr lang="en-US" sz="3200" dirty="0" err="1" smtClean="0"/>
              <a:t>c</a:t>
            </a:r>
            <a:r>
              <a:rPr lang="en-US" sz="3200" baseline="-25000" dirty="0" err="1" smtClean="0"/>
              <a:t>d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64" name="Rectangle 63"/>
          <p:cNvSpPr/>
          <p:nvPr/>
        </p:nvSpPr>
        <p:spPr>
          <a:xfrm>
            <a:off x="6178503" y="5822596"/>
            <a:ext cx="1965397" cy="892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vector of concentrations </a:t>
            </a:r>
            <a:r>
              <a:rPr lang="en-US" sz="1600" dirty="0" smtClean="0"/>
              <a:t>(spatial distribution)</a:t>
            </a:r>
            <a:endParaRPr lang="en-US" sz="1600" dirty="0"/>
          </a:p>
        </p:txBody>
      </p:sp>
    </p:spTree>
  </p:cSld>
  <p:clrMapOvr>
    <a:masterClrMapping/>
  </p:clrMapOvr>
  <p:transition advTm="1664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74" name="Picture 15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042857"/>
            <a:ext cx="857256" cy="90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8229600" cy="770690"/>
          </a:xfrm>
        </p:spPr>
        <p:txBody>
          <a:bodyPr/>
          <a:lstStyle/>
          <a:p>
            <a:pPr algn="l"/>
            <a:r>
              <a:rPr lang="en-US" dirty="0" smtClean="0"/>
              <a:t>Fluorescent Microscope</a:t>
            </a:r>
            <a:endParaRPr lang="en-US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954763" y="2791451"/>
            <a:ext cx="1413255" cy="1758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3961920" y="4873485"/>
            <a:ext cx="1188279" cy="713783"/>
          </a:xfrm>
          <a:custGeom>
            <a:avLst/>
            <a:gdLst/>
            <a:ahLst/>
            <a:cxnLst>
              <a:cxn ang="0">
                <a:pos x="394" y="217"/>
              </a:cxn>
              <a:cxn ang="0">
                <a:pos x="433" y="152"/>
              </a:cxn>
              <a:cxn ang="0">
                <a:pos x="756" y="9"/>
              </a:cxn>
              <a:cxn ang="0">
                <a:pos x="976" y="178"/>
              </a:cxn>
              <a:cxn ang="0">
                <a:pos x="1403" y="74"/>
              </a:cxn>
              <a:cxn ang="0">
                <a:pos x="1494" y="281"/>
              </a:cxn>
              <a:cxn ang="0">
                <a:pos x="1339" y="398"/>
              </a:cxn>
              <a:cxn ang="0">
                <a:pos x="1365" y="540"/>
              </a:cxn>
              <a:cxn ang="0">
                <a:pos x="1235" y="721"/>
              </a:cxn>
              <a:cxn ang="0">
                <a:pos x="976" y="579"/>
              </a:cxn>
              <a:cxn ang="0">
                <a:pos x="678" y="786"/>
              </a:cxn>
              <a:cxn ang="0">
                <a:pos x="420" y="812"/>
              </a:cxn>
              <a:cxn ang="0">
                <a:pos x="510" y="644"/>
              </a:cxn>
              <a:cxn ang="0">
                <a:pos x="264" y="540"/>
              </a:cxn>
              <a:cxn ang="0">
                <a:pos x="5" y="411"/>
              </a:cxn>
              <a:cxn ang="0">
                <a:pos x="394" y="217"/>
              </a:cxn>
            </a:cxnLst>
            <a:rect l="0" t="0" r="r" b="b"/>
            <a:pathLst>
              <a:path w="1550" h="930">
                <a:moveTo>
                  <a:pt x="394" y="217"/>
                </a:moveTo>
                <a:cubicBezTo>
                  <a:pt x="376" y="146"/>
                  <a:pt x="405" y="152"/>
                  <a:pt x="433" y="152"/>
                </a:cubicBezTo>
                <a:cubicBezTo>
                  <a:pt x="572" y="151"/>
                  <a:pt x="677" y="0"/>
                  <a:pt x="756" y="9"/>
                </a:cubicBezTo>
                <a:cubicBezTo>
                  <a:pt x="828" y="18"/>
                  <a:pt x="879" y="159"/>
                  <a:pt x="976" y="178"/>
                </a:cubicBezTo>
                <a:cubicBezTo>
                  <a:pt x="1093" y="200"/>
                  <a:pt x="1279" y="44"/>
                  <a:pt x="1403" y="74"/>
                </a:cubicBezTo>
                <a:cubicBezTo>
                  <a:pt x="1493" y="96"/>
                  <a:pt x="1550" y="213"/>
                  <a:pt x="1494" y="281"/>
                </a:cubicBezTo>
                <a:cubicBezTo>
                  <a:pt x="1454" y="329"/>
                  <a:pt x="1357" y="352"/>
                  <a:pt x="1339" y="398"/>
                </a:cubicBezTo>
                <a:cubicBezTo>
                  <a:pt x="1323" y="434"/>
                  <a:pt x="1359" y="486"/>
                  <a:pt x="1365" y="540"/>
                </a:cubicBezTo>
                <a:cubicBezTo>
                  <a:pt x="1373" y="626"/>
                  <a:pt x="1308" y="721"/>
                  <a:pt x="1235" y="721"/>
                </a:cubicBezTo>
                <a:cubicBezTo>
                  <a:pt x="1152" y="722"/>
                  <a:pt x="1058" y="600"/>
                  <a:pt x="976" y="579"/>
                </a:cubicBezTo>
                <a:cubicBezTo>
                  <a:pt x="870" y="552"/>
                  <a:pt x="785" y="696"/>
                  <a:pt x="678" y="786"/>
                </a:cubicBezTo>
                <a:cubicBezTo>
                  <a:pt x="539" y="904"/>
                  <a:pt x="364" y="930"/>
                  <a:pt x="420" y="812"/>
                </a:cubicBezTo>
                <a:cubicBezTo>
                  <a:pt x="443" y="763"/>
                  <a:pt x="506" y="689"/>
                  <a:pt x="510" y="644"/>
                </a:cubicBezTo>
                <a:cubicBezTo>
                  <a:pt x="517" y="576"/>
                  <a:pt x="393" y="569"/>
                  <a:pt x="264" y="540"/>
                </a:cubicBezTo>
                <a:cubicBezTo>
                  <a:pt x="139" y="512"/>
                  <a:pt x="9" y="463"/>
                  <a:pt x="5" y="411"/>
                </a:cubicBezTo>
                <a:cubicBezTo>
                  <a:pt x="0" y="323"/>
                  <a:pt x="344" y="225"/>
                  <a:pt x="394" y="217"/>
                </a:cubicBezTo>
              </a:path>
            </a:pathLst>
          </a:custGeom>
          <a:solidFill>
            <a:srgbClr val="BAC1B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145" name="Group 144"/>
          <p:cNvGrpSpPr/>
          <p:nvPr/>
        </p:nvGrpSpPr>
        <p:grpSpPr>
          <a:xfrm>
            <a:off x="2863063" y="4873485"/>
            <a:ext cx="1128514" cy="492442"/>
            <a:chOff x="1766031" y="4586444"/>
            <a:chExt cx="1128514" cy="492442"/>
          </a:xfrm>
        </p:grpSpPr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1766031" y="4586444"/>
              <a:ext cx="11285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Fluorescent 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1837371" y="4832665"/>
              <a:ext cx="9105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Specimen</a:t>
              </a:r>
              <a:endParaRPr kumimoji="0" lang="he-I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03"/>
          <p:cNvGrpSpPr/>
          <p:nvPr/>
        </p:nvGrpSpPr>
        <p:grpSpPr>
          <a:xfrm>
            <a:off x="4817850" y="3591066"/>
            <a:ext cx="1366214" cy="130962"/>
            <a:chOff x="3774909" y="3465991"/>
            <a:chExt cx="1366214" cy="130962"/>
          </a:xfrm>
        </p:grpSpPr>
        <p:sp>
          <p:nvSpPr>
            <p:cNvPr id="81976" name="Line 56"/>
            <p:cNvSpPr>
              <a:spLocks noChangeShapeType="1"/>
            </p:cNvSpPr>
            <p:nvPr/>
          </p:nvSpPr>
          <p:spPr bwMode="auto">
            <a:xfrm flipH="1">
              <a:off x="3909894" y="3535595"/>
              <a:ext cx="1231229" cy="2045"/>
            </a:xfrm>
            <a:prstGeom prst="line">
              <a:avLst/>
            </a:prstGeom>
            <a:noFill/>
            <a:ln w="38100" cap="rnd">
              <a:solidFill>
                <a:srgbClr val="66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77" name="Freeform 57"/>
            <p:cNvSpPr>
              <a:spLocks/>
            </p:cNvSpPr>
            <p:nvPr/>
          </p:nvSpPr>
          <p:spPr bwMode="auto">
            <a:xfrm>
              <a:off x="3774909" y="3465991"/>
              <a:ext cx="147258" cy="130962"/>
            </a:xfrm>
            <a:custGeom>
              <a:avLst/>
              <a:gdLst/>
              <a:ahLst/>
              <a:cxnLst>
                <a:cxn ang="0">
                  <a:pos x="72" y="48"/>
                </a:cxn>
                <a:cxn ang="0">
                  <a:pos x="0" y="24"/>
                </a:cxn>
                <a:cxn ang="0">
                  <a:pos x="72" y="0"/>
                </a:cxn>
                <a:cxn ang="0">
                  <a:pos x="72" y="48"/>
                </a:cxn>
              </a:cxnLst>
              <a:rect l="0" t="0" r="r" b="b"/>
              <a:pathLst>
                <a:path w="72" h="48">
                  <a:moveTo>
                    <a:pt x="72" y="48"/>
                  </a:moveTo>
                  <a:lnTo>
                    <a:pt x="0" y="24"/>
                  </a:lnTo>
                  <a:lnTo>
                    <a:pt x="72" y="0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66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7" name="Group 104"/>
          <p:cNvGrpSpPr/>
          <p:nvPr/>
        </p:nvGrpSpPr>
        <p:grpSpPr>
          <a:xfrm>
            <a:off x="4613326" y="3692226"/>
            <a:ext cx="204523" cy="1464068"/>
            <a:chOff x="3570386" y="3560138"/>
            <a:chExt cx="175890" cy="1178048"/>
          </a:xfrm>
          <a:solidFill>
            <a:srgbClr val="6600FF"/>
          </a:solidFill>
        </p:grpSpPr>
        <p:sp>
          <p:nvSpPr>
            <p:cNvPr id="81978" name="Line 58"/>
            <p:cNvSpPr>
              <a:spLocks noChangeShapeType="1"/>
            </p:cNvSpPr>
            <p:nvPr/>
          </p:nvSpPr>
          <p:spPr bwMode="auto">
            <a:xfrm flipH="1">
              <a:off x="3617426" y="3560138"/>
              <a:ext cx="128850" cy="1045109"/>
            </a:xfrm>
            <a:prstGeom prst="line">
              <a:avLst/>
            </a:prstGeom>
            <a:grpFill/>
            <a:ln w="28575" cap="rnd">
              <a:solidFill>
                <a:srgbClr val="66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79" name="Freeform 59"/>
            <p:cNvSpPr>
              <a:spLocks/>
            </p:cNvSpPr>
            <p:nvPr/>
          </p:nvSpPr>
          <p:spPr bwMode="auto">
            <a:xfrm>
              <a:off x="3570386" y="4586840"/>
              <a:ext cx="98171" cy="151346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15" y="74"/>
                </a:cxn>
                <a:cxn ang="0">
                  <a:pos x="0" y="0"/>
                </a:cxn>
                <a:cxn ang="0">
                  <a:pos x="48" y="6"/>
                </a:cxn>
              </a:cxnLst>
              <a:rect l="0" t="0" r="r" b="b"/>
              <a:pathLst>
                <a:path w="48" h="74">
                  <a:moveTo>
                    <a:pt x="48" y="6"/>
                  </a:moveTo>
                  <a:lnTo>
                    <a:pt x="15" y="74"/>
                  </a:lnTo>
                  <a:lnTo>
                    <a:pt x="0" y="0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8" name="Group 106"/>
          <p:cNvGrpSpPr/>
          <p:nvPr/>
        </p:nvGrpSpPr>
        <p:grpSpPr>
          <a:xfrm>
            <a:off x="4429124" y="3910120"/>
            <a:ext cx="171798" cy="1256400"/>
            <a:chOff x="3445627" y="3738072"/>
            <a:chExt cx="112487" cy="1010340"/>
          </a:xfrm>
        </p:grpSpPr>
        <p:sp>
          <p:nvSpPr>
            <p:cNvPr id="81980" name="Freeform 60"/>
            <p:cNvSpPr>
              <a:spLocks noEditPoints="1"/>
            </p:cNvSpPr>
            <p:nvPr/>
          </p:nvSpPr>
          <p:spPr bwMode="auto">
            <a:xfrm>
              <a:off x="3484486" y="3885328"/>
              <a:ext cx="73628" cy="863084"/>
            </a:xfrm>
            <a:custGeom>
              <a:avLst/>
              <a:gdLst/>
              <a:ahLst/>
              <a:cxnLst>
                <a:cxn ang="0">
                  <a:pos x="69" y="1087"/>
                </a:cxn>
                <a:cxn ang="0">
                  <a:pos x="95" y="1085"/>
                </a:cxn>
                <a:cxn ang="0">
                  <a:pos x="84" y="1125"/>
                </a:cxn>
                <a:cxn ang="0">
                  <a:pos x="66" y="1036"/>
                </a:cxn>
                <a:cxn ang="0">
                  <a:pos x="76" y="997"/>
                </a:cxn>
                <a:cxn ang="0">
                  <a:pos x="92" y="1034"/>
                </a:cxn>
                <a:cxn ang="0">
                  <a:pos x="66" y="1036"/>
                </a:cxn>
                <a:cxn ang="0">
                  <a:pos x="59" y="934"/>
                </a:cxn>
                <a:cxn ang="0">
                  <a:pos x="85" y="932"/>
                </a:cxn>
                <a:cxn ang="0">
                  <a:pos x="75" y="971"/>
                </a:cxn>
                <a:cxn ang="0">
                  <a:pos x="56" y="883"/>
                </a:cxn>
                <a:cxn ang="0">
                  <a:pos x="67" y="843"/>
                </a:cxn>
                <a:cxn ang="0">
                  <a:pos x="82" y="881"/>
                </a:cxn>
                <a:cxn ang="0">
                  <a:pos x="56" y="883"/>
                </a:cxn>
                <a:cxn ang="0">
                  <a:pos x="50" y="780"/>
                </a:cxn>
                <a:cxn ang="0">
                  <a:pos x="75" y="779"/>
                </a:cxn>
                <a:cxn ang="0">
                  <a:pos x="65" y="818"/>
                </a:cxn>
                <a:cxn ang="0">
                  <a:pos x="46" y="729"/>
                </a:cxn>
                <a:cxn ang="0">
                  <a:pos x="57" y="690"/>
                </a:cxn>
                <a:cxn ang="0">
                  <a:pos x="72" y="728"/>
                </a:cxn>
                <a:cxn ang="0">
                  <a:pos x="46" y="729"/>
                </a:cxn>
                <a:cxn ang="0">
                  <a:pos x="40" y="627"/>
                </a:cxn>
                <a:cxn ang="0">
                  <a:pos x="65" y="626"/>
                </a:cxn>
                <a:cxn ang="0">
                  <a:pos x="55" y="665"/>
                </a:cxn>
                <a:cxn ang="0">
                  <a:pos x="37" y="576"/>
                </a:cxn>
                <a:cxn ang="0">
                  <a:pos x="47" y="537"/>
                </a:cxn>
                <a:cxn ang="0">
                  <a:pos x="62" y="574"/>
                </a:cxn>
                <a:cxn ang="0">
                  <a:pos x="37" y="576"/>
                </a:cxn>
                <a:cxn ang="0">
                  <a:pos x="30" y="474"/>
                </a:cxn>
                <a:cxn ang="0">
                  <a:pos x="56" y="472"/>
                </a:cxn>
                <a:cxn ang="0">
                  <a:pos x="45" y="511"/>
                </a:cxn>
                <a:cxn ang="0">
                  <a:pos x="27" y="423"/>
                </a:cxn>
                <a:cxn ang="0">
                  <a:pos x="37" y="384"/>
                </a:cxn>
                <a:cxn ang="0">
                  <a:pos x="52" y="421"/>
                </a:cxn>
                <a:cxn ang="0">
                  <a:pos x="27" y="423"/>
                </a:cxn>
                <a:cxn ang="0">
                  <a:pos x="20" y="321"/>
                </a:cxn>
                <a:cxn ang="0">
                  <a:pos x="46" y="319"/>
                </a:cxn>
                <a:cxn ang="0">
                  <a:pos x="35" y="358"/>
                </a:cxn>
                <a:cxn ang="0">
                  <a:pos x="17" y="269"/>
                </a:cxn>
                <a:cxn ang="0">
                  <a:pos x="27" y="230"/>
                </a:cxn>
                <a:cxn ang="0">
                  <a:pos x="43" y="268"/>
                </a:cxn>
                <a:cxn ang="0">
                  <a:pos x="17" y="269"/>
                </a:cxn>
                <a:cxn ang="0">
                  <a:pos x="10" y="167"/>
                </a:cxn>
                <a:cxn ang="0">
                  <a:pos x="36" y="166"/>
                </a:cxn>
                <a:cxn ang="0">
                  <a:pos x="26" y="205"/>
                </a:cxn>
                <a:cxn ang="0">
                  <a:pos x="7" y="116"/>
                </a:cxn>
                <a:cxn ang="0">
                  <a:pos x="17" y="77"/>
                </a:cxn>
                <a:cxn ang="0">
                  <a:pos x="33" y="115"/>
                </a:cxn>
                <a:cxn ang="0">
                  <a:pos x="7" y="116"/>
                </a:cxn>
                <a:cxn ang="0">
                  <a:pos x="1" y="14"/>
                </a:cxn>
                <a:cxn ang="0">
                  <a:pos x="26" y="12"/>
                </a:cxn>
                <a:cxn ang="0">
                  <a:pos x="16" y="52"/>
                </a:cxn>
              </a:cxnLst>
              <a:rect l="0" t="0" r="r" b="b"/>
              <a:pathLst>
                <a:path w="97" h="1125">
                  <a:moveTo>
                    <a:pt x="71" y="1113"/>
                  </a:moveTo>
                  <a:lnTo>
                    <a:pt x="69" y="1087"/>
                  </a:lnTo>
                  <a:cubicBezTo>
                    <a:pt x="69" y="1080"/>
                    <a:pt x="74" y="1074"/>
                    <a:pt x="81" y="1073"/>
                  </a:cubicBezTo>
                  <a:cubicBezTo>
                    <a:pt x="88" y="1073"/>
                    <a:pt x="94" y="1078"/>
                    <a:pt x="95" y="1085"/>
                  </a:cubicBezTo>
                  <a:lnTo>
                    <a:pt x="96" y="1111"/>
                  </a:lnTo>
                  <a:cubicBezTo>
                    <a:pt x="97" y="1118"/>
                    <a:pt x="92" y="1124"/>
                    <a:pt x="84" y="1125"/>
                  </a:cubicBezTo>
                  <a:cubicBezTo>
                    <a:pt x="77" y="1125"/>
                    <a:pt x="71" y="1120"/>
                    <a:pt x="71" y="1113"/>
                  </a:cubicBezTo>
                  <a:close/>
                  <a:moveTo>
                    <a:pt x="66" y="1036"/>
                  </a:moveTo>
                  <a:lnTo>
                    <a:pt x="64" y="1010"/>
                  </a:lnTo>
                  <a:cubicBezTo>
                    <a:pt x="64" y="1003"/>
                    <a:pt x="69" y="997"/>
                    <a:pt x="76" y="997"/>
                  </a:cubicBezTo>
                  <a:cubicBezTo>
                    <a:pt x="83" y="996"/>
                    <a:pt x="89" y="1002"/>
                    <a:pt x="90" y="1009"/>
                  </a:cubicBezTo>
                  <a:lnTo>
                    <a:pt x="92" y="1034"/>
                  </a:lnTo>
                  <a:cubicBezTo>
                    <a:pt x="92" y="1041"/>
                    <a:pt x="87" y="1047"/>
                    <a:pt x="80" y="1048"/>
                  </a:cubicBezTo>
                  <a:cubicBezTo>
                    <a:pt x="73" y="1048"/>
                    <a:pt x="66" y="1043"/>
                    <a:pt x="66" y="1036"/>
                  </a:cubicBezTo>
                  <a:close/>
                  <a:moveTo>
                    <a:pt x="61" y="959"/>
                  </a:moveTo>
                  <a:lnTo>
                    <a:pt x="59" y="934"/>
                  </a:lnTo>
                  <a:cubicBezTo>
                    <a:pt x="59" y="927"/>
                    <a:pt x="64" y="921"/>
                    <a:pt x="71" y="920"/>
                  </a:cubicBezTo>
                  <a:cubicBezTo>
                    <a:pt x="78" y="920"/>
                    <a:pt x="85" y="925"/>
                    <a:pt x="85" y="932"/>
                  </a:cubicBezTo>
                  <a:lnTo>
                    <a:pt x="87" y="958"/>
                  </a:lnTo>
                  <a:cubicBezTo>
                    <a:pt x="87" y="965"/>
                    <a:pt x="82" y="971"/>
                    <a:pt x="75" y="971"/>
                  </a:cubicBezTo>
                  <a:cubicBezTo>
                    <a:pt x="68" y="972"/>
                    <a:pt x="62" y="966"/>
                    <a:pt x="61" y="959"/>
                  </a:cubicBezTo>
                  <a:close/>
                  <a:moveTo>
                    <a:pt x="56" y="883"/>
                  </a:moveTo>
                  <a:lnTo>
                    <a:pt x="55" y="857"/>
                  </a:lnTo>
                  <a:cubicBezTo>
                    <a:pt x="54" y="850"/>
                    <a:pt x="59" y="844"/>
                    <a:pt x="67" y="843"/>
                  </a:cubicBezTo>
                  <a:cubicBezTo>
                    <a:pt x="74" y="843"/>
                    <a:pt x="80" y="848"/>
                    <a:pt x="80" y="855"/>
                  </a:cubicBezTo>
                  <a:lnTo>
                    <a:pt x="82" y="881"/>
                  </a:lnTo>
                  <a:cubicBezTo>
                    <a:pt x="82" y="888"/>
                    <a:pt x="77" y="894"/>
                    <a:pt x="70" y="895"/>
                  </a:cubicBezTo>
                  <a:cubicBezTo>
                    <a:pt x="63" y="895"/>
                    <a:pt x="57" y="890"/>
                    <a:pt x="56" y="883"/>
                  </a:cubicBezTo>
                  <a:close/>
                  <a:moveTo>
                    <a:pt x="51" y="806"/>
                  </a:moveTo>
                  <a:lnTo>
                    <a:pt x="50" y="780"/>
                  </a:lnTo>
                  <a:cubicBezTo>
                    <a:pt x="49" y="773"/>
                    <a:pt x="55" y="767"/>
                    <a:pt x="62" y="767"/>
                  </a:cubicBezTo>
                  <a:cubicBezTo>
                    <a:pt x="69" y="766"/>
                    <a:pt x="75" y="772"/>
                    <a:pt x="75" y="779"/>
                  </a:cubicBezTo>
                  <a:lnTo>
                    <a:pt x="77" y="804"/>
                  </a:lnTo>
                  <a:cubicBezTo>
                    <a:pt x="77" y="811"/>
                    <a:pt x="72" y="817"/>
                    <a:pt x="65" y="818"/>
                  </a:cubicBezTo>
                  <a:cubicBezTo>
                    <a:pt x="58" y="818"/>
                    <a:pt x="52" y="813"/>
                    <a:pt x="51" y="806"/>
                  </a:cubicBezTo>
                  <a:close/>
                  <a:moveTo>
                    <a:pt x="46" y="729"/>
                  </a:moveTo>
                  <a:lnTo>
                    <a:pt x="45" y="704"/>
                  </a:lnTo>
                  <a:cubicBezTo>
                    <a:pt x="44" y="697"/>
                    <a:pt x="50" y="691"/>
                    <a:pt x="57" y="690"/>
                  </a:cubicBezTo>
                  <a:cubicBezTo>
                    <a:pt x="64" y="690"/>
                    <a:pt x="70" y="695"/>
                    <a:pt x="70" y="702"/>
                  </a:cubicBezTo>
                  <a:lnTo>
                    <a:pt x="72" y="728"/>
                  </a:lnTo>
                  <a:cubicBezTo>
                    <a:pt x="72" y="735"/>
                    <a:pt x="67" y="741"/>
                    <a:pt x="60" y="741"/>
                  </a:cubicBezTo>
                  <a:cubicBezTo>
                    <a:pt x="53" y="742"/>
                    <a:pt x="47" y="736"/>
                    <a:pt x="46" y="729"/>
                  </a:cubicBezTo>
                  <a:close/>
                  <a:moveTo>
                    <a:pt x="41" y="653"/>
                  </a:moveTo>
                  <a:lnTo>
                    <a:pt x="40" y="627"/>
                  </a:lnTo>
                  <a:cubicBezTo>
                    <a:pt x="39" y="620"/>
                    <a:pt x="45" y="614"/>
                    <a:pt x="52" y="614"/>
                  </a:cubicBezTo>
                  <a:cubicBezTo>
                    <a:pt x="59" y="613"/>
                    <a:pt x="65" y="618"/>
                    <a:pt x="65" y="626"/>
                  </a:cubicBezTo>
                  <a:lnTo>
                    <a:pt x="67" y="651"/>
                  </a:lnTo>
                  <a:cubicBezTo>
                    <a:pt x="67" y="658"/>
                    <a:pt x="62" y="664"/>
                    <a:pt x="55" y="665"/>
                  </a:cubicBezTo>
                  <a:cubicBezTo>
                    <a:pt x="48" y="665"/>
                    <a:pt x="42" y="660"/>
                    <a:pt x="41" y="653"/>
                  </a:cubicBezTo>
                  <a:close/>
                  <a:moveTo>
                    <a:pt x="37" y="576"/>
                  </a:moveTo>
                  <a:lnTo>
                    <a:pt x="35" y="551"/>
                  </a:lnTo>
                  <a:cubicBezTo>
                    <a:pt x="34" y="543"/>
                    <a:pt x="40" y="537"/>
                    <a:pt x="47" y="537"/>
                  </a:cubicBezTo>
                  <a:cubicBezTo>
                    <a:pt x="54" y="536"/>
                    <a:pt x="60" y="542"/>
                    <a:pt x="60" y="549"/>
                  </a:cubicBezTo>
                  <a:lnTo>
                    <a:pt x="62" y="574"/>
                  </a:lnTo>
                  <a:cubicBezTo>
                    <a:pt x="63" y="581"/>
                    <a:pt x="57" y="588"/>
                    <a:pt x="50" y="588"/>
                  </a:cubicBezTo>
                  <a:cubicBezTo>
                    <a:pt x="43" y="588"/>
                    <a:pt x="37" y="583"/>
                    <a:pt x="37" y="576"/>
                  </a:cubicBezTo>
                  <a:close/>
                  <a:moveTo>
                    <a:pt x="32" y="499"/>
                  </a:moveTo>
                  <a:lnTo>
                    <a:pt x="30" y="474"/>
                  </a:lnTo>
                  <a:cubicBezTo>
                    <a:pt x="30" y="467"/>
                    <a:pt x="35" y="461"/>
                    <a:pt x="42" y="460"/>
                  </a:cubicBezTo>
                  <a:cubicBezTo>
                    <a:pt x="49" y="460"/>
                    <a:pt x="55" y="465"/>
                    <a:pt x="56" y="472"/>
                  </a:cubicBezTo>
                  <a:lnTo>
                    <a:pt x="57" y="498"/>
                  </a:lnTo>
                  <a:cubicBezTo>
                    <a:pt x="58" y="505"/>
                    <a:pt x="52" y="511"/>
                    <a:pt x="45" y="511"/>
                  </a:cubicBezTo>
                  <a:cubicBezTo>
                    <a:pt x="38" y="512"/>
                    <a:pt x="32" y="506"/>
                    <a:pt x="32" y="499"/>
                  </a:cubicBezTo>
                  <a:close/>
                  <a:moveTo>
                    <a:pt x="27" y="423"/>
                  </a:moveTo>
                  <a:lnTo>
                    <a:pt x="25" y="397"/>
                  </a:lnTo>
                  <a:cubicBezTo>
                    <a:pt x="25" y="390"/>
                    <a:pt x="30" y="384"/>
                    <a:pt x="37" y="384"/>
                  </a:cubicBezTo>
                  <a:cubicBezTo>
                    <a:pt x="44" y="383"/>
                    <a:pt x="50" y="389"/>
                    <a:pt x="51" y="396"/>
                  </a:cubicBezTo>
                  <a:lnTo>
                    <a:pt x="52" y="421"/>
                  </a:lnTo>
                  <a:cubicBezTo>
                    <a:pt x="53" y="428"/>
                    <a:pt x="47" y="434"/>
                    <a:pt x="40" y="435"/>
                  </a:cubicBezTo>
                  <a:cubicBezTo>
                    <a:pt x="33" y="435"/>
                    <a:pt x="27" y="430"/>
                    <a:pt x="27" y="423"/>
                  </a:cubicBezTo>
                  <a:close/>
                  <a:moveTo>
                    <a:pt x="22" y="346"/>
                  </a:moveTo>
                  <a:lnTo>
                    <a:pt x="20" y="321"/>
                  </a:lnTo>
                  <a:cubicBezTo>
                    <a:pt x="20" y="314"/>
                    <a:pt x="25" y="307"/>
                    <a:pt x="32" y="307"/>
                  </a:cubicBezTo>
                  <a:cubicBezTo>
                    <a:pt x="39" y="307"/>
                    <a:pt x="45" y="312"/>
                    <a:pt x="46" y="319"/>
                  </a:cubicBezTo>
                  <a:lnTo>
                    <a:pt x="47" y="344"/>
                  </a:lnTo>
                  <a:cubicBezTo>
                    <a:pt x="48" y="352"/>
                    <a:pt x="43" y="358"/>
                    <a:pt x="35" y="358"/>
                  </a:cubicBezTo>
                  <a:cubicBezTo>
                    <a:pt x="28" y="359"/>
                    <a:pt x="22" y="353"/>
                    <a:pt x="22" y="346"/>
                  </a:cubicBezTo>
                  <a:close/>
                  <a:moveTo>
                    <a:pt x="17" y="269"/>
                  </a:moveTo>
                  <a:lnTo>
                    <a:pt x="15" y="244"/>
                  </a:lnTo>
                  <a:cubicBezTo>
                    <a:pt x="15" y="237"/>
                    <a:pt x="20" y="231"/>
                    <a:pt x="27" y="230"/>
                  </a:cubicBezTo>
                  <a:cubicBezTo>
                    <a:pt x="34" y="230"/>
                    <a:pt x="40" y="235"/>
                    <a:pt x="41" y="242"/>
                  </a:cubicBezTo>
                  <a:lnTo>
                    <a:pt x="43" y="268"/>
                  </a:lnTo>
                  <a:cubicBezTo>
                    <a:pt x="43" y="275"/>
                    <a:pt x="38" y="281"/>
                    <a:pt x="31" y="281"/>
                  </a:cubicBezTo>
                  <a:cubicBezTo>
                    <a:pt x="24" y="282"/>
                    <a:pt x="17" y="277"/>
                    <a:pt x="17" y="269"/>
                  </a:cubicBezTo>
                  <a:close/>
                  <a:moveTo>
                    <a:pt x="12" y="193"/>
                  </a:moveTo>
                  <a:lnTo>
                    <a:pt x="10" y="167"/>
                  </a:lnTo>
                  <a:cubicBezTo>
                    <a:pt x="10" y="160"/>
                    <a:pt x="15" y="154"/>
                    <a:pt x="22" y="154"/>
                  </a:cubicBezTo>
                  <a:cubicBezTo>
                    <a:pt x="29" y="153"/>
                    <a:pt x="36" y="159"/>
                    <a:pt x="36" y="166"/>
                  </a:cubicBezTo>
                  <a:lnTo>
                    <a:pt x="38" y="191"/>
                  </a:lnTo>
                  <a:cubicBezTo>
                    <a:pt x="38" y="198"/>
                    <a:pt x="33" y="204"/>
                    <a:pt x="26" y="205"/>
                  </a:cubicBezTo>
                  <a:cubicBezTo>
                    <a:pt x="19" y="205"/>
                    <a:pt x="13" y="200"/>
                    <a:pt x="12" y="193"/>
                  </a:cubicBezTo>
                  <a:close/>
                  <a:moveTo>
                    <a:pt x="7" y="116"/>
                  </a:moveTo>
                  <a:lnTo>
                    <a:pt x="6" y="91"/>
                  </a:lnTo>
                  <a:cubicBezTo>
                    <a:pt x="5" y="84"/>
                    <a:pt x="10" y="78"/>
                    <a:pt x="17" y="77"/>
                  </a:cubicBezTo>
                  <a:cubicBezTo>
                    <a:pt x="25" y="77"/>
                    <a:pt x="31" y="82"/>
                    <a:pt x="31" y="89"/>
                  </a:cubicBezTo>
                  <a:lnTo>
                    <a:pt x="33" y="115"/>
                  </a:lnTo>
                  <a:cubicBezTo>
                    <a:pt x="33" y="122"/>
                    <a:pt x="28" y="128"/>
                    <a:pt x="21" y="128"/>
                  </a:cubicBezTo>
                  <a:cubicBezTo>
                    <a:pt x="14" y="129"/>
                    <a:pt x="8" y="123"/>
                    <a:pt x="7" y="116"/>
                  </a:cubicBezTo>
                  <a:close/>
                  <a:moveTo>
                    <a:pt x="2" y="40"/>
                  </a:moveTo>
                  <a:lnTo>
                    <a:pt x="1" y="14"/>
                  </a:ln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lnTo>
                    <a:pt x="28" y="38"/>
                  </a:lnTo>
                  <a:cubicBezTo>
                    <a:pt x="28" y="45"/>
                    <a:pt x="23" y="51"/>
                    <a:pt x="16" y="52"/>
                  </a:cubicBezTo>
                  <a:cubicBezTo>
                    <a:pt x="9" y="52"/>
                    <a:pt x="3" y="47"/>
                    <a:pt x="2" y="40"/>
                  </a:cubicBezTo>
                  <a:close/>
                </a:path>
              </a:pathLst>
            </a:custGeom>
            <a:solidFill>
              <a:srgbClr val="00B050"/>
            </a:solidFill>
            <a:ln w="6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1" name="Freeform 61"/>
            <p:cNvSpPr>
              <a:spLocks/>
            </p:cNvSpPr>
            <p:nvPr/>
          </p:nvSpPr>
          <p:spPr bwMode="auto">
            <a:xfrm>
              <a:off x="3445627" y="3738072"/>
              <a:ext cx="98171" cy="149301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9" y="0"/>
                </a:cxn>
                <a:cxn ang="0">
                  <a:pos x="48" y="70"/>
                </a:cxn>
                <a:cxn ang="0">
                  <a:pos x="0" y="73"/>
                </a:cxn>
              </a:cxnLst>
              <a:rect l="0" t="0" r="r" b="b"/>
              <a:pathLst>
                <a:path w="48" h="73">
                  <a:moveTo>
                    <a:pt x="0" y="73"/>
                  </a:moveTo>
                  <a:lnTo>
                    <a:pt x="19" y="0"/>
                  </a:lnTo>
                  <a:lnTo>
                    <a:pt x="48" y="7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1985" name="Rectangle 65"/>
          <p:cNvSpPr>
            <a:spLocks noChangeArrowheads="1"/>
          </p:cNvSpPr>
          <p:nvPr/>
        </p:nvSpPr>
        <p:spPr bwMode="auto">
          <a:xfrm>
            <a:off x="4004389" y="2615495"/>
            <a:ext cx="1059430" cy="116578"/>
          </a:xfrm>
          <a:prstGeom prst="rect">
            <a:avLst/>
          </a:prstGeom>
          <a:solidFill>
            <a:schemeClr val="bg1">
              <a:lumMod val="85000"/>
            </a:schemeClr>
          </a:solidFill>
          <a:ln w="6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9" name="Group 109"/>
          <p:cNvGrpSpPr/>
          <p:nvPr/>
        </p:nvGrpSpPr>
        <p:grpSpPr>
          <a:xfrm>
            <a:off x="4440995" y="2732076"/>
            <a:ext cx="145391" cy="1071762"/>
            <a:chOff x="3457412" y="2813633"/>
            <a:chExt cx="71148" cy="756731"/>
          </a:xfrm>
        </p:grpSpPr>
        <p:sp>
          <p:nvSpPr>
            <p:cNvPr id="81986" name="Freeform 66"/>
            <p:cNvSpPr>
              <a:spLocks noEditPoints="1"/>
            </p:cNvSpPr>
            <p:nvPr/>
          </p:nvSpPr>
          <p:spPr bwMode="auto">
            <a:xfrm>
              <a:off x="3482441" y="2942481"/>
              <a:ext cx="20452" cy="627883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26" y="781"/>
                </a:cxn>
                <a:cxn ang="0">
                  <a:pos x="13" y="820"/>
                </a:cxn>
                <a:cxn ang="0">
                  <a:pos x="0" y="730"/>
                </a:cxn>
                <a:cxn ang="0">
                  <a:pos x="13" y="692"/>
                </a:cxn>
                <a:cxn ang="0">
                  <a:pos x="26" y="730"/>
                </a:cxn>
                <a:cxn ang="0">
                  <a:pos x="0" y="730"/>
                </a:cxn>
                <a:cxn ang="0">
                  <a:pos x="0" y="628"/>
                </a:cxn>
                <a:cxn ang="0">
                  <a:pos x="26" y="628"/>
                </a:cxn>
                <a:cxn ang="0">
                  <a:pos x="13" y="666"/>
                </a:cxn>
                <a:cxn ang="0">
                  <a:pos x="0" y="576"/>
                </a:cxn>
                <a:cxn ang="0">
                  <a:pos x="13" y="538"/>
                </a:cxn>
                <a:cxn ang="0">
                  <a:pos x="26" y="576"/>
                </a:cxn>
                <a:cxn ang="0">
                  <a:pos x="0" y="576"/>
                </a:cxn>
                <a:cxn ang="0">
                  <a:pos x="0" y="474"/>
                </a:cxn>
                <a:cxn ang="0">
                  <a:pos x="26" y="474"/>
                </a:cxn>
                <a:cxn ang="0">
                  <a:pos x="13" y="512"/>
                </a:cxn>
                <a:cxn ang="0">
                  <a:pos x="0" y="423"/>
                </a:cxn>
                <a:cxn ang="0">
                  <a:pos x="13" y="384"/>
                </a:cxn>
                <a:cxn ang="0">
                  <a:pos x="26" y="423"/>
                </a:cxn>
                <a:cxn ang="0">
                  <a:pos x="0" y="423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13" y="359"/>
                </a:cxn>
                <a:cxn ang="0">
                  <a:pos x="0" y="269"/>
                </a:cxn>
                <a:cxn ang="0">
                  <a:pos x="13" y="231"/>
                </a:cxn>
                <a:cxn ang="0">
                  <a:pos x="26" y="269"/>
                </a:cxn>
                <a:cxn ang="0">
                  <a:pos x="0" y="269"/>
                </a:cxn>
                <a:cxn ang="0">
                  <a:pos x="0" y="167"/>
                </a:cxn>
                <a:cxn ang="0">
                  <a:pos x="26" y="167"/>
                </a:cxn>
                <a:cxn ang="0">
                  <a:pos x="13" y="205"/>
                </a:cxn>
                <a:cxn ang="0">
                  <a:pos x="0" y="116"/>
                </a:cxn>
                <a:cxn ang="0">
                  <a:pos x="13" y="77"/>
                </a:cxn>
                <a:cxn ang="0">
                  <a:pos x="26" y="116"/>
                </a:cxn>
                <a:cxn ang="0">
                  <a:pos x="0" y="116"/>
                </a:cxn>
                <a:cxn ang="0">
                  <a:pos x="0" y="13"/>
                </a:cxn>
                <a:cxn ang="0">
                  <a:pos x="26" y="13"/>
                </a:cxn>
                <a:cxn ang="0">
                  <a:pos x="13" y="52"/>
                </a:cxn>
              </a:cxnLst>
              <a:rect l="0" t="0" r="r" b="b"/>
              <a:pathLst>
                <a:path w="26" h="820">
                  <a:moveTo>
                    <a:pt x="0" y="807"/>
                  </a:moveTo>
                  <a:lnTo>
                    <a:pt x="0" y="781"/>
                  </a:lnTo>
                  <a:cubicBezTo>
                    <a:pt x="0" y="774"/>
                    <a:pt x="6" y="768"/>
                    <a:pt x="13" y="768"/>
                  </a:cubicBezTo>
                  <a:cubicBezTo>
                    <a:pt x="20" y="768"/>
                    <a:pt x="26" y="774"/>
                    <a:pt x="26" y="781"/>
                  </a:cubicBezTo>
                  <a:lnTo>
                    <a:pt x="26" y="807"/>
                  </a:lnTo>
                  <a:cubicBezTo>
                    <a:pt x="26" y="814"/>
                    <a:pt x="20" y="820"/>
                    <a:pt x="13" y="820"/>
                  </a:cubicBezTo>
                  <a:cubicBezTo>
                    <a:pt x="6" y="820"/>
                    <a:pt x="0" y="814"/>
                    <a:pt x="0" y="807"/>
                  </a:cubicBezTo>
                  <a:close/>
                  <a:moveTo>
                    <a:pt x="0" y="730"/>
                  </a:moveTo>
                  <a:lnTo>
                    <a:pt x="0" y="704"/>
                  </a:lnTo>
                  <a:cubicBezTo>
                    <a:pt x="0" y="697"/>
                    <a:pt x="6" y="692"/>
                    <a:pt x="13" y="692"/>
                  </a:cubicBezTo>
                  <a:cubicBezTo>
                    <a:pt x="20" y="692"/>
                    <a:pt x="26" y="697"/>
                    <a:pt x="26" y="704"/>
                  </a:cubicBezTo>
                  <a:lnTo>
                    <a:pt x="26" y="730"/>
                  </a:lnTo>
                  <a:cubicBezTo>
                    <a:pt x="26" y="737"/>
                    <a:pt x="20" y="743"/>
                    <a:pt x="13" y="743"/>
                  </a:cubicBezTo>
                  <a:cubicBezTo>
                    <a:pt x="6" y="743"/>
                    <a:pt x="0" y="737"/>
                    <a:pt x="0" y="730"/>
                  </a:cubicBezTo>
                  <a:close/>
                  <a:moveTo>
                    <a:pt x="0" y="653"/>
                  </a:moveTo>
                  <a:lnTo>
                    <a:pt x="0" y="628"/>
                  </a:lnTo>
                  <a:cubicBezTo>
                    <a:pt x="0" y="620"/>
                    <a:pt x="6" y="615"/>
                    <a:pt x="13" y="615"/>
                  </a:cubicBezTo>
                  <a:cubicBezTo>
                    <a:pt x="20" y="615"/>
                    <a:pt x="26" y="620"/>
                    <a:pt x="26" y="628"/>
                  </a:cubicBezTo>
                  <a:lnTo>
                    <a:pt x="26" y="653"/>
                  </a:lnTo>
                  <a:cubicBezTo>
                    <a:pt x="26" y="660"/>
                    <a:pt x="20" y="666"/>
                    <a:pt x="13" y="666"/>
                  </a:cubicBezTo>
                  <a:cubicBezTo>
                    <a:pt x="6" y="666"/>
                    <a:pt x="0" y="660"/>
                    <a:pt x="0" y="653"/>
                  </a:cubicBezTo>
                  <a:close/>
                  <a:moveTo>
                    <a:pt x="0" y="576"/>
                  </a:moveTo>
                  <a:lnTo>
                    <a:pt x="0" y="551"/>
                  </a:lnTo>
                  <a:cubicBezTo>
                    <a:pt x="0" y="544"/>
                    <a:pt x="6" y="538"/>
                    <a:pt x="13" y="538"/>
                  </a:cubicBezTo>
                  <a:cubicBezTo>
                    <a:pt x="20" y="538"/>
                    <a:pt x="26" y="544"/>
                    <a:pt x="26" y="551"/>
                  </a:cubicBezTo>
                  <a:lnTo>
                    <a:pt x="26" y="576"/>
                  </a:lnTo>
                  <a:cubicBezTo>
                    <a:pt x="26" y="583"/>
                    <a:pt x="20" y="589"/>
                    <a:pt x="13" y="589"/>
                  </a:cubicBezTo>
                  <a:cubicBezTo>
                    <a:pt x="6" y="589"/>
                    <a:pt x="0" y="583"/>
                    <a:pt x="0" y="576"/>
                  </a:cubicBezTo>
                  <a:close/>
                  <a:moveTo>
                    <a:pt x="0" y="500"/>
                  </a:moveTo>
                  <a:lnTo>
                    <a:pt x="0" y="474"/>
                  </a:lnTo>
                  <a:cubicBezTo>
                    <a:pt x="0" y="467"/>
                    <a:pt x="6" y="461"/>
                    <a:pt x="13" y="461"/>
                  </a:cubicBezTo>
                  <a:cubicBezTo>
                    <a:pt x="20" y="461"/>
                    <a:pt x="26" y="467"/>
                    <a:pt x="26" y="474"/>
                  </a:cubicBezTo>
                  <a:lnTo>
                    <a:pt x="26" y="500"/>
                  </a:lnTo>
                  <a:cubicBezTo>
                    <a:pt x="26" y="507"/>
                    <a:pt x="20" y="512"/>
                    <a:pt x="13" y="512"/>
                  </a:cubicBezTo>
                  <a:cubicBezTo>
                    <a:pt x="6" y="512"/>
                    <a:pt x="0" y="507"/>
                    <a:pt x="0" y="500"/>
                  </a:cubicBezTo>
                  <a:close/>
                  <a:moveTo>
                    <a:pt x="0" y="423"/>
                  </a:moveTo>
                  <a:lnTo>
                    <a:pt x="0" y="397"/>
                  </a:lnTo>
                  <a:cubicBezTo>
                    <a:pt x="0" y="390"/>
                    <a:pt x="6" y="384"/>
                    <a:pt x="13" y="384"/>
                  </a:cubicBezTo>
                  <a:cubicBezTo>
                    <a:pt x="20" y="384"/>
                    <a:pt x="26" y="390"/>
                    <a:pt x="26" y="397"/>
                  </a:cubicBezTo>
                  <a:lnTo>
                    <a:pt x="26" y="423"/>
                  </a:lnTo>
                  <a:cubicBezTo>
                    <a:pt x="26" y="430"/>
                    <a:pt x="20" y="436"/>
                    <a:pt x="13" y="436"/>
                  </a:cubicBezTo>
                  <a:cubicBezTo>
                    <a:pt x="6" y="436"/>
                    <a:pt x="0" y="430"/>
                    <a:pt x="0" y="423"/>
                  </a:cubicBezTo>
                  <a:close/>
                  <a:moveTo>
                    <a:pt x="0" y="346"/>
                  </a:moveTo>
                  <a:lnTo>
                    <a:pt x="0" y="320"/>
                  </a:lnTo>
                  <a:cubicBezTo>
                    <a:pt x="0" y="313"/>
                    <a:pt x="6" y="308"/>
                    <a:pt x="13" y="308"/>
                  </a:cubicBezTo>
                  <a:cubicBezTo>
                    <a:pt x="20" y="308"/>
                    <a:pt x="26" y="313"/>
                    <a:pt x="26" y="320"/>
                  </a:cubicBezTo>
                  <a:lnTo>
                    <a:pt x="26" y="346"/>
                  </a:lnTo>
                  <a:cubicBezTo>
                    <a:pt x="26" y="353"/>
                    <a:pt x="20" y="359"/>
                    <a:pt x="13" y="359"/>
                  </a:cubicBezTo>
                  <a:cubicBezTo>
                    <a:pt x="6" y="359"/>
                    <a:pt x="0" y="353"/>
                    <a:pt x="0" y="346"/>
                  </a:cubicBezTo>
                  <a:close/>
                  <a:moveTo>
                    <a:pt x="0" y="269"/>
                  </a:moveTo>
                  <a:lnTo>
                    <a:pt x="0" y="244"/>
                  </a:lnTo>
                  <a:cubicBezTo>
                    <a:pt x="0" y="236"/>
                    <a:pt x="6" y="231"/>
                    <a:pt x="13" y="231"/>
                  </a:cubicBezTo>
                  <a:cubicBezTo>
                    <a:pt x="20" y="231"/>
                    <a:pt x="26" y="236"/>
                    <a:pt x="26" y="244"/>
                  </a:cubicBezTo>
                  <a:lnTo>
                    <a:pt x="26" y="269"/>
                  </a:lnTo>
                  <a:cubicBezTo>
                    <a:pt x="26" y="276"/>
                    <a:pt x="20" y="282"/>
                    <a:pt x="13" y="282"/>
                  </a:cubicBezTo>
                  <a:cubicBezTo>
                    <a:pt x="6" y="282"/>
                    <a:pt x="0" y="276"/>
                    <a:pt x="0" y="269"/>
                  </a:cubicBezTo>
                  <a:close/>
                  <a:moveTo>
                    <a:pt x="0" y="192"/>
                  </a:moveTo>
                  <a:lnTo>
                    <a:pt x="0" y="167"/>
                  </a:lnTo>
                  <a:cubicBezTo>
                    <a:pt x="0" y="160"/>
                    <a:pt x="6" y="154"/>
                    <a:pt x="13" y="154"/>
                  </a:cubicBezTo>
                  <a:cubicBezTo>
                    <a:pt x="20" y="154"/>
                    <a:pt x="26" y="160"/>
                    <a:pt x="26" y="167"/>
                  </a:cubicBez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close/>
                  <a:moveTo>
                    <a:pt x="0" y="116"/>
                  </a:moveTo>
                  <a:lnTo>
                    <a:pt x="0" y="90"/>
                  </a:lnTo>
                  <a:cubicBezTo>
                    <a:pt x="0" y="83"/>
                    <a:pt x="6" y="77"/>
                    <a:pt x="13" y="77"/>
                  </a:cubicBezTo>
                  <a:cubicBezTo>
                    <a:pt x="20" y="77"/>
                    <a:pt x="26" y="83"/>
                    <a:pt x="26" y="90"/>
                  </a:cubicBezTo>
                  <a:lnTo>
                    <a:pt x="26" y="116"/>
                  </a:lnTo>
                  <a:cubicBezTo>
                    <a:pt x="26" y="123"/>
                    <a:pt x="20" y="128"/>
                    <a:pt x="13" y="128"/>
                  </a:cubicBezTo>
                  <a:cubicBezTo>
                    <a:pt x="6" y="128"/>
                    <a:pt x="0" y="123"/>
                    <a:pt x="0" y="116"/>
                  </a:cubicBezTo>
                  <a:close/>
                  <a:moveTo>
                    <a:pt x="0" y="39"/>
                  </a:move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39"/>
                  </a:lnTo>
                  <a:cubicBezTo>
                    <a:pt x="26" y="46"/>
                    <a:pt x="20" y="52"/>
                    <a:pt x="13" y="52"/>
                  </a:cubicBezTo>
                  <a:cubicBezTo>
                    <a:pt x="6" y="52"/>
                    <a:pt x="0" y="46"/>
                    <a:pt x="0" y="39"/>
                  </a:cubicBezTo>
                  <a:close/>
                </a:path>
              </a:pathLst>
            </a:custGeom>
            <a:solidFill>
              <a:srgbClr val="00B050"/>
            </a:solidFill>
            <a:ln w="6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7" name="Freeform 67"/>
            <p:cNvSpPr>
              <a:spLocks/>
            </p:cNvSpPr>
            <p:nvPr/>
          </p:nvSpPr>
          <p:spPr bwMode="auto">
            <a:xfrm>
              <a:off x="3457412" y="2813633"/>
              <a:ext cx="71148" cy="12884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4" y="0"/>
                </a:cxn>
                <a:cxn ang="0">
                  <a:pos x="48" y="72"/>
                </a:cxn>
                <a:cxn ang="0">
                  <a:pos x="0" y="72"/>
                </a:cxn>
              </a:cxnLst>
              <a:rect l="0" t="0" r="r" b="b"/>
              <a:pathLst>
                <a:path w="48" h="72">
                  <a:moveTo>
                    <a:pt x="0" y="72"/>
                  </a:moveTo>
                  <a:lnTo>
                    <a:pt x="24" y="0"/>
                  </a:lnTo>
                  <a:lnTo>
                    <a:pt x="4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0" name="Group 110"/>
          <p:cNvGrpSpPr/>
          <p:nvPr/>
        </p:nvGrpSpPr>
        <p:grpSpPr>
          <a:xfrm>
            <a:off x="4583979" y="2732073"/>
            <a:ext cx="143499" cy="934249"/>
            <a:chOff x="3576522" y="2813632"/>
            <a:chExt cx="67493" cy="636064"/>
          </a:xfrm>
        </p:grpSpPr>
        <p:sp>
          <p:nvSpPr>
            <p:cNvPr id="81988" name="Freeform 68"/>
            <p:cNvSpPr>
              <a:spLocks noEditPoints="1"/>
            </p:cNvSpPr>
            <p:nvPr/>
          </p:nvSpPr>
          <p:spPr bwMode="auto">
            <a:xfrm>
              <a:off x="3605155" y="2958843"/>
              <a:ext cx="12271" cy="490853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0" y="392"/>
                </a:cxn>
                <a:cxn ang="0">
                  <a:pos x="8" y="384"/>
                </a:cxn>
                <a:cxn ang="0">
                  <a:pos x="16" y="392"/>
                </a:cxn>
                <a:cxn ang="0">
                  <a:pos x="16" y="632"/>
                </a:cxn>
                <a:cxn ang="0">
                  <a:pos x="8" y="640"/>
                </a:cxn>
                <a:cxn ang="0">
                  <a:pos x="0" y="632"/>
                </a:cxn>
                <a:cxn ang="0">
                  <a:pos x="0" y="24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248"/>
                </a:cxn>
                <a:cxn ang="0">
                  <a:pos x="8" y="256"/>
                </a:cxn>
                <a:cxn ang="0">
                  <a:pos x="0" y="248"/>
                </a:cxn>
              </a:cxnLst>
              <a:rect l="0" t="0" r="r" b="b"/>
              <a:pathLst>
                <a:path w="16" h="640">
                  <a:moveTo>
                    <a:pt x="0" y="632"/>
                  </a:moveTo>
                  <a:lnTo>
                    <a:pt x="0" y="392"/>
                  </a:lnTo>
                  <a:cubicBezTo>
                    <a:pt x="0" y="388"/>
                    <a:pt x="3" y="384"/>
                    <a:pt x="8" y="384"/>
                  </a:cubicBezTo>
                  <a:cubicBezTo>
                    <a:pt x="12" y="384"/>
                    <a:pt x="16" y="388"/>
                    <a:pt x="16" y="392"/>
                  </a:cubicBezTo>
                  <a:lnTo>
                    <a:pt x="16" y="632"/>
                  </a:lnTo>
                  <a:cubicBezTo>
                    <a:pt x="16" y="637"/>
                    <a:pt x="12" y="640"/>
                    <a:pt x="8" y="640"/>
                  </a:cubicBezTo>
                  <a:cubicBezTo>
                    <a:pt x="3" y="640"/>
                    <a:pt x="0" y="637"/>
                    <a:pt x="0" y="632"/>
                  </a:cubicBezTo>
                  <a:close/>
                  <a:moveTo>
                    <a:pt x="0" y="248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248"/>
                  </a:lnTo>
                  <a:cubicBezTo>
                    <a:pt x="16" y="253"/>
                    <a:pt x="12" y="256"/>
                    <a:pt x="8" y="256"/>
                  </a:cubicBezTo>
                  <a:cubicBezTo>
                    <a:pt x="3" y="256"/>
                    <a:pt x="0" y="253"/>
                    <a:pt x="0" y="248"/>
                  </a:cubicBez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9" name="Freeform 69"/>
            <p:cNvSpPr>
              <a:spLocks/>
            </p:cNvSpPr>
            <p:nvPr/>
          </p:nvSpPr>
          <p:spPr bwMode="auto">
            <a:xfrm>
              <a:off x="3576522" y="2813632"/>
              <a:ext cx="67493" cy="10226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7" y="0"/>
                </a:cxn>
                <a:cxn ang="0">
                  <a:pos x="33" y="50"/>
                </a:cxn>
                <a:cxn ang="0">
                  <a:pos x="0" y="50"/>
                </a:cxn>
              </a:cxnLst>
              <a:rect l="0" t="0" r="r" b="b"/>
              <a:pathLst>
                <a:path w="33" h="50">
                  <a:moveTo>
                    <a:pt x="0" y="50"/>
                  </a:moveTo>
                  <a:lnTo>
                    <a:pt x="17" y="0"/>
                  </a:lnTo>
                  <a:lnTo>
                    <a:pt x="33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1990" name="Rectangle 70"/>
          <p:cNvSpPr>
            <a:spLocks noChangeArrowheads="1"/>
          </p:cNvSpPr>
          <p:nvPr/>
        </p:nvSpPr>
        <p:spPr bwMode="auto">
          <a:xfrm>
            <a:off x="3332949" y="3959697"/>
            <a:ext cx="738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Dichroic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Mirror</a:t>
            </a: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2" name="Rectangle 72"/>
          <p:cNvSpPr>
            <a:spLocks noChangeArrowheads="1"/>
          </p:cNvSpPr>
          <p:nvPr/>
        </p:nvSpPr>
        <p:spPr bwMode="auto">
          <a:xfrm>
            <a:off x="3313016" y="2309000"/>
            <a:ext cx="8303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Emission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Filter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1" name="Rectangle 81"/>
          <p:cNvSpPr>
            <a:spLocks noChangeArrowheads="1"/>
          </p:cNvSpPr>
          <p:nvPr/>
        </p:nvSpPr>
        <p:spPr bwMode="auto">
          <a:xfrm>
            <a:off x="3991513" y="2981657"/>
            <a:ext cx="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05"/>
          <p:cNvGrpSpPr/>
          <p:nvPr/>
        </p:nvGrpSpPr>
        <p:grpSpPr>
          <a:xfrm>
            <a:off x="4286248" y="4036923"/>
            <a:ext cx="269812" cy="1119371"/>
            <a:chOff x="3324958" y="3854650"/>
            <a:chExt cx="202478" cy="883536"/>
          </a:xfrm>
        </p:grpSpPr>
        <p:sp>
          <p:nvSpPr>
            <p:cNvPr id="82034" name="Line 114"/>
            <p:cNvSpPr>
              <a:spLocks noChangeShapeType="1"/>
            </p:cNvSpPr>
            <p:nvPr/>
          </p:nvSpPr>
          <p:spPr bwMode="auto">
            <a:xfrm flipH="1" flipV="1">
              <a:off x="3386315" y="4030539"/>
              <a:ext cx="141121" cy="707647"/>
            </a:xfrm>
            <a:prstGeom prst="line">
              <a:avLst/>
            </a:prstGeom>
            <a:noFill/>
            <a:ln w="57150" cap="rnd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035" name="Freeform 115"/>
            <p:cNvSpPr>
              <a:spLocks/>
            </p:cNvSpPr>
            <p:nvPr/>
          </p:nvSpPr>
          <p:spPr bwMode="auto">
            <a:xfrm>
              <a:off x="3324958" y="3854650"/>
              <a:ext cx="126804" cy="204522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3" y="0"/>
                </a:cxn>
                <a:cxn ang="0">
                  <a:pos x="62" y="87"/>
                </a:cxn>
                <a:cxn ang="0">
                  <a:pos x="0" y="100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13" y="0"/>
                  </a:lnTo>
                  <a:lnTo>
                    <a:pt x="62" y="8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36" name="Group 135"/>
          <p:cNvGrpSpPr/>
          <p:nvPr/>
        </p:nvGrpSpPr>
        <p:grpSpPr>
          <a:xfrm>
            <a:off x="5929322" y="508601"/>
            <a:ext cx="2328420" cy="2063143"/>
            <a:chOff x="5929322" y="508601"/>
            <a:chExt cx="2328420" cy="2063143"/>
          </a:xfrm>
        </p:grpSpPr>
        <p:pic>
          <p:nvPicPr>
            <p:cNvPr id="103936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 l="18822" t="6833" r="13996" b="15996"/>
            <a:stretch>
              <a:fillRect/>
            </a:stretch>
          </p:blipFill>
          <p:spPr bwMode="auto">
            <a:xfrm>
              <a:off x="5929322" y="581345"/>
              <a:ext cx="2167344" cy="199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054" name="Rectangle 134"/>
            <p:cNvSpPr>
              <a:spLocks noChangeArrowheads="1"/>
            </p:cNvSpPr>
            <p:nvPr/>
          </p:nvSpPr>
          <p:spPr bwMode="auto">
            <a:xfrm>
              <a:off x="6600910" y="508601"/>
              <a:ext cx="1656832" cy="332729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33CC33"/>
              </a:solidFill>
              <a:prstDash val="solid"/>
              <a:round/>
              <a:headEnd/>
              <a:tailEnd/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/>
                <a:t>Intensity image</a:t>
              </a:r>
            </a:p>
            <a:p>
              <a:endParaRPr lang="he-IL" sz="1000" dirty="0"/>
            </a:p>
          </p:txBody>
        </p:sp>
      </p:grpSp>
      <p:grpSp>
        <p:nvGrpSpPr>
          <p:cNvPr id="17" name="Group 108"/>
          <p:cNvGrpSpPr/>
          <p:nvPr/>
        </p:nvGrpSpPr>
        <p:grpSpPr>
          <a:xfrm>
            <a:off x="4261951" y="2741501"/>
            <a:ext cx="153201" cy="1200966"/>
            <a:chOff x="3335901" y="2789931"/>
            <a:chExt cx="82109" cy="888830"/>
          </a:xfrm>
        </p:grpSpPr>
        <p:sp>
          <p:nvSpPr>
            <p:cNvPr id="82061" name="Line 141"/>
            <p:cNvSpPr>
              <a:spLocks noChangeShapeType="1"/>
            </p:cNvSpPr>
            <p:nvPr/>
          </p:nvSpPr>
          <p:spPr bwMode="auto">
            <a:xfrm flipV="1">
              <a:off x="3374044" y="2960888"/>
              <a:ext cx="2045" cy="717873"/>
            </a:xfrm>
            <a:prstGeom prst="line">
              <a:avLst/>
            </a:prstGeom>
            <a:noFill/>
            <a:ln w="57150" cap="rnd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062" name="Freeform 142"/>
            <p:cNvSpPr>
              <a:spLocks/>
            </p:cNvSpPr>
            <p:nvPr/>
          </p:nvSpPr>
          <p:spPr bwMode="auto">
            <a:xfrm>
              <a:off x="3335901" y="2789931"/>
              <a:ext cx="82109" cy="157852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1" y="0"/>
                </a:cxn>
                <a:cxn ang="0">
                  <a:pos x="63" y="95"/>
                </a:cxn>
                <a:cxn ang="0">
                  <a:pos x="0" y="95"/>
                </a:cxn>
              </a:cxnLst>
              <a:rect l="0" t="0" r="r" b="b"/>
              <a:pathLst>
                <a:path w="63" h="95">
                  <a:moveTo>
                    <a:pt x="0" y="95"/>
                  </a:moveTo>
                  <a:lnTo>
                    <a:pt x="31" y="0"/>
                  </a:lnTo>
                  <a:lnTo>
                    <a:pt x="6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4971242" y="1522892"/>
            <a:ext cx="1358034" cy="143166"/>
            <a:chOff x="4971242" y="2643182"/>
            <a:chExt cx="1358034" cy="143166"/>
          </a:xfrm>
        </p:grpSpPr>
        <p:sp>
          <p:nvSpPr>
            <p:cNvPr id="82063" name="Line 143"/>
            <p:cNvSpPr>
              <a:spLocks noChangeShapeType="1"/>
            </p:cNvSpPr>
            <p:nvPr/>
          </p:nvSpPr>
          <p:spPr bwMode="auto">
            <a:xfrm>
              <a:off x="5012147" y="2714620"/>
              <a:ext cx="1112606" cy="2045"/>
            </a:xfrm>
            <a:prstGeom prst="line">
              <a:avLst/>
            </a:prstGeom>
            <a:noFill/>
            <a:ln w="571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grpSp>
          <p:nvGrpSpPr>
            <p:cNvPr id="18" name="Group 112"/>
            <p:cNvGrpSpPr/>
            <p:nvPr/>
          </p:nvGrpSpPr>
          <p:grpSpPr>
            <a:xfrm>
              <a:off x="4971242" y="2643182"/>
              <a:ext cx="1358034" cy="143166"/>
              <a:chOff x="3928301" y="1772614"/>
              <a:chExt cx="1358034" cy="143166"/>
            </a:xfrm>
          </p:grpSpPr>
          <p:sp>
            <p:nvSpPr>
              <p:cNvPr id="82064" name="Freeform 144"/>
              <p:cNvSpPr>
                <a:spLocks/>
              </p:cNvSpPr>
              <p:nvPr/>
            </p:nvSpPr>
            <p:spPr bwMode="auto">
              <a:xfrm>
                <a:off x="5047043" y="1772614"/>
                <a:ext cx="239292" cy="1431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32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5" h="63">
                    <a:moveTo>
                      <a:pt x="0" y="0"/>
                    </a:moveTo>
                    <a:lnTo>
                      <a:pt x="95" y="32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065" name="Line 145"/>
              <p:cNvSpPr>
                <a:spLocks noChangeShapeType="1"/>
              </p:cNvSpPr>
              <p:nvPr/>
            </p:nvSpPr>
            <p:spPr bwMode="auto">
              <a:xfrm>
                <a:off x="3928301" y="1844730"/>
                <a:ext cx="1155556" cy="2045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066" name="Freeform 146"/>
              <p:cNvSpPr>
                <a:spLocks/>
              </p:cNvSpPr>
              <p:nvPr/>
            </p:nvSpPr>
            <p:spPr bwMode="auto">
              <a:xfrm>
                <a:off x="5067495" y="1799202"/>
                <a:ext cx="147257" cy="98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24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2" h="48">
                    <a:moveTo>
                      <a:pt x="0" y="0"/>
                    </a:moveTo>
                    <a:lnTo>
                      <a:pt x="72" y="24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19" name="Group 111"/>
          <p:cNvGrpSpPr/>
          <p:nvPr/>
        </p:nvGrpSpPr>
        <p:grpSpPr>
          <a:xfrm>
            <a:off x="4429122" y="1733897"/>
            <a:ext cx="176229" cy="852776"/>
            <a:chOff x="3390082" y="2079899"/>
            <a:chExt cx="90011" cy="574205"/>
          </a:xfrm>
        </p:grpSpPr>
        <p:sp>
          <p:nvSpPr>
            <p:cNvPr id="82050" name="Line 130"/>
            <p:cNvSpPr>
              <a:spLocks noChangeShapeType="1"/>
            </p:cNvSpPr>
            <p:nvPr/>
          </p:nvSpPr>
          <p:spPr bwMode="auto">
            <a:xfrm flipV="1">
              <a:off x="3433355" y="2191884"/>
              <a:ext cx="2045" cy="462220"/>
            </a:xfrm>
            <a:prstGeom prst="line">
              <a:avLst/>
            </a:prstGeom>
            <a:noFill/>
            <a:ln w="57150" cap="rnd">
              <a:solidFill>
                <a:srgbClr val="98D0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051" name="Freeform 131"/>
            <p:cNvSpPr>
              <a:spLocks/>
            </p:cNvSpPr>
            <p:nvPr/>
          </p:nvSpPr>
          <p:spPr bwMode="auto">
            <a:xfrm>
              <a:off x="3390082" y="2079899"/>
              <a:ext cx="90011" cy="111321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9" y="0"/>
                </a:cxn>
                <a:cxn ang="0">
                  <a:pos x="78" y="118"/>
                </a:cxn>
                <a:cxn ang="0">
                  <a:pos x="0" y="118"/>
                </a:cxn>
              </a:cxnLst>
              <a:rect l="0" t="0" r="r" b="b"/>
              <a:pathLst>
                <a:path w="78" h="118">
                  <a:moveTo>
                    <a:pt x="0" y="118"/>
                  </a:moveTo>
                  <a:lnTo>
                    <a:pt x="39" y="0"/>
                  </a:lnTo>
                  <a:lnTo>
                    <a:pt x="7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98D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583937" y="5365927"/>
            <a:ext cx="1559435" cy="1466982"/>
            <a:chOff x="2583937" y="5365927"/>
            <a:chExt cx="1559435" cy="1466982"/>
          </a:xfrm>
        </p:grpSpPr>
        <p:pic>
          <p:nvPicPr>
            <p:cNvPr id="1039362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9315" t="8112" r="17725" b="17917"/>
            <a:stretch>
              <a:fillRect/>
            </a:stretch>
          </p:blipFill>
          <p:spPr bwMode="auto">
            <a:xfrm>
              <a:off x="2583937" y="5365927"/>
              <a:ext cx="1559435" cy="146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040" name="Rectangle 120"/>
            <p:cNvSpPr>
              <a:spLocks noChangeArrowheads="1"/>
            </p:cNvSpPr>
            <p:nvPr/>
          </p:nvSpPr>
          <p:spPr bwMode="auto">
            <a:xfrm>
              <a:off x="3568504" y="5415278"/>
              <a:ext cx="365654" cy="18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4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cs typeface="Arial" pitchFamily="34" charset="0"/>
                </a:rPr>
                <a:t>Blue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1" name="Picture 14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83004" y="6538834"/>
              <a:ext cx="404015" cy="29407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</p:grpSp>
      <p:sp>
        <p:nvSpPr>
          <p:cNvPr id="155" name="Rectangle 55"/>
          <p:cNvSpPr>
            <a:spLocks noChangeArrowheads="1"/>
          </p:cNvSpPr>
          <p:nvPr/>
        </p:nvSpPr>
        <p:spPr bwMode="auto">
          <a:xfrm rot="2700000">
            <a:off x="4436488" y="3205793"/>
            <a:ext cx="118623" cy="1327356"/>
          </a:xfrm>
          <a:prstGeom prst="rect">
            <a:avLst/>
          </a:prstGeom>
          <a:solidFill>
            <a:schemeClr val="bg1">
              <a:lumMod val="65000"/>
            </a:schemeClr>
          </a:solidFill>
          <a:ln w="6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6" name="Rectangle 155"/>
          <p:cNvSpPr/>
          <p:nvPr/>
        </p:nvSpPr>
        <p:spPr>
          <a:xfrm>
            <a:off x="4643438" y="4023512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/>
              <a:t>2</a:t>
            </a:r>
            <a:r>
              <a:rPr lang="en-US" i="1" dirty="0" smtClean="0"/>
              <a:t>(</a:t>
            </a:r>
            <a:r>
              <a:rPr lang="el-GR" i="1" dirty="0" smtClean="0"/>
              <a:t>λ)</a:t>
            </a:r>
          </a:p>
        </p:txBody>
      </p:sp>
      <p:grpSp>
        <p:nvGrpSpPr>
          <p:cNvPr id="20" name="Group 107"/>
          <p:cNvGrpSpPr/>
          <p:nvPr/>
        </p:nvGrpSpPr>
        <p:grpSpPr>
          <a:xfrm>
            <a:off x="4588784" y="3803836"/>
            <a:ext cx="122714" cy="1358593"/>
            <a:chOff x="3545843" y="3678761"/>
            <a:chExt cx="79764" cy="1065560"/>
          </a:xfrm>
        </p:grpSpPr>
        <p:sp>
          <p:nvSpPr>
            <p:cNvPr id="81983" name="Freeform 63"/>
            <p:cNvSpPr>
              <a:spLocks/>
            </p:cNvSpPr>
            <p:nvPr/>
          </p:nvSpPr>
          <p:spPr bwMode="auto">
            <a:xfrm>
              <a:off x="3560160" y="3678761"/>
              <a:ext cx="65447" cy="10226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8" y="0"/>
                </a:cxn>
                <a:cxn ang="0">
                  <a:pos x="32" y="50"/>
                </a:cxn>
                <a:cxn ang="0">
                  <a:pos x="0" y="48"/>
                </a:cxn>
              </a:cxnLst>
              <a:rect l="0" t="0" r="r" b="b"/>
              <a:pathLst>
                <a:path w="32" h="50">
                  <a:moveTo>
                    <a:pt x="0" y="48"/>
                  </a:moveTo>
                  <a:lnTo>
                    <a:pt x="18" y="0"/>
                  </a:lnTo>
                  <a:lnTo>
                    <a:pt x="32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2" name="Freeform 62"/>
            <p:cNvSpPr>
              <a:spLocks noEditPoints="1"/>
            </p:cNvSpPr>
            <p:nvPr/>
          </p:nvSpPr>
          <p:spPr bwMode="auto">
            <a:xfrm>
              <a:off x="3545843" y="3764660"/>
              <a:ext cx="53176" cy="979661"/>
            </a:xfrm>
            <a:custGeom>
              <a:avLst/>
              <a:gdLst/>
              <a:ahLst/>
              <a:cxnLst>
                <a:cxn ang="0">
                  <a:pos x="0" y="1270"/>
                </a:cxn>
                <a:cxn ang="0">
                  <a:pos x="11" y="1031"/>
                </a:cxn>
                <a:cxn ang="0">
                  <a:pos x="19" y="1023"/>
                </a:cxn>
                <a:cxn ang="0">
                  <a:pos x="26" y="1031"/>
                </a:cxn>
                <a:cxn ang="0">
                  <a:pos x="16" y="1271"/>
                </a:cxn>
                <a:cxn ang="0">
                  <a:pos x="8" y="1279"/>
                </a:cxn>
                <a:cxn ang="0">
                  <a:pos x="0" y="1270"/>
                </a:cxn>
                <a:cxn ang="0">
                  <a:pos x="17" y="887"/>
                </a:cxn>
                <a:cxn ang="0">
                  <a:pos x="27" y="647"/>
                </a:cxn>
                <a:cxn ang="0">
                  <a:pos x="36" y="639"/>
                </a:cxn>
                <a:cxn ang="0">
                  <a:pos x="43" y="648"/>
                </a:cxn>
                <a:cxn ang="0">
                  <a:pos x="33" y="887"/>
                </a:cxn>
                <a:cxn ang="0">
                  <a:pos x="24" y="895"/>
                </a:cxn>
                <a:cxn ang="0">
                  <a:pos x="17" y="887"/>
                </a:cxn>
                <a:cxn ang="0">
                  <a:pos x="33" y="503"/>
                </a:cxn>
                <a:cxn ang="0">
                  <a:pos x="44" y="263"/>
                </a:cxn>
                <a:cxn ang="0">
                  <a:pos x="52" y="256"/>
                </a:cxn>
                <a:cxn ang="0">
                  <a:pos x="60" y="264"/>
                </a:cxn>
                <a:cxn ang="0">
                  <a:pos x="49" y="504"/>
                </a:cxn>
                <a:cxn ang="0">
                  <a:pos x="41" y="511"/>
                </a:cxn>
                <a:cxn ang="0">
                  <a:pos x="33" y="503"/>
                </a:cxn>
                <a:cxn ang="0">
                  <a:pos x="50" y="119"/>
                </a:cxn>
                <a:cxn ang="0">
                  <a:pos x="55" y="8"/>
                </a:cxn>
                <a:cxn ang="0">
                  <a:pos x="63" y="0"/>
                </a:cxn>
                <a:cxn ang="0">
                  <a:pos x="71" y="8"/>
                </a:cxn>
                <a:cxn ang="0">
                  <a:pos x="66" y="120"/>
                </a:cxn>
                <a:cxn ang="0">
                  <a:pos x="58" y="128"/>
                </a:cxn>
                <a:cxn ang="0">
                  <a:pos x="50" y="119"/>
                </a:cxn>
              </a:cxnLst>
              <a:rect l="0" t="0" r="r" b="b"/>
              <a:pathLst>
                <a:path w="71" h="1279">
                  <a:moveTo>
                    <a:pt x="0" y="1270"/>
                  </a:moveTo>
                  <a:lnTo>
                    <a:pt x="11" y="1031"/>
                  </a:lnTo>
                  <a:cubicBezTo>
                    <a:pt x="11" y="1026"/>
                    <a:pt x="14" y="1023"/>
                    <a:pt x="19" y="1023"/>
                  </a:cubicBezTo>
                  <a:cubicBezTo>
                    <a:pt x="23" y="1023"/>
                    <a:pt x="27" y="1027"/>
                    <a:pt x="26" y="1031"/>
                  </a:cubicBezTo>
                  <a:lnTo>
                    <a:pt x="16" y="1271"/>
                  </a:lnTo>
                  <a:cubicBezTo>
                    <a:pt x="16" y="1276"/>
                    <a:pt x="12" y="1279"/>
                    <a:pt x="8" y="1279"/>
                  </a:cubicBezTo>
                  <a:cubicBezTo>
                    <a:pt x="3" y="1279"/>
                    <a:pt x="0" y="1275"/>
                    <a:pt x="0" y="1270"/>
                  </a:cubicBezTo>
                  <a:close/>
                  <a:moveTo>
                    <a:pt x="17" y="887"/>
                  </a:moveTo>
                  <a:lnTo>
                    <a:pt x="27" y="647"/>
                  </a:lnTo>
                  <a:cubicBezTo>
                    <a:pt x="27" y="643"/>
                    <a:pt x="31" y="639"/>
                    <a:pt x="36" y="639"/>
                  </a:cubicBezTo>
                  <a:cubicBezTo>
                    <a:pt x="40" y="640"/>
                    <a:pt x="43" y="643"/>
                    <a:pt x="43" y="648"/>
                  </a:cubicBezTo>
                  <a:lnTo>
                    <a:pt x="33" y="887"/>
                  </a:lnTo>
                  <a:cubicBezTo>
                    <a:pt x="33" y="892"/>
                    <a:pt x="29" y="895"/>
                    <a:pt x="24" y="895"/>
                  </a:cubicBezTo>
                  <a:cubicBezTo>
                    <a:pt x="20" y="895"/>
                    <a:pt x="17" y="891"/>
                    <a:pt x="17" y="887"/>
                  </a:cubicBezTo>
                  <a:close/>
                  <a:moveTo>
                    <a:pt x="33" y="503"/>
                  </a:moveTo>
                  <a:lnTo>
                    <a:pt x="44" y="263"/>
                  </a:lnTo>
                  <a:cubicBezTo>
                    <a:pt x="44" y="259"/>
                    <a:pt x="48" y="256"/>
                    <a:pt x="52" y="256"/>
                  </a:cubicBezTo>
                  <a:cubicBezTo>
                    <a:pt x="57" y="256"/>
                    <a:pt x="60" y="260"/>
                    <a:pt x="60" y="264"/>
                  </a:cubicBezTo>
                  <a:lnTo>
                    <a:pt x="49" y="504"/>
                  </a:lnTo>
                  <a:cubicBezTo>
                    <a:pt x="49" y="508"/>
                    <a:pt x="45" y="512"/>
                    <a:pt x="41" y="511"/>
                  </a:cubicBezTo>
                  <a:cubicBezTo>
                    <a:pt x="37" y="511"/>
                    <a:pt x="33" y="508"/>
                    <a:pt x="33" y="503"/>
                  </a:cubicBezTo>
                  <a:close/>
                  <a:moveTo>
                    <a:pt x="50" y="119"/>
                  </a:moveTo>
                  <a:lnTo>
                    <a:pt x="55" y="8"/>
                  </a:lnTo>
                  <a:cubicBezTo>
                    <a:pt x="55" y="3"/>
                    <a:pt x="59" y="0"/>
                    <a:pt x="63" y="0"/>
                  </a:cubicBezTo>
                  <a:cubicBezTo>
                    <a:pt x="68" y="0"/>
                    <a:pt x="71" y="4"/>
                    <a:pt x="71" y="8"/>
                  </a:cubicBezTo>
                  <a:lnTo>
                    <a:pt x="66" y="120"/>
                  </a:lnTo>
                  <a:cubicBezTo>
                    <a:pt x="66" y="125"/>
                    <a:pt x="62" y="128"/>
                    <a:pt x="58" y="128"/>
                  </a:cubicBezTo>
                  <a:cubicBezTo>
                    <a:pt x="53" y="128"/>
                    <a:pt x="50" y="124"/>
                    <a:pt x="50" y="119"/>
                  </a:cubicBez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17" name="Slide Number Placeholder 116"/>
          <p:cNvSpPr>
            <a:spLocks noGrp="1"/>
          </p:cNvSpPr>
          <p:nvPr>
            <p:ph type="sldNum" sz="quarter" idx="12"/>
          </p:nvPr>
        </p:nvSpPr>
        <p:spPr>
          <a:xfrm>
            <a:off x="6824036" y="158405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21" name="Group 133"/>
          <p:cNvGrpSpPr/>
          <p:nvPr/>
        </p:nvGrpSpPr>
        <p:grpSpPr>
          <a:xfrm>
            <a:off x="519444" y="3461447"/>
            <a:ext cx="2305939" cy="1188274"/>
            <a:chOff x="500034" y="4119563"/>
            <a:chExt cx="2143140" cy="942881"/>
          </a:xfrm>
        </p:grpSpPr>
        <p:sp>
          <p:nvSpPr>
            <p:cNvPr id="122" name="TextBox 121"/>
            <p:cNvSpPr txBox="1"/>
            <p:nvPr/>
          </p:nvSpPr>
          <p:spPr>
            <a:xfrm>
              <a:off x="518552" y="4714884"/>
              <a:ext cx="1900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300  400  500  600  700</a:t>
              </a:r>
              <a:endParaRPr lang="en-US" sz="1400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500034" y="4714884"/>
              <a:ext cx="17859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131"/>
            <p:cNvSpPr/>
            <p:nvPr/>
          </p:nvSpPr>
          <p:spPr>
            <a:xfrm>
              <a:off x="713966" y="4119563"/>
              <a:ext cx="1228707" cy="601662"/>
            </a:xfrm>
            <a:custGeom>
              <a:avLst/>
              <a:gdLst>
                <a:gd name="connsiteX0" fmla="*/ 0 w 1581150"/>
                <a:gd name="connsiteY0" fmla="*/ 595312 h 601662"/>
                <a:gd name="connsiteX1" fmla="*/ 152400 w 1581150"/>
                <a:gd name="connsiteY1" fmla="*/ 595312 h 601662"/>
                <a:gd name="connsiteX2" fmla="*/ 304800 w 1581150"/>
                <a:gd name="connsiteY2" fmla="*/ 557212 h 601662"/>
                <a:gd name="connsiteX3" fmla="*/ 390525 w 1581150"/>
                <a:gd name="connsiteY3" fmla="*/ 395287 h 601662"/>
                <a:gd name="connsiteX4" fmla="*/ 476250 w 1581150"/>
                <a:gd name="connsiteY4" fmla="*/ 157162 h 601662"/>
                <a:gd name="connsiteX5" fmla="*/ 571500 w 1581150"/>
                <a:gd name="connsiteY5" fmla="*/ 14287 h 601662"/>
                <a:gd name="connsiteX6" fmla="*/ 695325 w 1581150"/>
                <a:gd name="connsiteY6" fmla="*/ 242887 h 601662"/>
                <a:gd name="connsiteX7" fmla="*/ 781050 w 1581150"/>
                <a:gd name="connsiteY7" fmla="*/ 357187 h 601662"/>
                <a:gd name="connsiteX8" fmla="*/ 942975 w 1581150"/>
                <a:gd name="connsiteY8" fmla="*/ 481012 h 601662"/>
                <a:gd name="connsiteX9" fmla="*/ 1104900 w 1581150"/>
                <a:gd name="connsiteY9" fmla="*/ 547687 h 601662"/>
                <a:gd name="connsiteX10" fmla="*/ 1266825 w 1581150"/>
                <a:gd name="connsiteY10" fmla="*/ 585787 h 601662"/>
                <a:gd name="connsiteX11" fmla="*/ 1438275 w 1581150"/>
                <a:gd name="connsiteY11" fmla="*/ 595312 h 601662"/>
                <a:gd name="connsiteX12" fmla="*/ 1581150 w 1581150"/>
                <a:gd name="connsiteY12" fmla="*/ 595312 h 6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601662">
                  <a:moveTo>
                    <a:pt x="0" y="595312"/>
                  </a:moveTo>
                  <a:cubicBezTo>
                    <a:pt x="50800" y="598487"/>
                    <a:pt x="101600" y="601662"/>
                    <a:pt x="152400" y="595312"/>
                  </a:cubicBezTo>
                  <a:cubicBezTo>
                    <a:pt x="203200" y="588962"/>
                    <a:pt x="265113" y="590549"/>
                    <a:pt x="304800" y="557212"/>
                  </a:cubicBezTo>
                  <a:cubicBezTo>
                    <a:pt x="344487" y="523875"/>
                    <a:pt x="361950" y="461962"/>
                    <a:pt x="390525" y="395287"/>
                  </a:cubicBezTo>
                  <a:cubicBezTo>
                    <a:pt x="419100" y="328612"/>
                    <a:pt x="446088" y="220662"/>
                    <a:pt x="476250" y="157162"/>
                  </a:cubicBezTo>
                  <a:cubicBezTo>
                    <a:pt x="506412" y="93662"/>
                    <a:pt x="534988" y="0"/>
                    <a:pt x="571500" y="14287"/>
                  </a:cubicBezTo>
                  <a:cubicBezTo>
                    <a:pt x="608012" y="28574"/>
                    <a:pt x="660400" y="185737"/>
                    <a:pt x="695325" y="242887"/>
                  </a:cubicBezTo>
                  <a:cubicBezTo>
                    <a:pt x="730250" y="300037"/>
                    <a:pt x="739775" y="317500"/>
                    <a:pt x="781050" y="357187"/>
                  </a:cubicBezTo>
                  <a:cubicBezTo>
                    <a:pt x="822325" y="396874"/>
                    <a:pt x="889000" y="449262"/>
                    <a:pt x="942975" y="481012"/>
                  </a:cubicBezTo>
                  <a:cubicBezTo>
                    <a:pt x="996950" y="512762"/>
                    <a:pt x="1050925" y="530225"/>
                    <a:pt x="1104900" y="547687"/>
                  </a:cubicBezTo>
                  <a:cubicBezTo>
                    <a:pt x="1158875" y="565149"/>
                    <a:pt x="1211263" y="577850"/>
                    <a:pt x="1266825" y="585787"/>
                  </a:cubicBezTo>
                  <a:cubicBezTo>
                    <a:pt x="1322387" y="593724"/>
                    <a:pt x="1385888" y="593725"/>
                    <a:pt x="1438275" y="595312"/>
                  </a:cubicBezTo>
                  <a:cubicBezTo>
                    <a:pt x="1490662" y="596899"/>
                    <a:pt x="1535906" y="596105"/>
                    <a:pt x="1581150" y="595312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14546" y="469311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485537" y="1594330"/>
            <a:ext cx="2339846" cy="1188274"/>
            <a:chOff x="527167" y="1812098"/>
            <a:chExt cx="2339846" cy="1188274"/>
          </a:xfrm>
        </p:grpSpPr>
        <p:grpSp>
          <p:nvGrpSpPr>
            <p:cNvPr id="130" name="Group 133"/>
            <p:cNvGrpSpPr/>
            <p:nvPr/>
          </p:nvGrpSpPr>
          <p:grpSpPr>
            <a:xfrm>
              <a:off x="527167" y="1812098"/>
              <a:ext cx="2339846" cy="1188274"/>
              <a:chOff x="468522" y="4119563"/>
              <a:chExt cx="2174652" cy="942881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500034" y="4714884"/>
                <a:ext cx="17859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468522" y="4714884"/>
                <a:ext cx="1900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300  400  500  600  700</a:t>
                </a:r>
                <a:endParaRPr lang="en-US" sz="1400" dirty="0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14546" y="4693112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713966" y="4119563"/>
                <a:ext cx="1228707" cy="601662"/>
              </a:xfrm>
              <a:custGeom>
                <a:avLst/>
                <a:gdLst>
                  <a:gd name="connsiteX0" fmla="*/ 0 w 1581150"/>
                  <a:gd name="connsiteY0" fmla="*/ 595312 h 601662"/>
                  <a:gd name="connsiteX1" fmla="*/ 152400 w 1581150"/>
                  <a:gd name="connsiteY1" fmla="*/ 595312 h 601662"/>
                  <a:gd name="connsiteX2" fmla="*/ 304800 w 1581150"/>
                  <a:gd name="connsiteY2" fmla="*/ 557212 h 601662"/>
                  <a:gd name="connsiteX3" fmla="*/ 390525 w 1581150"/>
                  <a:gd name="connsiteY3" fmla="*/ 395287 h 601662"/>
                  <a:gd name="connsiteX4" fmla="*/ 476250 w 1581150"/>
                  <a:gd name="connsiteY4" fmla="*/ 157162 h 601662"/>
                  <a:gd name="connsiteX5" fmla="*/ 571500 w 1581150"/>
                  <a:gd name="connsiteY5" fmla="*/ 14287 h 601662"/>
                  <a:gd name="connsiteX6" fmla="*/ 695325 w 1581150"/>
                  <a:gd name="connsiteY6" fmla="*/ 242887 h 601662"/>
                  <a:gd name="connsiteX7" fmla="*/ 781050 w 1581150"/>
                  <a:gd name="connsiteY7" fmla="*/ 357187 h 601662"/>
                  <a:gd name="connsiteX8" fmla="*/ 942975 w 1581150"/>
                  <a:gd name="connsiteY8" fmla="*/ 481012 h 601662"/>
                  <a:gd name="connsiteX9" fmla="*/ 1104900 w 1581150"/>
                  <a:gd name="connsiteY9" fmla="*/ 547687 h 601662"/>
                  <a:gd name="connsiteX10" fmla="*/ 1266825 w 1581150"/>
                  <a:gd name="connsiteY10" fmla="*/ 585787 h 601662"/>
                  <a:gd name="connsiteX11" fmla="*/ 1438275 w 1581150"/>
                  <a:gd name="connsiteY11" fmla="*/ 595312 h 601662"/>
                  <a:gd name="connsiteX12" fmla="*/ 1581150 w 1581150"/>
                  <a:gd name="connsiteY12" fmla="*/ 595312 h 60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1150" h="601662">
                    <a:moveTo>
                      <a:pt x="0" y="595312"/>
                    </a:moveTo>
                    <a:cubicBezTo>
                      <a:pt x="50800" y="598487"/>
                      <a:pt x="101600" y="601662"/>
                      <a:pt x="152400" y="595312"/>
                    </a:cubicBezTo>
                    <a:cubicBezTo>
                      <a:pt x="203200" y="588962"/>
                      <a:pt x="265113" y="590549"/>
                      <a:pt x="304800" y="557212"/>
                    </a:cubicBezTo>
                    <a:cubicBezTo>
                      <a:pt x="344487" y="523875"/>
                      <a:pt x="361950" y="461962"/>
                      <a:pt x="390525" y="395287"/>
                    </a:cubicBezTo>
                    <a:cubicBezTo>
                      <a:pt x="419100" y="328612"/>
                      <a:pt x="446088" y="220662"/>
                      <a:pt x="476250" y="157162"/>
                    </a:cubicBezTo>
                    <a:cubicBezTo>
                      <a:pt x="506412" y="93662"/>
                      <a:pt x="534988" y="0"/>
                      <a:pt x="571500" y="14287"/>
                    </a:cubicBezTo>
                    <a:cubicBezTo>
                      <a:pt x="608012" y="28574"/>
                      <a:pt x="660400" y="185737"/>
                      <a:pt x="695325" y="242887"/>
                    </a:cubicBezTo>
                    <a:cubicBezTo>
                      <a:pt x="730250" y="300037"/>
                      <a:pt x="739775" y="317500"/>
                      <a:pt x="781050" y="357187"/>
                    </a:cubicBezTo>
                    <a:cubicBezTo>
                      <a:pt x="822325" y="396874"/>
                      <a:pt x="889000" y="449262"/>
                      <a:pt x="942975" y="481012"/>
                    </a:cubicBezTo>
                    <a:cubicBezTo>
                      <a:pt x="996950" y="512762"/>
                      <a:pt x="1050925" y="530225"/>
                      <a:pt x="1104900" y="547687"/>
                    </a:cubicBezTo>
                    <a:cubicBezTo>
                      <a:pt x="1158875" y="565149"/>
                      <a:pt x="1211263" y="577850"/>
                      <a:pt x="1266825" y="585787"/>
                    </a:cubicBezTo>
                    <a:cubicBezTo>
                      <a:pt x="1322387" y="593724"/>
                      <a:pt x="1385888" y="593725"/>
                      <a:pt x="1438275" y="595312"/>
                    </a:cubicBezTo>
                    <a:cubicBezTo>
                      <a:pt x="1490662" y="596899"/>
                      <a:pt x="1535906" y="596105"/>
                      <a:pt x="1581150" y="595312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1113168" y="1812098"/>
              <a:ext cx="428628" cy="759646"/>
            </a:xfrm>
            <a:prstGeom prst="rect">
              <a:avLst/>
            </a:prstGeom>
            <a:solidFill>
              <a:schemeClr val="bg1">
                <a:lumMod val="75000"/>
                <a:alpha val="4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5857884" y="2828506"/>
            <a:ext cx="2371716" cy="2506644"/>
            <a:chOff x="5857884" y="2828506"/>
            <a:chExt cx="2371716" cy="2506644"/>
          </a:xfrm>
        </p:grpSpPr>
        <p:grpSp>
          <p:nvGrpSpPr>
            <p:cNvPr id="166" name="Group 165"/>
            <p:cNvGrpSpPr/>
            <p:nvPr/>
          </p:nvGrpSpPr>
          <p:grpSpPr>
            <a:xfrm>
              <a:off x="6933813" y="3071810"/>
              <a:ext cx="1210087" cy="1210087"/>
              <a:chOff x="7947730" y="3274935"/>
              <a:chExt cx="1210087" cy="1210087"/>
            </a:xfrm>
          </p:grpSpPr>
          <p:pic>
            <p:nvPicPr>
              <p:cNvPr id="355338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8731285">
                <a:off x="7947730" y="3274935"/>
                <a:ext cx="1210087" cy="1210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65" name="Group 164"/>
              <p:cNvGrpSpPr/>
              <p:nvPr/>
            </p:nvGrpSpPr>
            <p:grpSpPr>
              <a:xfrm>
                <a:off x="8259172" y="3444702"/>
                <a:ext cx="527670" cy="769004"/>
                <a:chOff x="7333874" y="5361264"/>
                <a:chExt cx="527670" cy="769004"/>
              </a:xfrm>
            </p:grpSpPr>
            <p:sp>
              <p:nvSpPr>
                <p:cNvPr id="81962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7333874" y="5365354"/>
                  <a:ext cx="155438" cy="179980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342055" y="5751901"/>
                  <a:ext cx="165664" cy="16362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7401367" y="5987102"/>
                  <a:ext cx="85900" cy="143166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7722469" y="5361264"/>
                  <a:ext cx="98171" cy="163618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7712242" y="5706906"/>
                  <a:ext cx="122714" cy="12271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7" name="Line 47"/>
                <p:cNvSpPr>
                  <a:spLocks noChangeShapeType="1"/>
                </p:cNvSpPr>
                <p:nvPr/>
              </p:nvSpPr>
              <p:spPr bwMode="auto">
                <a:xfrm>
                  <a:off x="7732694" y="5948244"/>
                  <a:ext cx="128850" cy="118623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</p:grpSp>
        <p:grpSp>
          <p:nvGrpSpPr>
            <p:cNvPr id="154" name="Group 153"/>
            <p:cNvGrpSpPr/>
            <p:nvPr/>
          </p:nvGrpSpPr>
          <p:grpSpPr>
            <a:xfrm>
              <a:off x="5857884" y="2828506"/>
              <a:ext cx="2371716" cy="2506644"/>
              <a:chOff x="5857884" y="2828506"/>
              <a:chExt cx="2371716" cy="2506644"/>
            </a:xfrm>
          </p:grpSpPr>
          <p:sp>
            <p:nvSpPr>
              <p:cNvPr id="81975" name="Rectangle 55"/>
              <p:cNvSpPr>
                <a:spLocks noChangeArrowheads="1"/>
              </p:cNvSpPr>
              <p:nvPr/>
            </p:nvSpPr>
            <p:spPr bwMode="auto">
              <a:xfrm>
                <a:off x="6192192" y="3049782"/>
                <a:ext cx="118623" cy="13273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124" name="Group 123"/>
              <p:cNvGrpSpPr/>
              <p:nvPr/>
            </p:nvGrpSpPr>
            <p:grpSpPr>
              <a:xfrm>
                <a:off x="7107711" y="4389766"/>
                <a:ext cx="827150" cy="411785"/>
                <a:chOff x="5696551" y="4439586"/>
                <a:chExt cx="827150" cy="411785"/>
              </a:xfrm>
            </p:grpSpPr>
            <p:sp>
              <p:nvSpPr>
                <p:cNvPr id="81956" name="Rectangle 36"/>
                <p:cNvSpPr>
                  <a:spLocks noChangeArrowheads="1"/>
                </p:cNvSpPr>
                <p:nvPr/>
              </p:nvSpPr>
              <p:spPr bwMode="auto">
                <a:xfrm>
                  <a:off x="5696551" y="4439586"/>
                  <a:ext cx="82715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Excitation 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57" name="Rectangle 37"/>
                <p:cNvSpPr>
                  <a:spLocks noChangeArrowheads="1"/>
                </p:cNvSpPr>
                <p:nvPr/>
              </p:nvSpPr>
              <p:spPr bwMode="auto">
                <a:xfrm>
                  <a:off x="5780571" y="4635927"/>
                  <a:ext cx="65723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Sources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" name="Group 124"/>
              <p:cNvGrpSpPr/>
              <p:nvPr/>
            </p:nvGrpSpPr>
            <p:grpSpPr>
              <a:xfrm>
                <a:off x="6313666" y="3066255"/>
                <a:ext cx="901177" cy="175908"/>
                <a:chOff x="5278154" y="3122461"/>
                <a:chExt cx="707650" cy="98171"/>
              </a:xfrm>
              <a:solidFill>
                <a:srgbClr val="6600CC"/>
              </a:solidFill>
            </p:grpSpPr>
            <p:sp>
              <p:nvSpPr>
                <p:cNvPr id="8196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413139" y="3171546"/>
                  <a:ext cx="572665" cy="2045"/>
                </a:xfrm>
                <a:prstGeom prst="line">
                  <a:avLst/>
                </a:prstGeom>
                <a:grpFill/>
                <a:ln w="28575" cap="rnd">
                  <a:solidFill>
                    <a:srgbClr val="4D00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9" name="Freeform 49"/>
                <p:cNvSpPr>
                  <a:spLocks/>
                </p:cNvSpPr>
                <p:nvPr/>
              </p:nvSpPr>
              <p:spPr bwMode="auto">
                <a:xfrm>
                  <a:off x="5278154" y="3122461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5400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4" name="Group 125"/>
              <p:cNvGrpSpPr/>
              <p:nvPr/>
            </p:nvGrpSpPr>
            <p:grpSpPr>
              <a:xfrm>
                <a:off x="6313667" y="3655278"/>
                <a:ext cx="878064" cy="163828"/>
                <a:chOff x="5278154" y="3711485"/>
                <a:chExt cx="707650" cy="98171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413139" y="3760570"/>
                  <a:ext cx="572665" cy="2045"/>
                </a:xfrm>
                <a:prstGeom prst="line">
                  <a:avLst/>
                </a:prstGeom>
                <a:noFill/>
                <a:ln w="28575" cap="rnd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71" name="Freeform 51"/>
                <p:cNvSpPr>
                  <a:spLocks/>
                </p:cNvSpPr>
                <p:nvPr/>
              </p:nvSpPr>
              <p:spPr bwMode="auto">
                <a:xfrm>
                  <a:off x="5278154" y="3711485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5" name="Group 126"/>
              <p:cNvGrpSpPr/>
              <p:nvPr/>
            </p:nvGrpSpPr>
            <p:grpSpPr>
              <a:xfrm>
                <a:off x="6313667" y="3949790"/>
                <a:ext cx="878064" cy="185001"/>
                <a:chOff x="5278154" y="4005997"/>
                <a:chExt cx="707650" cy="98171"/>
              </a:xfrm>
            </p:grpSpPr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5413139" y="4055082"/>
                  <a:ext cx="572665" cy="2045"/>
                </a:xfrm>
                <a:prstGeom prst="line">
                  <a:avLst/>
                </a:prstGeom>
                <a:noFill/>
                <a:ln w="28575" cap="rnd">
                  <a:solidFill>
                    <a:srgbClr val="33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73" name="Freeform 53"/>
                <p:cNvSpPr>
                  <a:spLocks/>
                </p:cNvSpPr>
                <p:nvPr/>
              </p:nvSpPr>
              <p:spPr bwMode="auto">
                <a:xfrm>
                  <a:off x="5278154" y="4005997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125" name="Group 124"/>
              <p:cNvGrpSpPr/>
              <p:nvPr/>
            </p:nvGrpSpPr>
            <p:grpSpPr>
              <a:xfrm>
                <a:off x="5936196" y="4371105"/>
                <a:ext cx="814325" cy="411786"/>
                <a:chOff x="4900683" y="4427314"/>
                <a:chExt cx="814325" cy="411786"/>
              </a:xfrm>
            </p:grpSpPr>
            <p:sp>
              <p:nvSpPr>
                <p:cNvPr id="81994" name="Rectangle 74"/>
                <p:cNvSpPr>
                  <a:spLocks noChangeArrowheads="1"/>
                </p:cNvSpPr>
                <p:nvPr/>
              </p:nvSpPr>
              <p:spPr bwMode="auto">
                <a:xfrm>
                  <a:off x="4900683" y="4427314"/>
                  <a:ext cx="81432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Excitation</a:t>
                  </a:r>
                  <a:r>
                    <a:rPr kumimoji="0" lang="he-IL" sz="105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95" name="Rectangle 75"/>
                <p:cNvSpPr>
                  <a:spLocks noChangeArrowheads="1"/>
                </p:cNvSpPr>
                <p:nvPr/>
              </p:nvSpPr>
              <p:spPr bwMode="auto">
                <a:xfrm>
                  <a:off x="4919471" y="4623656"/>
                  <a:ext cx="39754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Filter</a:t>
                  </a:r>
                  <a:endParaRPr kumimoji="0" lang="he-IL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006" name="Rectangle 86"/>
              <p:cNvSpPr>
                <a:spLocks noChangeArrowheads="1"/>
              </p:cNvSpPr>
              <p:nvPr/>
            </p:nvSpPr>
            <p:spPr bwMode="auto">
              <a:xfrm>
                <a:off x="6656548" y="2898545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07" name="Rectangle 87"/>
              <p:cNvSpPr>
                <a:spLocks noChangeArrowheads="1"/>
              </p:cNvSpPr>
              <p:nvPr/>
            </p:nvSpPr>
            <p:spPr bwMode="auto">
              <a:xfrm>
                <a:off x="6733328" y="2898545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08" name="Rectangle 88"/>
              <p:cNvSpPr>
                <a:spLocks noChangeArrowheads="1"/>
              </p:cNvSpPr>
              <p:nvPr/>
            </p:nvSpPr>
            <p:spPr bwMode="auto">
              <a:xfrm>
                <a:off x="6848579" y="2898545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3" name="Rectangle 93"/>
              <p:cNvSpPr>
                <a:spLocks noChangeArrowheads="1"/>
              </p:cNvSpPr>
              <p:nvPr/>
            </p:nvSpPr>
            <p:spPr bwMode="auto">
              <a:xfrm>
                <a:off x="6644277" y="3193057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4" name="Rectangle 94"/>
              <p:cNvSpPr>
                <a:spLocks noChangeArrowheads="1"/>
              </p:cNvSpPr>
              <p:nvPr/>
            </p:nvSpPr>
            <p:spPr bwMode="auto">
              <a:xfrm>
                <a:off x="6721056" y="3193057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5" name="Rectangle 95"/>
              <p:cNvSpPr>
                <a:spLocks noChangeArrowheads="1"/>
              </p:cNvSpPr>
              <p:nvPr/>
            </p:nvSpPr>
            <p:spPr bwMode="auto">
              <a:xfrm>
                <a:off x="6836307" y="3193057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6" name="Rectangle 96"/>
              <p:cNvSpPr>
                <a:spLocks noChangeArrowheads="1"/>
              </p:cNvSpPr>
              <p:nvPr/>
            </p:nvSpPr>
            <p:spPr bwMode="auto">
              <a:xfrm>
                <a:off x="6644277" y="3487568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7" name="Rectangle 97"/>
              <p:cNvSpPr>
                <a:spLocks noChangeArrowheads="1"/>
              </p:cNvSpPr>
              <p:nvPr/>
            </p:nvSpPr>
            <p:spPr bwMode="auto">
              <a:xfrm>
                <a:off x="6721056" y="3487568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8" name="Rectangle 98"/>
              <p:cNvSpPr>
                <a:spLocks noChangeArrowheads="1"/>
              </p:cNvSpPr>
              <p:nvPr/>
            </p:nvSpPr>
            <p:spPr bwMode="auto">
              <a:xfrm>
                <a:off x="6836307" y="3487568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9" name="Freeform 99"/>
              <p:cNvSpPr>
                <a:spLocks noEditPoints="1"/>
              </p:cNvSpPr>
              <p:nvPr/>
            </p:nvSpPr>
            <p:spPr bwMode="auto">
              <a:xfrm>
                <a:off x="5857884" y="2828506"/>
                <a:ext cx="2183180" cy="2013856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25" y="346"/>
                  </a:cxn>
                  <a:cxn ang="0">
                    <a:pos x="0" y="346"/>
                  </a:cxn>
                  <a:cxn ang="0">
                    <a:pos x="25" y="832"/>
                  </a:cxn>
                  <a:cxn ang="0">
                    <a:pos x="12" y="640"/>
                  </a:cxn>
                  <a:cxn ang="0">
                    <a:pos x="12" y="1152"/>
                  </a:cxn>
                  <a:cxn ang="0">
                    <a:pos x="25" y="960"/>
                  </a:cxn>
                  <a:cxn ang="0">
                    <a:pos x="0" y="1447"/>
                  </a:cxn>
                  <a:cxn ang="0">
                    <a:pos x="25" y="1575"/>
                  </a:cxn>
                  <a:cxn ang="0">
                    <a:pos x="0" y="1575"/>
                  </a:cxn>
                  <a:cxn ang="0">
                    <a:pos x="25" y="2061"/>
                  </a:cxn>
                  <a:cxn ang="0">
                    <a:pos x="12" y="1869"/>
                  </a:cxn>
                  <a:cxn ang="0">
                    <a:pos x="12" y="2381"/>
                  </a:cxn>
                  <a:cxn ang="0">
                    <a:pos x="25" y="2189"/>
                  </a:cxn>
                  <a:cxn ang="0">
                    <a:pos x="179" y="2496"/>
                  </a:cxn>
                  <a:cxn ang="0">
                    <a:pos x="0" y="2509"/>
                  </a:cxn>
                  <a:cxn ang="0">
                    <a:pos x="307" y="2496"/>
                  </a:cxn>
                  <a:cxn ang="0">
                    <a:pos x="307" y="2522"/>
                  </a:cxn>
                  <a:cxn ang="0">
                    <a:pos x="793" y="2496"/>
                  </a:cxn>
                  <a:cxn ang="0">
                    <a:pos x="601" y="2509"/>
                  </a:cxn>
                  <a:cxn ang="0">
                    <a:pos x="1113" y="2509"/>
                  </a:cxn>
                  <a:cxn ang="0">
                    <a:pos x="921" y="2496"/>
                  </a:cxn>
                  <a:cxn ang="0">
                    <a:pos x="1408" y="2522"/>
                  </a:cxn>
                  <a:cxn ang="0">
                    <a:pos x="1536" y="2496"/>
                  </a:cxn>
                  <a:cxn ang="0">
                    <a:pos x="1536" y="2522"/>
                  </a:cxn>
                  <a:cxn ang="0">
                    <a:pos x="2022" y="2496"/>
                  </a:cxn>
                  <a:cxn ang="0">
                    <a:pos x="1830" y="2509"/>
                  </a:cxn>
                  <a:cxn ang="0">
                    <a:pos x="2187" y="2509"/>
                  </a:cxn>
                  <a:cxn ang="0">
                    <a:pos x="2212" y="2509"/>
                  </a:cxn>
                  <a:cxn ang="0">
                    <a:pos x="2150" y="2496"/>
                  </a:cxn>
                  <a:cxn ang="0">
                    <a:pos x="2212" y="2072"/>
                  </a:cxn>
                  <a:cxn ang="0">
                    <a:pos x="2187" y="1944"/>
                  </a:cxn>
                  <a:cxn ang="0">
                    <a:pos x="2212" y="1944"/>
                  </a:cxn>
                  <a:cxn ang="0">
                    <a:pos x="2187" y="1458"/>
                  </a:cxn>
                  <a:cxn ang="0">
                    <a:pos x="2200" y="1650"/>
                  </a:cxn>
                  <a:cxn ang="0">
                    <a:pos x="2200" y="1138"/>
                  </a:cxn>
                  <a:cxn ang="0">
                    <a:pos x="2187" y="1330"/>
                  </a:cxn>
                  <a:cxn ang="0">
                    <a:pos x="2212" y="843"/>
                  </a:cxn>
                  <a:cxn ang="0">
                    <a:pos x="2187" y="715"/>
                  </a:cxn>
                  <a:cxn ang="0">
                    <a:pos x="2212" y="715"/>
                  </a:cxn>
                  <a:cxn ang="0">
                    <a:pos x="2187" y="229"/>
                  </a:cxn>
                  <a:cxn ang="0">
                    <a:pos x="2200" y="421"/>
                  </a:cxn>
                  <a:cxn ang="0">
                    <a:pos x="2200" y="26"/>
                  </a:cxn>
                  <a:cxn ang="0">
                    <a:pos x="2200" y="0"/>
                  </a:cxn>
                  <a:cxn ang="0">
                    <a:pos x="2187" y="101"/>
                  </a:cxn>
                  <a:cxn ang="0">
                    <a:pos x="1801" y="0"/>
                  </a:cxn>
                  <a:cxn ang="0">
                    <a:pos x="1673" y="26"/>
                  </a:cxn>
                  <a:cxn ang="0">
                    <a:pos x="1673" y="0"/>
                  </a:cxn>
                  <a:cxn ang="0">
                    <a:pos x="1187" y="26"/>
                  </a:cxn>
                  <a:cxn ang="0">
                    <a:pos x="1379" y="13"/>
                  </a:cxn>
                  <a:cxn ang="0">
                    <a:pos x="867" y="13"/>
                  </a:cxn>
                  <a:cxn ang="0">
                    <a:pos x="1059" y="26"/>
                  </a:cxn>
                  <a:cxn ang="0">
                    <a:pos x="572" y="0"/>
                  </a:cxn>
                  <a:cxn ang="0">
                    <a:pos x="444" y="26"/>
                  </a:cxn>
                  <a:cxn ang="0">
                    <a:pos x="444" y="0"/>
                  </a:cxn>
                  <a:cxn ang="0">
                    <a:pos x="12" y="26"/>
                  </a:cxn>
                  <a:cxn ang="0">
                    <a:pos x="150" y="13"/>
                  </a:cxn>
                </a:cxnLst>
                <a:rect l="0" t="0" r="r" b="b"/>
                <a:pathLst>
                  <a:path w="2212" h="2522">
                    <a:moveTo>
                      <a:pt x="25" y="39"/>
                    </a:moveTo>
                    <a:lnTo>
                      <a:pt x="25" y="218"/>
                    </a:lnTo>
                    <a:cubicBezTo>
                      <a:pt x="25" y="225"/>
                      <a:pt x="20" y="231"/>
                      <a:pt x="12" y="231"/>
                    </a:cubicBezTo>
                    <a:cubicBezTo>
                      <a:pt x="5" y="231"/>
                      <a:pt x="0" y="225"/>
                      <a:pt x="0" y="218"/>
                    </a:cubicBezTo>
                    <a:lnTo>
                      <a:pt x="0" y="39"/>
                    </a:lnTo>
                    <a:cubicBezTo>
                      <a:pt x="0" y="31"/>
                      <a:pt x="5" y="26"/>
                      <a:pt x="12" y="26"/>
                    </a:cubicBezTo>
                    <a:cubicBezTo>
                      <a:pt x="20" y="26"/>
                      <a:pt x="25" y="31"/>
                      <a:pt x="25" y="39"/>
                    </a:cubicBezTo>
                    <a:close/>
                    <a:moveTo>
                      <a:pt x="25" y="346"/>
                    </a:moveTo>
                    <a:lnTo>
                      <a:pt x="25" y="525"/>
                    </a:lnTo>
                    <a:cubicBezTo>
                      <a:pt x="25" y="532"/>
                      <a:pt x="20" y="538"/>
                      <a:pt x="12" y="538"/>
                    </a:cubicBezTo>
                    <a:cubicBezTo>
                      <a:pt x="5" y="538"/>
                      <a:pt x="0" y="532"/>
                      <a:pt x="0" y="525"/>
                    </a:cubicBezTo>
                    <a:lnTo>
                      <a:pt x="0" y="346"/>
                    </a:lnTo>
                    <a:cubicBezTo>
                      <a:pt x="0" y="339"/>
                      <a:pt x="5" y="333"/>
                      <a:pt x="12" y="333"/>
                    </a:cubicBezTo>
                    <a:cubicBezTo>
                      <a:pt x="20" y="333"/>
                      <a:pt x="25" y="339"/>
                      <a:pt x="25" y="346"/>
                    </a:cubicBezTo>
                    <a:close/>
                    <a:moveTo>
                      <a:pt x="25" y="653"/>
                    </a:moveTo>
                    <a:lnTo>
                      <a:pt x="25" y="832"/>
                    </a:lnTo>
                    <a:cubicBezTo>
                      <a:pt x="25" y="839"/>
                      <a:pt x="20" y="845"/>
                      <a:pt x="12" y="845"/>
                    </a:cubicBezTo>
                    <a:cubicBezTo>
                      <a:pt x="5" y="845"/>
                      <a:pt x="0" y="839"/>
                      <a:pt x="0" y="832"/>
                    </a:cubicBezTo>
                    <a:lnTo>
                      <a:pt x="0" y="653"/>
                    </a:lnTo>
                    <a:cubicBezTo>
                      <a:pt x="0" y="646"/>
                      <a:pt x="5" y="640"/>
                      <a:pt x="12" y="640"/>
                    </a:cubicBezTo>
                    <a:cubicBezTo>
                      <a:pt x="20" y="640"/>
                      <a:pt x="25" y="646"/>
                      <a:pt x="25" y="653"/>
                    </a:cubicBezTo>
                    <a:close/>
                    <a:moveTo>
                      <a:pt x="25" y="960"/>
                    </a:moveTo>
                    <a:lnTo>
                      <a:pt x="25" y="1139"/>
                    </a:lnTo>
                    <a:cubicBezTo>
                      <a:pt x="25" y="1146"/>
                      <a:pt x="20" y="1152"/>
                      <a:pt x="12" y="1152"/>
                    </a:cubicBezTo>
                    <a:cubicBezTo>
                      <a:pt x="5" y="1152"/>
                      <a:pt x="0" y="1146"/>
                      <a:pt x="0" y="1139"/>
                    </a:cubicBezTo>
                    <a:lnTo>
                      <a:pt x="0" y="960"/>
                    </a:lnTo>
                    <a:cubicBezTo>
                      <a:pt x="0" y="953"/>
                      <a:pt x="5" y="947"/>
                      <a:pt x="12" y="947"/>
                    </a:cubicBezTo>
                    <a:cubicBezTo>
                      <a:pt x="20" y="947"/>
                      <a:pt x="25" y="953"/>
                      <a:pt x="25" y="960"/>
                    </a:cubicBezTo>
                    <a:close/>
                    <a:moveTo>
                      <a:pt x="25" y="1267"/>
                    </a:moveTo>
                    <a:lnTo>
                      <a:pt x="25" y="1447"/>
                    </a:lnTo>
                    <a:cubicBezTo>
                      <a:pt x="25" y="1454"/>
                      <a:pt x="20" y="1459"/>
                      <a:pt x="12" y="1459"/>
                    </a:cubicBezTo>
                    <a:cubicBezTo>
                      <a:pt x="5" y="1459"/>
                      <a:pt x="0" y="1454"/>
                      <a:pt x="0" y="1447"/>
                    </a:cubicBezTo>
                    <a:lnTo>
                      <a:pt x="0" y="1267"/>
                    </a:lnTo>
                    <a:cubicBezTo>
                      <a:pt x="0" y="1260"/>
                      <a:pt x="5" y="1255"/>
                      <a:pt x="12" y="1255"/>
                    </a:cubicBezTo>
                    <a:cubicBezTo>
                      <a:pt x="20" y="1255"/>
                      <a:pt x="25" y="1260"/>
                      <a:pt x="25" y="1267"/>
                    </a:cubicBezTo>
                    <a:close/>
                    <a:moveTo>
                      <a:pt x="25" y="1575"/>
                    </a:moveTo>
                    <a:lnTo>
                      <a:pt x="25" y="1754"/>
                    </a:lnTo>
                    <a:cubicBezTo>
                      <a:pt x="25" y="1761"/>
                      <a:pt x="20" y="1767"/>
                      <a:pt x="12" y="1767"/>
                    </a:cubicBezTo>
                    <a:cubicBezTo>
                      <a:pt x="5" y="1767"/>
                      <a:pt x="0" y="1761"/>
                      <a:pt x="0" y="1754"/>
                    </a:cubicBezTo>
                    <a:lnTo>
                      <a:pt x="0" y="1575"/>
                    </a:lnTo>
                    <a:cubicBezTo>
                      <a:pt x="0" y="1567"/>
                      <a:pt x="5" y="1562"/>
                      <a:pt x="12" y="1562"/>
                    </a:cubicBezTo>
                    <a:cubicBezTo>
                      <a:pt x="20" y="1562"/>
                      <a:pt x="25" y="1567"/>
                      <a:pt x="25" y="1575"/>
                    </a:cubicBezTo>
                    <a:close/>
                    <a:moveTo>
                      <a:pt x="25" y="1882"/>
                    </a:moveTo>
                    <a:lnTo>
                      <a:pt x="25" y="2061"/>
                    </a:lnTo>
                    <a:cubicBezTo>
                      <a:pt x="25" y="2068"/>
                      <a:pt x="20" y="2074"/>
                      <a:pt x="12" y="2074"/>
                    </a:cubicBezTo>
                    <a:cubicBezTo>
                      <a:pt x="5" y="2074"/>
                      <a:pt x="0" y="2068"/>
                      <a:pt x="0" y="2061"/>
                    </a:cubicBezTo>
                    <a:lnTo>
                      <a:pt x="0" y="1882"/>
                    </a:lnTo>
                    <a:cubicBezTo>
                      <a:pt x="0" y="1875"/>
                      <a:pt x="5" y="1869"/>
                      <a:pt x="12" y="1869"/>
                    </a:cubicBezTo>
                    <a:cubicBezTo>
                      <a:pt x="20" y="1869"/>
                      <a:pt x="25" y="1875"/>
                      <a:pt x="25" y="1882"/>
                    </a:cubicBezTo>
                    <a:close/>
                    <a:moveTo>
                      <a:pt x="25" y="2189"/>
                    </a:moveTo>
                    <a:lnTo>
                      <a:pt x="25" y="2368"/>
                    </a:lnTo>
                    <a:cubicBezTo>
                      <a:pt x="25" y="2375"/>
                      <a:pt x="20" y="2381"/>
                      <a:pt x="12" y="2381"/>
                    </a:cubicBezTo>
                    <a:cubicBezTo>
                      <a:pt x="5" y="2381"/>
                      <a:pt x="0" y="2375"/>
                      <a:pt x="0" y="2368"/>
                    </a:cubicBezTo>
                    <a:lnTo>
                      <a:pt x="0" y="2189"/>
                    </a:lnTo>
                    <a:cubicBezTo>
                      <a:pt x="0" y="2182"/>
                      <a:pt x="5" y="2176"/>
                      <a:pt x="12" y="2176"/>
                    </a:cubicBezTo>
                    <a:cubicBezTo>
                      <a:pt x="20" y="2176"/>
                      <a:pt x="25" y="2182"/>
                      <a:pt x="25" y="2189"/>
                    </a:cubicBezTo>
                    <a:close/>
                    <a:moveTo>
                      <a:pt x="25" y="2496"/>
                    </a:moveTo>
                    <a:lnTo>
                      <a:pt x="25" y="2509"/>
                    </a:lnTo>
                    <a:lnTo>
                      <a:pt x="12" y="2496"/>
                    </a:lnTo>
                    <a:lnTo>
                      <a:pt x="179" y="2496"/>
                    </a:lnTo>
                    <a:cubicBezTo>
                      <a:pt x="186" y="2496"/>
                      <a:pt x="192" y="2502"/>
                      <a:pt x="192" y="2509"/>
                    </a:cubicBezTo>
                    <a:cubicBezTo>
                      <a:pt x="192" y="2516"/>
                      <a:pt x="186" y="2522"/>
                      <a:pt x="179" y="2522"/>
                    </a:cubicBezTo>
                    <a:lnTo>
                      <a:pt x="12" y="2522"/>
                    </a:lnTo>
                    <a:cubicBezTo>
                      <a:pt x="5" y="2522"/>
                      <a:pt x="0" y="2516"/>
                      <a:pt x="0" y="2509"/>
                    </a:cubicBezTo>
                    <a:lnTo>
                      <a:pt x="0" y="2496"/>
                    </a:lnTo>
                    <a:cubicBezTo>
                      <a:pt x="0" y="2489"/>
                      <a:pt x="5" y="2483"/>
                      <a:pt x="12" y="2483"/>
                    </a:cubicBezTo>
                    <a:cubicBezTo>
                      <a:pt x="20" y="2483"/>
                      <a:pt x="25" y="2489"/>
                      <a:pt x="25" y="2496"/>
                    </a:cubicBezTo>
                    <a:close/>
                    <a:moveTo>
                      <a:pt x="307" y="2496"/>
                    </a:moveTo>
                    <a:lnTo>
                      <a:pt x="486" y="2496"/>
                    </a:lnTo>
                    <a:cubicBezTo>
                      <a:pt x="493" y="2496"/>
                      <a:pt x="499" y="2502"/>
                      <a:pt x="499" y="2509"/>
                    </a:cubicBezTo>
                    <a:cubicBezTo>
                      <a:pt x="499" y="2516"/>
                      <a:pt x="493" y="2522"/>
                      <a:pt x="486" y="2522"/>
                    </a:cubicBezTo>
                    <a:lnTo>
                      <a:pt x="307" y="2522"/>
                    </a:lnTo>
                    <a:cubicBezTo>
                      <a:pt x="300" y="2522"/>
                      <a:pt x="294" y="2516"/>
                      <a:pt x="294" y="2509"/>
                    </a:cubicBezTo>
                    <a:cubicBezTo>
                      <a:pt x="294" y="2502"/>
                      <a:pt x="300" y="2496"/>
                      <a:pt x="307" y="2496"/>
                    </a:cubicBezTo>
                    <a:close/>
                    <a:moveTo>
                      <a:pt x="614" y="2496"/>
                    </a:moveTo>
                    <a:lnTo>
                      <a:pt x="793" y="2496"/>
                    </a:lnTo>
                    <a:cubicBezTo>
                      <a:pt x="800" y="2496"/>
                      <a:pt x="806" y="2502"/>
                      <a:pt x="806" y="2509"/>
                    </a:cubicBezTo>
                    <a:cubicBezTo>
                      <a:pt x="806" y="2516"/>
                      <a:pt x="800" y="2522"/>
                      <a:pt x="793" y="2522"/>
                    </a:cubicBezTo>
                    <a:lnTo>
                      <a:pt x="614" y="2522"/>
                    </a:lnTo>
                    <a:cubicBezTo>
                      <a:pt x="607" y="2522"/>
                      <a:pt x="601" y="2516"/>
                      <a:pt x="601" y="2509"/>
                    </a:cubicBezTo>
                    <a:cubicBezTo>
                      <a:pt x="601" y="2502"/>
                      <a:pt x="607" y="2496"/>
                      <a:pt x="614" y="2496"/>
                    </a:cubicBezTo>
                    <a:close/>
                    <a:moveTo>
                      <a:pt x="921" y="2496"/>
                    </a:moveTo>
                    <a:lnTo>
                      <a:pt x="1100" y="2496"/>
                    </a:lnTo>
                    <a:cubicBezTo>
                      <a:pt x="1108" y="2496"/>
                      <a:pt x="1113" y="2502"/>
                      <a:pt x="1113" y="2509"/>
                    </a:cubicBezTo>
                    <a:cubicBezTo>
                      <a:pt x="1113" y="2516"/>
                      <a:pt x="1108" y="2522"/>
                      <a:pt x="1100" y="2522"/>
                    </a:cubicBezTo>
                    <a:lnTo>
                      <a:pt x="921" y="2522"/>
                    </a:lnTo>
                    <a:cubicBezTo>
                      <a:pt x="914" y="2522"/>
                      <a:pt x="908" y="2516"/>
                      <a:pt x="908" y="2509"/>
                    </a:cubicBezTo>
                    <a:cubicBezTo>
                      <a:pt x="908" y="2502"/>
                      <a:pt x="914" y="2496"/>
                      <a:pt x="921" y="2496"/>
                    </a:cubicBezTo>
                    <a:close/>
                    <a:moveTo>
                      <a:pt x="1228" y="2496"/>
                    </a:moveTo>
                    <a:lnTo>
                      <a:pt x="1408" y="2496"/>
                    </a:lnTo>
                    <a:cubicBezTo>
                      <a:pt x="1415" y="2496"/>
                      <a:pt x="1420" y="2502"/>
                      <a:pt x="1420" y="2509"/>
                    </a:cubicBezTo>
                    <a:cubicBezTo>
                      <a:pt x="1420" y="2516"/>
                      <a:pt x="1415" y="2522"/>
                      <a:pt x="1408" y="2522"/>
                    </a:cubicBezTo>
                    <a:lnTo>
                      <a:pt x="1228" y="2522"/>
                    </a:lnTo>
                    <a:cubicBezTo>
                      <a:pt x="1221" y="2522"/>
                      <a:pt x="1216" y="2516"/>
                      <a:pt x="1216" y="2509"/>
                    </a:cubicBezTo>
                    <a:cubicBezTo>
                      <a:pt x="1216" y="2502"/>
                      <a:pt x="1221" y="2496"/>
                      <a:pt x="1228" y="2496"/>
                    </a:cubicBezTo>
                    <a:close/>
                    <a:moveTo>
                      <a:pt x="1536" y="2496"/>
                    </a:moveTo>
                    <a:lnTo>
                      <a:pt x="1715" y="2496"/>
                    </a:lnTo>
                    <a:cubicBezTo>
                      <a:pt x="1722" y="2496"/>
                      <a:pt x="1728" y="2502"/>
                      <a:pt x="1728" y="2509"/>
                    </a:cubicBezTo>
                    <a:cubicBezTo>
                      <a:pt x="1728" y="2516"/>
                      <a:pt x="1722" y="2522"/>
                      <a:pt x="1715" y="2522"/>
                    </a:cubicBezTo>
                    <a:lnTo>
                      <a:pt x="1536" y="2522"/>
                    </a:lnTo>
                    <a:cubicBezTo>
                      <a:pt x="1529" y="2522"/>
                      <a:pt x="1523" y="2516"/>
                      <a:pt x="1523" y="2509"/>
                    </a:cubicBezTo>
                    <a:cubicBezTo>
                      <a:pt x="1523" y="2502"/>
                      <a:pt x="1529" y="2496"/>
                      <a:pt x="1536" y="2496"/>
                    </a:cubicBezTo>
                    <a:close/>
                    <a:moveTo>
                      <a:pt x="1843" y="2496"/>
                    </a:moveTo>
                    <a:lnTo>
                      <a:pt x="2022" y="2496"/>
                    </a:lnTo>
                    <a:cubicBezTo>
                      <a:pt x="2029" y="2496"/>
                      <a:pt x="2035" y="2502"/>
                      <a:pt x="2035" y="2509"/>
                    </a:cubicBezTo>
                    <a:cubicBezTo>
                      <a:pt x="2035" y="2516"/>
                      <a:pt x="2029" y="2522"/>
                      <a:pt x="2022" y="2522"/>
                    </a:cubicBezTo>
                    <a:lnTo>
                      <a:pt x="1843" y="2522"/>
                    </a:lnTo>
                    <a:cubicBezTo>
                      <a:pt x="1836" y="2522"/>
                      <a:pt x="1830" y="2516"/>
                      <a:pt x="1830" y="2509"/>
                    </a:cubicBezTo>
                    <a:cubicBezTo>
                      <a:pt x="1830" y="2502"/>
                      <a:pt x="1836" y="2496"/>
                      <a:pt x="1843" y="2496"/>
                    </a:cubicBezTo>
                    <a:close/>
                    <a:moveTo>
                      <a:pt x="2150" y="2496"/>
                    </a:moveTo>
                    <a:lnTo>
                      <a:pt x="2200" y="2496"/>
                    </a:lnTo>
                    <a:lnTo>
                      <a:pt x="2187" y="2509"/>
                    </a:lnTo>
                    <a:lnTo>
                      <a:pt x="2187" y="2379"/>
                    </a:lnTo>
                    <a:cubicBezTo>
                      <a:pt x="2187" y="2372"/>
                      <a:pt x="2192" y="2366"/>
                      <a:pt x="2200" y="2366"/>
                    </a:cubicBezTo>
                    <a:cubicBezTo>
                      <a:pt x="2207" y="2366"/>
                      <a:pt x="2212" y="2372"/>
                      <a:pt x="2212" y="2379"/>
                    </a:cubicBezTo>
                    <a:lnTo>
                      <a:pt x="2212" y="2509"/>
                    </a:lnTo>
                    <a:cubicBezTo>
                      <a:pt x="2212" y="2516"/>
                      <a:pt x="2207" y="2522"/>
                      <a:pt x="2200" y="2522"/>
                    </a:cubicBezTo>
                    <a:lnTo>
                      <a:pt x="2150" y="2522"/>
                    </a:lnTo>
                    <a:cubicBezTo>
                      <a:pt x="2143" y="2522"/>
                      <a:pt x="2137" y="2516"/>
                      <a:pt x="2137" y="2509"/>
                    </a:cubicBezTo>
                    <a:cubicBezTo>
                      <a:pt x="2137" y="2502"/>
                      <a:pt x="2143" y="2496"/>
                      <a:pt x="2150" y="2496"/>
                    </a:cubicBezTo>
                    <a:close/>
                    <a:moveTo>
                      <a:pt x="2187" y="2251"/>
                    </a:moveTo>
                    <a:lnTo>
                      <a:pt x="2187" y="2072"/>
                    </a:lnTo>
                    <a:cubicBezTo>
                      <a:pt x="2187" y="2065"/>
                      <a:pt x="2192" y="2059"/>
                      <a:pt x="2200" y="2059"/>
                    </a:cubicBezTo>
                    <a:cubicBezTo>
                      <a:pt x="2207" y="2059"/>
                      <a:pt x="2212" y="2065"/>
                      <a:pt x="2212" y="2072"/>
                    </a:cubicBezTo>
                    <a:lnTo>
                      <a:pt x="2212" y="2251"/>
                    </a:lnTo>
                    <a:cubicBezTo>
                      <a:pt x="2212" y="2258"/>
                      <a:pt x="2207" y="2264"/>
                      <a:pt x="2200" y="2264"/>
                    </a:cubicBezTo>
                    <a:cubicBezTo>
                      <a:pt x="2192" y="2264"/>
                      <a:pt x="2187" y="2258"/>
                      <a:pt x="2187" y="2251"/>
                    </a:cubicBezTo>
                    <a:close/>
                    <a:moveTo>
                      <a:pt x="2187" y="1944"/>
                    </a:moveTo>
                    <a:lnTo>
                      <a:pt x="2187" y="1765"/>
                    </a:lnTo>
                    <a:cubicBezTo>
                      <a:pt x="2187" y="1758"/>
                      <a:pt x="2192" y="1752"/>
                      <a:pt x="2200" y="1752"/>
                    </a:cubicBezTo>
                    <a:cubicBezTo>
                      <a:pt x="2207" y="1752"/>
                      <a:pt x="2212" y="1758"/>
                      <a:pt x="2212" y="1765"/>
                    </a:cubicBezTo>
                    <a:lnTo>
                      <a:pt x="2212" y="1944"/>
                    </a:lnTo>
                    <a:cubicBezTo>
                      <a:pt x="2212" y="1951"/>
                      <a:pt x="2207" y="1957"/>
                      <a:pt x="2200" y="1957"/>
                    </a:cubicBezTo>
                    <a:cubicBezTo>
                      <a:pt x="2192" y="1957"/>
                      <a:pt x="2187" y="1951"/>
                      <a:pt x="2187" y="1944"/>
                    </a:cubicBezTo>
                    <a:close/>
                    <a:moveTo>
                      <a:pt x="2187" y="1637"/>
                    </a:moveTo>
                    <a:lnTo>
                      <a:pt x="2187" y="1458"/>
                    </a:lnTo>
                    <a:cubicBezTo>
                      <a:pt x="2187" y="1451"/>
                      <a:pt x="2192" y="1445"/>
                      <a:pt x="2200" y="1445"/>
                    </a:cubicBezTo>
                    <a:cubicBezTo>
                      <a:pt x="2207" y="1445"/>
                      <a:pt x="2212" y="1451"/>
                      <a:pt x="2212" y="1458"/>
                    </a:cubicBezTo>
                    <a:lnTo>
                      <a:pt x="2212" y="1637"/>
                    </a:lnTo>
                    <a:cubicBezTo>
                      <a:pt x="2212" y="1644"/>
                      <a:pt x="2207" y="1650"/>
                      <a:pt x="2200" y="1650"/>
                    </a:cubicBezTo>
                    <a:cubicBezTo>
                      <a:pt x="2192" y="1650"/>
                      <a:pt x="2187" y="1644"/>
                      <a:pt x="2187" y="1637"/>
                    </a:cubicBezTo>
                    <a:close/>
                    <a:moveTo>
                      <a:pt x="2187" y="1330"/>
                    </a:moveTo>
                    <a:lnTo>
                      <a:pt x="2187" y="1150"/>
                    </a:lnTo>
                    <a:cubicBezTo>
                      <a:pt x="2187" y="1143"/>
                      <a:pt x="2192" y="1138"/>
                      <a:pt x="2200" y="1138"/>
                    </a:cubicBezTo>
                    <a:cubicBezTo>
                      <a:pt x="2207" y="1138"/>
                      <a:pt x="2212" y="1143"/>
                      <a:pt x="2212" y="1150"/>
                    </a:cubicBezTo>
                    <a:lnTo>
                      <a:pt x="2212" y="1330"/>
                    </a:lnTo>
                    <a:cubicBezTo>
                      <a:pt x="2212" y="1337"/>
                      <a:pt x="2207" y="1342"/>
                      <a:pt x="2200" y="1342"/>
                    </a:cubicBezTo>
                    <a:cubicBezTo>
                      <a:pt x="2192" y="1342"/>
                      <a:pt x="2187" y="1337"/>
                      <a:pt x="2187" y="1330"/>
                    </a:cubicBezTo>
                    <a:close/>
                    <a:moveTo>
                      <a:pt x="2187" y="1022"/>
                    </a:moveTo>
                    <a:lnTo>
                      <a:pt x="2187" y="843"/>
                    </a:lnTo>
                    <a:cubicBezTo>
                      <a:pt x="2187" y="836"/>
                      <a:pt x="2192" y="830"/>
                      <a:pt x="2200" y="830"/>
                    </a:cubicBezTo>
                    <a:cubicBezTo>
                      <a:pt x="2207" y="830"/>
                      <a:pt x="2212" y="836"/>
                      <a:pt x="2212" y="843"/>
                    </a:cubicBezTo>
                    <a:lnTo>
                      <a:pt x="2212" y="1022"/>
                    </a:lnTo>
                    <a:cubicBezTo>
                      <a:pt x="2212" y="1030"/>
                      <a:pt x="2207" y="1035"/>
                      <a:pt x="2200" y="1035"/>
                    </a:cubicBezTo>
                    <a:cubicBezTo>
                      <a:pt x="2192" y="1035"/>
                      <a:pt x="2187" y="1030"/>
                      <a:pt x="2187" y="1022"/>
                    </a:cubicBezTo>
                    <a:close/>
                    <a:moveTo>
                      <a:pt x="2187" y="715"/>
                    </a:moveTo>
                    <a:lnTo>
                      <a:pt x="2187" y="536"/>
                    </a:lnTo>
                    <a:cubicBezTo>
                      <a:pt x="2187" y="529"/>
                      <a:pt x="2192" y="523"/>
                      <a:pt x="2200" y="523"/>
                    </a:cubicBezTo>
                    <a:cubicBezTo>
                      <a:pt x="2207" y="523"/>
                      <a:pt x="2212" y="529"/>
                      <a:pt x="2212" y="536"/>
                    </a:cubicBezTo>
                    <a:lnTo>
                      <a:pt x="2212" y="715"/>
                    </a:lnTo>
                    <a:cubicBezTo>
                      <a:pt x="2212" y="722"/>
                      <a:pt x="2207" y="728"/>
                      <a:pt x="2200" y="728"/>
                    </a:cubicBezTo>
                    <a:cubicBezTo>
                      <a:pt x="2192" y="728"/>
                      <a:pt x="2187" y="722"/>
                      <a:pt x="2187" y="715"/>
                    </a:cubicBezTo>
                    <a:close/>
                    <a:moveTo>
                      <a:pt x="2187" y="408"/>
                    </a:moveTo>
                    <a:lnTo>
                      <a:pt x="2187" y="229"/>
                    </a:lnTo>
                    <a:cubicBezTo>
                      <a:pt x="2187" y="222"/>
                      <a:pt x="2192" y="216"/>
                      <a:pt x="2200" y="216"/>
                    </a:cubicBezTo>
                    <a:cubicBezTo>
                      <a:pt x="2207" y="216"/>
                      <a:pt x="2212" y="222"/>
                      <a:pt x="2212" y="229"/>
                    </a:cubicBezTo>
                    <a:lnTo>
                      <a:pt x="2212" y="408"/>
                    </a:lnTo>
                    <a:cubicBezTo>
                      <a:pt x="2212" y="415"/>
                      <a:pt x="2207" y="421"/>
                      <a:pt x="2200" y="421"/>
                    </a:cubicBezTo>
                    <a:cubicBezTo>
                      <a:pt x="2192" y="421"/>
                      <a:pt x="2187" y="415"/>
                      <a:pt x="2187" y="408"/>
                    </a:cubicBezTo>
                    <a:close/>
                    <a:moveTo>
                      <a:pt x="2187" y="101"/>
                    </a:moveTo>
                    <a:lnTo>
                      <a:pt x="2187" y="13"/>
                    </a:lnTo>
                    <a:lnTo>
                      <a:pt x="2200" y="26"/>
                    </a:lnTo>
                    <a:lnTo>
                      <a:pt x="2108" y="26"/>
                    </a:lnTo>
                    <a:cubicBezTo>
                      <a:pt x="2101" y="26"/>
                      <a:pt x="2095" y="20"/>
                      <a:pt x="2095" y="13"/>
                    </a:cubicBezTo>
                    <a:cubicBezTo>
                      <a:pt x="2095" y="6"/>
                      <a:pt x="2101" y="0"/>
                      <a:pt x="2108" y="0"/>
                    </a:cubicBezTo>
                    <a:lnTo>
                      <a:pt x="2200" y="0"/>
                    </a:lnTo>
                    <a:cubicBezTo>
                      <a:pt x="2207" y="0"/>
                      <a:pt x="2212" y="6"/>
                      <a:pt x="2212" y="13"/>
                    </a:cubicBezTo>
                    <a:lnTo>
                      <a:pt x="2212" y="101"/>
                    </a:lnTo>
                    <a:cubicBezTo>
                      <a:pt x="2212" y="108"/>
                      <a:pt x="2207" y="114"/>
                      <a:pt x="2200" y="114"/>
                    </a:cubicBezTo>
                    <a:cubicBezTo>
                      <a:pt x="2192" y="114"/>
                      <a:pt x="2187" y="108"/>
                      <a:pt x="2187" y="101"/>
                    </a:cubicBezTo>
                    <a:close/>
                    <a:moveTo>
                      <a:pt x="1980" y="26"/>
                    </a:moveTo>
                    <a:lnTo>
                      <a:pt x="1801" y="26"/>
                    </a:lnTo>
                    <a:cubicBezTo>
                      <a:pt x="1794" y="26"/>
                      <a:pt x="1788" y="20"/>
                      <a:pt x="1788" y="13"/>
                    </a:cubicBezTo>
                    <a:cubicBezTo>
                      <a:pt x="1788" y="6"/>
                      <a:pt x="1794" y="0"/>
                      <a:pt x="1801" y="0"/>
                    </a:cubicBezTo>
                    <a:lnTo>
                      <a:pt x="1980" y="0"/>
                    </a:lnTo>
                    <a:cubicBezTo>
                      <a:pt x="1987" y="0"/>
                      <a:pt x="1993" y="6"/>
                      <a:pt x="1993" y="13"/>
                    </a:cubicBezTo>
                    <a:cubicBezTo>
                      <a:pt x="1993" y="20"/>
                      <a:pt x="1987" y="26"/>
                      <a:pt x="1980" y="26"/>
                    </a:cubicBezTo>
                    <a:close/>
                    <a:moveTo>
                      <a:pt x="1673" y="26"/>
                    </a:moveTo>
                    <a:lnTo>
                      <a:pt x="1494" y="26"/>
                    </a:lnTo>
                    <a:cubicBezTo>
                      <a:pt x="1487" y="26"/>
                      <a:pt x="1481" y="20"/>
                      <a:pt x="1481" y="13"/>
                    </a:cubicBezTo>
                    <a:cubicBezTo>
                      <a:pt x="1481" y="6"/>
                      <a:pt x="1487" y="0"/>
                      <a:pt x="1494" y="0"/>
                    </a:cubicBezTo>
                    <a:lnTo>
                      <a:pt x="1673" y="0"/>
                    </a:lnTo>
                    <a:cubicBezTo>
                      <a:pt x="1680" y="0"/>
                      <a:pt x="1686" y="6"/>
                      <a:pt x="1686" y="13"/>
                    </a:cubicBezTo>
                    <a:cubicBezTo>
                      <a:pt x="1686" y="20"/>
                      <a:pt x="1680" y="26"/>
                      <a:pt x="1673" y="26"/>
                    </a:cubicBezTo>
                    <a:close/>
                    <a:moveTo>
                      <a:pt x="1366" y="26"/>
                    </a:moveTo>
                    <a:lnTo>
                      <a:pt x="1187" y="26"/>
                    </a:lnTo>
                    <a:cubicBezTo>
                      <a:pt x="1180" y="26"/>
                      <a:pt x="1174" y="20"/>
                      <a:pt x="1174" y="13"/>
                    </a:cubicBezTo>
                    <a:cubicBezTo>
                      <a:pt x="1174" y="6"/>
                      <a:pt x="1180" y="0"/>
                      <a:pt x="1187" y="0"/>
                    </a:cubicBezTo>
                    <a:lnTo>
                      <a:pt x="1366" y="0"/>
                    </a:lnTo>
                    <a:cubicBezTo>
                      <a:pt x="1373" y="0"/>
                      <a:pt x="1379" y="6"/>
                      <a:pt x="1379" y="13"/>
                    </a:cubicBezTo>
                    <a:cubicBezTo>
                      <a:pt x="1379" y="20"/>
                      <a:pt x="1373" y="26"/>
                      <a:pt x="1366" y="26"/>
                    </a:cubicBezTo>
                    <a:close/>
                    <a:moveTo>
                      <a:pt x="1059" y="26"/>
                    </a:moveTo>
                    <a:lnTo>
                      <a:pt x="879" y="26"/>
                    </a:lnTo>
                    <a:cubicBezTo>
                      <a:pt x="872" y="26"/>
                      <a:pt x="867" y="20"/>
                      <a:pt x="867" y="13"/>
                    </a:cubicBezTo>
                    <a:cubicBezTo>
                      <a:pt x="867" y="6"/>
                      <a:pt x="872" y="0"/>
                      <a:pt x="879" y="0"/>
                    </a:cubicBezTo>
                    <a:lnTo>
                      <a:pt x="1059" y="0"/>
                    </a:lnTo>
                    <a:cubicBezTo>
                      <a:pt x="1066" y="0"/>
                      <a:pt x="1071" y="6"/>
                      <a:pt x="1071" y="13"/>
                    </a:cubicBezTo>
                    <a:cubicBezTo>
                      <a:pt x="1071" y="20"/>
                      <a:pt x="1066" y="26"/>
                      <a:pt x="1059" y="26"/>
                    </a:cubicBezTo>
                    <a:close/>
                    <a:moveTo>
                      <a:pt x="751" y="26"/>
                    </a:moveTo>
                    <a:lnTo>
                      <a:pt x="572" y="26"/>
                    </a:lnTo>
                    <a:cubicBezTo>
                      <a:pt x="565" y="26"/>
                      <a:pt x="559" y="20"/>
                      <a:pt x="559" y="13"/>
                    </a:cubicBezTo>
                    <a:cubicBezTo>
                      <a:pt x="559" y="6"/>
                      <a:pt x="565" y="0"/>
                      <a:pt x="572" y="0"/>
                    </a:cubicBezTo>
                    <a:lnTo>
                      <a:pt x="751" y="0"/>
                    </a:lnTo>
                    <a:cubicBezTo>
                      <a:pt x="759" y="0"/>
                      <a:pt x="764" y="6"/>
                      <a:pt x="764" y="13"/>
                    </a:cubicBezTo>
                    <a:cubicBezTo>
                      <a:pt x="764" y="20"/>
                      <a:pt x="759" y="26"/>
                      <a:pt x="751" y="26"/>
                    </a:cubicBezTo>
                    <a:close/>
                    <a:moveTo>
                      <a:pt x="444" y="26"/>
                    </a:moveTo>
                    <a:lnTo>
                      <a:pt x="265" y="26"/>
                    </a:lnTo>
                    <a:cubicBezTo>
                      <a:pt x="258" y="26"/>
                      <a:pt x="252" y="20"/>
                      <a:pt x="252" y="13"/>
                    </a:cubicBezTo>
                    <a:cubicBezTo>
                      <a:pt x="252" y="6"/>
                      <a:pt x="258" y="0"/>
                      <a:pt x="265" y="0"/>
                    </a:cubicBezTo>
                    <a:lnTo>
                      <a:pt x="444" y="0"/>
                    </a:lnTo>
                    <a:cubicBezTo>
                      <a:pt x="451" y="0"/>
                      <a:pt x="457" y="6"/>
                      <a:pt x="457" y="13"/>
                    </a:cubicBezTo>
                    <a:cubicBezTo>
                      <a:pt x="457" y="20"/>
                      <a:pt x="451" y="26"/>
                      <a:pt x="444" y="26"/>
                    </a:cubicBezTo>
                    <a:close/>
                    <a:moveTo>
                      <a:pt x="137" y="26"/>
                    </a:moveTo>
                    <a:lnTo>
                      <a:pt x="12" y="26"/>
                    </a:ln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lnTo>
                      <a:pt x="137" y="0"/>
                    </a:lnTo>
                    <a:cubicBezTo>
                      <a:pt x="144" y="0"/>
                      <a:pt x="150" y="6"/>
                      <a:pt x="150" y="13"/>
                    </a:cubicBezTo>
                    <a:cubicBezTo>
                      <a:pt x="150" y="20"/>
                      <a:pt x="144" y="26"/>
                      <a:pt x="137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13" name="Group 127"/>
              <p:cNvGrpSpPr/>
              <p:nvPr/>
            </p:nvGrpSpPr>
            <p:grpSpPr>
              <a:xfrm>
                <a:off x="6316158" y="4244302"/>
                <a:ext cx="875573" cy="159527"/>
                <a:chOff x="5276665" y="4300509"/>
                <a:chExt cx="690731" cy="98171"/>
              </a:xfrm>
            </p:grpSpPr>
            <p:sp>
              <p:nvSpPr>
                <p:cNvPr id="82020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5396777" y="4349594"/>
                  <a:ext cx="570619" cy="2045"/>
                </a:xfrm>
                <a:prstGeom prst="line">
                  <a:avLst/>
                </a:prstGeom>
                <a:noFill/>
                <a:ln w="28575" cap="rnd">
                  <a:solidFill>
                    <a:srgbClr val="00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2021" name="Freeform 101"/>
                <p:cNvSpPr>
                  <a:spLocks/>
                </p:cNvSpPr>
                <p:nvPr/>
              </p:nvSpPr>
              <p:spPr bwMode="auto">
                <a:xfrm>
                  <a:off x="5276665" y="4300509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82022" name="Rectangle 102"/>
              <p:cNvSpPr>
                <a:spLocks noChangeArrowheads="1"/>
              </p:cNvSpPr>
              <p:nvPr/>
            </p:nvSpPr>
            <p:spPr bwMode="auto">
              <a:xfrm>
                <a:off x="6632006" y="3782081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3" name="Rectangle 103"/>
              <p:cNvSpPr>
                <a:spLocks noChangeArrowheads="1"/>
              </p:cNvSpPr>
              <p:nvPr/>
            </p:nvSpPr>
            <p:spPr bwMode="auto">
              <a:xfrm>
                <a:off x="6708785" y="3782081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4" name="Rectangle 104"/>
              <p:cNvSpPr>
                <a:spLocks noChangeArrowheads="1"/>
              </p:cNvSpPr>
              <p:nvPr/>
            </p:nvSpPr>
            <p:spPr bwMode="auto">
              <a:xfrm>
                <a:off x="6824036" y="3782081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6" name="Rectangle 106"/>
              <p:cNvSpPr>
                <a:spLocks noChangeArrowheads="1"/>
              </p:cNvSpPr>
              <p:nvPr/>
            </p:nvSpPr>
            <p:spPr bwMode="auto">
              <a:xfrm>
                <a:off x="6708785" y="4076593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7" name="Rectangle 107"/>
              <p:cNvSpPr>
                <a:spLocks noChangeArrowheads="1"/>
              </p:cNvSpPr>
              <p:nvPr/>
            </p:nvSpPr>
            <p:spPr bwMode="auto">
              <a:xfrm>
                <a:off x="6824036" y="4076593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5" name="Rectangle 105"/>
              <p:cNvSpPr>
                <a:spLocks noChangeArrowheads="1"/>
              </p:cNvSpPr>
              <p:nvPr/>
            </p:nvSpPr>
            <p:spPr bwMode="auto">
              <a:xfrm>
                <a:off x="6632006" y="4076593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" name="Group 123"/>
              <p:cNvGrpSpPr/>
              <p:nvPr/>
            </p:nvGrpSpPr>
            <p:grpSpPr>
              <a:xfrm>
                <a:off x="6297305" y="3360764"/>
                <a:ext cx="894426" cy="164427"/>
                <a:chOff x="5261792" y="3416973"/>
                <a:chExt cx="705604" cy="98171"/>
              </a:xfrm>
            </p:grpSpPr>
            <p:sp>
              <p:nvSpPr>
                <p:cNvPr id="82059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5396777" y="3466058"/>
                  <a:ext cx="570619" cy="2045"/>
                </a:xfrm>
                <a:prstGeom prst="line">
                  <a:avLst/>
                </a:prstGeom>
                <a:noFill/>
                <a:ln w="28575" cap="rnd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2060" name="Freeform 140"/>
                <p:cNvSpPr>
                  <a:spLocks/>
                </p:cNvSpPr>
                <p:nvPr/>
              </p:nvSpPr>
              <p:spPr bwMode="auto">
                <a:xfrm>
                  <a:off x="5261792" y="3416973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6600FF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5857884" y="4935040"/>
                <a:ext cx="237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</a:t>
                </a:r>
                <a:r>
                  <a:rPr lang="en-US" dirty="0" smtClean="0"/>
                  <a:t>: </a:t>
                </a:r>
                <a:r>
                  <a:rPr lang="en-US" sz="1600" dirty="0" smtClean="0"/>
                  <a:t>illumination sources</a:t>
                </a:r>
                <a:endParaRPr lang="en-US" dirty="0"/>
              </a:p>
            </p:txBody>
          </p:sp>
        </p:grpSp>
      </p:grpSp>
      <p:sp>
        <p:nvSpPr>
          <p:cNvPr id="118" name="Rectangle 117"/>
          <p:cNvSpPr/>
          <p:nvPr/>
        </p:nvSpPr>
        <p:spPr>
          <a:xfrm>
            <a:off x="6195019" y="3022674"/>
            <a:ext cx="134650" cy="1358028"/>
          </a:xfrm>
          <a:prstGeom prst="rect">
            <a:avLst/>
          </a:prstGeom>
          <a:solidFill>
            <a:srgbClr val="7156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7" name="Group 176"/>
          <p:cNvGrpSpPr/>
          <p:nvPr/>
        </p:nvGrpSpPr>
        <p:grpSpPr>
          <a:xfrm>
            <a:off x="4371658" y="5144119"/>
            <a:ext cx="446191" cy="142269"/>
            <a:chOff x="4371658" y="5144119"/>
            <a:chExt cx="446191" cy="142269"/>
          </a:xfrm>
        </p:grpSpPr>
        <p:sp>
          <p:nvSpPr>
            <p:cNvPr id="173" name="Oval 172"/>
            <p:cNvSpPr/>
            <p:nvPr/>
          </p:nvSpPr>
          <p:spPr>
            <a:xfrm>
              <a:off x="4371658" y="5168136"/>
              <a:ext cx="128904" cy="46814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4419600" y="5239574"/>
              <a:ext cx="152400" cy="46814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4556060" y="5191542"/>
              <a:ext cx="155438" cy="94845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4670947" y="5144119"/>
              <a:ext cx="146902" cy="70831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236633" y="3632214"/>
            <a:ext cx="719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e(</a:t>
            </a:r>
            <a:r>
              <a:rPr lang="el-GR" i="1" dirty="0" smtClean="0"/>
              <a:t>λ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128" name="TextBox 127"/>
          <p:cNvSpPr txBox="1"/>
          <p:nvPr/>
        </p:nvSpPr>
        <p:spPr>
          <a:xfrm>
            <a:off x="236633" y="1597053"/>
            <a:ext cx="719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e(</a:t>
            </a:r>
            <a:r>
              <a:rPr lang="el-GR" i="1" dirty="0" smtClean="0"/>
              <a:t>λ</a:t>
            </a:r>
            <a:r>
              <a:rPr lang="en-US" dirty="0" smtClean="0"/>
              <a:t>)</a:t>
            </a:r>
            <a:endParaRPr lang="he-IL" dirty="0"/>
          </a:p>
        </p:txBody>
      </p:sp>
      <p:grpSp>
        <p:nvGrpSpPr>
          <p:cNvPr id="144" name="Group 133"/>
          <p:cNvGrpSpPr/>
          <p:nvPr/>
        </p:nvGrpSpPr>
        <p:grpSpPr>
          <a:xfrm>
            <a:off x="4572000" y="5598306"/>
            <a:ext cx="2680402" cy="1188280"/>
            <a:chOff x="152005" y="4119559"/>
            <a:chExt cx="2491169" cy="942885"/>
          </a:xfrm>
        </p:grpSpPr>
        <p:sp>
          <p:nvSpPr>
            <p:cNvPr id="146" name="TextBox 145"/>
            <p:cNvSpPr txBox="1"/>
            <p:nvPr/>
          </p:nvSpPr>
          <p:spPr>
            <a:xfrm>
              <a:off x="518553" y="4714879"/>
              <a:ext cx="1900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300  400  500  600  700</a:t>
              </a:r>
              <a:endParaRPr lang="en-US" sz="1400" dirty="0"/>
            </a:p>
          </p:txBody>
        </p:sp>
        <p:cxnSp>
          <p:nvCxnSpPr>
            <p:cNvPr id="149" name="Straight Arrow Connector 148"/>
            <p:cNvCxnSpPr/>
            <p:nvPr/>
          </p:nvCxnSpPr>
          <p:spPr>
            <a:xfrm>
              <a:off x="500034" y="4714884"/>
              <a:ext cx="17859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Freeform 149"/>
            <p:cNvSpPr/>
            <p:nvPr/>
          </p:nvSpPr>
          <p:spPr>
            <a:xfrm flipH="1">
              <a:off x="152005" y="4119559"/>
              <a:ext cx="1228709" cy="601662"/>
            </a:xfrm>
            <a:custGeom>
              <a:avLst/>
              <a:gdLst>
                <a:gd name="connsiteX0" fmla="*/ 0 w 1581150"/>
                <a:gd name="connsiteY0" fmla="*/ 595312 h 601662"/>
                <a:gd name="connsiteX1" fmla="*/ 152400 w 1581150"/>
                <a:gd name="connsiteY1" fmla="*/ 595312 h 601662"/>
                <a:gd name="connsiteX2" fmla="*/ 304800 w 1581150"/>
                <a:gd name="connsiteY2" fmla="*/ 557212 h 601662"/>
                <a:gd name="connsiteX3" fmla="*/ 390525 w 1581150"/>
                <a:gd name="connsiteY3" fmla="*/ 395287 h 601662"/>
                <a:gd name="connsiteX4" fmla="*/ 476250 w 1581150"/>
                <a:gd name="connsiteY4" fmla="*/ 157162 h 601662"/>
                <a:gd name="connsiteX5" fmla="*/ 571500 w 1581150"/>
                <a:gd name="connsiteY5" fmla="*/ 14287 h 601662"/>
                <a:gd name="connsiteX6" fmla="*/ 695325 w 1581150"/>
                <a:gd name="connsiteY6" fmla="*/ 242887 h 601662"/>
                <a:gd name="connsiteX7" fmla="*/ 781050 w 1581150"/>
                <a:gd name="connsiteY7" fmla="*/ 357187 h 601662"/>
                <a:gd name="connsiteX8" fmla="*/ 942975 w 1581150"/>
                <a:gd name="connsiteY8" fmla="*/ 481012 h 601662"/>
                <a:gd name="connsiteX9" fmla="*/ 1104900 w 1581150"/>
                <a:gd name="connsiteY9" fmla="*/ 547687 h 601662"/>
                <a:gd name="connsiteX10" fmla="*/ 1266825 w 1581150"/>
                <a:gd name="connsiteY10" fmla="*/ 585787 h 601662"/>
                <a:gd name="connsiteX11" fmla="*/ 1438275 w 1581150"/>
                <a:gd name="connsiteY11" fmla="*/ 595312 h 601662"/>
                <a:gd name="connsiteX12" fmla="*/ 1581150 w 1581150"/>
                <a:gd name="connsiteY12" fmla="*/ 595312 h 6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601662">
                  <a:moveTo>
                    <a:pt x="0" y="595312"/>
                  </a:moveTo>
                  <a:cubicBezTo>
                    <a:pt x="50800" y="598487"/>
                    <a:pt x="101600" y="601662"/>
                    <a:pt x="152400" y="595312"/>
                  </a:cubicBezTo>
                  <a:cubicBezTo>
                    <a:pt x="203200" y="588962"/>
                    <a:pt x="265113" y="590549"/>
                    <a:pt x="304800" y="557212"/>
                  </a:cubicBezTo>
                  <a:cubicBezTo>
                    <a:pt x="344487" y="523875"/>
                    <a:pt x="361950" y="461962"/>
                    <a:pt x="390525" y="395287"/>
                  </a:cubicBezTo>
                  <a:cubicBezTo>
                    <a:pt x="419100" y="328612"/>
                    <a:pt x="446088" y="220662"/>
                    <a:pt x="476250" y="157162"/>
                  </a:cubicBezTo>
                  <a:cubicBezTo>
                    <a:pt x="506412" y="93662"/>
                    <a:pt x="534988" y="0"/>
                    <a:pt x="571500" y="14287"/>
                  </a:cubicBezTo>
                  <a:cubicBezTo>
                    <a:pt x="608012" y="28574"/>
                    <a:pt x="660400" y="185737"/>
                    <a:pt x="695325" y="242887"/>
                  </a:cubicBezTo>
                  <a:cubicBezTo>
                    <a:pt x="730250" y="300037"/>
                    <a:pt x="739775" y="317500"/>
                    <a:pt x="781050" y="357187"/>
                  </a:cubicBezTo>
                  <a:cubicBezTo>
                    <a:pt x="822325" y="396874"/>
                    <a:pt x="889000" y="449262"/>
                    <a:pt x="942975" y="481012"/>
                  </a:cubicBezTo>
                  <a:cubicBezTo>
                    <a:pt x="996950" y="512762"/>
                    <a:pt x="1050925" y="530225"/>
                    <a:pt x="1104900" y="547687"/>
                  </a:cubicBezTo>
                  <a:cubicBezTo>
                    <a:pt x="1158875" y="565149"/>
                    <a:pt x="1211263" y="577850"/>
                    <a:pt x="1266825" y="585787"/>
                  </a:cubicBezTo>
                  <a:cubicBezTo>
                    <a:pt x="1322387" y="593724"/>
                    <a:pt x="1385888" y="593725"/>
                    <a:pt x="1438275" y="595312"/>
                  </a:cubicBezTo>
                  <a:cubicBezTo>
                    <a:pt x="1490662" y="596899"/>
                    <a:pt x="1535906" y="596105"/>
                    <a:pt x="1581150" y="595312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2214546" y="469311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4663656" y="5769073"/>
            <a:ext cx="719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(</a:t>
            </a:r>
            <a:r>
              <a:rPr lang="el-GR" i="1" dirty="0" smtClean="0"/>
              <a:t>λ</a:t>
            </a:r>
            <a:r>
              <a:rPr lang="en-US" dirty="0" smtClean="0"/>
              <a:t>)</a:t>
            </a:r>
            <a:endParaRPr lang="he-IL" dirty="0"/>
          </a:p>
        </p:txBody>
      </p:sp>
      <p:cxnSp>
        <p:nvCxnSpPr>
          <p:cNvPr id="153" name="Straight Arrow Connector 152"/>
          <p:cNvCxnSpPr/>
          <p:nvPr/>
        </p:nvCxnSpPr>
        <p:spPr>
          <a:xfrm rot="5400000" flipH="1" flipV="1">
            <a:off x="5011566" y="5985115"/>
            <a:ext cx="742883" cy="1588"/>
          </a:xfrm>
          <a:prstGeom prst="straightConnector1">
            <a:avLst/>
          </a:prstGeom>
          <a:ln w="38100">
            <a:solidFill>
              <a:srgbClr val="66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502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5" grpId="0" animBg="1"/>
      <p:bldP spid="81990" grpId="0"/>
      <p:bldP spid="81992" grpId="0"/>
      <p:bldP spid="155" grpId="0" animBg="1"/>
      <p:bldP spid="156" grpId="0" animBg="1"/>
      <p:bldP spid="127" grpId="0"/>
      <p:bldP spid="128" grpId="0"/>
      <p:bldP spid="1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79"/>
          <p:cNvGrpSpPr/>
          <p:nvPr/>
        </p:nvGrpSpPr>
        <p:grpSpPr>
          <a:xfrm>
            <a:off x="5929322" y="500042"/>
            <a:ext cx="2328420" cy="2063143"/>
            <a:chOff x="5929322" y="508601"/>
            <a:chExt cx="2328420" cy="2063143"/>
          </a:xfrm>
        </p:grpSpPr>
        <p:pic>
          <p:nvPicPr>
            <p:cNvPr id="18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8822" t="6833" r="13996" b="15996"/>
            <a:stretch>
              <a:fillRect/>
            </a:stretch>
          </p:blipFill>
          <p:spPr bwMode="auto">
            <a:xfrm>
              <a:off x="5929322" y="581345"/>
              <a:ext cx="2167344" cy="1990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2" name="Rectangle 134"/>
            <p:cNvSpPr>
              <a:spLocks noChangeArrowheads="1"/>
            </p:cNvSpPr>
            <p:nvPr/>
          </p:nvSpPr>
          <p:spPr bwMode="auto">
            <a:xfrm>
              <a:off x="6600910" y="508601"/>
              <a:ext cx="1656832" cy="332729"/>
            </a:xfrm>
            <a:prstGeom prst="rect">
              <a:avLst/>
            </a:prstGeom>
            <a:solidFill>
              <a:schemeClr val="bg1"/>
            </a:solidFill>
            <a:ln w="28575" cap="rnd">
              <a:solidFill>
                <a:srgbClr val="33CC33"/>
              </a:solidFill>
              <a:prstDash val="solid"/>
              <a:round/>
              <a:headEnd/>
              <a:tailEnd/>
            </a:ln>
            <a:effectLst>
              <a:outerShdw blurRad="50800" dist="50800" sx="1000" sy="1000" algn="ctr" rotWithShape="0">
                <a:srgbClr val="00000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 dirty="0" smtClean="0"/>
                <a:t>Intensity image</a:t>
              </a:r>
            </a:p>
            <a:p>
              <a:endParaRPr lang="he-IL" sz="1000" dirty="0"/>
            </a:p>
          </p:txBody>
        </p:sp>
      </p:grpSp>
      <p:pic>
        <p:nvPicPr>
          <p:cNvPr id="82074" name="Picture 1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1042857"/>
            <a:ext cx="857256" cy="90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"/>
            <a:ext cx="8229600" cy="770690"/>
          </a:xfrm>
        </p:spPr>
        <p:txBody>
          <a:bodyPr/>
          <a:lstStyle/>
          <a:p>
            <a:pPr algn="l"/>
            <a:r>
              <a:rPr lang="en-US" dirty="0" smtClean="0"/>
              <a:t>Fluorescent Microscope</a:t>
            </a:r>
            <a:endParaRPr lang="en-US" dirty="0"/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954763" y="2791451"/>
            <a:ext cx="1413255" cy="1758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1928" name="Freeform 8"/>
          <p:cNvSpPr>
            <a:spLocks/>
          </p:cNvSpPr>
          <p:nvPr/>
        </p:nvSpPr>
        <p:spPr bwMode="auto">
          <a:xfrm>
            <a:off x="3961920" y="4873485"/>
            <a:ext cx="1188279" cy="713783"/>
          </a:xfrm>
          <a:custGeom>
            <a:avLst/>
            <a:gdLst/>
            <a:ahLst/>
            <a:cxnLst>
              <a:cxn ang="0">
                <a:pos x="394" y="217"/>
              </a:cxn>
              <a:cxn ang="0">
                <a:pos x="433" y="152"/>
              </a:cxn>
              <a:cxn ang="0">
                <a:pos x="756" y="9"/>
              </a:cxn>
              <a:cxn ang="0">
                <a:pos x="976" y="178"/>
              </a:cxn>
              <a:cxn ang="0">
                <a:pos x="1403" y="74"/>
              </a:cxn>
              <a:cxn ang="0">
                <a:pos x="1494" y="281"/>
              </a:cxn>
              <a:cxn ang="0">
                <a:pos x="1339" y="398"/>
              </a:cxn>
              <a:cxn ang="0">
                <a:pos x="1365" y="540"/>
              </a:cxn>
              <a:cxn ang="0">
                <a:pos x="1235" y="721"/>
              </a:cxn>
              <a:cxn ang="0">
                <a:pos x="976" y="579"/>
              </a:cxn>
              <a:cxn ang="0">
                <a:pos x="678" y="786"/>
              </a:cxn>
              <a:cxn ang="0">
                <a:pos x="420" y="812"/>
              </a:cxn>
              <a:cxn ang="0">
                <a:pos x="510" y="644"/>
              </a:cxn>
              <a:cxn ang="0">
                <a:pos x="264" y="540"/>
              </a:cxn>
              <a:cxn ang="0">
                <a:pos x="5" y="411"/>
              </a:cxn>
              <a:cxn ang="0">
                <a:pos x="394" y="217"/>
              </a:cxn>
            </a:cxnLst>
            <a:rect l="0" t="0" r="r" b="b"/>
            <a:pathLst>
              <a:path w="1550" h="930">
                <a:moveTo>
                  <a:pt x="394" y="217"/>
                </a:moveTo>
                <a:cubicBezTo>
                  <a:pt x="376" y="146"/>
                  <a:pt x="405" y="152"/>
                  <a:pt x="433" y="152"/>
                </a:cubicBezTo>
                <a:cubicBezTo>
                  <a:pt x="572" y="151"/>
                  <a:pt x="677" y="0"/>
                  <a:pt x="756" y="9"/>
                </a:cubicBezTo>
                <a:cubicBezTo>
                  <a:pt x="828" y="18"/>
                  <a:pt x="879" y="159"/>
                  <a:pt x="976" y="178"/>
                </a:cubicBezTo>
                <a:cubicBezTo>
                  <a:pt x="1093" y="200"/>
                  <a:pt x="1279" y="44"/>
                  <a:pt x="1403" y="74"/>
                </a:cubicBezTo>
                <a:cubicBezTo>
                  <a:pt x="1493" y="96"/>
                  <a:pt x="1550" y="213"/>
                  <a:pt x="1494" y="281"/>
                </a:cubicBezTo>
                <a:cubicBezTo>
                  <a:pt x="1454" y="329"/>
                  <a:pt x="1357" y="352"/>
                  <a:pt x="1339" y="398"/>
                </a:cubicBezTo>
                <a:cubicBezTo>
                  <a:pt x="1323" y="434"/>
                  <a:pt x="1359" y="486"/>
                  <a:pt x="1365" y="540"/>
                </a:cubicBezTo>
                <a:cubicBezTo>
                  <a:pt x="1373" y="626"/>
                  <a:pt x="1308" y="721"/>
                  <a:pt x="1235" y="721"/>
                </a:cubicBezTo>
                <a:cubicBezTo>
                  <a:pt x="1152" y="722"/>
                  <a:pt x="1058" y="600"/>
                  <a:pt x="976" y="579"/>
                </a:cubicBezTo>
                <a:cubicBezTo>
                  <a:pt x="870" y="552"/>
                  <a:pt x="785" y="696"/>
                  <a:pt x="678" y="786"/>
                </a:cubicBezTo>
                <a:cubicBezTo>
                  <a:pt x="539" y="904"/>
                  <a:pt x="364" y="930"/>
                  <a:pt x="420" y="812"/>
                </a:cubicBezTo>
                <a:cubicBezTo>
                  <a:pt x="443" y="763"/>
                  <a:pt x="506" y="689"/>
                  <a:pt x="510" y="644"/>
                </a:cubicBezTo>
                <a:cubicBezTo>
                  <a:pt x="517" y="576"/>
                  <a:pt x="393" y="569"/>
                  <a:pt x="264" y="540"/>
                </a:cubicBezTo>
                <a:cubicBezTo>
                  <a:pt x="139" y="512"/>
                  <a:pt x="9" y="463"/>
                  <a:pt x="5" y="411"/>
                </a:cubicBezTo>
                <a:cubicBezTo>
                  <a:pt x="0" y="323"/>
                  <a:pt x="344" y="225"/>
                  <a:pt x="394" y="217"/>
                </a:cubicBezTo>
              </a:path>
            </a:pathLst>
          </a:custGeom>
          <a:solidFill>
            <a:srgbClr val="BAC1B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3" name="Group 144"/>
          <p:cNvGrpSpPr/>
          <p:nvPr/>
        </p:nvGrpSpPr>
        <p:grpSpPr>
          <a:xfrm>
            <a:off x="2863063" y="4873485"/>
            <a:ext cx="1128514" cy="492442"/>
            <a:chOff x="1766031" y="4586444"/>
            <a:chExt cx="1128514" cy="492442"/>
          </a:xfrm>
        </p:grpSpPr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1766031" y="4586444"/>
              <a:ext cx="1128514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Fluorescent 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1837371" y="4832665"/>
              <a:ext cx="91050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Specimen</a:t>
              </a:r>
              <a:endParaRPr kumimoji="0" lang="he-I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103"/>
          <p:cNvGrpSpPr/>
          <p:nvPr/>
        </p:nvGrpSpPr>
        <p:grpSpPr>
          <a:xfrm>
            <a:off x="4817850" y="3591066"/>
            <a:ext cx="1366214" cy="130962"/>
            <a:chOff x="3774909" y="3465991"/>
            <a:chExt cx="1366214" cy="130962"/>
          </a:xfrm>
        </p:grpSpPr>
        <p:sp>
          <p:nvSpPr>
            <p:cNvPr id="81976" name="Line 56"/>
            <p:cNvSpPr>
              <a:spLocks noChangeShapeType="1"/>
            </p:cNvSpPr>
            <p:nvPr/>
          </p:nvSpPr>
          <p:spPr bwMode="auto">
            <a:xfrm flipH="1">
              <a:off x="3909894" y="3535595"/>
              <a:ext cx="1231229" cy="2045"/>
            </a:xfrm>
            <a:prstGeom prst="line">
              <a:avLst/>
            </a:prstGeom>
            <a:noFill/>
            <a:ln w="38100" cap="rnd">
              <a:solidFill>
                <a:srgbClr val="66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77" name="Freeform 57"/>
            <p:cNvSpPr>
              <a:spLocks/>
            </p:cNvSpPr>
            <p:nvPr/>
          </p:nvSpPr>
          <p:spPr bwMode="auto">
            <a:xfrm>
              <a:off x="3774909" y="3465991"/>
              <a:ext cx="147258" cy="130962"/>
            </a:xfrm>
            <a:custGeom>
              <a:avLst/>
              <a:gdLst/>
              <a:ahLst/>
              <a:cxnLst>
                <a:cxn ang="0">
                  <a:pos x="72" y="48"/>
                </a:cxn>
                <a:cxn ang="0">
                  <a:pos x="0" y="24"/>
                </a:cxn>
                <a:cxn ang="0">
                  <a:pos x="72" y="0"/>
                </a:cxn>
                <a:cxn ang="0">
                  <a:pos x="72" y="48"/>
                </a:cxn>
              </a:cxnLst>
              <a:rect l="0" t="0" r="r" b="b"/>
              <a:pathLst>
                <a:path w="72" h="48">
                  <a:moveTo>
                    <a:pt x="72" y="48"/>
                  </a:moveTo>
                  <a:lnTo>
                    <a:pt x="0" y="24"/>
                  </a:lnTo>
                  <a:lnTo>
                    <a:pt x="72" y="0"/>
                  </a:lnTo>
                  <a:lnTo>
                    <a:pt x="72" y="48"/>
                  </a:lnTo>
                  <a:close/>
                </a:path>
              </a:pathLst>
            </a:custGeom>
            <a:solidFill>
              <a:srgbClr val="6600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5" name="Group 104"/>
          <p:cNvGrpSpPr/>
          <p:nvPr/>
        </p:nvGrpSpPr>
        <p:grpSpPr>
          <a:xfrm>
            <a:off x="4613326" y="3692226"/>
            <a:ext cx="204523" cy="1464068"/>
            <a:chOff x="3570386" y="3560138"/>
            <a:chExt cx="175890" cy="1178048"/>
          </a:xfrm>
          <a:solidFill>
            <a:srgbClr val="6600FF"/>
          </a:solidFill>
        </p:grpSpPr>
        <p:sp>
          <p:nvSpPr>
            <p:cNvPr id="81978" name="Line 58"/>
            <p:cNvSpPr>
              <a:spLocks noChangeShapeType="1"/>
            </p:cNvSpPr>
            <p:nvPr/>
          </p:nvSpPr>
          <p:spPr bwMode="auto">
            <a:xfrm flipH="1">
              <a:off x="3617426" y="3560138"/>
              <a:ext cx="128850" cy="1045109"/>
            </a:xfrm>
            <a:prstGeom prst="line">
              <a:avLst/>
            </a:prstGeom>
            <a:grpFill/>
            <a:ln w="28575" cap="rnd">
              <a:solidFill>
                <a:srgbClr val="66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79" name="Freeform 59"/>
            <p:cNvSpPr>
              <a:spLocks/>
            </p:cNvSpPr>
            <p:nvPr/>
          </p:nvSpPr>
          <p:spPr bwMode="auto">
            <a:xfrm>
              <a:off x="3570386" y="4586840"/>
              <a:ext cx="98171" cy="151346"/>
            </a:xfrm>
            <a:custGeom>
              <a:avLst/>
              <a:gdLst/>
              <a:ahLst/>
              <a:cxnLst>
                <a:cxn ang="0">
                  <a:pos x="48" y="6"/>
                </a:cxn>
                <a:cxn ang="0">
                  <a:pos x="15" y="74"/>
                </a:cxn>
                <a:cxn ang="0">
                  <a:pos x="0" y="0"/>
                </a:cxn>
                <a:cxn ang="0">
                  <a:pos x="48" y="6"/>
                </a:cxn>
              </a:cxnLst>
              <a:rect l="0" t="0" r="r" b="b"/>
              <a:pathLst>
                <a:path w="48" h="74">
                  <a:moveTo>
                    <a:pt x="48" y="6"/>
                  </a:moveTo>
                  <a:lnTo>
                    <a:pt x="15" y="74"/>
                  </a:lnTo>
                  <a:lnTo>
                    <a:pt x="0" y="0"/>
                  </a:lnTo>
                  <a:lnTo>
                    <a:pt x="48" y="6"/>
                  </a:lnTo>
                  <a:close/>
                </a:path>
              </a:pathLst>
            </a:custGeom>
            <a:grpFill/>
            <a:ln w="9525">
              <a:solidFill>
                <a:srgbClr val="66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" name="Group 106"/>
          <p:cNvGrpSpPr/>
          <p:nvPr/>
        </p:nvGrpSpPr>
        <p:grpSpPr>
          <a:xfrm>
            <a:off x="4429124" y="3910120"/>
            <a:ext cx="171798" cy="1256400"/>
            <a:chOff x="3445627" y="3738072"/>
            <a:chExt cx="112487" cy="1010340"/>
          </a:xfrm>
        </p:grpSpPr>
        <p:sp>
          <p:nvSpPr>
            <p:cNvPr id="81980" name="Freeform 60"/>
            <p:cNvSpPr>
              <a:spLocks noEditPoints="1"/>
            </p:cNvSpPr>
            <p:nvPr/>
          </p:nvSpPr>
          <p:spPr bwMode="auto">
            <a:xfrm>
              <a:off x="3484486" y="3885328"/>
              <a:ext cx="73628" cy="863084"/>
            </a:xfrm>
            <a:custGeom>
              <a:avLst/>
              <a:gdLst/>
              <a:ahLst/>
              <a:cxnLst>
                <a:cxn ang="0">
                  <a:pos x="69" y="1087"/>
                </a:cxn>
                <a:cxn ang="0">
                  <a:pos x="95" y="1085"/>
                </a:cxn>
                <a:cxn ang="0">
                  <a:pos x="84" y="1125"/>
                </a:cxn>
                <a:cxn ang="0">
                  <a:pos x="66" y="1036"/>
                </a:cxn>
                <a:cxn ang="0">
                  <a:pos x="76" y="997"/>
                </a:cxn>
                <a:cxn ang="0">
                  <a:pos x="92" y="1034"/>
                </a:cxn>
                <a:cxn ang="0">
                  <a:pos x="66" y="1036"/>
                </a:cxn>
                <a:cxn ang="0">
                  <a:pos x="59" y="934"/>
                </a:cxn>
                <a:cxn ang="0">
                  <a:pos x="85" y="932"/>
                </a:cxn>
                <a:cxn ang="0">
                  <a:pos x="75" y="971"/>
                </a:cxn>
                <a:cxn ang="0">
                  <a:pos x="56" y="883"/>
                </a:cxn>
                <a:cxn ang="0">
                  <a:pos x="67" y="843"/>
                </a:cxn>
                <a:cxn ang="0">
                  <a:pos x="82" y="881"/>
                </a:cxn>
                <a:cxn ang="0">
                  <a:pos x="56" y="883"/>
                </a:cxn>
                <a:cxn ang="0">
                  <a:pos x="50" y="780"/>
                </a:cxn>
                <a:cxn ang="0">
                  <a:pos x="75" y="779"/>
                </a:cxn>
                <a:cxn ang="0">
                  <a:pos x="65" y="818"/>
                </a:cxn>
                <a:cxn ang="0">
                  <a:pos x="46" y="729"/>
                </a:cxn>
                <a:cxn ang="0">
                  <a:pos x="57" y="690"/>
                </a:cxn>
                <a:cxn ang="0">
                  <a:pos x="72" y="728"/>
                </a:cxn>
                <a:cxn ang="0">
                  <a:pos x="46" y="729"/>
                </a:cxn>
                <a:cxn ang="0">
                  <a:pos x="40" y="627"/>
                </a:cxn>
                <a:cxn ang="0">
                  <a:pos x="65" y="626"/>
                </a:cxn>
                <a:cxn ang="0">
                  <a:pos x="55" y="665"/>
                </a:cxn>
                <a:cxn ang="0">
                  <a:pos x="37" y="576"/>
                </a:cxn>
                <a:cxn ang="0">
                  <a:pos x="47" y="537"/>
                </a:cxn>
                <a:cxn ang="0">
                  <a:pos x="62" y="574"/>
                </a:cxn>
                <a:cxn ang="0">
                  <a:pos x="37" y="576"/>
                </a:cxn>
                <a:cxn ang="0">
                  <a:pos x="30" y="474"/>
                </a:cxn>
                <a:cxn ang="0">
                  <a:pos x="56" y="472"/>
                </a:cxn>
                <a:cxn ang="0">
                  <a:pos x="45" y="511"/>
                </a:cxn>
                <a:cxn ang="0">
                  <a:pos x="27" y="423"/>
                </a:cxn>
                <a:cxn ang="0">
                  <a:pos x="37" y="384"/>
                </a:cxn>
                <a:cxn ang="0">
                  <a:pos x="52" y="421"/>
                </a:cxn>
                <a:cxn ang="0">
                  <a:pos x="27" y="423"/>
                </a:cxn>
                <a:cxn ang="0">
                  <a:pos x="20" y="321"/>
                </a:cxn>
                <a:cxn ang="0">
                  <a:pos x="46" y="319"/>
                </a:cxn>
                <a:cxn ang="0">
                  <a:pos x="35" y="358"/>
                </a:cxn>
                <a:cxn ang="0">
                  <a:pos x="17" y="269"/>
                </a:cxn>
                <a:cxn ang="0">
                  <a:pos x="27" y="230"/>
                </a:cxn>
                <a:cxn ang="0">
                  <a:pos x="43" y="268"/>
                </a:cxn>
                <a:cxn ang="0">
                  <a:pos x="17" y="269"/>
                </a:cxn>
                <a:cxn ang="0">
                  <a:pos x="10" y="167"/>
                </a:cxn>
                <a:cxn ang="0">
                  <a:pos x="36" y="166"/>
                </a:cxn>
                <a:cxn ang="0">
                  <a:pos x="26" y="205"/>
                </a:cxn>
                <a:cxn ang="0">
                  <a:pos x="7" y="116"/>
                </a:cxn>
                <a:cxn ang="0">
                  <a:pos x="17" y="77"/>
                </a:cxn>
                <a:cxn ang="0">
                  <a:pos x="33" y="115"/>
                </a:cxn>
                <a:cxn ang="0">
                  <a:pos x="7" y="116"/>
                </a:cxn>
                <a:cxn ang="0">
                  <a:pos x="1" y="14"/>
                </a:cxn>
                <a:cxn ang="0">
                  <a:pos x="26" y="12"/>
                </a:cxn>
                <a:cxn ang="0">
                  <a:pos x="16" y="52"/>
                </a:cxn>
              </a:cxnLst>
              <a:rect l="0" t="0" r="r" b="b"/>
              <a:pathLst>
                <a:path w="97" h="1125">
                  <a:moveTo>
                    <a:pt x="71" y="1113"/>
                  </a:moveTo>
                  <a:lnTo>
                    <a:pt x="69" y="1087"/>
                  </a:lnTo>
                  <a:cubicBezTo>
                    <a:pt x="69" y="1080"/>
                    <a:pt x="74" y="1074"/>
                    <a:pt x="81" y="1073"/>
                  </a:cubicBezTo>
                  <a:cubicBezTo>
                    <a:pt x="88" y="1073"/>
                    <a:pt x="94" y="1078"/>
                    <a:pt x="95" y="1085"/>
                  </a:cubicBezTo>
                  <a:lnTo>
                    <a:pt x="96" y="1111"/>
                  </a:lnTo>
                  <a:cubicBezTo>
                    <a:pt x="97" y="1118"/>
                    <a:pt x="92" y="1124"/>
                    <a:pt x="84" y="1125"/>
                  </a:cubicBezTo>
                  <a:cubicBezTo>
                    <a:pt x="77" y="1125"/>
                    <a:pt x="71" y="1120"/>
                    <a:pt x="71" y="1113"/>
                  </a:cubicBezTo>
                  <a:close/>
                  <a:moveTo>
                    <a:pt x="66" y="1036"/>
                  </a:moveTo>
                  <a:lnTo>
                    <a:pt x="64" y="1010"/>
                  </a:lnTo>
                  <a:cubicBezTo>
                    <a:pt x="64" y="1003"/>
                    <a:pt x="69" y="997"/>
                    <a:pt x="76" y="997"/>
                  </a:cubicBezTo>
                  <a:cubicBezTo>
                    <a:pt x="83" y="996"/>
                    <a:pt x="89" y="1002"/>
                    <a:pt x="90" y="1009"/>
                  </a:cubicBezTo>
                  <a:lnTo>
                    <a:pt x="92" y="1034"/>
                  </a:lnTo>
                  <a:cubicBezTo>
                    <a:pt x="92" y="1041"/>
                    <a:pt x="87" y="1047"/>
                    <a:pt x="80" y="1048"/>
                  </a:cubicBezTo>
                  <a:cubicBezTo>
                    <a:pt x="73" y="1048"/>
                    <a:pt x="66" y="1043"/>
                    <a:pt x="66" y="1036"/>
                  </a:cubicBezTo>
                  <a:close/>
                  <a:moveTo>
                    <a:pt x="61" y="959"/>
                  </a:moveTo>
                  <a:lnTo>
                    <a:pt x="59" y="934"/>
                  </a:lnTo>
                  <a:cubicBezTo>
                    <a:pt x="59" y="927"/>
                    <a:pt x="64" y="921"/>
                    <a:pt x="71" y="920"/>
                  </a:cubicBezTo>
                  <a:cubicBezTo>
                    <a:pt x="78" y="920"/>
                    <a:pt x="85" y="925"/>
                    <a:pt x="85" y="932"/>
                  </a:cubicBezTo>
                  <a:lnTo>
                    <a:pt x="87" y="958"/>
                  </a:lnTo>
                  <a:cubicBezTo>
                    <a:pt x="87" y="965"/>
                    <a:pt x="82" y="971"/>
                    <a:pt x="75" y="971"/>
                  </a:cubicBezTo>
                  <a:cubicBezTo>
                    <a:pt x="68" y="972"/>
                    <a:pt x="62" y="966"/>
                    <a:pt x="61" y="959"/>
                  </a:cubicBezTo>
                  <a:close/>
                  <a:moveTo>
                    <a:pt x="56" y="883"/>
                  </a:moveTo>
                  <a:lnTo>
                    <a:pt x="55" y="857"/>
                  </a:lnTo>
                  <a:cubicBezTo>
                    <a:pt x="54" y="850"/>
                    <a:pt x="59" y="844"/>
                    <a:pt x="67" y="843"/>
                  </a:cubicBezTo>
                  <a:cubicBezTo>
                    <a:pt x="74" y="843"/>
                    <a:pt x="80" y="848"/>
                    <a:pt x="80" y="855"/>
                  </a:cubicBezTo>
                  <a:lnTo>
                    <a:pt x="82" y="881"/>
                  </a:lnTo>
                  <a:cubicBezTo>
                    <a:pt x="82" y="888"/>
                    <a:pt x="77" y="894"/>
                    <a:pt x="70" y="895"/>
                  </a:cubicBezTo>
                  <a:cubicBezTo>
                    <a:pt x="63" y="895"/>
                    <a:pt x="57" y="890"/>
                    <a:pt x="56" y="883"/>
                  </a:cubicBezTo>
                  <a:close/>
                  <a:moveTo>
                    <a:pt x="51" y="806"/>
                  </a:moveTo>
                  <a:lnTo>
                    <a:pt x="50" y="780"/>
                  </a:lnTo>
                  <a:cubicBezTo>
                    <a:pt x="49" y="773"/>
                    <a:pt x="55" y="767"/>
                    <a:pt x="62" y="767"/>
                  </a:cubicBezTo>
                  <a:cubicBezTo>
                    <a:pt x="69" y="766"/>
                    <a:pt x="75" y="772"/>
                    <a:pt x="75" y="779"/>
                  </a:cubicBezTo>
                  <a:lnTo>
                    <a:pt x="77" y="804"/>
                  </a:lnTo>
                  <a:cubicBezTo>
                    <a:pt x="77" y="811"/>
                    <a:pt x="72" y="817"/>
                    <a:pt x="65" y="818"/>
                  </a:cubicBezTo>
                  <a:cubicBezTo>
                    <a:pt x="58" y="818"/>
                    <a:pt x="52" y="813"/>
                    <a:pt x="51" y="806"/>
                  </a:cubicBezTo>
                  <a:close/>
                  <a:moveTo>
                    <a:pt x="46" y="729"/>
                  </a:moveTo>
                  <a:lnTo>
                    <a:pt x="45" y="704"/>
                  </a:lnTo>
                  <a:cubicBezTo>
                    <a:pt x="44" y="697"/>
                    <a:pt x="50" y="691"/>
                    <a:pt x="57" y="690"/>
                  </a:cubicBezTo>
                  <a:cubicBezTo>
                    <a:pt x="64" y="690"/>
                    <a:pt x="70" y="695"/>
                    <a:pt x="70" y="702"/>
                  </a:cubicBezTo>
                  <a:lnTo>
                    <a:pt x="72" y="728"/>
                  </a:lnTo>
                  <a:cubicBezTo>
                    <a:pt x="72" y="735"/>
                    <a:pt x="67" y="741"/>
                    <a:pt x="60" y="741"/>
                  </a:cubicBezTo>
                  <a:cubicBezTo>
                    <a:pt x="53" y="742"/>
                    <a:pt x="47" y="736"/>
                    <a:pt x="46" y="729"/>
                  </a:cubicBezTo>
                  <a:close/>
                  <a:moveTo>
                    <a:pt x="41" y="653"/>
                  </a:moveTo>
                  <a:lnTo>
                    <a:pt x="40" y="627"/>
                  </a:lnTo>
                  <a:cubicBezTo>
                    <a:pt x="39" y="620"/>
                    <a:pt x="45" y="614"/>
                    <a:pt x="52" y="614"/>
                  </a:cubicBezTo>
                  <a:cubicBezTo>
                    <a:pt x="59" y="613"/>
                    <a:pt x="65" y="618"/>
                    <a:pt x="65" y="626"/>
                  </a:cubicBezTo>
                  <a:lnTo>
                    <a:pt x="67" y="651"/>
                  </a:lnTo>
                  <a:cubicBezTo>
                    <a:pt x="67" y="658"/>
                    <a:pt x="62" y="664"/>
                    <a:pt x="55" y="665"/>
                  </a:cubicBezTo>
                  <a:cubicBezTo>
                    <a:pt x="48" y="665"/>
                    <a:pt x="42" y="660"/>
                    <a:pt x="41" y="653"/>
                  </a:cubicBezTo>
                  <a:close/>
                  <a:moveTo>
                    <a:pt x="37" y="576"/>
                  </a:moveTo>
                  <a:lnTo>
                    <a:pt x="35" y="551"/>
                  </a:lnTo>
                  <a:cubicBezTo>
                    <a:pt x="34" y="543"/>
                    <a:pt x="40" y="537"/>
                    <a:pt x="47" y="537"/>
                  </a:cubicBezTo>
                  <a:cubicBezTo>
                    <a:pt x="54" y="536"/>
                    <a:pt x="60" y="542"/>
                    <a:pt x="60" y="549"/>
                  </a:cubicBezTo>
                  <a:lnTo>
                    <a:pt x="62" y="574"/>
                  </a:lnTo>
                  <a:cubicBezTo>
                    <a:pt x="63" y="581"/>
                    <a:pt x="57" y="588"/>
                    <a:pt x="50" y="588"/>
                  </a:cubicBezTo>
                  <a:cubicBezTo>
                    <a:pt x="43" y="588"/>
                    <a:pt x="37" y="583"/>
                    <a:pt x="37" y="576"/>
                  </a:cubicBezTo>
                  <a:close/>
                  <a:moveTo>
                    <a:pt x="32" y="499"/>
                  </a:moveTo>
                  <a:lnTo>
                    <a:pt x="30" y="474"/>
                  </a:lnTo>
                  <a:cubicBezTo>
                    <a:pt x="30" y="467"/>
                    <a:pt x="35" y="461"/>
                    <a:pt x="42" y="460"/>
                  </a:cubicBezTo>
                  <a:cubicBezTo>
                    <a:pt x="49" y="460"/>
                    <a:pt x="55" y="465"/>
                    <a:pt x="56" y="472"/>
                  </a:cubicBezTo>
                  <a:lnTo>
                    <a:pt x="57" y="498"/>
                  </a:lnTo>
                  <a:cubicBezTo>
                    <a:pt x="58" y="505"/>
                    <a:pt x="52" y="511"/>
                    <a:pt x="45" y="511"/>
                  </a:cubicBezTo>
                  <a:cubicBezTo>
                    <a:pt x="38" y="512"/>
                    <a:pt x="32" y="506"/>
                    <a:pt x="32" y="499"/>
                  </a:cubicBezTo>
                  <a:close/>
                  <a:moveTo>
                    <a:pt x="27" y="423"/>
                  </a:moveTo>
                  <a:lnTo>
                    <a:pt x="25" y="397"/>
                  </a:lnTo>
                  <a:cubicBezTo>
                    <a:pt x="25" y="390"/>
                    <a:pt x="30" y="384"/>
                    <a:pt x="37" y="384"/>
                  </a:cubicBezTo>
                  <a:cubicBezTo>
                    <a:pt x="44" y="383"/>
                    <a:pt x="50" y="389"/>
                    <a:pt x="51" y="396"/>
                  </a:cubicBezTo>
                  <a:lnTo>
                    <a:pt x="52" y="421"/>
                  </a:lnTo>
                  <a:cubicBezTo>
                    <a:pt x="53" y="428"/>
                    <a:pt x="47" y="434"/>
                    <a:pt x="40" y="435"/>
                  </a:cubicBezTo>
                  <a:cubicBezTo>
                    <a:pt x="33" y="435"/>
                    <a:pt x="27" y="430"/>
                    <a:pt x="27" y="423"/>
                  </a:cubicBezTo>
                  <a:close/>
                  <a:moveTo>
                    <a:pt x="22" y="346"/>
                  </a:moveTo>
                  <a:lnTo>
                    <a:pt x="20" y="321"/>
                  </a:lnTo>
                  <a:cubicBezTo>
                    <a:pt x="20" y="314"/>
                    <a:pt x="25" y="307"/>
                    <a:pt x="32" y="307"/>
                  </a:cubicBezTo>
                  <a:cubicBezTo>
                    <a:pt x="39" y="307"/>
                    <a:pt x="45" y="312"/>
                    <a:pt x="46" y="319"/>
                  </a:cubicBezTo>
                  <a:lnTo>
                    <a:pt x="47" y="344"/>
                  </a:lnTo>
                  <a:cubicBezTo>
                    <a:pt x="48" y="352"/>
                    <a:pt x="43" y="358"/>
                    <a:pt x="35" y="358"/>
                  </a:cubicBezTo>
                  <a:cubicBezTo>
                    <a:pt x="28" y="359"/>
                    <a:pt x="22" y="353"/>
                    <a:pt x="22" y="346"/>
                  </a:cubicBezTo>
                  <a:close/>
                  <a:moveTo>
                    <a:pt x="17" y="269"/>
                  </a:moveTo>
                  <a:lnTo>
                    <a:pt x="15" y="244"/>
                  </a:lnTo>
                  <a:cubicBezTo>
                    <a:pt x="15" y="237"/>
                    <a:pt x="20" y="231"/>
                    <a:pt x="27" y="230"/>
                  </a:cubicBezTo>
                  <a:cubicBezTo>
                    <a:pt x="34" y="230"/>
                    <a:pt x="40" y="235"/>
                    <a:pt x="41" y="242"/>
                  </a:cubicBezTo>
                  <a:lnTo>
                    <a:pt x="43" y="268"/>
                  </a:lnTo>
                  <a:cubicBezTo>
                    <a:pt x="43" y="275"/>
                    <a:pt x="38" y="281"/>
                    <a:pt x="31" y="281"/>
                  </a:cubicBezTo>
                  <a:cubicBezTo>
                    <a:pt x="24" y="282"/>
                    <a:pt x="17" y="277"/>
                    <a:pt x="17" y="269"/>
                  </a:cubicBezTo>
                  <a:close/>
                  <a:moveTo>
                    <a:pt x="12" y="193"/>
                  </a:moveTo>
                  <a:lnTo>
                    <a:pt x="10" y="167"/>
                  </a:lnTo>
                  <a:cubicBezTo>
                    <a:pt x="10" y="160"/>
                    <a:pt x="15" y="154"/>
                    <a:pt x="22" y="154"/>
                  </a:cubicBezTo>
                  <a:cubicBezTo>
                    <a:pt x="29" y="153"/>
                    <a:pt x="36" y="159"/>
                    <a:pt x="36" y="166"/>
                  </a:cubicBezTo>
                  <a:lnTo>
                    <a:pt x="38" y="191"/>
                  </a:lnTo>
                  <a:cubicBezTo>
                    <a:pt x="38" y="198"/>
                    <a:pt x="33" y="204"/>
                    <a:pt x="26" y="205"/>
                  </a:cubicBezTo>
                  <a:cubicBezTo>
                    <a:pt x="19" y="205"/>
                    <a:pt x="13" y="200"/>
                    <a:pt x="12" y="193"/>
                  </a:cubicBezTo>
                  <a:close/>
                  <a:moveTo>
                    <a:pt x="7" y="116"/>
                  </a:moveTo>
                  <a:lnTo>
                    <a:pt x="6" y="91"/>
                  </a:lnTo>
                  <a:cubicBezTo>
                    <a:pt x="5" y="84"/>
                    <a:pt x="10" y="78"/>
                    <a:pt x="17" y="77"/>
                  </a:cubicBezTo>
                  <a:cubicBezTo>
                    <a:pt x="25" y="77"/>
                    <a:pt x="31" y="82"/>
                    <a:pt x="31" y="89"/>
                  </a:cubicBezTo>
                  <a:lnTo>
                    <a:pt x="33" y="115"/>
                  </a:lnTo>
                  <a:cubicBezTo>
                    <a:pt x="33" y="122"/>
                    <a:pt x="28" y="128"/>
                    <a:pt x="21" y="128"/>
                  </a:cubicBezTo>
                  <a:cubicBezTo>
                    <a:pt x="14" y="129"/>
                    <a:pt x="8" y="123"/>
                    <a:pt x="7" y="116"/>
                  </a:cubicBezTo>
                  <a:close/>
                  <a:moveTo>
                    <a:pt x="2" y="40"/>
                  </a:moveTo>
                  <a:lnTo>
                    <a:pt x="1" y="14"/>
                  </a:lnTo>
                  <a:cubicBezTo>
                    <a:pt x="0" y="7"/>
                    <a:pt x="6" y="1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lnTo>
                    <a:pt x="28" y="38"/>
                  </a:lnTo>
                  <a:cubicBezTo>
                    <a:pt x="28" y="45"/>
                    <a:pt x="23" y="51"/>
                    <a:pt x="16" y="52"/>
                  </a:cubicBezTo>
                  <a:cubicBezTo>
                    <a:pt x="9" y="52"/>
                    <a:pt x="3" y="47"/>
                    <a:pt x="2" y="40"/>
                  </a:cubicBezTo>
                  <a:close/>
                </a:path>
              </a:pathLst>
            </a:custGeom>
            <a:solidFill>
              <a:srgbClr val="00B050"/>
            </a:solidFill>
            <a:ln w="6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1" name="Freeform 61"/>
            <p:cNvSpPr>
              <a:spLocks/>
            </p:cNvSpPr>
            <p:nvPr/>
          </p:nvSpPr>
          <p:spPr bwMode="auto">
            <a:xfrm>
              <a:off x="3445627" y="3738072"/>
              <a:ext cx="98171" cy="149301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19" y="0"/>
                </a:cxn>
                <a:cxn ang="0">
                  <a:pos x="48" y="70"/>
                </a:cxn>
                <a:cxn ang="0">
                  <a:pos x="0" y="73"/>
                </a:cxn>
              </a:cxnLst>
              <a:rect l="0" t="0" r="r" b="b"/>
              <a:pathLst>
                <a:path w="48" h="73">
                  <a:moveTo>
                    <a:pt x="0" y="73"/>
                  </a:moveTo>
                  <a:lnTo>
                    <a:pt x="19" y="0"/>
                  </a:lnTo>
                  <a:lnTo>
                    <a:pt x="48" y="7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1985" name="Rectangle 65"/>
          <p:cNvSpPr>
            <a:spLocks noChangeArrowheads="1"/>
          </p:cNvSpPr>
          <p:nvPr/>
        </p:nvSpPr>
        <p:spPr bwMode="auto">
          <a:xfrm>
            <a:off x="4004389" y="2615495"/>
            <a:ext cx="1059430" cy="116578"/>
          </a:xfrm>
          <a:prstGeom prst="rect">
            <a:avLst/>
          </a:prstGeom>
          <a:solidFill>
            <a:schemeClr val="bg1">
              <a:lumMod val="85000"/>
            </a:schemeClr>
          </a:solidFill>
          <a:ln w="6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7" name="Group 109"/>
          <p:cNvGrpSpPr/>
          <p:nvPr/>
        </p:nvGrpSpPr>
        <p:grpSpPr>
          <a:xfrm>
            <a:off x="4440995" y="2732076"/>
            <a:ext cx="145391" cy="1071762"/>
            <a:chOff x="3457412" y="2813633"/>
            <a:chExt cx="71148" cy="756731"/>
          </a:xfrm>
        </p:grpSpPr>
        <p:sp>
          <p:nvSpPr>
            <p:cNvPr id="81986" name="Freeform 66"/>
            <p:cNvSpPr>
              <a:spLocks noEditPoints="1"/>
            </p:cNvSpPr>
            <p:nvPr/>
          </p:nvSpPr>
          <p:spPr bwMode="auto">
            <a:xfrm>
              <a:off x="3482441" y="2942481"/>
              <a:ext cx="20452" cy="627883"/>
            </a:xfrm>
            <a:custGeom>
              <a:avLst/>
              <a:gdLst/>
              <a:ahLst/>
              <a:cxnLst>
                <a:cxn ang="0">
                  <a:pos x="0" y="781"/>
                </a:cxn>
                <a:cxn ang="0">
                  <a:pos x="26" y="781"/>
                </a:cxn>
                <a:cxn ang="0">
                  <a:pos x="13" y="820"/>
                </a:cxn>
                <a:cxn ang="0">
                  <a:pos x="0" y="730"/>
                </a:cxn>
                <a:cxn ang="0">
                  <a:pos x="13" y="692"/>
                </a:cxn>
                <a:cxn ang="0">
                  <a:pos x="26" y="730"/>
                </a:cxn>
                <a:cxn ang="0">
                  <a:pos x="0" y="730"/>
                </a:cxn>
                <a:cxn ang="0">
                  <a:pos x="0" y="628"/>
                </a:cxn>
                <a:cxn ang="0">
                  <a:pos x="26" y="628"/>
                </a:cxn>
                <a:cxn ang="0">
                  <a:pos x="13" y="666"/>
                </a:cxn>
                <a:cxn ang="0">
                  <a:pos x="0" y="576"/>
                </a:cxn>
                <a:cxn ang="0">
                  <a:pos x="13" y="538"/>
                </a:cxn>
                <a:cxn ang="0">
                  <a:pos x="26" y="576"/>
                </a:cxn>
                <a:cxn ang="0">
                  <a:pos x="0" y="576"/>
                </a:cxn>
                <a:cxn ang="0">
                  <a:pos x="0" y="474"/>
                </a:cxn>
                <a:cxn ang="0">
                  <a:pos x="26" y="474"/>
                </a:cxn>
                <a:cxn ang="0">
                  <a:pos x="13" y="512"/>
                </a:cxn>
                <a:cxn ang="0">
                  <a:pos x="0" y="423"/>
                </a:cxn>
                <a:cxn ang="0">
                  <a:pos x="13" y="384"/>
                </a:cxn>
                <a:cxn ang="0">
                  <a:pos x="26" y="423"/>
                </a:cxn>
                <a:cxn ang="0">
                  <a:pos x="0" y="423"/>
                </a:cxn>
                <a:cxn ang="0">
                  <a:pos x="0" y="320"/>
                </a:cxn>
                <a:cxn ang="0">
                  <a:pos x="26" y="320"/>
                </a:cxn>
                <a:cxn ang="0">
                  <a:pos x="13" y="359"/>
                </a:cxn>
                <a:cxn ang="0">
                  <a:pos x="0" y="269"/>
                </a:cxn>
                <a:cxn ang="0">
                  <a:pos x="13" y="231"/>
                </a:cxn>
                <a:cxn ang="0">
                  <a:pos x="26" y="269"/>
                </a:cxn>
                <a:cxn ang="0">
                  <a:pos x="0" y="269"/>
                </a:cxn>
                <a:cxn ang="0">
                  <a:pos x="0" y="167"/>
                </a:cxn>
                <a:cxn ang="0">
                  <a:pos x="26" y="167"/>
                </a:cxn>
                <a:cxn ang="0">
                  <a:pos x="13" y="205"/>
                </a:cxn>
                <a:cxn ang="0">
                  <a:pos x="0" y="116"/>
                </a:cxn>
                <a:cxn ang="0">
                  <a:pos x="13" y="77"/>
                </a:cxn>
                <a:cxn ang="0">
                  <a:pos x="26" y="116"/>
                </a:cxn>
                <a:cxn ang="0">
                  <a:pos x="0" y="116"/>
                </a:cxn>
                <a:cxn ang="0">
                  <a:pos x="0" y="13"/>
                </a:cxn>
                <a:cxn ang="0">
                  <a:pos x="26" y="13"/>
                </a:cxn>
                <a:cxn ang="0">
                  <a:pos x="13" y="52"/>
                </a:cxn>
              </a:cxnLst>
              <a:rect l="0" t="0" r="r" b="b"/>
              <a:pathLst>
                <a:path w="26" h="820">
                  <a:moveTo>
                    <a:pt x="0" y="807"/>
                  </a:moveTo>
                  <a:lnTo>
                    <a:pt x="0" y="781"/>
                  </a:lnTo>
                  <a:cubicBezTo>
                    <a:pt x="0" y="774"/>
                    <a:pt x="6" y="768"/>
                    <a:pt x="13" y="768"/>
                  </a:cubicBezTo>
                  <a:cubicBezTo>
                    <a:pt x="20" y="768"/>
                    <a:pt x="26" y="774"/>
                    <a:pt x="26" y="781"/>
                  </a:cubicBezTo>
                  <a:lnTo>
                    <a:pt x="26" y="807"/>
                  </a:lnTo>
                  <a:cubicBezTo>
                    <a:pt x="26" y="814"/>
                    <a:pt x="20" y="820"/>
                    <a:pt x="13" y="820"/>
                  </a:cubicBezTo>
                  <a:cubicBezTo>
                    <a:pt x="6" y="820"/>
                    <a:pt x="0" y="814"/>
                    <a:pt x="0" y="807"/>
                  </a:cubicBezTo>
                  <a:close/>
                  <a:moveTo>
                    <a:pt x="0" y="730"/>
                  </a:moveTo>
                  <a:lnTo>
                    <a:pt x="0" y="704"/>
                  </a:lnTo>
                  <a:cubicBezTo>
                    <a:pt x="0" y="697"/>
                    <a:pt x="6" y="692"/>
                    <a:pt x="13" y="692"/>
                  </a:cubicBezTo>
                  <a:cubicBezTo>
                    <a:pt x="20" y="692"/>
                    <a:pt x="26" y="697"/>
                    <a:pt x="26" y="704"/>
                  </a:cubicBezTo>
                  <a:lnTo>
                    <a:pt x="26" y="730"/>
                  </a:lnTo>
                  <a:cubicBezTo>
                    <a:pt x="26" y="737"/>
                    <a:pt x="20" y="743"/>
                    <a:pt x="13" y="743"/>
                  </a:cubicBezTo>
                  <a:cubicBezTo>
                    <a:pt x="6" y="743"/>
                    <a:pt x="0" y="737"/>
                    <a:pt x="0" y="730"/>
                  </a:cubicBezTo>
                  <a:close/>
                  <a:moveTo>
                    <a:pt x="0" y="653"/>
                  </a:moveTo>
                  <a:lnTo>
                    <a:pt x="0" y="628"/>
                  </a:lnTo>
                  <a:cubicBezTo>
                    <a:pt x="0" y="620"/>
                    <a:pt x="6" y="615"/>
                    <a:pt x="13" y="615"/>
                  </a:cubicBezTo>
                  <a:cubicBezTo>
                    <a:pt x="20" y="615"/>
                    <a:pt x="26" y="620"/>
                    <a:pt x="26" y="628"/>
                  </a:cubicBezTo>
                  <a:lnTo>
                    <a:pt x="26" y="653"/>
                  </a:lnTo>
                  <a:cubicBezTo>
                    <a:pt x="26" y="660"/>
                    <a:pt x="20" y="666"/>
                    <a:pt x="13" y="666"/>
                  </a:cubicBezTo>
                  <a:cubicBezTo>
                    <a:pt x="6" y="666"/>
                    <a:pt x="0" y="660"/>
                    <a:pt x="0" y="653"/>
                  </a:cubicBezTo>
                  <a:close/>
                  <a:moveTo>
                    <a:pt x="0" y="576"/>
                  </a:moveTo>
                  <a:lnTo>
                    <a:pt x="0" y="551"/>
                  </a:lnTo>
                  <a:cubicBezTo>
                    <a:pt x="0" y="544"/>
                    <a:pt x="6" y="538"/>
                    <a:pt x="13" y="538"/>
                  </a:cubicBezTo>
                  <a:cubicBezTo>
                    <a:pt x="20" y="538"/>
                    <a:pt x="26" y="544"/>
                    <a:pt x="26" y="551"/>
                  </a:cubicBezTo>
                  <a:lnTo>
                    <a:pt x="26" y="576"/>
                  </a:lnTo>
                  <a:cubicBezTo>
                    <a:pt x="26" y="583"/>
                    <a:pt x="20" y="589"/>
                    <a:pt x="13" y="589"/>
                  </a:cubicBezTo>
                  <a:cubicBezTo>
                    <a:pt x="6" y="589"/>
                    <a:pt x="0" y="583"/>
                    <a:pt x="0" y="576"/>
                  </a:cubicBezTo>
                  <a:close/>
                  <a:moveTo>
                    <a:pt x="0" y="500"/>
                  </a:moveTo>
                  <a:lnTo>
                    <a:pt x="0" y="474"/>
                  </a:lnTo>
                  <a:cubicBezTo>
                    <a:pt x="0" y="467"/>
                    <a:pt x="6" y="461"/>
                    <a:pt x="13" y="461"/>
                  </a:cubicBezTo>
                  <a:cubicBezTo>
                    <a:pt x="20" y="461"/>
                    <a:pt x="26" y="467"/>
                    <a:pt x="26" y="474"/>
                  </a:cubicBezTo>
                  <a:lnTo>
                    <a:pt x="26" y="500"/>
                  </a:lnTo>
                  <a:cubicBezTo>
                    <a:pt x="26" y="507"/>
                    <a:pt x="20" y="512"/>
                    <a:pt x="13" y="512"/>
                  </a:cubicBezTo>
                  <a:cubicBezTo>
                    <a:pt x="6" y="512"/>
                    <a:pt x="0" y="507"/>
                    <a:pt x="0" y="500"/>
                  </a:cubicBezTo>
                  <a:close/>
                  <a:moveTo>
                    <a:pt x="0" y="423"/>
                  </a:moveTo>
                  <a:lnTo>
                    <a:pt x="0" y="397"/>
                  </a:lnTo>
                  <a:cubicBezTo>
                    <a:pt x="0" y="390"/>
                    <a:pt x="6" y="384"/>
                    <a:pt x="13" y="384"/>
                  </a:cubicBezTo>
                  <a:cubicBezTo>
                    <a:pt x="20" y="384"/>
                    <a:pt x="26" y="390"/>
                    <a:pt x="26" y="397"/>
                  </a:cubicBezTo>
                  <a:lnTo>
                    <a:pt x="26" y="423"/>
                  </a:lnTo>
                  <a:cubicBezTo>
                    <a:pt x="26" y="430"/>
                    <a:pt x="20" y="436"/>
                    <a:pt x="13" y="436"/>
                  </a:cubicBezTo>
                  <a:cubicBezTo>
                    <a:pt x="6" y="436"/>
                    <a:pt x="0" y="430"/>
                    <a:pt x="0" y="423"/>
                  </a:cubicBezTo>
                  <a:close/>
                  <a:moveTo>
                    <a:pt x="0" y="346"/>
                  </a:moveTo>
                  <a:lnTo>
                    <a:pt x="0" y="320"/>
                  </a:lnTo>
                  <a:cubicBezTo>
                    <a:pt x="0" y="313"/>
                    <a:pt x="6" y="308"/>
                    <a:pt x="13" y="308"/>
                  </a:cubicBezTo>
                  <a:cubicBezTo>
                    <a:pt x="20" y="308"/>
                    <a:pt x="26" y="313"/>
                    <a:pt x="26" y="320"/>
                  </a:cubicBezTo>
                  <a:lnTo>
                    <a:pt x="26" y="346"/>
                  </a:lnTo>
                  <a:cubicBezTo>
                    <a:pt x="26" y="353"/>
                    <a:pt x="20" y="359"/>
                    <a:pt x="13" y="359"/>
                  </a:cubicBezTo>
                  <a:cubicBezTo>
                    <a:pt x="6" y="359"/>
                    <a:pt x="0" y="353"/>
                    <a:pt x="0" y="346"/>
                  </a:cubicBezTo>
                  <a:close/>
                  <a:moveTo>
                    <a:pt x="0" y="269"/>
                  </a:moveTo>
                  <a:lnTo>
                    <a:pt x="0" y="244"/>
                  </a:lnTo>
                  <a:cubicBezTo>
                    <a:pt x="0" y="236"/>
                    <a:pt x="6" y="231"/>
                    <a:pt x="13" y="231"/>
                  </a:cubicBezTo>
                  <a:cubicBezTo>
                    <a:pt x="20" y="231"/>
                    <a:pt x="26" y="236"/>
                    <a:pt x="26" y="244"/>
                  </a:cubicBezTo>
                  <a:lnTo>
                    <a:pt x="26" y="269"/>
                  </a:lnTo>
                  <a:cubicBezTo>
                    <a:pt x="26" y="276"/>
                    <a:pt x="20" y="282"/>
                    <a:pt x="13" y="282"/>
                  </a:cubicBezTo>
                  <a:cubicBezTo>
                    <a:pt x="6" y="282"/>
                    <a:pt x="0" y="276"/>
                    <a:pt x="0" y="269"/>
                  </a:cubicBezTo>
                  <a:close/>
                  <a:moveTo>
                    <a:pt x="0" y="192"/>
                  </a:moveTo>
                  <a:lnTo>
                    <a:pt x="0" y="167"/>
                  </a:lnTo>
                  <a:cubicBezTo>
                    <a:pt x="0" y="160"/>
                    <a:pt x="6" y="154"/>
                    <a:pt x="13" y="154"/>
                  </a:cubicBezTo>
                  <a:cubicBezTo>
                    <a:pt x="20" y="154"/>
                    <a:pt x="26" y="160"/>
                    <a:pt x="26" y="167"/>
                  </a:cubicBezTo>
                  <a:lnTo>
                    <a:pt x="26" y="192"/>
                  </a:lnTo>
                  <a:cubicBezTo>
                    <a:pt x="26" y="199"/>
                    <a:pt x="20" y="205"/>
                    <a:pt x="13" y="205"/>
                  </a:cubicBezTo>
                  <a:cubicBezTo>
                    <a:pt x="6" y="205"/>
                    <a:pt x="0" y="199"/>
                    <a:pt x="0" y="192"/>
                  </a:cubicBezTo>
                  <a:close/>
                  <a:moveTo>
                    <a:pt x="0" y="116"/>
                  </a:moveTo>
                  <a:lnTo>
                    <a:pt x="0" y="90"/>
                  </a:lnTo>
                  <a:cubicBezTo>
                    <a:pt x="0" y="83"/>
                    <a:pt x="6" y="77"/>
                    <a:pt x="13" y="77"/>
                  </a:cubicBezTo>
                  <a:cubicBezTo>
                    <a:pt x="20" y="77"/>
                    <a:pt x="26" y="83"/>
                    <a:pt x="26" y="90"/>
                  </a:cubicBezTo>
                  <a:lnTo>
                    <a:pt x="26" y="116"/>
                  </a:lnTo>
                  <a:cubicBezTo>
                    <a:pt x="26" y="123"/>
                    <a:pt x="20" y="128"/>
                    <a:pt x="13" y="128"/>
                  </a:cubicBezTo>
                  <a:cubicBezTo>
                    <a:pt x="6" y="128"/>
                    <a:pt x="0" y="123"/>
                    <a:pt x="0" y="116"/>
                  </a:cubicBezTo>
                  <a:close/>
                  <a:moveTo>
                    <a:pt x="0" y="39"/>
                  </a:move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3"/>
                  </a:cubicBezTo>
                  <a:lnTo>
                    <a:pt x="26" y="39"/>
                  </a:lnTo>
                  <a:cubicBezTo>
                    <a:pt x="26" y="46"/>
                    <a:pt x="20" y="52"/>
                    <a:pt x="13" y="52"/>
                  </a:cubicBezTo>
                  <a:cubicBezTo>
                    <a:pt x="6" y="52"/>
                    <a:pt x="0" y="46"/>
                    <a:pt x="0" y="39"/>
                  </a:cubicBezTo>
                  <a:close/>
                </a:path>
              </a:pathLst>
            </a:custGeom>
            <a:solidFill>
              <a:srgbClr val="00B050"/>
            </a:solidFill>
            <a:ln w="6" cap="flat">
              <a:solidFill>
                <a:srgbClr val="00B05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7" name="Freeform 67"/>
            <p:cNvSpPr>
              <a:spLocks/>
            </p:cNvSpPr>
            <p:nvPr/>
          </p:nvSpPr>
          <p:spPr bwMode="auto">
            <a:xfrm>
              <a:off x="3457412" y="2813633"/>
              <a:ext cx="71148" cy="128848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24" y="0"/>
                </a:cxn>
                <a:cxn ang="0">
                  <a:pos x="48" y="72"/>
                </a:cxn>
                <a:cxn ang="0">
                  <a:pos x="0" y="72"/>
                </a:cxn>
              </a:cxnLst>
              <a:rect l="0" t="0" r="r" b="b"/>
              <a:pathLst>
                <a:path w="48" h="72">
                  <a:moveTo>
                    <a:pt x="0" y="72"/>
                  </a:moveTo>
                  <a:lnTo>
                    <a:pt x="24" y="0"/>
                  </a:lnTo>
                  <a:lnTo>
                    <a:pt x="48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8" name="Group 110"/>
          <p:cNvGrpSpPr/>
          <p:nvPr/>
        </p:nvGrpSpPr>
        <p:grpSpPr>
          <a:xfrm>
            <a:off x="4583979" y="2732073"/>
            <a:ext cx="143499" cy="934249"/>
            <a:chOff x="3576522" y="2813632"/>
            <a:chExt cx="67493" cy="636064"/>
          </a:xfrm>
        </p:grpSpPr>
        <p:sp>
          <p:nvSpPr>
            <p:cNvPr id="81988" name="Freeform 68"/>
            <p:cNvSpPr>
              <a:spLocks noEditPoints="1"/>
            </p:cNvSpPr>
            <p:nvPr/>
          </p:nvSpPr>
          <p:spPr bwMode="auto">
            <a:xfrm>
              <a:off x="3605155" y="2958843"/>
              <a:ext cx="12271" cy="490853"/>
            </a:xfrm>
            <a:custGeom>
              <a:avLst/>
              <a:gdLst/>
              <a:ahLst/>
              <a:cxnLst>
                <a:cxn ang="0">
                  <a:pos x="0" y="632"/>
                </a:cxn>
                <a:cxn ang="0">
                  <a:pos x="0" y="392"/>
                </a:cxn>
                <a:cxn ang="0">
                  <a:pos x="8" y="384"/>
                </a:cxn>
                <a:cxn ang="0">
                  <a:pos x="16" y="392"/>
                </a:cxn>
                <a:cxn ang="0">
                  <a:pos x="16" y="632"/>
                </a:cxn>
                <a:cxn ang="0">
                  <a:pos x="8" y="640"/>
                </a:cxn>
                <a:cxn ang="0">
                  <a:pos x="0" y="632"/>
                </a:cxn>
                <a:cxn ang="0">
                  <a:pos x="0" y="248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6" y="8"/>
                </a:cxn>
                <a:cxn ang="0">
                  <a:pos x="16" y="248"/>
                </a:cxn>
                <a:cxn ang="0">
                  <a:pos x="8" y="256"/>
                </a:cxn>
                <a:cxn ang="0">
                  <a:pos x="0" y="248"/>
                </a:cxn>
              </a:cxnLst>
              <a:rect l="0" t="0" r="r" b="b"/>
              <a:pathLst>
                <a:path w="16" h="640">
                  <a:moveTo>
                    <a:pt x="0" y="632"/>
                  </a:moveTo>
                  <a:lnTo>
                    <a:pt x="0" y="392"/>
                  </a:lnTo>
                  <a:cubicBezTo>
                    <a:pt x="0" y="388"/>
                    <a:pt x="3" y="384"/>
                    <a:pt x="8" y="384"/>
                  </a:cubicBezTo>
                  <a:cubicBezTo>
                    <a:pt x="12" y="384"/>
                    <a:pt x="16" y="388"/>
                    <a:pt x="16" y="392"/>
                  </a:cubicBezTo>
                  <a:lnTo>
                    <a:pt x="16" y="632"/>
                  </a:lnTo>
                  <a:cubicBezTo>
                    <a:pt x="16" y="637"/>
                    <a:pt x="12" y="640"/>
                    <a:pt x="8" y="640"/>
                  </a:cubicBezTo>
                  <a:cubicBezTo>
                    <a:pt x="3" y="640"/>
                    <a:pt x="0" y="637"/>
                    <a:pt x="0" y="632"/>
                  </a:cubicBezTo>
                  <a:close/>
                  <a:moveTo>
                    <a:pt x="0" y="248"/>
                  </a:moveTo>
                  <a:lnTo>
                    <a:pt x="0" y="8"/>
                  </a:lnTo>
                  <a:cubicBezTo>
                    <a:pt x="0" y="4"/>
                    <a:pt x="3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lnTo>
                    <a:pt x="16" y="248"/>
                  </a:lnTo>
                  <a:cubicBezTo>
                    <a:pt x="16" y="253"/>
                    <a:pt x="12" y="256"/>
                    <a:pt x="8" y="256"/>
                  </a:cubicBezTo>
                  <a:cubicBezTo>
                    <a:pt x="3" y="256"/>
                    <a:pt x="0" y="253"/>
                    <a:pt x="0" y="248"/>
                  </a:cubicBez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9" name="Freeform 69"/>
            <p:cNvSpPr>
              <a:spLocks/>
            </p:cNvSpPr>
            <p:nvPr/>
          </p:nvSpPr>
          <p:spPr bwMode="auto">
            <a:xfrm>
              <a:off x="3576522" y="2813632"/>
              <a:ext cx="67493" cy="102261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7" y="0"/>
                </a:cxn>
                <a:cxn ang="0">
                  <a:pos x="33" y="50"/>
                </a:cxn>
                <a:cxn ang="0">
                  <a:pos x="0" y="50"/>
                </a:cxn>
              </a:cxnLst>
              <a:rect l="0" t="0" r="r" b="b"/>
              <a:pathLst>
                <a:path w="33" h="50">
                  <a:moveTo>
                    <a:pt x="0" y="50"/>
                  </a:moveTo>
                  <a:lnTo>
                    <a:pt x="17" y="0"/>
                  </a:lnTo>
                  <a:lnTo>
                    <a:pt x="33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1990" name="Rectangle 70"/>
          <p:cNvSpPr>
            <a:spLocks noChangeArrowheads="1"/>
          </p:cNvSpPr>
          <p:nvPr/>
        </p:nvSpPr>
        <p:spPr bwMode="auto">
          <a:xfrm>
            <a:off x="3332949" y="3959697"/>
            <a:ext cx="73898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Dichroic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Mirror</a:t>
            </a: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92" name="Rectangle 72"/>
          <p:cNvSpPr>
            <a:spLocks noChangeArrowheads="1"/>
          </p:cNvSpPr>
          <p:nvPr/>
        </p:nvSpPr>
        <p:spPr bwMode="auto">
          <a:xfrm>
            <a:off x="3313016" y="2309000"/>
            <a:ext cx="83035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Emission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Filter</a:t>
            </a:r>
            <a:endParaRPr kumimoji="0" lang="he-IL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1" name="Rectangle 81"/>
          <p:cNvSpPr>
            <a:spLocks noChangeArrowheads="1"/>
          </p:cNvSpPr>
          <p:nvPr/>
        </p:nvSpPr>
        <p:spPr bwMode="auto">
          <a:xfrm>
            <a:off x="3991513" y="2981657"/>
            <a:ext cx="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105"/>
          <p:cNvGrpSpPr/>
          <p:nvPr/>
        </p:nvGrpSpPr>
        <p:grpSpPr>
          <a:xfrm>
            <a:off x="4286248" y="4036923"/>
            <a:ext cx="269812" cy="1119371"/>
            <a:chOff x="3324958" y="3854650"/>
            <a:chExt cx="202478" cy="883536"/>
          </a:xfrm>
        </p:grpSpPr>
        <p:sp>
          <p:nvSpPr>
            <p:cNvPr id="82034" name="Line 114"/>
            <p:cNvSpPr>
              <a:spLocks noChangeShapeType="1"/>
            </p:cNvSpPr>
            <p:nvPr/>
          </p:nvSpPr>
          <p:spPr bwMode="auto">
            <a:xfrm flipH="1" flipV="1">
              <a:off x="3386315" y="4030539"/>
              <a:ext cx="141121" cy="707647"/>
            </a:xfrm>
            <a:prstGeom prst="line">
              <a:avLst/>
            </a:prstGeom>
            <a:noFill/>
            <a:ln w="57150" cap="rnd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035" name="Freeform 115"/>
            <p:cNvSpPr>
              <a:spLocks/>
            </p:cNvSpPr>
            <p:nvPr/>
          </p:nvSpPr>
          <p:spPr bwMode="auto">
            <a:xfrm>
              <a:off x="3324958" y="3854650"/>
              <a:ext cx="126804" cy="204522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13" y="0"/>
                </a:cxn>
                <a:cxn ang="0">
                  <a:pos x="62" y="87"/>
                </a:cxn>
                <a:cxn ang="0">
                  <a:pos x="0" y="100"/>
                </a:cxn>
              </a:cxnLst>
              <a:rect l="0" t="0" r="r" b="b"/>
              <a:pathLst>
                <a:path w="62" h="100">
                  <a:moveTo>
                    <a:pt x="0" y="100"/>
                  </a:moveTo>
                  <a:lnTo>
                    <a:pt x="13" y="0"/>
                  </a:lnTo>
                  <a:lnTo>
                    <a:pt x="62" y="87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1" name="Group 108"/>
          <p:cNvGrpSpPr/>
          <p:nvPr/>
        </p:nvGrpSpPr>
        <p:grpSpPr>
          <a:xfrm>
            <a:off x="4261951" y="2741501"/>
            <a:ext cx="153201" cy="1200966"/>
            <a:chOff x="3335901" y="2789931"/>
            <a:chExt cx="82109" cy="888830"/>
          </a:xfrm>
        </p:grpSpPr>
        <p:sp>
          <p:nvSpPr>
            <p:cNvPr id="82061" name="Line 141"/>
            <p:cNvSpPr>
              <a:spLocks noChangeShapeType="1"/>
            </p:cNvSpPr>
            <p:nvPr/>
          </p:nvSpPr>
          <p:spPr bwMode="auto">
            <a:xfrm flipV="1">
              <a:off x="3374044" y="2960888"/>
              <a:ext cx="2045" cy="717873"/>
            </a:xfrm>
            <a:prstGeom prst="line">
              <a:avLst/>
            </a:prstGeom>
            <a:noFill/>
            <a:ln w="57150" cap="rnd">
              <a:solidFill>
                <a:srgbClr val="00B0F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062" name="Freeform 142"/>
            <p:cNvSpPr>
              <a:spLocks/>
            </p:cNvSpPr>
            <p:nvPr/>
          </p:nvSpPr>
          <p:spPr bwMode="auto">
            <a:xfrm>
              <a:off x="3335901" y="2789931"/>
              <a:ext cx="82109" cy="157852"/>
            </a:xfrm>
            <a:custGeom>
              <a:avLst/>
              <a:gdLst/>
              <a:ahLst/>
              <a:cxnLst>
                <a:cxn ang="0">
                  <a:pos x="0" y="95"/>
                </a:cxn>
                <a:cxn ang="0">
                  <a:pos x="31" y="0"/>
                </a:cxn>
                <a:cxn ang="0">
                  <a:pos x="63" y="95"/>
                </a:cxn>
                <a:cxn ang="0">
                  <a:pos x="0" y="95"/>
                </a:cxn>
              </a:cxnLst>
              <a:rect l="0" t="0" r="r" b="b"/>
              <a:pathLst>
                <a:path w="63" h="95">
                  <a:moveTo>
                    <a:pt x="0" y="95"/>
                  </a:moveTo>
                  <a:lnTo>
                    <a:pt x="31" y="0"/>
                  </a:lnTo>
                  <a:lnTo>
                    <a:pt x="63" y="95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00B0F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4" name="Group 111"/>
          <p:cNvGrpSpPr/>
          <p:nvPr/>
        </p:nvGrpSpPr>
        <p:grpSpPr>
          <a:xfrm>
            <a:off x="4429122" y="1733897"/>
            <a:ext cx="176229" cy="852776"/>
            <a:chOff x="3390082" y="2079899"/>
            <a:chExt cx="90011" cy="574205"/>
          </a:xfrm>
        </p:grpSpPr>
        <p:sp>
          <p:nvSpPr>
            <p:cNvPr id="82050" name="Line 130"/>
            <p:cNvSpPr>
              <a:spLocks noChangeShapeType="1"/>
            </p:cNvSpPr>
            <p:nvPr/>
          </p:nvSpPr>
          <p:spPr bwMode="auto">
            <a:xfrm flipV="1">
              <a:off x="3433355" y="2191884"/>
              <a:ext cx="2045" cy="462220"/>
            </a:xfrm>
            <a:prstGeom prst="line">
              <a:avLst/>
            </a:prstGeom>
            <a:noFill/>
            <a:ln w="57150" cap="rnd">
              <a:solidFill>
                <a:srgbClr val="98D0D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2051" name="Freeform 131"/>
            <p:cNvSpPr>
              <a:spLocks/>
            </p:cNvSpPr>
            <p:nvPr/>
          </p:nvSpPr>
          <p:spPr bwMode="auto">
            <a:xfrm>
              <a:off x="3390082" y="2079899"/>
              <a:ext cx="90011" cy="111321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39" y="0"/>
                </a:cxn>
                <a:cxn ang="0">
                  <a:pos x="78" y="118"/>
                </a:cxn>
                <a:cxn ang="0">
                  <a:pos x="0" y="118"/>
                </a:cxn>
              </a:cxnLst>
              <a:rect l="0" t="0" r="r" b="b"/>
              <a:pathLst>
                <a:path w="78" h="118">
                  <a:moveTo>
                    <a:pt x="0" y="118"/>
                  </a:moveTo>
                  <a:lnTo>
                    <a:pt x="39" y="0"/>
                  </a:lnTo>
                  <a:lnTo>
                    <a:pt x="7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98D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955984" y="5397883"/>
            <a:ext cx="1778186" cy="1460117"/>
            <a:chOff x="1071538" y="5397883"/>
            <a:chExt cx="1662632" cy="1417631"/>
          </a:xfrm>
        </p:grpSpPr>
        <p:pic>
          <p:nvPicPr>
            <p:cNvPr id="1037313" name="Picture 1"/>
            <p:cNvPicPr>
              <a:picLocks noChangeAspect="1" noChangeArrowheads="1"/>
            </p:cNvPicPr>
            <p:nvPr/>
          </p:nvPicPr>
          <p:blipFill>
            <a:blip r:embed="rId6" cstate="print"/>
            <a:srcRect l="13091" t="8603" r="15572" b="16963"/>
            <a:stretch>
              <a:fillRect/>
            </a:stretch>
          </p:blipFill>
          <p:spPr bwMode="auto">
            <a:xfrm>
              <a:off x="1071538" y="5397883"/>
              <a:ext cx="1662632" cy="13869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2039" name="Rectangle 119"/>
            <p:cNvSpPr>
              <a:spLocks noChangeArrowheads="1"/>
            </p:cNvSpPr>
            <p:nvPr/>
          </p:nvSpPr>
          <p:spPr bwMode="auto">
            <a:xfrm>
              <a:off x="1974681" y="5397883"/>
              <a:ext cx="466775" cy="187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400" b="1" i="0" u="none" strike="noStrike" cap="none" normalizeH="0" baseline="0" dirty="0" smtClean="0">
                  <a:ln>
                    <a:noFill/>
                  </a:ln>
                  <a:solidFill>
                    <a:srgbClr val="33CC33"/>
                  </a:solidFill>
                  <a:effectLst/>
                  <a:latin typeface="Arial" pitchFamily="34" charset="0"/>
                  <a:cs typeface="Arial" pitchFamily="34" charset="0"/>
                </a:rPr>
                <a:t>Green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" name="Picture 14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58752" y="6512339"/>
              <a:ext cx="394997" cy="30317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</p:grpSp>
      <p:sp>
        <p:nvSpPr>
          <p:cNvPr id="155" name="Rectangle 55"/>
          <p:cNvSpPr>
            <a:spLocks noChangeArrowheads="1"/>
          </p:cNvSpPr>
          <p:nvPr/>
        </p:nvSpPr>
        <p:spPr bwMode="auto">
          <a:xfrm rot="2700000">
            <a:off x="4436488" y="3205793"/>
            <a:ext cx="118623" cy="1327356"/>
          </a:xfrm>
          <a:prstGeom prst="rect">
            <a:avLst/>
          </a:prstGeom>
          <a:solidFill>
            <a:schemeClr val="bg1">
              <a:lumMod val="65000"/>
            </a:schemeClr>
          </a:solidFill>
          <a:ln w="6" cap="rnd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56" name="Rectangle 155"/>
          <p:cNvSpPr/>
          <p:nvPr/>
        </p:nvSpPr>
        <p:spPr>
          <a:xfrm>
            <a:off x="4643438" y="4023512"/>
            <a:ext cx="6429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/>
              <a:t>2</a:t>
            </a:r>
            <a:r>
              <a:rPr lang="en-US" i="1" dirty="0" smtClean="0"/>
              <a:t>(</a:t>
            </a:r>
            <a:r>
              <a:rPr lang="el-GR" i="1" dirty="0" smtClean="0"/>
              <a:t>λ)</a:t>
            </a:r>
          </a:p>
        </p:txBody>
      </p:sp>
      <p:grpSp>
        <p:nvGrpSpPr>
          <p:cNvPr id="18" name="Group 107"/>
          <p:cNvGrpSpPr/>
          <p:nvPr/>
        </p:nvGrpSpPr>
        <p:grpSpPr>
          <a:xfrm>
            <a:off x="4588784" y="3803836"/>
            <a:ext cx="122714" cy="1358593"/>
            <a:chOff x="3545843" y="3678761"/>
            <a:chExt cx="79764" cy="1065560"/>
          </a:xfrm>
        </p:grpSpPr>
        <p:sp>
          <p:nvSpPr>
            <p:cNvPr id="81983" name="Freeform 63"/>
            <p:cNvSpPr>
              <a:spLocks/>
            </p:cNvSpPr>
            <p:nvPr/>
          </p:nvSpPr>
          <p:spPr bwMode="auto">
            <a:xfrm>
              <a:off x="3560160" y="3678761"/>
              <a:ext cx="65447" cy="10226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8" y="0"/>
                </a:cxn>
                <a:cxn ang="0">
                  <a:pos x="32" y="50"/>
                </a:cxn>
                <a:cxn ang="0">
                  <a:pos x="0" y="48"/>
                </a:cxn>
              </a:cxnLst>
              <a:rect l="0" t="0" r="r" b="b"/>
              <a:pathLst>
                <a:path w="32" h="50">
                  <a:moveTo>
                    <a:pt x="0" y="48"/>
                  </a:moveTo>
                  <a:lnTo>
                    <a:pt x="18" y="0"/>
                  </a:lnTo>
                  <a:lnTo>
                    <a:pt x="32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1982" name="Freeform 62"/>
            <p:cNvSpPr>
              <a:spLocks noEditPoints="1"/>
            </p:cNvSpPr>
            <p:nvPr/>
          </p:nvSpPr>
          <p:spPr bwMode="auto">
            <a:xfrm>
              <a:off x="3545843" y="3764660"/>
              <a:ext cx="53176" cy="979661"/>
            </a:xfrm>
            <a:custGeom>
              <a:avLst/>
              <a:gdLst/>
              <a:ahLst/>
              <a:cxnLst>
                <a:cxn ang="0">
                  <a:pos x="0" y="1270"/>
                </a:cxn>
                <a:cxn ang="0">
                  <a:pos x="11" y="1031"/>
                </a:cxn>
                <a:cxn ang="0">
                  <a:pos x="19" y="1023"/>
                </a:cxn>
                <a:cxn ang="0">
                  <a:pos x="26" y="1031"/>
                </a:cxn>
                <a:cxn ang="0">
                  <a:pos x="16" y="1271"/>
                </a:cxn>
                <a:cxn ang="0">
                  <a:pos x="8" y="1279"/>
                </a:cxn>
                <a:cxn ang="0">
                  <a:pos x="0" y="1270"/>
                </a:cxn>
                <a:cxn ang="0">
                  <a:pos x="17" y="887"/>
                </a:cxn>
                <a:cxn ang="0">
                  <a:pos x="27" y="647"/>
                </a:cxn>
                <a:cxn ang="0">
                  <a:pos x="36" y="639"/>
                </a:cxn>
                <a:cxn ang="0">
                  <a:pos x="43" y="648"/>
                </a:cxn>
                <a:cxn ang="0">
                  <a:pos x="33" y="887"/>
                </a:cxn>
                <a:cxn ang="0">
                  <a:pos x="24" y="895"/>
                </a:cxn>
                <a:cxn ang="0">
                  <a:pos x="17" y="887"/>
                </a:cxn>
                <a:cxn ang="0">
                  <a:pos x="33" y="503"/>
                </a:cxn>
                <a:cxn ang="0">
                  <a:pos x="44" y="263"/>
                </a:cxn>
                <a:cxn ang="0">
                  <a:pos x="52" y="256"/>
                </a:cxn>
                <a:cxn ang="0">
                  <a:pos x="60" y="264"/>
                </a:cxn>
                <a:cxn ang="0">
                  <a:pos x="49" y="504"/>
                </a:cxn>
                <a:cxn ang="0">
                  <a:pos x="41" y="511"/>
                </a:cxn>
                <a:cxn ang="0">
                  <a:pos x="33" y="503"/>
                </a:cxn>
                <a:cxn ang="0">
                  <a:pos x="50" y="119"/>
                </a:cxn>
                <a:cxn ang="0">
                  <a:pos x="55" y="8"/>
                </a:cxn>
                <a:cxn ang="0">
                  <a:pos x="63" y="0"/>
                </a:cxn>
                <a:cxn ang="0">
                  <a:pos x="71" y="8"/>
                </a:cxn>
                <a:cxn ang="0">
                  <a:pos x="66" y="120"/>
                </a:cxn>
                <a:cxn ang="0">
                  <a:pos x="58" y="128"/>
                </a:cxn>
                <a:cxn ang="0">
                  <a:pos x="50" y="119"/>
                </a:cxn>
              </a:cxnLst>
              <a:rect l="0" t="0" r="r" b="b"/>
              <a:pathLst>
                <a:path w="71" h="1279">
                  <a:moveTo>
                    <a:pt x="0" y="1270"/>
                  </a:moveTo>
                  <a:lnTo>
                    <a:pt x="11" y="1031"/>
                  </a:lnTo>
                  <a:cubicBezTo>
                    <a:pt x="11" y="1026"/>
                    <a:pt x="14" y="1023"/>
                    <a:pt x="19" y="1023"/>
                  </a:cubicBezTo>
                  <a:cubicBezTo>
                    <a:pt x="23" y="1023"/>
                    <a:pt x="27" y="1027"/>
                    <a:pt x="26" y="1031"/>
                  </a:cubicBezTo>
                  <a:lnTo>
                    <a:pt x="16" y="1271"/>
                  </a:lnTo>
                  <a:cubicBezTo>
                    <a:pt x="16" y="1276"/>
                    <a:pt x="12" y="1279"/>
                    <a:pt x="8" y="1279"/>
                  </a:cubicBezTo>
                  <a:cubicBezTo>
                    <a:pt x="3" y="1279"/>
                    <a:pt x="0" y="1275"/>
                    <a:pt x="0" y="1270"/>
                  </a:cubicBezTo>
                  <a:close/>
                  <a:moveTo>
                    <a:pt x="17" y="887"/>
                  </a:moveTo>
                  <a:lnTo>
                    <a:pt x="27" y="647"/>
                  </a:lnTo>
                  <a:cubicBezTo>
                    <a:pt x="27" y="643"/>
                    <a:pt x="31" y="639"/>
                    <a:pt x="36" y="639"/>
                  </a:cubicBezTo>
                  <a:cubicBezTo>
                    <a:pt x="40" y="640"/>
                    <a:pt x="43" y="643"/>
                    <a:pt x="43" y="648"/>
                  </a:cubicBezTo>
                  <a:lnTo>
                    <a:pt x="33" y="887"/>
                  </a:lnTo>
                  <a:cubicBezTo>
                    <a:pt x="33" y="892"/>
                    <a:pt x="29" y="895"/>
                    <a:pt x="24" y="895"/>
                  </a:cubicBezTo>
                  <a:cubicBezTo>
                    <a:pt x="20" y="895"/>
                    <a:pt x="17" y="891"/>
                    <a:pt x="17" y="887"/>
                  </a:cubicBezTo>
                  <a:close/>
                  <a:moveTo>
                    <a:pt x="33" y="503"/>
                  </a:moveTo>
                  <a:lnTo>
                    <a:pt x="44" y="263"/>
                  </a:lnTo>
                  <a:cubicBezTo>
                    <a:pt x="44" y="259"/>
                    <a:pt x="48" y="256"/>
                    <a:pt x="52" y="256"/>
                  </a:cubicBezTo>
                  <a:cubicBezTo>
                    <a:pt x="57" y="256"/>
                    <a:pt x="60" y="260"/>
                    <a:pt x="60" y="264"/>
                  </a:cubicBezTo>
                  <a:lnTo>
                    <a:pt x="49" y="504"/>
                  </a:lnTo>
                  <a:cubicBezTo>
                    <a:pt x="49" y="508"/>
                    <a:pt x="45" y="512"/>
                    <a:pt x="41" y="511"/>
                  </a:cubicBezTo>
                  <a:cubicBezTo>
                    <a:pt x="37" y="511"/>
                    <a:pt x="33" y="508"/>
                    <a:pt x="33" y="503"/>
                  </a:cubicBezTo>
                  <a:close/>
                  <a:moveTo>
                    <a:pt x="50" y="119"/>
                  </a:moveTo>
                  <a:lnTo>
                    <a:pt x="55" y="8"/>
                  </a:lnTo>
                  <a:cubicBezTo>
                    <a:pt x="55" y="3"/>
                    <a:pt x="59" y="0"/>
                    <a:pt x="63" y="0"/>
                  </a:cubicBezTo>
                  <a:cubicBezTo>
                    <a:pt x="68" y="0"/>
                    <a:pt x="71" y="4"/>
                    <a:pt x="71" y="8"/>
                  </a:cubicBezTo>
                  <a:lnTo>
                    <a:pt x="66" y="120"/>
                  </a:lnTo>
                  <a:cubicBezTo>
                    <a:pt x="66" y="125"/>
                    <a:pt x="62" y="128"/>
                    <a:pt x="58" y="128"/>
                  </a:cubicBezTo>
                  <a:cubicBezTo>
                    <a:pt x="53" y="128"/>
                    <a:pt x="50" y="124"/>
                    <a:pt x="50" y="119"/>
                  </a:cubicBezTo>
                  <a:close/>
                </a:path>
              </a:pathLst>
            </a:custGeom>
            <a:solidFill>
              <a:srgbClr val="FF0000"/>
            </a:solidFill>
            <a:ln w="6" cap="flat">
              <a:solidFill>
                <a:srgbClr val="FF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9" name="Group 133"/>
          <p:cNvGrpSpPr/>
          <p:nvPr/>
        </p:nvGrpSpPr>
        <p:grpSpPr>
          <a:xfrm>
            <a:off x="519444" y="3461447"/>
            <a:ext cx="2305939" cy="1188274"/>
            <a:chOff x="500034" y="4119563"/>
            <a:chExt cx="2143140" cy="942881"/>
          </a:xfrm>
        </p:grpSpPr>
        <p:sp>
          <p:nvSpPr>
            <p:cNvPr id="122" name="TextBox 121"/>
            <p:cNvSpPr txBox="1"/>
            <p:nvPr/>
          </p:nvSpPr>
          <p:spPr>
            <a:xfrm>
              <a:off x="518552" y="4714884"/>
              <a:ext cx="19002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300  400  500  600  700</a:t>
              </a:r>
              <a:endParaRPr lang="en-US" sz="1400" dirty="0"/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>
              <a:off x="500034" y="4714884"/>
              <a:ext cx="17859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Freeform 131"/>
            <p:cNvSpPr/>
            <p:nvPr/>
          </p:nvSpPr>
          <p:spPr>
            <a:xfrm>
              <a:off x="713966" y="4119563"/>
              <a:ext cx="1228707" cy="601662"/>
            </a:xfrm>
            <a:custGeom>
              <a:avLst/>
              <a:gdLst>
                <a:gd name="connsiteX0" fmla="*/ 0 w 1581150"/>
                <a:gd name="connsiteY0" fmla="*/ 595312 h 601662"/>
                <a:gd name="connsiteX1" fmla="*/ 152400 w 1581150"/>
                <a:gd name="connsiteY1" fmla="*/ 595312 h 601662"/>
                <a:gd name="connsiteX2" fmla="*/ 304800 w 1581150"/>
                <a:gd name="connsiteY2" fmla="*/ 557212 h 601662"/>
                <a:gd name="connsiteX3" fmla="*/ 390525 w 1581150"/>
                <a:gd name="connsiteY3" fmla="*/ 395287 h 601662"/>
                <a:gd name="connsiteX4" fmla="*/ 476250 w 1581150"/>
                <a:gd name="connsiteY4" fmla="*/ 157162 h 601662"/>
                <a:gd name="connsiteX5" fmla="*/ 571500 w 1581150"/>
                <a:gd name="connsiteY5" fmla="*/ 14287 h 601662"/>
                <a:gd name="connsiteX6" fmla="*/ 695325 w 1581150"/>
                <a:gd name="connsiteY6" fmla="*/ 242887 h 601662"/>
                <a:gd name="connsiteX7" fmla="*/ 781050 w 1581150"/>
                <a:gd name="connsiteY7" fmla="*/ 357187 h 601662"/>
                <a:gd name="connsiteX8" fmla="*/ 942975 w 1581150"/>
                <a:gd name="connsiteY8" fmla="*/ 481012 h 601662"/>
                <a:gd name="connsiteX9" fmla="*/ 1104900 w 1581150"/>
                <a:gd name="connsiteY9" fmla="*/ 547687 h 601662"/>
                <a:gd name="connsiteX10" fmla="*/ 1266825 w 1581150"/>
                <a:gd name="connsiteY10" fmla="*/ 585787 h 601662"/>
                <a:gd name="connsiteX11" fmla="*/ 1438275 w 1581150"/>
                <a:gd name="connsiteY11" fmla="*/ 595312 h 601662"/>
                <a:gd name="connsiteX12" fmla="*/ 1581150 w 1581150"/>
                <a:gd name="connsiteY12" fmla="*/ 595312 h 6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601662">
                  <a:moveTo>
                    <a:pt x="0" y="595312"/>
                  </a:moveTo>
                  <a:cubicBezTo>
                    <a:pt x="50800" y="598487"/>
                    <a:pt x="101600" y="601662"/>
                    <a:pt x="152400" y="595312"/>
                  </a:cubicBezTo>
                  <a:cubicBezTo>
                    <a:pt x="203200" y="588962"/>
                    <a:pt x="265113" y="590549"/>
                    <a:pt x="304800" y="557212"/>
                  </a:cubicBezTo>
                  <a:cubicBezTo>
                    <a:pt x="344487" y="523875"/>
                    <a:pt x="361950" y="461962"/>
                    <a:pt x="390525" y="395287"/>
                  </a:cubicBezTo>
                  <a:cubicBezTo>
                    <a:pt x="419100" y="328612"/>
                    <a:pt x="446088" y="220662"/>
                    <a:pt x="476250" y="157162"/>
                  </a:cubicBezTo>
                  <a:cubicBezTo>
                    <a:pt x="506412" y="93662"/>
                    <a:pt x="534988" y="0"/>
                    <a:pt x="571500" y="14287"/>
                  </a:cubicBezTo>
                  <a:cubicBezTo>
                    <a:pt x="608012" y="28574"/>
                    <a:pt x="660400" y="185737"/>
                    <a:pt x="695325" y="242887"/>
                  </a:cubicBezTo>
                  <a:cubicBezTo>
                    <a:pt x="730250" y="300037"/>
                    <a:pt x="739775" y="317500"/>
                    <a:pt x="781050" y="357187"/>
                  </a:cubicBezTo>
                  <a:cubicBezTo>
                    <a:pt x="822325" y="396874"/>
                    <a:pt x="889000" y="449262"/>
                    <a:pt x="942975" y="481012"/>
                  </a:cubicBezTo>
                  <a:cubicBezTo>
                    <a:pt x="996950" y="512762"/>
                    <a:pt x="1050925" y="530225"/>
                    <a:pt x="1104900" y="547687"/>
                  </a:cubicBezTo>
                  <a:cubicBezTo>
                    <a:pt x="1158875" y="565149"/>
                    <a:pt x="1211263" y="577850"/>
                    <a:pt x="1266825" y="585787"/>
                  </a:cubicBezTo>
                  <a:cubicBezTo>
                    <a:pt x="1322387" y="593724"/>
                    <a:pt x="1385888" y="593725"/>
                    <a:pt x="1438275" y="595312"/>
                  </a:cubicBezTo>
                  <a:cubicBezTo>
                    <a:pt x="1490662" y="596899"/>
                    <a:pt x="1535906" y="596105"/>
                    <a:pt x="1581150" y="595312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2214546" y="469311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Group 141"/>
          <p:cNvGrpSpPr/>
          <p:nvPr/>
        </p:nvGrpSpPr>
        <p:grpSpPr>
          <a:xfrm>
            <a:off x="485537" y="1594330"/>
            <a:ext cx="2339846" cy="1188274"/>
            <a:chOff x="527167" y="1812098"/>
            <a:chExt cx="2339846" cy="1188274"/>
          </a:xfrm>
        </p:grpSpPr>
        <p:grpSp>
          <p:nvGrpSpPr>
            <p:cNvPr id="21" name="Group 133"/>
            <p:cNvGrpSpPr/>
            <p:nvPr/>
          </p:nvGrpSpPr>
          <p:grpSpPr>
            <a:xfrm>
              <a:off x="527167" y="1812098"/>
              <a:ext cx="2339846" cy="1188274"/>
              <a:chOff x="468522" y="4119563"/>
              <a:chExt cx="2174652" cy="942881"/>
            </a:xfrm>
          </p:grpSpPr>
          <p:cxnSp>
            <p:nvCxnSpPr>
              <p:cNvPr id="131" name="Straight Arrow Connector 130"/>
              <p:cNvCxnSpPr/>
              <p:nvPr/>
            </p:nvCxnSpPr>
            <p:spPr>
              <a:xfrm>
                <a:off x="500034" y="4714884"/>
                <a:ext cx="178595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468522" y="4714884"/>
                <a:ext cx="1900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300  400  500  600  700</a:t>
                </a:r>
                <a:endParaRPr lang="en-US" sz="1400" dirty="0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713966" y="4119563"/>
                <a:ext cx="1228707" cy="601662"/>
              </a:xfrm>
              <a:custGeom>
                <a:avLst/>
                <a:gdLst>
                  <a:gd name="connsiteX0" fmla="*/ 0 w 1581150"/>
                  <a:gd name="connsiteY0" fmla="*/ 595312 h 601662"/>
                  <a:gd name="connsiteX1" fmla="*/ 152400 w 1581150"/>
                  <a:gd name="connsiteY1" fmla="*/ 595312 h 601662"/>
                  <a:gd name="connsiteX2" fmla="*/ 304800 w 1581150"/>
                  <a:gd name="connsiteY2" fmla="*/ 557212 h 601662"/>
                  <a:gd name="connsiteX3" fmla="*/ 390525 w 1581150"/>
                  <a:gd name="connsiteY3" fmla="*/ 395287 h 601662"/>
                  <a:gd name="connsiteX4" fmla="*/ 476250 w 1581150"/>
                  <a:gd name="connsiteY4" fmla="*/ 157162 h 601662"/>
                  <a:gd name="connsiteX5" fmla="*/ 571500 w 1581150"/>
                  <a:gd name="connsiteY5" fmla="*/ 14287 h 601662"/>
                  <a:gd name="connsiteX6" fmla="*/ 695325 w 1581150"/>
                  <a:gd name="connsiteY6" fmla="*/ 242887 h 601662"/>
                  <a:gd name="connsiteX7" fmla="*/ 781050 w 1581150"/>
                  <a:gd name="connsiteY7" fmla="*/ 357187 h 601662"/>
                  <a:gd name="connsiteX8" fmla="*/ 942975 w 1581150"/>
                  <a:gd name="connsiteY8" fmla="*/ 481012 h 601662"/>
                  <a:gd name="connsiteX9" fmla="*/ 1104900 w 1581150"/>
                  <a:gd name="connsiteY9" fmla="*/ 547687 h 601662"/>
                  <a:gd name="connsiteX10" fmla="*/ 1266825 w 1581150"/>
                  <a:gd name="connsiteY10" fmla="*/ 585787 h 601662"/>
                  <a:gd name="connsiteX11" fmla="*/ 1438275 w 1581150"/>
                  <a:gd name="connsiteY11" fmla="*/ 595312 h 601662"/>
                  <a:gd name="connsiteX12" fmla="*/ 1581150 w 1581150"/>
                  <a:gd name="connsiteY12" fmla="*/ 595312 h 60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81150" h="601662">
                    <a:moveTo>
                      <a:pt x="0" y="595312"/>
                    </a:moveTo>
                    <a:cubicBezTo>
                      <a:pt x="50800" y="598487"/>
                      <a:pt x="101600" y="601662"/>
                      <a:pt x="152400" y="595312"/>
                    </a:cubicBezTo>
                    <a:cubicBezTo>
                      <a:pt x="203200" y="588962"/>
                      <a:pt x="265113" y="590549"/>
                      <a:pt x="304800" y="557212"/>
                    </a:cubicBezTo>
                    <a:cubicBezTo>
                      <a:pt x="344487" y="523875"/>
                      <a:pt x="361950" y="461962"/>
                      <a:pt x="390525" y="395287"/>
                    </a:cubicBezTo>
                    <a:cubicBezTo>
                      <a:pt x="419100" y="328612"/>
                      <a:pt x="446088" y="220662"/>
                      <a:pt x="476250" y="157162"/>
                    </a:cubicBezTo>
                    <a:cubicBezTo>
                      <a:pt x="506412" y="93662"/>
                      <a:pt x="534988" y="0"/>
                      <a:pt x="571500" y="14287"/>
                    </a:cubicBezTo>
                    <a:cubicBezTo>
                      <a:pt x="608012" y="28574"/>
                      <a:pt x="660400" y="185737"/>
                      <a:pt x="695325" y="242887"/>
                    </a:cubicBezTo>
                    <a:cubicBezTo>
                      <a:pt x="730250" y="300037"/>
                      <a:pt x="739775" y="317500"/>
                      <a:pt x="781050" y="357187"/>
                    </a:cubicBezTo>
                    <a:cubicBezTo>
                      <a:pt x="822325" y="396874"/>
                      <a:pt x="889000" y="449262"/>
                      <a:pt x="942975" y="481012"/>
                    </a:cubicBezTo>
                    <a:cubicBezTo>
                      <a:pt x="996950" y="512762"/>
                      <a:pt x="1050925" y="530225"/>
                      <a:pt x="1104900" y="547687"/>
                    </a:cubicBezTo>
                    <a:cubicBezTo>
                      <a:pt x="1158875" y="565149"/>
                      <a:pt x="1211263" y="577850"/>
                      <a:pt x="1266825" y="585787"/>
                    </a:cubicBezTo>
                    <a:cubicBezTo>
                      <a:pt x="1322387" y="593724"/>
                      <a:pt x="1385888" y="593725"/>
                      <a:pt x="1438275" y="595312"/>
                    </a:cubicBezTo>
                    <a:cubicBezTo>
                      <a:pt x="1490662" y="596899"/>
                      <a:pt x="1535906" y="596105"/>
                      <a:pt x="1581150" y="595312"/>
                    </a:cubicBez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2214546" y="4693112"/>
                <a:ext cx="4286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>
                    <a:latin typeface="Times New Roman" pitchFamily="18" charset="0"/>
                    <a:cs typeface="Times New Roman" pitchFamily="18" charset="0"/>
                  </a:rPr>
                  <a:t>λ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9" name="Rectangle 128"/>
            <p:cNvSpPr/>
            <p:nvPr/>
          </p:nvSpPr>
          <p:spPr>
            <a:xfrm>
              <a:off x="1113168" y="1812098"/>
              <a:ext cx="428628" cy="759646"/>
            </a:xfrm>
            <a:prstGeom prst="rect">
              <a:avLst/>
            </a:prstGeom>
            <a:solidFill>
              <a:schemeClr val="bg1">
                <a:lumMod val="75000"/>
                <a:alpha val="49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166"/>
          <p:cNvGrpSpPr/>
          <p:nvPr/>
        </p:nvGrpSpPr>
        <p:grpSpPr>
          <a:xfrm>
            <a:off x="5857884" y="2828506"/>
            <a:ext cx="2371716" cy="2506644"/>
            <a:chOff x="5857884" y="2828506"/>
            <a:chExt cx="2371716" cy="2506644"/>
          </a:xfrm>
        </p:grpSpPr>
        <p:grpSp>
          <p:nvGrpSpPr>
            <p:cNvPr id="23" name="Group 165"/>
            <p:cNvGrpSpPr/>
            <p:nvPr/>
          </p:nvGrpSpPr>
          <p:grpSpPr>
            <a:xfrm>
              <a:off x="6933813" y="3071810"/>
              <a:ext cx="1210087" cy="1210087"/>
              <a:chOff x="7947730" y="3274935"/>
              <a:chExt cx="1210087" cy="1210087"/>
            </a:xfrm>
          </p:grpSpPr>
          <p:pic>
            <p:nvPicPr>
              <p:cNvPr id="355338" name="Picture 1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8731285">
                <a:off x="7947730" y="3274935"/>
                <a:ext cx="1210087" cy="1210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24" name="Group 164"/>
              <p:cNvGrpSpPr/>
              <p:nvPr/>
            </p:nvGrpSpPr>
            <p:grpSpPr>
              <a:xfrm>
                <a:off x="8259172" y="3444702"/>
                <a:ext cx="527670" cy="769004"/>
                <a:chOff x="7333874" y="5361264"/>
                <a:chExt cx="527670" cy="769004"/>
              </a:xfrm>
            </p:grpSpPr>
            <p:sp>
              <p:nvSpPr>
                <p:cNvPr id="81962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7333874" y="5365354"/>
                  <a:ext cx="155438" cy="179980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7342055" y="5751901"/>
                  <a:ext cx="165664" cy="16362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4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7401367" y="5987102"/>
                  <a:ext cx="85900" cy="143166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5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7722469" y="5361264"/>
                  <a:ext cx="98171" cy="163618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7712242" y="5706906"/>
                  <a:ext cx="122714" cy="12271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7" name="Line 47"/>
                <p:cNvSpPr>
                  <a:spLocks noChangeShapeType="1"/>
                </p:cNvSpPr>
                <p:nvPr/>
              </p:nvSpPr>
              <p:spPr bwMode="auto">
                <a:xfrm>
                  <a:off x="7732694" y="5948244"/>
                  <a:ext cx="128850" cy="118623"/>
                </a:xfrm>
                <a:prstGeom prst="line">
                  <a:avLst/>
                </a:prstGeom>
                <a:noFill/>
                <a:ln w="2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</p:grpSp>
        <p:grpSp>
          <p:nvGrpSpPr>
            <p:cNvPr id="25" name="Group 153"/>
            <p:cNvGrpSpPr/>
            <p:nvPr/>
          </p:nvGrpSpPr>
          <p:grpSpPr>
            <a:xfrm>
              <a:off x="5857884" y="2828506"/>
              <a:ext cx="2371716" cy="2506644"/>
              <a:chOff x="5857884" y="2828506"/>
              <a:chExt cx="2371716" cy="2506644"/>
            </a:xfrm>
          </p:grpSpPr>
          <p:grpSp>
            <p:nvGrpSpPr>
              <p:cNvPr id="26" name="Group 123"/>
              <p:cNvGrpSpPr/>
              <p:nvPr/>
            </p:nvGrpSpPr>
            <p:grpSpPr>
              <a:xfrm>
                <a:off x="7107711" y="4389766"/>
                <a:ext cx="827150" cy="411785"/>
                <a:chOff x="5696551" y="4439586"/>
                <a:chExt cx="827150" cy="411785"/>
              </a:xfrm>
            </p:grpSpPr>
            <p:sp>
              <p:nvSpPr>
                <p:cNvPr id="81956" name="Rectangle 36"/>
                <p:cNvSpPr>
                  <a:spLocks noChangeArrowheads="1"/>
                </p:cNvSpPr>
                <p:nvPr/>
              </p:nvSpPr>
              <p:spPr bwMode="auto">
                <a:xfrm>
                  <a:off x="5696551" y="4439586"/>
                  <a:ext cx="827150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Excitation 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57" name="Rectangle 37"/>
                <p:cNvSpPr>
                  <a:spLocks noChangeArrowheads="1"/>
                </p:cNvSpPr>
                <p:nvPr/>
              </p:nvSpPr>
              <p:spPr bwMode="auto">
                <a:xfrm>
                  <a:off x="5780571" y="4635927"/>
                  <a:ext cx="657231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Sources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7" name="Group 124"/>
              <p:cNvGrpSpPr/>
              <p:nvPr/>
            </p:nvGrpSpPr>
            <p:grpSpPr>
              <a:xfrm>
                <a:off x="6313666" y="3066255"/>
                <a:ext cx="901177" cy="175908"/>
                <a:chOff x="5278154" y="3122461"/>
                <a:chExt cx="707650" cy="98171"/>
              </a:xfrm>
              <a:solidFill>
                <a:srgbClr val="6600CC"/>
              </a:solidFill>
            </p:grpSpPr>
            <p:sp>
              <p:nvSpPr>
                <p:cNvPr id="81968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413139" y="3171546"/>
                  <a:ext cx="572665" cy="2045"/>
                </a:xfrm>
                <a:prstGeom prst="line">
                  <a:avLst/>
                </a:prstGeom>
                <a:grpFill/>
                <a:ln w="28575" cap="rnd">
                  <a:solidFill>
                    <a:srgbClr val="4D009A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69" name="Freeform 49"/>
                <p:cNvSpPr>
                  <a:spLocks/>
                </p:cNvSpPr>
                <p:nvPr/>
              </p:nvSpPr>
              <p:spPr bwMode="auto">
                <a:xfrm>
                  <a:off x="5278154" y="3122461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5400A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28" name="Group 125"/>
              <p:cNvGrpSpPr/>
              <p:nvPr/>
            </p:nvGrpSpPr>
            <p:grpSpPr>
              <a:xfrm>
                <a:off x="6313667" y="3655278"/>
                <a:ext cx="878064" cy="163828"/>
                <a:chOff x="5278154" y="3711485"/>
                <a:chExt cx="707650" cy="98171"/>
              </a:xfrm>
            </p:grpSpPr>
            <p:sp>
              <p:nvSpPr>
                <p:cNvPr id="81970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5413139" y="3760570"/>
                  <a:ext cx="572665" cy="2045"/>
                </a:xfrm>
                <a:prstGeom prst="line">
                  <a:avLst/>
                </a:prstGeom>
                <a:noFill/>
                <a:ln w="28575" cap="rnd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71" name="Freeform 51"/>
                <p:cNvSpPr>
                  <a:spLocks/>
                </p:cNvSpPr>
                <p:nvPr/>
              </p:nvSpPr>
              <p:spPr bwMode="auto">
                <a:xfrm>
                  <a:off x="5278154" y="3711485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grpSp>
            <p:nvGrpSpPr>
              <p:cNvPr id="29" name="Group 126"/>
              <p:cNvGrpSpPr/>
              <p:nvPr/>
            </p:nvGrpSpPr>
            <p:grpSpPr>
              <a:xfrm>
                <a:off x="6313667" y="3949790"/>
                <a:ext cx="878064" cy="185001"/>
                <a:chOff x="5278154" y="4005997"/>
                <a:chExt cx="707650" cy="98171"/>
              </a:xfrm>
            </p:grpSpPr>
            <p:sp>
              <p:nvSpPr>
                <p:cNvPr id="81972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5413139" y="4055082"/>
                  <a:ext cx="572665" cy="2045"/>
                </a:xfrm>
                <a:prstGeom prst="line">
                  <a:avLst/>
                </a:prstGeom>
                <a:noFill/>
                <a:ln w="28575" cap="rnd">
                  <a:solidFill>
                    <a:srgbClr val="33CCCC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1973" name="Freeform 53"/>
                <p:cNvSpPr>
                  <a:spLocks/>
                </p:cNvSpPr>
                <p:nvPr/>
              </p:nvSpPr>
              <p:spPr bwMode="auto">
                <a:xfrm>
                  <a:off x="5278154" y="4005997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33CC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81975" name="Rectangle 55"/>
              <p:cNvSpPr>
                <a:spLocks noChangeArrowheads="1"/>
              </p:cNvSpPr>
              <p:nvPr/>
            </p:nvSpPr>
            <p:spPr bwMode="auto">
              <a:xfrm>
                <a:off x="6195044" y="3025349"/>
                <a:ext cx="118623" cy="132734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6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30" name="Group 124"/>
              <p:cNvGrpSpPr/>
              <p:nvPr/>
            </p:nvGrpSpPr>
            <p:grpSpPr>
              <a:xfrm>
                <a:off x="5936196" y="4371105"/>
                <a:ext cx="814325" cy="411786"/>
                <a:chOff x="4900683" y="4427314"/>
                <a:chExt cx="814325" cy="411786"/>
              </a:xfrm>
            </p:grpSpPr>
            <p:sp>
              <p:nvSpPr>
                <p:cNvPr id="81994" name="Rectangle 74"/>
                <p:cNvSpPr>
                  <a:spLocks noChangeArrowheads="1"/>
                </p:cNvSpPr>
                <p:nvPr/>
              </p:nvSpPr>
              <p:spPr bwMode="auto">
                <a:xfrm>
                  <a:off x="4900683" y="4427314"/>
                  <a:ext cx="81432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Excitation</a:t>
                  </a:r>
                  <a:r>
                    <a:rPr kumimoji="0" lang="he-IL" sz="105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 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81995" name="Rectangle 75"/>
                <p:cNvSpPr>
                  <a:spLocks noChangeArrowheads="1"/>
                </p:cNvSpPr>
                <p:nvPr/>
              </p:nvSpPr>
              <p:spPr bwMode="auto">
                <a:xfrm>
                  <a:off x="4919471" y="4623656"/>
                  <a:ext cx="39754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Arial" pitchFamily="34" charset="0"/>
                      <a:cs typeface="Arial" pitchFamily="34" charset="0"/>
                    </a:rPr>
                    <a:t>Filter</a:t>
                  </a:r>
                  <a:endParaRPr kumimoji="0" lang="he-IL" sz="2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82006" name="Rectangle 86"/>
              <p:cNvSpPr>
                <a:spLocks noChangeArrowheads="1"/>
              </p:cNvSpPr>
              <p:nvPr/>
            </p:nvSpPr>
            <p:spPr bwMode="auto">
              <a:xfrm>
                <a:off x="6656548" y="2898545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07" name="Rectangle 87"/>
              <p:cNvSpPr>
                <a:spLocks noChangeArrowheads="1"/>
              </p:cNvSpPr>
              <p:nvPr/>
            </p:nvSpPr>
            <p:spPr bwMode="auto">
              <a:xfrm>
                <a:off x="6733328" y="2898545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08" name="Rectangle 88"/>
              <p:cNvSpPr>
                <a:spLocks noChangeArrowheads="1"/>
              </p:cNvSpPr>
              <p:nvPr/>
            </p:nvSpPr>
            <p:spPr bwMode="auto">
              <a:xfrm>
                <a:off x="6848579" y="2898545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3" name="Rectangle 93"/>
              <p:cNvSpPr>
                <a:spLocks noChangeArrowheads="1"/>
              </p:cNvSpPr>
              <p:nvPr/>
            </p:nvSpPr>
            <p:spPr bwMode="auto">
              <a:xfrm>
                <a:off x="6644277" y="3193057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4" name="Rectangle 94"/>
              <p:cNvSpPr>
                <a:spLocks noChangeArrowheads="1"/>
              </p:cNvSpPr>
              <p:nvPr/>
            </p:nvSpPr>
            <p:spPr bwMode="auto">
              <a:xfrm>
                <a:off x="6721056" y="3193057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5" name="Rectangle 95"/>
              <p:cNvSpPr>
                <a:spLocks noChangeArrowheads="1"/>
              </p:cNvSpPr>
              <p:nvPr/>
            </p:nvSpPr>
            <p:spPr bwMode="auto">
              <a:xfrm>
                <a:off x="6836307" y="3193057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6" name="Rectangle 96"/>
              <p:cNvSpPr>
                <a:spLocks noChangeArrowheads="1"/>
              </p:cNvSpPr>
              <p:nvPr/>
            </p:nvSpPr>
            <p:spPr bwMode="auto">
              <a:xfrm>
                <a:off x="6644277" y="3487568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7" name="Rectangle 97"/>
              <p:cNvSpPr>
                <a:spLocks noChangeArrowheads="1"/>
              </p:cNvSpPr>
              <p:nvPr/>
            </p:nvSpPr>
            <p:spPr bwMode="auto">
              <a:xfrm>
                <a:off x="6721056" y="3487568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8" name="Rectangle 98"/>
              <p:cNvSpPr>
                <a:spLocks noChangeArrowheads="1"/>
              </p:cNvSpPr>
              <p:nvPr/>
            </p:nvSpPr>
            <p:spPr bwMode="auto">
              <a:xfrm>
                <a:off x="6836307" y="3487568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19" name="Freeform 99"/>
              <p:cNvSpPr>
                <a:spLocks noEditPoints="1"/>
              </p:cNvSpPr>
              <p:nvPr/>
            </p:nvSpPr>
            <p:spPr bwMode="auto">
              <a:xfrm>
                <a:off x="5857884" y="2828506"/>
                <a:ext cx="2183180" cy="2013856"/>
              </a:xfrm>
              <a:custGeom>
                <a:avLst/>
                <a:gdLst/>
                <a:ahLst/>
                <a:cxnLst>
                  <a:cxn ang="0">
                    <a:pos x="0" y="218"/>
                  </a:cxn>
                  <a:cxn ang="0">
                    <a:pos x="25" y="346"/>
                  </a:cxn>
                  <a:cxn ang="0">
                    <a:pos x="0" y="346"/>
                  </a:cxn>
                  <a:cxn ang="0">
                    <a:pos x="25" y="832"/>
                  </a:cxn>
                  <a:cxn ang="0">
                    <a:pos x="12" y="640"/>
                  </a:cxn>
                  <a:cxn ang="0">
                    <a:pos x="12" y="1152"/>
                  </a:cxn>
                  <a:cxn ang="0">
                    <a:pos x="25" y="960"/>
                  </a:cxn>
                  <a:cxn ang="0">
                    <a:pos x="0" y="1447"/>
                  </a:cxn>
                  <a:cxn ang="0">
                    <a:pos x="25" y="1575"/>
                  </a:cxn>
                  <a:cxn ang="0">
                    <a:pos x="0" y="1575"/>
                  </a:cxn>
                  <a:cxn ang="0">
                    <a:pos x="25" y="2061"/>
                  </a:cxn>
                  <a:cxn ang="0">
                    <a:pos x="12" y="1869"/>
                  </a:cxn>
                  <a:cxn ang="0">
                    <a:pos x="12" y="2381"/>
                  </a:cxn>
                  <a:cxn ang="0">
                    <a:pos x="25" y="2189"/>
                  </a:cxn>
                  <a:cxn ang="0">
                    <a:pos x="179" y="2496"/>
                  </a:cxn>
                  <a:cxn ang="0">
                    <a:pos x="0" y="2509"/>
                  </a:cxn>
                  <a:cxn ang="0">
                    <a:pos x="307" y="2496"/>
                  </a:cxn>
                  <a:cxn ang="0">
                    <a:pos x="307" y="2522"/>
                  </a:cxn>
                  <a:cxn ang="0">
                    <a:pos x="793" y="2496"/>
                  </a:cxn>
                  <a:cxn ang="0">
                    <a:pos x="601" y="2509"/>
                  </a:cxn>
                  <a:cxn ang="0">
                    <a:pos x="1113" y="2509"/>
                  </a:cxn>
                  <a:cxn ang="0">
                    <a:pos x="921" y="2496"/>
                  </a:cxn>
                  <a:cxn ang="0">
                    <a:pos x="1408" y="2522"/>
                  </a:cxn>
                  <a:cxn ang="0">
                    <a:pos x="1536" y="2496"/>
                  </a:cxn>
                  <a:cxn ang="0">
                    <a:pos x="1536" y="2522"/>
                  </a:cxn>
                  <a:cxn ang="0">
                    <a:pos x="2022" y="2496"/>
                  </a:cxn>
                  <a:cxn ang="0">
                    <a:pos x="1830" y="2509"/>
                  </a:cxn>
                  <a:cxn ang="0">
                    <a:pos x="2187" y="2509"/>
                  </a:cxn>
                  <a:cxn ang="0">
                    <a:pos x="2212" y="2509"/>
                  </a:cxn>
                  <a:cxn ang="0">
                    <a:pos x="2150" y="2496"/>
                  </a:cxn>
                  <a:cxn ang="0">
                    <a:pos x="2212" y="2072"/>
                  </a:cxn>
                  <a:cxn ang="0">
                    <a:pos x="2187" y="1944"/>
                  </a:cxn>
                  <a:cxn ang="0">
                    <a:pos x="2212" y="1944"/>
                  </a:cxn>
                  <a:cxn ang="0">
                    <a:pos x="2187" y="1458"/>
                  </a:cxn>
                  <a:cxn ang="0">
                    <a:pos x="2200" y="1650"/>
                  </a:cxn>
                  <a:cxn ang="0">
                    <a:pos x="2200" y="1138"/>
                  </a:cxn>
                  <a:cxn ang="0">
                    <a:pos x="2187" y="1330"/>
                  </a:cxn>
                  <a:cxn ang="0">
                    <a:pos x="2212" y="843"/>
                  </a:cxn>
                  <a:cxn ang="0">
                    <a:pos x="2187" y="715"/>
                  </a:cxn>
                  <a:cxn ang="0">
                    <a:pos x="2212" y="715"/>
                  </a:cxn>
                  <a:cxn ang="0">
                    <a:pos x="2187" y="229"/>
                  </a:cxn>
                  <a:cxn ang="0">
                    <a:pos x="2200" y="421"/>
                  </a:cxn>
                  <a:cxn ang="0">
                    <a:pos x="2200" y="26"/>
                  </a:cxn>
                  <a:cxn ang="0">
                    <a:pos x="2200" y="0"/>
                  </a:cxn>
                  <a:cxn ang="0">
                    <a:pos x="2187" y="101"/>
                  </a:cxn>
                  <a:cxn ang="0">
                    <a:pos x="1801" y="0"/>
                  </a:cxn>
                  <a:cxn ang="0">
                    <a:pos x="1673" y="26"/>
                  </a:cxn>
                  <a:cxn ang="0">
                    <a:pos x="1673" y="0"/>
                  </a:cxn>
                  <a:cxn ang="0">
                    <a:pos x="1187" y="26"/>
                  </a:cxn>
                  <a:cxn ang="0">
                    <a:pos x="1379" y="13"/>
                  </a:cxn>
                  <a:cxn ang="0">
                    <a:pos x="867" y="13"/>
                  </a:cxn>
                  <a:cxn ang="0">
                    <a:pos x="1059" y="26"/>
                  </a:cxn>
                  <a:cxn ang="0">
                    <a:pos x="572" y="0"/>
                  </a:cxn>
                  <a:cxn ang="0">
                    <a:pos x="444" y="26"/>
                  </a:cxn>
                  <a:cxn ang="0">
                    <a:pos x="444" y="0"/>
                  </a:cxn>
                  <a:cxn ang="0">
                    <a:pos x="12" y="26"/>
                  </a:cxn>
                  <a:cxn ang="0">
                    <a:pos x="150" y="13"/>
                  </a:cxn>
                </a:cxnLst>
                <a:rect l="0" t="0" r="r" b="b"/>
                <a:pathLst>
                  <a:path w="2212" h="2522">
                    <a:moveTo>
                      <a:pt x="25" y="39"/>
                    </a:moveTo>
                    <a:lnTo>
                      <a:pt x="25" y="218"/>
                    </a:lnTo>
                    <a:cubicBezTo>
                      <a:pt x="25" y="225"/>
                      <a:pt x="20" y="231"/>
                      <a:pt x="12" y="231"/>
                    </a:cubicBezTo>
                    <a:cubicBezTo>
                      <a:pt x="5" y="231"/>
                      <a:pt x="0" y="225"/>
                      <a:pt x="0" y="218"/>
                    </a:cubicBezTo>
                    <a:lnTo>
                      <a:pt x="0" y="39"/>
                    </a:lnTo>
                    <a:cubicBezTo>
                      <a:pt x="0" y="31"/>
                      <a:pt x="5" y="26"/>
                      <a:pt x="12" y="26"/>
                    </a:cubicBezTo>
                    <a:cubicBezTo>
                      <a:pt x="20" y="26"/>
                      <a:pt x="25" y="31"/>
                      <a:pt x="25" y="39"/>
                    </a:cubicBezTo>
                    <a:close/>
                    <a:moveTo>
                      <a:pt x="25" y="346"/>
                    </a:moveTo>
                    <a:lnTo>
                      <a:pt x="25" y="525"/>
                    </a:lnTo>
                    <a:cubicBezTo>
                      <a:pt x="25" y="532"/>
                      <a:pt x="20" y="538"/>
                      <a:pt x="12" y="538"/>
                    </a:cubicBezTo>
                    <a:cubicBezTo>
                      <a:pt x="5" y="538"/>
                      <a:pt x="0" y="532"/>
                      <a:pt x="0" y="525"/>
                    </a:cubicBezTo>
                    <a:lnTo>
                      <a:pt x="0" y="346"/>
                    </a:lnTo>
                    <a:cubicBezTo>
                      <a:pt x="0" y="339"/>
                      <a:pt x="5" y="333"/>
                      <a:pt x="12" y="333"/>
                    </a:cubicBezTo>
                    <a:cubicBezTo>
                      <a:pt x="20" y="333"/>
                      <a:pt x="25" y="339"/>
                      <a:pt x="25" y="346"/>
                    </a:cubicBezTo>
                    <a:close/>
                    <a:moveTo>
                      <a:pt x="25" y="653"/>
                    </a:moveTo>
                    <a:lnTo>
                      <a:pt x="25" y="832"/>
                    </a:lnTo>
                    <a:cubicBezTo>
                      <a:pt x="25" y="839"/>
                      <a:pt x="20" y="845"/>
                      <a:pt x="12" y="845"/>
                    </a:cubicBezTo>
                    <a:cubicBezTo>
                      <a:pt x="5" y="845"/>
                      <a:pt x="0" y="839"/>
                      <a:pt x="0" y="832"/>
                    </a:cubicBezTo>
                    <a:lnTo>
                      <a:pt x="0" y="653"/>
                    </a:lnTo>
                    <a:cubicBezTo>
                      <a:pt x="0" y="646"/>
                      <a:pt x="5" y="640"/>
                      <a:pt x="12" y="640"/>
                    </a:cubicBezTo>
                    <a:cubicBezTo>
                      <a:pt x="20" y="640"/>
                      <a:pt x="25" y="646"/>
                      <a:pt x="25" y="653"/>
                    </a:cubicBezTo>
                    <a:close/>
                    <a:moveTo>
                      <a:pt x="25" y="960"/>
                    </a:moveTo>
                    <a:lnTo>
                      <a:pt x="25" y="1139"/>
                    </a:lnTo>
                    <a:cubicBezTo>
                      <a:pt x="25" y="1146"/>
                      <a:pt x="20" y="1152"/>
                      <a:pt x="12" y="1152"/>
                    </a:cubicBezTo>
                    <a:cubicBezTo>
                      <a:pt x="5" y="1152"/>
                      <a:pt x="0" y="1146"/>
                      <a:pt x="0" y="1139"/>
                    </a:cubicBezTo>
                    <a:lnTo>
                      <a:pt x="0" y="960"/>
                    </a:lnTo>
                    <a:cubicBezTo>
                      <a:pt x="0" y="953"/>
                      <a:pt x="5" y="947"/>
                      <a:pt x="12" y="947"/>
                    </a:cubicBezTo>
                    <a:cubicBezTo>
                      <a:pt x="20" y="947"/>
                      <a:pt x="25" y="953"/>
                      <a:pt x="25" y="960"/>
                    </a:cubicBezTo>
                    <a:close/>
                    <a:moveTo>
                      <a:pt x="25" y="1267"/>
                    </a:moveTo>
                    <a:lnTo>
                      <a:pt x="25" y="1447"/>
                    </a:lnTo>
                    <a:cubicBezTo>
                      <a:pt x="25" y="1454"/>
                      <a:pt x="20" y="1459"/>
                      <a:pt x="12" y="1459"/>
                    </a:cubicBezTo>
                    <a:cubicBezTo>
                      <a:pt x="5" y="1459"/>
                      <a:pt x="0" y="1454"/>
                      <a:pt x="0" y="1447"/>
                    </a:cubicBezTo>
                    <a:lnTo>
                      <a:pt x="0" y="1267"/>
                    </a:lnTo>
                    <a:cubicBezTo>
                      <a:pt x="0" y="1260"/>
                      <a:pt x="5" y="1255"/>
                      <a:pt x="12" y="1255"/>
                    </a:cubicBezTo>
                    <a:cubicBezTo>
                      <a:pt x="20" y="1255"/>
                      <a:pt x="25" y="1260"/>
                      <a:pt x="25" y="1267"/>
                    </a:cubicBezTo>
                    <a:close/>
                    <a:moveTo>
                      <a:pt x="25" y="1575"/>
                    </a:moveTo>
                    <a:lnTo>
                      <a:pt x="25" y="1754"/>
                    </a:lnTo>
                    <a:cubicBezTo>
                      <a:pt x="25" y="1761"/>
                      <a:pt x="20" y="1767"/>
                      <a:pt x="12" y="1767"/>
                    </a:cubicBezTo>
                    <a:cubicBezTo>
                      <a:pt x="5" y="1767"/>
                      <a:pt x="0" y="1761"/>
                      <a:pt x="0" y="1754"/>
                    </a:cubicBezTo>
                    <a:lnTo>
                      <a:pt x="0" y="1575"/>
                    </a:lnTo>
                    <a:cubicBezTo>
                      <a:pt x="0" y="1567"/>
                      <a:pt x="5" y="1562"/>
                      <a:pt x="12" y="1562"/>
                    </a:cubicBezTo>
                    <a:cubicBezTo>
                      <a:pt x="20" y="1562"/>
                      <a:pt x="25" y="1567"/>
                      <a:pt x="25" y="1575"/>
                    </a:cubicBezTo>
                    <a:close/>
                    <a:moveTo>
                      <a:pt x="25" y="1882"/>
                    </a:moveTo>
                    <a:lnTo>
                      <a:pt x="25" y="2061"/>
                    </a:lnTo>
                    <a:cubicBezTo>
                      <a:pt x="25" y="2068"/>
                      <a:pt x="20" y="2074"/>
                      <a:pt x="12" y="2074"/>
                    </a:cubicBezTo>
                    <a:cubicBezTo>
                      <a:pt x="5" y="2074"/>
                      <a:pt x="0" y="2068"/>
                      <a:pt x="0" y="2061"/>
                    </a:cubicBezTo>
                    <a:lnTo>
                      <a:pt x="0" y="1882"/>
                    </a:lnTo>
                    <a:cubicBezTo>
                      <a:pt x="0" y="1875"/>
                      <a:pt x="5" y="1869"/>
                      <a:pt x="12" y="1869"/>
                    </a:cubicBezTo>
                    <a:cubicBezTo>
                      <a:pt x="20" y="1869"/>
                      <a:pt x="25" y="1875"/>
                      <a:pt x="25" y="1882"/>
                    </a:cubicBezTo>
                    <a:close/>
                    <a:moveTo>
                      <a:pt x="25" y="2189"/>
                    </a:moveTo>
                    <a:lnTo>
                      <a:pt x="25" y="2368"/>
                    </a:lnTo>
                    <a:cubicBezTo>
                      <a:pt x="25" y="2375"/>
                      <a:pt x="20" y="2381"/>
                      <a:pt x="12" y="2381"/>
                    </a:cubicBezTo>
                    <a:cubicBezTo>
                      <a:pt x="5" y="2381"/>
                      <a:pt x="0" y="2375"/>
                      <a:pt x="0" y="2368"/>
                    </a:cubicBezTo>
                    <a:lnTo>
                      <a:pt x="0" y="2189"/>
                    </a:lnTo>
                    <a:cubicBezTo>
                      <a:pt x="0" y="2182"/>
                      <a:pt x="5" y="2176"/>
                      <a:pt x="12" y="2176"/>
                    </a:cubicBezTo>
                    <a:cubicBezTo>
                      <a:pt x="20" y="2176"/>
                      <a:pt x="25" y="2182"/>
                      <a:pt x="25" y="2189"/>
                    </a:cubicBezTo>
                    <a:close/>
                    <a:moveTo>
                      <a:pt x="25" y="2496"/>
                    </a:moveTo>
                    <a:lnTo>
                      <a:pt x="25" y="2509"/>
                    </a:lnTo>
                    <a:lnTo>
                      <a:pt x="12" y="2496"/>
                    </a:lnTo>
                    <a:lnTo>
                      <a:pt x="179" y="2496"/>
                    </a:lnTo>
                    <a:cubicBezTo>
                      <a:pt x="186" y="2496"/>
                      <a:pt x="192" y="2502"/>
                      <a:pt x="192" y="2509"/>
                    </a:cubicBezTo>
                    <a:cubicBezTo>
                      <a:pt x="192" y="2516"/>
                      <a:pt x="186" y="2522"/>
                      <a:pt x="179" y="2522"/>
                    </a:cubicBezTo>
                    <a:lnTo>
                      <a:pt x="12" y="2522"/>
                    </a:lnTo>
                    <a:cubicBezTo>
                      <a:pt x="5" y="2522"/>
                      <a:pt x="0" y="2516"/>
                      <a:pt x="0" y="2509"/>
                    </a:cubicBezTo>
                    <a:lnTo>
                      <a:pt x="0" y="2496"/>
                    </a:lnTo>
                    <a:cubicBezTo>
                      <a:pt x="0" y="2489"/>
                      <a:pt x="5" y="2483"/>
                      <a:pt x="12" y="2483"/>
                    </a:cubicBezTo>
                    <a:cubicBezTo>
                      <a:pt x="20" y="2483"/>
                      <a:pt x="25" y="2489"/>
                      <a:pt x="25" y="2496"/>
                    </a:cubicBezTo>
                    <a:close/>
                    <a:moveTo>
                      <a:pt x="307" y="2496"/>
                    </a:moveTo>
                    <a:lnTo>
                      <a:pt x="486" y="2496"/>
                    </a:lnTo>
                    <a:cubicBezTo>
                      <a:pt x="493" y="2496"/>
                      <a:pt x="499" y="2502"/>
                      <a:pt x="499" y="2509"/>
                    </a:cubicBezTo>
                    <a:cubicBezTo>
                      <a:pt x="499" y="2516"/>
                      <a:pt x="493" y="2522"/>
                      <a:pt x="486" y="2522"/>
                    </a:cubicBezTo>
                    <a:lnTo>
                      <a:pt x="307" y="2522"/>
                    </a:lnTo>
                    <a:cubicBezTo>
                      <a:pt x="300" y="2522"/>
                      <a:pt x="294" y="2516"/>
                      <a:pt x="294" y="2509"/>
                    </a:cubicBezTo>
                    <a:cubicBezTo>
                      <a:pt x="294" y="2502"/>
                      <a:pt x="300" y="2496"/>
                      <a:pt x="307" y="2496"/>
                    </a:cubicBezTo>
                    <a:close/>
                    <a:moveTo>
                      <a:pt x="614" y="2496"/>
                    </a:moveTo>
                    <a:lnTo>
                      <a:pt x="793" y="2496"/>
                    </a:lnTo>
                    <a:cubicBezTo>
                      <a:pt x="800" y="2496"/>
                      <a:pt x="806" y="2502"/>
                      <a:pt x="806" y="2509"/>
                    </a:cubicBezTo>
                    <a:cubicBezTo>
                      <a:pt x="806" y="2516"/>
                      <a:pt x="800" y="2522"/>
                      <a:pt x="793" y="2522"/>
                    </a:cubicBezTo>
                    <a:lnTo>
                      <a:pt x="614" y="2522"/>
                    </a:lnTo>
                    <a:cubicBezTo>
                      <a:pt x="607" y="2522"/>
                      <a:pt x="601" y="2516"/>
                      <a:pt x="601" y="2509"/>
                    </a:cubicBezTo>
                    <a:cubicBezTo>
                      <a:pt x="601" y="2502"/>
                      <a:pt x="607" y="2496"/>
                      <a:pt x="614" y="2496"/>
                    </a:cubicBezTo>
                    <a:close/>
                    <a:moveTo>
                      <a:pt x="921" y="2496"/>
                    </a:moveTo>
                    <a:lnTo>
                      <a:pt x="1100" y="2496"/>
                    </a:lnTo>
                    <a:cubicBezTo>
                      <a:pt x="1108" y="2496"/>
                      <a:pt x="1113" y="2502"/>
                      <a:pt x="1113" y="2509"/>
                    </a:cubicBezTo>
                    <a:cubicBezTo>
                      <a:pt x="1113" y="2516"/>
                      <a:pt x="1108" y="2522"/>
                      <a:pt x="1100" y="2522"/>
                    </a:cubicBezTo>
                    <a:lnTo>
                      <a:pt x="921" y="2522"/>
                    </a:lnTo>
                    <a:cubicBezTo>
                      <a:pt x="914" y="2522"/>
                      <a:pt x="908" y="2516"/>
                      <a:pt x="908" y="2509"/>
                    </a:cubicBezTo>
                    <a:cubicBezTo>
                      <a:pt x="908" y="2502"/>
                      <a:pt x="914" y="2496"/>
                      <a:pt x="921" y="2496"/>
                    </a:cubicBezTo>
                    <a:close/>
                    <a:moveTo>
                      <a:pt x="1228" y="2496"/>
                    </a:moveTo>
                    <a:lnTo>
                      <a:pt x="1408" y="2496"/>
                    </a:lnTo>
                    <a:cubicBezTo>
                      <a:pt x="1415" y="2496"/>
                      <a:pt x="1420" y="2502"/>
                      <a:pt x="1420" y="2509"/>
                    </a:cubicBezTo>
                    <a:cubicBezTo>
                      <a:pt x="1420" y="2516"/>
                      <a:pt x="1415" y="2522"/>
                      <a:pt x="1408" y="2522"/>
                    </a:cubicBezTo>
                    <a:lnTo>
                      <a:pt x="1228" y="2522"/>
                    </a:lnTo>
                    <a:cubicBezTo>
                      <a:pt x="1221" y="2522"/>
                      <a:pt x="1216" y="2516"/>
                      <a:pt x="1216" y="2509"/>
                    </a:cubicBezTo>
                    <a:cubicBezTo>
                      <a:pt x="1216" y="2502"/>
                      <a:pt x="1221" y="2496"/>
                      <a:pt x="1228" y="2496"/>
                    </a:cubicBezTo>
                    <a:close/>
                    <a:moveTo>
                      <a:pt x="1536" y="2496"/>
                    </a:moveTo>
                    <a:lnTo>
                      <a:pt x="1715" y="2496"/>
                    </a:lnTo>
                    <a:cubicBezTo>
                      <a:pt x="1722" y="2496"/>
                      <a:pt x="1728" y="2502"/>
                      <a:pt x="1728" y="2509"/>
                    </a:cubicBezTo>
                    <a:cubicBezTo>
                      <a:pt x="1728" y="2516"/>
                      <a:pt x="1722" y="2522"/>
                      <a:pt x="1715" y="2522"/>
                    </a:cubicBezTo>
                    <a:lnTo>
                      <a:pt x="1536" y="2522"/>
                    </a:lnTo>
                    <a:cubicBezTo>
                      <a:pt x="1529" y="2522"/>
                      <a:pt x="1523" y="2516"/>
                      <a:pt x="1523" y="2509"/>
                    </a:cubicBezTo>
                    <a:cubicBezTo>
                      <a:pt x="1523" y="2502"/>
                      <a:pt x="1529" y="2496"/>
                      <a:pt x="1536" y="2496"/>
                    </a:cubicBezTo>
                    <a:close/>
                    <a:moveTo>
                      <a:pt x="1843" y="2496"/>
                    </a:moveTo>
                    <a:lnTo>
                      <a:pt x="2022" y="2496"/>
                    </a:lnTo>
                    <a:cubicBezTo>
                      <a:pt x="2029" y="2496"/>
                      <a:pt x="2035" y="2502"/>
                      <a:pt x="2035" y="2509"/>
                    </a:cubicBezTo>
                    <a:cubicBezTo>
                      <a:pt x="2035" y="2516"/>
                      <a:pt x="2029" y="2522"/>
                      <a:pt x="2022" y="2522"/>
                    </a:cubicBezTo>
                    <a:lnTo>
                      <a:pt x="1843" y="2522"/>
                    </a:lnTo>
                    <a:cubicBezTo>
                      <a:pt x="1836" y="2522"/>
                      <a:pt x="1830" y="2516"/>
                      <a:pt x="1830" y="2509"/>
                    </a:cubicBezTo>
                    <a:cubicBezTo>
                      <a:pt x="1830" y="2502"/>
                      <a:pt x="1836" y="2496"/>
                      <a:pt x="1843" y="2496"/>
                    </a:cubicBezTo>
                    <a:close/>
                    <a:moveTo>
                      <a:pt x="2150" y="2496"/>
                    </a:moveTo>
                    <a:lnTo>
                      <a:pt x="2200" y="2496"/>
                    </a:lnTo>
                    <a:lnTo>
                      <a:pt x="2187" y="2509"/>
                    </a:lnTo>
                    <a:lnTo>
                      <a:pt x="2187" y="2379"/>
                    </a:lnTo>
                    <a:cubicBezTo>
                      <a:pt x="2187" y="2372"/>
                      <a:pt x="2192" y="2366"/>
                      <a:pt x="2200" y="2366"/>
                    </a:cubicBezTo>
                    <a:cubicBezTo>
                      <a:pt x="2207" y="2366"/>
                      <a:pt x="2212" y="2372"/>
                      <a:pt x="2212" y="2379"/>
                    </a:cubicBezTo>
                    <a:lnTo>
                      <a:pt x="2212" y="2509"/>
                    </a:lnTo>
                    <a:cubicBezTo>
                      <a:pt x="2212" y="2516"/>
                      <a:pt x="2207" y="2522"/>
                      <a:pt x="2200" y="2522"/>
                    </a:cubicBezTo>
                    <a:lnTo>
                      <a:pt x="2150" y="2522"/>
                    </a:lnTo>
                    <a:cubicBezTo>
                      <a:pt x="2143" y="2522"/>
                      <a:pt x="2137" y="2516"/>
                      <a:pt x="2137" y="2509"/>
                    </a:cubicBezTo>
                    <a:cubicBezTo>
                      <a:pt x="2137" y="2502"/>
                      <a:pt x="2143" y="2496"/>
                      <a:pt x="2150" y="2496"/>
                    </a:cubicBezTo>
                    <a:close/>
                    <a:moveTo>
                      <a:pt x="2187" y="2251"/>
                    </a:moveTo>
                    <a:lnTo>
                      <a:pt x="2187" y="2072"/>
                    </a:lnTo>
                    <a:cubicBezTo>
                      <a:pt x="2187" y="2065"/>
                      <a:pt x="2192" y="2059"/>
                      <a:pt x="2200" y="2059"/>
                    </a:cubicBezTo>
                    <a:cubicBezTo>
                      <a:pt x="2207" y="2059"/>
                      <a:pt x="2212" y="2065"/>
                      <a:pt x="2212" y="2072"/>
                    </a:cubicBezTo>
                    <a:lnTo>
                      <a:pt x="2212" y="2251"/>
                    </a:lnTo>
                    <a:cubicBezTo>
                      <a:pt x="2212" y="2258"/>
                      <a:pt x="2207" y="2264"/>
                      <a:pt x="2200" y="2264"/>
                    </a:cubicBezTo>
                    <a:cubicBezTo>
                      <a:pt x="2192" y="2264"/>
                      <a:pt x="2187" y="2258"/>
                      <a:pt x="2187" y="2251"/>
                    </a:cubicBezTo>
                    <a:close/>
                    <a:moveTo>
                      <a:pt x="2187" y="1944"/>
                    </a:moveTo>
                    <a:lnTo>
                      <a:pt x="2187" y="1765"/>
                    </a:lnTo>
                    <a:cubicBezTo>
                      <a:pt x="2187" y="1758"/>
                      <a:pt x="2192" y="1752"/>
                      <a:pt x="2200" y="1752"/>
                    </a:cubicBezTo>
                    <a:cubicBezTo>
                      <a:pt x="2207" y="1752"/>
                      <a:pt x="2212" y="1758"/>
                      <a:pt x="2212" y="1765"/>
                    </a:cubicBezTo>
                    <a:lnTo>
                      <a:pt x="2212" y="1944"/>
                    </a:lnTo>
                    <a:cubicBezTo>
                      <a:pt x="2212" y="1951"/>
                      <a:pt x="2207" y="1957"/>
                      <a:pt x="2200" y="1957"/>
                    </a:cubicBezTo>
                    <a:cubicBezTo>
                      <a:pt x="2192" y="1957"/>
                      <a:pt x="2187" y="1951"/>
                      <a:pt x="2187" y="1944"/>
                    </a:cubicBezTo>
                    <a:close/>
                    <a:moveTo>
                      <a:pt x="2187" y="1637"/>
                    </a:moveTo>
                    <a:lnTo>
                      <a:pt x="2187" y="1458"/>
                    </a:lnTo>
                    <a:cubicBezTo>
                      <a:pt x="2187" y="1451"/>
                      <a:pt x="2192" y="1445"/>
                      <a:pt x="2200" y="1445"/>
                    </a:cubicBezTo>
                    <a:cubicBezTo>
                      <a:pt x="2207" y="1445"/>
                      <a:pt x="2212" y="1451"/>
                      <a:pt x="2212" y="1458"/>
                    </a:cubicBezTo>
                    <a:lnTo>
                      <a:pt x="2212" y="1637"/>
                    </a:lnTo>
                    <a:cubicBezTo>
                      <a:pt x="2212" y="1644"/>
                      <a:pt x="2207" y="1650"/>
                      <a:pt x="2200" y="1650"/>
                    </a:cubicBezTo>
                    <a:cubicBezTo>
                      <a:pt x="2192" y="1650"/>
                      <a:pt x="2187" y="1644"/>
                      <a:pt x="2187" y="1637"/>
                    </a:cubicBezTo>
                    <a:close/>
                    <a:moveTo>
                      <a:pt x="2187" y="1330"/>
                    </a:moveTo>
                    <a:lnTo>
                      <a:pt x="2187" y="1150"/>
                    </a:lnTo>
                    <a:cubicBezTo>
                      <a:pt x="2187" y="1143"/>
                      <a:pt x="2192" y="1138"/>
                      <a:pt x="2200" y="1138"/>
                    </a:cubicBezTo>
                    <a:cubicBezTo>
                      <a:pt x="2207" y="1138"/>
                      <a:pt x="2212" y="1143"/>
                      <a:pt x="2212" y="1150"/>
                    </a:cubicBezTo>
                    <a:lnTo>
                      <a:pt x="2212" y="1330"/>
                    </a:lnTo>
                    <a:cubicBezTo>
                      <a:pt x="2212" y="1337"/>
                      <a:pt x="2207" y="1342"/>
                      <a:pt x="2200" y="1342"/>
                    </a:cubicBezTo>
                    <a:cubicBezTo>
                      <a:pt x="2192" y="1342"/>
                      <a:pt x="2187" y="1337"/>
                      <a:pt x="2187" y="1330"/>
                    </a:cubicBezTo>
                    <a:close/>
                    <a:moveTo>
                      <a:pt x="2187" y="1022"/>
                    </a:moveTo>
                    <a:lnTo>
                      <a:pt x="2187" y="843"/>
                    </a:lnTo>
                    <a:cubicBezTo>
                      <a:pt x="2187" y="836"/>
                      <a:pt x="2192" y="830"/>
                      <a:pt x="2200" y="830"/>
                    </a:cubicBezTo>
                    <a:cubicBezTo>
                      <a:pt x="2207" y="830"/>
                      <a:pt x="2212" y="836"/>
                      <a:pt x="2212" y="843"/>
                    </a:cubicBezTo>
                    <a:lnTo>
                      <a:pt x="2212" y="1022"/>
                    </a:lnTo>
                    <a:cubicBezTo>
                      <a:pt x="2212" y="1030"/>
                      <a:pt x="2207" y="1035"/>
                      <a:pt x="2200" y="1035"/>
                    </a:cubicBezTo>
                    <a:cubicBezTo>
                      <a:pt x="2192" y="1035"/>
                      <a:pt x="2187" y="1030"/>
                      <a:pt x="2187" y="1022"/>
                    </a:cubicBezTo>
                    <a:close/>
                    <a:moveTo>
                      <a:pt x="2187" y="715"/>
                    </a:moveTo>
                    <a:lnTo>
                      <a:pt x="2187" y="536"/>
                    </a:lnTo>
                    <a:cubicBezTo>
                      <a:pt x="2187" y="529"/>
                      <a:pt x="2192" y="523"/>
                      <a:pt x="2200" y="523"/>
                    </a:cubicBezTo>
                    <a:cubicBezTo>
                      <a:pt x="2207" y="523"/>
                      <a:pt x="2212" y="529"/>
                      <a:pt x="2212" y="536"/>
                    </a:cubicBezTo>
                    <a:lnTo>
                      <a:pt x="2212" y="715"/>
                    </a:lnTo>
                    <a:cubicBezTo>
                      <a:pt x="2212" y="722"/>
                      <a:pt x="2207" y="728"/>
                      <a:pt x="2200" y="728"/>
                    </a:cubicBezTo>
                    <a:cubicBezTo>
                      <a:pt x="2192" y="728"/>
                      <a:pt x="2187" y="722"/>
                      <a:pt x="2187" y="715"/>
                    </a:cubicBezTo>
                    <a:close/>
                    <a:moveTo>
                      <a:pt x="2187" y="408"/>
                    </a:moveTo>
                    <a:lnTo>
                      <a:pt x="2187" y="229"/>
                    </a:lnTo>
                    <a:cubicBezTo>
                      <a:pt x="2187" y="222"/>
                      <a:pt x="2192" y="216"/>
                      <a:pt x="2200" y="216"/>
                    </a:cubicBezTo>
                    <a:cubicBezTo>
                      <a:pt x="2207" y="216"/>
                      <a:pt x="2212" y="222"/>
                      <a:pt x="2212" y="229"/>
                    </a:cubicBezTo>
                    <a:lnTo>
                      <a:pt x="2212" y="408"/>
                    </a:lnTo>
                    <a:cubicBezTo>
                      <a:pt x="2212" y="415"/>
                      <a:pt x="2207" y="421"/>
                      <a:pt x="2200" y="421"/>
                    </a:cubicBezTo>
                    <a:cubicBezTo>
                      <a:pt x="2192" y="421"/>
                      <a:pt x="2187" y="415"/>
                      <a:pt x="2187" y="408"/>
                    </a:cubicBezTo>
                    <a:close/>
                    <a:moveTo>
                      <a:pt x="2187" y="101"/>
                    </a:moveTo>
                    <a:lnTo>
                      <a:pt x="2187" y="13"/>
                    </a:lnTo>
                    <a:lnTo>
                      <a:pt x="2200" y="26"/>
                    </a:lnTo>
                    <a:lnTo>
                      <a:pt x="2108" y="26"/>
                    </a:lnTo>
                    <a:cubicBezTo>
                      <a:pt x="2101" y="26"/>
                      <a:pt x="2095" y="20"/>
                      <a:pt x="2095" y="13"/>
                    </a:cubicBezTo>
                    <a:cubicBezTo>
                      <a:pt x="2095" y="6"/>
                      <a:pt x="2101" y="0"/>
                      <a:pt x="2108" y="0"/>
                    </a:cubicBezTo>
                    <a:lnTo>
                      <a:pt x="2200" y="0"/>
                    </a:lnTo>
                    <a:cubicBezTo>
                      <a:pt x="2207" y="0"/>
                      <a:pt x="2212" y="6"/>
                      <a:pt x="2212" y="13"/>
                    </a:cubicBezTo>
                    <a:lnTo>
                      <a:pt x="2212" y="101"/>
                    </a:lnTo>
                    <a:cubicBezTo>
                      <a:pt x="2212" y="108"/>
                      <a:pt x="2207" y="114"/>
                      <a:pt x="2200" y="114"/>
                    </a:cubicBezTo>
                    <a:cubicBezTo>
                      <a:pt x="2192" y="114"/>
                      <a:pt x="2187" y="108"/>
                      <a:pt x="2187" y="101"/>
                    </a:cubicBezTo>
                    <a:close/>
                    <a:moveTo>
                      <a:pt x="1980" y="26"/>
                    </a:moveTo>
                    <a:lnTo>
                      <a:pt x="1801" y="26"/>
                    </a:lnTo>
                    <a:cubicBezTo>
                      <a:pt x="1794" y="26"/>
                      <a:pt x="1788" y="20"/>
                      <a:pt x="1788" y="13"/>
                    </a:cubicBezTo>
                    <a:cubicBezTo>
                      <a:pt x="1788" y="6"/>
                      <a:pt x="1794" y="0"/>
                      <a:pt x="1801" y="0"/>
                    </a:cubicBezTo>
                    <a:lnTo>
                      <a:pt x="1980" y="0"/>
                    </a:lnTo>
                    <a:cubicBezTo>
                      <a:pt x="1987" y="0"/>
                      <a:pt x="1993" y="6"/>
                      <a:pt x="1993" y="13"/>
                    </a:cubicBezTo>
                    <a:cubicBezTo>
                      <a:pt x="1993" y="20"/>
                      <a:pt x="1987" y="26"/>
                      <a:pt x="1980" y="26"/>
                    </a:cubicBezTo>
                    <a:close/>
                    <a:moveTo>
                      <a:pt x="1673" y="26"/>
                    </a:moveTo>
                    <a:lnTo>
                      <a:pt x="1494" y="26"/>
                    </a:lnTo>
                    <a:cubicBezTo>
                      <a:pt x="1487" y="26"/>
                      <a:pt x="1481" y="20"/>
                      <a:pt x="1481" y="13"/>
                    </a:cubicBezTo>
                    <a:cubicBezTo>
                      <a:pt x="1481" y="6"/>
                      <a:pt x="1487" y="0"/>
                      <a:pt x="1494" y="0"/>
                    </a:cubicBezTo>
                    <a:lnTo>
                      <a:pt x="1673" y="0"/>
                    </a:lnTo>
                    <a:cubicBezTo>
                      <a:pt x="1680" y="0"/>
                      <a:pt x="1686" y="6"/>
                      <a:pt x="1686" y="13"/>
                    </a:cubicBezTo>
                    <a:cubicBezTo>
                      <a:pt x="1686" y="20"/>
                      <a:pt x="1680" y="26"/>
                      <a:pt x="1673" y="26"/>
                    </a:cubicBezTo>
                    <a:close/>
                    <a:moveTo>
                      <a:pt x="1366" y="26"/>
                    </a:moveTo>
                    <a:lnTo>
                      <a:pt x="1187" y="26"/>
                    </a:lnTo>
                    <a:cubicBezTo>
                      <a:pt x="1180" y="26"/>
                      <a:pt x="1174" y="20"/>
                      <a:pt x="1174" y="13"/>
                    </a:cubicBezTo>
                    <a:cubicBezTo>
                      <a:pt x="1174" y="6"/>
                      <a:pt x="1180" y="0"/>
                      <a:pt x="1187" y="0"/>
                    </a:cubicBezTo>
                    <a:lnTo>
                      <a:pt x="1366" y="0"/>
                    </a:lnTo>
                    <a:cubicBezTo>
                      <a:pt x="1373" y="0"/>
                      <a:pt x="1379" y="6"/>
                      <a:pt x="1379" y="13"/>
                    </a:cubicBezTo>
                    <a:cubicBezTo>
                      <a:pt x="1379" y="20"/>
                      <a:pt x="1373" y="26"/>
                      <a:pt x="1366" y="26"/>
                    </a:cubicBezTo>
                    <a:close/>
                    <a:moveTo>
                      <a:pt x="1059" y="26"/>
                    </a:moveTo>
                    <a:lnTo>
                      <a:pt x="879" y="26"/>
                    </a:lnTo>
                    <a:cubicBezTo>
                      <a:pt x="872" y="26"/>
                      <a:pt x="867" y="20"/>
                      <a:pt x="867" y="13"/>
                    </a:cubicBezTo>
                    <a:cubicBezTo>
                      <a:pt x="867" y="6"/>
                      <a:pt x="872" y="0"/>
                      <a:pt x="879" y="0"/>
                    </a:cubicBezTo>
                    <a:lnTo>
                      <a:pt x="1059" y="0"/>
                    </a:lnTo>
                    <a:cubicBezTo>
                      <a:pt x="1066" y="0"/>
                      <a:pt x="1071" y="6"/>
                      <a:pt x="1071" y="13"/>
                    </a:cubicBezTo>
                    <a:cubicBezTo>
                      <a:pt x="1071" y="20"/>
                      <a:pt x="1066" y="26"/>
                      <a:pt x="1059" y="26"/>
                    </a:cubicBezTo>
                    <a:close/>
                    <a:moveTo>
                      <a:pt x="751" y="26"/>
                    </a:moveTo>
                    <a:lnTo>
                      <a:pt x="572" y="26"/>
                    </a:lnTo>
                    <a:cubicBezTo>
                      <a:pt x="565" y="26"/>
                      <a:pt x="559" y="20"/>
                      <a:pt x="559" y="13"/>
                    </a:cubicBezTo>
                    <a:cubicBezTo>
                      <a:pt x="559" y="6"/>
                      <a:pt x="565" y="0"/>
                      <a:pt x="572" y="0"/>
                    </a:cubicBezTo>
                    <a:lnTo>
                      <a:pt x="751" y="0"/>
                    </a:lnTo>
                    <a:cubicBezTo>
                      <a:pt x="759" y="0"/>
                      <a:pt x="764" y="6"/>
                      <a:pt x="764" y="13"/>
                    </a:cubicBezTo>
                    <a:cubicBezTo>
                      <a:pt x="764" y="20"/>
                      <a:pt x="759" y="26"/>
                      <a:pt x="751" y="26"/>
                    </a:cubicBezTo>
                    <a:close/>
                    <a:moveTo>
                      <a:pt x="444" y="26"/>
                    </a:moveTo>
                    <a:lnTo>
                      <a:pt x="265" y="26"/>
                    </a:lnTo>
                    <a:cubicBezTo>
                      <a:pt x="258" y="26"/>
                      <a:pt x="252" y="20"/>
                      <a:pt x="252" y="13"/>
                    </a:cubicBezTo>
                    <a:cubicBezTo>
                      <a:pt x="252" y="6"/>
                      <a:pt x="258" y="0"/>
                      <a:pt x="265" y="0"/>
                    </a:cubicBezTo>
                    <a:lnTo>
                      <a:pt x="444" y="0"/>
                    </a:lnTo>
                    <a:cubicBezTo>
                      <a:pt x="451" y="0"/>
                      <a:pt x="457" y="6"/>
                      <a:pt x="457" y="13"/>
                    </a:cubicBezTo>
                    <a:cubicBezTo>
                      <a:pt x="457" y="20"/>
                      <a:pt x="451" y="26"/>
                      <a:pt x="444" y="26"/>
                    </a:cubicBezTo>
                    <a:close/>
                    <a:moveTo>
                      <a:pt x="137" y="26"/>
                    </a:moveTo>
                    <a:lnTo>
                      <a:pt x="12" y="26"/>
                    </a:lnTo>
                    <a:cubicBezTo>
                      <a:pt x="5" y="26"/>
                      <a:pt x="0" y="20"/>
                      <a:pt x="0" y="13"/>
                    </a:cubicBezTo>
                    <a:cubicBezTo>
                      <a:pt x="0" y="6"/>
                      <a:pt x="5" y="0"/>
                      <a:pt x="12" y="0"/>
                    </a:cubicBezTo>
                    <a:lnTo>
                      <a:pt x="137" y="0"/>
                    </a:lnTo>
                    <a:cubicBezTo>
                      <a:pt x="144" y="0"/>
                      <a:pt x="150" y="6"/>
                      <a:pt x="150" y="13"/>
                    </a:cubicBezTo>
                    <a:cubicBezTo>
                      <a:pt x="150" y="20"/>
                      <a:pt x="144" y="26"/>
                      <a:pt x="137" y="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6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grpSp>
            <p:nvGrpSpPr>
              <p:cNvPr id="31" name="Group 127"/>
              <p:cNvGrpSpPr/>
              <p:nvPr/>
            </p:nvGrpSpPr>
            <p:grpSpPr>
              <a:xfrm>
                <a:off x="6316158" y="4244302"/>
                <a:ext cx="875573" cy="159527"/>
                <a:chOff x="5276665" y="4300509"/>
                <a:chExt cx="690731" cy="98171"/>
              </a:xfrm>
            </p:grpSpPr>
            <p:sp>
              <p:nvSpPr>
                <p:cNvPr id="82020" name="Line 100"/>
                <p:cNvSpPr>
                  <a:spLocks noChangeShapeType="1"/>
                </p:cNvSpPr>
                <p:nvPr/>
              </p:nvSpPr>
              <p:spPr bwMode="auto">
                <a:xfrm flipH="1">
                  <a:off x="5396777" y="4349594"/>
                  <a:ext cx="570619" cy="2045"/>
                </a:xfrm>
                <a:prstGeom prst="line">
                  <a:avLst/>
                </a:prstGeom>
                <a:noFill/>
                <a:ln w="28575" cap="rnd">
                  <a:solidFill>
                    <a:srgbClr val="0099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2021" name="Freeform 101"/>
                <p:cNvSpPr>
                  <a:spLocks/>
                </p:cNvSpPr>
                <p:nvPr/>
              </p:nvSpPr>
              <p:spPr bwMode="auto">
                <a:xfrm>
                  <a:off x="5276665" y="4300509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82022" name="Rectangle 102"/>
              <p:cNvSpPr>
                <a:spLocks noChangeArrowheads="1"/>
              </p:cNvSpPr>
              <p:nvPr/>
            </p:nvSpPr>
            <p:spPr bwMode="auto">
              <a:xfrm>
                <a:off x="6632006" y="3782081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3" name="Rectangle 103"/>
              <p:cNvSpPr>
                <a:spLocks noChangeArrowheads="1"/>
              </p:cNvSpPr>
              <p:nvPr/>
            </p:nvSpPr>
            <p:spPr bwMode="auto">
              <a:xfrm>
                <a:off x="6708785" y="3782081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4" name="Rectangle 104"/>
              <p:cNvSpPr>
                <a:spLocks noChangeArrowheads="1"/>
              </p:cNvSpPr>
              <p:nvPr/>
            </p:nvSpPr>
            <p:spPr bwMode="auto">
              <a:xfrm>
                <a:off x="6824036" y="3782081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6" name="Rectangle 106"/>
              <p:cNvSpPr>
                <a:spLocks noChangeArrowheads="1"/>
              </p:cNvSpPr>
              <p:nvPr/>
            </p:nvSpPr>
            <p:spPr bwMode="auto">
              <a:xfrm>
                <a:off x="6708785" y="4076593"/>
                <a:ext cx="9778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=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7" name="Rectangle 107"/>
              <p:cNvSpPr>
                <a:spLocks noChangeArrowheads="1"/>
              </p:cNvSpPr>
              <p:nvPr/>
            </p:nvSpPr>
            <p:spPr bwMode="auto">
              <a:xfrm>
                <a:off x="6824036" y="4076593"/>
                <a:ext cx="92974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2025" name="Rectangle 105"/>
              <p:cNvSpPr>
                <a:spLocks noChangeArrowheads="1"/>
              </p:cNvSpPr>
              <p:nvPr/>
            </p:nvSpPr>
            <p:spPr bwMode="auto">
              <a:xfrm>
                <a:off x="6632006" y="4076593"/>
                <a:ext cx="64120" cy="200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1300" b="0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s</a:t>
                </a:r>
                <a:endParaRPr kumimoji="0" lang="he-I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1984" name="Group 123"/>
              <p:cNvGrpSpPr/>
              <p:nvPr/>
            </p:nvGrpSpPr>
            <p:grpSpPr>
              <a:xfrm>
                <a:off x="6297305" y="3360764"/>
                <a:ext cx="894426" cy="164427"/>
                <a:chOff x="5261792" y="3416973"/>
                <a:chExt cx="705604" cy="98171"/>
              </a:xfrm>
            </p:grpSpPr>
            <p:sp>
              <p:nvSpPr>
                <p:cNvPr id="82059" name="Line 139"/>
                <p:cNvSpPr>
                  <a:spLocks noChangeShapeType="1"/>
                </p:cNvSpPr>
                <p:nvPr/>
              </p:nvSpPr>
              <p:spPr bwMode="auto">
                <a:xfrm flipH="1">
                  <a:off x="5396777" y="3466058"/>
                  <a:ext cx="570619" cy="2045"/>
                </a:xfrm>
                <a:prstGeom prst="line">
                  <a:avLst/>
                </a:prstGeom>
                <a:noFill/>
                <a:ln w="28575" cap="rnd">
                  <a:solidFill>
                    <a:srgbClr val="6600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82060" name="Freeform 140"/>
                <p:cNvSpPr>
                  <a:spLocks/>
                </p:cNvSpPr>
                <p:nvPr/>
              </p:nvSpPr>
              <p:spPr bwMode="auto">
                <a:xfrm>
                  <a:off x="5261792" y="3416973"/>
                  <a:ext cx="147257" cy="98171"/>
                </a:xfrm>
                <a:custGeom>
                  <a:avLst/>
                  <a:gdLst/>
                  <a:ahLst/>
                  <a:cxnLst>
                    <a:cxn ang="0">
                      <a:pos x="72" y="48"/>
                    </a:cxn>
                    <a:cxn ang="0">
                      <a:pos x="0" y="24"/>
                    </a:cxn>
                    <a:cxn ang="0">
                      <a:pos x="72" y="0"/>
                    </a:cxn>
                    <a:cxn ang="0">
                      <a:pos x="72" y="48"/>
                    </a:cxn>
                  </a:cxnLst>
                  <a:rect l="0" t="0" r="r" b="b"/>
                  <a:pathLst>
                    <a:path w="72" h="48">
                      <a:moveTo>
                        <a:pt x="72" y="48"/>
                      </a:moveTo>
                      <a:lnTo>
                        <a:pt x="0" y="24"/>
                      </a:lnTo>
                      <a:lnTo>
                        <a:pt x="72" y="0"/>
                      </a:lnTo>
                      <a:lnTo>
                        <a:pt x="72" y="48"/>
                      </a:lnTo>
                      <a:close/>
                    </a:path>
                  </a:pathLst>
                </a:custGeom>
                <a:solidFill>
                  <a:srgbClr val="6600FF"/>
                </a:solidFill>
                <a:ln w="9525">
                  <a:solidFill>
                    <a:srgbClr val="66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148" name="TextBox 147"/>
              <p:cNvSpPr txBox="1"/>
              <p:nvPr/>
            </p:nvSpPr>
            <p:spPr>
              <a:xfrm>
                <a:off x="5857884" y="4935040"/>
                <a:ext cx="237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s</a:t>
                </a:r>
                <a:r>
                  <a:rPr lang="en-US" dirty="0" smtClean="0"/>
                  <a:t>: </a:t>
                </a:r>
                <a:r>
                  <a:rPr lang="en-US" sz="1600" dirty="0" smtClean="0"/>
                  <a:t>illumination sources</a:t>
                </a:r>
                <a:endParaRPr lang="en-US" dirty="0"/>
              </a:p>
            </p:txBody>
          </p:sp>
        </p:grpSp>
      </p:grpSp>
      <p:sp>
        <p:nvSpPr>
          <p:cNvPr id="118" name="Rectangle 117"/>
          <p:cNvSpPr/>
          <p:nvPr/>
        </p:nvSpPr>
        <p:spPr>
          <a:xfrm>
            <a:off x="6195044" y="3022674"/>
            <a:ext cx="124806" cy="1358028"/>
          </a:xfrm>
          <a:prstGeom prst="rect">
            <a:avLst/>
          </a:prstGeom>
          <a:solidFill>
            <a:srgbClr val="7156D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127"/>
          <p:cNvSpPr/>
          <p:nvPr/>
        </p:nvSpPr>
        <p:spPr>
          <a:xfrm>
            <a:off x="1035379" y="3632214"/>
            <a:ext cx="1322043" cy="582604"/>
          </a:xfrm>
          <a:custGeom>
            <a:avLst/>
            <a:gdLst>
              <a:gd name="connsiteX0" fmla="*/ 0 w 1581150"/>
              <a:gd name="connsiteY0" fmla="*/ 595312 h 601662"/>
              <a:gd name="connsiteX1" fmla="*/ 152400 w 1581150"/>
              <a:gd name="connsiteY1" fmla="*/ 595312 h 601662"/>
              <a:gd name="connsiteX2" fmla="*/ 304800 w 1581150"/>
              <a:gd name="connsiteY2" fmla="*/ 557212 h 601662"/>
              <a:gd name="connsiteX3" fmla="*/ 390525 w 1581150"/>
              <a:gd name="connsiteY3" fmla="*/ 395287 h 601662"/>
              <a:gd name="connsiteX4" fmla="*/ 476250 w 1581150"/>
              <a:gd name="connsiteY4" fmla="*/ 157162 h 601662"/>
              <a:gd name="connsiteX5" fmla="*/ 571500 w 1581150"/>
              <a:gd name="connsiteY5" fmla="*/ 14287 h 601662"/>
              <a:gd name="connsiteX6" fmla="*/ 695325 w 1581150"/>
              <a:gd name="connsiteY6" fmla="*/ 242887 h 601662"/>
              <a:gd name="connsiteX7" fmla="*/ 781050 w 1581150"/>
              <a:gd name="connsiteY7" fmla="*/ 357187 h 601662"/>
              <a:gd name="connsiteX8" fmla="*/ 942975 w 1581150"/>
              <a:gd name="connsiteY8" fmla="*/ 481012 h 601662"/>
              <a:gd name="connsiteX9" fmla="*/ 1104900 w 1581150"/>
              <a:gd name="connsiteY9" fmla="*/ 547687 h 601662"/>
              <a:gd name="connsiteX10" fmla="*/ 1266825 w 1581150"/>
              <a:gd name="connsiteY10" fmla="*/ 585787 h 601662"/>
              <a:gd name="connsiteX11" fmla="*/ 1438275 w 1581150"/>
              <a:gd name="connsiteY11" fmla="*/ 595312 h 601662"/>
              <a:gd name="connsiteX12" fmla="*/ 1581150 w 1581150"/>
              <a:gd name="connsiteY12" fmla="*/ 595312 h 6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1150" h="601662">
                <a:moveTo>
                  <a:pt x="0" y="595312"/>
                </a:moveTo>
                <a:cubicBezTo>
                  <a:pt x="50800" y="598487"/>
                  <a:pt x="101600" y="601662"/>
                  <a:pt x="152400" y="595312"/>
                </a:cubicBezTo>
                <a:cubicBezTo>
                  <a:pt x="203200" y="588962"/>
                  <a:pt x="265113" y="590549"/>
                  <a:pt x="304800" y="557212"/>
                </a:cubicBezTo>
                <a:cubicBezTo>
                  <a:pt x="344487" y="523875"/>
                  <a:pt x="361950" y="461962"/>
                  <a:pt x="390525" y="395287"/>
                </a:cubicBezTo>
                <a:cubicBezTo>
                  <a:pt x="419100" y="328612"/>
                  <a:pt x="446088" y="220662"/>
                  <a:pt x="476250" y="157162"/>
                </a:cubicBezTo>
                <a:cubicBezTo>
                  <a:pt x="506412" y="93662"/>
                  <a:pt x="534988" y="0"/>
                  <a:pt x="571500" y="14287"/>
                </a:cubicBezTo>
                <a:cubicBezTo>
                  <a:pt x="608012" y="28574"/>
                  <a:pt x="660400" y="185737"/>
                  <a:pt x="695325" y="242887"/>
                </a:cubicBezTo>
                <a:cubicBezTo>
                  <a:pt x="730250" y="300037"/>
                  <a:pt x="739775" y="317500"/>
                  <a:pt x="781050" y="357187"/>
                </a:cubicBezTo>
                <a:cubicBezTo>
                  <a:pt x="822325" y="396874"/>
                  <a:pt x="889000" y="449262"/>
                  <a:pt x="942975" y="481012"/>
                </a:cubicBezTo>
                <a:cubicBezTo>
                  <a:pt x="996950" y="512762"/>
                  <a:pt x="1050925" y="530225"/>
                  <a:pt x="1104900" y="547687"/>
                </a:cubicBezTo>
                <a:cubicBezTo>
                  <a:pt x="1158875" y="565149"/>
                  <a:pt x="1211263" y="577850"/>
                  <a:pt x="1266825" y="585787"/>
                </a:cubicBezTo>
                <a:cubicBezTo>
                  <a:pt x="1322387" y="593724"/>
                  <a:pt x="1385888" y="593725"/>
                  <a:pt x="1438275" y="595312"/>
                </a:cubicBezTo>
                <a:cubicBezTo>
                  <a:pt x="1490662" y="596899"/>
                  <a:pt x="1535906" y="596105"/>
                  <a:pt x="1581150" y="595312"/>
                </a:cubicBezTo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Freeform 135"/>
          <p:cNvSpPr/>
          <p:nvPr/>
        </p:nvSpPr>
        <p:spPr>
          <a:xfrm>
            <a:off x="1035379" y="1733896"/>
            <a:ext cx="1322043" cy="623533"/>
          </a:xfrm>
          <a:custGeom>
            <a:avLst/>
            <a:gdLst>
              <a:gd name="connsiteX0" fmla="*/ 0 w 1581150"/>
              <a:gd name="connsiteY0" fmla="*/ 595312 h 601662"/>
              <a:gd name="connsiteX1" fmla="*/ 152400 w 1581150"/>
              <a:gd name="connsiteY1" fmla="*/ 595312 h 601662"/>
              <a:gd name="connsiteX2" fmla="*/ 304800 w 1581150"/>
              <a:gd name="connsiteY2" fmla="*/ 557212 h 601662"/>
              <a:gd name="connsiteX3" fmla="*/ 390525 w 1581150"/>
              <a:gd name="connsiteY3" fmla="*/ 395287 h 601662"/>
              <a:gd name="connsiteX4" fmla="*/ 476250 w 1581150"/>
              <a:gd name="connsiteY4" fmla="*/ 157162 h 601662"/>
              <a:gd name="connsiteX5" fmla="*/ 571500 w 1581150"/>
              <a:gd name="connsiteY5" fmla="*/ 14287 h 601662"/>
              <a:gd name="connsiteX6" fmla="*/ 695325 w 1581150"/>
              <a:gd name="connsiteY6" fmla="*/ 242887 h 601662"/>
              <a:gd name="connsiteX7" fmla="*/ 781050 w 1581150"/>
              <a:gd name="connsiteY7" fmla="*/ 357187 h 601662"/>
              <a:gd name="connsiteX8" fmla="*/ 942975 w 1581150"/>
              <a:gd name="connsiteY8" fmla="*/ 481012 h 601662"/>
              <a:gd name="connsiteX9" fmla="*/ 1104900 w 1581150"/>
              <a:gd name="connsiteY9" fmla="*/ 547687 h 601662"/>
              <a:gd name="connsiteX10" fmla="*/ 1266825 w 1581150"/>
              <a:gd name="connsiteY10" fmla="*/ 585787 h 601662"/>
              <a:gd name="connsiteX11" fmla="*/ 1438275 w 1581150"/>
              <a:gd name="connsiteY11" fmla="*/ 595312 h 601662"/>
              <a:gd name="connsiteX12" fmla="*/ 1581150 w 1581150"/>
              <a:gd name="connsiteY12" fmla="*/ 595312 h 6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1150" h="601662">
                <a:moveTo>
                  <a:pt x="0" y="595312"/>
                </a:moveTo>
                <a:cubicBezTo>
                  <a:pt x="50800" y="598487"/>
                  <a:pt x="101600" y="601662"/>
                  <a:pt x="152400" y="595312"/>
                </a:cubicBezTo>
                <a:cubicBezTo>
                  <a:pt x="203200" y="588962"/>
                  <a:pt x="265113" y="590549"/>
                  <a:pt x="304800" y="557212"/>
                </a:cubicBezTo>
                <a:cubicBezTo>
                  <a:pt x="344487" y="523875"/>
                  <a:pt x="361950" y="461962"/>
                  <a:pt x="390525" y="395287"/>
                </a:cubicBezTo>
                <a:cubicBezTo>
                  <a:pt x="419100" y="328612"/>
                  <a:pt x="446088" y="220662"/>
                  <a:pt x="476250" y="157162"/>
                </a:cubicBezTo>
                <a:cubicBezTo>
                  <a:pt x="506412" y="93662"/>
                  <a:pt x="534988" y="0"/>
                  <a:pt x="571500" y="14287"/>
                </a:cubicBezTo>
                <a:cubicBezTo>
                  <a:pt x="608012" y="28574"/>
                  <a:pt x="660400" y="185737"/>
                  <a:pt x="695325" y="242887"/>
                </a:cubicBezTo>
                <a:cubicBezTo>
                  <a:pt x="730250" y="300037"/>
                  <a:pt x="739775" y="317500"/>
                  <a:pt x="781050" y="357187"/>
                </a:cubicBezTo>
                <a:cubicBezTo>
                  <a:pt x="822325" y="396874"/>
                  <a:pt x="889000" y="449262"/>
                  <a:pt x="942975" y="481012"/>
                </a:cubicBezTo>
                <a:cubicBezTo>
                  <a:pt x="996950" y="512762"/>
                  <a:pt x="1050925" y="530225"/>
                  <a:pt x="1104900" y="547687"/>
                </a:cubicBezTo>
                <a:cubicBezTo>
                  <a:pt x="1158875" y="565149"/>
                  <a:pt x="1211263" y="577850"/>
                  <a:pt x="1266825" y="585787"/>
                </a:cubicBezTo>
                <a:cubicBezTo>
                  <a:pt x="1322387" y="593724"/>
                  <a:pt x="1385888" y="593725"/>
                  <a:pt x="1438275" y="595312"/>
                </a:cubicBezTo>
                <a:cubicBezTo>
                  <a:pt x="1490662" y="596899"/>
                  <a:pt x="1535906" y="596105"/>
                  <a:pt x="1581150" y="595312"/>
                </a:cubicBezTo>
              </a:path>
            </a:pathLst>
          </a:custGeom>
          <a:solidFill>
            <a:schemeClr val="accent3">
              <a:lumMod val="75000"/>
              <a:alpha val="7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roup 139"/>
          <p:cNvGrpSpPr/>
          <p:nvPr/>
        </p:nvGrpSpPr>
        <p:grpSpPr>
          <a:xfrm>
            <a:off x="4371658" y="5144119"/>
            <a:ext cx="446191" cy="142269"/>
            <a:chOff x="4371658" y="5144119"/>
            <a:chExt cx="446191" cy="142269"/>
          </a:xfrm>
        </p:grpSpPr>
        <p:sp>
          <p:nvSpPr>
            <p:cNvPr id="142" name="Oval 141"/>
            <p:cNvSpPr/>
            <p:nvPr/>
          </p:nvSpPr>
          <p:spPr>
            <a:xfrm>
              <a:off x="4371658" y="5168136"/>
              <a:ext cx="128904" cy="46814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4419600" y="5239574"/>
              <a:ext cx="152400" cy="46814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4556060" y="5191542"/>
              <a:ext cx="155438" cy="94845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4670947" y="5144119"/>
              <a:ext cx="146902" cy="70831"/>
            </a:xfrm>
            <a:prstGeom prst="ellipse">
              <a:avLst/>
            </a:prstGeom>
            <a:solidFill>
              <a:srgbClr val="00CCFF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/>
          <p:cNvGrpSpPr/>
          <p:nvPr/>
        </p:nvGrpSpPr>
        <p:grpSpPr>
          <a:xfrm>
            <a:off x="4472333" y="5144119"/>
            <a:ext cx="391381" cy="118252"/>
            <a:chOff x="4371658" y="5168136"/>
            <a:chExt cx="391381" cy="118252"/>
          </a:xfrm>
          <a:solidFill>
            <a:srgbClr val="66FF33"/>
          </a:solidFill>
        </p:grpSpPr>
        <p:sp>
          <p:nvSpPr>
            <p:cNvPr id="147" name="Oval 146"/>
            <p:cNvSpPr/>
            <p:nvPr/>
          </p:nvSpPr>
          <p:spPr>
            <a:xfrm>
              <a:off x="4371658" y="5168136"/>
              <a:ext cx="128904" cy="46814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4444718" y="5214950"/>
              <a:ext cx="127281" cy="71438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4556060" y="5191543"/>
              <a:ext cx="114887" cy="48032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/>
            <p:nvPr/>
          </p:nvSpPr>
          <p:spPr>
            <a:xfrm>
              <a:off x="4616137" y="5215557"/>
              <a:ext cx="146902" cy="70831"/>
            </a:xfrm>
            <a:prstGeom prst="ellipse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Group 133"/>
          <p:cNvGrpSpPr/>
          <p:nvPr/>
        </p:nvGrpSpPr>
        <p:grpSpPr>
          <a:xfrm>
            <a:off x="4572000" y="5598306"/>
            <a:ext cx="2680402" cy="1188280"/>
            <a:chOff x="152005" y="4119559"/>
            <a:chExt cx="2491169" cy="942885"/>
          </a:xfrm>
        </p:grpSpPr>
        <p:sp>
          <p:nvSpPr>
            <p:cNvPr id="171" name="TextBox 170"/>
            <p:cNvSpPr txBox="1"/>
            <p:nvPr/>
          </p:nvSpPr>
          <p:spPr>
            <a:xfrm>
              <a:off x="518553" y="4714879"/>
              <a:ext cx="19002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300  400  500  600  700</a:t>
              </a:r>
              <a:endParaRPr lang="en-US" sz="1400" dirty="0"/>
            </a:p>
          </p:txBody>
        </p:sp>
        <p:cxnSp>
          <p:nvCxnSpPr>
            <p:cNvPr id="172" name="Straight Arrow Connector 171"/>
            <p:cNvCxnSpPr/>
            <p:nvPr/>
          </p:nvCxnSpPr>
          <p:spPr>
            <a:xfrm>
              <a:off x="500034" y="4714884"/>
              <a:ext cx="178595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Freeform 172"/>
            <p:cNvSpPr/>
            <p:nvPr/>
          </p:nvSpPr>
          <p:spPr>
            <a:xfrm flipH="1">
              <a:off x="152005" y="4119559"/>
              <a:ext cx="1228709" cy="601662"/>
            </a:xfrm>
            <a:custGeom>
              <a:avLst/>
              <a:gdLst>
                <a:gd name="connsiteX0" fmla="*/ 0 w 1581150"/>
                <a:gd name="connsiteY0" fmla="*/ 595312 h 601662"/>
                <a:gd name="connsiteX1" fmla="*/ 152400 w 1581150"/>
                <a:gd name="connsiteY1" fmla="*/ 595312 h 601662"/>
                <a:gd name="connsiteX2" fmla="*/ 304800 w 1581150"/>
                <a:gd name="connsiteY2" fmla="*/ 557212 h 601662"/>
                <a:gd name="connsiteX3" fmla="*/ 390525 w 1581150"/>
                <a:gd name="connsiteY3" fmla="*/ 395287 h 601662"/>
                <a:gd name="connsiteX4" fmla="*/ 476250 w 1581150"/>
                <a:gd name="connsiteY4" fmla="*/ 157162 h 601662"/>
                <a:gd name="connsiteX5" fmla="*/ 571500 w 1581150"/>
                <a:gd name="connsiteY5" fmla="*/ 14287 h 601662"/>
                <a:gd name="connsiteX6" fmla="*/ 695325 w 1581150"/>
                <a:gd name="connsiteY6" fmla="*/ 242887 h 601662"/>
                <a:gd name="connsiteX7" fmla="*/ 781050 w 1581150"/>
                <a:gd name="connsiteY7" fmla="*/ 357187 h 601662"/>
                <a:gd name="connsiteX8" fmla="*/ 942975 w 1581150"/>
                <a:gd name="connsiteY8" fmla="*/ 481012 h 601662"/>
                <a:gd name="connsiteX9" fmla="*/ 1104900 w 1581150"/>
                <a:gd name="connsiteY9" fmla="*/ 547687 h 601662"/>
                <a:gd name="connsiteX10" fmla="*/ 1266825 w 1581150"/>
                <a:gd name="connsiteY10" fmla="*/ 585787 h 601662"/>
                <a:gd name="connsiteX11" fmla="*/ 1438275 w 1581150"/>
                <a:gd name="connsiteY11" fmla="*/ 595312 h 601662"/>
                <a:gd name="connsiteX12" fmla="*/ 1581150 w 1581150"/>
                <a:gd name="connsiteY12" fmla="*/ 595312 h 601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81150" h="601662">
                  <a:moveTo>
                    <a:pt x="0" y="595312"/>
                  </a:moveTo>
                  <a:cubicBezTo>
                    <a:pt x="50800" y="598487"/>
                    <a:pt x="101600" y="601662"/>
                    <a:pt x="152400" y="595312"/>
                  </a:cubicBezTo>
                  <a:cubicBezTo>
                    <a:pt x="203200" y="588962"/>
                    <a:pt x="265113" y="590549"/>
                    <a:pt x="304800" y="557212"/>
                  </a:cubicBezTo>
                  <a:cubicBezTo>
                    <a:pt x="344487" y="523875"/>
                    <a:pt x="361950" y="461962"/>
                    <a:pt x="390525" y="395287"/>
                  </a:cubicBezTo>
                  <a:cubicBezTo>
                    <a:pt x="419100" y="328612"/>
                    <a:pt x="446088" y="220662"/>
                    <a:pt x="476250" y="157162"/>
                  </a:cubicBezTo>
                  <a:cubicBezTo>
                    <a:pt x="506412" y="93662"/>
                    <a:pt x="534988" y="0"/>
                    <a:pt x="571500" y="14287"/>
                  </a:cubicBezTo>
                  <a:cubicBezTo>
                    <a:pt x="608012" y="28574"/>
                    <a:pt x="660400" y="185737"/>
                    <a:pt x="695325" y="242887"/>
                  </a:cubicBezTo>
                  <a:cubicBezTo>
                    <a:pt x="730250" y="300037"/>
                    <a:pt x="739775" y="317500"/>
                    <a:pt x="781050" y="357187"/>
                  </a:cubicBezTo>
                  <a:cubicBezTo>
                    <a:pt x="822325" y="396874"/>
                    <a:pt x="889000" y="449262"/>
                    <a:pt x="942975" y="481012"/>
                  </a:cubicBezTo>
                  <a:cubicBezTo>
                    <a:pt x="996950" y="512762"/>
                    <a:pt x="1050925" y="530225"/>
                    <a:pt x="1104900" y="547687"/>
                  </a:cubicBezTo>
                  <a:cubicBezTo>
                    <a:pt x="1158875" y="565149"/>
                    <a:pt x="1211263" y="577850"/>
                    <a:pt x="1266825" y="585787"/>
                  </a:cubicBezTo>
                  <a:cubicBezTo>
                    <a:pt x="1322387" y="593724"/>
                    <a:pt x="1385888" y="593725"/>
                    <a:pt x="1438275" y="595312"/>
                  </a:cubicBezTo>
                  <a:cubicBezTo>
                    <a:pt x="1490662" y="596899"/>
                    <a:pt x="1535906" y="596105"/>
                    <a:pt x="1581150" y="595312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214546" y="4693112"/>
              <a:ext cx="4286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latin typeface="Times New Roman" pitchFamily="18" charset="0"/>
                  <a:cs typeface="Times New Roman" pitchFamily="18" charset="0"/>
                </a:rPr>
                <a:t>λ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5" name="TextBox 174"/>
          <p:cNvSpPr txBox="1"/>
          <p:nvPr/>
        </p:nvSpPr>
        <p:spPr>
          <a:xfrm>
            <a:off x="4663656" y="5769073"/>
            <a:ext cx="719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dirty="0" smtClean="0"/>
              <a:t>α</a:t>
            </a:r>
            <a:r>
              <a:rPr lang="en-US" dirty="0" smtClean="0"/>
              <a:t>(</a:t>
            </a:r>
            <a:r>
              <a:rPr lang="el-GR" i="1" dirty="0" smtClean="0"/>
              <a:t>λ</a:t>
            </a:r>
            <a:r>
              <a:rPr lang="en-US" dirty="0" smtClean="0"/>
              <a:t>)</a:t>
            </a:r>
            <a:endParaRPr lang="he-IL" dirty="0"/>
          </a:p>
        </p:txBody>
      </p:sp>
      <p:cxnSp>
        <p:nvCxnSpPr>
          <p:cNvPr id="176" name="Straight Arrow Connector 175"/>
          <p:cNvCxnSpPr/>
          <p:nvPr/>
        </p:nvCxnSpPr>
        <p:spPr>
          <a:xfrm rot="5400000" flipH="1" flipV="1">
            <a:off x="5011566" y="5985115"/>
            <a:ext cx="742883" cy="1588"/>
          </a:xfrm>
          <a:prstGeom prst="straightConnector1">
            <a:avLst/>
          </a:prstGeom>
          <a:ln w="38100">
            <a:solidFill>
              <a:srgbClr val="6600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Freeform 176"/>
          <p:cNvSpPr/>
          <p:nvPr/>
        </p:nvSpPr>
        <p:spPr>
          <a:xfrm flipH="1">
            <a:off x="4822473" y="5598306"/>
            <a:ext cx="1322044" cy="758250"/>
          </a:xfrm>
          <a:custGeom>
            <a:avLst/>
            <a:gdLst>
              <a:gd name="connsiteX0" fmla="*/ 0 w 1581150"/>
              <a:gd name="connsiteY0" fmla="*/ 595312 h 601662"/>
              <a:gd name="connsiteX1" fmla="*/ 152400 w 1581150"/>
              <a:gd name="connsiteY1" fmla="*/ 595312 h 601662"/>
              <a:gd name="connsiteX2" fmla="*/ 304800 w 1581150"/>
              <a:gd name="connsiteY2" fmla="*/ 557212 h 601662"/>
              <a:gd name="connsiteX3" fmla="*/ 390525 w 1581150"/>
              <a:gd name="connsiteY3" fmla="*/ 395287 h 601662"/>
              <a:gd name="connsiteX4" fmla="*/ 476250 w 1581150"/>
              <a:gd name="connsiteY4" fmla="*/ 157162 h 601662"/>
              <a:gd name="connsiteX5" fmla="*/ 571500 w 1581150"/>
              <a:gd name="connsiteY5" fmla="*/ 14287 h 601662"/>
              <a:gd name="connsiteX6" fmla="*/ 695325 w 1581150"/>
              <a:gd name="connsiteY6" fmla="*/ 242887 h 601662"/>
              <a:gd name="connsiteX7" fmla="*/ 781050 w 1581150"/>
              <a:gd name="connsiteY7" fmla="*/ 357187 h 601662"/>
              <a:gd name="connsiteX8" fmla="*/ 942975 w 1581150"/>
              <a:gd name="connsiteY8" fmla="*/ 481012 h 601662"/>
              <a:gd name="connsiteX9" fmla="*/ 1104900 w 1581150"/>
              <a:gd name="connsiteY9" fmla="*/ 547687 h 601662"/>
              <a:gd name="connsiteX10" fmla="*/ 1266825 w 1581150"/>
              <a:gd name="connsiteY10" fmla="*/ 585787 h 601662"/>
              <a:gd name="connsiteX11" fmla="*/ 1438275 w 1581150"/>
              <a:gd name="connsiteY11" fmla="*/ 595312 h 601662"/>
              <a:gd name="connsiteX12" fmla="*/ 1581150 w 1581150"/>
              <a:gd name="connsiteY12" fmla="*/ 595312 h 601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81150" h="601662">
                <a:moveTo>
                  <a:pt x="0" y="595312"/>
                </a:moveTo>
                <a:cubicBezTo>
                  <a:pt x="50800" y="598487"/>
                  <a:pt x="101600" y="601662"/>
                  <a:pt x="152400" y="595312"/>
                </a:cubicBezTo>
                <a:cubicBezTo>
                  <a:pt x="203200" y="588962"/>
                  <a:pt x="265113" y="590549"/>
                  <a:pt x="304800" y="557212"/>
                </a:cubicBezTo>
                <a:cubicBezTo>
                  <a:pt x="344487" y="523875"/>
                  <a:pt x="361950" y="461962"/>
                  <a:pt x="390525" y="395287"/>
                </a:cubicBezTo>
                <a:cubicBezTo>
                  <a:pt x="419100" y="328612"/>
                  <a:pt x="446088" y="220662"/>
                  <a:pt x="476250" y="157162"/>
                </a:cubicBezTo>
                <a:cubicBezTo>
                  <a:pt x="506412" y="93662"/>
                  <a:pt x="534988" y="0"/>
                  <a:pt x="571500" y="14287"/>
                </a:cubicBezTo>
                <a:cubicBezTo>
                  <a:pt x="608012" y="28574"/>
                  <a:pt x="660400" y="185737"/>
                  <a:pt x="695325" y="242887"/>
                </a:cubicBezTo>
                <a:cubicBezTo>
                  <a:pt x="730250" y="300037"/>
                  <a:pt x="739775" y="317500"/>
                  <a:pt x="781050" y="357187"/>
                </a:cubicBezTo>
                <a:cubicBezTo>
                  <a:pt x="822325" y="396874"/>
                  <a:pt x="889000" y="449262"/>
                  <a:pt x="942975" y="481012"/>
                </a:cubicBezTo>
                <a:cubicBezTo>
                  <a:pt x="996950" y="512762"/>
                  <a:pt x="1050925" y="530225"/>
                  <a:pt x="1104900" y="547687"/>
                </a:cubicBezTo>
                <a:cubicBezTo>
                  <a:pt x="1158875" y="565149"/>
                  <a:pt x="1211263" y="577850"/>
                  <a:pt x="1266825" y="585787"/>
                </a:cubicBezTo>
                <a:cubicBezTo>
                  <a:pt x="1322387" y="593724"/>
                  <a:pt x="1385888" y="593725"/>
                  <a:pt x="1438275" y="595312"/>
                </a:cubicBezTo>
                <a:cubicBezTo>
                  <a:pt x="1490662" y="596899"/>
                  <a:pt x="1535906" y="596105"/>
                  <a:pt x="1581150" y="595312"/>
                </a:cubicBezTo>
              </a:path>
            </a:pathLst>
          </a:custGeom>
          <a:solidFill>
            <a:schemeClr val="accent3">
              <a:lumMod val="75000"/>
              <a:alpha val="5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TextBox 177"/>
          <p:cNvSpPr txBox="1"/>
          <p:nvPr/>
        </p:nvSpPr>
        <p:spPr>
          <a:xfrm>
            <a:off x="236633" y="3632214"/>
            <a:ext cx="719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e(</a:t>
            </a:r>
            <a:r>
              <a:rPr lang="el-GR" i="1" dirty="0" smtClean="0"/>
              <a:t>λ</a:t>
            </a:r>
            <a:r>
              <a:rPr lang="en-US" dirty="0" smtClean="0"/>
              <a:t>)</a:t>
            </a:r>
            <a:endParaRPr lang="he-IL" dirty="0"/>
          </a:p>
        </p:txBody>
      </p:sp>
      <p:sp>
        <p:nvSpPr>
          <p:cNvPr id="179" name="TextBox 178"/>
          <p:cNvSpPr txBox="1"/>
          <p:nvPr/>
        </p:nvSpPr>
        <p:spPr>
          <a:xfrm>
            <a:off x="236633" y="1597053"/>
            <a:ext cx="7193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e(</a:t>
            </a:r>
            <a:r>
              <a:rPr lang="el-GR" i="1" dirty="0" smtClean="0"/>
              <a:t>λ</a:t>
            </a:r>
            <a:r>
              <a:rPr lang="en-US" dirty="0" smtClean="0"/>
              <a:t>)</a:t>
            </a:r>
            <a:endParaRPr lang="he-IL" dirty="0"/>
          </a:p>
        </p:txBody>
      </p:sp>
      <p:grpSp>
        <p:nvGrpSpPr>
          <p:cNvPr id="159" name="Group 158"/>
          <p:cNvGrpSpPr/>
          <p:nvPr/>
        </p:nvGrpSpPr>
        <p:grpSpPr>
          <a:xfrm>
            <a:off x="5429257" y="5857892"/>
            <a:ext cx="1598314" cy="420913"/>
            <a:chOff x="5429257" y="5857892"/>
            <a:chExt cx="1598314" cy="420913"/>
          </a:xfrm>
        </p:grpSpPr>
        <p:cxnSp>
          <p:nvCxnSpPr>
            <p:cNvPr id="153" name="Straight Arrow Connector 152"/>
            <p:cNvCxnSpPr/>
            <p:nvPr/>
          </p:nvCxnSpPr>
          <p:spPr>
            <a:xfrm rot="10800000" flipV="1">
              <a:off x="5429257" y="6138404"/>
              <a:ext cx="644995" cy="140401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TextBox 156"/>
            <p:cNvSpPr txBox="1"/>
            <p:nvPr/>
          </p:nvSpPr>
          <p:spPr>
            <a:xfrm>
              <a:off x="5929322" y="5857892"/>
              <a:ext cx="109824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Cross-talk</a:t>
              </a:r>
              <a:endParaRPr lang="he-IL" dirty="0"/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1428729" y="3402553"/>
            <a:ext cx="1354275" cy="732237"/>
            <a:chOff x="5429258" y="5546567"/>
            <a:chExt cx="1354275" cy="732237"/>
          </a:xfrm>
        </p:grpSpPr>
        <p:cxnSp>
          <p:nvCxnSpPr>
            <p:cNvPr id="162" name="Straight Arrow Connector 161"/>
            <p:cNvCxnSpPr/>
            <p:nvPr/>
          </p:nvCxnSpPr>
          <p:spPr>
            <a:xfrm rot="10800000" flipV="1">
              <a:off x="5429258" y="5866041"/>
              <a:ext cx="545952" cy="412763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TextBox 162"/>
            <p:cNvSpPr txBox="1"/>
            <p:nvPr/>
          </p:nvSpPr>
          <p:spPr>
            <a:xfrm>
              <a:off x="5685284" y="5546567"/>
              <a:ext cx="1098249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dirty="0" smtClean="0"/>
                <a:t>Cross-talk</a:t>
              </a:r>
              <a:endParaRPr lang="he-IL" dirty="0"/>
            </a:p>
          </p:txBody>
        </p:sp>
      </p:grpSp>
      <p:sp>
        <p:nvSpPr>
          <p:cNvPr id="160" name="Slide Number Placeholder 116"/>
          <p:cNvSpPr>
            <a:spLocks noGrp="1"/>
          </p:cNvSpPr>
          <p:nvPr>
            <p:ph type="sldNum" sz="quarter" idx="12"/>
          </p:nvPr>
        </p:nvSpPr>
        <p:spPr>
          <a:xfrm>
            <a:off x="6781800" y="158405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37314" name="Picture 2"/>
          <p:cNvPicPr>
            <a:picLocks noChangeAspect="1" noChangeArrowheads="1"/>
          </p:cNvPicPr>
          <p:nvPr/>
        </p:nvPicPr>
        <p:blipFill>
          <a:blip r:embed="rId9" cstate="print"/>
          <a:srcRect l="19398" t="7711" r="20386" b="17567"/>
          <a:stretch>
            <a:fillRect/>
          </a:stretch>
        </p:blipFill>
        <p:spPr bwMode="auto">
          <a:xfrm>
            <a:off x="5954983" y="615634"/>
            <a:ext cx="1899693" cy="188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7" name="Rounded Rectangle 166"/>
          <p:cNvSpPr/>
          <p:nvPr/>
        </p:nvSpPr>
        <p:spPr>
          <a:xfrm rot="20855524">
            <a:off x="6178556" y="1943482"/>
            <a:ext cx="2821355" cy="62353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dirty="0" err="1" smtClean="0">
                <a:solidFill>
                  <a:srgbClr val="0000FF"/>
                </a:solidFill>
              </a:rPr>
              <a:t>Unmixing</a:t>
            </a:r>
            <a:r>
              <a:rPr lang="en-US" sz="2400" dirty="0" smtClean="0">
                <a:solidFill>
                  <a:srgbClr val="0000FF"/>
                </a:solidFill>
              </a:rPr>
              <a:t> required</a:t>
            </a:r>
            <a:endParaRPr lang="he-IL" sz="2400" dirty="0">
              <a:solidFill>
                <a:srgbClr val="0000FF"/>
              </a:solidFill>
            </a:endParaRPr>
          </a:p>
        </p:txBody>
      </p:sp>
      <p:sp>
        <p:nvSpPr>
          <p:cNvPr id="82054" name="Rectangle 134"/>
          <p:cNvSpPr>
            <a:spLocks noChangeArrowheads="1"/>
          </p:cNvSpPr>
          <p:nvPr/>
        </p:nvSpPr>
        <p:spPr bwMode="auto">
          <a:xfrm>
            <a:off x="6590684" y="475919"/>
            <a:ext cx="1656832" cy="566938"/>
          </a:xfrm>
          <a:prstGeom prst="rect">
            <a:avLst/>
          </a:prstGeom>
          <a:solidFill>
            <a:schemeClr val="bg1"/>
          </a:solidFill>
          <a:ln w="28575" cap="rnd">
            <a:solidFill>
              <a:srgbClr val="33CC33"/>
            </a:solidFill>
            <a:prstDash val="solid"/>
            <a:round/>
            <a:headEnd/>
            <a:tailEnd/>
          </a:ln>
          <a:effectLst>
            <a:outerShdw blurRad="50800" dist="50800" sx="1000" sy="1000" algn="ctr" rotWithShape="0">
              <a:srgbClr val="00000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/>
              <a:t>Intensity image</a:t>
            </a:r>
          </a:p>
          <a:p>
            <a:pPr algn="ctr"/>
            <a:r>
              <a:rPr lang="en-US" sz="1600" b="1" dirty="0" smtClean="0"/>
              <a:t>(mixed)</a:t>
            </a:r>
            <a:endParaRPr lang="he-IL" sz="1600" b="1" dirty="0" smtClean="0"/>
          </a:p>
          <a:p>
            <a:endParaRPr lang="he-IL" sz="1000" dirty="0"/>
          </a:p>
        </p:txBody>
      </p:sp>
      <p:grpSp>
        <p:nvGrpSpPr>
          <p:cNvPr id="12" name="Group 146"/>
          <p:cNvGrpSpPr/>
          <p:nvPr/>
        </p:nvGrpSpPr>
        <p:grpSpPr>
          <a:xfrm>
            <a:off x="4971242" y="1522892"/>
            <a:ext cx="1358034" cy="143166"/>
            <a:chOff x="4971242" y="2643182"/>
            <a:chExt cx="1358034" cy="143166"/>
          </a:xfrm>
        </p:grpSpPr>
        <p:sp>
          <p:nvSpPr>
            <p:cNvPr id="82063" name="Line 143"/>
            <p:cNvSpPr>
              <a:spLocks noChangeShapeType="1"/>
            </p:cNvSpPr>
            <p:nvPr/>
          </p:nvSpPr>
          <p:spPr bwMode="auto">
            <a:xfrm>
              <a:off x="5012147" y="2714620"/>
              <a:ext cx="1112606" cy="2045"/>
            </a:xfrm>
            <a:prstGeom prst="line">
              <a:avLst/>
            </a:prstGeom>
            <a:noFill/>
            <a:ln w="57150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grpSp>
          <p:nvGrpSpPr>
            <p:cNvPr id="13" name="Group 112"/>
            <p:cNvGrpSpPr/>
            <p:nvPr/>
          </p:nvGrpSpPr>
          <p:grpSpPr>
            <a:xfrm>
              <a:off x="4971242" y="2643182"/>
              <a:ext cx="1358034" cy="143166"/>
              <a:chOff x="3928301" y="1772614"/>
              <a:chExt cx="1358034" cy="143166"/>
            </a:xfrm>
          </p:grpSpPr>
          <p:sp>
            <p:nvSpPr>
              <p:cNvPr id="82064" name="Freeform 144"/>
              <p:cNvSpPr>
                <a:spLocks/>
              </p:cNvSpPr>
              <p:nvPr/>
            </p:nvSpPr>
            <p:spPr bwMode="auto">
              <a:xfrm>
                <a:off x="5047043" y="1772614"/>
                <a:ext cx="239292" cy="1431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5" y="32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95" h="63">
                    <a:moveTo>
                      <a:pt x="0" y="0"/>
                    </a:moveTo>
                    <a:lnTo>
                      <a:pt x="95" y="32"/>
                    </a:ln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065" name="Line 145"/>
              <p:cNvSpPr>
                <a:spLocks noChangeShapeType="1"/>
              </p:cNvSpPr>
              <p:nvPr/>
            </p:nvSpPr>
            <p:spPr bwMode="auto">
              <a:xfrm>
                <a:off x="3928301" y="1844730"/>
                <a:ext cx="1155556" cy="2045"/>
              </a:xfrm>
              <a:prstGeom prst="line">
                <a:avLst/>
              </a:prstGeom>
              <a:noFill/>
              <a:ln w="285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82066" name="Freeform 146"/>
              <p:cNvSpPr>
                <a:spLocks/>
              </p:cNvSpPr>
              <p:nvPr/>
            </p:nvSpPr>
            <p:spPr bwMode="auto">
              <a:xfrm>
                <a:off x="5067495" y="1799202"/>
                <a:ext cx="147257" cy="981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2" y="24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72" h="48">
                    <a:moveTo>
                      <a:pt x="0" y="0"/>
                    </a:moveTo>
                    <a:lnTo>
                      <a:pt x="72" y="24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2583937" y="5365927"/>
            <a:ext cx="1559435" cy="1466982"/>
            <a:chOff x="2583937" y="5365927"/>
            <a:chExt cx="1559435" cy="1466982"/>
          </a:xfrm>
        </p:grpSpPr>
        <p:pic>
          <p:nvPicPr>
            <p:cNvPr id="158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 l="19315" t="8112" r="17725" b="17917"/>
            <a:stretch>
              <a:fillRect/>
            </a:stretch>
          </p:blipFill>
          <p:spPr bwMode="auto">
            <a:xfrm>
              <a:off x="2583937" y="5365927"/>
              <a:ext cx="1559435" cy="14647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4" name="Rectangle 120"/>
            <p:cNvSpPr>
              <a:spLocks noChangeArrowheads="1"/>
            </p:cNvSpPr>
            <p:nvPr/>
          </p:nvSpPr>
          <p:spPr bwMode="auto">
            <a:xfrm>
              <a:off x="3568504" y="5415278"/>
              <a:ext cx="365654" cy="1856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400" b="1" i="0" u="none" strike="noStrike" cap="none" normalizeH="0" baseline="0" dirty="0" smtClean="0">
                  <a:ln>
                    <a:noFill/>
                  </a:ln>
                  <a:solidFill>
                    <a:srgbClr val="00B0F0"/>
                  </a:solidFill>
                  <a:effectLst/>
                  <a:latin typeface="Arial" pitchFamily="34" charset="0"/>
                  <a:cs typeface="Arial" pitchFamily="34" charset="0"/>
                </a:rPr>
                <a:t>Blue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65" name="Picture 147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783004" y="6538834"/>
              <a:ext cx="404015" cy="294075"/>
            </a:xfrm>
            <a:prstGeom prst="rect">
              <a:avLst/>
            </a:prstGeom>
            <a:noFill/>
            <a:ln w="9525">
              <a:miter lim="800000"/>
              <a:headEnd/>
              <a:tailEnd/>
            </a:ln>
            <a:effectLst/>
          </p:spPr>
        </p:pic>
      </p:grpSp>
    </p:spTree>
    <p:custDataLst>
      <p:tags r:id="rId1"/>
    </p:custDataLst>
  </p:cSld>
  <p:clrMapOvr>
    <a:masterClrMapping/>
  </p:clrMapOvr>
  <p:transition advTm="765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36" grpId="1" animBg="1"/>
      <p:bldP spid="167" grpId="0" animBg="1"/>
      <p:bldP spid="820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266" name="Picture 2"/>
          <p:cNvPicPr>
            <a:picLocks noChangeAspect="1" noChangeArrowheads="1"/>
          </p:cNvPicPr>
          <p:nvPr/>
        </p:nvPicPr>
        <p:blipFill>
          <a:blip r:embed="rId4" cstate="print"/>
          <a:srcRect l="18757" t="8260" r="17696" b="15917"/>
          <a:stretch>
            <a:fillRect/>
          </a:stretch>
        </p:blipFill>
        <p:spPr bwMode="auto">
          <a:xfrm>
            <a:off x="5937279" y="1537252"/>
            <a:ext cx="2731268" cy="260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267" name="Picture 3"/>
          <p:cNvPicPr>
            <a:picLocks noChangeAspect="1" noChangeArrowheads="1"/>
          </p:cNvPicPr>
          <p:nvPr/>
        </p:nvPicPr>
        <p:blipFill>
          <a:blip r:embed="rId5" cstate="print"/>
          <a:srcRect l="11783" t="6822" r="14010" b="11823"/>
          <a:stretch>
            <a:fillRect/>
          </a:stretch>
        </p:blipFill>
        <p:spPr bwMode="auto">
          <a:xfrm>
            <a:off x="5637242" y="4013945"/>
            <a:ext cx="3221037" cy="282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265" name="Picture 1"/>
          <p:cNvPicPr>
            <a:picLocks noChangeAspect="1" noChangeArrowheads="1"/>
          </p:cNvPicPr>
          <p:nvPr/>
        </p:nvPicPr>
        <p:blipFill>
          <a:blip r:embed="rId6" cstate="print"/>
          <a:srcRect l="15295" t="9071" r="13153" b="12379"/>
          <a:stretch>
            <a:fillRect/>
          </a:stretch>
        </p:blipFill>
        <p:spPr bwMode="auto">
          <a:xfrm>
            <a:off x="285720" y="1928802"/>
            <a:ext cx="4229058" cy="371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Problem Definition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32" y="0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4210079" y="3643334"/>
            <a:ext cx="1727200" cy="900113"/>
            <a:chOff x="2699" y="2455"/>
            <a:chExt cx="1088" cy="567"/>
          </a:xfrm>
        </p:grpSpPr>
        <p:sp>
          <p:nvSpPr>
            <p:cNvPr id="11" name="Right Arrow 10"/>
            <p:cNvSpPr/>
            <p:nvPr/>
          </p:nvSpPr>
          <p:spPr>
            <a:xfrm>
              <a:off x="2699" y="2455"/>
              <a:ext cx="1088" cy="567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2721" y="2568"/>
              <a:ext cx="8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dirty="0" err="1"/>
                <a:t>Unmix</a:t>
              </a:r>
              <a:endParaRPr lang="en-US" sz="2800" dirty="0"/>
            </a:p>
          </p:txBody>
        </p:sp>
      </p:grp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2520950" y="1722728"/>
            <a:ext cx="2305050" cy="7493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Intensity image (mixed)</a:t>
            </a:r>
          </a:p>
        </p:txBody>
      </p:sp>
      <p:sp>
        <p:nvSpPr>
          <p:cNvPr id="16" name="TextBox 15"/>
          <p:cNvSpPr txBox="1"/>
          <p:nvPr/>
        </p:nvSpPr>
        <p:spPr>
          <a:xfrm rot="19770070">
            <a:off x="1731920" y="3181669"/>
            <a:ext cx="244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+ noise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9770070">
            <a:off x="6465497" y="3361057"/>
            <a:ext cx="2448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noise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2910" y="5500726"/>
            <a:ext cx="4071966" cy="9286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to multiplex for least noisy unmixing?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56" name="Picture 12" descr="C:\Documents and Settings\m\Local Settings\Temporary Internet Files\Content.IE5\A1CBK5W9\MCj0433873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-71462"/>
            <a:ext cx="928694" cy="928694"/>
          </a:xfrm>
          <a:prstGeom prst="rect">
            <a:avLst/>
          </a:prstGeom>
          <a:noFill/>
        </p:spPr>
      </p:pic>
      <p:sp>
        <p:nvSpPr>
          <p:cNvPr id="57" name="Freeform 56"/>
          <p:cNvSpPr/>
          <p:nvPr/>
        </p:nvSpPr>
        <p:spPr>
          <a:xfrm>
            <a:off x="6332246" y="714356"/>
            <a:ext cx="1311588" cy="785818"/>
          </a:xfrm>
          <a:custGeom>
            <a:avLst/>
            <a:gdLst>
              <a:gd name="connsiteX0" fmla="*/ 40217 w 1555750"/>
              <a:gd name="connsiteY0" fmla="*/ 328083 h 937683"/>
              <a:gd name="connsiteX1" fmla="*/ 497417 w 1555750"/>
              <a:gd name="connsiteY1" fmla="*/ 226483 h 937683"/>
              <a:gd name="connsiteX2" fmla="*/ 738717 w 1555750"/>
              <a:gd name="connsiteY2" fmla="*/ 10583 h 937683"/>
              <a:gd name="connsiteX3" fmla="*/ 929217 w 1555750"/>
              <a:gd name="connsiteY3" fmla="*/ 289983 h 937683"/>
              <a:gd name="connsiteX4" fmla="*/ 1335617 w 1555750"/>
              <a:gd name="connsiteY4" fmla="*/ 74083 h 937683"/>
              <a:gd name="connsiteX5" fmla="*/ 1551517 w 1555750"/>
              <a:gd name="connsiteY5" fmla="*/ 150283 h 937683"/>
              <a:gd name="connsiteX6" fmla="*/ 1310217 w 1555750"/>
              <a:gd name="connsiteY6" fmla="*/ 467783 h 937683"/>
              <a:gd name="connsiteX7" fmla="*/ 1386417 w 1555750"/>
              <a:gd name="connsiteY7" fmla="*/ 632883 h 937683"/>
              <a:gd name="connsiteX8" fmla="*/ 1183217 w 1555750"/>
              <a:gd name="connsiteY8" fmla="*/ 747183 h 937683"/>
              <a:gd name="connsiteX9" fmla="*/ 865717 w 1555750"/>
              <a:gd name="connsiteY9" fmla="*/ 632883 h 937683"/>
              <a:gd name="connsiteX10" fmla="*/ 510117 w 1555750"/>
              <a:gd name="connsiteY10" fmla="*/ 937683 h 937683"/>
              <a:gd name="connsiteX11" fmla="*/ 573617 w 1555750"/>
              <a:gd name="connsiteY11" fmla="*/ 632883 h 937683"/>
              <a:gd name="connsiteX12" fmla="*/ 256117 w 1555750"/>
              <a:gd name="connsiteY12" fmla="*/ 518583 h 937683"/>
              <a:gd name="connsiteX13" fmla="*/ 40217 w 1555750"/>
              <a:gd name="connsiteY13" fmla="*/ 328083 h 93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750" h="937683">
                <a:moveTo>
                  <a:pt x="40217" y="328083"/>
                </a:moveTo>
                <a:cubicBezTo>
                  <a:pt x="80434" y="279400"/>
                  <a:pt x="381001" y="279400"/>
                  <a:pt x="497417" y="226483"/>
                </a:cubicBezTo>
                <a:cubicBezTo>
                  <a:pt x="613833" y="173566"/>
                  <a:pt x="666750" y="0"/>
                  <a:pt x="738717" y="10583"/>
                </a:cubicBezTo>
                <a:cubicBezTo>
                  <a:pt x="810684" y="21166"/>
                  <a:pt x="829734" y="279400"/>
                  <a:pt x="929217" y="289983"/>
                </a:cubicBezTo>
                <a:cubicBezTo>
                  <a:pt x="1028700" y="300566"/>
                  <a:pt x="1231900" y="97366"/>
                  <a:pt x="1335617" y="74083"/>
                </a:cubicBezTo>
                <a:cubicBezTo>
                  <a:pt x="1439334" y="50800"/>
                  <a:pt x="1555750" y="84666"/>
                  <a:pt x="1551517" y="150283"/>
                </a:cubicBezTo>
                <a:cubicBezTo>
                  <a:pt x="1547284" y="215900"/>
                  <a:pt x="1337734" y="387350"/>
                  <a:pt x="1310217" y="467783"/>
                </a:cubicBezTo>
                <a:cubicBezTo>
                  <a:pt x="1282700" y="548216"/>
                  <a:pt x="1407584" y="586316"/>
                  <a:pt x="1386417" y="632883"/>
                </a:cubicBezTo>
                <a:cubicBezTo>
                  <a:pt x="1365250" y="679450"/>
                  <a:pt x="1270000" y="747183"/>
                  <a:pt x="1183217" y="747183"/>
                </a:cubicBezTo>
                <a:cubicBezTo>
                  <a:pt x="1096434" y="747183"/>
                  <a:pt x="977900" y="601133"/>
                  <a:pt x="865717" y="632883"/>
                </a:cubicBezTo>
                <a:cubicBezTo>
                  <a:pt x="753534" y="664633"/>
                  <a:pt x="558800" y="937683"/>
                  <a:pt x="510117" y="937683"/>
                </a:cubicBezTo>
                <a:cubicBezTo>
                  <a:pt x="461434" y="937683"/>
                  <a:pt x="615950" y="702733"/>
                  <a:pt x="573617" y="632883"/>
                </a:cubicBezTo>
                <a:cubicBezTo>
                  <a:pt x="531284" y="563033"/>
                  <a:pt x="342900" y="569383"/>
                  <a:pt x="256117" y="518583"/>
                </a:cubicBezTo>
                <a:cubicBezTo>
                  <a:pt x="169334" y="467783"/>
                  <a:pt x="0" y="376766"/>
                  <a:pt x="40217" y="3280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500694" y="500042"/>
            <a:ext cx="1425050" cy="571504"/>
          </a:xfrm>
          <a:prstGeom prst="straightConnector1">
            <a:avLst/>
          </a:prstGeom>
          <a:ln w="76200">
            <a:solidFill>
              <a:srgbClr val="33CC33"/>
            </a:solidFill>
            <a:headEnd type="non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6786578" y="1000108"/>
            <a:ext cx="500066" cy="285752"/>
            <a:chOff x="6786578" y="1000108"/>
            <a:chExt cx="500066" cy="285752"/>
          </a:xfrm>
        </p:grpSpPr>
        <p:grpSp>
          <p:nvGrpSpPr>
            <p:cNvPr id="58" name="Group 57"/>
            <p:cNvGrpSpPr/>
            <p:nvPr/>
          </p:nvGrpSpPr>
          <p:grpSpPr>
            <a:xfrm>
              <a:off x="6786578" y="1000108"/>
              <a:ext cx="357190" cy="285752"/>
              <a:chOff x="4786314" y="1928802"/>
              <a:chExt cx="366714" cy="571504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6929454" y="1000108"/>
              <a:ext cx="357190" cy="285752"/>
              <a:chOff x="4786314" y="1928802"/>
              <a:chExt cx="366714" cy="571504"/>
            </a:xfrm>
            <a:solidFill>
              <a:srgbClr val="FFFF00"/>
            </a:solidFill>
          </p:grpSpPr>
          <p:sp>
            <p:nvSpPr>
              <p:cNvPr id="65" name="Oval 64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123387" y="500045"/>
            <a:ext cx="1326646" cy="658162"/>
            <a:chOff x="7123387" y="500045"/>
            <a:chExt cx="1326646" cy="658162"/>
          </a:xfrm>
        </p:grpSpPr>
        <p:cxnSp>
          <p:nvCxnSpPr>
            <p:cNvPr id="69" name="Straight Arrow Connector 68"/>
            <p:cNvCxnSpPr/>
            <p:nvPr/>
          </p:nvCxnSpPr>
          <p:spPr>
            <a:xfrm rot="5400000" flipH="1" flipV="1">
              <a:off x="7503538" y="211711"/>
              <a:ext cx="586726" cy="1306265"/>
            </a:xfrm>
            <a:prstGeom prst="straightConnector1">
              <a:avLst/>
            </a:prstGeom>
            <a:ln w="76200">
              <a:solidFill>
                <a:srgbClr val="FFFF00"/>
              </a:solidFill>
              <a:headEnd type="none" w="med" len="med"/>
              <a:tailEnd type="triangle" w="med" len="med"/>
            </a:ln>
            <a:effectLst>
              <a:glow rad="101600">
                <a:srgbClr val="FFFF00">
                  <a:alpha val="4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stCxn id="60" idx="7"/>
            </p:cNvCxnSpPr>
            <p:nvPr/>
          </p:nvCxnSpPr>
          <p:spPr>
            <a:xfrm rot="5400000" flipH="1" flipV="1">
              <a:off x="7483157" y="140275"/>
              <a:ext cx="586726" cy="1306265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332246" y="68025"/>
            <a:ext cx="135732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Fluorescent specimen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0" y="6550223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116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14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Sum up the concepts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7572396" y="3272685"/>
            <a:ext cx="1000132" cy="1571636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c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4429124" y="2772619"/>
            <a:ext cx="1000132" cy="250033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i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14348" y="2772619"/>
            <a:ext cx="1000132" cy="250033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a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44" name="Left Arrow 43"/>
          <p:cNvSpPr/>
          <p:nvPr/>
        </p:nvSpPr>
        <p:spPr>
          <a:xfrm>
            <a:off x="5643570" y="3272685"/>
            <a:ext cx="1785950" cy="750099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mixing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Left Arrow 44"/>
          <p:cNvSpPr/>
          <p:nvPr/>
        </p:nvSpPr>
        <p:spPr>
          <a:xfrm flipH="1">
            <a:off x="5643570" y="4175181"/>
            <a:ext cx="1785950" cy="734599"/>
          </a:xfrm>
          <a:prstGeom prst="lef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</a:t>
            </a:r>
            <a:r>
              <a:rPr lang="en-US" sz="2400" dirty="0" smtClean="0">
                <a:solidFill>
                  <a:schemeClr val="tx1"/>
                </a:solidFill>
              </a:rPr>
              <a:t>mixing</a:t>
            </a:r>
            <a:endParaRPr lang="en-US" sz="2400" dirty="0"/>
          </a:p>
        </p:txBody>
      </p:sp>
      <p:sp>
        <p:nvSpPr>
          <p:cNvPr id="48" name="Left Arrow 47"/>
          <p:cNvSpPr/>
          <p:nvPr/>
        </p:nvSpPr>
        <p:spPr>
          <a:xfrm>
            <a:off x="1857356" y="3272685"/>
            <a:ext cx="2357454" cy="750099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multiplexing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Left Arrow 48"/>
          <p:cNvSpPr/>
          <p:nvPr/>
        </p:nvSpPr>
        <p:spPr>
          <a:xfrm flipH="1">
            <a:off x="1857356" y="4175183"/>
            <a:ext cx="2357454" cy="769322"/>
          </a:xfrm>
          <a:prstGeom prst="lef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de</a:t>
            </a:r>
            <a:r>
              <a:rPr lang="en-US" sz="2400" dirty="0" err="1" smtClean="0">
                <a:solidFill>
                  <a:schemeClr val="tx1"/>
                </a:solidFill>
              </a:rPr>
              <a:t>multiplexing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7429520" y="2903353"/>
            <a:ext cx="1608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Concentrations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214810" y="2126288"/>
            <a:ext cx="17747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Single source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Image intensities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33312" y="2126288"/>
            <a:ext cx="22383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Acquired multiplexed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image intensities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53160" y="2701181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153160" y="4844320"/>
            <a:ext cx="106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aseline="30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-1</a:t>
            </a:r>
            <a:endParaRPr lang="en-US" sz="4800" baseline="30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71736" y="2629743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endParaRPr lang="en-US" sz="48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71736" y="4772882"/>
            <a:ext cx="1214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4800" baseline="30000" dirty="0" smtClean="0">
                <a:solidFill>
                  <a:schemeClr val="bg1">
                    <a:lumMod val="85000"/>
                  </a:schemeClr>
                </a:solidFill>
              </a:rPr>
              <a:t>-1</a:t>
            </a:r>
            <a:endParaRPr lang="en-US" sz="4800" baseline="30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 rot="20615873">
            <a:off x="6285804" y="1526602"/>
            <a:ext cx="1301959" cy="584775"/>
          </a:xfrm>
          <a:prstGeom prst="rect">
            <a:avLst/>
          </a:prstGeom>
          <a:ln w="28575">
            <a:solidFill>
              <a:srgbClr val="66FF33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 rot="20675015">
            <a:off x="2514681" y="1526602"/>
            <a:ext cx="1930337" cy="584775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 made</a:t>
            </a:r>
            <a:endParaRPr lang="en-US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lide Number Placeholder 116"/>
          <p:cNvSpPr>
            <a:spLocks noGrp="1"/>
          </p:cNvSpPr>
          <p:nvPr>
            <p:ph type="sldNum" sz="quarter" idx="12"/>
          </p:nvPr>
        </p:nvSpPr>
        <p:spPr>
          <a:xfrm>
            <a:off x="6904694" y="142852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766518" y="6491288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00100" y="4559843"/>
            <a:ext cx="7429552" cy="1726677"/>
            <a:chOff x="1000100" y="4559843"/>
            <a:chExt cx="7429552" cy="1726677"/>
          </a:xfrm>
        </p:grpSpPr>
        <p:sp>
          <p:nvSpPr>
            <p:cNvPr id="36" name="Curved Up Arrow 35"/>
            <p:cNvSpPr/>
            <p:nvPr/>
          </p:nvSpPr>
          <p:spPr>
            <a:xfrm>
              <a:off x="1000100" y="4559843"/>
              <a:ext cx="7429552" cy="1329788"/>
            </a:xfrm>
            <a:prstGeom prst="curvedUpArrow">
              <a:avLst>
                <a:gd name="adj1" fmla="val 19673"/>
                <a:gd name="adj2" fmla="val 43000"/>
                <a:gd name="adj3" fmla="val 13998"/>
              </a:avLst>
            </a:prstGeom>
            <a:gradFill flip="none" rotWithShape="1">
              <a:gsLst>
                <a:gs pos="0">
                  <a:srgbClr val="008000"/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714612" y="5701745"/>
              <a:ext cx="3879395" cy="58477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3200" b="1" dirty="0" smtClean="0">
                  <a:solidFill>
                    <a:schemeClr val="bg1">
                      <a:lumMod val="85000"/>
                    </a:schemeClr>
                  </a:solidFill>
                </a:rPr>
                <a:t>multiplexed </a:t>
              </a:r>
              <a:r>
                <a:rPr lang="en-US" sz="3200" b="1" dirty="0" err="1" smtClean="0">
                  <a:solidFill>
                    <a:srgbClr val="66FF33"/>
                  </a:solidFill>
                </a:rPr>
                <a:t>unmixing</a:t>
              </a:r>
              <a:endParaRPr lang="he-IL" sz="3200" b="1" dirty="0">
                <a:solidFill>
                  <a:srgbClr val="66FF33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8" grpId="0" animBg="1"/>
      <p:bldP spid="49" grpId="0" animBg="1"/>
      <p:bldP spid="55" grpId="0"/>
      <p:bldP spid="56" grpId="0"/>
      <p:bldP spid="57" grpId="0"/>
      <p:bldP spid="58" grpId="0"/>
      <p:bldP spid="59" grpId="0" animBg="1"/>
      <p:bldP spid="6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Look closer - again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33495" y="92075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3" name="Group 4"/>
          <p:cNvGrpSpPr/>
          <p:nvPr/>
        </p:nvGrpSpPr>
        <p:grpSpPr>
          <a:xfrm>
            <a:off x="1785918" y="2071678"/>
            <a:ext cx="5715040" cy="2571768"/>
            <a:chOff x="1500166" y="2786058"/>
            <a:chExt cx="4857784" cy="2357454"/>
          </a:xfrm>
        </p:grpSpPr>
        <p:sp>
          <p:nvSpPr>
            <p:cNvPr id="6" name="Rounded Rectangle 5"/>
            <p:cNvSpPr/>
            <p:nvPr/>
          </p:nvSpPr>
          <p:spPr>
            <a:xfrm>
              <a:off x="1500166" y="2786058"/>
              <a:ext cx="4857784" cy="235745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43042" y="2928934"/>
            <a:ext cx="4584717" cy="202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2391" name="Equation" r:id="rId5" imgW="1612800" imgH="711000" progId="">
                    <p:embed/>
                  </p:oleObj>
                </mc:Choice>
                <mc:Fallback>
                  <p:oleObj name="Equation" r:id="rId5" imgW="1612800" imgH="7110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042" y="2928934"/>
                          <a:ext cx="4584717" cy="2021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5786446" y="2928934"/>
            <a:ext cx="78581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endParaRPr lang="he-IL" sz="1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"/>
          <p:cNvGrpSpPr/>
          <p:nvPr/>
        </p:nvGrpSpPr>
        <p:grpSpPr>
          <a:xfrm rot="2290766">
            <a:off x="5393390" y="2695843"/>
            <a:ext cx="1046688" cy="1864195"/>
            <a:chOff x="428356" y="3357562"/>
            <a:chExt cx="1046688" cy="1864195"/>
          </a:xfrm>
        </p:grpSpPr>
        <p:sp>
          <p:nvSpPr>
            <p:cNvPr id="10" name="Moon 9"/>
            <p:cNvSpPr/>
            <p:nvPr/>
          </p:nvSpPr>
          <p:spPr>
            <a:xfrm rot="5400000">
              <a:off x="696488" y="3089669"/>
              <a:ext cx="500065" cy="1035851"/>
            </a:xfrm>
            <a:prstGeom prst="moon">
              <a:avLst>
                <a:gd name="adj" fmla="val 33334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Moon 10"/>
            <p:cNvSpPr/>
            <p:nvPr/>
          </p:nvSpPr>
          <p:spPr>
            <a:xfrm rot="16200000" flipV="1">
              <a:off x="696489" y="3661173"/>
              <a:ext cx="500066" cy="1035851"/>
            </a:xfrm>
            <a:prstGeom prst="moon">
              <a:avLst>
                <a:gd name="adj" fmla="val 28889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 rot="21329290">
              <a:off x="428356" y="3468899"/>
              <a:ext cx="1046688" cy="819902"/>
            </a:xfrm>
            <a:prstGeom prst="ellipse">
              <a:avLst/>
            </a:prstGeom>
            <a:solidFill>
              <a:schemeClr val="bg1">
                <a:lumMod val="65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Can 12"/>
            <p:cNvSpPr/>
            <p:nvPr/>
          </p:nvSpPr>
          <p:spPr>
            <a:xfrm rot="10354599">
              <a:off x="982660" y="4362460"/>
              <a:ext cx="160391" cy="859297"/>
            </a:xfrm>
            <a:prstGeom prst="can">
              <a:avLst>
                <a:gd name="adj" fmla="val 49761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000760" y="2928936"/>
            <a:ext cx="35719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he-IL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00298" y="5500702"/>
            <a:ext cx="4286280" cy="42862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+mj-lt"/>
                <a:cs typeface="Times New Roman" pitchFamily="18" charset="0"/>
              </a:rPr>
              <a:t>Estimate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4000" dirty="0" smtClean="0">
                <a:cs typeface="Times New Roman" pitchFamily="18" charset="0"/>
              </a:rPr>
              <a:t> not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4588330" y="3869872"/>
            <a:ext cx="2133598" cy="12954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2582" y="1000108"/>
            <a:ext cx="269176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FFCC"/>
                </a:solidFill>
              </a:rPr>
              <a:t>i</a:t>
            </a:r>
            <a:r>
              <a:rPr lang="en-US" dirty="0" smtClean="0">
                <a:solidFill>
                  <a:srgbClr val="FFFFCC"/>
                </a:solidFill>
              </a:rPr>
              <a:t> – single source intensities</a:t>
            </a:r>
          </a:p>
          <a:p>
            <a:r>
              <a:rPr lang="el-GR" i="1" dirty="0" smtClean="0">
                <a:solidFill>
                  <a:srgbClr val="FFFFCC"/>
                </a:solidFill>
              </a:rPr>
              <a:t>η</a:t>
            </a:r>
            <a:r>
              <a:rPr lang="en-US" dirty="0" smtClean="0">
                <a:solidFill>
                  <a:srgbClr val="FFFFCC"/>
                </a:solidFill>
              </a:rPr>
              <a:t> - noise</a:t>
            </a:r>
            <a:endParaRPr lang="he-IL" dirty="0" smtClean="0">
              <a:solidFill>
                <a:srgbClr val="FFFFCC"/>
              </a:solidFill>
            </a:endParaRPr>
          </a:p>
          <a:p>
            <a:endParaRPr lang="he-IL" dirty="0">
              <a:solidFill>
                <a:srgbClr val="FFFFCC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766518" y="6491288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185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-24"/>
            <a:ext cx="9144032" cy="928694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Multiplexed Unmixing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" y="126934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acquisition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1357290" y="6072206"/>
            <a:ext cx="6572296" cy="64294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  Minimum Variance in c  </a:t>
            </a:r>
            <a:r>
              <a:rPr lang="en-US" sz="3200" dirty="0" smtClean="0">
                <a:sym typeface="Wingdings" pitchFamily="2" charset="2"/>
              </a:rPr>
              <a:t> W=?</a:t>
            </a:r>
            <a:endParaRPr lang="en-US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134209" y="1894635"/>
            <a:ext cx="1071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For each pixel</a:t>
            </a:r>
            <a:endParaRPr lang="en-US" dirty="0">
              <a:latin typeface="+mj-lt"/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>
          <a:xfrm>
            <a:off x="6929454" y="142852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18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1643042" y="1071546"/>
            <a:ext cx="6429420" cy="2594922"/>
            <a:chOff x="1142976" y="1262706"/>
            <a:chExt cx="6429420" cy="2594922"/>
          </a:xfrm>
        </p:grpSpPr>
        <p:sp>
          <p:nvSpPr>
            <p:cNvPr id="23" name="Rounded Rectangle 22"/>
            <p:cNvSpPr/>
            <p:nvPr/>
          </p:nvSpPr>
          <p:spPr>
            <a:xfrm>
              <a:off x="1142976" y="1285860"/>
              <a:ext cx="6429420" cy="257176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1142976" y="1262706"/>
              <a:ext cx="6286544" cy="2312559"/>
              <a:chOff x="1714480" y="2834342"/>
              <a:chExt cx="6286544" cy="2312559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5857884" y="2834342"/>
                <a:ext cx="42862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800" b="1" dirty="0" err="1" smtClean="0"/>
                  <a:t>i</a:t>
                </a:r>
                <a:endParaRPr lang="he-IL" b="1" dirty="0"/>
              </a:p>
            </p:txBody>
          </p:sp>
          <p:grpSp>
            <p:nvGrpSpPr>
              <p:cNvPr id="39" name="Group 36"/>
              <p:cNvGrpSpPr/>
              <p:nvPr/>
            </p:nvGrpSpPr>
            <p:grpSpPr>
              <a:xfrm>
                <a:off x="1714480" y="2857496"/>
                <a:ext cx="6286544" cy="2289405"/>
                <a:chOff x="1714480" y="2857496"/>
                <a:chExt cx="6286544" cy="2289405"/>
              </a:xfrm>
            </p:grpSpPr>
            <p:grpSp>
              <p:nvGrpSpPr>
                <p:cNvPr id="41" name="Group 30"/>
                <p:cNvGrpSpPr/>
                <p:nvPr/>
              </p:nvGrpSpPr>
              <p:grpSpPr>
                <a:xfrm>
                  <a:off x="1714480" y="2857496"/>
                  <a:ext cx="6286544" cy="2289405"/>
                  <a:chOff x="1357290" y="3357562"/>
                  <a:chExt cx="6286544" cy="2289405"/>
                </a:xfrm>
              </p:grpSpPr>
              <p:sp>
                <p:nvSpPr>
                  <p:cNvPr id="55" name="Double Bracket 54"/>
                  <p:cNvSpPr/>
                  <p:nvPr/>
                </p:nvSpPr>
                <p:spPr>
                  <a:xfrm>
                    <a:off x="5857884" y="4071942"/>
                    <a:ext cx="571504" cy="1071570"/>
                  </a:xfrm>
                  <a:prstGeom prst="bracketPair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r>
                      <a:rPr lang="en-US" sz="3200" b="1" dirty="0" smtClean="0">
                        <a:latin typeface="Times New Roman" pitchFamily="18" charset="0"/>
                        <a:cs typeface="Times New Roman" pitchFamily="18" charset="0"/>
                      </a:rPr>
                      <a:t>c</a:t>
                    </a:r>
                    <a:endParaRPr lang="he-IL" sz="32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2357422" y="4500570"/>
                    <a:ext cx="8572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2800" b="1" dirty="0" smtClean="0"/>
                      <a:t>=</a:t>
                    </a:r>
                    <a:endParaRPr lang="he-IL" b="1" dirty="0"/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500826" y="4429132"/>
                    <a:ext cx="85725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1">
                    <a:spAutoFit/>
                  </a:bodyPr>
                  <a:lstStyle/>
                  <a:p>
                    <a:r>
                      <a:rPr lang="en-US" sz="2800" b="1" dirty="0" smtClean="0"/>
                      <a:t>+</a:t>
                    </a:r>
                    <a:endParaRPr lang="he-IL" b="1" dirty="0"/>
                  </a:p>
                </p:txBody>
              </p:sp>
              <p:grpSp>
                <p:nvGrpSpPr>
                  <p:cNvPr id="58" name="Group 29"/>
                  <p:cNvGrpSpPr/>
                  <p:nvPr/>
                </p:nvGrpSpPr>
                <p:grpSpPr>
                  <a:xfrm>
                    <a:off x="1357290" y="3357562"/>
                    <a:ext cx="1571636" cy="2071702"/>
                    <a:chOff x="1357290" y="3357562"/>
                    <a:chExt cx="1571636" cy="2071702"/>
                  </a:xfrm>
                </p:grpSpPr>
                <p:sp>
                  <p:nvSpPr>
                    <p:cNvPr id="69" name="Double Bracket 68"/>
                    <p:cNvSpPr/>
                    <p:nvPr/>
                  </p:nvSpPr>
                  <p:spPr>
                    <a:xfrm>
                      <a:off x="1785918" y="4000504"/>
                      <a:ext cx="571504" cy="1428760"/>
                    </a:xfrm>
                    <a:prstGeom prst="bracketPair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he-IL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70" name="TextBox 21"/>
                    <p:cNvSpPr txBox="1"/>
                    <p:nvPr/>
                  </p:nvSpPr>
                  <p:spPr>
                    <a:xfrm>
                      <a:off x="1357290" y="3357562"/>
                      <a:ext cx="15716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acquired measurements</a:t>
                      </a:r>
                      <a:endParaRPr lang="he-IL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59" name="Group 28"/>
                  <p:cNvGrpSpPr/>
                  <p:nvPr/>
                </p:nvGrpSpPr>
                <p:grpSpPr>
                  <a:xfrm>
                    <a:off x="2714612" y="4071942"/>
                    <a:ext cx="1857388" cy="1360711"/>
                    <a:chOff x="2714612" y="4071942"/>
                    <a:chExt cx="1857388" cy="1360711"/>
                  </a:xfrm>
                </p:grpSpPr>
                <p:sp>
                  <p:nvSpPr>
                    <p:cNvPr id="67" name="Double Bracket 66"/>
                    <p:cNvSpPr/>
                    <p:nvPr/>
                  </p:nvSpPr>
                  <p:spPr>
                    <a:xfrm>
                      <a:off x="2714612" y="4071942"/>
                      <a:ext cx="1857388" cy="1214446"/>
                    </a:xfrm>
                    <a:prstGeom prst="bracketPair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</a:t>
                      </a:r>
                      <a:endParaRPr lang="he-IL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8" name="TextBox 67"/>
                    <p:cNvSpPr txBox="1"/>
                    <p:nvPr/>
                  </p:nvSpPr>
                  <p:spPr>
                    <a:xfrm>
                      <a:off x="2857488" y="4786322"/>
                      <a:ext cx="157163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multiplexing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matrix</a:t>
                      </a:r>
                      <a:endParaRPr lang="he-IL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60" name="Group 27"/>
                  <p:cNvGrpSpPr/>
                  <p:nvPr/>
                </p:nvGrpSpPr>
                <p:grpSpPr>
                  <a:xfrm>
                    <a:off x="4643438" y="4000504"/>
                    <a:ext cx="1214446" cy="1646463"/>
                    <a:chOff x="4643438" y="4000504"/>
                    <a:chExt cx="1214446" cy="1646463"/>
                  </a:xfrm>
                </p:grpSpPr>
                <p:sp>
                  <p:nvSpPr>
                    <p:cNvPr id="65" name="Double Bracket 64"/>
                    <p:cNvSpPr/>
                    <p:nvPr/>
                  </p:nvSpPr>
                  <p:spPr>
                    <a:xfrm>
                      <a:off x="4714876" y="4000504"/>
                      <a:ext cx="1000132" cy="1643074"/>
                    </a:xfrm>
                    <a:prstGeom prst="bracketPair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/>
                      <a:r>
                        <a:rPr lang="en-US" sz="3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he-IL" sz="3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p:txBody>
                </p:sp>
                <p:sp>
                  <p:nvSpPr>
                    <p:cNvPr id="66" name="TextBox 65"/>
                    <p:cNvSpPr txBox="1"/>
                    <p:nvPr/>
                  </p:nvSpPr>
                  <p:spPr>
                    <a:xfrm>
                      <a:off x="4643438" y="5000636"/>
                      <a:ext cx="1214446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mixing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matrix</a:t>
                      </a:r>
                      <a:endParaRPr lang="he-IL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26"/>
                  <p:cNvGrpSpPr/>
                  <p:nvPr/>
                </p:nvGrpSpPr>
                <p:grpSpPr>
                  <a:xfrm>
                    <a:off x="6643702" y="3714752"/>
                    <a:ext cx="1000132" cy="1785950"/>
                    <a:chOff x="6643702" y="3714752"/>
                    <a:chExt cx="1000132" cy="1785950"/>
                  </a:xfrm>
                </p:grpSpPr>
                <p:sp>
                  <p:nvSpPr>
                    <p:cNvPr id="62" name="Double Bracket 19"/>
                    <p:cNvSpPr/>
                    <p:nvPr/>
                  </p:nvSpPr>
                  <p:spPr>
                    <a:xfrm>
                      <a:off x="6858016" y="4071942"/>
                      <a:ext cx="571504" cy="1428760"/>
                    </a:xfrm>
                    <a:prstGeom prst="bracketPair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he-IL" sz="3200" b="1" dirty="0"/>
                    </a:p>
                  </p:txBody>
                </p:sp>
                <p:graphicFrame>
                  <p:nvGraphicFramePr>
                    <p:cNvPr id="63" name="Object 20"/>
                    <p:cNvGraphicFramePr>
                      <a:graphicFrameLocks noChangeAspect="1"/>
                    </p:cNvGraphicFramePr>
                    <p:nvPr/>
                  </p:nvGraphicFramePr>
                  <p:xfrm>
                    <a:off x="6929454" y="4500570"/>
                    <a:ext cx="484190" cy="512673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171033" name="Equation" r:id="rId5" imgW="126720" imgH="164880" progId="">
                            <p:embed/>
                          </p:oleObj>
                        </mc:Choice>
                        <mc:Fallback>
                          <p:oleObj name="Equation" r:id="rId5" imgW="126720" imgH="164880" progId="">
                            <p:embed/>
                            <p:pic>
                              <p:nvPicPr>
                                <p:cNvPr id="0" name="Picture 6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6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929454" y="4500570"/>
                                  <a:ext cx="484190" cy="512673"/>
                                </a:xfrm>
                                <a:prstGeom prst="rect">
                                  <a:avLst/>
                                </a:prstGeom>
                                <a:noFill/>
                                <a:extLst>
                                  <a:ext uri="{909E8E84-426E-40DD-AFC4-6F175D3DCCD1}">
                                    <a14:hiddenFill xmlns:a14="http://schemas.microsoft.com/office/drawing/2010/main">
                                      <a:solidFill>
                                        <a:srgbClr val="FFFFFF"/>
                                      </a:solidFill>
                                    </a14:hiddenFill>
                                  </a:ext>
                                </a:extLst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64" name="TextBox 63"/>
                    <p:cNvSpPr txBox="1"/>
                    <p:nvPr/>
                  </p:nvSpPr>
                  <p:spPr>
                    <a:xfrm>
                      <a:off x="6643702" y="3714752"/>
                      <a:ext cx="1000132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1">
                      <a:spAutoFit/>
                    </a:bodyPr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noise</a:t>
                      </a:r>
                      <a:endParaRPr lang="he-IL" dirty="0">
                        <a:solidFill>
                          <a:srgbClr val="0000FF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3" name="Left Brace 52"/>
                <p:cNvSpPr/>
                <p:nvPr/>
              </p:nvSpPr>
              <p:spPr>
                <a:xfrm rot="5400000">
                  <a:off x="5893603" y="2393149"/>
                  <a:ext cx="142876" cy="1928826"/>
                </a:xfrm>
                <a:prstGeom prst="leftBrac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71406" y="3857628"/>
            <a:ext cx="151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estimation</a:t>
            </a:r>
            <a:endParaRPr lang="en-US" dirty="0"/>
          </a:p>
        </p:txBody>
      </p:sp>
      <p:cxnSp>
        <p:nvCxnSpPr>
          <p:cNvPr id="45" name="Straight Connector 44"/>
          <p:cNvCxnSpPr/>
          <p:nvPr/>
        </p:nvCxnSpPr>
        <p:spPr>
          <a:xfrm>
            <a:off x="32" y="392906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357158" y="4371674"/>
            <a:ext cx="3036835" cy="1491295"/>
            <a:chOff x="2525389" y="5092700"/>
            <a:chExt cx="3883450" cy="1628777"/>
          </a:xfrm>
        </p:grpSpPr>
        <p:sp>
          <p:nvSpPr>
            <p:cNvPr id="71" name="Rounded Rectangle 70"/>
            <p:cNvSpPr/>
            <p:nvPr/>
          </p:nvSpPr>
          <p:spPr>
            <a:xfrm>
              <a:off x="2525389" y="5092700"/>
              <a:ext cx="3883450" cy="1628777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7" name="Object 3"/>
            <p:cNvGraphicFramePr>
              <a:graphicFrameLocks noChangeAspect="1"/>
            </p:cNvGraphicFramePr>
            <p:nvPr/>
          </p:nvGraphicFramePr>
          <p:xfrm>
            <a:off x="2605648" y="5109046"/>
            <a:ext cx="3786259" cy="1525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1034" name="Equation" r:id="rId7" imgW="1739880" imgH="749160" progId="">
                    <p:embed/>
                  </p:oleObj>
                </mc:Choice>
                <mc:Fallback>
                  <p:oleObj name="Equation" r:id="rId7" imgW="1739880" imgH="749160" progId="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05648" y="5109046"/>
                          <a:ext cx="3786259" cy="1525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8" name="TextBox 77"/>
          <p:cNvSpPr txBox="1"/>
          <p:nvPr/>
        </p:nvSpPr>
        <p:spPr>
          <a:xfrm>
            <a:off x="3454457" y="4763168"/>
            <a:ext cx="6174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/>
              <a:t>OR</a:t>
            </a:r>
            <a:endParaRPr lang="he-IL" dirty="0"/>
          </a:p>
        </p:txBody>
      </p:sp>
      <p:sp>
        <p:nvSpPr>
          <p:cNvPr id="80" name="Rounded Rectangle 79"/>
          <p:cNvSpPr/>
          <p:nvPr/>
        </p:nvSpPr>
        <p:spPr>
          <a:xfrm>
            <a:off x="4071934" y="4570093"/>
            <a:ext cx="2521509" cy="1141098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Weighted Least Squares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09875" y="4214818"/>
            <a:ext cx="19052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WX   is not square</a:t>
            </a:r>
            <a:endParaRPr lang="he-IL" b="1" dirty="0">
              <a:solidFill>
                <a:srgbClr val="0000FF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669167" y="4642116"/>
            <a:ext cx="2403426" cy="1141098"/>
            <a:chOff x="6669167" y="4642116"/>
            <a:chExt cx="2403426" cy="1141098"/>
          </a:xfrm>
        </p:grpSpPr>
        <p:sp>
          <p:nvSpPr>
            <p:cNvPr id="40" name="Rounded Rectangle 39"/>
            <p:cNvSpPr/>
            <p:nvPr/>
          </p:nvSpPr>
          <p:spPr>
            <a:xfrm>
              <a:off x="7358082" y="4642116"/>
              <a:ext cx="1714511" cy="1141098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Other estimators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69167" y="4931334"/>
              <a:ext cx="617477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800" dirty="0" smtClean="0"/>
                <a:t>OR</a:t>
              </a:r>
              <a:endParaRPr lang="he-IL" dirty="0"/>
            </a:p>
          </p:txBody>
        </p:sp>
      </p:grpSp>
    </p:spTree>
    <p:custDataLst>
      <p:tags r:id="rId2"/>
    </p:custDataLst>
  </p:cSld>
  <p:clrMapOvr>
    <a:masterClrMapping/>
  </p:clrMapOvr>
  <p:transition advTm="74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78" grpId="0"/>
      <p:bldP spid="80" grpId="0" animBg="1"/>
      <p:bldP spid="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Generalizations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8994" y="-2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428860" y="1142984"/>
            <a:ext cx="4572032" cy="1488768"/>
            <a:chOff x="2357422" y="3929066"/>
            <a:chExt cx="4857784" cy="1691782"/>
          </a:xfrm>
        </p:grpSpPr>
        <p:sp>
          <p:nvSpPr>
            <p:cNvPr id="6" name="Rounded Rectangle 5"/>
            <p:cNvSpPr/>
            <p:nvPr/>
          </p:nvSpPr>
          <p:spPr>
            <a:xfrm>
              <a:off x="2357422" y="4416143"/>
              <a:ext cx="4857784" cy="1204705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45"/>
            <p:cNvGrpSpPr/>
            <p:nvPr/>
          </p:nvGrpSpPr>
          <p:grpSpPr>
            <a:xfrm>
              <a:off x="2414787" y="3929066"/>
              <a:ext cx="4785221" cy="1619990"/>
              <a:chOff x="2414787" y="3929066"/>
              <a:chExt cx="4785221" cy="1619990"/>
            </a:xfrm>
          </p:grpSpPr>
          <p:graphicFrame>
            <p:nvGraphicFramePr>
              <p:cNvPr id="8" name="Object 10"/>
              <p:cNvGraphicFramePr>
                <a:graphicFrameLocks noChangeAspect="1"/>
              </p:cNvGraphicFramePr>
              <p:nvPr/>
            </p:nvGraphicFramePr>
            <p:xfrm>
              <a:off x="2414787" y="4443219"/>
              <a:ext cx="4785221" cy="11058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64" name="Equation" r:id="rId5" imgW="1981080" imgH="457200" progId="">
                      <p:embed/>
                    </p:oleObj>
                  </mc:Choice>
                  <mc:Fallback>
                    <p:oleObj name="Equation" r:id="rId5" imgW="1981080" imgH="457200" progId="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14787" y="4443219"/>
                            <a:ext cx="4785221" cy="1105837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" name="Group 17"/>
              <p:cNvGrpSpPr/>
              <p:nvPr/>
            </p:nvGrpSpPr>
            <p:grpSpPr>
              <a:xfrm>
                <a:off x="3762074" y="3929066"/>
                <a:ext cx="1205312" cy="574374"/>
                <a:chOff x="2226991" y="4500569"/>
                <a:chExt cx="1205312" cy="574374"/>
              </a:xfrm>
            </p:grpSpPr>
            <p:sp>
              <p:nvSpPr>
                <p:cNvPr id="10" name="Freeform 9"/>
                <p:cNvSpPr/>
                <p:nvPr/>
              </p:nvSpPr>
              <p:spPr>
                <a:xfrm rot="20173063" flipH="1">
                  <a:off x="2226991" y="4744108"/>
                  <a:ext cx="564562" cy="330835"/>
                </a:xfrm>
                <a:custGeom>
                  <a:avLst/>
                  <a:gdLst>
                    <a:gd name="connsiteX0" fmla="*/ 0 w 342900"/>
                    <a:gd name="connsiteY0" fmla="*/ 0 h 266700"/>
                    <a:gd name="connsiteX1" fmla="*/ 215900 w 342900"/>
                    <a:gd name="connsiteY1" fmla="*/ 50800 h 266700"/>
                    <a:gd name="connsiteX2" fmla="*/ 177800 w 342900"/>
                    <a:gd name="connsiteY2" fmla="*/ 190500 h 266700"/>
                    <a:gd name="connsiteX3" fmla="*/ 342900 w 342900"/>
                    <a:gd name="connsiteY3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900" h="266700">
                      <a:moveTo>
                        <a:pt x="0" y="0"/>
                      </a:moveTo>
                      <a:cubicBezTo>
                        <a:pt x="93133" y="9525"/>
                        <a:pt x="186267" y="19050"/>
                        <a:pt x="215900" y="50800"/>
                      </a:cubicBezTo>
                      <a:cubicBezTo>
                        <a:pt x="245533" y="82550"/>
                        <a:pt x="156633" y="154517"/>
                        <a:pt x="177800" y="190500"/>
                      </a:cubicBezTo>
                      <a:cubicBezTo>
                        <a:pt x="198967" y="226483"/>
                        <a:pt x="270933" y="246591"/>
                        <a:pt x="342900" y="26670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aphicFrame>
              <p:nvGraphicFramePr>
                <p:cNvPr id="11" name="Object 10"/>
                <p:cNvGraphicFramePr>
                  <a:graphicFrameLocks noChangeAspect="1"/>
                </p:cNvGraphicFramePr>
                <p:nvPr/>
              </p:nvGraphicFramePr>
              <p:xfrm>
                <a:off x="2719910" y="4500569"/>
                <a:ext cx="712393" cy="407081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7665" name="Equation" r:id="rId7" imgW="444240" imgH="253800" progId="">
                        <p:embed/>
                      </p:oleObj>
                    </mc:Choice>
                    <mc:Fallback>
                      <p:oleObj name="Equation" r:id="rId7" imgW="444240" imgH="253800" progId="">
                        <p:embed/>
                        <p:pic>
                          <p:nvPicPr>
                            <p:cNvPr id="0" name="Picture 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719910" y="4500569"/>
                              <a:ext cx="712393" cy="407081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2" name="Group 47"/>
          <p:cNvGrpSpPr/>
          <p:nvPr/>
        </p:nvGrpSpPr>
        <p:grpSpPr>
          <a:xfrm>
            <a:off x="2357422" y="3071810"/>
            <a:ext cx="4786346" cy="1569692"/>
            <a:chOff x="2357422" y="3929066"/>
            <a:chExt cx="4857784" cy="1587511"/>
          </a:xfrm>
        </p:grpSpPr>
        <p:sp>
          <p:nvSpPr>
            <p:cNvPr id="13" name="Rounded Rectangle 12"/>
            <p:cNvSpPr/>
            <p:nvPr/>
          </p:nvSpPr>
          <p:spPr>
            <a:xfrm>
              <a:off x="2357422" y="4429132"/>
              <a:ext cx="4857784" cy="108744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45"/>
            <p:cNvGrpSpPr/>
            <p:nvPr/>
          </p:nvGrpSpPr>
          <p:grpSpPr>
            <a:xfrm>
              <a:off x="2429926" y="3929066"/>
              <a:ext cx="4709538" cy="1497419"/>
              <a:chOff x="2429926" y="3929066"/>
              <a:chExt cx="4709538" cy="1497419"/>
            </a:xfrm>
          </p:grpSpPr>
          <p:graphicFrame>
            <p:nvGraphicFramePr>
              <p:cNvPr id="15" name="Object 10"/>
              <p:cNvGraphicFramePr>
                <a:graphicFrameLocks noChangeAspect="1"/>
              </p:cNvGraphicFramePr>
              <p:nvPr/>
            </p:nvGraphicFramePr>
            <p:xfrm>
              <a:off x="2429926" y="4434809"/>
              <a:ext cx="4709538" cy="9916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7666" name="Equation" r:id="rId9" imgW="2234880" imgH="469800" progId="">
                      <p:embed/>
                    </p:oleObj>
                  </mc:Choice>
                  <mc:Fallback>
                    <p:oleObj name="Equation" r:id="rId9" imgW="2234880" imgH="469800" progId="">
                      <p:embed/>
                      <p:pic>
                        <p:nvPicPr>
                          <p:cNvPr id="0" name="Picture 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29926" y="4434809"/>
                            <a:ext cx="4709538" cy="99167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6" name="Group 17"/>
              <p:cNvGrpSpPr/>
              <p:nvPr/>
            </p:nvGrpSpPr>
            <p:grpSpPr>
              <a:xfrm>
                <a:off x="3662499" y="3929066"/>
                <a:ext cx="1074913" cy="636609"/>
                <a:chOff x="2127416" y="4500569"/>
                <a:chExt cx="1074913" cy="636609"/>
              </a:xfrm>
            </p:grpSpPr>
            <p:sp>
              <p:nvSpPr>
                <p:cNvPr id="17" name="Freeform 16"/>
                <p:cNvSpPr/>
                <p:nvPr/>
              </p:nvSpPr>
              <p:spPr>
                <a:xfrm rot="16200000" flipH="1" flipV="1">
                  <a:off x="2030688" y="4741795"/>
                  <a:ext cx="492111" cy="298656"/>
                </a:xfrm>
                <a:custGeom>
                  <a:avLst/>
                  <a:gdLst>
                    <a:gd name="connsiteX0" fmla="*/ 0 w 342900"/>
                    <a:gd name="connsiteY0" fmla="*/ 0 h 266700"/>
                    <a:gd name="connsiteX1" fmla="*/ 215900 w 342900"/>
                    <a:gd name="connsiteY1" fmla="*/ 50800 h 266700"/>
                    <a:gd name="connsiteX2" fmla="*/ 177800 w 342900"/>
                    <a:gd name="connsiteY2" fmla="*/ 190500 h 266700"/>
                    <a:gd name="connsiteX3" fmla="*/ 342900 w 342900"/>
                    <a:gd name="connsiteY3" fmla="*/ 266700 h 266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42900" h="266700">
                      <a:moveTo>
                        <a:pt x="0" y="0"/>
                      </a:moveTo>
                      <a:cubicBezTo>
                        <a:pt x="93133" y="9525"/>
                        <a:pt x="186267" y="19050"/>
                        <a:pt x="215900" y="50800"/>
                      </a:cubicBezTo>
                      <a:cubicBezTo>
                        <a:pt x="245533" y="82550"/>
                        <a:pt x="156633" y="154517"/>
                        <a:pt x="177800" y="190500"/>
                      </a:cubicBezTo>
                      <a:cubicBezTo>
                        <a:pt x="198967" y="226483"/>
                        <a:pt x="270933" y="246591"/>
                        <a:pt x="342900" y="266700"/>
                      </a:cubicBezTo>
                    </a:path>
                  </a:pathLst>
                </a:custGeom>
                <a:ln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graphicFrame>
              <p:nvGraphicFramePr>
                <p:cNvPr id="18" name="Object 17"/>
                <p:cNvGraphicFramePr>
                  <a:graphicFrameLocks noChangeAspect="1"/>
                </p:cNvGraphicFramePr>
                <p:nvPr/>
              </p:nvGraphicFramePr>
              <p:xfrm>
                <a:off x="2489936" y="4500569"/>
                <a:ext cx="712393" cy="40708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97667" name="Equation" r:id="rId11" imgW="444240" imgH="253800" progId="">
                        <p:embed/>
                      </p:oleObj>
                    </mc:Choice>
                    <mc:Fallback>
                      <p:oleObj name="Equation" r:id="rId11" imgW="444240" imgH="253800" progId="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89936" y="4500569"/>
                              <a:ext cx="712393" cy="407082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grpSp>
        <p:nvGrpSpPr>
          <p:cNvPr id="19" name="Group 18"/>
          <p:cNvGrpSpPr/>
          <p:nvPr/>
        </p:nvGrpSpPr>
        <p:grpSpPr>
          <a:xfrm>
            <a:off x="1606623" y="5309542"/>
            <a:ext cx="6465840" cy="1205206"/>
            <a:chOff x="1535159" y="2347870"/>
            <a:chExt cx="6465863" cy="1205206"/>
          </a:xfrm>
        </p:grpSpPr>
        <p:sp>
          <p:nvSpPr>
            <p:cNvPr id="20" name="Rounded Rectangle 19"/>
            <p:cNvSpPr/>
            <p:nvPr/>
          </p:nvSpPr>
          <p:spPr>
            <a:xfrm>
              <a:off x="1535159" y="2347870"/>
              <a:ext cx="6465863" cy="120520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3"/>
            <p:cNvGraphicFramePr>
              <a:graphicFrameLocks noChangeAspect="1"/>
            </p:cNvGraphicFramePr>
            <p:nvPr/>
          </p:nvGraphicFramePr>
          <p:xfrm>
            <a:off x="1699743" y="2490746"/>
            <a:ext cx="5944087" cy="9844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68" name="Equation" r:id="rId12" imgW="2679480" imgH="444240" progId="">
                    <p:embed/>
                  </p:oleObj>
                </mc:Choice>
                <mc:Fallback>
                  <p:oleObj name="Equation" r:id="rId12" imgW="2679480" imgH="444240" progId="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9743" y="2490746"/>
                          <a:ext cx="5944087" cy="98442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Rectangle 21"/>
          <p:cNvSpPr/>
          <p:nvPr/>
        </p:nvSpPr>
        <p:spPr>
          <a:xfrm>
            <a:off x="362108" y="2143116"/>
            <a:ext cx="1781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 smtClean="0"/>
              <a:t>var</a:t>
            </a:r>
            <a:r>
              <a:rPr lang="en-US" b="1" dirty="0" smtClean="0"/>
              <a:t>(</a:t>
            </a:r>
            <a:r>
              <a:rPr lang="el-GR" b="1" i="1" dirty="0" smtClean="0"/>
              <a:t>η</a:t>
            </a:r>
            <a:r>
              <a:rPr lang="en-US" b="1" dirty="0" smtClean="0"/>
              <a:t>) =</a:t>
            </a:r>
            <a:r>
              <a:rPr lang="en-US" b="1" baseline="30000" dirty="0" smtClean="0"/>
              <a:t> </a:t>
            </a:r>
            <a:r>
              <a:rPr lang="en-US" b="1" dirty="0" smtClean="0"/>
              <a:t>constant</a:t>
            </a:r>
            <a:endParaRPr lang="he-IL" dirty="0"/>
          </a:p>
        </p:txBody>
      </p:sp>
      <p:sp>
        <p:nvSpPr>
          <p:cNvPr id="23" name="Rectangle 22"/>
          <p:cNvSpPr/>
          <p:nvPr/>
        </p:nvSpPr>
        <p:spPr>
          <a:xfrm>
            <a:off x="428596" y="3857628"/>
            <a:ext cx="1781000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b="1" dirty="0" err="1" smtClean="0"/>
              <a:t>var</a:t>
            </a:r>
            <a:r>
              <a:rPr lang="en-US" b="1" dirty="0" smtClean="0"/>
              <a:t>(</a:t>
            </a:r>
            <a:r>
              <a:rPr lang="el-GR" b="1" i="1" dirty="0" smtClean="0"/>
              <a:t>η</a:t>
            </a:r>
            <a:r>
              <a:rPr lang="en-US" b="1" dirty="0" smtClean="0"/>
              <a:t>) =</a:t>
            </a:r>
            <a:r>
              <a:rPr lang="en-US" b="1" baseline="30000" dirty="0" smtClean="0"/>
              <a:t> </a:t>
            </a:r>
            <a:r>
              <a:rPr lang="en-US" b="1" dirty="0" smtClean="0"/>
              <a:t>constant</a:t>
            </a:r>
            <a:endParaRPr lang="he-IL" dirty="0"/>
          </a:p>
        </p:txBody>
      </p:sp>
      <p:sp>
        <p:nvSpPr>
          <p:cNvPr id="24" name="Rectangle 23"/>
          <p:cNvSpPr/>
          <p:nvPr/>
        </p:nvSpPr>
        <p:spPr>
          <a:xfrm>
            <a:off x="843272" y="1500174"/>
            <a:ext cx="700833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b="1" dirty="0" err="1" smtClean="0"/>
              <a:t>i</a:t>
            </a:r>
            <a:r>
              <a:rPr lang="en-US" sz="2800" b="1" dirty="0" smtClean="0"/>
              <a:t> =?</a:t>
            </a:r>
          </a:p>
        </p:txBody>
      </p:sp>
      <p:sp>
        <p:nvSpPr>
          <p:cNvPr id="25" name="Freeform 24"/>
          <p:cNvSpPr/>
          <p:nvPr/>
        </p:nvSpPr>
        <p:spPr>
          <a:xfrm flipH="1">
            <a:off x="5786444" y="5143512"/>
            <a:ext cx="781073" cy="500066"/>
          </a:xfrm>
          <a:custGeom>
            <a:avLst/>
            <a:gdLst>
              <a:gd name="connsiteX0" fmla="*/ 0 w 342900"/>
              <a:gd name="connsiteY0" fmla="*/ 0 h 266700"/>
              <a:gd name="connsiteX1" fmla="*/ 215900 w 342900"/>
              <a:gd name="connsiteY1" fmla="*/ 50800 h 266700"/>
              <a:gd name="connsiteX2" fmla="*/ 177800 w 342900"/>
              <a:gd name="connsiteY2" fmla="*/ 190500 h 266700"/>
              <a:gd name="connsiteX3" fmla="*/ 342900 w 3429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266700">
                <a:moveTo>
                  <a:pt x="0" y="0"/>
                </a:moveTo>
                <a:cubicBezTo>
                  <a:pt x="93133" y="9525"/>
                  <a:pt x="186267" y="19050"/>
                  <a:pt x="215900" y="50800"/>
                </a:cubicBezTo>
                <a:cubicBezTo>
                  <a:pt x="245533" y="82550"/>
                  <a:pt x="156633" y="154517"/>
                  <a:pt x="177800" y="190500"/>
                </a:cubicBezTo>
                <a:cubicBezTo>
                  <a:pt x="198967" y="226483"/>
                  <a:pt x="270933" y="246591"/>
                  <a:pt x="342900" y="26670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567519" y="4915842"/>
          <a:ext cx="742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9" name="Equation" r:id="rId14" imgW="469800" imgH="253800" progId="">
                  <p:embed/>
                </p:oleObj>
              </mc:Choice>
              <mc:Fallback>
                <p:oleObj name="Equation" r:id="rId14" imgW="469800" imgH="25380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519" y="4915842"/>
                        <a:ext cx="7429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300037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843272" y="3284153"/>
            <a:ext cx="76335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c =?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71206" y="4929198"/>
            <a:ext cx="763351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smtClean="0"/>
              <a:t>c =?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663559" y="4929198"/>
            <a:ext cx="2673874" cy="52322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 err="1" smtClean="0"/>
              <a:t>var</a:t>
            </a:r>
            <a:r>
              <a:rPr lang="en-US" sz="2800" b="1" dirty="0" smtClean="0"/>
              <a:t>(</a:t>
            </a:r>
            <a:r>
              <a:rPr lang="el-GR" sz="2800" b="1" i="1" dirty="0" smtClean="0"/>
              <a:t>η</a:t>
            </a:r>
            <a:r>
              <a:rPr lang="en-US" sz="2800" b="1" dirty="0" smtClean="0"/>
              <a:t>) ≠</a:t>
            </a:r>
            <a:r>
              <a:rPr lang="en-US" sz="2800" b="1" baseline="30000" dirty="0" smtClean="0"/>
              <a:t> </a:t>
            </a:r>
            <a:r>
              <a:rPr lang="en-US" sz="2800" b="1" dirty="0" smtClean="0"/>
              <a:t>constant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1049071" y="1131883"/>
            <a:ext cx="1774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Image intensities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606623" y="3143250"/>
            <a:ext cx="158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concentrations</a:t>
            </a:r>
            <a:endParaRPr lang="en-US" dirty="0"/>
          </a:p>
        </p:txBody>
      </p:sp>
      <p:sp>
        <p:nvSpPr>
          <p:cNvPr id="36" name="Rounded Rectangle 35"/>
          <p:cNvSpPr/>
          <p:nvPr/>
        </p:nvSpPr>
        <p:spPr>
          <a:xfrm>
            <a:off x="5643570" y="428604"/>
            <a:ext cx="3043230" cy="39134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  Minimum </a:t>
            </a:r>
            <a:r>
              <a:rPr lang="en-US" sz="2400" dirty="0" err="1" smtClean="0"/>
              <a:t>Var</a:t>
            </a:r>
            <a:r>
              <a:rPr lang="en-US" sz="2400" dirty="0" smtClean="0"/>
              <a:t> </a:t>
            </a:r>
            <a:r>
              <a:rPr lang="en-US" sz="2400" dirty="0" smtClean="0">
                <a:sym typeface="Wingdings" pitchFamily="2" charset="2"/>
              </a:rPr>
              <a:t> W=?</a:t>
            </a:r>
            <a:endParaRPr lang="en-US" sz="2400" dirty="0"/>
          </a:p>
        </p:txBody>
      </p:sp>
      <p:sp>
        <p:nvSpPr>
          <p:cNvPr id="35" name="Rectangle 34"/>
          <p:cNvSpPr/>
          <p:nvPr/>
        </p:nvSpPr>
        <p:spPr>
          <a:xfrm>
            <a:off x="5643570" y="958318"/>
            <a:ext cx="984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/>
              <a:t>η</a:t>
            </a:r>
            <a:r>
              <a:rPr lang="en-US" dirty="0" smtClean="0"/>
              <a:t> - noise</a:t>
            </a:r>
            <a:endParaRPr lang="he-IL" dirty="0"/>
          </a:p>
        </p:txBody>
      </p:sp>
      <p:sp>
        <p:nvSpPr>
          <p:cNvPr id="44" name="Rounded Rectangle 43"/>
          <p:cNvSpPr/>
          <p:nvPr/>
        </p:nvSpPr>
        <p:spPr>
          <a:xfrm rot="861524">
            <a:off x="6398439" y="2877316"/>
            <a:ext cx="2633666" cy="1141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Details in the paper</a:t>
            </a:r>
            <a:endParaRPr lang="en-US" sz="3200" dirty="0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0" y="6550223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 rot="2099505">
            <a:off x="3750451" y="1538357"/>
            <a:ext cx="481039" cy="591753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 rot="2099505">
            <a:off x="3474224" y="3511496"/>
            <a:ext cx="481039" cy="591753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 rot="2099505">
            <a:off x="5444057" y="5631235"/>
            <a:ext cx="887374" cy="580483"/>
          </a:xfrm>
          <a:prstGeom prst="ellipse">
            <a:avLst/>
          </a:prstGeom>
          <a:solidFill>
            <a:srgbClr val="FFFF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</p:cSld>
  <p:clrMapOvr>
    <a:masterClrMapping/>
  </p:clrMapOvr>
  <p:transition advTm="46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0" grpId="0" animBg="1"/>
      <p:bldP spid="32" grpId="0" animBg="1"/>
      <p:bldP spid="33" grpId="0" animBg="1"/>
      <p:bldP spid="34" grpId="0"/>
      <p:bldP spid="44" grpId="0" animBg="1"/>
      <p:bldP spid="38" grpId="0" animBg="1"/>
      <p:bldP spid="39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715" name="Picture 3" descr="C:\Documents and Settings\amarina\Local Settings\Temporary Internet Files\Content.IE5\QKAV97BT\MPj04423960000[1].jpg"/>
          <p:cNvPicPr>
            <a:picLocks noChangeAspect="1" noChangeArrowheads="1"/>
          </p:cNvPicPr>
          <p:nvPr/>
        </p:nvPicPr>
        <p:blipFill>
          <a:blip r:embed="rId4" cstate="print"/>
          <a:srcRect l="17071" b="24407"/>
          <a:stretch>
            <a:fillRect/>
          </a:stretch>
        </p:blipFill>
        <p:spPr bwMode="auto">
          <a:xfrm>
            <a:off x="192455" y="1128680"/>
            <a:ext cx="4521801" cy="2685398"/>
          </a:xfrm>
          <a:prstGeom prst="rect">
            <a:avLst/>
          </a:prstGeom>
          <a:noFill/>
        </p:spPr>
      </p:pic>
      <p:sp>
        <p:nvSpPr>
          <p:cNvPr id="39" name="Rounded Rectangle 38"/>
          <p:cNvSpPr/>
          <p:nvPr/>
        </p:nvSpPr>
        <p:spPr>
          <a:xfrm>
            <a:off x="2598270" y="4542091"/>
            <a:ext cx="6260010" cy="2182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16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Natural Linear Mixing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61187" name="Picture 3"/>
          <p:cNvPicPr>
            <a:picLocks noChangeAspect="1" noChangeArrowheads="1"/>
          </p:cNvPicPr>
          <p:nvPr/>
        </p:nvPicPr>
        <p:blipFill>
          <a:blip r:embed="rId5" cstate="print"/>
          <a:srcRect r="3387" b="38109"/>
          <a:stretch>
            <a:fillRect/>
          </a:stretch>
        </p:blipFill>
        <p:spPr bwMode="auto">
          <a:xfrm>
            <a:off x="4786314" y="1904332"/>
            <a:ext cx="4348157" cy="15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894814" y="3161884"/>
            <a:ext cx="1769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Raskar</a:t>
            </a:r>
            <a:r>
              <a:rPr lang="en-US" sz="1600" dirty="0" smtClean="0"/>
              <a:t> et al.</a:t>
            </a:r>
            <a:r>
              <a:rPr lang="en-US" sz="1600" i="1" dirty="0" smtClean="0"/>
              <a:t> 2006.</a:t>
            </a:r>
            <a:endParaRPr lang="he-IL" sz="1600" dirty="0"/>
          </a:p>
        </p:txBody>
      </p:sp>
      <p:grpSp>
        <p:nvGrpSpPr>
          <p:cNvPr id="2" name="Group 120"/>
          <p:cNvGrpSpPr/>
          <p:nvPr/>
        </p:nvGrpSpPr>
        <p:grpSpPr>
          <a:xfrm>
            <a:off x="6320809" y="214290"/>
            <a:ext cx="1949176" cy="857256"/>
            <a:chOff x="7215206" y="5500707"/>
            <a:chExt cx="1714480" cy="714381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358092" y="5543568"/>
            <a:ext cx="15001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11719" name="Equation" r:id="rId6" imgW="444240" imgH="177480" progId="">
                    <p:embed/>
                  </p:oleObj>
                </mc:Choice>
                <mc:Fallback>
                  <p:oleObj name="Equation" r:id="rId6" imgW="444240" imgH="1774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92" y="5543568"/>
                          <a:ext cx="1500188" cy="600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ounded Rectangle 15"/>
            <p:cNvSpPr/>
            <p:nvPr/>
          </p:nvSpPr>
          <p:spPr>
            <a:xfrm>
              <a:off x="7215206" y="5500707"/>
              <a:ext cx="1714480" cy="7143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6564290" y="4542092"/>
            <a:ext cx="2293990" cy="2182801"/>
            <a:chOff x="1500166" y="4661786"/>
            <a:chExt cx="2293990" cy="2182801"/>
          </a:xfrm>
        </p:grpSpPr>
        <p:pic>
          <p:nvPicPr>
            <p:cNvPr id="861189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00166" y="4661786"/>
              <a:ext cx="203478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Rectangle 19"/>
            <p:cNvSpPr/>
            <p:nvPr/>
          </p:nvSpPr>
          <p:spPr>
            <a:xfrm>
              <a:off x="1697814" y="6259812"/>
              <a:ext cx="209634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/>
                <a:t>ImageJ</a:t>
              </a:r>
              <a:r>
                <a:rPr lang="en-US" sz="1600" dirty="0" smtClean="0"/>
                <a:t> image sample</a:t>
              </a:r>
            </a:p>
            <a:p>
              <a:r>
                <a:rPr lang="en-US" sz="1600" dirty="0" smtClean="0"/>
                <a:t> collection.</a:t>
              </a:r>
              <a:endParaRPr lang="he-IL" sz="16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769385" y="3000484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804210" y="2280306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8515320" y="2280306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030776" y="4769803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2741146" y="4542092"/>
            <a:ext cx="3857652" cy="2030180"/>
            <a:chOff x="2571736" y="4773051"/>
            <a:chExt cx="3357586" cy="1571636"/>
          </a:xfrm>
        </p:grpSpPr>
        <p:pic>
          <p:nvPicPr>
            <p:cNvPr id="32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0628" y="4773051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33" name="Freeform 32"/>
            <p:cNvSpPr/>
            <p:nvPr/>
          </p:nvSpPr>
          <p:spPr>
            <a:xfrm>
              <a:off x="3403288" y="5558869"/>
              <a:ext cx="1311588" cy="785818"/>
            </a:xfrm>
            <a:custGeom>
              <a:avLst/>
              <a:gdLst>
                <a:gd name="connsiteX0" fmla="*/ 40217 w 1555750"/>
                <a:gd name="connsiteY0" fmla="*/ 328083 h 937683"/>
                <a:gd name="connsiteX1" fmla="*/ 497417 w 1555750"/>
                <a:gd name="connsiteY1" fmla="*/ 226483 h 937683"/>
                <a:gd name="connsiteX2" fmla="*/ 738717 w 1555750"/>
                <a:gd name="connsiteY2" fmla="*/ 10583 h 937683"/>
                <a:gd name="connsiteX3" fmla="*/ 929217 w 1555750"/>
                <a:gd name="connsiteY3" fmla="*/ 289983 h 937683"/>
                <a:gd name="connsiteX4" fmla="*/ 1335617 w 1555750"/>
                <a:gd name="connsiteY4" fmla="*/ 74083 h 937683"/>
                <a:gd name="connsiteX5" fmla="*/ 1551517 w 1555750"/>
                <a:gd name="connsiteY5" fmla="*/ 150283 h 937683"/>
                <a:gd name="connsiteX6" fmla="*/ 1310217 w 1555750"/>
                <a:gd name="connsiteY6" fmla="*/ 467783 h 937683"/>
                <a:gd name="connsiteX7" fmla="*/ 1386417 w 1555750"/>
                <a:gd name="connsiteY7" fmla="*/ 632883 h 937683"/>
                <a:gd name="connsiteX8" fmla="*/ 1183217 w 1555750"/>
                <a:gd name="connsiteY8" fmla="*/ 747183 h 937683"/>
                <a:gd name="connsiteX9" fmla="*/ 865717 w 1555750"/>
                <a:gd name="connsiteY9" fmla="*/ 632883 h 937683"/>
                <a:gd name="connsiteX10" fmla="*/ 510117 w 1555750"/>
                <a:gd name="connsiteY10" fmla="*/ 937683 h 937683"/>
                <a:gd name="connsiteX11" fmla="*/ 573617 w 1555750"/>
                <a:gd name="connsiteY11" fmla="*/ 632883 h 937683"/>
                <a:gd name="connsiteX12" fmla="*/ 256117 w 1555750"/>
                <a:gd name="connsiteY12" fmla="*/ 518583 h 937683"/>
                <a:gd name="connsiteX13" fmla="*/ 40217 w 1555750"/>
                <a:gd name="connsiteY13" fmla="*/ 328083 h 93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750" h="937683">
                  <a:moveTo>
                    <a:pt x="40217" y="328083"/>
                  </a:moveTo>
                  <a:cubicBezTo>
                    <a:pt x="80434" y="279400"/>
                    <a:pt x="381001" y="279400"/>
                    <a:pt x="497417" y="226483"/>
                  </a:cubicBezTo>
                  <a:cubicBezTo>
                    <a:pt x="613833" y="173566"/>
                    <a:pt x="666750" y="0"/>
                    <a:pt x="738717" y="10583"/>
                  </a:cubicBezTo>
                  <a:cubicBezTo>
                    <a:pt x="810684" y="21166"/>
                    <a:pt x="829734" y="279400"/>
                    <a:pt x="929217" y="289983"/>
                  </a:cubicBezTo>
                  <a:cubicBezTo>
                    <a:pt x="1028700" y="300566"/>
                    <a:pt x="1231900" y="97366"/>
                    <a:pt x="1335617" y="74083"/>
                  </a:cubicBezTo>
                  <a:cubicBezTo>
                    <a:pt x="1439334" y="50800"/>
                    <a:pt x="1555750" y="84666"/>
                    <a:pt x="1551517" y="150283"/>
                  </a:cubicBezTo>
                  <a:cubicBezTo>
                    <a:pt x="1547284" y="215900"/>
                    <a:pt x="1337734" y="387350"/>
                    <a:pt x="1310217" y="467783"/>
                  </a:cubicBezTo>
                  <a:cubicBezTo>
                    <a:pt x="1282700" y="548216"/>
                    <a:pt x="1407584" y="586316"/>
                    <a:pt x="1386417" y="632883"/>
                  </a:cubicBezTo>
                  <a:cubicBezTo>
                    <a:pt x="1365250" y="679450"/>
                    <a:pt x="1270000" y="747183"/>
                    <a:pt x="1183217" y="747183"/>
                  </a:cubicBezTo>
                  <a:cubicBezTo>
                    <a:pt x="1096434" y="747183"/>
                    <a:pt x="977900" y="601133"/>
                    <a:pt x="865717" y="632883"/>
                  </a:cubicBezTo>
                  <a:cubicBezTo>
                    <a:pt x="753534" y="664633"/>
                    <a:pt x="558800" y="937683"/>
                    <a:pt x="510117" y="937683"/>
                  </a:cubicBezTo>
                  <a:cubicBezTo>
                    <a:pt x="461434" y="937683"/>
                    <a:pt x="615950" y="702733"/>
                    <a:pt x="573617" y="632883"/>
                  </a:cubicBezTo>
                  <a:cubicBezTo>
                    <a:pt x="531284" y="563033"/>
                    <a:pt x="342900" y="569383"/>
                    <a:pt x="256117" y="518583"/>
                  </a:cubicBezTo>
                  <a:cubicBezTo>
                    <a:pt x="169334" y="467783"/>
                    <a:pt x="0" y="376766"/>
                    <a:pt x="40217" y="3280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7"/>
            <p:cNvGrpSpPr/>
            <p:nvPr/>
          </p:nvGrpSpPr>
          <p:grpSpPr>
            <a:xfrm>
              <a:off x="3857620" y="5844621"/>
              <a:ext cx="357190" cy="214314"/>
              <a:chOff x="4786314" y="1928802"/>
              <a:chExt cx="366714" cy="428628"/>
            </a:xfrm>
            <a:solidFill>
              <a:srgbClr val="0000FF"/>
            </a:solidFill>
          </p:grpSpPr>
          <p:sp>
            <p:nvSpPr>
              <p:cNvPr id="45" name="Oval 44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000628" y="2214554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5" name="Straight Arrow Connector 34"/>
            <p:cNvCxnSpPr/>
            <p:nvPr/>
          </p:nvCxnSpPr>
          <p:spPr>
            <a:xfrm>
              <a:off x="2571736" y="5344555"/>
              <a:ext cx="1425050" cy="57150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" name="Group 43"/>
            <p:cNvGrpSpPr/>
            <p:nvPr/>
          </p:nvGrpSpPr>
          <p:grpSpPr>
            <a:xfrm>
              <a:off x="4000496" y="5844621"/>
              <a:ext cx="357190" cy="285752"/>
              <a:chOff x="4786314" y="1928802"/>
              <a:chExt cx="366714" cy="571504"/>
            </a:xfrm>
            <a:solidFill>
              <a:srgbClr val="92D050"/>
            </a:solidFill>
          </p:grpSpPr>
          <p:sp>
            <p:nvSpPr>
              <p:cNvPr id="41" name="Oval 40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7" name="Straight Arrow Connector 36"/>
            <p:cNvCxnSpPr/>
            <p:nvPr/>
          </p:nvCxnSpPr>
          <p:spPr>
            <a:xfrm rot="5400000" flipH="1" flipV="1">
              <a:off x="4574580" y="5056224"/>
              <a:ext cx="586726" cy="1306265"/>
            </a:xfrm>
            <a:prstGeom prst="straightConnector1">
              <a:avLst/>
            </a:prstGeom>
            <a:ln w="76200">
              <a:solidFill>
                <a:srgbClr val="00FF0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 flipH="1" flipV="1">
              <a:off x="4554199" y="4984788"/>
              <a:ext cx="586726" cy="1306265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/>
          <p:cNvGrpSpPr/>
          <p:nvPr/>
        </p:nvGrpSpPr>
        <p:grpSpPr>
          <a:xfrm>
            <a:off x="357158" y="1264546"/>
            <a:ext cx="1029929" cy="878570"/>
            <a:chOff x="563634" y="4367430"/>
            <a:chExt cx="1453016" cy="1121586"/>
          </a:xfrm>
        </p:grpSpPr>
        <p:cxnSp>
          <p:nvCxnSpPr>
            <p:cNvPr id="54" name="Straight Connector 53"/>
            <p:cNvCxnSpPr/>
            <p:nvPr/>
          </p:nvCxnSpPr>
          <p:spPr>
            <a:xfrm rot="5400000">
              <a:off x="1270964" y="4619851"/>
              <a:ext cx="230708" cy="2451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905067" y="4993559"/>
              <a:ext cx="230708" cy="2451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40" name="Flowchart: Direct Access Storage 39"/>
            <p:cNvSpPr/>
            <p:nvPr/>
          </p:nvSpPr>
          <p:spPr>
            <a:xfrm rot="1956134">
              <a:off x="837466" y="4781873"/>
              <a:ext cx="1179184" cy="461665"/>
            </a:xfrm>
            <a:prstGeom prst="flowChartMagneticDrum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0" name="Cube 49"/>
            <p:cNvSpPr/>
            <p:nvPr/>
          </p:nvSpPr>
          <p:spPr>
            <a:xfrm rot="7786249">
              <a:off x="693761" y="5009571"/>
              <a:ext cx="349318" cy="609571"/>
            </a:xfrm>
            <a:prstGeom prst="cube">
              <a:avLst>
                <a:gd name="adj" fmla="val 1216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2" name="Cube 51"/>
            <p:cNvSpPr/>
            <p:nvPr/>
          </p:nvSpPr>
          <p:spPr>
            <a:xfrm rot="7786249">
              <a:off x="1527471" y="4237303"/>
              <a:ext cx="349318" cy="609571"/>
            </a:xfrm>
            <a:prstGeom prst="cube">
              <a:avLst>
                <a:gd name="adj" fmla="val 1216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4401350" y="5372621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418662" y="1481434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57" name="Sun 56"/>
          <p:cNvSpPr/>
          <p:nvPr/>
        </p:nvSpPr>
        <p:spPr>
          <a:xfrm>
            <a:off x="3696546" y="1289456"/>
            <a:ext cx="703984" cy="689918"/>
          </a:xfrm>
          <a:prstGeom prst="su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8" name="Parallelogram 57"/>
          <p:cNvSpPr/>
          <p:nvPr/>
        </p:nvSpPr>
        <p:spPr>
          <a:xfrm>
            <a:off x="2104231" y="2741971"/>
            <a:ext cx="636915" cy="419913"/>
          </a:xfrm>
          <a:prstGeom prst="parallelogram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70" name="Straight Arrow Connector 69"/>
          <p:cNvCxnSpPr/>
          <p:nvPr/>
        </p:nvCxnSpPr>
        <p:spPr>
          <a:xfrm rot="16200000" flipV="1">
            <a:off x="1130291" y="1987559"/>
            <a:ext cx="1128716" cy="10397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10800000">
            <a:off x="1212850" y="1917700"/>
            <a:ext cx="1144574" cy="93979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rot="10800000">
            <a:off x="1212850" y="1962152"/>
            <a:ext cx="1289050" cy="109854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 flipV="1">
            <a:off x="2214546" y="1904331"/>
            <a:ext cx="1482001" cy="1167483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2214546" y="1762938"/>
            <a:ext cx="1482005" cy="1094557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2501900" y="1979372"/>
            <a:ext cx="1194648" cy="1074977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37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7" grpId="0"/>
      <p:bldP spid="23" grpId="0" animBg="1"/>
      <p:bldP spid="25" grpId="0" animBg="1"/>
      <p:bldP spid="26" grpId="0" animBg="1"/>
      <p:bldP spid="27" grpId="0" animBg="1"/>
      <p:bldP spid="7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Generalized Multiplex Gain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500166" y="3894136"/>
            <a:ext cx="6286544" cy="2392384"/>
            <a:chOff x="1500166" y="4179888"/>
            <a:chExt cx="6286544" cy="2392384"/>
          </a:xfrm>
        </p:grpSpPr>
        <p:sp>
          <p:nvSpPr>
            <p:cNvPr id="11" name="Rounded Rectangle 10"/>
            <p:cNvSpPr/>
            <p:nvPr/>
          </p:nvSpPr>
          <p:spPr>
            <a:xfrm>
              <a:off x="1500166" y="4179888"/>
              <a:ext cx="6286544" cy="20002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2379663" y="4179888"/>
            <a:ext cx="4610100" cy="20018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2" name="Equation" r:id="rId5" imgW="1257120" imgH="545760" progId="">
                    <p:embed/>
                  </p:oleObj>
                </mc:Choice>
                <mc:Fallback>
                  <p:oleObj name="Equation" r:id="rId5" imgW="1257120" imgH="54576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9663" y="4179888"/>
                          <a:ext cx="4610100" cy="20018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Freeform 5"/>
            <p:cNvSpPr/>
            <p:nvPr/>
          </p:nvSpPr>
          <p:spPr>
            <a:xfrm>
              <a:off x="4714876" y="5072074"/>
              <a:ext cx="714380" cy="1284278"/>
            </a:xfrm>
            <a:custGeom>
              <a:avLst/>
              <a:gdLst>
                <a:gd name="connsiteX0" fmla="*/ 0 w 433387"/>
                <a:gd name="connsiteY0" fmla="*/ 561975 h 561975"/>
                <a:gd name="connsiteX1" fmla="*/ 390525 w 433387"/>
                <a:gd name="connsiteY1" fmla="*/ 438150 h 561975"/>
                <a:gd name="connsiteX2" fmla="*/ 257175 w 433387"/>
                <a:gd name="connsiteY2" fmla="*/ 200025 h 561975"/>
                <a:gd name="connsiteX3" fmla="*/ 371475 w 433387"/>
                <a:gd name="connsiteY3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387" h="561975">
                  <a:moveTo>
                    <a:pt x="0" y="561975"/>
                  </a:moveTo>
                  <a:cubicBezTo>
                    <a:pt x="173831" y="530225"/>
                    <a:pt x="347663" y="498475"/>
                    <a:pt x="390525" y="438150"/>
                  </a:cubicBezTo>
                  <a:cubicBezTo>
                    <a:pt x="433387" y="377825"/>
                    <a:pt x="260350" y="273050"/>
                    <a:pt x="257175" y="200025"/>
                  </a:cubicBezTo>
                  <a:cubicBezTo>
                    <a:pt x="254000" y="127000"/>
                    <a:pt x="312737" y="63500"/>
                    <a:pt x="371475" y="0"/>
                  </a:cubicBezTo>
                </a:path>
              </a:pathLst>
            </a:cu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3724667" y="6180158"/>
            <a:ext cx="980285" cy="3921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13" name="Equation" r:id="rId7" imgW="444240" imgH="177480" progId="">
                    <p:embed/>
                  </p:oleObj>
                </mc:Choice>
                <mc:Fallback>
                  <p:oleObj name="Equation" r:id="rId7" imgW="444240" imgH="1774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667" y="6180158"/>
                          <a:ext cx="980285" cy="39211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40000" y="180000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00034" y="1714490"/>
            <a:ext cx="4565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What is the SNR gain for unmixing?</a:t>
            </a:r>
            <a:endParaRPr lang="en-US" sz="2400" dirty="0"/>
          </a:p>
        </p:txBody>
      </p:sp>
      <p:sp>
        <p:nvSpPr>
          <p:cNvPr id="12" name="Rounded Rectangle 11"/>
          <p:cNvSpPr/>
          <p:nvPr/>
        </p:nvSpPr>
        <p:spPr>
          <a:xfrm>
            <a:off x="2643174" y="2500306"/>
            <a:ext cx="15716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Only Unmixing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214942" y="2500306"/>
            <a:ext cx="1571636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Unmixing </a:t>
            </a:r>
          </a:p>
          <a:p>
            <a:pPr algn="ctr"/>
            <a:r>
              <a:rPr lang="en-US" dirty="0" smtClean="0"/>
              <a:t>+ Multiplexing</a:t>
            </a:r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>
            <a:off x="4429124" y="2857496"/>
            <a:ext cx="571504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500562" y="25003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766518" y="6491288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363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Significance of the Model</a:t>
            </a:r>
            <a:endParaRPr lang="he-IL" dirty="0"/>
          </a:p>
        </p:txBody>
      </p:sp>
      <p:grpSp>
        <p:nvGrpSpPr>
          <p:cNvPr id="3" name="Group 238"/>
          <p:cNvGrpSpPr>
            <a:grpSpLocks noChangeAspect="1"/>
          </p:cNvGrpSpPr>
          <p:nvPr/>
        </p:nvGrpSpPr>
        <p:grpSpPr bwMode="auto">
          <a:xfrm>
            <a:off x="2265346" y="1533526"/>
            <a:ext cx="4714878" cy="3989388"/>
            <a:chOff x="1742" y="966"/>
            <a:chExt cx="2970" cy="2513"/>
          </a:xfrm>
        </p:grpSpPr>
        <p:sp>
          <p:nvSpPr>
            <p:cNvPr id="105711" name="Rectangle 239"/>
            <p:cNvSpPr>
              <a:spLocks noChangeArrowheads="1"/>
            </p:cNvSpPr>
            <p:nvPr/>
          </p:nvSpPr>
          <p:spPr bwMode="auto">
            <a:xfrm>
              <a:off x="2992" y="3285"/>
              <a:ext cx="1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sources</a:t>
              </a:r>
              <a:r>
                <a:rPr kumimoji="0" lang="he-I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=</a:t>
              </a:r>
              <a:r>
                <a:rPr kumimoji="0" lang="he-IL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measure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15" name="Rectangle 243"/>
            <p:cNvSpPr>
              <a:spLocks noChangeArrowheads="1"/>
            </p:cNvSpPr>
            <p:nvPr/>
          </p:nvSpPr>
          <p:spPr bwMode="auto">
            <a:xfrm>
              <a:off x="2001" y="1006"/>
              <a:ext cx="2660" cy="2096"/>
            </a:xfrm>
            <a:prstGeom prst="rect">
              <a:avLst/>
            </a:prstGeom>
            <a:noFill/>
            <a:ln w="1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6" name="Line 244"/>
            <p:cNvSpPr>
              <a:spLocks noChangeShapeType="1"/>
            </p:cNvSpPr>
            <p:nvPr/>
          </p:nvSpPr>
          <p:spPr bwMode="auto">
            <a:xfrm>
              <a:off x="2001" y="1006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7" name="Line 245"/>
            <p:cNvSpPr>
              <a:spLocks noChangeShapeType="1"/>
            </p:cNvSpPr>
            <p:nvPr/>
          </p:nvSpPr>
          <p:spPr bwMode="auto">
            <a:xfrm>
              <a:off x="2001" y="3102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8" name="Line 246"/>
            <p:cNvSpPr>
              <a:spLocks noChangeShapeType="1"/>
            </p:cNvSpPr>
            <p:nvPr/>
          </p:nvSpPr>
          <p:spPr bwMode="auto">
            <a:xfrm flipV="1">
              <a:off x="466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9" name="Line 247"/>
            <p:cNvSpPr>
              <a:spLocks noChangeShapeType="1"/>
            </p:cNvSpPr>
            <p:nvPr/>
          </p:nvSpPr>
          <p:spPr bwMode="auto">
            <a:xfrm flipV="1">
              <a:off x="200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0" name="Line 248"/>
            <p:cNvSpPr>
              <a:spLocks noChangeShapeType="1"/>
            </p:cNvSpPr>
            <p:nvPr/>
          </p:nvSpPr>
          <p:spPr bwMode="auto">
            <a:xfrm>
              <a:off x="2001" y="3102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1" name="Line 249"/>
            <p:cNvSpPr>
              <a:spLocks noChangeShapeType="1"/>
            </p:cNvSpPr>
            <p:nvPr/>
          </p:nvSpPr>
          <p:spPr bwMode="auto">
            <a:xfrm flipV="1">
              <a:off x="200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2" name="Line 250"/>
            <p:cNvSpPr>
              <a:spLocks noChangeShapeType="1"/>
            </p:cNvSpPr>
            <p:nvPr/>
          </p:nvSpPr>
          <p:spPr bwMode="auto">
            <a:xfrm flipV="1">
              <a:off x="2007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3" name="Line 251"/>
            <p:cNvSpPr>
              <a:spLocks noChangeShapeType="1"/>
            </p:cNvSpPr>
            <p:nvPr/>
          </p:nvSpPr>
          <p:spPr bwMode="auto">
            <a:xfrm>
              <a:off x="2007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4" name="Rectangle 252"/>
            <p:cNvSpPr>
              <a:spLocks noChangeArrowheads="1"/>
            </p:cNvSpPr>
            <p:nvPr/>
          </p:nvSpPr>
          <p:spPr bwMode="auto">
            <a:xfrm>
              <a:off x="1961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25" name="Line 253"/>
            <p:cNvSpPr>
              <a:spLocks noChangeShapeType="1"/>
            </p:cNvSpPr>
            <p:nvPr/>
          </p:nvSpPr>
          <p:spPr bwMode="auto">
            <a:xfrm flipV="1">
              <a:off x="2669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6" name="Line 254"/>
            <p:cNvSpPr>
              <a:spLocks noChangeShapeType="1"/>
            </p:cNvSpPr>
            <p:nvPr/>
          </p:nvSpPr>
          <p:spPr bwMode="auto">
            <a:xfrm>
              <a:off x="2669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7" name="Rectangle 255"/>
            <p:cNvSpPr>
              <a:spLocks noChangeArrowheads="1"/>
            </p:cNvSpPr>
            <p:nvPr/>
          </p:nvSpPr>
          <p:spPr bwMode="auto">
            <a:xfrm>
              <a:off x="2623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28" name="Line 256"/>
            <p:cNvSpPr>
              <a:spLocks noChangeShapeType="1"/>
            </p:cNvSpPr>
            <p:nvPr/>
          </p:nvSpPr>
          <p:spPr bwMode="auto">
            <a:xfrm flipV="1">
              <a:off x="3331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9" name="Line 257"/>
            <p:cNvSpPr>
              <a:spLocks noChangeShapeType="1"/>
            </p:cNvSpPr>
            <p:nvPr/>
          </p:nvSpPr>
          <p:spPr bwMode="auto">
            <a:xfrm>
              <a:off x="3331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0" name="Rectangle 258"/>
            <p:cNvSpPr>
              <a:spLocks noChangeArrowheads="1"/>
            </p:cNvSpPr>
            <p:nvPr/>
          </p:nvSpPr>
          <p:spPr bwMode="auto">
            <a:xfrm>
              <a:off x="3284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31" name="Line 259"/>
            <p:cNvSpPr>
              <a:spLocks noChangeShapeType="1"/>
            </p:cNvSpPr>
            <p:nvPr/>
          </p:nvSpPr>
          <p:spPr bwMode="auto">
            <a:xfrm flipV="1">
              <a:off x="3987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2" name="Line 260"/>
            <p:cNvSpPr>
              <a:spLocks noChangeShapeType="1"/>
            </p:cNvSpPr>
            <p:nvPr/>
          </p:nvSpPr>
          <p:spPr bwMode="auto">
            <a:xfrm>
              <a:off x="3987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3" name="Rectangle 261"/>
            <p:cNvSpPr>
              <a:spLocks noChangeArrowheads="1"/>
            </p:cNvSpPr>
            <p:nvPr/>
          </p:nvSpPr>
          <p:spPr bwMode="auto">
            <a:xfrm>
              <a:off x="3940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34" name="Line 262"/>
            <p:cNvSpPr>
              <a:spLocks noChangeShapeType="1"/>
            </p:cNvSpPr>
            <p:nvPr/>
          </p:nvSpPr>
          <p:spPr bwMode="auto">
            <a:xfrm flipV="1">
              <a:off x="4649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5" name="Line 263"/>
            <p:cNvSpPr>
              <a:spLocks noChangeShapeType="1"/>
            </p:cNvSpPr>
            <p:nvPr/>
          </p:nvSpPr>
          <p:spPr bwMode="auto">
            <a:xfrm>
              <a:off x="4649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6" name="Rectangle 264"/>
            <p:cNvSpPr>
              <a:spLocks noChangeArrowheads="1"/>
            </p:cNvSpPr>
            <p:nvPr/>
          </p:nvSpPr>
          <p:spPr bwMode="auto">
            <a:xfrm>
              <a:off x="4602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37" name="Line 265"/>
            <p:cNvSpPr>
              <a:spLocks noChangeShapeType="1"/>
            </p:cNvSpPr>
            <p:nvPr/>
          </p:nvSpPr>
          <p:spPr bwMode="auto">
            <a:xfrm>
              <a:off x="2001" y="2869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8" name="Line 266"/>
            <p:cNvSpPr>
              <a:spLocks noChangeShapeType="1"/>
            </p:cNvSpPr>
            <p:nvPr/>
          </p:nvSpPr>
          <p:spPr bwMode="auto">
            <a:xfrm flipH="1">
              <a:off x="4631" y="2869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9" name="Rectangle 267"/>
            <p:cNvSpPr>
              <a:spLocks noChangeArrowheads="1"/>
            </p:cNvSpPr>
            <p:nvPr/>
          </p:nvSpPr>
          <p:spPr bwMode="auto">
            <a:xfrm>
              <a:off x="1795" y="2792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0" name="Line 268"/>
            <p:cNvSpPr>
              <a:spLocks noChangeShapeType="1"/>
            </p:cNvSpPr>
            <p:nvPr/>
          </p:nvSpPr>
          <p:spPr bwMode="auto">
            <a:xfrm>
              <a:off x="2001" y="2606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1" name="Line 269"/>
            <p:cNvSpPr>
              <a:spLocks noChangeShapeType="1"/>
            </p:cNvSpPr>
            <p:nvPr/>
          </p:nvSpPr>
          <p:spPr bwMode="auto">
            <a:xfrm flipH="1">
              <a:off x="4631" y="2606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2" name="Rectangle 270"/>
            <p:cNvSpPr>
              <a:spLocks noChangeArrowheads="1"/>
            </p:cNvSpPr>
            <p:nvPr/>
          </p:nvSpPr>
          <p:spPr bwMode="auto">
            <a:xfrm>
              <a:off x="1742" y="2528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3" name="Line 271"/>
            <p:cNvSpPr>
              <a:spLocks noChangeShapeType="1"/>
            </p:cNvSpPr>
            <p:nvPr/>
          </p:nvSpPr>
          <p:spPr bwMode="auto">
            <a:xfrm>
              <a:off x="2001" y="2336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4" name="Line 272"/>
            <p:cNvSpPr>
              <a:spLocks noChangeShapeType="1"/>
            </p:cNvSpPr>
            <p:nvPr/>
          </p:nvSpPr>
          <p:spPr bwMode="auto">
            <a:xfrm flipH="1">
              <a:off x="4631" y="2336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5" name="Rectangle 273"/>
            <p:cNvSpPr>
              <a:spLocks noChangeArrowheads="1"/>
            </p:cNvSpPr>
            <p:nvPr/>
          </p:nvSpPr>
          <p:spPr bwMode="auto">
            <a:xfrm>
              <a:off x="1742" y="2258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1.4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6" name="Line 274"/>
            <p:cNvSpPr>
              <a:spLocks noChangeShapeType="1"/>
            </p:cNvSpPr>
            <p:nvPr/>
          </p:nvSpPr>
          <p:spPr bwMode="auto">
            <a:xfrm>
              <a:off x="2001" y="2073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7" name="Line 275"/>
            <p:cNvSpPr>
              <a:spLocks noChangeShapeType="1"/>
            </p:cNvSpPr>
            <p:nvPr/>
          </p:nvSpPr>
          <p:spPr bwMode="auto">
            <a:xfrm flipH="1">
              <a:off x="4631" y="2073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8" name="Rectangle 276"/>
            <p:cNvSpPr>
              <a:spLocks noChangeArrowheads="1"/>
            </p:cNvSpPr>
            <p:nvPr/>
          </p:nvSpPr>
          <p:spPr bwMode="auto">
            <a:xfrm>
              <a:off x="1742" y="1995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1.6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9" name="Line 277"/>
            <p:cNvSpPr>
              <a:spLocks noChangeShapeType="1"/>
            </p:cNvSpPr>
            <p:nvPr/>
          </p:nvSpPr>
          <p:spPr bwMode="auto">
            <a:xfrm>
              <a:off x="2001" y="1803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0" name="Line 278"/>
            <p:cNvSpPr>
              <a:spLocks noChangeShapeType="1"/>
            </p:cNvSpPr>
            <p:nvPr/>
          </p:nvSpPr>
          <p:spPr bwMode="auto">
            <a:xfrm flipH="1">
              <a:off x="4631" y="1803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1" name="Rectangle 279"/>
            <p:cNvSpPr>
              <a:spLocks noChangeArrowheads="1"/>
            </p:cNvSpPr>
            <p:nvPr/>
          </p:nvSpPr>
          <p:spPr bwMode="auto">
            <a:xfrm>
              <a:off x="1742" y="1725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1.8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52" name="Line 280"/>
            <p:cNvSpPr>
              <a:spLocks noChangeShapeType="1"/>
            </p:cNvSpPr>
            <p:nvPr/>
          </p:nvSpPr>
          <p:spPr bwMode="auto">
            <a:xfrm>
              <a:off x="2001" y="1539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3" name="Line 281"/>
            <p:cNvSpPr>
              <a:spLocks noChangeShapeType="1"/>
            </p:cNvSpPr>
            <p:nvPr/>
          </p:nvSpPr>
          <p:spPr bwMode="auto">
            <a:xfrm flipH="1">
              <a:off x="4631" y="1539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4" name="Rectangle 282"/>
            <p:cNvSpPr>
              <a:spLocks noChangeArrowheads="1"/>
            </p:cNvSpPr>
            <p:nvPr/>
          </p:nvSpPr>
          <p:spPr bwMode="auto">
            <a:xfrm>
              <a:off x="1795" y="1462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55" name="Line 283"/>
            <p:cNvSpPr>
              <a:spLocks noChangeShapeType="1"/>
            </p:cNvSpPr>
            <p:nvPr/>
          </p:nvSpPr>
          <p:spPr bwMode="auto">
            <a:xfrm>
              <a:off x="2001" y="1269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6" name="Line 284"/>
            <p:cNvSpPr>
              <a:spLocks noChangeShapeType="1"/>
            </p:cNvSpPr>
            <p:nvPr/>
          </p:nvSpPr>
          <p:spPr bwMode="auto">
            <a:xfrm flipH="1">
              <a:off x="4631" y="1269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7" name="Rectangle 285"/>
            <p:cNvSpPr>
              <a:spLocks noChangeArrowheads="1"/>
            </p:cNvSpPr>
            <p:nvPr/>
          </p:nvSpPr>
          <p:spPr bwMode="auto">
            <a:xfrm>
              <a:off x="1742" y="1192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2.2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58" name="Line 286"/>
            <p:cNvSpPr>
              <a:spLocks noChangeShapeType="1"/>
            </p:cNvSpPr>
            <p:nvPr/>
          </p:nvSpPr>
          <p:spPr bwMode="auto">
            <a:xfrm>
              <a:off x="2001" y="1006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9" name="Line 287"/>
            <p:cNvSpPr>
              <a:spLocks noChangeShapeType="1"/>
            </p:cNvSpPr>
            <p:nvPr/>
          </p:nvSpPr>
          <p:spPr bwMode="auto">
            <a:xfrm>
              <a:off x="2001" y="3102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60" name="Line 288"/>
            <p:cNvSpPr>
              <a:spLocks noChangeShapeType="1"/>
            </p:cNvSpPr>
            <p:nvPr/>
          </p:nvSpPr>
          <p:spPr bwMode="auto">
            <a:xfrm flipV="1">
              <a:off x="466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61" name="Line 289"/>
            <p:cNvSpPr>
              <a:spLocks noChangeShapeType="1"/>
            </p:cNvSpPr>
            <p:nvPr/>
          </p:nvSpPr>
          <p:spPr bwMode="auto">
            <a:xfrm flipV="1">
              <a:off x="200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80" name="Rectangle 308"/>
            <p:cNvSpPr>
              <a:spLocks noChangeArrowheads="1"/>
            </p:cNvSpPr>
            <p:nvPr/>
          </p:nvSpPr>
          <p:spPr bwMode="auto">
            <a:xfrm>
              <a:off x="2024" y="306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81" name="Rectangle 309"/>
            <p:cNvSpPr>
              <a:spLocks noChangeArrowheads="1"/>
            </p:cNvSpPr>
            <p:nvPr/>
          </p:nvSpPr>
          <p:spPr bwMode="auto">
            <a:xfrm>
              <a:off x="4690" y="966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82" name="Freeform 310"/>
            <p:cNvSpPr>
              <a:spLocks/>
            </p:cNvSpPr>
            <p:nvPr/>
          </p:nvSpPr>
          <p:spPr bwMode="auto">
            <a:xfrm>
              <a:off x="2007" y="2869"/>
              <a:ext cx="264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7" y="0"/>
                </a:cxn>
                <a:cxn ang="0">
                  <a:pos x="4114" y="0"/>
                </a:cxn>
                <a:cxn ang="0">
                  <a:pos x="6152" y="0"/>
                </a:cxn>
                <a:cxn ang="0">
                  <a:pos x="8209" y="0"/>
                </a:cxn>
              </a:cxnLst>
              <a:rect l="0" t="0" r="r" b="b"/>
              <a:pathLst>
                <a:path w="8209">
                  <a:moveTo>
                    <a:pt x="0" y="0"/>
                  </a:moveTo>
                  <a:lnTo>
                    <a:pt x="2057" y="0"/>
                  </a:lnTo>
                  <a:lnTo>
                    <a:pt x="4114" y="0"/>
                  </a:lnTo>
                  <a:lnTo>
                    <a:pt x="6152" y="0"/>
                  </a:lnTo>
                  <a:lnTo>
                    <a:pt x="8209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851636" y="92075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1" name="Rectangle 240"/>
          <p:cNvSpPr>
            <a:spLocks noChangeArrowheads="1"/>
          </p:cNvSpPr>
          <p:nvPr/>
        </p:nvSpPr>
        <p:spPr bwMode="auto">
          <a:xfrm>
            <a:off x="1285852" y="1928802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he-I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2770996" y="1928802"/>
            <a:ext cx="1785875" cy="1146007"/>
            <a:chOff x="5286379" y="2263466"/>
            <a:chExt cx="3500460" cy="3175329"/>
          </a:xfrm>
        </p:grpSpPr>
        <p:sp>
          <p:nvSpPr>
            <p:cNvPr id="114" name="Rounded Rectangle 113"/>
            <p:cNvSpPr/>
            <p:nvPr/>
          </p:nvSpPr>
          <p:spPr>
            <a:xfrm>
              <a:off x="8001021" y="2530806"/>
              <a:ext cx="785818" cy="1185742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643702" y="2530800"/>
              <a:ext cx="785818" cy="1469704"/>
            </a:xfrm>
            <a:prstGeom prst="roundRect">
              <a:avLst/>
            </a:prstGeom>
            <a:solidFill>
              <a:srgbClr val="FFFF9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286379" y="2530804"/>
              <a:ext cx="785818" cy="1229886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37611" y="2263466"/>
              <a:ext cx="571504" cy="127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grpSp>
          <p:nvGrpSpPr>
            <p:cNvPr id="5" name="Group 26"/>
            <p:cNvGrpSpPr/>
            <p:nvPr/>
          </p:nvGrpSpPr>
          <p:grpSpPr>
            <a:xfrm>
              <a:off x="6729096" y="2383504"/>
              <a:ext cx="576442" cy="1505268"/>
              <a:chOff x="2657130" y="1839674"/>
              <a:chExt cx="576442" cy="150526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2662068" y="2065771"/>
                <a:ext cx="571504" cy="127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657130" y="1839674"/>
                <a:ext cx="320922" cy="12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ˆ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8127945" y="2317527"/>
              <a:ext cx="571505" cy="1470535"/>
              <a:chOff x="2698657" y="1715530"/>
              <a:chExt cx="571505" cy="147053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698657" y="1906894"/>
                <a:ext cx="571505" cy="127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741556" y="1715530"/>
                <a:ext cx="320922" cy="12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/>
                    <a:cs typeface="Times New Roman"/>
                  </a:rPr>
                  <a:t>ˆ</a:t>
                </a:r>
                <a:endParaRPr lang="en-US" sz="1400" dirty="0"/>
              </a:p>
            </p:txBody>
          </p:sp>
        </p:grpSp>
        <p:cxnSp>
          <p:nvCxnSpPr>
            <p:cNvPr id="120" name="Straight Arrow Connector 119"/>
            <p:cNvCxnSpPr>
              <a:endCxn id="122" idx="3"/>
            </p:cNvCxnSpPr>
            <p:nvPr/>
          </p:nvCxnSpPr>
          <p:spPr>
            <a:xfrm rot="5400000" flipH="1" flipV="1">
              <a:off x="6797545" y="4494120"/>
              <a:ext cx="434787" cy="4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6671255" y="4500738"/>
              <a:ext cx="958852" cy="93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W</a:t>
              </a:r>
              <a:r>
                <a:rPr lang="en-US" sz="2400" b="1" baseline="-25000" dirty="0" err="1" smtClean="0"/>
                <a:t>c</a:t>
              </a:r>
              <a:endParaRPr lang="en-US" sz="2000" b="1" baseline="-25000" dirty="0"/>
            </a:p>
          </p:txBody>
        </p:sp>
        <p:sp>
          <p:nvSpPr>
            <p:cNvPr id="122" name="Curved Up Arrow 121"/>
            <p:cNvSpPr/>
            <p:nvPr/>
          </p:nvSpPr>
          <p:spPr>
            <a:xfrm>
              <a:off x="5617397" y="3817422"/>
              <a:ext cx="2857521" cy="4616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000605" y="3480572"/>
            <a:ext cx="1765312" cy="951729"/>
            <a:chOff x="500034" y="2434232"/>
            <a:chExt cx="3500462" cy="1869262"/>
          </a:xfrm>
        </p:grpSpPr>
        <p:sp>
          <p:nvSpPr>
            <p:cNvPr id="78" name="Rounded Rectangle 77"/>
            <p:cNvSpPr/>
            <p:nvPr/>
          </p:nvSpPr>
          <p:spPr>
            <a:xfrm>
              <a:off x="3214678" y="2492399"/>
              <a:ext cx="785818" cy="1008039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1857356" y="2492399"/>
              <a:ext cx="785818" cy="1508105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500034" y="2492399"/>
              <a:ext cx="785818" cy="1508105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4348" y="2563837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grpSp>
          <p:nvGrpSpPr>
            <p:cNvPr id="83" name="Group 9"/>
            <p:cNvGrpSpPr/>
            <p:nvPr/>
          </p:nvGrpSpPr>
          <p:grpSpPr>
            <a:xfrm>
              <a:off x="2036500" y="2434232"/>
              <a:ext cx="606674" cy="604540"/>
              <a:chOff x="2750880" y="1928803"/>
              <a:chExt cx="606674" cy="604540"/>
            </a:xfrm>
          </p:grpSpPr>
          <p:sp>
            <p:nvSpPr>
              <p:cNvPr id="92" name="TextBox 9"/>
              <p:cNvSpPr txBox="1"/>
              <p:nvPr/>
            </p:nvSpPr>
            <p:spPr>
              <a:xfrm>
                <a:off x="2786050" y="2071678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/>
                  <a:t>i</a:t>
                </a:r>
                <a:endParaRPr lang="en-US" sz="2400" b="1" dirty="0"/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2750880" y="1928803"/>
                <a:ext cx="3209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/>
                    <a:cs typeface="Times New Roman"/>
                  </a:rPr>
                  <a:t>ˆ</a:t>
                </a:r>
                <a:endParaRPr lang="en-US" sz="1400" dirty="0"/>
              </a:p>
            </p:txBody>
          </p:sp>
        </p:grpSp>
        <p:grpSp>
          <p:nvGrpSpPr>
            <p:cNvPr id="84" name="Group 10"/>
            <p:cNvGrpSpPr/>
            <p:nvPr/>
          </p:nvGrpSpPr>
          <p:grpSpPr>
            <a:xfrm>
              <a:off x="3428992" y="2512667"/>
              <a:ext cx="571504" cy="526106"/>
              <a:chOff x="2786050" y="1949071"/>
              <a:chExt cx="571504" cy="526106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2786050" y="2013512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786050" y="1949071"/>
                <a:ext cx="32092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/>
                    <a:cs typeface="Times New Roman"/>
                  </a:rPr>
                  <a:t>ˆ</a:t>
                </a:r>
                <a:endParaRPr lang="en-US" sz="1600" dirty="0"/>
              </a:p>
            </p:txBody>
          </p:sp>
        </p:grpSp>
        <p:sp>
          <p:nvSpPr>
            <p:cNvPr id="85" name="Right Arrow 84"/>
            <p:cNvSpPr/>
            <p:nvPr/>
          </p:nvSpPr>
          <p:spPr>
            <a:xfrm>
              <a:off x="1357290" y="2862860"/>
              <a:ext cx="428628" cy="1561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2714612" y="2859113"/>
              <a:ext cx="428628" cy="1561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1213269" y="3435515"/>
              <a:ext cx="573797" cy="1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1154824" y="3557951"/>
              <a:ext cx="1071571" cy="74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sz="2800" b="1" baseline="-25000" dirty="0" err="1" smtClean="0"/>
                <a:t>i</a:t>
              </a:r>
              <a:endParaRPr lang="en-US" b="1" baseline="-25000" dirty="0"/>
            </a:p>
          </p:txBody>
        </p:sp>
      </p:grpSp>
      <p:sp>
        <p:nvSpPr>
          <p:cNvPr id="94" name="Left-Right Arrow 93"/>
          <p:cNvSpPr/>
          <p:nvPr/>
        </p:nvSpPr>
        <p:spPr>
          <a:xfrm>
            <a:off x="4643438" y="3000372"/>
            <a:ext cx="571504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714876" y="264318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VS.</a:t>
            </a:r>
            <a:endParaRPr lang="en-US" dirty="0"/>
          </a:p>
        </p:txBody>
      </p:sp>
      <p:sp>
        <p:nvSpPr>
          <p:cNvPr id="96" name="Text Box 18"/>
          <p:cNvSpPr txBox="1">
            <a:spLocks noChangeArrowheads="1"/>
          </p:cNvSpPr>
          <p:nvPr/>
        </p:nvSpPr>
        <p:spPr bwMode="auto">
          <a:xfrm>
            <a:off x="3766518" y="6491288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6477703" y="1269793"/>
            <a:ext cx="1785919" cy="963222"/>
            <a:chOff x="7358082" y="2813179"/>
            <a:chExt cx="1785919" cy="9632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99" name="Rounded Rectangle 98"/>
            <p:cNvSpPr/>
            <p:nvPr/>
          </p:nvSpPr>
          <p:spPr>
            <a:xfrm>
              <a:off x="7358082" y="2813179"/>
              <a:ext cx="1785919" cy="96322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01524" y="3014664"/>
              <a:ext cx="1383712" cy="584775"/>
            </a:xfrm>
            <a:prstGeom prst="rect">
              <a:avLst/>
            </a:prstGeom>
            <a:grpFill/>
          </p:spPr>
          <p:txBody>
            <a:bodyPr wrap="none" rtlCol="1">
              <a:spAutoFit/>
            </a:bodyPr>
            <a:lstStyle/>
            <a:p>
              <a:r>
                <a:rPr lang="en-US" sz="3200" b="1" dirty="0" err="1" smtClean="0"/>
                <a:t>W</a:t>
              </a:r>
              <a:r>
                <a:rPr lang="en-US" sz="4400" b="1" baseline="-25000" dirty="0" err="1" smtClean="0"/>
                <a:t>i</a:t>
              </a:r>
              <a:r>
                <a:rPr lang="en-US" sz="3200" dirty="0" err="1" smtClean="0"/>
                <a:t>≠</a:t>
              </a:r>
              <a:r>
                <a:rPr lang="en-US" sz="3200" b="1" dirty="0" err="1" smtClean="0"/>
                <a:t>W</a:t>
              </a:r>
              <a:r>
                <a:rPr lang="en-US" sz="4400" b="1" baseline="-25000" dirty="0" err="1" smtClean="0"/>
                <a:t>c</a:t>
              </a:r>
              <a:endParaRPr lang="he-IL" sz="3200" b="1" baseline="-25000" dirty="0"/>
            </a:p>
          </p:txBody>
        </p:sp>
      </p:grpSp>
    </p:spTree>
  </p:cSld>
  <p:clrMapOvr>
    <a:masterClrMapping/>
  </p:clrMapOvr>
  <p:transition advTm="402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Significance of the Model</a:t>
            </a:r>
            <a:endParaRPr lang="he-IL" dirty="0"/>
          </a:p>
        </p:txBody>
      </p:sp>
      <p:grpSp>
        <p:nvGrpSpPr>
          <p:cNvPr id="105710" name="Group 238"/>
          <p:cNvGrpSpPr>
            <a:grpSpLocks noChangeAspect="1"/>
          </p:cNvGrpSpPr>
          <p:nvPr/>
        </p:nvGrpSpPr>
        <p:grpSpPr bwMode="auto">
          <a:xfrm>
            <a:off x="2265346" y="1533526"/>
            <a:ext cx="4714878" cy="3989388"/>
            <a:chOff x="1742" y="966"/>
            <a:chExt cx="2970" cy="2513"/>
          </a:xfrm>
        </p:grpSpPr>
        <p:sp>
          <p:nvSpPr>
            <p:cNvPr id="105711" name="Rectangle 239"/>
            <p:cNvSpPr>
              <a:spLocks noChangeArrowheads="1"/>
            </p:cNvSpPr>
            <p:nvPr/>
          </p:nvSpPr>
          <p:spPr bwMode="auto">
            <a:xfrm>
              <a:off x="2992" y="3285"/>
              <a:ext cx="113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sources</a:t>
              </a:r>
              <a:r>
                <a:rPr kumimoji="0" lang="he-IL" sz="2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=</a:t>
              </a:r>
              <a:r>
                <a:rPr kumimoji="0" lang="he-IL" sz="20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N</a:t>
              </a:r>
              <a:r>
                <a:rPr kumimoji="0" lang="he-IL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measure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15" name="Rectangle 243"/>
            <p:cNvSpPr>
              <a:spLocks noChangeArrowheads="1"/>
            </p:cNvSpPr>
            <p:nvPr/>
          </p:nvSpPr>
          <p:spPr bwMode="auto">
            <a:xfrm>
              <a:off x="2001" y="1006"/>
              <a:ext cx="2660" cy="2096"/>
            </a:xfrm>
            <a:prstGeom prst="rect">
              <a:avLst/>
            </a:prstGeom>
            <a:noFill/>
            <a:ln w="10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6" name="Line 244"/>
            <p:cNvSpPr>
              <a:spLocks noChangeShapeType="1"/>
            </p:cNvSpPr>
            <p:nvPr/>
          </p:nvSpPr>
          <p:spPr bwMode="auto">
            <a:xfrm>
              <a:off x="2001" y="1006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7" name="Line 245"/>
            <p:cNvSpPr>
              <a:spLocks noChangeShapeType="1"/>
            </p:cNvSpPr>
            <p:nvPr/>
          </p:nvSpPr>
          <p:spPr bwMode="auto">
            <a:xfrm>
              <a:off x="2001" y="3102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8" name="Line 246"/>
            <p:cNvSpPr>
              <a:spLocks noChangeShapeType="1"/>
            </p:cNvSpPr>
            <p:nvPr/>
          </p:nvSpPr>
          <p:spPr bwMode="auto">
            <a:xfrm flipV="1">
              <a:off x="466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19" name="Line 247"/>
            <p:cNvSpPr>
              <a:spLocks noChangeShapeType="1"/>
            </p:cNvSpPr>
            <p:nvPr/>
          </p:nvSpPr>
          <p:spPr bwMode="auto">
            <a:xfrm flipV="1">
              <a:off x="200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0" name="Line 248"/>
            <p:cNvSpPr>
              <a:spLocks noChangeShapeType="1"/>
            </p:cNvSpPr>
            <p:nvPr/>
          </p:nvSpPr>
          <p:spPr bwMode="auto">
            <a:xfrm>
              <a:off x="2001" y="3102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1" name="Line 249"/>
            <p:cNvSpPr>
              <a:spLocks noChangeShapeType="1"/>
            </p:cNvSpPr>
            <p:nvPr/>
          </p:nvSpPr>
          <p:spPr bwMode="auto">
            <a:xfrm flipV="1">
              <a:off x="200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2" name="Line 250"/>
            <p:cNvSpPr>
              <a:spLocks noChangeShapeType="1"/>
            </p:cNvSpPr>
            <p:nvPr/>
          </p:nvSpPr>
          <p:spPr bwMode="auto">
            <a:xfrm flipV="1">
              <a:off x="2007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3" name="Line 251"/>
            <p:cNvSpPr>
              <a:spLocks noChangeShapeType="1"/>
            </p:cNvSpPr>
            <p:nvPr/>
          </p:nvSpPr>
          <p:spPr bwMode="auto">
            <a:xfrm>
              <a:off x="2007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4" name="Rectangle 252"/>
            <p:cNvSpPr>
              <a:spLocks noChangeArrowheads="1"/>
            </p:cNvSpPr>
            <p:nvPr/>
          </p:nvSpPr>
          <p:spPr bwMode="auto">
            <a:xfrm>
              <a:off x="1961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25" name="Line 253"/>
            <p:cNvSpPr>
              <a:spLocks noChangeShapeType="1"/>
            </p:cNvSpPr>
            <p:nvPr/>
          </p:nvSpPr>
          <p:spPr bwMode="auto">
            <a:xfrm flipV="1">
              <a:off x="2669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6" name="Line 254"/>
            <p:cNvSpPr>
              <a:spLocks noChangeShapeType="1"/>
            </p:cNvSpPr>
            <p:nvPr/>
          </p:nvSpPr>
          <p:spPr bwMode="auto">
            <a:xfrm>
              <a:off x="2669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7" name="Rectangle 255"/>
            <p:cNvSpPr>
              <a:spLocks noChangeArrowheads="1"/>
            </p:cNvSpPr>
            <p:nvPr/>
          </p:nvSpPr>
          <p:spPr bwMode="auto">
            <a:xfrm>
              <a:off x="2623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28" name="Line 256"/>
            <p:cNvSpPr>
              <a:spLocks noChangeShapeType="1"/>
            </p:cNvSpPr>
            <p:nvPr/>
          </p:nvSpPr>
          <p:spPr bwMode="auto">
            <a:xfrm flipV="1">
              <a:off x="3331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29" name="Line 257"/>
            <p:cNvSpPr>
              <a:spLocks noChangeShapeType="1"/>
            </p:cNvSpPr>
            <p:nvPr/>
          </p:nvSpPr>
          <p:spPr bwMode="auto">
            <a:xfrm>
              <a:off x="3331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0" name="Rectangle 258"/>
            <p:cNvSpPr>
              <a:spLocks noChangeArrowheads="1"/>
            </p:cNvSpPr>
            <p:nvPr/>
          </p:nvSpPr>
          <p:spPr bwMode="auto">
            <a:xfrm>
              <a:off x="3284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31" name="Line 259"/>
            <p:cNvSpPr>
              <a:spLocks noChangeShapeType="1"/>
            </p:cNvSpPr>
            <p:nvPr/>
          </p:nvSpPr>
          <p:spPr bwMode="auto">
            <a:xfrm flipV="1">
              <a:off x="3987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2" name="Line 260"/>
            <p:cNvSpPr>
              <a:spLocks noChangeShapeType="1"/>
            </p:cNvSpPr>
            <p:nvPr/>
          </p:nvSpPr>
          <p:spPr bwMode="auto">
            <a:xfrm>
              <a:off x="3987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3" name="Rectangle 261"/>
            <p:cNvSpPr>
              <a:spLocks noChangeArrowheads="1"/>
            </p:cNvSpPr>
            <p:nvPr/>
          </p:nvSpPr>
          <p:spPr bwMode="auto">
            <a:xfrm>
              <a:off x="3940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34" name="Line 262"/>
            <p:cNvSpPr>
              <a:spLocks noChangeShapeType="1"/>
            </p:cNvSpPr>
            <p:nvPr/>
          </p:nvSpPr>
          <p:spPr bwMode="auto">
            <a:xfrm flipV="1">
              <a:off x="4649" y="3071"/>
              <a:ext cx="1" cy="3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5" name="Line 263"/>
            <p:cNvSpPr>
              <a:spLocks noChangeShapeType="1"/>
            </p:cNvSpPr>
            <p:nvPr/>
          </p:nvSpPr>
          <p:spPr bwMode="auto">
            <a:xfrm>
              <a:off x="4649" y="1006"/>
              <a:ext cx="1" cy="24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6" name="Rectangle 264"/>
            <p:cNvSpPr>
              <a:spLocks noChangeArrowheads="1"/>
            </p:cNvSpPr>
            <p:nvPr/>
          </p:nvSpPr>
          <p:spPr bwMode="auto">
            <a:xfrm>
              <a:off x="4602" y="3123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37" name="Line 265"/>
            <p:cNvSpPr>
              <a:spLocks noChangeShapeType="1"/>
            </p:cNvSpPr>
            <p:nvPr/>
          </p:nvSpPr>
          <p:spPr bwMode="auto">
            <a:xfrm>
              <a:off x="2001" y="2869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8" name="Line 266"/>
            <p:cNvSpPr>
              <a:spLocks noChangeShapeType="1"/>
            </p:cNvSpPr>
            <p:nvPr/>
          </p:nvSpPr>
          <p:spPr bwMode="auto">
            <a:xfrm flipH="1">
              <a:off x="4631" y="2869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39" name="Rectangle 267"/>
            <p:cNvSpPr>
              <a:spLocks noChangeArrowheads="1"/>
            </p:cNvSpPr>
            <p:nvPr/>
          </p:nvSpPr>
          <p:spPr bwMode="auto">
            <a:xfrm>
              <a:off x="1795" y="2792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0" name="Line 268"/>
            <p:cNvSpPr>
              <a:spLocks noChangeShapeType="1"/>
            </p:cNvSpPr>
            <p:nvPr/>
          </p:nvSpPr>
          <p:spPr bwMode="auto">
            <a:xfrm>
              <a:off x="2001" y="2606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1" name="Line 269"/>
            <p:cNvSpPr>
              <a:spLocks noChangeShapeType="1"/>
            </p:cNvSpPr>
            <p:nvPr/>
          </p:nvSpPr>
          <p:spPr bwMode="auto">
            <a:xfrm flipH="1">
              <a:off x="4631" y="2606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2" name="Rectangle 270"/>
            <p:cNvSpPr>
              <a:spLocks noChangeArrowheads="1"/>
            </p:cNvSpPr>
            <p:nvPr/>
          </p:nvSpPr>
          <p:spPr bwMode="auto">
            <a:xfrm>
              <a:off x="1742" y="2528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1.2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3" name="Line 271"/>
            <p:cNvSpPr>
              <a:spLocks noChangeShapeType="1"/>
            </p:cNvSpPr>
            <p:nvPr/>
          </p:nvSpPr>
          <p:spPr bwMode="auto">
            <a:xfrm>
              <a:off x="2001" y="2336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4" name="Line 272"/>
            <p:cNvSpPr>
              <a:spLocks noChangeShapeType="1"/>
            </p:cNvSpPr>
            <p:nvPr/>
          </p:nvSpPr>
          <p:spPr bwMode="auto">
            <a:xfrm flipH="1">
              <a:off x="4631" y="2336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5" name="Rectangle 273"/>
            <p:cNvSpPr>
              <a:spLocks noChangeArrowheads="1"/>
            </p:cNvSpPr>
            <p:nvPr/>
          </p:nvSpPr>
          <p:spPr bwMode="auto">
            <a:xfrm>
              <a:off x="1742" y="2258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1.4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6" name="Line 274"/>
            <p:cNvSpPr>
              <a:spLocks noChangeShapeType="1"/>
            </p:cNvSpPr>
            <p:nvPr/>
          </p:nvSpPr>
          <p:spPr bwMode="auto">
            <a:xfrm>
              <a:off x="2001" y="2073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7" name="Line 275"/>
            <p:cNvSpPr>
              <a:spLocks noChangeShapeType="1"/>
            </p:cNvSpPr>
            <p:nvPr/>
          </p:nvSpPr>
          <p:spPr bwMode="auto">
            <a:xfrm flipH="1">
              <a:off x="4631" y="2073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48" name="Rectangle 276"/>
            <p:cNvSpPr>
              <a:spLocks noChangeArrowheads="1"/>
            </p:cNvSpPr>
            <p:nvPr/>
          </p:nvSpPr>
          <p:spPr bwMode="auto">
            <a:xfrm>
              <a:off x="1742" y="1995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1.6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49" name="Line 277"/>
            <p:cNvSpPr>
              <a:spLocks noChangeShapeType="1"/>
            </p:cNvSpPr>
            <p:nvPr/>
          </p:nvSpPr>
          <p:spPr bwMode="auto">
            <a:xfrm>
              <a:off x="2001" y="1803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0" name="Line 278"/>
            <p:cNvSpPr>
              <a:spLocks noChangeShapeType="1"/>
            </p:cNvSpPr>
            <p:nvPr/>
          </p:nvSpPr>
          <p:spPr bwMode="auto">
            <a:xfrm flipH="1">
              <a:off x="4631" y="1803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1" name="Rectangle 279"/>
            <p:cNvSpPr>
              <a:spLocks noChangeArrowheads="1"/>
            </p:cNvSpPr>
            <p:nvPr/>
          </p:nvSpPr>
          <p:spPr bwMode="auto">
            <a:xfrm>
              <a:off x="1742" y="1725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1.8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52" name="Line 280"/>
            <p:cNvSpPr>
              <a:spLocks noChangeShapeType="1"/>
            </p:cNvSpPr>
            <p:nvPr/>
          </p:nvSpPr>
          <p:spPr bwMode="auto">
            <a:xfrm>
              <a:off x="2001" y="1539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3" name="Line 281"/>
            <p:cNvSpPr>
              <a:spLocks noChangeShapeType="1"/>
            </p:cNvSpPr>
            <p:nvPr/>
          </p:nvSpPr>
          <p:spPr bwMode="auto">
            <a:xfrm flipH="1">
              <a:off x="4631" y="1539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4" name="Rectangle 282"/>
            <p:cNvSpPr>
              <a:spLocks noChangeArrowheads="1"/>
            </p:cNvSpPr>
            <p:nvPr/>
          </p:nvSpPr>
          <p:spPr bwMode="auto">
            <a:xfrm>
              <a:off x="1795" y="1462"/>
              <a:ext cx="8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55" name="Line 283"/>
            <p:cNvSpPr>
              <a:spLocks noChangeShapeType="1"/>
            </p:cNvSpPr>
            <p:nvPr/>
          </p:nvSpPr>
          <p:spPr bwMode="auto">
            <a:xfrm>
              <a:off x="2001" y="1269"/>
              <a:ext cx="25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6" name="Line 284"/>
            <p:cNvSpPr>
              <a:spLocks noChangeShapeType="1"/>
            </p:cNvSpPr>
            <p:nvPr/>
          </p:nvSpPr>
          <p:spPr bwMode="auto">
            <a:xfrm flipH="1">
              <a:off x="4631" y="1269"/>
              <a:ext cx="3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7" name="Rectangle 285"/>
            <p:cNvSpPr>
              <a:spLocks noChangeArrowheads="1"/>
            </p:cNvSpPr>
            <p:nvPr/>
          </p:nvSpPr>
          <p:spPr bwMode="auto">
            <a:xfrm>
              <a:off x="1742" y="1192"/>
              <a:ext cx="20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2.2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58" name="Line 286"/>
            <p:cNvSpPr>
              <a:spLocks noChangeShapeType="1"/>
            </p:cNvSpPr>
            <p:nvPr/>
          </p:nvSpPr>
          <p:spPr bwMode="auto">
            <a:xfrm>
              <a:off x="2001" y="1006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59" name="Line 287"/>
            <p:cNvSpPr>
              <a:spLocks noChangeShapeType="1"/>
            </p:cNvSpPr>
            <p:nvPr/>
          </p:nvSpPr>
          <p:spPr bwMode="auto">
            <a:xfrm>
              <a:off x="2001" y="3102"/>
              <a:ext cx="2660" cy="1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60" name="Line 288"/>
            <p:cNvSpPr>
              <a:spLocks noChangeShapeType="1"/>
            </p:cNvSpPr>
            <p:nvPr/>
          </p:nvSpPr>
          <p:spPr bwMode="auto">
            <a:xfrm flipV="1">
              <a:off x="466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61" name="Line 289"/>
            <p:cNvSpPr>
              <a:spLocks noChangeShapeType="1"/>
            </p:cNvSpPr>
            <p:nvPr/>
          </p:nvSpPr>
          <p:spPr bwMode="auto">
            <a:xfrm flipV="1">
              <a:off x="2001" y="1006"/>
              <a:ext cx="1" cy="2096"/>
            </a:xfrm>
            <a:prstGeom prst="line">
              <a:avLst/>
            </a:prstGeom>
            <a:noFill/>
            <a:ln w="1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4" name="Freeform 302"/>
            <p:cNvSpPr>
              <a:spLocks/>
            </p:cNvSpPr>
            <p:nvPr/>
          </p:nvSpPr>
          <p:spPr bwMode="auto">
            <a:xfrm>
              <a:off x="2007" y="1086"/>
              <a:ext cx="2642" cy="1783"/>
            </a:xfrm>
            <a:custGeom>
              <a:avLst/>
              <a:gdLst/>
              <a:ahLst/>
              <a:cxnLst>
                <a:cxn ang="0">
                  <a:pos x="0" y="5543"/>
                </a:cxn>
                <a:cxn ang="0">
                  <a:pos x="2057" y="3981"/>
                </a:cxn>
                <a:cxn ang="0">
                  <a:pos x="4114" y="2762"/>
                </a:cxn>
                <a:cxn ang="0">
                  <a:pos x="6152" y="1371"/>
                </a:cxn>
                <a:cxn ang="0">
                  <a:pos x="8209" y="0"/>
                </a:cxn>
              </a:cxnLst>
              <a:rect l="0" t="0" r="r" b="b"/>
              <a:pathLst>
                <a:path w="8209" h="5543">
                  <a:moveTo>
                    <a:pt x="0" y="5543"/>
                  </a:moveTo>
                  <a:lnTo>
                    <a:pt x="2057" y="3981"/>
                  </a:lnTo>
                  <a:lnTo>
                    <a:pt x="4114" y="2762"/>
                  </a:lnTo>
                  <a:lnTo>
                    <a:pt x="6152" y="1371"/>
                  </a:lnTo>
                  <a:lnTo>
                    <a:pt x="8209" y="0"/>
                  </a:lnTo>
                </a:path>
              </a:pathLst>
            </a:custGeom>
            <a:noFill/>
            <a:ln w="28575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5" name="Rectangle 303"/>
            <p:cNvSpPr>
              <a:spLocks noChangeArrowheads="1"/>
            </p:cNvSpPr>
            <p:nvPr/>
          </p:nvSpPr>
          <p:spPr bwMode="auto">
            <a:xfrm>
              <a:off x="1977" y="2838"/>
              <a:ext cx="61" cy="62"/>
            </a:xfrm>
            <a:prstGeom prst="rect">
              <a:avLst/>
            </a:prstGeom>
            <a:noFill/>
            <a:ln w="19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6" name="Rectangle 304"/>
            <p:cNvSpPr>
              <a:spLocks noChangeArrowheads="1"/>
            </p:cNvSpPr>
            <p:nvPr/>
          </p:nvSpPr>
          <p:spPr bwMode="auto">
            <a:xfrm>
              <a:off x="2639" y="2336"/>
              <a:ext cx="61" cy="61"/>
            </a:xfrm>
            <a:prstGeom prst="rect">
              <a:avLst/>
            </a:prstGeom>
            <a:noFill/>
            <a:ln w="19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7" name="Rectangle 305"/>
            <p:cNvSpPr>
              <a:spLocks noChangeArrowheads="1"/>
            </p:cNvSpPr>
            <p:nvPr/>
          </p:nvSpPr>
          <p:spPr bwMode="auto">
            <a:xfrm>
              <a:off x="3301" y="1944"/>
              <a:ext cx="61" cy="61"/>
            </a:xfrm>
            <a:prstGeom prst="rect">
              <a:avLst/>
            </a:prstGeom>
            <a:noFill/>
            <a:ln w="19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8" name="Rectangle 306"/>
            <p:cNvSpPr>
              <a:spLocks noChangeArrowheads="1"/>
            </p:cNvSpPr>
            <p:nvPr/>
          </p:nvSpPr>
          <p:spPr bwMode="auto">
            <a:xfrm>
              <a:off x="3956" y="1496"/>
              <a:ext cx="62" cy="62"/>
            </a:xfrm>
            <a:prstGeom prst="rect">
              <a:avLst/>
            </a:prstGeom>
            <a:noFill/>
            <a:ln w="19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9" name="Rectangle 307"/>
            <p:cNvSpPr>
              <a:spLocks noChangeArrowheads="1"/>
            </p:cNvSpPr>
            <p:nvPr/>
          </p:nvSpPr>
          <p:spPr bwMode="auto">
            <a:xfrm>
              <a:off x="4618" y="1055"/>
              <a:ext cx="62" cy="61"/>
            </a:xfrm>
            <a:prstGeom prst="rect">
              <a:avLst/>
            </a:prstGeom>
            <a:noFill/>
            <a:ln w="19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80" name="Rectangle 308"/>
            <p:cNvSpPr>
              <a:spLocks noChangeArrowheads="1"/>
            </p:cNvSpPr>
            <p:nvPr/>
          </p:nvSpPr>
          <p:spPr bwMode="auto">
            <a:xfrm>
              <a:off x="2024" y="3068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81" name="Rectangle 309"/>
            <p:cNvSpPr>
              <a:spLocks noChangeArrowheads="1"/>
            </p:cNvSpPr>
            <p:nvPr/>
          </p:nvSpPr>
          <p:spPr bwMode="auto">
            <a:xfrm>
              <a:off x="4690" y="966"/>
              <a:ext cx="22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he-IL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Helvetica" pitchFamily="34" charset="0"/>
                  <a:cs typeface="Arial" pitchFamily="34" charset="0"/>
                </a:rPr>
                <a:t> </a:t>
              </a:r>
              <a:endParaRPr kumimoji="0" lang="he-I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82" name="Freeform 310"/>
            <p:cNvSpPr>
              <a:spLocks/>
            </p:cNvSpPr>
            <p:nvPr/>
          </p:nvSpPr>
          <p:spPr bwMode="auto">
            <a:xfrm>
              <a:off x="2007" y="2869"/>
              <a:ext cx="264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57" y="0"/>
                </a:cxn>
                <a:cxn ang="0">
                  <a:pos x="4114" y="0"/>
                </a:cxn>
                <a:cxn ang="0">
                  <a:pos x="6152" y="0"/>
                </a:cxn>
                <a:cxn ang="0">
                  <a:pos x="8209" y="0"/>
                </a:cxn>
              </a:cxnLst>
              <a:rect l="0" t="0" r="r" b="b"/>
              <a:pathLst>
                <a:path w="8209">
                  <a:moveTo>
                    <a:pt x="0" y="0"/>
                  </a:moveTo>
                  <a:lnTo>
                    <a:pt x="2057" y="0"/>
                  </a:lnTo>
                  <a:lnTo>
                    <a:pt x="4114" y="0"/>
                  </a:lnTo>
                  <a:lnTo>
                    <a:pt x="6152" y="0"/>
                  </a:lnTo>
                  <a:lnTo>
                    <a:pt x="8209" y="0"/>
                  </a:lnTo>
                </a:path>
              </a:pathLst>
            </a:custGeom>
            <a:noFill/>
            <a:ln w="10" cap="flat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830999" y="92075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1" name="Rectangle 240"/>
          <p:cNvSpPr>
            <a:spLocks noChangeArrowheads="1"/>
          </p:cNvSpPr>
          <p:nvPr/>
        </p:nvSpPr>
        <p:spPr bwMode="auto">
          <a:xfrm>
            <a:off x="1285852" y="1928802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he-I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 rot="19969130">
            <a:off x="4051743" y="1773357"/>
            <a:ext cx="1785875" cy="1146007"/>
            <a:chOff x="5286379" y="2263466"/>
            <a:chExt cx="3500460" cy="3175329"/>
          </a:xfrm>
        </p:grpSpPr>
        <p:sp>
          <p:nvSpPr>
            <p:cNvPr id="114" name="Rounded Rectangle 113"/>
            <p:cNvSpPr/>
            <p:nvPr/>
          </p:nvSpPr>
          <p:spPr>
            <a:xfrm>
              <a:off x="8001021" y="2530806"/>
              <a:ext cx="785818" cy="1185742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ounded Rectangle 114"/>
            <p:cNvSpPr/>
            <p:nvPr/>
          </p:nvSpPr>
          <p:spPr>
            <a:xfrm>
              <a:off x="6643702" y="2530800"/>
              <a:ext cx="785818" cy="1469704"/>
            </a:xfrm>
            <a:prstGeom prst="roundRect">
              <a:avLst/>
            </a:prstGeom>
            <a:solidFill>
              <a:srgbClr val="FFFF9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5286379" y="2530804"/>
              <a:ext cx="785818" cy="1229886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337611" y="2263466"/>
              <a:ext cx="571504" cy="127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grpSp>
          <p:nvGrpSpPr>
            <p:cNvPr id="118" name="Group 26"/>
            <p:cNvGrpSpPr/>
            <p:nvPr/>
          </p:nvGrpSpPr>
          <p:grpSpPr>
            <a:xfrm>
              <a:off x="6729096" y="2383504"/>
              <a:ext cx="576442" cy="1505268"/>
              <a:chOff x="2657130" y="1839674"/>
              <a:chExt cx="576442" cy="1505268"/>
            </a:xfrm>
          </p:grpSpPr>
          <p:sp>
            <p:nvSpPr>
              <p:cNvPr id="125" name="TextBox 124"/>
              <p:cNvSpPr txBox="1"/>
              <p:nvPr/>
            </p:nvSpPr>
            <p:spPr>
              <a:xfrm>
                <a:off x="2662068" y="2065771"/>
                <a:ext cx="571504" cy="127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2657130" y="1839674"/>
                <a:ext cx="320922" cy="12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ˆ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9" name="Group 29"/>
            <p:cNvGrpSpPr/>
            <p:nvPr/>
          </p:nvGrpSpPr>
          <p:grpSpPr>
            <a:xfrm>
              <a:off x="8127945" y="2317527"/>
              <a:ext cx="571505" cy="1470535"/>
              <a:chOff x="2698657" y="1715530"/>
              <a:chExt cx="571505" cy="1470535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2698657" y="1906894"/>
                <a:ext cx="571505" cy="127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124" name="Rectangle 123"/>
              <p:cNvSpPr/>
              <p:nvPr/>
            </p:nvSpPr>
            <p:spPr>
              <a:xfrm>
                <a:off x="2741556" y="1715530"/>
                <a:ext cx="320922" cy="12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/>
                    <a:cs typeface="Times New Roman"/>
                  </a:rPr>
                  <a:t>ˆ</a:t>
                </a:r>
                <a:endParaRPr lang="en-US" sz="1400" dirty="0"/>
              </a:p>
            </p:txBody>
          </p:sp>
        </p:grpSp>
        <p:cxnSp>
          <p:nvCxnSpPr>
            <p:cNvPr id="120" name="Straight Arrow Connector 119"/>
            <p:cNvCxnSpPr>
              <a:endCxn id="122" idx="3"/>
            </p:cNvCxnSpPr>
            <p:nvPr/>
          </p:nvCxnSpPr>
          <p:spPr>
            <a:xfrm rot="5400000" flipH="1" flipV="1">
              <a:off x="6797545" y="4494120"/>
              <a:ext cx="434787" cy="4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6671255" y="4500738"/>
              <a:ext cx="958852" cy="93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W</a:t>
              </a:r>
              <a:r>
                <a:rPr lang="en-US" sz="2400" b="1" baseline="-25000" dirty="0" err="1" smtClean="0"/>
                <a:t>c</a:t>
              </a:r>
              <a:endParaRPr lang="en-US" sz="2000" b="1" baseline="-25000" dirty="0"/>
            </a:p>
          </p:txBody>
        </p:sp>
        <p:sp>
          <p:nvSpPr>
            <p:cNvPr id="122" name="Curved Up Arrow 121"/>
            <p:cNvSpPr/>
            <p:nvPr/>
          </p:nvSpPr>
          <p:spPr>
            <a:xfrm>
              <a:off x="5617397" y="3817422"/>
              <a:ext cx="2857521" cy="4616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7" name="Text Box 18"/>
          <p:cNvSpPr txBox="1">
            <a:spLocks noChangeArrowheads="1"/>
          </p:cNvSpPr>
          <p:nvPr/>
        </p:nvSpPr>
        <p:spPr bwMode="auto">
          <a:xfrm>
            <a:off x="0" y="6550223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advTm="367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Oval 83"/>
          <p:cNvSpPr/>
          <p:nvPr/>
        </p:nvSpPr>
        <p:spPr>
          <a:xfrm rot="20501441">
            <a:off x="2333665" y="4431615"/>
            <a:ext cx="1911901" cy="477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Significance of the Model</a:t>
            </a:r>
            <a:endParaRPr lang="he-IL" dirty="0"/>
          </a:p>
        </p:txBody>
      </p:sp>
      <p:sp>
        <p:nvSpPr>
          <p:cNvPr id="105711" name="Rectangle 239"/>
          <p:cNvSpPr>
            <a:spLocks noChangeArrowheads="1"/>
          </p:cNvSpPr>
          <p:nvPr/>
        </p:nvSpPr>
        <p:spPr bwMode="auto">
          <a:xfrm>
            <a:off x="4249722" y="5214939"/>
            <a:ext cx="1795464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sources</a:t>
            </a:r>
            <a:r>
              <a:rPr kumimoji="0" lang="he-I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=</a:t>
            </a:r>
            <a:r>
              <a:rPr kumimoji="0" lang="he-IL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N</a:t>
            </a:r>
            <a:r>
              <a:rPr kumimoji="0" lang="he-IL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measure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15" name="Rectangle 243"/>
          <p:cNvSpPr>
            <a:spLocks noChangeArrowheads="1"/>
          </p:cNvSpPr>
          <p:nvPr/>
        </p:nvSpPr>
        <p:spPr bwMode="auto">
          <a:xfrm>
            <a:off x="2676509" y="1597026"/>
            <a:ext cx="4222753" cy="3327400"/>
          </a:xfrm>
          <a:prstGeom prst="rect">
            <a:avLst/>
          </a:prstGeom>
          <a:noFill/>
          <a:ln w="10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16" name="Line 244"/>
          <p:cNvSpPr>
            <a:spLocks noChangeShapeType="1"/>
          </p:cNvSpPr>
          <p:nvPr/>
        </p:nvSpPr>
        <p:spPr bwMode="auto">
          <a:xfrm>
            <a:off x="2676509" y="1597026"/>
            <a:ext cx="4222753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17" name="Line 245"/>
          <p:cNvSpPr>
            <a:spLocks noChangeShapeType="1"/>
          </p:cNvSpPr>
          <p:nvPr/>
        </p:nvSpPr>
        <p:spPr bwMode="auto">
          <a:xfrm>
            <a:off x="2676509" y="4924426"/>
            <a:ext cx="4222753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18" name="Line 246"/>
          <p:cNvSpPr>
            <a:spLocks noChangeShapeType="1"/>
          </p:cNvSpPr>
          <p:nvPr/>
        </p:nvSpPr>
        <p:spPr bwMode="auto">
          <a:xfrm flipV="1">
            <a:off x="6899261" y="1597026"/>
            <a:ext cx="1588" cy="33274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19" name="Line 247"/>
          <p:cNvSpPr>
            <a:spLocks noChangeShapeType="1"/>
          </p:cNvSpPr>
          <p:nvPr/>
        </p:nvSpPr>
        <p:spPr bwMode="auto">
          <a:xfrm flipV="1">
            <a:off x="2676509" y="1597026"/>
            <a:ext cx="1588" cy="33274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0" name="Line 248"/>
          <p:cNvSpPr>
            <a:spLocks noChangeShapeType="1"/>
          </p:cNvSpPr>
          <p:nvPr/>
        </p:nvSpPr>
        <p:spPr bwMode="auto">
          <a:xfrm>
            <a:off x="2676509" y="4924426"/>
            <a:ext cx="4222753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1" name="Line 249"/>
          <p:cNvSpPr>
            <a:spLocks noChangeShapeType="1"/>
          </p:cNvSpPr>
          <p:nvPr/>
        </p:nvSpPr>
        <p:spPr bwMode="auto">
          <a:xfrm flipV="1">
            <a:off x="2676509" y="1597026"/>
            <a:ext cx="1588" cy="33274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2" name="Line 250"/>
          <p:cNvSpPr>
            <a:spLocks noChangeShapeType="1"/>
          </p:cNvSpPr>
          <p:nvPr/>
        </p:nvSpPr>
        <p:spPr bwMode="auto">
          <a:xfrm flipV="1">
            <a:off x="2686034" y="4875214"/>
            <a:ext cx="1588" cy="49213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3" name="Line 251"/>
          <p:cNvSpPr>
            <a:spLocks noChangeShapeType="1"/>
          </p:cNvSpPr>
          <p:nvPr/>
        </p:nvSpPr>
        <p:spPr bwMode="auto">
          <a:xfrm>
            <a:off x="2686034" y="1597026"/>
            <a:ext cx="1588" cy="381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4" name="Rectangle 252"/>
          <p:cNvSpPr>
            <a:spLocks noChangeArrowheads="1"/>
          </p:cNvSpPr>
          <p:nvPr/>
        </p:nvSpPr>
        <p:spPr bwMode="auto">
          <a:xfrm>
            <a:off x="2613009" y="4957764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25" name="Line 253"/>
          <p:cNvSpPr>
            <a:spLocks noChangeShapeType="1"/>
          </p:cNvSpPr>
          <p:nvPr/>
        </p:nvSpPr>
        <p:spPr bwMode="auto">
          <a:xfrm flipV="1">
            <a:off x="3736959" y="4875214"/>
            <a:ext cx="1588" cy="49213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6" name="Line 254"/>
          <p:cNvSpPr>
            <a:spLocks noChangeShapeType="1"/>
          </p:cNvSpPr>
          <p:nvPr/>
        </p:nvSpPr>
        <p:spPr bwMode="auto">
          <a:xfrm>
            <a:off x="3736959" y="1597026"/>
            <a:ext cx="1588" cy="381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7" name="Rectangle 255"/>
          <p:cNvSpPr>
            <a:spLocks noChangeArrowheads="1"/>
          </p:cNvSpPr>
          <p:nvPr/>
        </p:nvSpPr>
        <p:spPr bwMode="auto">
          <a:xfrm>
            <a:off x="3663934" y="4957764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28" name="Line 256"/>
          <p:cNvSpPr>
            <a:spLocks noChangeShapeType="1"/>
          </p:cNvSpPr>
          <p:nvPr/>
        </p:nvSpPr>
        <p:spPr bwMode="auto">
          <a:xfrm flipV="1">
            <a:off x="4787885" y="4875214"/>
            <a:ext cx="1588" cy="49213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29" name="Line 257"/>
          <p:cNvSpPr>
            <a:spLocks noChangeShapeType="1"/>
          </p:cNvSpPr>
          <p:nvPr/>
        </p:nvSpPr>
        <p:spPr bwMode="auto">
          <a:xfrm>
            <a:off x="4787885" y="1597026"/>
            <a:ext cx="1588" cy="381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0" name="Rectangle 258"/>
          <p:cNvSpPr>
            <a:spLocks noChangeArrowheads="1"/>
          </p:cNvSpPr>
          <p:nvPr/>
        </p:nvSpPr>
        <p:spPr bwMode="auto">
          <a:xfrm>
            <a:off x="4713273" y="4957764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31" name="Line 259"/>
          <p:cNvSpPr>
            <a:spLocks noChangeShapeType="1"/>
          </p:cNvSpPr>
          <p:nvPr/>
        </p:nvSpPr>
        <p:spPr bwMode="auto">
          <a:xfrm flipV="1">
            <a:off x="5829286" y="4875214"/>
            <a:ext cx="1588" cy="49213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2" name="Line 260"/>
          <p:cNvSpPr>
            <a:spLocks noChangeShapeType="1"/>
          </p:cNvSpPr>
          <p:nvPr/>
        </p:nvSpPr>
        <p:spPr bwMode="auto">
          <a:xfrm>
            <a:off x="5829286" y="1597026"/>
            <a:ext cx="1588" cy="381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3" name="Rectangle 261"/>
          <p:cNvSpPr>
            <a:spLocks noChangeArrowheads="1"/>
          </p:cNvSpPr>
          <p:nvPr/>
        </p:nvSpPr>
        <p:spPr bwMode="auto">
          <a:xfrm>
            <a:off x="5754673" y="4957764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34" name="Line 262"/>
          <p:cNvSpPr>
            <a:spLocks noChangeShapeType="1"/>
          </p:cNvSpPr>
          <p:nvPr/>
        </p:nvSpPr>
        <p:spPr bwMode="auto">
          <a:xfrm flipV="1">
            <a:off x="6880211" y="4875214"/>
            <a:ext cx="1588" cy="49213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5" name="Line 263"/>
          <p:cNvSpPr>
            <a:spLocks noChangeShapeType="1"/>
          </p:cNvSpPr>
          <p:nvPr/>
        </p:nvSpPr>
        <p:spPr bwMode="auto">
          <a:xfrm>
            <a:off x="6880211" y="1597026"/>
            <a:ext cx="1588" cy="381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6" name="Rectangle 264"/>
          <p:cNvSpPr>
            <a:spLocks noChangeArrowheads="1"/>
          </p:cNvSpPr>
          <p:nvPr/>
        </p:nvSpPr>
        <p:spPr bwMode="auto">
          <a:xfrm>
            <a:off x="6805599" y="4957764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37" name="Line 265"/>
          <p:cNvSpPr>
            <a:spLocks noChangeShapeType="1"/>
          </p:cNvSpPr>
          <p:nvPr/>
        </p:nvSpPr>
        <p:spPr bwMode="auto">
          <a:xfrm>
            <a:off x="2676509" y="4554539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8" name="Line 266"/>
          <p:cNvSpPr>
            <a:spLocks noChangeShapeType="1"/>
          </p:cNvSpPr>
          <p:nvPr/>
        </p:nvSpPr>
        <p:spPr bwMode="auto">
          <a:xfrm flipH="1">
            <a:off x="6851636" y="4554539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39" name="Rectangle 267"/>
          <p:cNvSpPr>
            <a:spLocks noChangeArrowheads="1"/>
          </p:cNvSpPr>
          <p:nvPr/>
        </p:nvSpPr>
        <p:spPr bwMode="auto">
          <a:xfrm>
            <a:off x="2349484" y="4432301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40" name="Line 268"/>
          <p:cNvSpPr>
            <a:spLocks noChangeShapeType="1"/>
          </p:cNvSpPr>
          <p:nvPr/>
        </p:nvSpPr>
        <p:spPr bwMode="auto">
          <a:xfrm>
            <a:off x="2676509" y="4137026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41" name="Line 269"/>
          <p:cNvSpPr>
            <a:spLocks noChangeShapeType="1"/>
          </p:cNvSpPr>
          <p:nvPr/>
        </p:nvSpPr>
        <p:spPr bwMode="auto">
          <a:xfrm flipH="1">
            <a:off x="6851636" y="4137026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42" name="Rectangle 270"/>
          <p:cNvSpPr>
            <a:spLocks noChangeArrowheads="1"/>
          </p:cNvSpPr>
          <p:nvPr/>
        </p:nvSpPr>
        <p:spPr bwMode="auto">
          <a:xfrm>
            <a:off x="2265346" y="4013201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1.2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43" name="Line 271"/>
          <p:cNvSpPr>
            <a:spLocks noChangeShapeType="1"/>
          </p:cNvSpPr>
          <p:nvPr/>
        </p:nvSpPr>
        <p:spPr bwMode="auto">
          <a:xfrm>
            <a:off x="2676509" y="3708401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44" name="Line 272"/>
          <p:cNvSpPr>
            <a:spLocks noChangeShapeType="1"/>
          </p:cNvSpPr>
          <p:nvPr/>
        </p:nvSpPr>
        <p:spPr bwMode="auto">
          <a:xfrm flipH="1">
            <a:off x="6851636" y="3708401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45" name="Rectangle 273"/>
          <p:cNvSpPr>
            <a:spLocks noChangeArrowheads="1"/>
          </p:cNvSpPr>
          <p:nvPr/>
        </p:nvSpPr>
        <p:spPr bwMode="auto">
          <a:xfrm>
            <a:off x="2265346" y="3584576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1.4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46" name="Line 274"/>
          <p:cNvSpPr>
            <a:spLocks noChangeShapeType="1"/>
          </p:cNvSpPr>
          <p:nvPr/>
        </p:nvSpPr>
        <p:spPr bwMode="auto">
          <a:xfrm>
            <a:off x="2676509" y="3290889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47" name="Line 275"/>
          <p:cNvSpPr>
            <a:spLocks noChangeShapeType="1"/>
          </p:cNvSpPr>
          <p:nvPr/>
        </p:nvSpPr>
        <p:spPr bwMode="auto">
          <a:xfrm flipH="1">
            <a:off x="6851636" y="3290889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48" name="Rectangle 276"/>
          <p:cNvSpPr>
            <a:spLocks noChangeArrowheads="1"/>
          </p:cNvSpPr>
          <p:nvPr/>
        </p:nvSpPr>
        <p:spPr bwMode="auto">
          <a:xfrm>
            <a:off x="2265346" y="3167064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1.6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49" name="Line 277"/>
          <p:cNvSpPr>
            <a:spLocks noChangeShapeType="1"/>
          </p:cNvSpPr>
          <p:nvPr/>
        </p:nvSpPr>
        <p:spPr bwMode="auto">
          <a:xfrm>
            <a:off x="2676509" y="2862264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0" name="Line 278"/>
          <p:cNvSpPr>
            <a:spLocks noChangeShapeType="1"/>
          </p:cNvSpPr>
          <p:nvPr/>
        </p:nvSpPr>
        <p:spPr bwMode="auto">
          <a:xfrm flipH="1">
            <a:off x="6851636" y="2862264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1" name="Rectangle 279"/>
          <p:cNvSpPr>
            <a:spLocks noChangeArrowheads="1"/>
          </p:cNvSpPr>
          <p:nvPr/>
        </p:nvSpPr>
        <p:spPr bwMode="auto">
          <a:xfrm>
            <a:off x="2265346" y="2738439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1.8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52" name="Line 280"/>
          <p:cNvSpPr>
            <a:spLocks noChangeShapeType="1"/>
          </p:cNvSpPr>
          <p:nvPr/>
        </p:nvSpPr>
        <p:spPr bwMode="auto">
          <a:xfrm>
            <a:off x="2676509" y="2443164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3" name="Line 281"/>
          <p:cNvSpPr>
            <a:spLocks noChangeShapeType="1"/>
          </p:cNvSpPr>
          <p:nvPr/>
        </p:nvSpPr>
        <p:spPr bwMode="auto">
          <a:xfrm flipH="1">
            <a:off x="6851636" y="2443164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4" name="Rectangle 282"/>
          <p:cNvSpPr>
            <a:spLocks noChangeArrowheads="1"/>
          </p:cNvSpPr>
          <p:nvPr/>
        </p:nvSpPr>
        <p:spPr bwMode="auto">
          <a:xfrm>
            <a:off x="2349484" y="2320926"/>
            <a:ext cx="128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55" name="Line 283"/>
          <p:cNvSpPr>
            <a:spLocks noChangeShapeType="1"/>
          </p:cNvSpPr>
          <p:nvPr/>
        </p:nvSpPr>
        <p:spPr bwMode="auto">
          <a:xfrm>
            <a:off x="2676509" y="2014539"/>
            <a:ext cx="39688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6" name="Line 284"/>
          <p:cNvSpPr>
            <a:spLocks noChangeShapeType="1"/>
          </p:cNvSpPr>
          <p:nvPr/>
        </p:nvSpPr>
        <p:spPr bwMode="auto">
          <a:xfrm flipH="1">
            <a:off x="6851636" y="2014539"/>
            <a:ext cx="47625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7" name="Rectangle 285"/>
          <p:cNvSpPr>
            <a:spLocks noChangeArrowheads="1"/>
          </p:cNvSpPr>
          <p:nvPr/>
        </p:nvSpPr>
        <p:spPr bwMode="auto">
          <a:xfrm>
            <a:off x="2265346" y="1892301"/>
            <a:ext cx="3206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2.2</a:t>
            </a:r>
            <a:endParaRPr kumimoji="0" lang="he-I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58" name="Line 286"/>
          <p:cNvSpPr>
            <a:spLocks noChangeShapeType="1"/>
          </p:cNvSpPr>
          <p:nvPr/>
        </p:nvSpPr>
        <p:spPr bwMode="auto">
          <a:xfrm>
            <a:off x="2676509" y="1597026"/>
            <a:ext cx="4222753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59" name="Line 287"/>
          <p:cNvSpPr>
            <a:spLocks noChangeShapeType="1"/>
          </p:cNvSpPr>
          <p:nvPr/>
        </p:nvSpPr>
        <p:spPr bwMode="auto">
          <a:xfrm>
            <a:off x="2676509" y="4924426"/>
            <a:ext cx="4222753" cy="1588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60" name="Line 288"/>
          <p:cNvSpPr>
            <a:spLocks noChangeShapeType="1"/>
          </p:cNvSpPr>
          <p:nvPr/>
        </p:nvSpPr>
        <p:spPr bwMode="auto">
          <a:xfrm flipV="1">
            <a:off x="6899261" y="1597026"/>
            <a:ext cx="1588" cy="33274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61" name="Line 289"/>
          <p:cNvSpPr>
            <a:spLocks noChangeShapeType="1"/>
          </p:cNvSpPr>
          <p:nvPr/>
        </p:nvSpPr>
        <p:spPr bwMode="auto">
          <a:xfrm flipV="1">
            <a:off x="2676509" y="1597026"/>
            <a:ext cx="1588" cy="3327400"/>
          </a:xfrm>
          <a:prstGeom prst="line">
            <a:avLst/>
          </a:prstGeom>
          <a:noFill/>
          <a:ln w="1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85" name="Group 84"/>
          <p:cNvGrpSpPr/>
          <p:nvPr/>
        </p:nvGrpSpPr>
        <p:grpSpPr>
          <a:xfrm>
            <a:off x="2628884" y="3795714"/>
            <a:ext cx="4310065" cy="1022350"/>
            <a:chOff x="2628884" y="3795714"/>
            <a:chExt cx="4310065" cy="1022350"/>
          </a:xfrm>
        </p:grpSpPr>
        <p:sp>
          <p:nvSpPr>
            <p:cNvPr id="105768" name="Freeform 296"/>
            <p:cNvSpPr>
              <a:spLocks/>
            </p:cNvSpPr>
            <p:nvPr/>
          </p:nvSpPr>
          <p:spPr bwMode="auto">
            <a:xfrm>
              <a:off x="2686034" y="3854451"/>
              <a:ext cx="4194178" cy="904875"/>
            </a:xfrm>
            <a:custGeom>
              <a:avLst/>
              <a:gdLst/>
              <a:ahLst/>
              <a:cxnLst>
                <a:cxn ang="0">
                  <a:pos x="0" y="1772"/>
                </a:cxn>
                <a:cxn ang="0">
                  <a:pos x="2057" y="1467"/>
                </a:cxn>
                <a:cxn ang="0">
                  <a:pos x="4114" y="800"/>
                </a:cxn>
                <a:cxn ang="0">
                  <a:pos x="6152" y="0"/>
                </a:cxn>
                <a:cxn ang="0">
                  <a:pos x="8209" y="115"/>
                </a:cxn>
              </a:cxnLst>
              <a:rect l="0" t="0" r="r" b="b"/>
              <a:pathLst>
                <a:path w="8209" h="1772">
                  <a:moveTo>
                    <a:pt x="0" y="1772"/>
                  </a:moveTo>
                  <a:lnTo>
                    <a:pt x="2057" y="1467"/>
                  </a:lnTo>
                  <a:lnTo>
                    <a:pt x="4114" y="800"/>
                  </a:lnTo>
                  <a:lnTo>
                    <a:pt x="6152" y="0"/>
                  </a:lnTo>
                  <a:lnTo>
                    <a:pt x="8209" y="115"/>
                  </a:lnTo>
                </a:path>
              </a:pathLst>
            </a:custGeom>
            <a:noFill/>
            <a:ln w="19050" cap="flat">
              <a:solidFill>
                <a:srgbClr val="00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69" name="Freeform 297"/>
            <p:cNvSpPr>
              <a:spLocks/>
            </p:cNvSpPr>
            <p:nvPr/>
          </p:nvSpPr>
          <p:spPr bwMode="auto">
            <a:xfrm>
              <a:off x="2628884" y="4700589"/>
              <a:ext cx="115888" cy="117475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33" y="196"/>
                </a:cxn>
                <a:cxn ang="0">
                  <a:pos x="114" y="229"/>
                </a:cxn>
                <a:cxn ang="0">
                  <a:pos x="195" y="196"/>
                </a:cxn>
                <a:cxn ang="0">
                  <a:pos x="228" y="115"/>
                </a:cxn>
                <a:cxn ang="0">
                  <a:pos x="195" y="34"/>
                </a:cxn>
                <a:cxn ang="0">
                  <a:pos x="114" y="0"/>
                </a:cxn>
                <a:cxn ang="0">
                  <a:pos x="33" y="34"/>
                </a:cxn>
                <a:cxn ang="0">
                  <a:pos x="0" y="115"/>
                </a:cxn>
              </a:cxnLst>
              <a:rect l="0" t="0" r="r" b="b"/>
              <a:pathLst>
                <a:path w="228" h="229">
                  <a:moveTo>
                    <a:pt x="0" y="115"/>
                  </a:moveTo>
                  <a:cubicBezTo>
                    <a:pt x="0" y="145"/>
                    <a:pt x="12" y="174"/>
                    <a:pt x="33" y="196"/>
                  </a:cubicBezTo>
                  <a:cubicBezTo>
                    <a:pt x="54" y="217"/>
                    <a:pt x="84" y="229"/>
                    <a:pt x="114" y="229"/>
                  </a:cubicBezTo>
                  <a:cubicBezTo>
                    <a:pt x="144" y="229"/>
                    <a:pt x="173" y="217"/>
                    <a:pt x="195" y="196"/>
                  </a:cubicBezTo>
                  <a:cubicBezTo>
                    <a:pt x="216" y="174"/>
                    <a:pt x="228" y="145"/>
                    <a:pt x="228" y="115"/>
                  </a:cubicBezTo>
                  <a:cubicBezTo>
                    <a:pt x="228" y="84"/>
                    <a:pt x="216" y="55"/>
                    <a:pt x="195" y="34"/>
                  </a:cubicBezTo>
                  <a:cubicBezTo>
                    <a:pt x="173" y="12"/>
                    <a:pt x="144" y="0"/>
                    <a:pt x="114" y="0"/>
                  </a:cubicBezTo>
                  <a:cubicBezTo>
                    <a:pt x="84" y="0"/>
                    <a:pt x="54" y="12"/>
                    <a:pt x="33" y="34"/>
                  </a:cubicBezTo>
                  <a:cubicBezTo>
                    <a:pt x="12" y="55"/>
                    <a:pt x="0" y="84"/>
                    <a:pt x="0" y="115"/>
                  </a:cubicBezTo>
                  <a:close/>
                </a:path>
              </a:pathLst>
            </a:custGeom>
            <a:noFill/>
            <a:ln w="19" cap="flat">
              <a:solidFill>
                <a:srgbClr val="00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0" name="Freeform 298"/>
            <p:cNvSpPr>
              <a:spLocks/>
            </p:cNvSpPr>
            <p:nvPr/>
          </p:nvSpPr>
          <p:spPr bwMode="auto">
            <a:xfrm>
              <a:off x="3679809" y="4545014"/>
              <a:ext cx="115888" cy="115888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3" y="195"/>
                </a:cxn>
                <a:cxn ang="0">
                  <a:pos x="114" y="228"/>
                </a:cxn>
                <a:cxn ang="0">
                  <a:pos x="195" y="195"/>
                </a:cxn>
                <a:cxn ang="0">
                  <a:pos x="228" y="114"/>
                </a:cxn>
                <a:cxn ang="0">
                  <a:pos x="195" y="33"/>
                </a:cxn>
                <a:cxn ang="0">
                  <a:pos x="114" y="0"/>
                </a:cxn>
                <a:cxn ang="0">
                  <a:pos x="33" y="33"/>
                </a:cxn>
                <a:cxn ang="0">
                  <a:pos x="0" y="114"/>
                </a:cxn>
              </a:cxnLst>
              <a:rect l="0" t="0" r="r" b="b"/>
              <a:pathLst>
                <a:path w="228" h="228">
                  <a:moveTo>
                    <a:pt x="0" y="114"/>
                  </a:moveTo>
                  <a:cubicBezTo>
                    <a:pt x="0" y="144"/>
                    <a:pt x="12" y="173"/>
                    <a:pt x="33" y="195"/>
                  </a:cubicBezTo>
                  <a:cubicBezTo>
                    <a:pt x="55" y="216"/>
                    <a:pt x="84" y="228"/>
                    <a:pt x="114" y="228"/>
                  </a:cubicBezTo>
                  <a:cubicBezTo>
                    <a:pt x="144" y="228"/>
                    <a:pt x="173" y="216"/>
                    <a:pt x="195" y="195"/>
                  </a:cubicBezTo>
                  <a:cubicBezTo>
                    <a:pt x="216" y="173"/>
                    <a:pt x="228" y="144"/>
                    <a:pt x="228" y="114"/>
                  </a:cubicBezTo>
                  <a:cubicBezTo>
                    <a:pt x="228" y="84"/>
                    <a:pt x="216" y="55"/>
                    <a:pt x="195" y="33"/>
                  </a:cubicBezTo>
                  <a:cubicBezTo>
                    <a:pt x="173" y="12"/>
                    <a:pt x="144" y="0"/>
                    <a:pt x="114" y="0"/>
                  </a:cubicBezTo>
                  <a:cubicBezTo>
                    <a:pt x="84" y="0"/>
                    <a:pt x="55" y="12"/>
                    <a:pt x="33" y="33"/>
                  </a:cubicBezTo>
                  <a:cubicBezTo>
                    <a:pt x="12" y="55"/>
                    <a:pt x="0" y="84"/>
                    <a:pt x="0" y="114"/>
                  </a:cubicBezTo>
                  <a:close/>
                </a:path>
              </a:pathLst>
            </a:custGeom>
            <a:noFill/>
            <a:ln w="19" cap="flat">
              <a:solidFill>
                <a:srgbClr val="00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1" name="Freeform 299"/>
            <p:cNvSpPr>
              <a:spLocks/>
            </p:cNvSpPr>
            <p:nvPr/>
          </p:nvSpPr>
          <p:spPr bwMode="auto">
            <a:xfrm>
              <a:off x="4729148" y="4203701"/>
              <a:ext cx="117475" cy="11747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3" y="195"/>
                </a:cxn>
                <a:cxn ang="0">
                  <a:pos x="114" y="229"/>
                </a:cxn>
                <a:cxn ang="0">
                  <a:pos x="195" y="195"/>
                </a:cxn>
                <a:cxn ang="0">
                  <a:pos x="228" y="114"/>
                </a:cxn>
                <a:cxn ang="0">
                  <a:pos x="195" y="33"/>
                </a:cxn>
                <a:cxn ang="0">
                  <a:pos x="114" y="0"/>
                </a:cxn>
                <a:cxn ang="0">
                  <a:pos x="33" y="33"/>
                </a:cxn>
                <a:cxn ang="0">
                  <a:pos x="0" y="114"/>
                </a:cxn>
              </a:cxnLst>
              <a:rect l="0" t="0" r="r" b="b"/>
              <a:pathLst>
                <a:path w="228" h="229">
                  <a:moveTo>
                    <a:pt x="0" y="114"/>
                  </a:moveTo>
                  <a:cubicBezTo>
                    <a:pt x="0" y="145"/>
                    <a:pt x="12" y="174"/>
                    <a:pt x="33" y="195"/>
                  </a:cubicBezTo>
                  <a:cubicBezTo>
                    <a:pt x="55" y="217"/>
                    <a:pt x="84" y="229"/>
                    <a:pt x="114" y="229"/>
                  </a:cubicBezTo>
                  <a:cubicBezTo>
                    <a:pt x="144" y="229"/>
                    <a:pt x="173" y="217"/>
                    <a:pt x="195" y="195"/>
                  </a:cubicBezTo>
                  <a:cubicBezTo>
                    <a:pt x="216" y="174"/>
                    <a:pt x="228" y="145"/>
                    <a:pt x="228" y="114"/>
                  </a:cubicBezTo>
                  <a:cubicBezTo>
                    <a:pt x="228" y="84"/>
                    <a:pt x="216" y="55"/>
                    <a:pt x="195" y="33"/>
                  </a:cubicBezTo>
                  <a:cubicBezTo>
                    <a:pt x="173" y="12"/>
                    <a:pt x="144" y="0"/>
                    <a:pt x="114" y="0"/>
                  </a:cubicBezTo>
                  <a:cubicBezTo>
                    <a:pt x="84" y="0"/>
                    <a:pt x="55" y="12"/>
                    <a:pt x="33" y="33"/>
                  </a:cubicBezTo>
                  <a:cubicBezTo>
                    <a:pt x="12" y="55"/>
                    <a:pt x="0" y="84"/>
                    <a:pt x="0" y="114"/>
                  </a:cubicBezTo>
                  <a:close/>
                </a:path>
              </a:pathLst>
            </a:custGeom>
            <a:noFill/>
            <a:ln w="19" cap="flat">
              <a:solidFill>
                <a:srgbClr val="00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2" name="Freeform 300"/>
            <p:cNvSpPr>
              <a:spLocks/>
            </p:cNvSpPr>
            <p:nvPr/>
          </p:nvSpPr>
          <p:spPr bwMode="auto">
            <a:xfrm>
              <a:off x="5770548" y="3795714"/>
              <a:ext cx="117475" cy="117475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33" y="195"/>
                </a:cxn>
                <a:cxn ang="0">
                  <a:pos x="114" y="229"/>
                </a:cxn>
                <a:cxn ang="0">
                  <a:pos x="195" y="195"/>
                </a:cxn>
                <a:cxn ang="0">
                  <a:pos x="228" y="114"/>
                </a:cxn>
                <a:cxn ang="0">
                  <a:pos x="195" y="33"/>
                </a:cxn>
                <a:cxn ang="0">
                  <a:pos x="114" y="0"/>
                </a:cxn>
                <a:cxn ang="0">
                  <a:pos x="33" y="33"/>
                </a:cxn>
                <a:cxn ang="0">
                  <a:pos x="0" y="114"/>
                </a:cxn>
              </a:cxnLst>
              <a:rect l="0" t="0" r="r" b="b"/>
              <a:pathLst>
                <a:path w="228" h="229">
                  <a:moveTo>
                    <a:pt x="0" y="114"/>
                  </a:moveTo>
                  <a:cubicBezTo>
                    <a:pt x="0" y="145"/>
                    <a:pt x="12" y="174"/>
                    <a:pt x="33" y="195"/>
                  </a:cubicBezTo>
                  <a:cubicBezTo>
                    <a:pt x="55" y="217"/>
                    <a:pt x="84" y="229"/>
                    <a:pt x="114" y="229"/>
                  </a:cubicBezTo>
                  <a:cubicBezTo>
                    <a:pt x="144" y="229"/>
                    <a:pt x="174" y="217"/>
                    <a:pt x="195" y="195"/>
                  </a:cubicBezTo>
                  <a:cubicBezTo>
                    <a:pt x="216" y="174"/>
                    <a:pt x="228" y="145"/>
                    <a:pt x="228" y="114"/>
                  </a:cubicBezTo>
                  <a:cubicBezTo>
                    <a:pt x="228" y="84"/>
                    <a:pt x="216" y="55"/>
                    <a:pt x="195" y="33"/>
                  </a:cubicBezTo>
                  <a:cubicBezTo>
                    <a:pt x="174" y="12"/>
                    <a:pt x="144" y="0"/>
                    <a:pt x="114" y="0"/>
                  </a:cubicBezTo>
                  <a:cubicBezTo>
                    <a:pt x="84" y="0"/>
                    <a:pt x="55" y="12"/>
                    <a:pt x="33" y="33"/>
                  </a:cubicBezTo>
                  <a:cubicBezTo>
                    <a:pt x="12" y="55"/>
                    <a:pt x="0" y="84"/>
                    <a:pt x="0" y="114"/>
                  </a:cubicBezTo>
                  <a:close/>
                </a:path>
              </a:pathLst>
            </a:custGeom>
            <a:noFill/>
            <a:ln w="19" cap="flat">
              <a:solidFill>
                <a:srgbClr val="00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773" name="Freeform 301"/>
            <p:cNvSpPr>
              <a:spLocks/>
            </p:cNvSpPr>
            <p:nvPr/>
          </p:nvSpPr>
          <p:spPr bwMode="auto">
            <a:xfrm>
              <a:off x="6821474" y="3854451"/>
              <a:ext cx="117475" cy="115888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33" y="195"/>
                </a:cxn>
                <a:cxn ang="0">
                  <a:pos x="114" y="229"/>
                </a:cxn>
                <a:cxn ang="0">
                  <a:pos x="195" y="195"/>
                </a:cxn>
                <a:cxn ang="0">
                  <a:pos x="229" y="115"/>
                </a:cxn>
                <a:cxn ang="0">
                  <a:pos x="195" y="34"/>
                </a:cxn>
                <a:cxn ang="0">
                  <a:pos x="114" y="0"/>
                </a:cxn>
                <a:cxn ang="0">
                  <a:pos x="33" y="34"/>
                </a:cxn>
                <a:cxn ang="0">
                  <a:pos x="0" y="115"/>
                </a:cxn>
              </a:cxnLst>
              <a:rect l="0" t="0" r="r" b="b"/>
              <a:pathLst>
                <a:path w="229" h="229">
                  <a:moveTo>
                    <a:pt x="0" y="115"/>
                  </a:moveTo>
                  <a:cubicBezTo>
                    <a:pt x="0" y="145"/>
                    <a:pt x="12" y="174"/>
                    <a:pt x="33" y="195"/>
                  </a:cubicBezTo>
                  <a:cubicBezTo>
                    <a:pt x="55" y="217"/>
                    <a:pt x="84" y="229"/>
                    <a:pt x="114" y="229"/>
                  </a:cubicBezTo>
                  <a:cubicBezTo>
                    <a:pt x="145" y="229"/>
                    <a:pt x="174" y="217"/>
                    <a:pt x="195" y="195"/>
                  </a:cubicBezTo>
                  <a:cubicBezTo>
                    <a:pt x="217" y="174"/>
                    <a:pt x="229" y="145"/>
                    <a:pt x="229" y="115"/>
                  </a:cubicBezTo>
                  <a:cubicBezTo>
                    <a:pt x="229" y="84"/>
                    <a:pt x="217" y="55"/>
                    <a:pt x="195" y="34"/>
                  </a:cubicBezTo>
                  <a:cubicBezTo>
                    <a:pt x="174" y="12"/>
                    <a:pt x="145" y="0"/>
                    <a:pt x="114" y="0"/>
                  </a:cubicBezTo>
                  <a:cubicBezTo>
                    <a:pt x="84" y="0"/>
                    <a:pt x="55" y="12"/>
                    <a:pt x="33" y="34"/>
                  </a:cubicBezTo>
                  <a:cubicBezTo>
                    <a:pt x="12" y="55"/>
                    <a:pt x="0" y="84"/>
                    <a:pt x="0" y="115"/>
                  </a:cubicBezTo>
                  <a:close/>
                </a:path>
              </a:pathLst>
            </a:custGeom>
            <a:noFill/>
            <a:ln w="19" cap="flat">
              <a:solidFill>
                <a:srgbClr val="007F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05774" name="Freeform 302"/>
          <p:cNvSpPr>
            <a:spLocks/>
          </p:cNvSpPr>
          <p:nvPr/>
        </p:nvSpPr>
        <p:spPr bwMode="auto">
          <a:xfrm>
            <a:off x="2686034" y="1724026"/>
            <a:ext cx="4194178" cy="2830513"/>
          </a:xfrm>
          <a:custGeom>
            <a:avLst/>
            <a:gdLst/>
            <a:ahLst/>
            <a:cxnLst>
              <a:cxn ang="0">
                <a:pos x="0" y="5543"/>
              </a:cxn>
              <a:cxn ang="0">
                <a:pos x="2057" y="3981"/>
              </a:cxn>
              <a:cxn ang="0">
                <a:pos x="4114" y="2762"/>
              </a:cxn>
              <a:cxn ang="0">
                <a:pos x="6152" y="1371"/>
              </a:cxn>
              <a:cxn ang="0">
                <a:pos x="8209" y="0"/>
              </a:cxn>
            </a:cxnLst>
            <a:rect l="0" t="0" r="r" b="b"/>
            <a:pathLst>
              <a:path w="8209" h="5543">
                <a:moveTo>
                  <a:pt x="0" y="5543"/>
                </a:moveTo>
                <a:lnTo>
                  <a:pt x="2057" y="3981"/>
                </a:lnTo>
                <a:lnTo>
                  <a:pt x="4114" y="2762"/>
                </a:lnTo>
                <a:lnTo>
                  <a:pt x="6152" y="1371"/>
                </a:lnTo>
                <a:lnTo>
                  <a:pt x="8209" y="0"/>
                </a:lnTo>
              </a:path>
            </a:pathLst>
          </a:custGeom>
          <a:noFill/>
          <a:ln w="28575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75" name="Rectangle 303"/>
          <p:cNvSpPr>
            <a:spLocks noChangeArrowheads="1"/>
          </p:cNvSpPr>
          <p:nvPr/>
        </p:nvSpPr>
        <p:spPr bwMode="auto">
          <a:xfrm>
            <a:off x="2638409" y="4505326"/>
            <a:ext cx="96838" cy="98425"/>
          </a:xfrm>
          <a:prstGeom prst="rect">
            <a:avLst/>
          </a:prstGeom>
          <a:noFill/>
          <a:ln w="19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76" name="Rectangle 304"/>
          <p:cNvSpPr>
            <a:spLocks noChangeArrowheads="1"/>
          </p:cNvSpPr>
          <p:nvPr/>
        </p:nvSpPr>
        <p:spPr bwMode="auto">
          <a:xfrm>
            <a:off x="3689334" y="3708401"/>
            <a:ext cx="96838" cy="96838"/>
          </a:xfrm>
          <a:prstGeom prst="rect">
            <a:avLst/>
          </a:prstGeom>
          <a:noFill/>
          <a:ln w="19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77" name="Rectangle 305"/>
          <p:cNvSpPr>
            <a:spLocks noChangeArrowheads="1"/>
          </p:cNvSpPr>
          <p:nvPr/>
        </p:nvSpPr>
        <p:spPr bwMode="auto">
          <a:xfrm>
            <a:off x="4740260" y="3086101"/>
            <a:ext cx="96838" cy="96838"/>
          </a:xfrm>
          <a:prstGeom prst="rect">
            <a:avLst/>
          </a:prstGeom>
          <a:noFill/>
          <a:ln w="19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78" name="Rectangle 306"/>
          <p:cNvSpPr>
            <a:spLocks noChangeArrowheads="1"/>
          </p:cNvSpPr>
          <p:nvPr/>
        </p:nvSpPr>
        <p:spPr bwMode="auto">
          <a:xfrm>
            <a:off x="5780073" y="2374901"/>
            <a:ext cx="98425" cy="98425"/>
          </a:xfrm>
          <a:prstGeom prst="rect">
            <a:avLst/>
          </a:prstGeom>
          <a:noFill/>
          <a:ln w="19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79" name="Rectangle 307"/>
          <p:cNvSpPr>
            <a:spLocks noChangeArrowheads="1"/>
          </p:cNvSpPr>
          <p:nvPr/>
        </p:nvSpPr>
        <p:spPr bwMode="auto">
          <a:xfrm>
            <a:off x="6830999" y="1674814"/>
            <a:ext cx="98425" cy="96838"/>
          </a:xfrm>
          <a:prstGeom prst="rect">
            <a:avLst/>
          </a:prstGeom>
          <a:noFill/>
          <a:ln w="19" cap="flat">
            <a:solidFill>
              <a:srgbClr val="FF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780" name="Rectangle 308"/>
          <p:cNvSpPr>
            <a:spLocks noChangeArrowheads="1"/>
          </p:cNvSpPr>
          <p:nvPr/>
        </p:nvSpPr>
        <p:spPr bwMode="auto">
          <a:xfrm>
            <a:off x="2713021" y="4870451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81" name="Rectangle 309"/>
          <p:cNvSpPr>
            <a:spLocks noChangeArrowheads="1"/>
          </p:cNvSpPr>
          <p:nvPr/>
        </p:nvSpPr>
        <p:spPr bwMode="auto">
          <a:xfrm>
            <a:off x="6945299" y="1533526"/>
            <a:ext cx="349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Helvetica" pitchFamily="34" charset="0"/>
                <a:cs typeface="Arial" pitchFamily="34" charset="0"/>
              </a:rPr>
              <a:t> </a:t>
            </a:r>
            <a:endParaRPr kumimoji="0" lang="he-I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82" name="Freeform 310"/>
          <p:cNvSpPr>
            <a:spLocks/>
          </p:cNvSpPr>
          <p:nvPr/>
        </p:nvSpPr>
        <p:spPr bwMode="auto">
          <a:xfrm>
            <a:off x="2686034" y="4554539"/>
            <a:ext cx="4194178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57" y="0"/>
              </a:cxn>
              <a:cxn ang="0">
                <a:pos x="4114" y="0"/>
              </a:cxn>
              <a:cxn ang="0">
                <a:pos x="6152" y="0"/>
              </a:cxn>
              <a:cxn ang="0">
                <a:pos x="8209" y="0"/>
              </a:cxn>
            </a:cxnLst>
            <a:rect l="0" t="0" r="r" b="b"/>
            <a:pathLst>
              <a:path w="8209">
                <a:moveTo>
                  <a:pt x="0" y="0"/>
                </a:moveTo>
                <a:lnTo>
                  <a:pt x="2057" y="0"/>
                </a:lnTo>
                <a:lnTo>
                  <a:pt x="4114" y="0"/>
                </a:lnTo>
                <a:lnTo>
                  <a:pt x="6152" y="0"/>
                </a:lnTo>
                <a:lnTo>
                  <a:pt x="8209" y="0"/>
                </a:lnTo>
              </a:path>
            </a:pathLst>
          </a:custGeom>
          <a:noFill/>
          <a:ln w="10" cap="flat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12"/>
          </p:nvPr>
        </p:nvSpPr>
        <p:spPr>
          <a:xfrm>
            <a:off x="6821474" y="92075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1" name="Rectangle 240"/>
          <p:cNvSpPr>
            <a:spLocks noChangeArrowheads="1"/>
          </p:cNvSpPr>
          <p:nvPr/>
        </p:nvSpPr>
        <p:spPr bwMode="auto">
          <a:xfrm>
            <a:off x="1285852" y="1928802"/>
            <a:ext cx="8624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GAIN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he-IL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1" name="Straight Arrow Connector 90"/>
          <p:cNvCxnSpPr>
            <a:endCxn id="84" idx="2"/>
          </p:cNvCxnSpPr>
          <p:nvPr/>
        </p:nvCxnSpPr>
        <p:spPr>
          <a:xfrm flipV="1">
            <a:off x="1285852" y="4970424"/>
            <a:ext cx="1096209" cy="26356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42844" y="5181913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GAIN &lt; 1</a:t>
            </a:r>
            <a:endParaRPr lang="en-US" sz="24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40391" y="6405188"/>
            <a:ext cx="5317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specific 3 dyes, camera and filter characteristics</a:t>
            </a:r>
            <a:endParaRPr lang="en-US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5664517" y="2928300"/>
            <a:ext cx="1765312" cy="951729"/>
            <a:chOff x="500034" y="2434232"/>
            <a:chExt cx="3500462" cy="1869262"/>
          </a:xfrm>
        </p:grpSpPr>
        <p:sp>
          <p:nvSpPr>
            <p:cNvPr id="105" name="Rounded Rectangle 104"/>
            <p:cNvSpPr/>
            <p:nvPr/>
          </p:nvSpPr>
          <p:spPr>
            <a:xfrm>
              <a:off x="3214678" y="2492399"/>
              <a:ext cx="785818" cy="1008039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1857356" y="2492399"/>
              <a:ext cx="785818" cy="1508105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ounded Rectangle 106"/>
            <p:cNvSpPr/>
            <p:nvPr/>
          </p:nvSpPr>
          <p:spPr>
            <a:xfrm>
              <a:off x="500034" y="2492399"/>
              <a:ext cx="785818" cy="1508105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14348" y="2563837"/>
              <a:ext cx="571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grpSp>
          <p:nvGrpSpPr>
            <p:cNvPr id="109" name="Group 9"/>
            <p:cNvGrpSpPr/>
            <p:nvPr/>
          </p:nvGrpSpPr>
          <p:grpSpPr>
            <a:xfrm>
              <a:off x="2036500" y="2434232"/>
              <a:ext cx="606674" cy="604540"/>
              <a:chOff x="2750880" y="1928803"/>
              <a:chExt cx="606674" cy="604540"/>
            </a:xfrm>
          </p:grpSpPr>
          <p:sp>
            <p:nvSpPr>
              <p:cNvPr id="117" name="TextBox 9"/>
              <p:cNvSpPr txBox="1"/>
              <p:nvPr/>
            </p:nvSpPr>
            <p:spPr>
              <a:xfrm>
                <a:off x="2786050" y="2071678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/>
                  <a:t>i</a:t>
                </a:r>
                <a:endParaRPr lang="en-US" sz="2400" b="1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2750880" y="1928803"/>
                <a:ext cx="3209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/>
                    <a:cs typeface="Times New Roman"/>
                  </a:rPr>
                  <a:t>ˆ</a:t>
                </a:r>
                <a:endParaRPr lang="en-US" sz="1400" dirty="0"/>
              </a:p>
            </p:txBody>
          </p:sp>
        </p:grpSp>
        <p:grpSp>
          <p:nvGrpSpPr>
            <p:cNvPr id="110" name="Group 10"/>
            <p:cNvGrpSpPr/>
            <p:nvPr/>
          </p:nvGrpSpPr>
          <p:grpSpPr>
            <a:xfrm>
              <a:off x="3428992" y="2512667"/>
              <a:ext cx="571504" cy="526106"/>
              <a:chOff x="2786050" y="1949071"/>
              <a:chExt cx="571504" cy="526106"/>
            </a:xfrm>
          </p:grpSpPr>
          <p:sp>
            <p:nvSpPr>
              <p:cNvPr id="115" name="TextBox 114"/>
              <p:cNvSpPr txBox="1"/>
              <p:nvPr/>
            </p:nvSpPr>
            <p:spPr>
              <a:xfrm>
                <a:off x="2786050" y="2013512"/>
                <a:ext cx="5715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2840685" y="1949071"/>
                <a:ext cx="320923" cy="523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 smtClean="0">
                    <a:latin typeface="Times New Roman"/>
                    <a:cs typeface="Times New Roman"/>
                  </a:rPr>
                  <a:t>ˆ</a:t>
                </a:r>
                <a:endParaRPr lang="en-US" sz="1600" dirty="0"/>
              </a:p>
            </p:txBody>
          </p:sp>
        </p:grpSp>
        <p:sp>
          <p:nvSpPr>
            <p:cNvPr id="111" name="Right Arrow 110"/>
            <p:cNvSpPr/>
            <p:nvPr/>
          </p:nvSpPr>
          <p:spPr>
            <a:xfrm>
              <a:off x="1357290" y="2862860"/>
              <a:ext cx="428628" cy="1561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>
              <a:off x="2714612" y="2859113"/>
              <a:ext cx="428628" cy="15614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3" name="Straight Arrow Connector 112"/>
            <p:cNvCxnSpPr/>
            <p:nvPr/>
          </p:nvCxnSpPr>
          <p:spPr>
            <a:xfrm rot="5400000" flipH="1" flipV="1">
              <a:off x="1213269" y="3435515"/>
              <a:ext cx="573797" cy="15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TextBox 113"/>
            <p:cNvSpPr txBox="1"/>
            <p:nvPr/>
          </p:nvSpPr>
          <p:spPr>
            <a:xfrm>
              <a:off x="1154824" y="3557951"/>
              <a:ext cx="1071571" cy="745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sz="2800" b="1" baseline="-25000" dirty="0" err="1" smtClean="0"/>
                <a:t>i</a:t>
              </a:r>
              <a:endParaRPr lang="en-US" b="1" baseline="-250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 rot="19969130">
            <a:off x="4051743" y="1773357"/>
            <a:ext cx="1785875" cy="1146007"/>
            <a:chOff x="5286379" y="2263466"/>
            <a:chExt cx="3500460" cy="3175329"/>
          </a:xfrm>
        </p:grpSpPr>
        <p:sp>
          <p:nvSpPr>
            <p:cNvPr id="120" name="Rounded Rectangle 119"/>
            <p:cNvSpPr/>
            <p:nvPr/>
          </p:nvSpPr>
          <p:spPr>
            <a:xfrm>
              <a:off x="8001021" y="2530806"/>
              <a:ext cx="785818" cy="1185742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6643702" y="2530800"/>
              <a:ext cx="785818" cy="1469704"/>
            </a:xfrm>
            <a:prstGeom prst="roundRect">
              <a:avLst/>
            </a:prstGeom>
            <a:solidFill>
              <a:srgbClr val="FFFF9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5286379" y="2530804"/>
              <a:ext cx="785818" cy="1229886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5337611" y="2263466"/>
              <a:ext cx="571504" cy="1279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a</a:t>
              </a:r>
              <a:endParaRPr lang="en-US" sz="2400" b="1" dirty="0"/>
            </a:p>
          </p:txBody>
        </p:sp>
        <p:grpSp>
          <p:nvGrpSpPr>
            <p:cNvPr id="124" name="Group 26"/>
            <p:cNvGrpSpPr/>
            <p:nvPr/>
          </p:nvGrpSpPr>
          <p:grpSpPr>
            <a:xfrm>
              <a:off x="6729096" y="2383504"/>
              <a:ext cx="576442" cy="1505268"/>
              <a:chOff x="2657130" y="1839674"/>
              <a:chExt cx="576442" cy="1505268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2662068" y="2065771"/>
                <a:ext cx="571504" cy="127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2657130" y="1839674"/>
                <a:ext cx="320922" cy="12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ˆ</a:t>
                </a:r>
                <a:endParaRPr lang="en-US" sz="1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5" name="Group 29"/>
            <p:cNvGrpSpPr/>
            <p:nvPr/>
          </p:nvGrpSpPr>
          <p:grpSpPr>
            <a:xfrm>
              <a:off x="8127945" y="2317527"/>
              <a:ext cx="571505" cy="1470535"/>
              <a:chOff x="2698657" y="1715530"/>
              <a:chExt cx="571505" cy="1470535"/>
            </a:xfrm>
          </p:grpSpPr>
          <p:sp>
            <p:nvSpPr>
              <p:cNvPr id="129" name="TextBox 128"/>
              <p:cNvSpPr txBox="1"/>
              <p:nvPr/>
            </p:nvSpPr>
            <p:spPr>
              <a:xfrm>
                <a:off x="2698657" y="1906894"/>
                <a:ext cx="571505" cy="1279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c</a:t>
                </a:r>
                <a:endParaRPr lang="en-US" sz="2400" b="1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741556" y="1715530"/>
                <a:ext cx="320922" cy="1279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Times New Roman"/>
                    <a:cs typeface="Times New Roman"/>
                  </a:rPr>
                  <a:t>ˆ</a:t>
                </a:r>
                <a:endParaRPr lang="en-US" sz="1400" dirty="0"/>
              </a:p>
            </p:txBody>
          </p:sp>
        </p:grpSp>
        <p:cxnSp>
          <p:nvCxnSpPr>
            <p:cNvPr id="126" name="Straight Arrow Connector 125"/>
            <p:cNvCxnSpPr>
              <a:endCxn id="128" idx="3"/>
            </p:cNvCxnSpPr>
            <p:nvPr/>
          </p:nvCxnSpPr>
          <p:spPr>
            <a:xfrm rot="5400000" flipH="1" flipV="1">
              <a:off x="6797545" y="4494120"/>
              <a:ext cx="434787" cy="4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6671255" y="4500738"/>
              <a:ext cx="958852" cy="9380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 smtClean="0"/>
                <a:t>W</a:t>
              </a:r>
              <a:r>
                <a:rPr lang="en-US" sz="2400" b="1" baseline="-25000" dirty="0" err="1" smtClean="0"/>
                <a:t>c</a:t>
              </a:r>
              <a:endParaRPr lang="en-US" sz="2000" b="1" baseline="-25000" dirty="0"/>
            </a:p>
          </p:txBody>
        </p:sp>
        <p:sp>
          <p:nvSpPr>
            <p:cNvPr id="128" name="Curved Up Arrow 127"/>
            <p:cNvSpPr/>
            <p:nvPr/>
          </p:nvSpPr>
          <p:spPr>
            <a:xfrm>
              <a:off x="5617397" y="3817422"/>
              <a:ext cx="2857521" cy="461667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66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C:\Documents and Settings\amarina\Local Settings\Temporary Internet Files\Content.IE5\QKAV97BT\MPj04423960000[1].jpg"/>
          <p:cNvPicPr>
            <a:picLocks noChangeAspect="1" noChangeArrowheads="1"/>
          </p:cNvPicPr>
          <p:nvPr/>
        </p:nvPicPr>
        <p:blipFill>
          <a:blip r:embed="rId4" cstate="print"/>
          <a:srcRect l="17071" b="24407"/>
          <a:stretch>
            <a:fillRect/>
          </a:stretch>
        </p:blipFill>
        <p:spPr bwMode="auto">
          <a:xfrm>
            <a:off x="192455" y="1128680"/>
            <a:ext cx="4521801" cy="2685398"/>
          </a:xfrm>
          <a:prstGeom prst="rect">
            <a:avLst/>
          </a:prstGeom>
          <a:noFill/>
        </p:spPr>
      </p:pic>
      <p:sp>
        <p:nvSpPr>
          <p:cNvPr id="44" name="Rounded Rectangle 43"/>
          <p:cNvSpPr/>
          <p:nvPr/>
        </p:nvSpPr>
        <p:spPr>
          <a:xfrm>
            <a:off x="2598270" y="4542091"/>
            <a:ext cx="6260010" cy="2182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5" cstate="print"/>
          <a:srcRect r="3387" b="38109"/>
          <a:stretch>
            <a:fillRect/>
          </a:stretch>
        </p:blipFill>
        <p:spPr bwMode="auto">
          <a:xfrm>
            <a:off x="4786314" y="1904332"/>
            <a:ext cx="4348157" cy="15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16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Natural Linear Mixing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20"/>
          <p:cNvGrpSpPr/>
          <p:nvPr/>
        </p:nvGrpSpPr>
        <p:grpSpPr>
          <a:xfrm>
            <a:off x="6320809" y="214290"/>
            <a:ext cx="1949176" cy="857256"/>
            <a:chOff x="7215206" y="5500707"/>
            <a:chExt cx="1714480" cy="714381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358092" y="5543568"/>
            <a:ext cx="15001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380" name="Equation" r:id="rId6" imgW="444240" imgH="177480" progId="">
                    <p:embed/>
                  </p:oleObj>
                </mc:Choice>
                <mc:Fallback>
                  <p:oleObj name="Equation" r:id="rId6" imgW="444240" imgH="1774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92" y="5543568"/>
                          <a:ext cx="1500188" cy="600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ounded Rectangle 15"/>
            <p:cNvSpPr/>
            <p:nvPr/>
          </p:nvSpPr>
          <p:spPr>
            <a:xfrm>
              <a:off x="7215206" y="5500707"/>
              <a:ext cx="1714480" cy="7143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53"/>
          <p:cNvGrpSpPr/>
          <p:nvPr/>
        </p:nvGrpSpPr>
        <p:grpSpPr>
          <a:xfrm>
            <a:off x="8062858" y="785794"/>
            <a:ext cx="904924" cy="1107996"/>
            <a:chOff x="8001024" y="752751"/>
            <a:chExt cx="904924" cy="1107996"/>
          </a:xfrm>
        </p:grpSpPr>
        <p:cxnSp>
          <p:nvCxnSpPr>
            <p:cNvPr id="45" name="Straight Arrow Connector 44"/>
            <p:cNvCxnSpPr/>
            <p:nvPr/>
          </p:nvCxnSpPr>
          <p:spPr>
            <a:xfrm rot="10800000">
              <a:off x="8001024" y="838501"/>
              <a:ext cx="520642" cy="375915"/>
            </a:xfrm>
            <a:prstGeom prst="straightConnector1">
              <a:avLst/>
            </a:prstGeom>
            <a:ln w="762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429652" y="752751"/>
              <a:ext cx="4762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tx2"/>
                  </a:solidFill>
                </a:rPr>
                <a:t>?</a:t>
              </a:r>
              <a:endParaRPr lang="en-US" sz="5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0"/>
          <p:cNvGrpSpPr/>
          <p:nvPr/>
        </p:nvGrpSpPr>
        <p:grpSpPr>
          <a:xfrm>
            <a:off x="6564290" y="4542092"/>
            <a:ext cx="2168044" cy="2182801"/>
            <a:chOff x="1500166" y="4661786"/>
            <a:chExt cx="2168044" cy="2182801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00166" y="4661786"/>
              <a:ext cx="203478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Rectangle 78"/>
            <p:cNvSpPr/>
            <p:nvPr/>
          </p:nvSpPr>
          <p:spPr>
            <a:xfrm>
              <a:off x="1697814" y="6259812"/>
              <a:ext cx="19703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/>
                <a:t>ImageJ</a:t>
              </a:r>
              <a:r>
                <a:rPr lang="en-US" sz="1600" dirty="0" smtClean="0"/>
                <a:t> image sample</a:t>
              </a:r>
            </a:p>
            <a:p>
              <a:r>
                <a:rPr lang="en-US" sz="1600" dirty="0" smtClean="0"/>
                <a:t> collection.</a:t>
              </a:r>
              <a:endParaRPr lang="he-IL" sz="1600" dirty="0"/>
            </a:p>
          </p:txBody>
        </p:sp>
      </p:grpSp>
      <p:grpSp>
        <p:nvGrpSpPr>
          <p:cNvPr id="7" name="Group 80"/>
          <p:cNvGrpSpPr/>
          <p:nvPr/>
        </p:nvGrpSpPr>
        <p:grpSpPr>
          <a:xfrm>
            <a:off x="2741146" y="4542092"/>
            <a:ext cx="3857652" cy="2030180"/>
            <a:chOff x="2571736" y="4773051"/>
            <a:chExt cx="3357586" cy="1571636"/>
          </a:xfrm>
        </p:grpSpPr>
        <p:pic>
          <p:nvPicPr>
            <p:cNvPr id="82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0628" y="4773051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83" name="Freeform 82"/>
            <p:cNvSpPr/>
            <p:nvPr/>
          </p:nvSpPr>
          <p:spPr>
            <a:xfrm>
              <a:off x="3403288" y="5558869"/>
              <a:ext cx="1311588" cy="785818"/>
            </a:xfrm>
            <a:custGeom>
              <a:avLst/>
              <a:gdLst>
                <a:gd name="connsiteX0" fmla="*/ 40217 w 1555750"/>
                <a:gd name="connsiteY0" fmla="*/ 328083 h 937683"/>
                <a:gd name="connsiteX1" fmla="*/ 497417 w 1555750"/>
                <a:gd name="connsiteY1" fmla="*/ 226483 h 937683"/>
                <a:gd name="connsiteX2" fmla="*/ 738717 w 1555750"/>
                <a:gd name="connsiteY2" fmla="*/ 10583 h 937683"/>
                <a:gd name="connsiteX3" fmla="*/ 929217 w 1555750"/>
                <a:gd name="connsiteY3" fmla="*/ 289983 h 937683"/>
                <a:gd name="connsiteX4" fmla="*/ 1335617 w 1555750"/>
                <a:gd name="connsiteY4" fmla="*/ 74083 h 937683"/>
                <a:gd name="connsiteX5" fmla="*/ 1551517 w 1555750"/>
                <a:gd name="connsiteY5" fmla="*/ 150283 h 937683"/>
                <a:gd name="connsiteX6" fmla="*/ 1310217 w 1555750"/>
                <a:gd name="connsiteY6" fmla="*/ 467783 h 937683"/>
                <a:gd name="connsiteX7" fmla="*/ 1386417 w 1555750"/>
                <a:gd name="connsiteY7" fmla="*/ 632883 h 937683"/>
                <a:gd name="connsiteX8" fmla="*/ 1183217 w 1555750"/>
                <a:gd name="connsiteY8" fmla="*/ 747183 h 937683"/>
                <a:gd name="connsiteX9" fmla="*/ 865717 w 1555750"/>
                <a:gd name="connsiteY9" fmla="*/ 632883 h 937683"/>
                <a:gd name="connsiteX10" fmla="*/ 510117 w 1555750"/>
                <a:gd name="connsiteY10" fmla="*/ 937683 h 937683"/>
                <a:gd name="connsiteX11" fmla="*/ 573617 w 1555750"/>
                <a:gd name="connsiteY11" fmla="*/ 632883 h 937683"/>
                <a:gd name="connsiteX12" fmla="*/ 256117 w 1555750"/>
                <a:gd name="connsiteY12" fmla="*/ 518583 h 937683"/>
                <a:gd name="connsiteX13" fmla="*/ 40217 w 1555750"/>
                <a:gd name="connsiteY13" fmla="*/ 328083 h 93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750" h="937683">
                  <a:moveTo>
                    <a:pt x="40217" y="328083"/>
                  </a:moveTo>
                  <a:cubicBezTo>
                    <a:pt x="80434" y="279400"/>
                    <a:pt x="381001" y="279400"/>
                    <a:pt x="497417" y="226483"/>
                  </a:cubicBezTo>
                  <a:cubicBezTo>
                    <a:pt x="613833" y="173566"/>
                    <a:pt x="666750" y="0"/>
                    <a:pt x="738717" y="10583"/>
                  </a:cubicBezTo>
                  <a:cubicBezTo>
                    <a:pt x="810684" y="21166"/>
                    <a:pt x="829734" y="279400"/>
                    <a:pt x="929217" y="289983"/>
                  </a:cubicBezTo>
                  <a:cubicBezTo>
                    <a:pt x="1028700" y="300566"/>
                    <a:pt x="1231900" y="97366"/>
                    <a:pt x="1335617" y="74083"/>
                  </a:cubicBezTo>
                  <a:cubicBezTo>
                    <a:pt x="1439334" y="50800"/>
                    <a:pt x="1555750" y="84666"/>
                    <a:pt x="1551517" y="150283"/>
                  </a:cubicBezTo>
                  <a:cubicBezTo>
                    <a:pt x="1547284" y="215900"/>
                    <a:pt x="1337734" y="387350"/>
                    <a:pt x="1310217" y="467783"/>
                  </a:cubicBezTo>
                  <a:cubicBezTo>
                    <a:pt x="1282700" y="548216"/>
                    <a:pt x="1407584" y="586316"/>
                    <a:pt x="1386417" y="632883"/>
                  </a:cubicBezTo>
                  <a:cubicBezTo>
                    <a:pt x="1365250" y="679450"/>
                    <a:pt x="1270000" y="747183"/>
                    <a:pt x="1183217" y="747183"/>
                  </a:cubicBezTo>
                  <a:cubicBezTo>
                    <a:pt x="1096434" y="747183"/>
                    <a:pt x="977900" y="601133"/>
                    <a:pt x="865717" y="632883"/>
                  </a:cubicBezTo>
                  <a:cubicBezTo>
                    <a:pt x="753534" y="664633"/>
                    <a:pt x="558800" y="937683"/>
                    <a:pt x="510117" y="937683"/>
                  </a:cubicBezTo>
                  <a:cubicBezTo>
                    <a:pt x="461434" y="937683"/>
                    <a:pt x="615950" y="702733"/>
                    <a:pt x="573617" y="632883"/>
                  </a:cubicBezTo>
                  <a:cubicBezTo>
                    <a:pt x="531284" y="563033"/>
                    <a:pt x="342900" y="569383"/>
                    <a:pt x="256117" y="518583"/>
                  </a:cubicBezTo>
                  <a:cubicBezTo>
                    <a:pt x="169334" y="467783"/>
                    <a:pt x="0" y="376766"/>
                    <a:pt x="40217" y="3280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37"/>
            <p:cNvGrpSpPr/>
            <p:nvPr/>
          </p:nvGrpSpPr>
          <p:grpSpPr>
            <a:xfrm>
              <a:off x="3857620" y="5844621"/>
              <a:ext cx="357190" cy="214314"/>
              <a:chOff x="4786314" y="1928802"/>
              <a:chExt cx="366714" cy="428628"/>
            </a:xfrm>
            <a:solidFill>
              <a:srgbClr val="0000FF"/>
            </a:solidFill>
          </p:grpSpPr>
          <p:sp>
            <p:nvSpPr>
              <p:cNvPr id="93" name="Oval 92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00628" y="2214554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>
              <a:off x="2571736" y="5344555"/>
              <a:ext cx="1425050" cy="57150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43"/>
            <p:cNvGrpSpPr/>
            <p:nvPr/>
          </p:nvGrpSpPr>
          <p:grpSpPr>
            <a:xfrm>
              <a:off x="4000496" y="5844621"/>
              <a:ext cx="357190" cy="285752"/>
              <a:chOff x="4786314" y="1928802"/>
              <a:chExt cx="366714" cy="571504"/>
            </a:xfrm>
            <a:solidFill>
              <a:srgbClr val="92D050"/>
            </a:solidFill>
          </p:grpSpPr>
          <p:sp>
            <p:nvSpPr>
              <p:cNvPr id="89" name="Oval 88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rot="5400000" flipH="1" flipV="1">
              <a:off x="4574580" y="5056224"/>
              <a:ext cx="586726" cy="1306265"/>
            </a:xfrm>
            <a:prstGeom prst="straightConnector1">
              <a:avLst/>
            </a:prstGeom>
            <a:ln w="76200">
              <a:solidFill>
                <a:srgbClr val="00FF0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4554199" y="4984788"/>
              <a:ext cx="586726" cy="1306265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401350" y="5372621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 rot="19177354">
            <a:off x="6665664" y="5056142"/>
            <a:ext cx="193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 noise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94814" y="3161884"/>
            <a:ext cx="1769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Raskar</a:t>
            </a:r>
            <a:r>
              <a:rPr lang="en-US" sz="1600" dirty="0" smtClean="0"/>
              <a:t> et al.</a:t>
            </a:r>
            <a:r>
              <a:rPr lang="en-US" sz="1600" i="1" dirty="0" smtClean="0"/>
              <a:t> 2006.</a:t>
            </a:r>
            <a:endParaRPr lang="he-IL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6804210" y="2280306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8515320" y="2280306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030776" y="4769803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 rot="19177354">
            <a:off x="7353498" y="2471103"/>
            <a:ext cx="193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 noise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69385" y="3000484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grpSp>
        <p:nvGrpSpPr>
          <p:cNvPr id="10" name="Group 49"/>
          <p:cNvGrpSpPr/>
          <p:nvPr/>
        </p:nvGrpSpPr>
        <p:grpSpPr>
          <a:xfrm>
            <a:off x="357158" y="1264546"/>
            <a:ext cx="1029929" cy="878570"/>
            <a:chOff x="563634" y="4367430"/>
            <a:chExt cx="1453016" cy="1121586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1270964" y="4619851"/>
              <a:ext cx="230708" cy="2451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905067" y="4993559"/>
              <a:ext cx="230708" cy="2451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3" name="Flowchart: Direct Access Storage 52"/>
            <p:cNvSpPr/>
            <p:nvPr/>
          </p:nvSpPr>
          <p:spPr>
            <a:xfrm rot="1956134">
              <a:off x="837466" y="4781873"/>
              <a:ext cx="1179184" cy="461665"/>
            </a:xfrm>
            <a:prstGeom prst="flowChartMagneticDrum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Cube 54"/>
            <p:cNvSpPr/>
            <p:nvPr/>
          </p:nvSpPr>
          <p:spPr>
            <a:xfrm rot="7786249">
              <a:off x="693761" y="5009571"/>
              <a:ext cx="349318" cy="609571"/>
            </a:xfrm>
            <a:prstGeom prst="cube">
              <a:avLst>
                <a:gd name="adj" fmla="val 1216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Cube 55"/>
            <p:cNvSpPr/>
            <p:nvPr/>
          </p:nvSpPr>
          <p:spPr>
            <a:xfrm rot="7786249">
              <a:off x="1527471" y="4237303"/>
              <a:ext cx="349318" cy="609571"/>
            </a:xfrm>
            <a:prstGeom prst="cube">
              <a:avLst>
                <a:gd name="adj" fmla="val 1216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418662" y="1481434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58" name="Sun 57"/>
          <p:cNvSpPr/>
          <p:nvPr/>
        </p:nvSpPr>
        <p:spPr>
          <a:xfrm>
            <a:off x="3696546" y="1289456"/>
            <a:ext cx="703984" cy="689918"/>
          </a:xfrm>
          <a:prstGeom prst="su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Parallelogram 58"/>
          <p:cNvSpPr/>
          <p:nvPr/>
        </p:nvSpPr>
        <p:spPr>
          <a:xfrm>
            <a:off x="2104231" y="2741971"/>
            <a:ext cx="636915" cy="419913"/>
          </a:xfrm>
          <a:prstGeom prst="parallelogram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0" name="Straight Arrow Connector 59"/>
          <p:cNvCxnSpPr/>
          <p:nvPr/>
        </p:nvCxnSpPr>
        <p:spPr>
          <a:xfrm rot="16200000" flipV="1">
            <a:off x="1130291" y="1987559"/>
            <a:ext cx="1128716" cy="10397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1212850" y="1917700"/>
            <a:ext cx="1144574" cy="93979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1212850" y="1962152"/>
            <a:ext cx="1289050" cy="109854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 flipV="1">
            <a:off x="2214546" y="1904331"/>
            <a:ext cx="1482001" cy="1167483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2214546" y="1762938"/>
            <a:ext cx="1482005" cy="1094557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2501900" y="1979372"/>
            <a:ext cx="1194648" cy="1074977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770070">
            <a:off x="891905" y="1263916"/>
            <a:ext cx="2266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 noise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pSp>
        <p:nvGrpSpPr>
          <p:cNvPr id="66" name="Group 120"/>
          <p:cNvGrpSpPr/>
          <p:nvPr/>
        </p:nvGrpSpPr>
        <p:grpSpPr>
          <a:xfrm>
            <a:off x="285719" y="5715016"/>
            <a:ext cx="1966942" cy="857256"/>
            <a:chOff x="7215206" y="5500707"/>
            <a:chExt cx="1730107" cy="714381"/>
          </a:xfrm>
        </p:grpSpPr>
        <p:graphicFrame>
          <p:nvGraphicFramePr>
            <p:cNvPr id="67" name="Object 66"/>
            <p:cNvGraphicFramePr>
              <a:graphicFrameLocks noChangeAspect="1"/>
            </p:cNvGraphicFramePr>
            <p:nvPr/>
          </p:nvGraphicFramePr>
          <p:xfrm>
            <a:off x="7272483" y="5543027"/>
            <a:ext cx="1672830" cy="6006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381" name="Equation" r:id="rId10" imgW="495000" imgH="177480" progId="">
                    <p:embed/>
                  </p:oleObj>
                </mc:Choice>
                <mc:Fallback>
                  <p:oleObj name="Equation" r:id="rId10" imgW="495000" imgH="1774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72483" y="5543027"/>
                          <a:ext cx="1672830" cy="60060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8" name="Rounded Rectangle 67"/>
            <p:cNvSpPr/>
            <p:nvPr/>
          </p:nvSpPr>
          <p:spPr>
            <a:xfrm>
              <a:off x="7215206" y="5500707"/>
              <a:ext cx="1714480" cy="7143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Tm="37031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1540888" y="3673289"/>
            <a:ext cx="7286676" cy="2714644"/>
            <a:chOff x="1540888" y="3673289"/>
            <a:chExt cx="7286676" cy="2714644"/>
          </a:xfrm>
        </p:grpSpPr>
        <p:grpSp>
          <p:nvGrpSpPr>
            <p:cNvPr id="6" name="Group 13"/>
            <p:cNvGrpSpPr/>
            <p:nvPr/>
          </p:nvGrpSpPr>
          <p:grpSpPr>
            <a:xfrm>
              <a:off x="1540888" y="3673289"/>
              <a:ext cx="7286676" cy="2714644"/>
              <a:chOff x="1071538" y="3214686"/>
              <a:chExt cx="7286676" cy="271464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1071538" y="3214686"/>
                <a:ext cx="7286676" cy="2714644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7" name="Group 30"/>
              <p:cNvGrpSpPr/>
              <p:nvPr/>
            </p:nvGrpSpPr>
            <p:grpSpPr>
              <a:xfrm>
                <a:off x="1557319" y="3893347"/>
                <a:ext cx="6396087" cy="1734356"/>
                <a:chOff x="1785918" y="4000504"/>
                <a:chExt cx="5643602" cy="1643074"/>
              </a:xfrm>
            </p:grpSpPr>
            <p:sp>
              <p:nvSpPr>
                <p:cNvPr id="17" name="Double Bracket 16"/>
                <p:cNvSpPr/>
                <p:nvPr/>
              </p:nvSpPr>
              <p:spPr>
                <a:xfrm>
                  <a:off x="5857884" y="4071942"/>
                  <a:ext cx="571504" cy="1071570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 sz="3200" b="1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2357422" y="4500570"/>
                  <a:ext cx="857256" cy="49568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800" b="1" dirty="0" smtClean="0"/>
                    <a:t>=</a:t>
                  </a:r>
                  <a:endParaRPr lang="he-IL" b="1" dirty="0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500826" y="4429132"/>
                  <a:ext cx="857256" cy="49568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800" b="1" dirty="0" smtClean="0"/>
                    <a:t>+</a:t>
                  </a:r>
                  <a:endParaRPr lang="he-IL" b="1" dirty="0"/>
                </a:p>
              </p:txBody>
            </p:sp>
            <p:sp>
              <p:nvSpPr>
                <p:cNvPr id="20" name="Double Bracket 19"/>
                <p:cNvSpPr/>
                <p:nvPr/>
              </p:nvSpPr>
              <p:spPr>
                <a:xfrm>
                  <a:off x="1785918" y="4000504"/>
                  <a:ext cx="571504" cy="1428760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3200" b="1" dirty="0" smtClean="0"/>
                    <a:t>a</a:t>
                  </a:r>
                  <a:endParaRPr lang="he-IL" sz="3200" b="1" dirty="0"/>
                </a:p>
              </p:txBody>
            </p:sp>
            <p:sp>
              <p:nvSpPr>
                <p:cNvPr id="21" name="Double Bracket 20"/>
                <p:cNvSpPr/>
                <p:nvPr/>
              </p:nvSpPr>
              <p:spPr>
                <a:xfrm>
                  <a:off x="2714612" y="4071942"/>
                  <a:ext cx="1857388" cy="1214446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 sz="3200" b="1" dirty="0"/>
                </a:p>
              </p:txBody>
            </p:sp>
            <p:sp>
              <p:nvSpPr>
                <p:cNvPr id="22" name="Double Bracket 21"/>
                <p:cNvSpPr/>
                <p:nvPr/>
              </p:nvSpPr>
              <p:spPr>
                <a:xfrm>
                  <a:off x="4714876" y="4000504"/>
                  <a:ext cx="1000132" cy="1643074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en-US" sz="3200" b="1" dirty="0" smtClean="0"/>
                    <a:t>X</a:t>
                  </a:r>
                  <a:endParaRPr lang="he-IL" sz="3200" b="1" dirty="0"/>
                </a:p>
              </p:txBody>
            </p:sp>
            <p:sp>
              <p:nvSpPr>
                <p:cNvPr id="23" name="Double Bracket 19"/>
                <p:cNvSpPr/>
                <p:nvPr/>
              </p:nvSpPr>
              <p:spPr>
                <a:xfrm>
                  <a:off x="6858016" y="4071942"/>
                  <a:ext cx="571504" cy="1428760"/>
                </a:xfrm>
                <a:prstGeom prst="bracketPair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 sz="3200" b="1" dirty="0"/>
                </a:p>
              </p:txBody>
            </p:sp>
          </p:grpSp>
        </p:grpSp>
        <p:sp>
          <p:nvSpPr>
            <p:cNvPr id="25" name="TextBox 24"/>
            <p:cNvSpPr txBox="1"/>
            <p:nvPr/>
          </p:nvSpPr>
          <p:spPr>
            <a:xfrm>
              <a:off x="6739250" y="4673423"/>
              <a:ext cx="1016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c</a:t>
              </a:r>
              <a:endParaRPr lang="en-US" sz="36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826904" y="4744861"/>
              <a:ext cx="9286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W</a:t>
              </a:r>
              <a:endParaRPr lang="en-US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bg1"/>
                </a:solidFill>
              </a:rPr>
              <a:t>Multiplexed </a:t>
            </a:r>
            <a:br>
              <a:rPr lang="en-US" sz="4800" dirty="0" smtClean="0">
                <a:solidFill>
                  <a:schemeClr val="bg1"/>
                </a:solidFill>
              </a:rPr>
            </a:br>
            <a:r>
              <a:rPr lang="en-US" sz="4800" dirty="0" smtClean="0">
                <a:solidFill>
                  <a:schemeClr val="bg1"/>
                </a:solidFill>
              </a:rPr>
              <a:t>Unmixing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09874" y="-7959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895547" y="4691282"/>
            <a:ext cx="677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000496" y="357166"/>
            <a:ext cx="4857784" cy="2357454"/>
            <a:chOff x="1500166" y="2786058"/>
            <a:chExt cx="4857784" cy="2357454"/>
          </a:xfrm>
        </p:grpSpPr>
        <p:sp>
          <p:nvSpPr>
            <p:cNvPr id="61" name="Rounded Rectangle 60"/>
            <p:cNvSpPr/>
            <p:nvPr/>
          </p:nvSpPr>
          <p:spPr>
            <a:xfrm>
              <a:off x="1500166" y="2786058"/>
              <a:ext cx="4857784" cy="235745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/>
          </p:nvGraphicFramePr>
          <p:xfrm>
            <a:off x="1643042" y="2928934"/>
            <a:ext cx="4584717" cy="202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9625" name="Equation" r:id="rId5" imgW="1612800" imgH="711000" progId="">
                    <p:embed/>
                  </p:oleObj>
                </mc:Choice>
                <mc:Fallback>
                  <p:oleObj name="Equation" r:id="rId5" imgW="1612800" imgH="711000" progId="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042" y="2928934"/>
                          <a:ext cx="4584717" cy="2021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3" name="TextBox 62"/>
          <p:cNvSpPr txBox="1"/>
          <p:nvPr/>
        </p:nvSpPr>
        <p:spPr>
          <a:xfrm>
            <a:off x="7572396" y="1214424"/>
            <a:ext cx="64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358114" y="1201153"/>
            <a:ext cx="928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5" name="Group 8"/>
          <p:cNvGrpSpPr/>
          <p:nvPr/>
        </p:nvGrpSpPr>
        <p:grpSpPr>
          <a:xfrm rot="1604040">
            <a:off x="6820080" y="757184"/>
            <a:ext cx="1392473" cy="2385481"/>
            <a:chOff x="428356" y="3357562"/>
            <a:chExt cx="1046688" cy="1864195"/>
          </a:xfrm>
        </p:grpSpPr>
        <p:sp>
          <p:nvSpPr>
            <p:cNvPr id="66" name="Moon 65"/>
            <p:cNvSpPr/>
            <p:nvPr/>
          </p:nvSpPr>
          <p:spPr>
            <a:xfrm rot="5400000">
              <a:off x="696488" y="3089669"/>
              <a:ext cx="500065" cy="1035851"/>
            </a:xfrm>
            <a:prstGeom prst="moon">
              <a:avLst>
                <a:gd name="adj" fmla="val 33334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7" name="Moon 66"/>
            <p:cNvSpPr/>
            <p:nvPr/>
          </p:nvSpPr>
          <p:spPr>
            <a:xfrm rot="16200000" flipV="1">
              <a:off x="696489" y="3661173"/>
              <a:ext cx="500066" cy="1035851"/>
            </a:xfrm>
            <a:prstGeom prst="moon">
              <a:avLst>
                <a:gd name="adj" fmla="val 28889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Oval 67"/>
            <p:cNvSpPr/>
            <p:nvPr/>
          </p:nvSpPr>
          <p:spPr>
            <a:xfrm rot="21329290">
              <a:off x="428356" y="3468899"/>
              <a:ext cx="1046688" cy="819902"/>
            </a:xfrm>
            <a:prstGeom prst="ellipse">
              <a:avLst/>
            </a:prstGeom>
            <a:solidFill>
              <a:schemeClr val="bg1">
                <a:lumMod val="65000"/>
                <a:alpha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9" name="Can 68"/>
            <p:cNvSpPr/>
            <p:nvPr/>
          </p:nvSpPr>
          <p:spPr>
            <a:xfrm rot="10354599">
              <a:off x="982660" y="4362460"/>
              <a:ext cx="160391" cy="859297"/>
            </a:xfrm>
            <a:prstGeom prst="can">
              <a:avLst>
                <a:gd name="adj" fmla="val 49761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85720" y="2120394"/>
            <a:ext cx="3857652" cy="2094424"/>
            <a:chOff x="285720" y="1395820"/>
            <a:chExt cx="3857652" cy="2094424"/>
          </a:xfrm>
        </p:grpSpPr>
        <p:sp>
          <p:nvSpPr>
            <p:cNvPr id="53" name="Rounded Rectangle 52"/>
            <p:cNvSpPr/>
            <p:nvPr/>
          </p:nvSpPr>
          <p:spPr>
            <a:xfrm>
              <a:off x="285720" y="1862046"/>
              <a:ext cx="3857652" cy="390106"/>
            </a:xfrm>
            <a:prstGeom prst="roundRect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The goal is unmixing</a:t>
              </a:r>
              <a:endParaRPr lang="en-US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285720" y="2739327"/>
              <a:ext cx="3857652" cy="357190"/>
            </a:xfrm>
            <a:prstGeom prst="roundRect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Efficient  Acquisition</a:t>
              </a:r>
            </a:p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285720" y="3096517"/>
              <a:ext cx="3857652" cy="393727"/>
            </a:xfrm>
            <a:prstGeom prst="roundRect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Exploit  all available  sources</a:t>
              </a:r>
            </a:p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285720" y="2252152"/>
              <a:ext cx="3857652" cy="466226"/>
            </a:xfrm>
            <a:prstGeom prst="roundRect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SNR  improvement</a:t>
              </a:r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285720" y="1395820"/>
              <a:ext cx="3857652" cy="466226"/>
            </a:xfrm>
            <a:prstGeom prst="roundRect">
              <a:avLst/>
            </a:prstGeom>
            <a:solidFill>
              <a:schemeClr val="tx1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Generalization of multiplexing  theory</a:t>
              </a:r>
              <a:endParaRPr lang="en-US" dirty="0"/>
            </a:p>
          </p:txBody>
        </p:sp>
      </p:grp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0" y="6550223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bg1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bg1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68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2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3" descr="C:\Documents and Settings\amarina\Local Settings\Temporary Internet Files\Content.IE5\QKAV97BT\MPj04423960000[1].jpg"/>
          <p:cNvPicPr>
            <a:picLocks noChangeAspect="1" noChangeArrowheads="1"/>
          </p:cNvPicPr>
          <p:nvPr/>
        </p:nvPicPr>
        <p:blipFill>
          <a:blip r:embed="rId4" cstate="print"/>
          <a:srcRect l="17071" b="24407"/>
          <a:stretch>
            <a:fillRect/>
          </a:stretch>
        </p:blipFill>
        <p:spPr bwMode="auto">
          <a:xfrm>
            <a:off x="192455" y="1128680"/>
            <a:ext cx="4521801" cy="2685398"/>
          </a:xfrm>
          <a:prstGeom prst="rect">
            <a:avLst/>
          </a:prstGeom>
          <a:noFill/>
        </p:spPr>
      </p:pic>
      <p:sp>
        <p:nvSpPr>
          <p:cNvPr id="44" name="Rounded Rectangle 43"/>
          <p:cNvSpPr/>
          <p:nvPr/>
        </p:nvSpPr>
        <p:spPr>
          <a:xfrm>
            <a:off x="2598270" y="4542091"/>
            <a:ext cx="6260010" cy="2182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5" cstate="print"/>
          <a:srcRect r="3387" b="38109"/>
          <a:stretch>
            <a:fillRect/>
          </a:stretch>
        </p:blipFill>
        <p:spPr bwMode="auto">
          <a:xfrm>
            <a:off x="4786314" y="1904332"/>
            <a:ext cx="4348157" cy="159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16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5720" y="7141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Natural Linear Mixing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20"/>
          <p:cNvGrpSpPr/>
          <p:nvPr/>
        </p:nvGrpSpPr>
        <p:grpSpPr>
          <a:xfrm>
            <a:off x="6320809" y="214290"/>
            <a:ext cx="1949176" cy="857256"/>
            <a:chOff x="7215206" y="5500707"/>
            <a:chExt cx="1714480" cy="714381"/>
          </a:xfrm>
        </p:grpSpPr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358092" y="5543568"/>
            <a:ext cx="1500188" cy="600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591" name="Equation" r:id="rId6" imgW="444240" imgH="177480" progId="">
                    <p:embed/>
                  </p:oleObj>
                </mc:Choice>
                <mc:Fallback>
                  <p:oleObj name="Equation" r:id="rId6" imgW="444240" imgH="177480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8092" y="5543568"/>
                          <a:ext cx="1500188" cy="60007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ounded Rectangle 15"/>
            <p:cNvSpPr/>
            <p:nvPr/>
          </p:nvSpPr>
          <p:spPr>
            <a:xfrm>
              <a:off x="7215206" y="5500707"/>
              <a:ext cx="1714480" cy="714381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062858" y="785794"/>
            <a:ext cx="904924" cy="1107996"/>
            <a:chOff x="8001024" y="752751"/>
            <a:chExt cx="904924" cy="1107996"/>
          </a:xfrm>
        </p:grpSpPr>
        <p:cxnSp>
          <p:nvCxnSpPr>
            <p:cNvPr id="45" name="Straight Arrow Connector 44"/>
            <p:cNvCxnSpPr/>
            <p:nvPr/>
          </p:nvCxnSpPr>
          <p:spPr>
            <a:xfrm rot="10800000">
              <a:off x="8001024" y="838501"/>
              <a:ext cx="520642" cy="375915"/>
            </a:xfrm>
            <a:prstGeom prst="straightConnector1">
              <a:avLst/>
            </a:prstGeom>
            <a:ln w="76200">
              <a:solidFill>
                <a:schemeClr val="tx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8429652" y="752751"/>
              <a:ext cx="4762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 smtClean="0">
                  <a:solidFill>
                    <a:schemeClr val="tx2"/>
                  </a:solidFill>
                </a:rPr>
                <a:t>?</a:t>
              </a:r>
              <a:endParaRPr lang="en-US" sz="5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7" name="Group 30"/>
          <p:cNvGrpSpPr/>
          <p:nvPr/>
        </p:nvGrpSpPr>
        <p:grpSpPr>
          <a:xfrm>
            <a:off x="6564290" y="4542092"/>
            <a:ext cx="2168044" cy="2182801"/>
            <a:chOff x="1500166" y="4661786"/>
            <a:chExt cx="2168044" cy="2182801"/>
          </a:xfrm>
        </p:grpSpPr>
        <p:pic>
          <p:nvPicPr>
            <p:cNvPr id="78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00166" y="4661786"/>
              <a:ext cx="2034783" cy="18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9" name="Rectangle 78"/>
            <p:cNvSpPr/>
            <p:nvPr/>
          </p:nvSpPr>
          <p:spPr>
            <a:xfrm>
              <a:off x="1697814" y="6259812"/>
              <a:ext cx="197039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err="1" smtClean="0"/>
                <a:t>ImageJ</a:t>
              </a:r>
              <a:r>
                <a:rPr lang="en-US" sz="1600" dirty="0" smtClean="0"/>
                <a:t> image sample</a:t>
              </a:r>
            </a:p>
            <a:p>
              <a:r>
                <a:rPr lang="en-US" sz="1600" dirty="0" smtClean="0"/>
                <a:t> collection.</a:t>
              </a:r>
              <a:endParaRPr lang="he-IL" sz="16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741146" y="4542092"/>
            <a:ext cx="3857652" cy="2030180"/>
            <a:chOff x="2571736" y="4773051"/>
            <a:chExt cx="3357586" cy="1571636"/>
          </a:xfrm>
        </p:grpSpPr>
        <p:pic>
          <p:nvPicPr>
            <p:cNvPr id="82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000628" y="4773051"/>
              <a:ext cx="928694" cy="928694"/>
            </a:xfrm>
            <a:prstGeom prst="rect">
              <a:avLst/>
            </a:prstGeom>
            <a:noFill/>
          </p:spPr>
        </p:pic>
        <p:sp>
          <p:nvSpPr>
            <p:cNvPr id="83" name="Freeform 82"/>
            <p:cNvSpPr/>
            <p:nvPr/>
          </p:nvSpPr>
          <p:spPr>
            <a:xfrm>
              <a:off x="3403288" y="5558869"/>
              <a:ext cx="1311588" cy="785818"/>
            </a:xfrm>
            <a:custGeom>
              <a:avLst/>
              <a:gdLst>
                <a:gd name="connsiteX0" fmla="*/ 40217 w 1555750"/>
                <a:gd name="connsiteY0" fmla="*/ 328083 h 937683"/>
                <a:gd name="connsiteX1" fmla="*/ 497417 w 1555750"/>
                <a:gd name="connsiteY1" fmla="*/ 226483 h 937683"/>
                <a:gd name="connsiteX2" fmla="*/ 738717 w 1555750"/>
                <a:gd name="connsiteY2" fmla="*/ 10583 h 937683"/>
                <a:gd name="connsiteX3" fmla="*/ 929217 w 1555750"/>
                <a:gd name="connsiteY3" fmla="*/ 289983 h 937683"/>
                <a:gd name="connsiteX4" fmla="*/ 1335617 w 1555750"/>
                <a:gd name="connsiteY4" fmla="*/ 74083 h 937683"/>
                <a:gd name="connsiteX5" fmla="*/ 1551517 w 1555750"/>
                <a:gd name="connsiteY5" fmla="*/ 150283 h 937683"/>
                <a:gd name="connsiteX6" fmla="*/ 1310217 w 1555750"/>
                <a:gd name="connsiteY6" fmla="*/ 467783 h 937683"/>
                <a:gd name="connsiteX7" fmla="*/ 1386417 w 1555750"/>
                <a:gd name="connsiteY7" fmla="*/ 632883 h 937683"/>
                <a:gd name="connsiteX8" fmla="*/ 1183217 w 1555750"/>
                <a:gd name="connsiteY8" fmla="*/ 747183 h 937683"/>
                <a:gd name="connsiteX9" fmla="*/ 865717 w 1555750"/>
                <a:gd name="connsiteY9" fmla="*/ 632883 h 937683"/>
                <a:gd name="connsiteX10" fmla="*/ 510117 w 1555750"/>
                <a:gd name="connsiteY10" fmla="*/ 937683 h 937683"/>
                <a:gd name="connsiteX11" fmla="*/ 573617 w 1555750"/>
                <a:gd name="connsiteY11" fmla="*/ 632883 h 937683"/>
                <a:gd name="connsiteX12" fmla="*/ 256117 w 1555750"/>
                <a:gd name="connsiteY12" fmla="*/ 518583 h 937683"/>
                <a:gd name="connsiteX13" fmla="*/ 40217 w 1555750"/>
                <a:gd name="connsiteY13" fmla="*/ 328083 h 937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5750" h="937683">
                  <a:moveTo>
                    <a:pt x="40217" y="328083"/>
                  </a:moveTo>
                  <a:cubicBezTo>
                    <a:pt x="80434" y="279400"/>
                    <a:pt x="381001" y="279400"/>
                    <a:pt x="497417" y="226483"/>
                  </a:cubicBezTo>
                  <a:cubicBezTo>
                    <a:pt x="613833" y="173566"/>
                    <a:pt x="666750" y="0"/>
                    <a:pt x="738717" y="10583"/>
                  </a:cubicBezTo>
                  <a:cubicBezTo>
                    <a:pt x="810684" y="21166"/>
                    <a:pt x="829734" y="279400"/>
                    <a:pt x="929217" y="289983"/>
                  </a:cubicBezTo>
                  <a:cubicBezTo>
                    <a:pt x="1028700" y="300566"/>
                    <a:pt x="1231900" y="97366"/>
                    <a:pt x="1335617" y="74083"/>
                  </a:cubicBezTo>
                  <a:cubicBezTo>
                    <a:pt x="1439334" y="50800"/>
                    <a:pt x="1555750" y="84666"/>
                    <a:pt x="1551517" y="150283"/>
                  </a:cubicBezTo>
                  <a:cubicBezTo>
                    <a:pt x="1547284" y="215900"/>
                    <a:pt x="1337734" y="387350"/>
                    <a:pt x="1310217" y="467783"/>
                  </a:cubicBezTo>
                  <a:cubicBezTo>
                    <a:pt x="1282700" y="548216"/>
                    <a:pt x="1407584" y="586316"/>
                    <a:pt x="1386417" y="632883"/>
                  </a:cubicBezTo>
                  <a:cubicBezTo>
                    <a:pt x="1365250" y="679450"/>
                    <a:pt x="1270000" y="747183"/>
                    <a:pt x="1183217" y="747183"/>
                  </a:cubicBezTo>
                  <a:cubicBezTo>
                    <a:pt x="1096434" y="747183"/>
                    <a:pt x="977900" y="601133"/>
                    <a:pt x="865717" y="632883"/>
                  </a:cubicBezTo>
                  <a:cubicBezTo>
                    <a:pt x="753534" y="664633"/>
                    <a:pt x="558800" y="937683"/>
                    <a:pt x="510117" y="937683"/>
                  </a:cubicBezTo>
                  <a:cubicBezTo>
                    <a:pt x="461434" y="937683"/>
                    <a:pt x="615950" y="702733"/>
                    <a:pt x="573617" y="632883"/>
                  </a:cubicBezTo>
                  <a:cubicBezTo>
                    <a:pt x="531284" y="563033"/>
                    <a:pt x="342900" y="569383"/>
                    <a:pt x="256117" y="518583"/>
                  </a:cubicBezTo>
                  <a:cubicBezTo>
                    <a:pt x="169334" y="467783"/>
                    <a:pt x="0" y="376766"/>
                    <a:pt x="40217" y="32808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37"/>
            <p:cNvGrpSpPr/>
            <p:nvPr/>
          </p:nvGrpSpPr>
          <p:grpSpPr>
            <a:xfrm>
              <a:off x="3857620" y="5844621"/>
              <a:ext cx="357190" cy="214314"/>
              <a:chOff x="4786314" y="1928802"/>
              <a:chExt cx="366714" cy="428628"/>
            </a:xfrm>
            <a:solidFill>
              <a:srgbClr val="0000FF"/>
            </a:solidFill>
          </p:grpSpPr>
          <p:sp>
            <p:nvSpPr>
              <p:cNvPr id="93" name="Oval 92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000628" y="2214554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" name="Straight Arrow Connector 84"/>
            <p:cNvCxnSpPr/>
            <p:nvPr/>
          </p:nvCxnSpPr>
          <p:spPr>
            <a:xfrm>
              <a:off x="2571736" y="5344555"/>
              <a:ext cx="1425050" cy="571504"/>
            </a:xfrm>
            <a:prstGeom prst="straightConnector1">
              <a:avLst/>
            </a:prstGeom>
            <a:ln w="76200">
              <a:solidFill>
                <a:srgbClr val="7030A0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43"/>
            <p:cNvGrpSpPr/>
            <p:nvPr/>
          </p:nvGrpSpPr>
          <p:grpSpPr>
            <a:xfrm>
              <a:off x="4000496" y="5844621"/>
              <a:ext cx="357190" cy="285752"/>
              <a:chOff x="4786314" y="1928802"/>
              <a:chExt cx="366714" cy="571504"/>
            </a:xfrm>
            <a:solidFill>
              <a:srgbClr val="92D050"/>
            </a:solidFill>
          </p:grpSpPr>
          <p:sp>
            <p:nvSpPr>
              <p:cNvPr id="89" name="Oval 88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7" name="Straight Arrow Connector 86"/>
            <p:cNvCxnSpPr/>
            <p:nvPr/>
          </p:nvCxnSpPr>
          <p:spPr>
            <a:xfrm rot="5400000" flipH="1" flipV="1">
              <a:off x="4574580" y="5056224"/>
              <a:ext cx="586726" cy="1306265"/>
            </a:xfrm>
            <a:prstGeom prst="straightConnector1">
              <a:avLst/>
            </a:prstGeom>
            <a:ln w="76200">
              <a:solidFill>
                <a:srgbClr val="00FF0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4554199" y="4984788"/>
              <a:ext cx="586726" cy="1306265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/>
          <p:cNvSpPr txBox="1"/>
          <p:nvPr/>
        </p:nvSpPr>
        <p:spPr>
          <a:xfrm>
            <a:off x="4401350" y="5372621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35" name="TextBox 34"/>
          <p:cNvSpPr txBox="1"/>
          <p:nvPr/>
        </p:nvSpPr>
        <p:spPr>
          <a:xfrm rot="19177354">
            <a:off x="6665664" y="5056142"/>
            <a:ext cx="193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 noise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894814" y="3161884"/>
            <a:ext cx="17692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/>
              <a:t>Raskar</a:t>
            </a:r>
            <a:r>
              <a:rPr lang="en-US" sz="1600" dirty="0" smtClean="0"/>
              <a:t> et al.</a:t>
            </a:r>
            <a:r>
              <a:rPr lang="en-US" sz="1600" i="1" dirty="0" smtClean="0"/>
              <a:t> 2006.</a:t>
            </a:r>
            <a:endParaRPr lang="he-IL" sz="1600" dirty="0"/>
          </a:p>
        </p:txBody>
      </p:sp>
      <p:sp>
        <p:nvSpPr>
          <p:cNvPr id="100" name="TextBox 99"/>
          <p:cNvSpPr txBox="1"/>
          <p:nvPr/>
        </p:nvSpPr>
        <p:spPr>
          <a:xfrm>
            <a:off x="6804210" y="2280306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8515320" y="2280306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102" name="TextBox 101"/>
          <p:cNvSpPr txBox="1"/>
          <p:nvPr/>
        </p:nvSpPr>
        <p:spPr>
          <a:xfrm>
            <a:off x="7030776" y="4769803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 rot="19177354">
            <a:off x="7353498" y="2471103"/>
            <a:ext cx="193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 noise</a:t>
            </a:r>
            <a:endParaRPr lang="en-US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28631" y="5280339"/>
            <a:ext cx="2132276" cy="1199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How do you measure </a:t>
            </a:r>
            <a:r>
              <a:rPr lang="en-US" sz="3600" b="1" dirty="0" err="1" smtClean="0">
                <a:solidFill>
                  <a:schemeClr val="tx1"/>
                </a:solidFill>
              </a:rPr>
              <a:t>i</a:t>
            </a:r>
            <a:r>
              <a:rPr lang="en-US" sz="2800" b="1" dirty="0" smtClean="0">
                <a:solidFill>
                  <a:schemeClr val="tx1"/>
                </a:solidFill>
              </a:rPr>
              <a:t>?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69385" y="3000484"/>
            <a:ext cx="31290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c</a:t>
            </a:r>
            <a:endParaRPr lang="en-US" sz="2400" b="1" dirty="0"/>
          </a:p>
        </p:txBody>
      </p:sp>
      <p:grpSp>
        <p:nvGrpSpPr>
          <p:cNvPr id="50" name="Group 49"/>
          <p:cNvGrpSpPr/>
          <p:nvPr/>
        </p:nvGrpSpPr>
        <p:grpSpPr>
          <a:xfrm>
            <a:off x="357158" y="1264546"/>
            <a:ext cx="1029929" cy="878570"/>
            <a:chOff x="563634" y="4367430"/>
            <a:chExt cx="1453016" cy="1121586"/>
          </a:xfrm>
        </p:grpSpPr>
        <p:cxnSp>
          <p:nvCxnSpPr>
            <p:cNvPr id="51" name="Straight Connector 50"/>
            <p:cNvCxnSpPr/>
            <p:nvPr/>
          </p:nvCxnSpPr>
          <p:spPr>
            <a:xfrm rot="5400000">
              <a:off x="1270964" y="4619851"/>
              <a:ext cx="230708" cy="2451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905067" y="4993559"/>
              <a:ext cx="230708" cy="245110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53" name="Flowchart: Direct Access Storage 52"/>
            <p:cNvSpPr/>
            <p:nvPr/>
          </p:nvSpPr>
          <p:spPr>
            <a:xfrm rot="1956134">
              <a:off x="837466" y="4781873"/>
              <a:ext cx="1179184" cy="461665"/>
            </a:xfrm>
            <a:prstGeom prst="flowChartMagneticDrum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5" name="Cube 54"/>
            <p:cNvSpPr/>
            <p:nvPr/>
          </p:nvSpPr>
          <p:spPr>
            <a:xfrm rot="7786249">
              <a:off x="693761" y="5009571"/>
              <a:ext cx="349318" cy="609571"/>
            </a:xfrm>
            <a:prstGeom prst="cube">
              <a:avLst>
                <a:gd name="adj" fmla="val 1216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6" name="Cube 55"/>
            <p:cNvSpPr/>
            <p:nvPr/>
          </p:nvSpPr>
          <p:spPr>
            <a:xfrm rot="7786249">
              <a:off x="1527471" y="4237303"/>
              <a:ext cx="349318" cy="609571"/>
            </a:xfrm>
            <a:prstGeom prst="cube">
              <a:avLst>
                <a:gd name="adj" fmla="val 1216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418662" y="1481434"/>
            <a:ext cx="260008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err="1" smtClean="0"/>
              <a:t>i</a:t>
            </a:r>
            <a:endParaRPr lang="en-US" sz="2400" b="1" dirty="0"/>
          </a:p>
        </p:txBody>
      </p:sp>
      <p:sp>
        <p:nvSpPr>
          <p:cNvPr id="58" name="Sun 57"/>
          <p:cNvSpPr/>
          <p:nvPr/>
        </p:nvSpPr>
        <p:spPr>
          <a:xfrm>
            <a:off x="3696546" y="1289456"/>
            <a:ext cx="703984" cy="689918"/>
          </a:xfrm>
          <a:prstGeom prst="sun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9" name="Parallelogram 58"/>
          <p:cNvSpPr/>
          <p:nvPr/>
        </p:nvSpPr>
        <p:spPr>
          <a:xfrm>
            <a:off x="2104231" y="2741971"/>
            <a:ext cx="636915" cy="419913"/>
          </a:xfrm>
          <a:prstGeom prst="parallelogram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60" name="Straight Arrow Connector 59"/>
          <p:cNvCxnSpPr/>
          <p:nvPr/>
        </p:nvCxnSpPr>
        <p:spPr>
          <a:xfrm rot="16200000" flipV="1">
            <a:off x="1130291" y="1987559"/>
            <a:ext cx="1128716" cy="1039797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>
            <a:off x="1212850" y="1917700"/>
            <a:ext cx="1144574" cy="93979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1212850" y="1962152"/>
            <a:ext cx="1289050" cy="1098548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10800000" flipV="1">
            <a:off x="2214546" y="1904331"/>
            <a:ext cx="1482001" cy="1167483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0800000" flipV="1">
            <a:off x="2214546" y="1762938"/>
            <a:ext cx="1482005" cy="1094557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V="1">
            <a:off x="2501900" y="1979372"/>
            <a:ext cx="1194648" cy="1074977"/>
          </a:xfrm>
          <a:prstGeom prst="straightConnector1">
            <a:avLst/>
          </a:prstGeom>
          <a:ln w="28575">
            <a:solidFill>
              <a:srgbClr val="FFFF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770070">
            <a:off x="891905" y="1263916"/>
            <a:ext cx="22661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+ noise</a:t>
            </a:r>
            <a:endParaRPr lang="en-US" sz="4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370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4" grpId="0"/>
      <p:bldP spid="47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298183" y="214290"/>
            <a:ext cx="164307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Single Source Excitation</a:t>
            </a:r>
            <a:endParaRPr lang="he-IL" dirty="0"/>
          </a:p>
        </p:txBody>
      </p:sp>
      <p:sp>
        <p:nvSpPr>
          <p:cNvPr id="56" name="TextBox 55"/>
          <p:cNvSpPr txBox="1"/>
          <p:nvPr/>
        </p:nvSpPr>
        <p:spPr>
          <a:xfrm>
            <a:off x="6306497" y="254389"/>
            <a:ext cx="135732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Multiplexed Excitation</a:t>
            </a:r>
            <a:endParaRPr lang="he-IL" dirty="0"/>
          </a:p>
        </p:txBody>
      </p:sp>
      <p:cxnSp>
        <p:nvCxnSpPr>
          <p:cNvPr id="58" name="Straight Connector 57"/>
          <p:cNvCxnSpPr/>
          <p:nvPr/>
        </p:nvCxnSpPr>
        <p:spPr>
          <a:xfrm rot="16200000" flipV="1">
            <a:off x="1334067" y="3840734"/>
            <a:ext cx="5761488" cy="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>
          <a:xfrm>
            <a:off x="6818224" y="214290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70"/>
          <p:cNvGrpSpPr/>
          <p:nvPr/>
        </p:nvGrpSpPr>
        <p:grpSpPr>
          <a:xfrm>
            <a:off x="237561" y="1281098"/>
            <a:ext cx="2141976" cy="1219208"/>
            <a:chOff x="514889" y="1795450"/>
            <a:chExt cx="2962349" cy="1714512"/>
          </a:xfrm>
        </p:grpSpPr>
        <p:pic>
          <p:nvPicPr>
            <p:cNvPr id="61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6865" y="1795450"/>
              <a:ext cx="820373" cy="820373"/>
            </a:xfrm>
            <a:prstGeom prst="rect">
              <a:avLst/>
            </a:prstGeom>
            <a:noFill/>
          </p:spPr>
        </p:pic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6207" y="2762556"/>
              <a:ext cx="1617239" cy="74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63" name="Straight Arrow Connector 62"/>
            <p:cNvCxnSpPr/>
            <p:nvPr/>
          </p:nvCxnSpPr>
          <p:spPr>
            <a:xfrm>
              <a:off x="514889" y="2224078"/>
              <a:ext cx="1213282" cy="857256"/>
            </a:xfrm>
            <a:prstGeom prst="straightConnector1">
              <a:avLst/>
            </a:prstGeom>
            <a:ln w="76200">
              <a:solidFill>
                <a:srgbClr val="6600CC"/>
              </a:solidFill>
              <a:headEnd type="none" w="med" len="med"/>
              <a:tailEnd type="triangle" w="med" len="med"/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1799609" y="2295516"/>
              <a:ext cx="1287048" cy="785818"/>
            </a:xfrm>
            <a:prstGeom prst="straightConnector1">
              <a:avLst/>
            </a:prstGeom>
            <a:ln w="76200">
              <a:solidFill>
                <a:srgbClr val="00CC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8"/>
            <p:cNvGrpSpPr/>
            <p:nvPr/>
          </p:nvGrpSpPr>
          <p:grpSpPr>
            <a:xfrm>
              <a:off x="1656733" y="2938458"/>
              <a:ext cx="357190" cy="285752"/>
              <a:chOff x="4786314" y="1928802"/>
              <a:chExt cx="366714" cy="571504"/>
            </a:xfrm>
            <a:solidFill>
              <a:srgbClr val="FF0000"/>
            </a:solidFill>
          </p:grpSpPr>
          <p:sp>
            <p:nvSpPr>
              <p:cNvPr id="67" name="Oval 66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72"/>
          <p:cNvGrpSpPr/>
          <p:nvPr/>
        </p:nvGrpSpPr>
        <p:grpSpPr>
          <a:xfrm>
            <a:off x="250474" y="3271811"/>
            <a:ext cx="2141976" cy="1219208"/>
            <a:chOff x="514889" y="1795450"/>
            <a:chExt cx="2962349" cy="1714512"/>
          </a:xfrm>
        </p:grpSpPr>
        <p:pic>
          <p:nvPicPr>
            <p:cNvPr id="74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6865" y="1795450"/>
              <a:ext cx="820373" cy="820373"/>
            </a:xfrm>
            <a:prstGeom prst="rect">
              <a:avLst/>
            </a:prstGeom>
            <a:noFill/>
          </p:spPr>
        </p:pic>
        <p:pic>
          <p:nvPicPr>
            <p:cNvPr id="75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6207" y="2762556"/>
              <a:ext cx="1617239" cy="74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76" name="Straight Arrow Connector 75"/>
            <p:cNvCxnSpPr/>
            <p:nvPr/>
          </p:nvCxnSpPr>
          <p:spPr>
            <a:xfrm>
              <a:off x="514889" y="2224078"/>
              <a:ext cx="1213282" cy="857256"/>
            </a:xfrm>
            <a:prstGeom prst="straightConnector1">
              <a:avLst/>
            </a:prstGeom>
            <a:ln w="76200">
              <a:solidFill>
                <a:srgbClr val="0000FF"/>
              </a:solidFill>
              <a:headEnd type="none" w="med" len="med"/>
              <a:tailEnd type="triangle" w="med" len="med"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 flipV="1">
              <a:off x="1799609" y="2295516"/>
              <a:ext cx="1287048" cy="785818"/>
            </a:xfrm>
            <a:prstGeom prst="straightConnector1">
              <a:avLst/>
            </a:prstGeom>
            <a:ln w="76200">
              <a:solidFill>
                <a:srgbClr val="00B050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28"/>
            <p:cNvGrpSpPr/>
            <p:nvPr/>
          </p:nvGrpSpPr>
          <p:grpSpPr>
            <a:xfrm>
              <a:off x="1656733" y="2938458"/>
              <a:ext cx="357190" cy="285752"/>
              <a:chOff x="4786314" y="1928802"/>
              <a:chExt cx="366714" cy="571504"/>
            </a:xfrm>
            <a:solidFill>
              <a:srgbClr val="FF0000"/>
            </a:solidFill>
          </p:grpSpPr>
          <p:sp>
            <p:nvSpPr>
              <p:cNvPr id="79" name="Oval 78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" name="Group 83"/>
          <p:cNvGrpSpPr/>
          <p:nvPr/>
        </p:nvGrpSpPr>
        <p:grpSpPr>
          <a:xfrm>
            <a:off x="214282" y="5262215"/>
            <a:ext cx="2141976" cy="1219208"/>
            <a:chOff x="514889" y="1795450"/>
            <a:chExt cx="2962349" cy="1714512"/>
          </a:xfrm>
        </p:grpSpPr>
        <p:pic>
          <p:nvPicPr>
            <p:cNvPr id="91" name="Picture 12" descr="C:\Documents and Settings\m\Local Settings\Temporary Internet Files\Content.IE5\A1CBK5W9\MCj04338730000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56865" y="1795450"/>
              <a:ext cx="820373" cy="820373"/>
            </a:xfrm>
            <a:prstGeom prst="rect">
              <a:avLst/>
            </a:prstGeom>
            <a:noFill/>
          </p:spPr>
        </p:pic>
        <p:pic>
          <p:nvPicPr>
            <p:cNvPr id="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6207" y="2762556"/>
              <a:ext cx="1617239" cy="747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94" name="Straight Arrow Connector 93"/>
            <p:cNvCxnSpPr/>
            <p:nvPr/>
          </p:nvCxnSpPr>
          <p:spPr>
            <a:xfrm flipV="1">
              <a:off x="1799609" y="2295516"/>
              <a:ext cx="1287048" cy="785818"/>
            </a:xfrm>
            <a:prstGeom prst="straightConnector1">
              <a:avLst/>
            </a:prstGeom>
            <a:ln w="76200">
              <a:solidFill>
                <a:srgbClr val="FF0000"/>
              </a:solidFill>
              <a:headEnd type="none" w="med" len="med"/>
              <a:tailEnd type="triangle" w="med" len="med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>
              <a:off x="514889" y="2224078"/>
              <a:ext cx="1213282" cy="857256"/>
            </a:xfrm>
            <a:prstGeom prst="straightConnector1">
              <a:avLst/>
            </a:prstGeom>
            <a:ln w="76200">
              <a:solidFill>
                <a:srgbClr val="33CC33"/>
              </a:solidFill>
              <a:headEnd type="none" w="med" len="med"/>
              <a:tailEnd type="triangle" w="med" len="med"/>
            </a:ln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28"/>
            <p:cNvGrpSpPr/>
            <p:nvPr/>
          </p:nvGrpSpPr>
          <p:grpSpPr>
            <a:xfrm>
              <a:off x="1656733" y="2938458"/>
              <a:ext cx="357190" cy="285752"/>
              <a:chOff x="4786314" y="1928802"/>
              <a:chExt cx="366714" cy="571504"/>
            </a:xfrm>
            <a:solidFill>
              <a:srgbClr val="FF0000"/>
            </a:solidFill>
          </p:grpSpPr>
          <p:sp>
            <p:nvSpPr>
              <p:cNvPr id="96" name="Oval 95"/>
              <p:cNvSpPr/>
              <p:nvPr/>
            </p:nvSpPr>
            <p:spPr>
              <a:xfrm>
                <a:off x="4857752" y="1928802"/>
                <a:ext cx="142876" cy="14287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010152" y="2081202"/>
                <a:ext cx="142876" cy="14287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786314" y="2143116"/>
                <a:ext cx="142876" cy="14287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000628" y="2357430"/>
                <a:ext cx="142876" cy="142876"/>
              </a:xfrm>
              <a:prstGeom prst="ellipse">
                <a:avLst/>
              </a:prstGeom>
              <a:grpFill/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9" name="Left Arrow 118"/>
          <p:cNvSpPr/>
          <p:nvPr/>
        </p:nvSpPr>
        <p:spPr>
          <a:xfrm>
            <a:off x="3511748" y="254389"/>
            <a:ext cx="2124716" cy="6429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err="1" smtClean="0"/>
              <a:t>demultiplex</a:t>
            </a:r>
            <a:endParaRPr lang="he-IL" b="1" dirty="0"/>
          </a:p>
        </p:txBody>
      </p:sp>
      <p:sp>
        <p:nvSpPr>
          <p:cNvPr id="116" name="TextBox 115"/>
          <p:cNvSpPr txBox="1"/>
          <p:nvPr/>
        </p:nvSpPr>
        <p:spPr>
          <a:xfrm>
            <a:off x="1876512" y="90072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>
                <a:solidFill>
                  <a:srgbClr val="6600CC"/>
                </a:solidFill>
              </a:rPr>
              <a:t>1</a:t>
            </a:r>
            <a:endParaRPr lang="en-US" sz="2800" b="1" baseline="-25000" dirty="0">
              <a:solidFill>
                <a:srgbClr val="6600CC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997790" y="28657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>
                <a:solidFill>
                  <a:srgbClr val="00B0F0"/>
                </a:solidFill>
              </a:rPr>
              <a:t>2</a:t>
            </a:r>
            <a:endParaRPr lang="en-US" sz="2800" b="1" baseline="-25000" dirty="0">
              <a:solidFill>
                <a:srgbClr val="00B0F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950704" y="483460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</a:t>
            </a:r>
            <a:r>
              <a:rPr lang="en-US" sz="2800" b="1" baseline="-25000" dirty="0" smtClean="0">
                <a:solidFill>
                  <a:srgbClr val="00B050"/>
                </a:solidFill>
              </a:rPr>
              <a:t>3</a:t>
            </a:r>
            <a:endParaRPr lang="en-US" sz="2800" b="1" baseline="-25000" dirty="0">
              <a:solidFill>
                <a:srgbClr val="00B050"/>
              </a:solidFill>
            </a:endParaRPr>
          </a:p>
        </p:txBody>
      </p:sp>
      <p:pic>
        <p:nvPicPr>
          <p:cNvPr id="1019909" name="Picture 5"/>
          <p:cNvPicPr>
            <a:picLocks noChangeAspect="1" noChangeArrowheads="1"/>
          </p:cNvPicPr>
          <p:nvPr/>
        </p:nvPicPr>
        <p:blipFill>
          <a:blip r:embed="rId6" cstate="print"/>
          <a:srcRect l="9139" t="32063" r="64732" b="36819"/>
          <a:stretch>
            <a:fillRect/>
          </a:stretch>
        </p:blipFill>
        <p:spPr bwMode="auto">
          <a:xfrm>
            <a:off x="2392450" y="1226824"/>
            <a:ext cx="1393732" cy="12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9910" name="Picture 6"/>
          <p:cNvPicPr>
            <a:picLocks noChangeAspect="1" noChangeArrowheads="1"/>
          </p:cNvPicPr>
          <p:nvPr/>
        </p:nvPicPr>
        <p:blipFill>
          <a:blip r:embed="rId6" cstate="print"/>
          <a:srcRect l="39286" t="32063" r="36052" b="36819"/>
          <a:stretch>
            <a:fillRect/>
          </a:stretch>
        </p:blipFill>
        <p:spPr bwMode="auto">
          <a:xfrm>
            <a:off x="2470683" y="3178298"/>
            <a:ext cx="1315499" cy="124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9911" name="Picture 7"/>
          <p:cNvPicPr>
            <a:picLocks noChangeAspect="1" noChangeArrowheads="1"/>
          </p:cNvPicPr>
          <p:nvPr/>
        </p:nvPicPr>
        <p:blipFill>
          <a:blip r:embed="rId6" cstate="print"/>
          <a:srcRect l="67099" t="32607" r="8813" b="36921"/>
          <a:stretch>
            <a:fillRect/>
          </a:stretch>
        </p:blipFill>
        <p:spPr bwMode="auto">
          <a:xfrm>
            <a:off x="2392450" y="5340423"/>
            <a:ext cx="1284849" cy="121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" name="TextBox 145"/>
          <p:cNvSpPr txBox="1"/>
          <p:nvPr/>
        </p:nvSpPr>
        <p:spPr>
          <a:xfrm>
            <a:off x="250474" y="1062680"/>
            <a:ext cx="30649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-25000" dirty="0" smtClean="0">
                <a:solidFill>
                  <a:srgbClr val="6600CC"/>
                </a:solidFill>
              </a:rPr>
              <a:t>1</a:t>
            </a:r>
            <a:endParaRPr lang="en-US" sz="2800" b="1" baseline="-25000" dirty="0">
              <a:solidFill>
                <a:srgbClr val="6600CC"/>
              </a:solidFill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4429124" y="4958133"/>
            <a:ext cx="4541687" cy="1685577"/>
            <a:chOff x="4429124" y="4958133"/>
            <a:chExt cx="4541687" cy="1685577"/>
          </a:xfrm>
        </p:grpSpPr>
        <p:grpSp>
          <p:nvGrpSpPr>
            <p:cNvPr id="13" name="Group 227"/>
            <p:cNvGrpSpPr/>
            <p:nvPr/>
          </p:nvGrpSpPr>
          <p:grpSpPr>
            <a:xfrm>
              <a:off x="4429124" y="4958133"/>
              <a:ext cx="3286149" cy="1685577"/>
              <a:chOff x="6201975" y="4652518"/>
              <a:chExt cx="2856416" cy="1778483"/>
            </a:xfrm>
          </p:grpSpPr>
          <p:grpSp>
            <p:nvGrpSpPr>
              <p:cNvPr id="14" name="Group 157"/>
              <p:cNvGrpSpPr/>
              <p:nvPr/>
            </p:nvGrpSpPr>
            <p:grpSpPr>
              <a:xfrm>
                <a:off x="6201975" y="4652518"/>
                <a:ext cx="2856416" cy="1778483"/>
                <a:chOff x="3428993" y="4015075"/>
                <a:chExt cx="3963644" cy="2200007"/>
              </a:xfrm>
            </p:grpSpPr>
            <p:pic>
              <p:nvPicPr>
                <p:cNvPr id="159" name="Picture 12" descr="C:\Documents and Settings\m\Local Settings\Temporary Internet Files\Content.IE5\A1CBK5W9\MCj043387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72264" y="4537453"/>
                  <a:ext cx="820373" cy="8203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6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30354" y="5467676"/>
                  <a:ext cx="1617239" cy="7474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61" name="Straight Arrow Connector 160"/>
                <p:cNvCxnSpPr/>
                <p:nvPr/>
              </p:nvCxnSpPr>
              <p:spPr>
                <a:xfrm>
                  <a:off x="3428993" y="4110354"/>
                  <a:ext cx="858419" cy="714380"/>
                </a:xfrm>
                <a:prstGeom prst="straightConnector1">
                  <a:avLst/>
                </a:prstGeom>
                <a:ln w="76200">
                  <a:solidFill>
                    <a:srgbClr val="33CC33"/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Cube 161"/>
                <p:cNvSpPr/>
                <p:nvPr/>
              </p:nvSpPr>
              <p:spPr>
                <a:xfrm rot="7717060">
                  <a:off x="3438630" y="4718335"/>
                  <a:ext cx="1695102" cy="288581"/>
                </a:xfrm>
                <a:prstGeom prst="cube">
                  <a:avLst>
                    <a:gd name="adj" fmla="val 7472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63" name="Straight Arrow Connector 162"/>
                <p:cNvCxnSpPr/>
                <p:nvPr/>
              </p:nvCxnSpPr>
              <p:spPr>
                <a:xfrm rot="16200000" flipV="1">
                  <a:off x="3858783" y="5324800"/>
                  <a:ext cx="928694" cy="71438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5" name="Group 48"/>
                <p:cNvGrpSpPr/>
                <p:nvPr/>
              </p:nvGrpSpPr>
              <p:grpSpPr>
                <a:xfrm>
                  <a:off x="4312809" y="4832674"/>
                  <a:ext cx="1473637" cy="1025218"/>
                  <a:chOff x="4227144" y="4372801"/>
                  <a:chExt cx="669076" cy="523218"/>
                </a:xfrm>
              </p:grpSpPr>
              <p:cxnSp>
                <p:nvCxnSpPr>
                  <p:cNvPr id="179" name="Straight Arrow Connector 178"/>
                  <p:cNvCxnSpPr/>
                  <p:nvPr/>
                </p:nvCxnSpPr>
                <p:spPr>
                  <a:xfrm>
                    <a:off x="4253278" y="4372801"/>
                    <a:ext cx="642942" cy="500066"/>
                  </a:xfrm>
                  <a:prstGeom prst="straightConnector1">
                    <a:avLst/>
                  </a:prstGeom>
                  <a:ln w="76200">
                    <a:solidFill>
                      <a:srgbClr val="33CC33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0" name="Straight Arrow Connector 179"/>
                  <p:cNvCxnSpPr/>
                  <p:nvPr/>
                </p:nvCxnSpPr>
                <p:spPr>
                  <a:xfrm>
                    <a:off x="4227144" y="4395953"/>
                    <a:ext cx="642942" cy="500066"/>
                  </a:xfrm>
                  <a:prstGeom prst="straightConnector1">
                    <a:avLst/>
                  </a:prstGeom>
                  <a:ln w="762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" name="Group 51"/>
                <p:cNvGrpSpPr/>
                <p:nvPr/>
              </p:nvGrpSpPr>
              <p:grpSpPr>
                <a:xfrm>
                  <a:off x="5786449" y="4975922"/>
                  <a:ext cx="1261653" cy="818843"/>
                  <a:chOff x="5929317" y="4513019"/>
                  <a:chExt cx="1046174" cy="765179"/>
                </a:xfrm>
              </p:grpSpPr>
              <p:cxnSp>
                <p:nvCxnSpPr>
                  <p:cNvPr id="169" name="Straight Arrow Connector 168"/>
                  <p:cNvCxnSpPr/>
                  <p:nvPr/>
                </p:nvCxnSpPr>
                <p:spPr>
                  <a:xfrm flipV="1">
                    <a:off x="5975360" y="4563820"/>
                    <a:ext cx="1000131" cy="714378"/>
                  </a:xfrm>
                  <a:prstGeom prst="straightConnector1">
                    <a:avLst/>
                  </a:prstGeom>
                  <a:ln w="7620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Arrow Connector 169"/>
                  <p:cNvCxnSpPr/>
                  <p:nvPr/>
                </p:nvCxnSpPr>
                <p:spPr>
                  <a:xfrm flipV="1">
                    <a:off x="5929317" y="4513019"/>
                    <a:ext cx="1000131" cy="714380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oup 226"/>
              <p:cNvGrpSpPr/>
              <p:nvPr/>
            </p:nvGrpSpPr>
            <p:grpSpPr>
              <a:xfrm>
                <a:off x="7771746" y="5986480"/>
                <a:ext cx="372154" cy="217489"/>
                <a:chOff x="7771746" y="5986480"/>
                <a:chExt cx="372154" cy="217489"/>
              </a:xfrm>
            </p:grpSpPr>
            <p:grpSp>
              <p:nvGrpSpPr>
                <p:cNvPr id="18" name="Group 208"/>
                <p:cNvGrpSpPr/>
                <p:nvPr/>
              </p:nvGrpSpPr>
              <p:grpSpPr>
                <a:xfrm>
                  <a:off x="7771746" y="5986480"/>
                  <a:ext cx="258272" cy="203201"/>
                  <a:chOff x="7551457" y="3246435"/>
                  <a:chExt cx="258272" cy="203201"/>
                </a:xfrm>
              </p:grpSpPr>
              <p:sp>
                <p:nvSpPr>
                  <p:cNvPr id="210" name="Oval 209"/>
                  <p:cNvSpPr/>
                  <p:nvPr/>
                </p:nvSpPr>
                <p:spPr>
                  <a:xfrm>
                    <a:off x="7601770" y="3246435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1" name="Oval 210"/>
                  <p:cNvSpPr/>
                  <p:nvPr/>
                </p:nvSpPr>
                <p:spPr>
                  <a:xfrm>
                    <a:off x="7709103" y="3300622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2" name="Oval 211"/>
                  <p:cNvSpPr/>
                  <p:nvPr/>
                </p:nvSpPr>
                <p:spPr>
                  <a:xfrm>
                    <a:off x="7551457" y="3322635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3" name="Oval 212"/>
                  <p:cNvSpPr/>
                  <p:nvPr/>
                </p:nvSpPr>
                <p:spPr>
                  <a:xfrm>
                    <a:off x="7702396" y="3398836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217"/>
                <p:cNvGrpSpPr/>
                <p:nvPr/>
              </p:nvGrpSpPr>
              <p:grpSpPr>
                <a:xfrm>
                  <a:off x="7885628" y="6000768"/>
                  <a:ext cx="258272" cy="203201"/>
                  <a:chOff x="4644530" y="3246435"/>
                  <a:chExt cx="258272" cy="203201"/>
                </a:xfrm>
              </p:grpSpPr>
              <p:sp>
                <p:nvSpPr>
                  <p:cNvPr id="214" name="Oval 213"/>
                  <p:cNvSpPr/>
                  <p:nvPr/>
                </p:nvSpPr>
                <p:spPr>
                  <a:xfrm>
                    <a:off x="4694843" y="3246435"/>
                    <a:ext cx="100626" cy="508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>
                  <a:xfrm>
                    <a:off x="4802176" y="3300622"/>
                    <a:ext cx="100626" cy="508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6" name="Oval 215"/>
                  <p:cNvSpPr/>
                  <p:nvPr/>
                </p:nvSpPr>
                <p:spPr>
                  <a:xfrm>
                    <a:off x="4644530" y="3322635"/>
                    <a:ext cx="100626" cy="508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" name="Oval 216"/>
                  <p:cNvSpPr/>
                  <p:nvPr/>
                </p:nvSpPr>
                <p:spPr>
                  <a:xfrm>
                    <a:off x="4795469" y="3398836"/>
                    <a:ext cx="100626" cy="50800"/>
                  </a:xfrm>
                  <a:prstGeom prst="ellipse">
                    <a:avLst/>
                  </a:prstGeom>
                  <a:solidFill>
                    <a:srgbClr val="00B05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15" name="TextBox 114"/>
            <p:cNvSpPr txBox="1"/>
            <p:nvPr/>
          </p:nvSpPr>
          <p:spPr>
            <a:xfrm>
              <a:off x="7022802" y="4994606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 smtClean="0"/>
                <a:t>3</a:t>
              </a:r>
              <a:endParaRPr lang="en-US" sz="2800" b="1" baseline="-25000" dirty="0"/>
            </a:p>
          </p:txBody>
        </p:sp>
        <p:pic>
          <p:nvPicPr>
            <p:cNvPr id="1019914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 l="67938" t="32897" r="7955" b="37015"/>
            <a:stretch>
              <a:fillRect/>
            </a:stretch>
          </p:blipFill>
          <p:spPr bwMode="auto">
            <a:xfrm>
              <a:off x="7684927" y="5440056"/>
              <a:ext cx="1285884" cy="1203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7" name="TextBox 146"/>
            <p:cNvSpPr txBox="1"/>
            <p:nvPr/>
          </p:nvSpPr>
          <p:spPr>
            <a:xfrm>
              <a:off x="5028592" y="6254223"/>
              <a:ext cx="30649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>
                  <a:solidFill>
                    <a:srgbClr val="00B0F0"/>
                  </a:solidFill>
                </a:rPr>
                <a:t>2</a:t>
              </a:r>
              <a:endParaRPr lang="en-US" sz="2800" b="1" baseline="-250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214282" y="5109982"/>
            <a:ext cx="30649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-25000" dirty="0" smtClean="0">
                <a:solidFill>
                  <a:srgbClr val="00B050"/>
                </a:solidFill>
              </a:rPr>
              <a:t>3</a:t>
            </a:r>
            <a:endParaRPr lang="en-US" sz="2800" b="1" baseline="-25000" dirty="0">
              <a:solidFill>
                <a:srgbClr val="00B050"/>
              </a:solidFill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4332567" y="953928"/>
            <a:ext cx="4638244" cy="1760692"/>
            <a:chOff x="4332567" y="953928"/>
            <a:chExt cx="4638244" cy="1760692"/>
          </a:xfrm>
        </p:grpSpPr>
        <p:grpSp>
          <p:nvGrpSpPr>
            <p:cNvPr id="8" name="Group 222"/>
            <p:cNvGrpSpPr/>
            <p:nvPr/>
          </p:nvGrpSpPr>
          <p:grpSpPr>
            <a:xfrm>
              <a:off x="4332567" y="1073133"/>
              <a:ext cx="3317591" cy="1641487"/>
              <a:chOff x="163686" y="4643447"/>
              <a:chExt cx="3207462" cy="1785018"/>
            </a:xfrm>
          </p:grpSpPr>
          <p:grpSp>
            <p:nvGrpSpPr>
              <p:cNvPr id="9" name="Group 104"/>
              <p:cNvGrpSpPr/>
              <p:nvPr/>
            </p:nvGrpSpPr>
            <p:grpSpPr>
              <a:xfrm>
                <a:off x="163686" y="4643447"/>
                <a:ext cx="3207462" cy="1785018"/>
                <a:chOff x="2979120" y="4015075"/>
                <a:chExt cx="4413517" cy="2200007"/>
              </a:xfrm>
            </p:grpSpPr>
            <p:pic>
              <p:nvPicPr>
                <p:cNvPr id="49" name="Picture 12" descr="C:\Documents and Settings\m\Local Settings\Temporary Internet Files\Content.IE5\A1CBK5W9\MCj043387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72264" y="4537453"/>
                  <a:ext cx="820373" cy="8203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0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30354" y="5467676"/>
                  <a:ext cx="1617239" cy="7474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28" name="Straight Arrow Connector 27"/>
                <p:cNvCxnSpPr/>
                <p:nvPr/>
              </p:nvCxnSpPr>
              <p:spPr>
                <a:xfrm>
                  <a:off x="3428993" y="4110354"/>
                  <a:ext cx="858419" cy="714380"/>
                </a:xfrm>
                <a:prstGeom prst="straightConnector1">
                  <a:avLst/>
                </a:prstGeom>
                <a:ln w="76200">
                  <a:solidFill>
                    <a:srgbClr val="0000FF"/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Cube 26"/>
                <p:cNvSpPr/>
                <p:nvPr/>
              </p:nvSpPr>
              <p:spPr>
                <a:xfrm rot="7717060">
                  <a:off x="3438630" y="4718335"/>
                  <a:ext cx="1695102" cy="288581"/>
                </a:xfrm>
                <a:prstGeom prst="cube">
                  <a:avLst>
                    <a:gd name="adj" fmla="val 7472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31" name="Straight Arrow Connector 30"/>
                <p:cNvCxnSpPr/>
                <p:nvPr/>
              </p:nvCxnSpPr>
              <p:spPr>
                <a:xfrm rot="16200000" flipV="1">
                  <a:off x="3858783" y="5324800"/>
                  <a:ext cx="928694" cy="71438"/>
                </a:xfrm>
                <a:prstGeom prst="straightConnector1">
                  <a:avLst/>
                </a:prstGeom>
                <a:ln w="76200">
                  <a:solidFill>
                    <a:srgbClr val="6600CC"/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1" name="Group 48"/>
                <p:cNvGrpSpPr/>
                <p:nvPr/>
              </p:nvGrpSpPr>
              <p:grpSpPr>
                <a:xfrm>
                  <a:off x="4312809" y="4832674"/>
                  <a:ext cx="1473637" cy="1025218"/>
                  <a:chOff x="4227144" y="4372801"/>
                  <a:chExt cx="669076" cy="523218"/>
                </a:xfrm>
              </p:grpSpPr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4253278" y="4372801"/>
                    <a:ext cx="642942" cy="500066"/>
                  </a:xfrm>
                  <a:prstGeom prst="straightConnector1">
                    <a:avLst/>
                  </a:prstGeom>
                  <a:ln w="76200">
                    <a:solidFill>
                      <a:srgbClr val="0000FF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/>
                  <p:nvPr/>
                </p:nvCxnSpPr>
                <p:spPr>
                  <a:xfrm>
                    <a:off x="4227144" y="4395953"/>
                    <a:ext cx="642942" cy="500066"/>
                  </a:xfrm>
                  <a:prstGeom prst="straightConnector1">
                    <a:avLst/>
                  </a:prstGeom>
                  <a:ln w="76200">
                    <a:solidFill>
                      <a:srgbClr val="6600CC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TextBox 53"/>
                <p:cNvSpPr txBox="1"/>
                <p:nvPr/>
              </p:nvSpPr>
              <p:spPr>
                <a:xfrm>
                  <a:off x="2979120" y="5473006"/>
                  <a:ext cx="1078820" cy="646331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r>
                    <a:rPr lang="en-US" dirty="0" smtClean="0"/>
                    <a:t>Beam</a:t>
                  </a:r>
                </a:p>
                <a:p>
                  <a:r>
                    <a:rPr lang="en-US" dirty="0" smtClean="0"/>
                    <a:t>combiner</a:t>
                  </a:r>
                  <a:endParaRPr lang="he-IL" dirty="0"/>
                </a:p>
              </p:txBody>
            </p:sp>
            <p:grpSp>
              <p:nvGrpSpPr>
                <p:cNvPr id="12" name="Group 51"/>
                <p:cNvGrpSpPr/>
                <p:nvPr/>
              </p:nvGrpSpPr>
              <p:grpSpPr>
                <a:xfrm>
                  <a:off x="5786449" y="5045206"/>
                  <a:ext cx="1261650" cy="818840"/>
                  <a:chOff x="5929322" y="4577756"/>
                  <a:chExt cx="1046172" cy="765175"/>
                </a:xfrm>
              </p:grpSpPr>
              <p:cxnSp>
                <p:nvCxnSpPr>
                  <p:cNvPr id="51" name="Straight Arrow Connector 50"/>
                  <p:cNvCxnSpPr/>
                  <p:nvPr/>
                </p:nvCxnSpPr>
                <p:spPr>
                  <a:xfrm flipV="1">
                    <a:off x="5975362" y="4628553"/>
                    <a:ext cx="1000132" cy="714378"/>
                  </a:xfrm>
                  <a:prstGeom prst="straightConnector1">
                    <a:avLst/>
                  </a:prstGeom>
                  <a:ln w="76200">
                    <a:solidFill>
                      <a:srgbClr val="00B050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Arrow Connector 49"/>
                  <p:cNvCxnSpPr/>
                  <p:nvPr/>
                </p:nvCxnSpPr>
                <p:spPr>
                  <a:xfrm flipV="1">
                    <a:off x="5929322" y="4577756"/>
                    <a:ext cx="1000131" cy="714379"/>
                  </a:xfrm>
                  <a:prstGeom prst="straightConnector1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86" name="Oval 185"/>
              <p:cNvSpPr/>
              <p:nvPr/>
            </p:nvSpPr>
            <p:spPr>
              <a:xfrm>
                <a:off x="2193421" y="6011881"/>
                <a:ext cx="100626" cy="50800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2300754" y="6066068"/>
                <a:ext cx="100626" cy="50800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2143108" y="6088081"/>
                <a:ext cx="100626" cy="50800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2294047" y="6164282"/>
                <a:ext cx="100626" cy="50800"/>
              </a:xfrm>
              <a:prstGeom prst="ellipse">
                <a:avLst/>
              </a:prstGeom>
              <a:solidFill>
                <a:srgbClr val="00CCFF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2121983" y="5993027"/>
                <a:ext cx="100626" cy="508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2229316" y="6047214"/>
                <a:ext cx="100626" cy="508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071670" y="6069227"/>
                <a:ext cx="100626" cy="508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2222609" y="6145428"/>
                <a:ext cx="100626" cy="50800"/>
              </a:xfrm>
              <a:prstGeom prst="ellipse">
                <a:avLst/>
              </a:prstGeom>
              <a:solidFill>
                <a:srgbClr val="00B05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TextBox 112"/>
            <p:cNvSpPr txBox="1"/>
            <p:nvPr/>
          </p:nvSpPr>
          <p:spPr>
            <a:xfrm>
              <a:off x="7057656" y="1071546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 smtClean="0"/>
                <a:t>1</a:t>
              </a:r>
              <a:endParaRPr lang="en-US" sz="2800" b="1" baseline="-25000" dirty="0"/>
            </a:p>
          </p:txBody>
        </p:sp>
        <p:pic>
          <p:nvPicPr>
            <p:cNvPr id="101991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 l="8929" t="32227" r="64286" b="35781"/>
            <a:stretch>
              <a:fillRect/>
            </a:stretch>
          </p:blipFill>
          <p:spPr bwMode="auto">
            <a:xfrm>
              <a:off x="7542084" y="1281098"/>
              <a:ext cx="1428727" cy="1279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9" name="TextBox 148"/>
            <p:cNvSpPr txBox="1"/>
            <p:nvPr/>
          </p:nvSpPr>
          <p:spPr>
            <a:xfrm>
              <a:off x="5378353" y="2310510"/>
              <a:ext cx="30649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>
                  <a:solidFill>
                    <a:srgbClr val="6600CC"/>
                  </a:solidFill>
                </a:rPr>
                <a:t>1</a:t>
              </a:r>
              <a:endParaRPr lang="en-US" sz="2800" b="1" baseline="-25000" dirty="0">
                <a:solidFill>
                  <a:srgbClr val="6600CC"/>
                </a:solidFill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4345653" y="953928"/>
              <a:ext cx="30649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>
                  <a:solidFill>
                    <a:srgbClr val="00B0F0"/>
                  </a:solidFill>
                </a:rPr>
                <a:t>2</a:t>
              </a:r>
              <a:endParaRPr lang="en-US" sz="2800" b="1" baseline="-25000" dirty="0">
                <a:solidFill>
                  <a:srgbClr val="00B0F0"/>
                </a:solidFill>
              </a:endParaRP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4334549" y="2786058"/>
            <a:ext cx="4617275" cy="2245075"/>
            <a:chOff x="4334549" y="2786058"/>
            <a:chExt cx="4617275" cy="2245075"/>
          </a:xfrm>
        </p:grpSpPr>
        <p:grpSp>
          <p:nvGrpSpPr>
            <p:cNvPr id="20" name="Group 225"/>
            <p:cNvGrpSpPr/>
            <p:nvPr/>
          </p:nvGrpSpPr>
          <p:grpSpPr>
            <a:xfrm>
              <a:off x="4429124" y="3152611"/>
              <a:ext cx="3187418" cy="1562273"/>
              <a:chOff x="3408067" y="4720753"/>
              <a:chExt cx="2805274" cy="1851519"/>
            </a:xfrm>
          </p:grpSpPr>
          <p:grpSp>
            <p:nvGrpSpPr>
              <p:cNvPr id="21" name="Group 132"/>
              <p:cNvGrpSpPr/>
              <p:nvPr/>
            </p:nvGrpSpPr>
            <p:grpSpPr>
              <a:xfrm>
                <a:off x="3408067" y="4720753"/>
                <a:ext cx="2805274" cy="1851519"/>
                <a:chOff x="3428993" y="4015075"/>
                <a:chExt cx="3963644" cy="2200007"/>
              </a:xfrm>
            </p:grpSpPr>
            <p:pic>
              <p:nvPicPr>
                <p:cNvPr id="134" name="Picture 12" descr="C:\Documents and Settings\m\Local Settings\Temporary Internet Files\Content.IE5\A1CBK5W9\MCj04338730000[1]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572264" y="4537453"/>
                  <a:ext cx="820373" cy="8203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135" name="Picture 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30354" y="5467676"/>
                  <a:ext cx="1617239" cy="7474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cxnSp>
              <p:nvCxnSpPr>
                <p:cNvPr id="136" name="Straight Arrow Connector 135"/>
                <p:cNvCxnSpPr/>
                <p:nvPr/>
              </p:nvCxnSpPr>
              <p:spPr>
                <a:xfrm>
                  <a:off x="3428993" y="4110354"/>
                  <a:ext cx="858419" cy="714380"/>
                </a:xfrm>
                <a:prstGeom prst="straightConnector1">
                  <a:avLst/>
                </a:prstGeom>
                <a:ln w="76200">
                  <a:solidFill>
                    <a:srgbClr val="33CC33"/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Cube 136"/>
                <p:cNvSpPr/>
                <p:nvPr/>
              </p:nvSpPr>
              <p:spPr>
                <a:xfrm rot="7717060">
                  <a:off x="3438630" y="4718335"/>
                  <a:ext cx="1695102" cy="288581"/>
                </a:xfrm>
                <a:prstGeom prst="cube">
                  <a:avLst>
                    <a:gd name="adj" fmla="val 74724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cxnSp>
              <p:nvCxnSpPr>
                <p:cNvPr id="138" name="Straight Arrow Connector 137"/>
                <p:cNvCxnSpPr/>
                <p:nvPr/>
              </p:nvCxnSpPr>
              <p:spPr>
                <a:xfrm rot="16200000" flipV="1">
                  <a:off x="3858783" y="5324800"/>
                  <a:ext cx="928694" cy="71438"/>
                </a:xfrm>
                <a:prstGeom prst="straightConnector1">
                  <a:avLst/>
                </a:prstGeom>
                <a:ln w="76200">
                  <a:solidFill>
                    <a:srgbClr val="6600CC"/>
                  </a:solidFill>
                  <a:headEnd type="none" w="med" len="med"/>
                  <a:tailEnd type="triangle" w="med" len="med"/>
                </a:ln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48"/>
                <p:cNvGrpSpPr/>
                <p:nvPr/>
              </p:nvGrpSpPr>
              <p:grpSpPr>
                <a:xfrm>
                  <a:off x="4312809" y="4832674"/>
                  <a:ext cx="1473637" cy="1025218"/>
                  <a:chOff x="4227144" y="4372801"/>
                  <a:chExt cx="669076" cy="523218"/>
                </a:xfrm>
              </p:grpSpPr>
              <p:cxnSp>
                <p:nvCxnSpPr>
                  <p:cNvPr id="154" name="Straight Arrow Connector 153"/>
                  <p:cNvCxnSpPr/>
                  <p:nvPr/>
                </p:nvCxnSpPr>
                <p:spPr>
                  <a:xfrm>
                    <a:off x="4253278" y="4372801"/>
                    <a:ext cx="642942" cy="500066"/>
                  </a:xfrm>
                  <a:prstGeom prst="straightConnector1">
                    <a:avLst/>
                  </a:prstGeom>
                  <a:ln w="76200">
                    <a:solidFill>
                      <a:srgbClr val="33CC33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Arrow Connector 154"/>
                  <p:cNvCxnSpPr/>
                  <p:nvPr/>
                </p:nvCxnSpPr>
                <p:spPr>
                  <a:xfrm>
                    <a:off x="4227144" y="4395953"/>
                    <a:ext cx="642942" cy="500066"/>
                  </a:xfrm>
                  <a:prstGeom prst="straightConnector1">
                    <a:avLst/>
                  </a:prstGeom>
                  <a:ln w="76200">
                    <a:solidFill>
                      <a:srgbClr val="6600CC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4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" name="Group 51"/>
                <p:cNvGrpSpPr/>
                <p:nvPr/>
              </p:nvGrpSpPr>
              <p:grpSpPr>
                <a:xfrm>
                  <a:off x="5786447" y="5026593"/>
                  <a:ext cx="1261647" cy="818848"/>
                  <a:chOff x="5929322" y="4560364"/>
                  <a:chExt cx="1046170" cy="765183"/>
                </a:xfrm>
              </p:grpSpPr>
              <p:cxnSp>
                <p:nvCxnSpPr>
                  <p:cNvPr id="144" name="Straight Arrow Connector 143"/>
                  <p:cNvCxnSpPr/>
                  <p:nvPr/>
                </p:nvCxnSpPr>
                <p:spPr>
                  <a:xfrm flipV="1">
                    <a:off x="5975361" y="4611167"/>
                    <a:ext cx="1000131" cy="714380"/>
                  </a:xfrm>
                  <a:prstGeom prst="straightConnector1">
                    <a:avLst/>
                  </a:prstGeom>
                  <a:ln w="76200">
                    <a:solidFill>
                      <a:srgbClr val="FF0000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Arrow Connector 144"/>
                  <p:cNvCxnSpPr/>
                  <p:nvPr/>
                </p:nvCxnSpPr>
                <p:spPr>
                  <a:xfrm flipV="1">
                    <a:off x="5929322" y="4560364"/>
                    <a:ext cx="1000131" cy="714379"/>
                  </a:xfrm>
                  <a:prstGeom prst="straightConnector1">
                    <a:avLst/>
                  </a:prstGeom>
                  <a:ln w="76200">
                    <a:solidFill>
                      <a:srgbClr val="00B0F0"/>
                    </a:solidFill>
                    <a:headEnd type="none" w="med" len="med"/>
                    <a:tailEnd type="triangle" w="med" len="med"/>
                  </a:ln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4" name="Group 224"/>
              <p:cNvGrpSpPr/>
              <p:nvPr/>
            </p:nvGrpSpPr>
            <p:grpSpPr>
              <a:xfrm>
                <a:off x="4986717" y="6083319"/>
                <a:ext cx="299663" cy="236750"/>
                <a:chOff x="4986717" y="6083319"/>
                <a:chExt cx="299663" cy="236750"/>
              </a:xfrm>
            </p:grpSpPr>
            <p:grpSp>
              <p:nvGrpSpPr>
                <p:cNvPr id="25" name="Group 218"/>
                <p:cNvGrpSpPr/>
                <p:nvPr/>
              </p:nvGrpSpPr>
              <p:grpSpPr>
                <a:xfrm>
                  <a:off x="5028108" y="6083319"/>
                  <a:ext cx="258272" cy="203201"/>
                  <a:chOff x="4956670" y="6000768"/>
                  <a:chExt cx="258272" cy="203201"/>
                </a:xfrm>
              </p:grpSpPr>
              <p:sp>
                <p:nvSpPr>
                  <p:cNvPr id="194" name="Oval 193"/>
                  <p:cNvSpPr/>
                  <p:nvPr/>
                </p:nvSpPr>
                <p:spPr>
                  <a:xfrm>
                    <a:off x="5006983" y="6000768"/>
                    <a:ext cx="100626" cy="5080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>
                  <a:xfrm>
                    <a:off x="5114316" y="6054955"/>
                    <a:ext cx="100626" cy="5080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Oval 195"/>
                  <p:cNvSpPr/>
                  <p:nvPr/>
                </p:nvSpPr>
                <p:spPr>
                  <a:xfrm>
                    <a:off x="4956670" y="6076968"/>
                    <a:ext cx="100626" cy="5080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5107609" y="6153169"/>
                    <a:ext cx="100626" cy="50800"/>
                  </a:xfrm>
                  <a:prstGeom prst="ellipse">
                    <a:avLst/>
                  </a:prstGeom>
                  <a:solidFill>
                    <a:srgbClr val="00CCFF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6" name="Group 207"/>
                <p:cNvGrpSpPr/>
                <p:nvPr/>
              </p:nvGrpSpPr>
              <p:grpSpPr>
                <a:xfrm>
                  <a:off x="4986717" y="6116868"/>
                  <a:ext cx="258272" cy="203201"/>
                  <a:chOff x="7551457" y="3246435"/>
                  <a:chExt cx="258272" cy="203201"/>
                </a:xfrm>
              </p:grpSpPr>
              <p:sp>
                <p:nvSpPr>
                  <p:cNvPr id="204" name="Oval 203"/>
                  <p:cNvSpPr/>
                  <p:nvPr/>
                </p:nvSpPr>
                <p:spPr>
                  <a:xfrm>
                    <a:off x="7601770" y="3246435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5" name="Oval 204"/>
                  <p:cNvSpPr/>
                  <p:nvPr/>
                </p:nvSpPr>
                <p:spPr>
                  <a:xfrm>
                    <a:off x="7709103" y="3300622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6" name="Oval 205"/>
                  <p:cNvSpPr/>
                  <p:nvPr/>
                </p:nvSpPr>
                <p:spPr>
                  <a:xfrm>
                    <a:off x="7551457" y="3322635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7" name="Oval 206"/>
                  <p:cNvSpPr/>
                  <p:nvPr/>
                </p:nvSpPr>
                <p:spPr>
                  <a:xfrm>
                    <a:off x="7702396" y="3398836"/>
                    <a:ext cx="100626" cy="50800"/>
                  </a:xfrm>
                  <a:prstGeom prst="ellipse">
                    <a:avLst/>
                  </a:prstGeom>
                  <a:solidFill>
                    <a:srgbClr val="FF0000"/>
                  </a:solidFill>
                  <a:ln w="31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114" name="TextBox 113"/>
            <p:cNvSpPr txBox="1"/>
            <p:nvPr/>
          </p:nvSpPr>
          <p:spPr>
            <a:xfrm>
              <a:off x="7000892" y="3127358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a</a:t>
              </a:r>
              <a:r>
                <a:rPr lang="en-US" sz="2800" b="1" baseline="-25000" dirty="0" smtClean="0"/>
                <a:t>2</a:t>
              </a:r>
              <a:endParaRPr lang="en-US" sz="2800" b="1" baseline="-25000" dirty="0"/>
            </a:p>
          </p:txBody>
        </p:sp>
        <p:pic>
          <p:nvPicPr>
            <p:cNvPr id="101991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38474" t="32157" r="36079" b="35834"/>
            <a:stretch>
              <a:fillRect/>
            </a:stretch>
          </p:blipFill>
          <p:spPr bwMode="auto">
            <a:xfrm>
              <a:off x="7594502" y="3458422"/>
              <a:ext cx="1357322" cy="1280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1" name="TextBox 150"/>
            <p:cNvSpPr txBox="1"/>
            <p:nvPr/>
          </p:nvSpPr>
          <p:spPr>
            <a:xfrm>
              <a:off x="4429124" y="2786058"/>
              <a:ext cx="30649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>
                  <a:solidFill>
                    <a:srgbClr val="00B050"/>
                  </a:solidFill>
                </a:rPr>
                <a:t>3</a:t>
              </a:r>
              <a:endParaRPr lang="en-US" sz="28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334549" y="4651542"/>
              <a:ext cx="30649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>
                  <a:solidFill>
                    <a:srgbClr val="00B050"/>
                  </a:solidFill>
                </a:rPr>
                <a:t>3</a:t>
              </a:r>
              <a:endParaRPr lang="en-US" sz="2800" b="1" baseline="-25000" dirty="0">
                <a:solidFill>
                  <a:srgbClr val="00B050"/>
                </a:solidFill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5008625" y="4376346"/>
              <a:ext cx="306494" cy="3795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baseline="-25000" dirty="0" smtClean="0">
                  <a:solidFill>
                    <a:srgbClr val="6600CC"/>
                  </a:solidFill>
                </a:rPr>
                <a:t>1</a:t>
              </a:r>
              <a:endParaRPr lang="en-US" sz="2800" b="1" baseline="-25000" dirty="0">
                <a:solidFill>
                  <a:srgbClr val="6600CC"/>
                </a:solidFill>
              </a:endParaRPr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341778" y="3252900"/>
            <a:ext cx="306494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-25000" dirty="0" smtClean="0">
                <a:solidFill>
                  <a:srgbClr val="00B0F0"/>
                </a:solidFill>
              </a:rPr>
              <a:t>2</a:t>
            </a:r>
            <a:endParaRPr lang="en-US" sz="2800" b="1" baseline="-25000" dirty="0">
              <a:solidFill>
                <a:srgbClr val="00B0F0"/>
              </a:solidFill>
            </a:endParaRPr>
          </a:p>
        </p:txBody>
      </p:sp>
      <p:grpSp>
        <p:nvGrpSpPr>
          <p:cNvPr id="141" name="Group 140"/>
          <p:cNvGrpSpPr/>
          <p:nvPr/>
        </p:nvGrpSpPr>
        <p:grpSpPr>
          <a:xfrm rot="21278653">
            <a:off x="2594494" y="2799531"/>
            <a:ext cx="3821113" cy="1655763"/>
            <a:chOff x="2636824" y="2950371"/>
            <a:chExt cx="3821113" cy="1655763"/>
          </a:xfrm>
        </p:grpSpPr>
        <p:sp>
          <p:nvSpPr>
            <p:cNvPr id="120" name="Rectangle 208"/>
            <p:cNvSpPr>
              <a:spLocks noChangeArrowheads="1"/>
            </p:cNvSpPr>
            <p:nvPr/>
          </p:nvSpPr>
          <p:spPr bwMode="auto">
            <a:xfrm>
              <a:off x="2636824" y="2950371"/>
              <a:ext cx="3598863" cy="1655763"/>
            </a:xfrm>
            <a:prstGeom prst="rect">
              <a:avLst/>
            </a:prstGeom>
            <a:solidFill>
              <a:srgbClr val="FFFFCC"/>
            </a:solidFill>
            <a:ln w="57150" algn="ctr">
              <a:solidFill>
                <a:schemeClr val="tx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" name="Group 541"/>
            <p:cNvGrpSpPr>
              <a:grpSpLocks/>
            </p:cNvGrpSpPr>
            <p:nvPr/>
          </p:nvGrpSpPr>
          <p:grpSpPr bwMode="auto">
            <a:xfrm>
              <a:off x="2824149" y="3093247"/>
              <a:ext cx="3633788" cy="1417638"/>
              <a:chOff x="2500" y="1660"/>
              <a:chExt cx="2289" cy="893"/>
            </a:xfrm>
          </p:grpSpPr>
          <p:sp>
            <p:nvSpPr>
              <p:cNvPr id="122" name="Text Box 210"/>
              <p:cNvSpPr txBox="1">
                <a:spLocks noChangeArrowheads="1"/>
              </p:cNvSpPr>
              <p:nvPr/>
            </p:nvSpPr>
            <p:spPr bwMode="auto">
              <a:xfrm>
                <a:off x="2500" y="1928"/>
                <a:ext cx="2058" cy="3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</a:pPr>
                <a:r>
                  <a:rPr lang="en-US" sz="2600" i="1" dirty="0">
                    <a:latin typeface="Times New Roman" pitchFamily="18" charset="0"/>
                  </a:rPr>
                  <a:t>a</a:t>
                </a:r>
                <a:r>
                  <a:rPr lang="en-US" sz="2600" dirty="0">
                    <a:latin typeface="Times New Roman" pitchFamily="18" charset="0"/>
                  </a:rPr>
                  <a:t>     = </a:t>
                </a:r>
                <a:r>
                  <a:rPr lang="en-US" sz="1500" dirty="0"/>
                  <a:t> </a:t>
                </a:r>
                <a:r>
                  <a:rPr lang="en-US" sz="2000" dirty="0"/>
                  <a:t>  </a:t>
                </a:r>
                <a:r>
                  <a:rPr lang="en-US" sz="2000" dirty="0" smtClean="0"/>
                  <a:t>   </a:t>
                </a:r>
                <a:r>
                  <a:rPr lang="en-US" sz="2400" dirty="0" smtClean="0"/>
                  <a:t>0   </a:t>
                </a:r>
                <a:r>
                  <a:rPr lang="en-US" sz="2400" dirty="0"/>
                  <a:t>1   1    </a:t>
                </a:r>
                <a:r>
                  <a:rPr lang="en-US" sz="2400" dirty="0" smtClean="0"/>
                  <a:t>    </a:t>
                </a:r>
                <a:r>
                  <a:rPr lang="en-US" sz="2600" i="1" dirty="0" err="1" smtClean="0">
                    <a:latin typeface="Times New Roman" pitchFamily="18" charset="0"/>
                  </a:rPr>
                  <a:t>i</a:t>
                </a:r>
                <a:endParaRPr lang="en-US" sz="2600" dirty="0">
                  <a:latin typeface="Symbol" pitchFamily="18" charset="2"/>
                </a:endParaRPr>
              </a:p>
            </p:txBody>
          </p:sp>
          <p:sp>
            <p:nvSpPr>
              <p:cNvPr id="123" name="AutoShape 211"/>
              <p:cNvSpPr>
                <a:spLocks noChangeArrowheads="1"/>
              </p:cNvSpPr>
              <p:nvPr/>
            </p:nvSpPr>
            <p:spPr bwMode="auto">
              <a:xfrm>
                <a:off x="3122" y="1660"/>
                <a:ext cx="907" cy="862"/>
              </a:xfrm>
              <a:prstGeom prst="bracketPair">
                <a:avLst>
                  <a:gd name="adj" fmla="val 16667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212"/>
              <p:cNvSpPr txBox="1">
                <a:spLocks noChangeArrowheads="1"/>
              </p:cNvSpPr>
              <p:nvPr/>
            </p:nvSpPr>
            <p:spPr bwMode="auto">
              <a:xfrm>
                <a:off x="2521" y="1672"/>
                <a:ext cx="2128" cy="3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</a:pPr>
                <a:r>
                  <a:rPr lang="en-US" sz="2600" i="1" dirty="0">
                    <a:latin typeface="Times New Roman" pitchFamily="18" charset="0"/>
                  </a:rPr>
                  <a:t>a</a:t>
                </a:r>
                <a:r>
                  <a:rPr lang="en-US" sz="2600" dirty="0">
                    <a:latin typeface="Times New Roman" pitchFamily="18" charset="0"/>
                  </a:rPr>
                  <a:t>         </a:t>
                </a:r>
                <a:r>
                  <a:rPr lang="en-US" dirty="0" smtClean="0"/>
                  <a:t>    </a:t>
                </a:r>
                <a:r>
                  <a:rPr lang="en-US" sz="2400" dirty="0" smtClean="0"/>
                  <a:t>1   </a:t>
                </a:r>
                <a:r>
                  <a:rPr lang="en-US" sz="2400" dirty="0"/>
                  <a:t>1   0  </a:t>
                </a:r>
                <a:r>
                  <a:rPr lang="en-US" sz="2400" dirty="0" smtClean="0"/>
                  <a:t>   </a:t>
                </a:r>
                <a:r>
                  <a:rPr lang="en-US" sz="2600" dirty="0" smtClean="0">
                    <a:latin typeface="Times New Roman" pitchFamily="18" charset="0"/>
                  </a:rPr>
                  <a:t>   </a:t>
                </a:r>
                <a:r>
                  <a:rPr lang="en-US" sz="2600" i="1" dirty="0" err="1" smtClean="0">
                    <a:latin typeface="Times New Roman" pitchFamily="18" charset="0"/>
                  </a:rPr>
                  <a:t>i</a:t>
                </a:r>
                <a:endParaRPr lang="en-US" sz="2600" i="1" dirty="0">
                  <a:latin typeface="Times New Roman" pitchFamily="18" charset="0"/>
                </a:endParaRPr>
              </a:p>
            </p:txBody>
          </p:sp>
          <p:sp>
            <p:nvSpPr>
              <p:cNvPr id="125" name="Text Box 213"/>
              <p:cNvSpPr txBox="1">
                <a:spLocks noChangeArrowheads="1"/>
              </p:cNvSpPr>
              <p:nvPr/>
            </p:nvSpPr>
            <p:spPr bwMode="auto">
              <a:xfrm>
                <a:off x="2509" y="2191"/>
                <a:ext cx="2280" cy="308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marL="457200" indent="-457200" algn="l">
                  <a:spcBef>
                    <a:spcPct val="50000"/>
                  </a:spcBef>
                </a:pPr>
                <a:r>
                  <a:rPr lang="en-US" sz="2600" i="1" dirty="0">
                    <a:latin typeface="Times New Roman" pitchFamily="18" charset="0"/>
                  </a:rPr>
                  <a:t>a</a:t>
                </a:r>
                <a:r>
                  <a:rPr lang="en-US" sz="2600" dirty="0">
                    <a:latin typeface="Times New Roman" pitchFamily="18" charset="0"/>
                  </a:rPr>
                  <a:t>       </a:t>
                </a:r>
                <a:r>
                  <a:rPr lang="en-US" sz="1500" dirty="0">
                    <a:latin typeface="Times New Roman" pitchFamily="18" charset="0"/>
                  </a:rPr>
                  <a:t>   </a:t>
                </a:r>
                <a:r>
                  <a:rPr lang="en-US" sz="2600" dirty="0">
                    <a:latin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</a:rPr>
                  <a:t>  </a:t>
                </a:r>
                <a:r>
                  <a:rPr lang="en-US" sz="2400" dirty="0" smtClean="0"/>
                  <a:t>1   </a:t>
                </a:r>
                <a:r>
                  <a:rPr lang="en-US" sz="2400" dirty="0"/>
                  <a:t>0   1  </a:t>
                </a:r>
                <a:r>
                  <a:rPr lang="en-US" sz="2600" dirty="0">
                    <a:latin typeface="Times New Roman" pitchFamily="18" charset="0"/>
                  </a:rPr>
                  <a:t> </a:t>
                </a:r>
                <a:r>
                  <a:rPr lang="en-US" sz="1500" dirty="0">
                    <a:latin typeface="Times New Roman" pitchFamily="18" charset="0"/>
                  </a:rPr>
                  <a:t>  </a:t>
                </a:r>
                <a:r>
                  <a:rPr lang="en-US" sz="2600" dirty="0">
                    <a:latin typeface="Times New Roman" pitchFamily="18" charset="0"/>
                  </a:rPr>
                  <a:t> </a:t>
                </a:r>
                <a:r>
                  <a:rPr lang="en-US" sz="2600" dirty="0" smtClean="0">
                    <a:latin typeface="Times New Roman" pitchFamily="18" charset="0"/>
                  </a:rPr>
                  <a:t>  </a:t>
                </a:r>
                <a:r>
                  <a:rPr lang="en-US" sz="2600" i="1" dirty="0" err="1" smtClean="0">
                    <a:latin typeface="Times New Roman" pitchFamily="18" charset="0"/>
                  </a:rPr>
                  <a:t>i</a:t>
                </a:r>
                <a:r>
                  <a:rPr lang="en-US" sz="2600" i="1" dirty="0" smtClean="0">
                    <a:latin typeface="Times New Roman" pitchFamily="18" charset="0"/>
                  </a:rPr>
                  <a:t> </a:t>
                </a:r>
                <a:endParaRPr lang="en-US" sz="2600" i="1" dirty="0">
                  <a:latin typeface="Times New Roman" pitchFamily="18" charset="0"/>
                </a:endParaRPr>
              </a:p>
            </p:txBody>
          </p:sp>
          <p:sp>
            <p:nvSpPr>
              <p:cNvPr id="126" name="AutoShape 214"/>
              <p:cNvSpPr>
                <a:spLocks noChangeArrowheads="1"/>
              </p:cNvSpPr>
              <p:nvPr/>
            </p:nvSpPr>
            <p:spPr bwMode="auto">
              <a:xfrm>
                <a:off x="4093" y="1672"/>
                <a:ext cx="351" cy="862"/>
              </a:xfrm>
              <a:prstGeom prst="bracketPair">
                <a:avLst>
                  <a:gd name="adj" fmla="val 16667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AutoShape 215"/>
              <p:cNvSpPr>
                <a:spLocks noChangeArrowheads="1"/>
              </p:cNvSpPr>
              <p:nvPr/>
            </p:nvSpPr>
            <p:spPr bwMode="auto">
              <a:xfrm>
                <a:off x="2503" y="1681"/>
                <a:ext cx="351" cy="862"/>
              </a:xfrm>
              <a:prstGeom prst="bracketPair">
                <a:avLst>
                  <a:gd name="adj" fmla="val 16667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8" name="Group 217"/>
              <p:cNvGrpSpPr>
                <a:grpSpLocks/>
              </p:cNvGrpSpPr>
              <p:nvPr/>
            </p:nvGrpSpPr>
            <p:grpSpPr bwMode="auto">
              <a:xfrm>
                <a:off x="4185" y="1781"/>
                <a:ext cx="228" cy="772"/>
                <a:chOff x="4455" y="1918"/>
                <a:chExt cx="228" cy="772"/>
              </a:xfrm>
            </p:grpSpPr>
            <p:sp>
              <p:nvSpPr>
                <p:cNvPr id="133" name="Rectangle 218"/>
                <p:cNvSpPr>
                  <a:spLocks noChangeArrowheads="1"/>
                </p:cNvSpPr>
                <p:nvPr/>
              </p:nvSpPr>
              <p:spPr bwMode="auto">
                <a:xfrm>
                  <a:off x="4485" y="1918"/>
                  <a:ext cx="198" cy="25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6600CC"/>
                      </a:solidFill>
                    </a:rPr>
                    <a:t>1</a:t>
                  </a:r>
                </a:p>
              </p:txBody>
            </p:sp>
            <p:sp>
              <p:nvSpPr>
                <p:cNvPr id="139" name="Rectangle 219"/>
                <p:cNvSpPr>
                  <a:spLocks noChangeArrowheads="1"/>
                </p:cNvSpPr>
                <p:nvPr/>
              </p:nvSpPr>
              <p:spPr bwMode="auto">
                <a:xfrm>
                  <a:off x="4469" y="2178"/>
                  <a:ext cx="198" cy="25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66FF"/>
                      </a:solidFill>
                    </a:rPr>
                    <a:t>2</a:t>
                  </a:r>
                </a:p>
              </p:txBody>
            </p:sp>
            <p:sp>
              <p:nvSpPr>
                <p:cNvPr id="140" name="Rectangle 220"/>
                <p:cNvSpPr>
                  <a:spLocks noChangeArrowheads="1"/>
                </p:cNvSpPr>
                <p:nvPr/>
              </p:nvSpPr>
              <p:spPr bwMode="auto">
                <a:xfrm>
                  <a:off x="4455" y="2438"/>
                  <a:ext cx="198" cy="252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 dirty="0">
                      <a:solidFill>
                        <a:srgbClr val="00B050"/>
                      </a:solidFill>
                    </a:rPr>
                    <a:t>3</a:t>
                  </a:r>
                </a:p>
              </p:txBody>
            </p:sp>
          </p:grpSp>
          <p:grpSp>
            <p:nvGrpSpPr>
              <p:cNvPr id="129" name="Group 221"/>
              <p:cNvGrpSpPr>
                <a:grpSpLocks/>
              </p:cNvGrpSpPr>
              <p:nvPr/>
            </p:nvGrpSpPr>
            <p:grpSpPr bwMode="auto">
              <a:xfrm>
                <a:off x="2642" y="1790"/>
                <a:ext cx="198" cy="754"/>
                <a:chOff x="2502" y="1915"/>
                <a:chExt cx="198" cy="754"/>
              </a:xfrm>
            </p:grpSpPr>
            <p:sp>
              <p:nvSpPr>
                <p:cNvPr id="130" name="Rectangle 222"/>
                <p:cNvSpPr>
                  <a:spLocks noChangeArrowheads="1"/>
                </p:cNvSpPr>
                <p:nvPr/>
              </p:nvSpPr>
              <p:spPr bwMode="auto">
                <a:xfrm>
                  <a:off x="2502" y="1915"/>
                  <a:ext cx="195" cy="231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1</a:t>
                  </a:r>
                </a:p>
              </p:txBody>
            </p:sp>
            <p:sp>
              <p:nvSpPr>
                <p:cNvPr id="13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504" y="2166"/>
                  <a:ext cx="195" cy="231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2</a:t>
                  </a:r>
                </a:p>
              </p:txBody>
            </p:sp>
            <p:sp>
              <p:nvSpPr>
                <p:cNvPr id="13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505" y="2438"/>
                  <a:ext cx="195" cy="231"/>
                </a:xfrm>
                <a:prstGeom prst="rect">
                  <a:avLst/>
                </a:prstGeom>
                <a:noFill/>
                <a:ln w="25400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dirty="0"/>
                    <a:t>3</a:t>
                  </a:r>
                </a:p>
              </p:txBody>
            </p:sp>
          </p:grpSp>
        </p:grpSp>
      </p:grpSp>
    </p:spTree>
    <p:custDataLst>
      <p:tags r:id="rId1"/>
    </p:custDataLst>
  </p:cSld>
  <p:clrMapOvr>
    <a:masterClrMapping/>
  </p:clrMapOvr>
  <p:transition advTm="680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357158" y="2000240"/>
            <a:ext cx="2643206" cy="2928958"/>
            <a:chOff x="1142976" y="1785926"/>
            <a:chExt cx="2643206" cy="2928958"/>
          </a:xfrm>
        </p:grpSpPr>
        <p:sp>
          <p:nvSpPr>
            <p:cNvPr id="4" name="Rectangle 3"/>
            <p:cNvSpPr/>
            <p:nvPr/>
          </p:nvSpPr>
          <p:spPr>
            <a:xfrm>
              <a:off x="2428860" y="1785926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214546" y="2071678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00232" y="2357430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85918" y="2643182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571604" y="2928934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357290" y="3214686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42976" y="3500438"/>
              <a:ext cx="1357322" cy="121444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98080" cy="1143000"/>
          </a:xfrm>
        </p:spPr>
        <p:txBody>
          <a:bodyPr/>
          <a:lstStyle/>
          <a:p>
            <a:pPr algn="l"/>
            <a:r>
              <a:rPr lang="en-US" dirty="0" smtClean="0"/>
              <a:t>Why Multiplexing?</a:t>
            </a:r>
            <a:endParaRPr lang="en-US" dirty="0"/>
          </a:p>
        </p:txBody>
      </p:sp>
      <p:grpSp>
        <p:nvGrpSpPr>
          <p:cNvPr id="3" name="Group 26"/>
          <p:cNvGrpSpPr/>
          <p:nvPr/>
        </p:nvGrpSpPr>
        <p:grpSpPr>
          <a:xfrm>
            <a:off x="2643174" y="3357562"/>
            <a:ext cx="2357454" cy="1107996"/>
            <a:chOff x="2643174" y="3357562"/>
            <a:chExt cx="2357454" cy="1107996"/>
          </a:xfrm>
        </p:grpSpPr>
        <p:sp>
          <p:nvSpPr>
            <p:cNvPr id="21" name="TextBox 20"/>
            <p:cNvSpPr txBox="1"/>
            <p:nvPr/>
          </p:nvSpPr>
          <p:spPr>
            <a:xfrm>
              <a:off x="2643174" y="3357562"/>
              <a:ext cx="71438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dirty="0" smtClean="0"/>
                <a:t>+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6116" y="3500438"/>
              <a:ext cx="17145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noise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650564" y="4143382"/>
            <a:ext cx="944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SNR</a:t>
            </a:r>
            <a:endParaRPr lang="en-US" sz="3200" dirty="0"/>
          </a:p>
        </p:txBody>
      </p:sp>
      <p:sp>
        <p:nvSpPr>
          <p:cNvPr id="26" name="Right Arrow 25"/>
          <p:cNvSpPr/>
          <p:nvPr/>
        </p:nvSpPr>
        <p:spPr>
          <a:xfrm rot="5400000">
            <a:off x="5864877" y="3500438"/>
            <a:ext cx="571504" cy="428628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0596" name="Picture 4" descr="C:\Documents and Settings\Marina&amp;Igor\Local Settings\Temporary Internet Files\Content.IE5\ORLMLV8H\MCj02805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906" y="5572116"/>
            <a:ext cx="1410871" cy="1285884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5293373" y="2071678"/>
            <a:ext cx="1643074" cy="107157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Trivial </a:t>
            </a:r>
          </a:p>
          <a:p>
            <a:pPr algn="ctr"/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5400000">
            <a:off x="7722265" y="3500438"/>
            <a:ext cx="571504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7079324" y="4071944"/>
            <a:ext cx="1707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SNR</a:t>
            </a:r>
            <a:endParaRPr lang="en-US" sz="3200" dirty="0"/>
          </a:p>
        </p:txBody>
      </p:sp>
      <p:sp>
        <p:nvSpPr>
          <p:cNvPr id="39" name="Rectangle 38"/>
          <p:cNvSpPr/>
          <p:nvPr/>
        </p:nvSpPr>
        <p:spPr>
          <a:xfrm>
            <a:off x="7079323" y="2071678"/>
            <a:ext cx="1643074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Multiplexed Measurements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286512" y="5429264"/>
            <a:ext cx="1643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acquisition time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D5BB-61F6-4733-BC79-7FD96CE4273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7158" y="4929199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Intensity vector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85786" y="2211165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i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Multiplexing - Look closer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95947" y="-2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3" name="Group 4"/>
          <p:cNvGrpSpPr/>
          <p:nvPr/>
        </p:nvGrpSpPr>
        <p:grpSpPr>
          <a:xfrm>
            <a:off x="1785918" y="1440722"/>
            <a:ext cx="5110029" cy="2109771"/>
            <a:chOff x="1500166" y="2786058"/>
            <a:chExt cx="4857784" cy="2357454"/>
          </a:xfrm>
        </p:grpSpPr>
        <p:sp>
          <p:nvSpPr>
            <p:cNvPr id="6" name="Rounded Rectangle 5"/>
            <p:cNvSpPr/>
            <p:nvPr/>
          </p:nvSpPr>
          <p:spPr>
            <a:xfrm>
              <a:off x="1500166" y="2786058"/>
              <a:ext cx="4857784" cy="2357454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43042" y="2928934"/>
            <a:ext cx="4584717" cy="20218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158" name="Equation" r:id="rId5" imgW="1612800" imgH="711000" progId="">
                    <p:embed/>
                  </p:oleObj>
                </mc:Choice>
                <mc:Fallback>
                  <p:oleObj name="Equation" r:id="rId5" imgW="1612800" imgH="711000" progId="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43042" y="2928934"/>
                          <a:ext cx="4584717" cy="20218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5327945" y="2083664"/>
            <a:ext cx="78581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Xc</a:t>
            </a:r>
            <a:endParaRPr lang="he-IL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0567" y="2083666"/>
            <a:ext cx="35719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he-IL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5947" y="219646"/>
            <a:ext cx="197395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FFCC"/>
                </a:solidFill>
              </a:rPr>
              <a:t>i</a:t>
            </a:r>
            <a:r>
              <a:rPr lang="en-US" dirty="0" smtClean="0">
                <a:solidFill>
                  <a:srgbClr val="FFFFCC"/>
                </a:solidFill>
              </a:rPr>
              <a:t> – single source intensities</a:t>
            </a:r>
          </a:p>
          <a:p>
            <a:r>
              <a:rPr lang="el-GR" i="1" dirty="0" smtClean="0">
                <a:solidFill>
                  <a:srgbClr val="FFFFCC"/>
                </a:solidFill>
              </a:rPr>
              <a:t>η</a:t>
            </a:r>
            <a:r>
              <a:rPr lang="en-US" dirty="0" smtClean="0">
                <a:solidFill>
                  <a:srgbClr val="FFFFCC"/>
                </a:solidFill>
              </a:rPr>
              <a:t> - noise</a:t>
            </a:r>
            <a:endParaRPr lang="he-IL" dirty="0">
              <a:solidFill>
                <a:srgbClr val="FFFF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20" y="4035758"/>
            <a:ext cx="1515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estimation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46766" y="4505326"/>
            <a:ext cx="2678303" cy="1731012"/>
            <a:chOff x="2685035" y="5092666"/>
            <a:chExt cx="3429024" cy="1707361"/>
          </a:xfrm>
        </p:grpSpPr>
        <p:sp>
          <p:nvSpPr>
            <p:cNvPr id="18" name="Rounded Rectangle 17"/>
            <p:cNvSpPr/>
            <p:nvPr/>
          </p:nvSpPr>
          <p:spPr>
            <a:xfrm>
              <a:off x="2685035" y="5092700"/>
              <a:ext cx="3429024" cy="1707327"/>
            </a:xfrm>
            <a:prstGeom prst="round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2734700" y="5092666"/>
            <a:ext cx="3317582" cy="17073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9159" name="Equation" r:id="rId7" imgW="1523880" imgH="838080" progId="">
                    <p:embed/>
                  </p:oleObj>
                </mc:Choice>
                <mc:Fallback>
                  <p:oleObj name="Equation" r:id="rId7" imgW="1523880" imgH="838080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4700" y="5092666"/>
                          <a:ext cx="3317582" cy="170736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" name="TextBox 22"/>
          <p:cNvSpPr txBox="1"/>
          <p:nvPr/>
        </p:nvSpPr>
        <p:spPr>
          <a:xfrm>
            <a:off x="241906" y="2268330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acquisition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3857628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771300" y="4245572"/>
            <a:ext cx="5229856" cy="2245716"/>
            <a:chOff x="3500430" y="4123953"/>
            <a:chExt cx="5495944" cy="2450960"/>
          </a:xfrm>
        </p:grpSpPr>
        <p:grpSp>
          <p:nvGrpSpPr>
            <p:cNvPr id="26" name="Group 25"/>
            <p:cNvGrpSpPr/>
            <p:nvPr/>
          </p:nvGrpSpPr>
          <p:grpSpPr>
            <a:xfrm>
              <a:off x="3500430" y="4123953"/>
              <a:ext cx="5286412" cy="1939635"/>
              <a:chOff x="2357422" y="4035932"/>
              <a:chExt cx="4857784" cy="1679084"/>
            </a:xfrm>
          </p:grpSpPr>
          <p:sp>
            <p:nvSpPr>
              <p:cNvPr id="28" name="Rounded Rectangle 27"/>
              <p:cNvSpPr/>
              <p:nvPr/>
            </p:nvSpPr>
            <p:spPr>
              <a:xfrm>
                <a:off x="2357422" y="4429132"/>
                <a:ext cx="4857784" cy="1285884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45"/>
              <p:cNvGrpSpPr/>
              <p:nvPr/>
            </p:nvGrpSpPr>
            <p:grpSpPr>
              <a:xfrm>
                <a:off x="2415013" y="4035932"/>
                <a:ext cx="4785783" cy="1512378"/>
                <a:chOff x="2415013" y="4035932"/>
                <a:chExt cx="4785783" cy="1512378"/>
              </a:xfrm>
            </p:grpSpPr>
            <p:graphicFrame>
              <p:nvGraphicFramePr>
                <p:cNvPr id="30" name="Object 10"/>
                <p:cNvGraphicFramePr>
                  <a:graphicFrameLocks noChangeAspect="1"/>
                </p:cNvGraphicFramePr>
                <p:nvPr/>
              </p:nvGraphicFramePr>
              <p:xfrm>
                <a:off x="2415013" y="4443012"/>
                <a:ext cx="4785783" cy="110529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59160" name="Equation" r:id="rId9" imgW="1981080" imgH="457200" progId="">
                        <p:embed/>
                      </p:oleObj>
                    </mc:Choice>
                    <mc:Fallback>
                      <p:oleObj name="Equation" r:id="rId9" imgW="1981080" imgH="457200" progId="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15013" y="4443012"/>
                              <a:ext cx="4785783" cy="1105298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31" name="Group 17"/>
                <p:cNvGrpSpPr/>
                <p:nvPr/>
              </p:nvGrpSpPr>
              <p:grpSpPr>
                <a:xfrm>
                  <a:off x="2963789" y="4035932"/>
                  <a:ext cx="903485" cy="635235"/>
                  <a:chOff x="1428706" y="4607435"/>
                  <a:chExt cx="903485" cy="635235"/>
                </a:xfrm>
              </p:grpSpPr>
              <p:sp>
                <p:nvSpPr>
                  <p:cNvPr id="32" name="Freeform 31"/>
                  <p:cNvSpPr/>
                  <p:nvPr/>
                </p:nvSpPr>
                <p:spPr>
                  <a:xfrm>
                    <a:off x="1938507" y="4958496"/>
                    <a:ext cx="393684" cy="284174"/>
                  </a:xfrm>
                  <a:custGeom>
                    <a:avLst/>
                    <a:gdLst>
                      <a:gd name="connsiteX0" fmla="*/ 0 w 342900"/>
                      <a:gd name="connsiteY0" fmla="*/ 0 h 266700"/>
                      <a:gd name="connsiteX1" fmla="*/ 215900 w 342900"/>
                      <a:gd name="connsiteY1" fmla="*/ 50800 h 266700"/>
                      <a:gd name="connsiteX2" fmla="*/ 177800 w 342900"/>
                      <a:gd name="connsiteY2" fmla="*/ 190500 h 266700"/>
                      <a:gd name="connsiteX3" fmla="*/ 342900 w 342900"/>
                      <a:gd name="connsiteY3" fmla="*/ 266700 h 266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42900" h="266700">
                        <a:moveTo>
                          <a:pt x="0" y="0"/>
                        </a:moveTo>
                        <a:cubicBezTo>
                          <a:pt x="93133" y="9525"/>
                          <a:pt x="186267" y="19050"/>
                          <a:pt x="215900" y="50800"/>
                        </a:cubicBezTo>
                        <a:cubicBezTo>
                          <a:pt x="245533" y="82550"/>
                          <a:pt x="156633" y="154517"/>
                          <a:pt x="177800" y="190500"/>
                        </a:cubicBezTo>
                        <a:cubicBezTo>
                          <a:pt x="198967" y="226483"/>
                          <a:pt x="270933" y="246591"/>
                          <a:pt x="342900" y="266700"/>
                        </a:cubicBezTo>
                      </a:path>
                    </a:pathLst>
                  </a:custGeom>
                  <a:ln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he-IL"/>
                  </a:p>
                </p:txBody>
              </p:sp>
              <p:graphicFrame>
                <p:nvGraphicFramePr>
                  <p:cNvPr id="33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1428706" y="4607435"/>
                  <a:ext cx="712393" cy="407081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859161" name="Equation" r:id="rId11" imgW="444240" imgH="253800" progId="">
                          <p:embed/>
                        </p:oleObj>
                      </mc:Choice>
                      <mc:Fallback>
                        <p:oleObj name="Equation" r:id="rId11" imgW="444240" imgH="253800" progId="">
                          <p:embed/>
                          <p:pic>
                            <p:nvPicPr>
                              <p:cNvPr id="0" name="Picture 5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428706" y="4607435"/>
                                <a:ext cx="712393" cy="407081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</p:grpSp>
        <p:sp>
          <p:nvSpPr>
            <p:cNvPr id="34" name="Rounded Rectangle 33"/>
            <p:cNvSpPr/>
            <p:nvPr/>
          </p:nvSpPr>
          <p:spPr>
            <a:xfrm>
              <a:off x="5962074" y="5786455"/>
              <a:ext cx="3034300" cy="788458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/>
                <a:t>  Minimum </a:t>
              </a:r>
              <a:r>
                <a:rPr lang="en-US" sz="2400" dirty="0" smtClean="0">
                  <a:sym typeface="Wingdings" pitchFamily="2" charset="2"/>
                </a:rPr>
                <a:t> W=?</a:t>
              </a:r>
              <a:endParaRPr lang="en-US" sz="2400" dirty="0"/>
            </a:p>
          </p:txBody>
        </p:sp>
      </p:grpSp>
      <p:grpSp>
        <p:nvGrpSpPr>
          <p:cNvPr id="5" name="Group 8"/>
          <p:cNvGrpSpPr/>
          <p:nvPr/>
        </p:nvGrpSpPr>
        <p:grpSpPr>
          <a:xfrm rot="2290766">
            <a:off x="4924039" y="1797897"/>
            <a:ext cx="1046688" cy="1864195"/>
            <a:chOff x="428356" y="3357562"/>
            <a:chExt cx="1046688" cy="1864195"/>
          </a:xfrm>
        </p:grpSpPr>
        <p:sp>
          <p:nvSpPr>
            <p:cNvPr id="10" name="Moon 9"/>
            <p:cNvSpPr/>
            <p:nvPr/>
          </p:nvSpPr>
          <p:spPr>
            <a:xfrm rot="5400000">
              <a:off x="696488" y="3089669"/>
              <a:ext cx="500065" cy="1035851"/>
            </a:xfrm>
            <a:prstGeom prst="moon">
              <a:avLst>
                <a:gd name="adj" fmla="val 33334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1" name="Moon 10"/>
            <p:cNvSpPr/>
            <p:nvPr/>
          </p:nvSpPr>
          <p:spPr>
            <a:xfrm rot="16200000" flipV="1">
              <a:off x="696489" y="3661173"/>
              <a:ext cx="500066" cy="1035851"/>
            </a:xfrm>
            <a:prstGeom prst="moon">
              <a:avLst>
                <a:gd name="adj" fmla="val 28889"/>
              </a:avLst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Oval 11"/>
            <p:cNvSpPr/>
            <p:nvPr/>
          </p:nvSpPr>
          <p:spPr>
            <a:xfrm rot="21329290">
              <a:off x="428356" y="3468899"/>
              <a:ext cx="1046688" cy="819902"/>
            </a:xfrm>
            <a:prstGeom prst="ellipse">
              <a:avLst/>
            </a:prstGeom>
            <a:solidFill>
              <a:schemeClr val="bg1">
                <a:lumMod val="65000"/>
                <a:alpha val="61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Can 12"/>
            <p:cNvSpPr/>
            <p:nvPr/>
          </p:nvSpPr>
          <p:spPr>
            <a:xfrm rot="10354599">
              <a:off x="982660" y="4362460"/>
              <a:ext cx="160391" cy="859297"/>
            </a:xfrm>
            <a:prstGeom prst="can">
              <a:avLst>
                <a:gd name="adj" fmla="val 49761"/>
              </a:avLst>
            </a:prstGeom>
            <a:solidFill>
              <a:srgbClr val="99663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cxnSp>
        <p:nvCxnSpPr>
          <p:cNvPr id="17" name="Straight Arrow Connector 16"/>
          <p:cNvCxnSpPr>
            <a:stCxn id="14" idx="1"/>
          </p:cNvCxnSpPr>
          <p:nvPr/>
        </p:nvCxnSpPr>
        <p:spPr>
          <a:xfrm rot="10800000" flipV="1">
            <a:off x="5887758" y="1884749"/>
            <a:ext cx="1270141" cy="4440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7157898" y="1440722"/>
            <a:ext cx="1986102" cy="888053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  <a:cs typeface="Times New Roman" pitchFamily="18" charset="0"/>
              </a:rPr>
              <a:t>Estimate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c </a:t>
            </a:r>
            <a:r>
              <a:rPr lang="en-US" sz="2800" dirty="0" smtClean="0">
                <a:cs typeface="Times New Roman" pitchFamily="18" charset="0"/>
              </a:rPr>
              <a:t>  not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2"/>
    </p:custDataLst>
  </p:cSld>
  <p:clrMapOvr>
    <a:masterClrMapping/>
  </p:clrMapOvr>
  <p:transition advTm="1265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24" y="134917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57356" y="2400219"/>
            <a:ext cx="785818" cy="150810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00034" y="2400219"/>
            <a:ext cx="785818" cy="1508105"/>
          </a:xfrm>
          <a:prstGeom prst="roundRec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4348" y="2471657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</a:t>
            </a:r>
            <a:endParaRPr lang="en-US" sz="3200" b="1" dirty="0"/>
          </a:p>
        </p:txBody>
      </p:sp>
      <p:grpSp>
        <p:nvGrpSpPr>
          <p:cNvPr id="9" name="Group 9"/>
          <p:cNvGrpSpPr/>
          <p:nvPr/>
        </p:nvGrpSpPr>
        <p:grpSpPr>
          <a:xfrm>
            <a:off x="2054151" y="2342052"/>
            <a:ext cx="589023" cy="727650"/>
            <a:chOff x="2768531" y="1928803"/>
            <a:chExt cx="589023" cy="727650"/>
          </a:xfrm>
        </p:grpSpPr>
        <p:sp>
          <p:nvSpPr>
            <p:cNvPr id="10" name="TextBox 9"/>
            <p:cNvSpPr txBox="1"/>
            <p:nvPr/>
          </p:nvSpPr>
          <p:spPr>
            <a:xfrm>
              <a:off x="2786050" y="2071678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/>
                <a:t>i</a:t>
              </a:r>
              <a:endParaRPr lang="en-US" sz="32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68531" y="1928803"/>
              <a:ext cx="32092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atin typeface="Times New Roman"/>
                  <a:cs typeface="Times New Roman"/>
                </a:rPr>
                <a:t>ˆ</a:t>
              </a:r>
              <a:endParaRPr lang="en-US" dirty="0"/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1357290" y="2770680"/>
            <a:ext cx="428628" cy="1561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1000100" y="355649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85852" y="4056564"/>
            <a:ext cx="750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W</a:t>
            </a:r>
            <a:r>
              <a:rPr lang="en-US" sz="3600" b="1" baseline="-25000" dirty="0" err="1" smtClean="0"/>
              <a:t>i</a:t>
            </a:r>
            <a:endParaRPr lang="en-US" sz="2400" b="1" baseline="-250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286380" y="2380453"/>
            <a:ext cx="3500462" cy="2313689"/>
            <a:chOff x="5286380" y="2472633"/>
            <a:chExt cx="3500462" cy="2313689"/>
          </a:xfrm>
        </p:grpSpPr>
        <p:sp>
          <p:nvSpPr>
            <p:cNvPr id="19" name="Rounded Rectangle 18"/>
            <p:cNvSpPr/>
            <p:nvPr/>
          </p:nvSpPr>
          <p:spPr>
            <a:xfrm>
              <a:off x="8001024" y="2530800"/>
              <a:ext cx="785818" cy="969638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643702" y="2530800"/>
              <a:ext cx="785818" cy="1469704"/>
            </a:xfrm>
            <a:prstGeom prst="roundRect">
              <a:avLst/>
            </a:prstGeom>
            <a:solidFill>
              <a:srgbClr val="FFFF99">
                <a:alpha val="6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286380" y="2530800"/>
              <a:ext cx="785818" cy="969638"/>
            </a:xfrm>
            <a:prstGeom prst="roundRect">
              <a:avLst/>
            </a:prstGeom>
            <a:solidFill>
              <a:srgbClr val="FFFF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00694" y="2602238"/>
              <a:ext cx="5715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a</a:t>
              </a:r>
              <a:endParaRPr lang="en-US" sz="3200" b="1" dirty="0"/>
            </a:p>
          </p:txBody>
        </p:sp>
        <p:grpSp>
          <p:nvGrpSpPr>
            <p:cNvPr id="23" name="Group 26"/>
            <p:cNvGrpSpPr/>
            <p:nvPr/>
          </p:nvGrpSpPr>
          <p:grpSpPr>
            <a:xfrm>
              <a:off x="6822846" y="2472633"/>
              <a:ext cx="606674" cy="727650"/>
              <a:chOff x="2750880" y="1928803"/>
              <a:chExt cx="606674" cy="72765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786050" y="2071678"/>
                <a:ext cx="571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i</a:t>
                </a:r>
                <a:endParaRPr lang="en-US" sz="3200" b="1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2750880" y="1928803"/>
                <a:ext cx="3209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/>
                    <a:cs typeface="Times New Roman"/>
                  </a:rPr>
                  <a:t>ˆ</a:t>
                </a:r>
                <a:endParaRPr lang="en-US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26" name="Group 29"/>
            <p:cNvGrpSpPr/>
            <p:nvPr/>
          </p:nvGrpSpPr>
          <p:grpSpPr>
            <a:xfrm>
              <a:off x="8215338" y="2530800"/>
              <a:ext cx="571504" cy="669484"/>
              <a:chOff x="2786050" y="1928803"/>
              <a:chExt cx="571504" cy="669484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786050" y="2013512"/>
                <a:ext cx="5715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c</a:t>
                </a:r>
                <a:endParaRPr lang="en-US" sz="3200" b="1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2790208" y="1928803"/>
                <a:ext cx="32092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latin typeface="Times New Roman"/>
                    <a:cs typeface="Times New Roman"/>
                  </a:rPr>
                  <a:t>ˆ</a:t>
                </a:r>
                <a:endParaRPr lang="en-US" dirty="0"/>
              </a:p>
            </p:txBody>
          </p:sp>
        </p:grpSp>
        <p:cxnSp>
          <p:nvCxnSpPr>
            <p:cNvPr id="29" name="Straight Arrow Connector 28"/>
            <p:cNvCxnSpPr>
              <a:endCxn id="31" idx="3"/>
            </p:cNvCxnSpPr>
            <p:nvPr/>
          </p:nvCxnSpPr>
          <p:spPr>
            <a:xfrm rot="5400000" flipH="1" flipV="1">
              <a:off x="6823719" y="4177134"/>
              <a:ext cx="434787" cy="47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6821748" y="4324657"/>
              <a:ext cx="750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W</a:t>
              </a:r>
              <a:r>
                <a:rPr lang="en-US" sz="3600" b="1" baseline="-25000" dirty="0" err="1" smtClean="0"/>
                <a:t>c</a:t>
              </a:r>
              <a:endParaRPr lang="en-US" sz="2400" b="1" baseline="-25000" dirty="0"/>
            </a:p>
          </p:txBody>
        </p:sp>
        <p:sp>
          <p:nvSpPr>
            <p:cNvPr id="31" name="Curved Up Arrow 30"/>
            <p:cNvSpPr/>
            <p:nvPr/>
          </p:nvSpPr>
          <p:spPr>
            <a:xfrm>
              <a:off x="5643570" y="3500438"/>
              <a:ext cx="2857520" cy="461665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052724" y="967071"/>
            <a:ext cx="2644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Common Approach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643702" y="967071"/>
            <a:ext cx="145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This Work</a:t>
            </a:r>
            <a:endParaRPr lang="en-US" sz="24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2714612" y="1895918"/>
            <a:ext cx="2000264" cy="1512340"/>
            <a:chOff x="2714612" y="1676087"/>
            <a:chExt cx="2000264" cy="1512340"/>
          </a:xfrm>
        </p:grpSpPr>
        <p:grpSp>
          <p:nvGrpSpPr>
            <p:cNvPr id="52" name="Group 51"/>
            <p:cNvGrpSpPr/>
            <p:nvPr/>
          </p:nvGrpSpPr>
          <p:grpSpPr>
            <a:xfrm>
              <a:off x="2714612" y="2180388"/>
              <a:ext cx="1285884" cy="1008039"/>
              <a:chOff x="2714612" y="2180388"/>
              <a:chExt cx="1285884" cy="100803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3214678" y="2180388"/>
                <a:ext cx="785818" cy="1008039"/>
              </a:xfrm>
              <a:prstGeom prst="roundRect">
                <a:avLst/>
              </a:prstGeom>
              <a:solidFill>
                <a:srgbClr val="FF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0"/>
              <p:cNvGrpSpPr/>
              <p:nvPr/>
            </p:nvGrpSpPr>
            <p:grpSpPr>
              <a:xfrm>
                <a:off x="3428992" y="2180388"/>
                <a:ext cx="571504" cy="669484"/>
                <a:chOff x="2786050" y="1928803"/>
                <a:chExt cx="571504" cy="669484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2786050" y="2013512"/>
                  <a:ext cx="57150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smtClean="0"/>
                    <a:t>c</a:t>
                  </a:r>
                  <a:endParaRPr lang="en-US" sz="3200" b="1" dirty="0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2802654" y="1928803"/>
                  <a:ext cx="320922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200" b="1" dirty="0" smtClean="0">
                      <a:latin typeface="Times New Roman"/>
                      <a:cs typeface="Times New Roman"/>
                    </a:rPr>
                    <a:t>ˆ</a:t>
                  </a:r>
                  <a:endParaRPr lang="en-US" dirty="0"/>
                </a:p>
              </p:txBody>
            </p:sp>
          </p:grpSp>
          <p:sp>
            <p:nvSpPr>
              <p:cNvPr id="16" name="Right Arrow 15"/>
              <p:cNvSpPr/>
              <p:nvPr/>
            </p:nvSpPr>
            <p:spPr>
              <a:xfrm>
                <a:off x="2714612" y="2547102"/>
                <a:ext cx="428628" cy="156147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3106102" y="1676087"/>
              <a:ext cx="1608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Concentrations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939949" y="1418722"/>
            <a:ext cx="1387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Single source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5079" y="1418722"/>
            <a:ext cx="1334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Acquired multiplexed 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intensities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072198" y="5540517"/>
            <a:ext cx="2173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efficient  acquisition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3766518" y="6491288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000496" y="4929198"/>
            <a:ext cx="1428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N</a:t>
            </a:r>
            <a:r>
              <a:rPr lang="en-US" sz="2400" baseline="-25000" dirty="0" err="1" smtClean="0"/>
              <a:t>dyes</a:t>
            </a:r>
            <a:r>
              <a:rPr lang="en-US" sz="2400" dirty="0" smtClean="0"/>
              <a:t>=3</a:t>
            </a:r>
          </a:p>
          <a:p>
            <a:r>
              <a:rPr lang="en-US" sz="2400" dirty="0" err="1" smtClean="0"/>
              <a:t>N</a:t>
            </a:r>
            <a:r>
              <a:rPr lang="en-US" sz="2400" baseline="-25000" dirty="0" err="1" smtClean="0"/>
              <a:t>sources</a:t>
            </a:r>
            <a:r>
              <a:rPr lang="en-US" sz="2400" dirty="0" smtClean="0"/>
              <a:t>=7</a:t>
            </a:r>
          </a:p>
          <a:p>
            <a:endParaRPr lang="en-US" sz="2400" dirty="0"/>
          </a:p>
        </p:txBody>
      </p:sp>
      <p:cxnSp>
        <p:nvCxnSpPr>
          <p:cNvPr id="47" name="Straight Arrow Connector 46"/>
          <p:cNvCxnSpPr>
            <a:stCxn id="46" idx="1"/>
          </p:cNvCxnSpPr>
          <p:nvPr/>
        </p:nvCxnSpPr>
        <p:spPr>
          <a:xfrm rot="10800000" flipV="1">
            <a:off x="2500304" y="5529363"/>
            <a:ext cx="1500193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143504" y="5200833"/>
            <a:ext cx="1357322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98327" y="5296555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size(</a:t>
            </a:r>
            <a:r>
              <a:rPr lang="en-US" sz="2400" b="1" dirty="0" err="1" smtClean="0"/>
              <a:t>i</a:t>
            </a:r>
            <a:r>
              <a:rPr lang="en-US" sz="2400" dirty="0" smtClean="0"/>
              <a:t>)=7</a:t>
            </a:r>
            <a:endParaRPr lang="en-US" sz="2400" dirty="0"/>
          </a:p>
        </p:txBody>
      </p:sp>
      <p:sp>
        <p:nvSpPr>
          <p:cNvPr id="50" name="TextBox 49"/>
          <p:cNvSpPr txBox="1"/>
          <p:nvPr/>
        </p:nvSpPr>
        <p:spPr>
          <a:xfrm>
            <a:off x="6500826" y="4986519"/>
            <a:ext cx="1428760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n>
                  <a:solidFill>
                    <a:srgbClr val="0000FF"/>
                  </a:solidFill>
                </a:ln>
              </a:rPr>
              <a:t>N</a:t>
            </a:r>
            <a:r>
              <a:rPr lang="en-US" sz="2400" baseline="-25000" dirty="0" err="1" smtClean="0">
                <a:ln>
                  <a:solidFill>
                    <a:srgbClr val="0000FF"/>
                  </a:solidFill>
                </a:ln>
              </a:rPr>
              <a:t>measure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</a:rPr>
              <a:t>=3</a:t>
            </a:r>
            <a:endParaRPr lang="en-US" sz="2400" dirty="0"/>
          </a:p>
        </p:txBody>
      </p:sp>
      <p:sp>
        <p:nvSpPr>
          <p:cNvPr id="51" name="Rectangle 50"/>
          <p:cNvSpPr/>
          <p:nvPr/>
        </p:nvSpPr>
        <p:spPr>
          <a:xfrm>
            <a:off x="1310802" y="5725183"/>
            <a:ext cx="1416285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ln>
                  <a:solidFill>
                    <a:srgbClr val="0000FF"/>
                  </a:solidFill>
                </a:ln>
              </a:rPr>
              <a:t>N</a:t>
            </a:r>
            <a:r>
              <a:rPr lang="en-US" sz="2400" baseline="-25000" dirty="0" err="1" smtClean="0">
                <a:ln>
                  <a:solidFill>
                    <a:srgbClr val="0000FF"/>
                  </a:solidFill>
                </a:ln>
              </a:rPr>
              <a:t>measure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</a:rPr>
              <a:t>=7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0" y="4714884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571868" y="3643314"/>
            <a:ext cx="1785919" cy="963222"/>
            <a:chOff x="7358082" y="2813179"/>
            <a:chExt cx="1785919" cy="96322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7" name="Rounded Rectangle 56"/>
            <p:cNvSpPr/>
            <p:nvPr/>
          </p:nvSpPr>
          <p:spPr>
            <a:xfrm>
              <a:off x="7358082" y="2813179"/>
              <a:ext cx="1785919" cy="963222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01524" y="3014664"/>
              <a:ext cx="1383712" cy="584775"/>
            </a:xfrm>
            <a:prstGeom prst="rect">
              <a:avLst/>
            </a:prstGeom>
            <a:grpFill/>
          </p:spPr>
          <p:txBody>
            <a:bodyPr wrap="none" rtlCol="1">
              <a:spAutoFit/>
            </a:bodyPr>
            <a:lstStyle/>
            <a:p>
              <a:r>
                <a:rPr lang="en-US" sz="3200" b="1" dirty="0" err="1" smtClean="0"/>
                <a:t>W</a:t>
              </a:r>
              <a:r>
                <a:rPr lang="en-US" sz="4400" b="1" baseline="-25000" dirty="0" err="1" smtClean="0"/>
                <a:t>i</a:t>
              </a:r>
              <a:r>
                <a:rPr lang="en-US" sz="3200" dirty="0" err="1" smtClean="0"/>
                <a:t>≠</a:t>
              </a:r>
              <a:r>
                <a:rPr lang="en-US" sz="3200" b="1" dirty="0" err="1" smtClean="0"/>
                <a:t>W</a:t>
              </a:r>
              <a:r>
                <a:rPr lang="en-US" sz="4400" b="1" baseline="-25000" dirty="0" err="1" smtClean="0"/>
                <a:t>c</a:t>
              </a:r>
              <a:endParaRPr lang="he-IL" sz="3200" b="1" baseline="-25000" dirty="0"/>
            </a:p>
          </p:txBody>
        </p:sp>
      </p:grpSp>
      <p:cxnSp>
        <p:nvCxnSpPr>
          <p:cNvPr id="62" name="Straight Connector 61"/>
          <p:cNvCxnSpPr/>
          <p:nvPr/>
        </p:nvCxnSpPr>
        <p:spPr>
          <a:xfrm>
            <a:off x="0" y="905157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666125" y="0"/>
            <a:ext cx="6097502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Multiplexing: </a:t>
            </a:r>
            <a:r>
              <a:rPr lang="en-US" sz="4400" b="1" dirty="0" smtClean="0">
                <a:solidFill>
                  <a:srgbClr val="0000FF"/>
                </a:solidFill>
              </a:rPr>
              <a:t>a=</a:t>
            </a:r>
            <a:r>
              <a:rPr lang="en-US" sz="4400" b="1" dirty="0" err="1" smtClean="0">
                <a:solidFill>
                  <a:srgbClr val="0000FF"/>
                </a:solidFill>
              </a:rPr>
              <a:t>Wi</a:t>
            </a:r>
            <a:r>
              <a:rPr lang="en-US" sz="2800" dirty="0" smtClean="0">
                <a:solidFill>
                  <a:srgbClr val="0000FF"/>
                </a:solidFill>
              </a:rPr>
              <a:t>,      Mixing: </a:t>
            </a:r>
            <a:r>
              <a:rPr lang="en-US" sz="4400" b="1" dirty="0" err="1" smtClean="0">
                <a:solidFill>
                  <a:srgbClr val="0000FF"/>
                </a:solidFill>
              </a:rPr>
              <a:t>i</a:t>
            </a:r>
            <a:r>
              <a:rPr lang="en-US" sz="4400" b="1" dirty="0" smtClean="0">
                <a:solidFill>
                  <a:srgbClr val="0000FF"/>
                </a:solidFill>
              </a:rPr>
              <a:t>=</a:t>
            </a:r>
            <a:r>
              <a:rPr lang="en-US" sz="4400" b="1" dirty="0" err="1" smtClean="0">
                <a:solidFill>
                  <a:srgbClr val="0000FF"/>
                </a:solidFill>
              </a:rPr>
              <a:t>Xc</a:t>
            </a:r>
            <a:endParaRPr lang="he-IL" sz="4400" b="1" dirty="0">
              <a:solidFill>
                <a:srgbClr val="0000FF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881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6" grpId="0"/>
      <p:bldP spid="46" grpId="0"/>
      <p:bldP spid="49" grpId="0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2" name="Picture 12" descr="C:\Documents and Settings\m\Local Settings\Temporary Internet Files\Content.IE5\A1CBK5W9\MCj043387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4166" y="1000108"/>
            <a:ext cx="1214446" cy="1214446"/>
          </a:xfrm>
          <a:prstGeom prst="rect">
            <a:avLst/>
          </a:prstGeom>
          <a:noFill/>
        </p:spPr>
      </p:pic>
      <p:sp>
        <p:nvSpPr>
          <p:cNvPr id="39" name="Freeform 38"/>
          <p:cNvSpPr/>
          <p:nvPr/>
        </p:nvSpPr>
        <p:spPr>
          <a:xfrm>
            <a:off x="5745388" y="1857364"/>
            <a:ext cx="1668778" cy="1071570"/>
          </a:xfrm>
          <a:custGeom>
            <a:avLst/>
            <a:gdLst>
              <a:gd name="connsiteX0" fmla="*/ 40217 w 1555750"/>
              <a:gd name="connsiteY0" fmla="*/ 328083 h 937683"/>
              <a:gd name="connsiteX1" fmla="*/ 497417 w 1555750"/>
              <a:gd name="connsiteY1" fmla="*/ 226483 h 937683"/>
              <a:gd name="connsiteX2" fmla="*/ 738717 w 1555750"/>
              <a:gd name="connsiteY2" fmla="*/ 10583 h 937683"/>
              <a:gd name="connsiteX3" fmla="*/ 929217 w 1555750"/>
              <a:gd name="connsiteY3" fmla="*/ 289983 h 937683"/>
              <a:gd name="connsiteX4" fmla="*/ 1335617 w 1555750"/>
              <a:gd name="connsiteY4" fmla="*/ 74083 h 937683"/>
              <a:gd name="connsiteX5" fmla="*/ 1551517 w 1555750"/>
              <a:gd name="connsiteY5" fmla="*/ 150283 h 937683"/>
              <a:gd name="connsiteX6" fmla="*/ 1310217 w 1555750"/>
              <a:gd name="connsiteY6" fmla="*/ 467783 h 937683"/>
              <a:gd name="connsiteX7" fmla="*/ 1386417 w 1555750"/>
              <a:gd name="connsiteY7" fmla="*/ 632883 h 937683"/>
              <a:gd name="connsiteX8" fmla="*/ 1183217 w 1555750"/>
              <a:gd name="connsiteY8" fmla="*/ 747183 h 937683"/>
              <a:gd name="connsiteX9" fmla="*/ 865717 w 1555750"/>
              <a:gd name="connsiteY9" fmla="*/ 632883 h 937683"/>
              <a:gd name="connsiteX10" fmla="*/ 510117 w 1555750"/>
              <a:gd name="connsiteY10" fmla="*/ 937683 h 937683"/>
              <a:gd name="connsiteX11" fmla="*/ 573617 w 1555750"/>
              <a:gd name="connsiteY11" fmla="*/ 632883 h 937683"/>
              <a:gd name="connsiteX12" fmla="*/ 256117 w 1555750"/>
              <a:gd name="connsiteY12" fmla="*/ 518583 h 937683"/>
              <a:gd name="connsiteX13" fmla="*/ 40217 w 1555750"/>
              <a:gd name="connsiteY13" fmla="*/ 328083 h 93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750" h="937683">
                <a:moveTo>
                  <a:pt x="40217" y="328083"/>
                </a:moveTo>
                <a:cubicBezTo>
                  <a:pt x="80434" y="279400"/>
                  <a:pt x="381001" y="279400"/>
                  <a:pt x="497417" y="226483"/>
                </a:cubicBezTo>
                <a:cubicBezTo>
                  <a:pt x="613833" y="173566"/>
                  <a:pt x="666750" y="0"/>
                  <a:pt x="738717" y="10583"/>
                </a:cubicBezTo>
                <a:cubicBezTo>
                  <a:pt x="810684" y="21166"/>
                  <a:pt x="829734" y="279400"/>
                  <a:pt x="929217" y="289983"/>
                </a:cubicBezTo>
                <a:cubicBezTo>
                  <a:pt x="1028700" y="300566"/>
                  <a:pt x="1231900" y="97366"/>
                  <a:pt x="1335617" y="74083"/>
                </a:cubicBezTo>
                <a:cubicBezTo>
                  <a:pt x="1439334" y="50800"/>
                  <a:pt x="1555750" y="84666"/>
                  <a:pt x="1551517" y="150283"/>
                </a:cubicBezTo>
                <a:cubicBezTo>
                  <a:pt x="1547284" y="215900"/>
                  <a:pt x="1337734" y="387350"/>
                  <a:pt x="1310217" y="467783"/>
                </a:cubicBezTo>
                <a:cubicBezTo>
                  <a:pt x="1282700" y="548216"/>
                  <a:pt x="1407584" y="586316"/>
                  <a:pt x="1386417" y="632883"/>
                </a:cubicBezTo>
                <a:cubicBezTo>
                  <a:pt x="1365250" y="679450"/>
                  <a:pt x="1270000" y="747183"/>
                  <a:pt x="1183217" y="747183"/>
                </a:cubicBezTo>
                <a:cubicBezTo>
                  <a:pt x="1096434" y="747183"/>
                  <a:pt x="977900" y="601133"/>
                  <a:pt x="865717" y="632883"/>
                </a:cubicBezTo>
                <a:cubicBezTo>
                  <a:pt x="753534" y="664633"/>
                  <a:pt x="558800" y="937683"/>
                  <a:pt x="510117" y="937683"/>
                </a:cubicBezTo>
                <a:cubicBezTo>
                  <a:pt x="461434" y="937683"/>
                  <a:pt x="615950" y="702733"/>
                  <a:pt x="573617" y="632883"/>
                </a:cubicBezTo>
                <a:cubicBezTo>
                  <a:pt x="531284" y="563033"/>
                  <a:pt x="342900" y="569383"/>
                  <a:pt x="256117" y="518583"/>
                </a:cubicBezTo>
                <a:cubicBezTo>
                  <a:pt x="169334" y="467783"/>
                  <a:pt x="0" y="376766"/>
                  <a:pt x="40217" y="328083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Fluorescence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1224" y="0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40518" y="6581001"/>
            <a:ext cx="89030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http://www.microscopyu.com/galleries/fluorescence,  http://www.microscopy.fsu.edu/primer/techniques/fluorescence/fluorogallery.html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034" y="1617637"/>
            <a:ext cx="3255995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Cell structure and processes</a:t>
            </a:r>
            <a:endParaRPr lang="en-US" sz="2800" dirty="0"/>
          </a:p>
        </p:txBody>
      </p:sp>
      <p:pic>
        <p:nvPicPr>
          <p:cNvPr id="2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26694"/>
            <a:ext cx="2338950" cy="168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6" cstate="print"/>
          <a:srcRect r="2326" b="3921"/>
          <a:stretch>
            <a:fillRect/>
          </a:stretch>
        </p:blipFill>
        <p:spPr bwMode="auto">
          <a:xfrm>
            <a:off x="2714612" y="4312380"/>
            <a:ext cx="2428892" cy="173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643306" y="4014486"/>
            <a:ext cx="1205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Corn Grain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86776" y="4312380"/>
            <a:ext cx="575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0034" y="4240942"/>
            <a:ext cx="1667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Intestine Tissue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3955190"/>
            <a:ext cx="2571740" cy="185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8"/>
          <p:cNvPicPr>
            <a:picLocks noChangeAspect="1" noChangeArrowheads="1"/>
          </p:cNvPicPr>
          <p:nvPr/>
        </p:nvPicPr>
        <p:blipFill>
          <a:blip r:embed="rId8" cstate="print"/>
          <a:srcRect r="1547" b="3874"/>
          <a:stretch>
            <a:fillRect/>
          </a:stretch>
        </p:blipFill>
        <p:spPr bwMode="auto">
          <a:xfrm>
            <a:off x="6500826" y="4669570"/>
            <a:ext cx="2357454" cy="166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214942" y="3598000"/>
            <a:ext cx="2989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Horse Dermal Fibroblast Cells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28084" y="1849324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Fluorescent Specimen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5400000" flipH="1" flipV="1">
            <a:off x="7110613" y="1426159"/>
            <a:ext cx="586727" cy="1306264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51"/>
          <p:cNvGrpSpPr/>
          <p:nvPr/>
        </p:nvGrpSpPr>
        <p:grpSpPr>
          <a:xfrm>
            <a:off x="6414034" y="2285992"/>
            <a:ext cx="357190" cy="285752"/>
            <a:chOff x="4786314" y="1928802"/>
            <a:chExt cx="366714" cy="571504"/>
          </a:xfrm>
        </p:grpSpPr>
        <p:sp>
          <p:nvSpPr>
            <p:cNvPr id="48" name="Oval 47"/>
            <p:cNvSpPr/>
            <p:nvPr/>
          </p:nvSpPr>
          <p:spPr>
            <a:xfrm>
              <a:off x="4857752" y="1928802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5010152" y="2081202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786314" y="2143116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000628" y="2357430"/>
              <a:ext cx="142876" cy="14287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>
            <a:off x="5342464" y="1571612"/>
            <a:ext cx="1210736" cy="785818"/>
          </a:xfrm>
          <a:prstGeom prst="straightConnector1">
            <a:avLst/>
          </a:prstGeom>
          <a:ln w="76200">
            <a:solidFill>
              <a:srgbClr val="33CC33"/>
            </a:solidFill>
            <a:headEnd type="none" w="med" len="med"/>
            <a:tailEnd type="triangle" w="med" len="med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advTm="4626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6578" y="71414"/>
            <a:ext cx="2133600" cy="365125"/>
          </a:xfrm>
        </p:spPr>
        <p:txBody>
          <a:bodyPr/>
          <a:lstStyle/>
          <a:p>
            <a:fld id="{9DD5D5BB-61F6-4733-BC79-7FD96CE4273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Linear Mixing</a:t>
            </a:r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1980447" y="3073971"/>
            <a:ext cx="495300" cy="431800"/>
          </a:xfrm>
          <a:custGeom>
            <a:avLst/>
            <a:gdLst>
              <a:gd name="connsiteX0" fmla="*/ 0 w 495300"/>
              <a:gd name="connsiteY0" fmla="*/ 431800 h 431800"/>
              <a:gd name="connsiteX1" fmla="*/ 88900 w 495300"/>
              <a:gd name="connsiteY1" fmla="*/ 101600 h 431800"/>
              <a:gd name="connsiteX2" fmla="*/ 381000 w 495300"/>
              <a:gd name="connsiteY2" fmla="*/ 165100 h 431800"/>
              <a:gd name="connsiteX3" fmla="*/ 495300 w 495300"/>
              <a:gd name="connsiteY3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300" h="431800">
                <a:moveTo>
                  <a:pt x="0" y="431800"/>
                </a:moveTo>
                <a:cubicBezTo>
                  <a:pt x="12700" y="288925"/>
                  <a:pt x="25400" y="146050"/>
                  <a:pt x="88900" y="101600"/>
                </a:cubicBezTo>
                <a:cubicBezTo>
                  <a:pt x="152400" y="57150"/>
                  <a:pt x="313267" y="182033"/>
                  <a:pt x="381000" y="165100"/>
                </a:cubicBezTo>
                <a:cubicBezTo>
                  <a:pt x="448733" y="148167"/>
                  <a:pt x="472016" y="74083"/>
                  <a:pt x="495300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164159" y="3505771"/>
            <a:ext cx="1311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Molecules per pixel</a:t>
            </a:r>
            <a:endParaRPr lang="en-US" dirty="0"/>
          </a:p>
        </p:txBody>
      </p:sp>
      <p:sp>
        <p:nvSpPr>
          <p:cNvPr id="149" name="Rounded Rectangle 148"/>
          <p:cNvSpPr/>
          <p:nvPr/>
        </p:nvSpPr>
        <p:spPr>
          <a:xfrm>
            <a:off x="5036347" y="2015672"/>
            <a:ext cx="1357322" cy="105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More molecules per pixel</a:t>
            </a:r>
            <a:endParaRPr lang="en-US" dirty="0"/>
          </a:p>
        </p:txBody>
      </p:sp>
      <p:sp>
        <p:nvSpPr>
          <p:cNvPr id="150" name="Right Arrow 149"/>
          <p:cNvSpPr/>
          <p:nvPr/>
        </p:nvSpPr>
        <p:spPr>
          <a:xfrm>
            <a:off x="6553200" y="2442139"/>
            <a:ext cx="662006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ounded Rectangle 150"/>
          <p:cNvSpPr/>
          <p:nvPr/>
        </p:nvSpPr>
        <p:spPr>
          <a:xfrm>
            <a:off x="7329478" y="2091584"/>
            <a:ext cx="1357322" cy="10582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Brighter pixel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2375015" y="2571744"/>
            <a:ext cx="356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pic>
        <p:nvPicPr>
          <p:cNvPr id="153" name="Picture 12" descr="C:\Documents and Settings\m\Local Settings\Temporary Internet Files\Content.IE5\A1CBK5W9\MCj043387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1357298"/>
            <a:ext cx="928694" cy="928694"/>
          </a:xfrm>
          <a:prstGeom prst="rect">
            <a:avLst/>
          </a:prstGeom>
          <a:noFill/>
        </p:spPr>
      </p:pic>
      <p:sp>
        <p:nvSpPr>
          <p:cNvPr id="154" name="Freeform 153"/>
          <p:cNvSpPr/>
          <p:nvPr/>
        </p:nvSpPr>
        <p:spPr>
          <a:xfrm>
            <a:off x="1831652" y="2143116"/>
            <a:ext cx="1311588" cy="785818"/>
          </a:xfrm>
          <a:custGeom>
            <a:avLst/>
            <a:gdLst>
              <a:gd name="connsiteX0" fmla="*/ 40217 w 1555750"/>
              <a:gd name="connsiteY0" fmla="*/ 328083 h 937683"/>
              <a:gd name="connsiteX1" fmla="*/ 497417 w 1555750"/>
              <a:gd name="connsiteY1" fmla="*/ 226483 h 937683"/>
              <a:gd name="connsiteX2" fmla="*/ 738717 w 1555750"/>
              <a:gd name="connsiteY2" fmla="*/ 10583 h 937683"/>
              <a:gd name="connsiteX3" fmla="*/ 929217 w 1555750"/>
              <a:gd name="connsiteY3" fmla="*/ 289983 h 937683"/>
              <a:gd name="connsiteX4" fmla="*/ 1335617 w 1555750"/>
              <a:gd name="connsiteY4" fmla="*/ 74083 h 937683"/>
              <a:gd name="connsiteX5" fmla="*/ 1551517 w 1555750"/>
              <a:gd name="connsiteY5" fmla="*/ 150283 h 937683"/>
              <a:gd name="connsiteX6" fmla="*/ 1310217 w 1555750"/>
              <a:gd name="connsiteY6" fmla="*/ 467783 h 937683"/>
              <a:gd name="connsiteX7" fmla="*/ 1386417 w 1555750"/>
              <a:gd name="connsiteY7" fmla="*/ 632883 h 937683"/>
              <a:gd name="connsiteX8" fmla="*/ 1183217 w 1555750"/>
              <a:gd name="connsiteY8" fmla="*/ 747183 h 937683"/>
              <a:gd name="connsiteX9" fmla="*/ 865717 w 1555750"/>
              <a:gd name="connsiteY9" fmla="*/ 632883 h 937683"/>
              <a:gd name="connsiteX10" fmla="*/ 510117 w 1555750"/>
              <a:gd name="connsiteY10" fmla="*/ 937683 h 937683"/>
              <a:gd name="connsiteX11" fmla="*/ 573617 w 1555750"/>
              <a:gd name="connsiteY11" fmla="*/ 632883 h 937683"/>
              <a:gd name="connsiteX12" fmla="*/ 256117 w 1555750"/>
              <a:gd name="connsiteY12" fmla="*/ 518583 h 937683"/>
              <a:gd name="connsiteX13" fmla="*/ 40217 w 1555750"/>
              <a:gd name="connsiteY13" fmla="*/ 328083 h 93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55750" h="937683">
                <a:moveTo>
                  <a:pt x="40217" y="328083"/>
                </a:moveTo>
                <a:cubicBezTo>
                  <a:pt x="80434" y="279400"/>
                  <a:pt x="381001" y="279400"/>
                  <a:pt x="497417" y="226483"/>
                </a:cubicBezTo>
                <a:cubicBezTo>
                  <a:pt x="613833" y="173566"/>
                  <a:pt x="666750" y="0"/>
                  <a:pt x="738717" y="10583"/>
                </a:cubicBezTo>
                <a:cubicBezTo>
                  <a:pt x="810684" y="21166"/>
                  <a:pt x="829734" y="279400"/>
                  <a:pt x="929217" y="289983"/>
                </a:cubicBezTo>
                <a:cubicBezTo>
                  <a:pt x="1028700" y="300566"/>
                  <a:pt x="1231900" y="97366"/>
                  <a:pt x="1335617" y="74083"/>
                </a:cubicBezTo>
                <a:cubicBezTo>
                  <a:pt x="1439334" y="50800"/>
                  <a:pt x="1555750" y="84666"/>
                  <a:pt x="1551517" y="150283"/>
                </a:cubicBezTo>
                <a:cubicBezTo>
                  <a:pt x="1547284" y="215900"/>
                  <a:pt x="1337734" y="387350"/>
                  <a:pt x="1310217" y="467783"/>
                </a:cubicBezTo>
                <a:cubicBezTo>
                  <a:pt x="1282700" y="548216"/>
                  <a:pt x="1407584" y="586316"/>
                  <a:pt x="1386417" y="632883"/>
                </a:cubicBezTo>
                <a:cubicBezTo>
                  <a:pt x="1365250" y="679450"/>
                  <a:pt x="1270000" y="747183"/>
                  <a:pt x="1183217" y="747183"/>
                </a:cubicBezTo>
                <a:cubicBezTo>
                  <a:pt x="1096434" y="747183"/>
                  <a:pt x="977900" y="601133"/>
                  <a:pt x="865717" y="632883"/>
                </a:cubicBezTo>
                <a:cubicBezTo>
                  <a:pt x="753534" y="664633"/>
                  <a:pt x="558800" y="937683"/>
                  <a:pt x="510117" y="937683"/>
                </a:cubicBezTo>
                <a:cubicBezTo>
                  <a:pt x="461434" y="937683"/>
                  <a:pt x="615950" y="702733"/>
                  <a:pt x="573617" y="632883"/>
                </a:cubicBezTo>
                <a:cubicBezTo>
                  <a:pt x="531284" y="563033"/>
                  <a:pt x="342900" y="569383"/>
                  <a:pt x="256117" y="518583"/>
                </a:cubicBezTo>
                <a:cubicBezTo>
                  <a:pt x="169334" y="467783"/>
                  <a:pt x="0" y="376766"/>
                  <a:pt x="40217" y="328083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37"/>
          <p:cNvGrpSpPr/>
          <p:nvPr/>
        </p:nvGrpSpPr>
        <p:grpSpPr>
          <a:xfrm>
            <a:off x="2285984" y="2428868"/>
            <a:ext cx="357190" cy="214314"/>
            <a:chOff x="4786314" y="1928802"/>
            <a:chExt cx="366714" cy="428628"/>
          </a:xfrm>
          <a:solidFill>
            <a:schemeClr val="tx1"/>
          </a:solidFill>
        </p:grpSpPr>
        <p:sp>
          <p:nvSpPr>
            <p:cNvPr id="167" name="Oval 166"/>
            <p:cNvSpPr/>
            <p:nvPr/>
          </p:nvSpPr>
          <p:spPr>
            <a:xfrm>
              <a:off x="4857752" y="1928802"/>
              <a:ext cx="142876" cy="1428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>
              <a:off x="5010152" y="2081202"/>
              <a:ext cx="142876" cy="1428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>
              <a:off x="4786314" y="2143116"/>
              <a:ext cx="142876" cy="1428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>
              <a:off x="5000628" y="2214554"/>
              <a:ext cx="142876" cy="142876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6" name="Straight Arrow Connector 155"/>
          <p:cNvCxnSpPr/>
          <p:nvPr/>
        </p:nvCxnSpPr>
        <p:spPr>
          <a:xfrm>
            <a:off x="1000100" y="1928802"/>
            <a:ext cx="1425050" cy="571504"/>
          </a:xfrm>
          <a:prstGeom prst="straightConnector1">
            <a:avLst/>
          </a:prstGeom>
          <a:ln w="76200">
            <a:solidFill>
              <a:srgbClr val="7030A0"/>
            </a:solidFill>
            <a:headEnd type="none" w="med" len="med"/>
            <a:tailEnd type="triangle" w="med" len="med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 rot="5400000" flipH="1" flipV="1">
            <a:off x="2982563" y="1569035"/>
            <a:ext cx="586726" cy="1306265"/>
          </a:xfrm>
          <a:prstGeom prst="straightConnector1">
            <a:avLst/>
          </a:prstGeom>
          <a:ln w="76200">
            <a:solidFill>
              <a:srgbClr val="0000FF"/>
            </a:solidFill>
            <a:headEnd type="none" w="med" len="med"/>
            <a:tailEnd type="triangle" w="med" len="med"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TextBox 161"/>
          <p:cNvSpPr txBox="1"/>
          <p:nvPr/>
        </p:nvSpPr>
        <p:spPr>
          <a:xfrm>
            <a:off x="4268920" y="1034132"/>
            <a:ext cx="279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i</a:t>
            </a:r>
            <a:endParaRPr lang="en-US" sz="3200" baseline="-25000" dirty="0"/>
          </a:p>
        </p:txBody>
      </p:sp>
      <p:grpSp>
        <p:nvGrpSpPr>
          <p:cNvPr id="172" name="Group 171"/>
          <p:cNvGrpSpPr/>
          <p:nvPr/>
        </p:nvGrpSpPr>
        <p:grpSpPr>
          <a:xfrm>
            <a:off x="3929058" y="4382824"/>
            <a:ext cx="2143140" cy="1046440"/>
            <a:chOff x="3929058" y="3882758"/>
            <a:chExt cx="2143140" cy="1046440"/>
          </a:xfrm>
        </p:grpSpPr>
        <p:grpSp>
          <p:nvGrpSpPr>
            <p:cNvPr id="148" name="Group 147"/>
            <p:cNvGrpSpPr/>
            <p:nvPr/>
          </p:nvGrpSpPr>
          <p:grpSpPr>
            <a:xfrm>
              <a:off x="4286248" y="3882758"/>
              <a:ext cx="1785950" cy="1046440"/>
              <a:chOff x="5660225" y="3276241"/>
              <a:chExt cx="1785950" cy="1046440"/>
            </a:xfrm>
          </p:grpSpPr>
          <p:sp>
            <p:nvSpPr>
              <p:cNvPr id="142" name="TextBox 141"/>
              <p:cNvSpPr txBox="1"/>
              <p:nvPr/>
            </p:nvSpPr>
            <p:spPr>
              <a:xfrm>
                <a:off x="5660225" y="3276241"/>
                <a:ext cx="178595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err="1" smtClean="0"/>
                  <a:t>i</a:t>
                </a:r>
                <a:r>
                  <a:rPr lang="en-US" sz="4400" dirty="0" smtClean="0"/>
                  <a:t>     c</a:t>
                </a:r>
              </a:p>
              <a:p>
                <a:endParaRPr lang="en-US" dirty="0"/>
              </a:p>
            </p:txBody>
          </p:sp>
          <p:graphicFrame>
            <p:nvGraphicFramePr>
              <p:cNvPr id="146" name="Object 145"/>
              <p:cNvGraphicFramePr>
                <a:graphicFrameLocks noChangeAspect="1"/>
              </p:cNvGraphicFramePr>
              <p:nvPr/>
            </p:nvGraphicFramePr>
            <p:xfrm>
              <a:off x="5934875" y="3507150"/>
              <a:ext cx="618325" cy="42191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6593" name="Equation" r:id="rId6" imgW="152280" imgH="126720" progId="">
                      <p:embed/>
                    </p:oleObj>
                  </mc:Choice>
                  <mc:Fallback>
                    <p:oleObj name="Equation" r:id="rId6" imgW="152280" imgH="126720" progId="">
                      <p:embed/>
                      <p:pic>
                        <p:nvPicPr>
                          <p:cNvPr id="0" name="Picture 1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34875" y="3507150"/>
                            <a:ext cx="618325" cy="42191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1" name="Rounded Rectangle 170"/>
            <p:cNvSpPr/>
            <p:nvPr/>
          </p:nvSpPr>
          <p:spPr>
            <a:xfrm>
              <a:off x="3929058" y="3882758"/>
              <a:ext cx="1795441" cy="83185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Rounded Rectangle 54"/>
          <p:cNvSpPr/>
          <p:nvPr/>
        </p:nvSpPr>
        <p:spPr>
          <a:xfrm>
            <a:off x="3776691" y="4382824"/>
            <a:ext cx="2152631" cy="8318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i</a:t>
            </a:r>
            <a:r>
              <a:rPr lang="en-US" sz="4400" dirty="0" smtClean="0">
                <a:solidFill>
                  <a:schemeClr val="tx1"/>
                </a:solidFill>
              </a:rPr>
              <a:t> = </a:t>
            </a:r>
            <a:r>
              <a:rPr lang="en-US" sz="4400" dirty="0" err="1" smtClean="0">
                <a:solidFill>
                  <a:schemeClr val="tx1"/>
                </a:solidFill>
              </a:rPr>
              <a:t>x∙c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766517" y="6491288"/>
            <a:ext cx="537748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rtl="0" eaLnBrk="0" hangingPunct="0">
              <a:spcBef>
                <a:spcPct val="50000"/>
              </a:spcBef>
            </a:pP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Alterman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Schechner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 &amp;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Weiss, </a:t>
            </a:r>
            <a:r>
              <a:rPr lang="en-US" sz="14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Multiplexed Fluorescence </a:t>
            </a:r>
            <a:r>
              <a:rPr lang="en-US" sz="1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ahoma" pitchFamily="34" charset="0"/>
                <a:cs typeface="Tahoma" pitchFamily="34" charset="0"/>
              </a:rPr>
              <a:t>Unmixing</a:t>
            </a: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8" name="Group 37"/>
          <p:cNvGrpSpPr/>
          <p:nvPr/>
        </p:nvGrpSpPr>
        <p:grpSpPr>
          <a:xfrm>
            <a:off x="2276707" y="2428868"/>
            <a:ext cx="357190" cy="214314"/>
            <a:chOff x="4786314" y="1928802"/>
            <a:chExt cx="366714" cy="428628"/>
          </a:xfrm>
          <a:solidFill>
            <a:srgbClr val="0000FF"/>
          </a:solidFill>
        </p:grpSpPr>
        <p:sp>
          <p:nvSpPr>
            <p:cNvPr id="29" name="Oval 28"/>
            <p:cNvSpPr/>
            <p:nvPr/>
          </p:nvSpPr>
          <p:spPr>
            <a:xfrm>
              <a:off x="4857752" y="1928802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5010152" y="2081202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786314" y="2143116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5000628" y="2214554"/>
              <a:ext cx="142876" cy="142876"/>
            </a:xfrm>
            <a:prstGeom prst="ellipse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2"/>
    </p:custDataLst>
  </p:cSld>
  <p:clrMapOvr>
    <a:masterClrMapping/>
  </p:clrMapOvr>
  <p:transition advTm="63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/>
      <p:bldP spid="150" grpId="0" animBg="1"/>
      <p:bldP spid="151" grpId="0" animBg="1"/>
      <p:bldP spid="162" grpId="0"/>
      <p:bldP spid="5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10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.8|12.9|6.9|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5|7.9|3.1|3|7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2|1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15.6|16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|39.6|6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8.9|12.4|3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18.3|13.1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|15.4|11.8|3.7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6|2.2|7.7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6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1|9|9.6|6.3|7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6|6.4|2.1|4.7|3.3|6.9|7.8|3.5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9.9|3|1.3|7.2|1.5|1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31779</TotalTime>
  <Words>999</Words>
  <Application>Microsoft Office PowerPoint</Application>
  <PresentationFormat>On-screen Show (4:3)</PresentationFormat>
  <Paragraphs>526</Paragraphs>
  <Slides>25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Photo Editor Photo</vt:lpstr>
      <vt:lpstr>Equation</vt:lpstr>
      <vt:lpstr>Multiplexed  Fluorescence Unmixing</vt:lpstr>
      <vt:lpstr>PowerPoint Presentation</vt:lpstr>
      <vt:lpstr>PowerPoint Presentation</vt:lpstr>
      <vt:lpstr>PowerPoint Presentation</vt:lpstr>
      <vt:lpstr>Why Multiplexing?</vt:lpstr>
      <vt:lpstr>Multiplexing - Look closer</vt:lpstr>
      <vt:lpstr>PowerPoint Presentation</vt:lpstr>
      <vt:lpstr>Fluorescence</vt:lpstr>
      <vt:lpstr>Linear Mixing</vt:lpstr>
      <vt:lpstr>Linear Mixing</vt:lpstr>
      <vt:lpstr>Linear Mixing</vt:lpstr>
      <vt:lpstr>Linear Mixing</vt:lpstr>
      <vt:lpstr>Fluorescent Microscope</vt:lpstr>
      <vt:lpstr>Fluorescent Microscope</vt:lpstr>
      <vt:lpstr>Problem Definition</vt:lpstr>
      <vt:lpstr>Sum up the concepts</vt:lpstr>
      <vt:lpstr>Look closer - again</vt:lpstr>
      <vt:lpstr>Multiplexed Unmixing</vt:lpstr>
      <vt:lpstr>Generalizations</vt:lpstr>
      <vt:lpstr>Generalized Multiplex Gain</vt:lpstr>
      <vt:lpstr>Significance of the Model</vt:lpstr>
      <vt:lpstr>Significance of the Model</vt:lpstr>
      <vt:lpstr>Significance of the Model</vt:lpstr>
      <vt:lpstr>PowerPoint Presentation</vt:lpstr>
      <vt:lpstr>Multiplexed  Unmixing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amarina</cp:lastModifiedBy>
  <cp:revision>2481</cp:revision>
  <dcterms:created xsi:type="dcterms:W3CDTF">2009-06-25T15:24:24Z</dcterms:created>
  <dcterms:modified xsi:type="dcterms:W3CDTF">2012-01-17T09:22:31Z</dcterms:modified>
</cp:coreProperties>
</file>