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1" r:id="rId1"/>
  </p:sldMasterIdLst>
  <p:notesMasterIdLst>
    <p:notesMasterId r:id="rId59"/>
  </p:notesMasterIdLst>
  <p:handoutMasterIdLst>
    <p:handoutMasterId r:id="rId60"/>
  </p:handoutMasterIdLst>
  <p:sldIdLst>
    <p:sldId id="439" r:id="rId2"/>
    <p:sldId id="440" r:id="rId3"/>
    <p:sldId id="441" r:id="rId4"/>
    <p:sldId id="324" r:id="rId5"/>
    <p:sldId id="443" r:id="rId6"/>
    <p:sldId id="444" r:id="rId7"/>
    <p:sldId id="461" r:id="rId8"/>
    <p:sldId id="460" r:id="rId9"/>
    <p:sldId id="431" r:id="rId10"/>
    <p:sldId id="436" r:id="rId11"/>
    <p:sldId id="437" r:id="rId12"/>
    <p:sldId id="438" r:id="rId13"/>
    <p:sldId id="446" r:id="rId14"/>
    <p:sldId id="447" r:id="rId15"/>
    <p:sldId id="448" r:id="rId16"/>
    <p:sldId id="450" r:id="rId17"/>
    <p:sldId id="451" r:id="rId18"/>
    <p:sldId id="429" r:id="rId19"/>
    <p:sldId id="457" r:id="rId20"/>
    <p:sldId id="458" r:id="rId21"/>
    <p:sldId id="459" r:id="rId22"/>
    <p:sldId id="452" r:id="rId23"/>
    <p:sldId id="453" r:id="rId24"/>
    <p:sldId id="454" r:id="rId25"/>
    <p:sldId id="455" r:id="rId26"/>
    <p:sldId id="456" r:id="rId27"/>
    <p:sldId id="352" r:id="rId28"/>
    <p:sldId id="323" r:id="rId29"/>
    <p:sldId id="426" r:id="rId30"/>
    <p:sldId id="428" r:id="rId31"/>
    <p:sldId id="433" r:id="rId32"/>
    <p:sldId id="422" r:id="rId33"/>
    <p:sldId id="419" r:id="rId34"/>
    <p:sldId id="420" r:id="rId35"/>
    <p:sldId id="421" r:id="rId36"/>
    <p:sldId id="423" r:id="rId37"/>
    <p:sldId id="410" r:id="rId38"/>
    <p:sldId id="391" r:id="rId39"/>
    <p:sldId id="411" r:id="rId40"/>
    <p:sldId id="412" r:id="rId41"/>
    <p:sldId id="435" r:id="rId42"/>
    <p:sldId id="393" r:id="rId43"/>
    <p:sldId id="434" r:id="rId44"/>
    <p:sldId id="414" r:id="rId45"/>
    <p:sldId id="415" r:id="rId46"/>
    <p:sldId id="416" r:id="rId47"/>
    <p:sldId id="397" r:id="rId48"/>
    <p:sldId id="404" r:id="rId49"/>
    <p:sldId id="399" r:id="rId50"/>
    <p:sldId id="372" r:id="rId51"/>
    <p:sldId id="425" r:id="rId52"/>
    <p:sldId id="405" r:id="rId53"/>
    <p:sldId id="401" r:id="rId54"/>
    <p:sldId id="407" r:id="rId55"/>
    <p:sldId id="402" r:id="rId56"/>
    <p:sldId id="430" r:id="rId57"/>
    <p:sldId id="355" r:id="rId58"/>
  </p:sldIdLst>
  <p:sldSz cx="9144000" cy="6858000" type="screen4x3"/>
  <p:notesSz cx="6670675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1F2"/>
    <a:srgbClr val="FFFF99"/>
    <a:srgbClr val="1901A7"/>
    <a:srgbClr val="B4E4EA"/>
    <a:srgbClr val="A26C00"/>
    <a:srgbClr val="160195"/>
    <a:srgbClr val="01A114"/>
    <a:srgbClr val="B88C00"/>
    <a:srgbClr val="BC8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7" autoAdjust="0"/>
    <p:restoredTop sz="91657" autoAdjust="0"/>
  </p:normalViewPr>
  <p:slideViewPr>
    <p:cSldViewPr>
      <p:cViewPr>
        <p:scale>
          <a:sx n="75" d="100"/>
          <a:sy n="75" d="100"/>
        </p:scale>
        <p:origin x="-1872" y="-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7" Type="http://schemas.openxmlformats.org/officeDocument/2006/relationships/image" Target="../media/image162.wmf"/><Relationship Id="rId2" Type="http://schemas.openxmlformats.org/officeDocument/2006/relationships/image" Target="../media/image157.wmf"/><Relationship Id="rId1" Type="http://schemas.openxmlformats.org/officeDocument/2006/relationships/image" Target="../media/image156.wmf"/><Relationship Id="rId6" Type="http://schemas.openxmlformats.org/officeDocument/2006/relationships/image" Target="../media/image161.wmf"/><Relationship Id="rId5" Type="http://schemas.openxmlformats.org/officeDocument/2006/relationships/image" Target="../media/image160.wmf"/><Relationship Id="rId4" Type="http://schemas.openxmlformats.org/officeDocument/2006/relationships/image" Target="../media/image15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Relationship Id="rId4" Type="http://schemas.openxmlformats.org/officeDocument/2006/relationships/image" Target="../media/image16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6" Type="http://schemas.openxmlformats.org/officeDocument/2006/relationships/image" Target="../media/image175.wmf"/><Relationship Id="rId5" Type="http://schemas.openxmlformats.org/officeDocument/2006/relationships/image" Target="../media/image174.wmf"/><Relationship Id="rId4" Type="http://schemas.openxmlformats.org/officeDocument/2006/relationships/image" Target="../media/image17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72.wmf"/><Relationship Id="rId1" Type="http://schemas.openxmlformats.org/officeDocument/2006/relationships/image" Target="../media/image17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wmf"/><Relationship Id="rId3" Type="http://schemas.openxmlformats.org/officeDocument/2006/relationships/image" Target="../media/image119.wmf"/><Relationship Id="rId7" Type="http://schemas.openxmlformats.org/officeDocument/2006/relationships/image" Target="../media/image123.wmf"/><Relationship Id="rId12" Type="http://schemas.openxmlformats.org/officeDocument/2006/relationships/image" Target="../media/image128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6" Type="http://schemas.openxmlformats.org/officeDocument/2006/relationships/image" Target="../media/image122.wmf"/><Relationship Id="rId11" Type="http://schemas.openxmlformats.org/officeDocument/2006/relationships/image" Target="../media/image127.wmf"/><Relationship Id="rId5" Type="http://schemas.openxmlformats.org/officeDocument/2006/relationships/image" Target="../media/image121.wmf"/><Relationship Id="rId10" Type="http://schemas.openxmlformats.org/officeDocument/2006/relationships/image" Target="../media/image126.wmf"/><Relationship Id="rId4" Type="http://schemas.openxmlformats.org/officeDocument/2006/relationships/image" Target="../media/image120.wmf"/><Relationship Id="rId9" Type="http://schemas.openxmlformats.org/officeDocument/2006/relationships/image" Target="../media/image12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46.wmf"/><Relationship Id="rId4" Type="http://schemas.openxmlformats.org/officeDocument/2006/relationships/image" Target="../media/image15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779761" y="0"/>
            <a:ext cx="2890915" cy="495834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448" y="0"/>
            <a:ext cx="2890915" cy="495834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036D8A7-6FFD-4BCF-A7B6-3645BCAA5E8F}" type="datetimeFigureOut">
              <a:rPr lang="he-IL" smtClean="0"/>
              <a:t>כ"א/אייר/תשע"ג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779761" y="9432338"/>
            <a:ext cx="2890915" cy="4958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448" y="9432338"/>
            <a:ext cx="2890915" cy="495834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E66F400-B640-4D32-890F-3F66B7D2988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1549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916" cy="49583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778312" y="0"/>
            <a:ext cx="2890916" cy="495834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690C268C-7845-4B08-B3D9-89FD46791CB7}" type="datetimeFigureOut">
              <a:rPr lang="en-US"/>
              <a:pPr>
                <a:defRPr/>
              </a:pPr>
              <a:t>5/1/2013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2525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67358" y="4716991"/>
            <a:ext cx="5335961" cy="446743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he-IL" noProof="0" smtClean="0"/>
              <a:t>לחץ כדי לערוך סגנונות טקסט של תבנית בסיס</a:t>
            </a:r>
            <a:endParaRPr lang="en-US" noProof="0" smtClean="0"/>
          </a:p>
          <a:p>
            <a:pPr lvl="1"/>
            <a:r>
              <a:rPr lang="he-IL" noProof="0" smtClean="0"/>
              <a:t>רמה שנייה</a:t>
            </a:r>
            <a:endParaRPr lang="en-US" noProof="0" smtClean="0"/>
          </a:p>
          <a:p>
            <a:pPr lvl="2"/>
            <a:r>
              <a:rPr lang="he-IL" noProof="0" smtClean="0"/>
              <a:t>רמה שלישית</a:t>
            </a:r>
            <a:endParaRPr lang="en-US" noProof="0" smtClean="0"/>
          </a:p>
          <a:p>
            <a:pPr lvl="3"/>
            <a:r>
              <a:rPr lang="he-IL" noProof="0" smtClean="0"/>
              <a:t>רמה רביעית</a:t>
            </a:r>
            <a:endParaRPr lang="en-US" noProof="0" smtClean="0"/>
          </a:p>
          <a:p>
            <a:pPr lvl="4"/>
            <a:r>
              <a:rPr lang="he-IL" noProof="0" smtClean="0"/>
              <a:t>רמה חמישית</a:t>
            </a:r>
            <a:endParaRPr lang="en-US" noProof="0" smtClean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9432338"/>
            <a:ext cx="2890916" cy="495834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778312" y="9432338"/>
            <a:ext cx="2890916" cy="495834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B03D225-3FFA-402C-A3CA-F0AA4010D54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45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822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419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521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72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32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93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238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82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9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8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704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355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867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426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030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1632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8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2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9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812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718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45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6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3779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71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314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7645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757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484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686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3D225-3FFA-402C-A3CA-F0AA4010D545}" type="slidenum">
              <a:rPr lang="he-IL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86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22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rtl="0" eaLnBrk="1" hangingPunct="1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55663" y="746125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5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l" rtl="0">
              <a:buFont typeface="Arial" pitchFamily="34" charset="0"/>
              <a:buNone/>
            </a:pP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8197F-2376-4E0C-90DB-2BCA916B9759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A030A62-105A-4739-B500-FFB014C8760E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48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BD27-3C74-4D2F-8C38-AFEEA9B37952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1BF20D5-258C-4AEB-9B6C-43141AB2DDB7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8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49AE2-4267-4E75-8897-AEE806415A9A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E28F535-8253-444C-BC7C-A416B3D7086B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2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2C372-C7D5-43C6-904C-2DF0EA05F6FE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02B2AC9-5A0D-47AB-8DD8-E11DCAA7382E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64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he-I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90525-1A3E-42F7-9CC6-D019AEF7C5A6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53C9105-9153-45A1-9A47-C10E18085BA3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4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92C15-9E70-46A6-8844-8EBDD6731ABB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97BFA64-3342-4545-9AA6-92B4D38F35BA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26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27FCC-7655-4658-9FCA-3371779645F9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343C046-FA5D-466F-8EB9-B13A2D828FB6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41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6687C-B152-4FEE-A6CE-A02D7EA3DE13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39868B2-0476-46B4-81E9-28CE4DF0B535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97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A1614-6BB7-4AFD-98E3-49DC8FEE3317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1E7B98D-1B42-4BE5-9B06-16871A54DFF1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952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5261C-C5B3-4485-A89B-EA7E0BD7293C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A7E215F-1DDE-4CAC-989F-FCBCF21EFA74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43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D7071-03F6-4E2A-AF7D-B5409F850175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E782817-45F8-4E61-BF64-44968DE75619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79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AA54F-6897-426F-9877-14A8BEFC6A53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1280406-1A28-4B01-94DA-6606A0C08406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370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6DB0-F0BE-4284-9C1F-28176325BDFC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01FBE47-D5C2-4A74-8C90-CBE01F03E6D0}" type="slidenum">
              <a:rPr lang="he-IL"/>
              <a:pPr>
                <a:defRPr/>
              </a:pPr>
              <a:t>‹#›</a:t>
            </a:fld>
            <a:endParaRPr lang="he-IL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1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207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Corbel" pitchFamily="34" charset="0"/>
              </a:defRPr>
            </a:lvl1pPr>
          </a:lstStyle>
          <a:p>
            <a:pPr>
              <a:defRPr/>
            </a:pPr>
            <a:fld id="{1627BCA2-5475-466E-9A3D-90B18566868C}" type="datetime1">
              <a:rPr lang="he-IL"/>
              <a:pPr>
                <a:defRPr/>
              </a:pPr>
              <a:t>כ"א/אייר/תשע"ג</a:t>
            </a:fld>
            <a:endParaRPr lang="en-US"/>
          </a:p>
        </p:txBody>
      </p:sp>
      <p:sp>
        <p:nvSpPr>
          <p:cNvPr id="207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Corbe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7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  <a:latin typeface="Corbel" pitchFamily="34" charset="0"/>
              </a:defRPr>
            </a:lvl1pPr>
          </a:lstStyle>
          <a:p>
            <a:pPr>
              <a:defRPr/>
            </a:pPr>
            <a:fld id="{0FA0596F-6549-40F0-90A5-943639373FA3}" type="slidenum">
              <a:rPr lang="he-IL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he-IL">
              <a:solidFill>
                <a:schemeClr val="bg1"/>
              </a:solidFill>
            </a:endParaRPr>
          </a:p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wmf"/><Relationship Id="rId10" Type="http://schemas.openxmlformats.org/officeDocument/2006/relationships/image" Target="../media/image35.wmf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46.wmf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0.png"/><Relationship Id="rId11" Type="http://schemas.openxmlformats.org/officeDocument/2006/relationships/image" Target="../media/image45.wmf"/><Relationship Id="rId5" Type="http://schemas.openxmlformats.org/officeDocument/2006/relationships/image" Target="../media/image49.png"/><Relationship Id="rId15" Type="http://schemas.openxmlformats.org/officeDocument/2006/relationships/image" Target="../media/image47.wmf"/><Relationship Id="rId10" Type="http://schemas.openxmlformats.org/officeDocument/2006/relationships/oleObject" Target="../embeddings/oleObject5.bin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oleObject" Target="../embeddings/oleObject7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3" Type="http://schemas.openxmlformats.org/officeDocument/2006/relationships/image" Target="../media/image54.jpeg"/><Relationship Id="rId7" Type="http://schemas.openxmlformats.org/officeDocument/2006/relationships/image" Target="../media/image5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2.png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64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wmv"/><Relationship Id="rId7" Type="http://schemas.openxmlformats.org/officeDocument/2006/relationships/image" Target="../media/image66.png"/><Relationship Id="rId2" Type="http://schemas.openxmlformats.org/officeDocument/2006/relationships/video" Target="../media/media10.wmv"/><Relationship Id="rId1" Type="http://schemas.microsoft.com/office/2007/relationships/media" Target="../media/media10.wmv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wm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7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wmv"/><Relationship Id="rId1" Type="http://schemas.microsoft.com/office/2007/relationships/media" Target="../media/media11.wmv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13.wmv"/><Relationship Id="rId7" Type="http://schemas.openxmlformats.org/officeDocument/2006/relationships/image" Target="../media/image69.png"/><Relationship Id="rId12" Type="http://schemas.openxmlformats.org/officeDocument/2006/relationships/image" Target="../media/image73.jpeg"/><Relationship Id="rId2" Type="http://schemas.openxmlformats.org/officeDocument/2006/relationships/video" Target="../media/media12.wmv"/><Relationship Id="rId1" Type="http://schemas.microsoft.com/office/2007/relationships/media" Target="../media/media12.wmv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1.png"/><Relationship Id="rId4" Type="http://schemas.openxmlformats.org/officeDocument/2006/relationships/video" Target="../media/media13.wmv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7.jpeg"/><Relationship Id="rId3" Type="http://schemas.microsoft.com/office/2007/relationships/media" Target="../media/media15.wmv"/><Relationship Id="rId7" Type="http://schemas.openxmlformats.org/officeDocument/2006/relationships/image" Target="../media/image66.png"/><Relationship Id="rId12" Type="http://schemas.openxmlformats.org/officeDocument/2006/relationships/image" Target="../media/image76.jpeg"/><Relationship Id="rId2" Type="http://schemas.openxmlformats.org/officeDocument/2006/relationships/video" Target="../media/media14.wmv"/><Relationship Id="rId16" Type="http://schemas.microsoft.com/office/2007/relationships/hdphoto" Target="../media/hdphoto3.wdp"/><Relationship Id="rId1" Type="http://schemas.microsoft.com/office/2007/relationships/media" Target="../media/media14.wmv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80.png"/><Relationship Id="rId10" Type="http://schemas.openxmlformats.org/officeDocument/2006/relationships/image" Target="../media/image14.wmf"/><Relationship Id="rId4" Type="http://schemas.openxmlformats.org/officeDocument/2006/relationships/video" Target="../media/media15.wmv"/><Relationship Id="rId9" Type="http://schemas.openxmlformats.org/officeDocument/2006/relationships/image" Target="../media/image13.wmf"/><Relationship Id="rId1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9.wmf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10" Type="http://schemas.microsoft.com/office/2007/relationships/hdphoto" Target="../media/hdphoto3.wdp"/><Relationship Id="rId4" Type="http://schemas.openxmlformats.org/officeDocument/2006/relationships/image" Target="../media/image12.wmf"/><Relationship Id="rId9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1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2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Relationship Id="rId9" Type="http://schemas.microsoft.com/office/2007/relationships/hdphoto" Target="../media/hdphoto3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5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wmv"/><Relationship Id="rId1" Type="http://schemas.microsoft.com/office/2007/relationships/media" Target="../media/media16.wmv"/><Relationship Id="rId5" Type="http://schemas.openxmlformats.org/officeDocument/2006/relationships/image" Target="../media/image83.png"/><Relationship Id="rId4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wmv"/><Relationship Id="rId1" Type="http://schemas.microsoft.com/office/2007/relationships/media" Target="../media/media17.wmv"/><Relationship Id="rId5" Type="http://schemas.openxmlformats.org/officeDocument/2006/relationships/image" Target="../media/image84.png"/><Relationship Id="rId4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wmv"/><Relationship Id="rId1" Type="http://schemas.microsoft.com/office/2007/relationships/media" Target="../media/media18.wmv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89.wmf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8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87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wmv"/><Relationship Id="rId1" Type="http://schemas.microsoft.com/office/2007/relationships/media" Target="../media/media20.wmv"/><Relationship Id="rId6" Type="http://schemas.openxmlformats.org/officeDocument/2006/relationships/image" Target="../media/image99.emf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4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03.wmf"/><Relationship Id="rId18" Type="http://schemas.openxmlformats.org/officeDocument/2006/relationships/oleObject" Target="../embeddings/oleObject17.bin"/><Relationship Id="rId26" Type="http://schemas.openxmlformats.org/officeDocument/2006/relationships/image" Target="../media/image115.png"/><Relationship Id="rId3" Type="http://schemas.openxmlformats.org/officeDocument/2006/relationships/notesSlide" Target="../notesSlides/notesSlide41.xml"/><Relationship Id="rId21" Type="http://schemas.openxmlformats.org/officeDocument/2006/relationships/image" Target="../media/image110.png"/><Relationship Id="rId7" Type="http://schemas.openxmlformats.org/officeDocument/2006/relationships/image" Target="../media/image100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105.wmf"/><Relationship Id="rId25" Type="http://schemas.openxmlformats.org/officeDocument/2006/relationships/image" Target="../media/image114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6.bin"/><Relationship Id="rId20" Type="http://schemas.openxmlformats.org/officeDocument/2006/relationships/image" Target="../media/image109.png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02.wmf"/><Relationship Id="rId24" Type="http://schemas.openxmlformats.org/officeDocument/2006/relationships/image" Target="../media/image113.png"/><Relationship Id="rId5" Type="http://schemas.openxmlformats.org/officeDocument/2006/relationships/image" Target="../media/image108.png"/><Relationship Id="rId15" Type="http://schemas.openxmlformats.org/officeDocument/2006/relationships/image" Target="../media/image104.wmf"/><Relationship Id="rId23" Type="http://schemas.openxmlformats.org/officeDocument/2006/relationships/image" Target="../media/image112.png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106.wmf"/><Relationship Id="rId4" Type="http://schemas.openxmlformats.org/officeDocument/2006/relationships/image" Target="../media/image107.png"/><Relationship Id="rId9" Type="http://schemas.openxmlformats.org/officeDocument/2006/relationships/image" Target="../media/image101.wmf"/><Relationship Id="rId14" Type="http://schemas.openxmlformats.org/officeDocument/2006/relationships/oleObject" Target="../embeddings/oleObject15.bin"/><Relationship Id="rId22" Type="http://schemas.openxmlformats.org/officeDocument/2006/relationships/image" Target="../media/image111.jpeg"/><Relationship Id="rId27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0.wmf"/><Relationship Id="rId18" Type="http://schemas.openxmlformats.org/officeDocument/2006/relationships/oleObject" Target="../embeddings/oleObject24.bin"/><Relationship Id="rId26" Type="http://schemas.openxmlformats.org/officeDocument/2006/relationships/image" Target="../media/image131.png"/><Relationship Id="rId39" Type="http://schemas.openxmlformats.org/officeDocument/2006/relationships/image" Target="../media/image111.jpeg"/><Relationship Id="rId21" Type="http://schemas.openxmlformats.org/officeDocument/2006/relationships/image" Target="../media/image124.wmf"/><Relationship Id="rId34" Type="http://schemas.openxmlformats.org/officeDocument/2006/relationships/image" Target="../media/image133.jpeg"/><Relationship Id="rId7" Type="http://schemas.openxmlformats.org/officeDocument/2006/relationships/image" Target="../media/image117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122.wmf"/><Relationship Id="rId25" Type="http://schemas.openxmlformats.org/officeDocument/2006/relationships/image" Target="../media/image130.png"/><Relationship Id="rId33" Type="http://schemas.openxmlformats.org/officeDocument/2006/relationships/image" Target="../media/image128.wmf"/><Relationship Id="rId38" Type="http://schemas.openxmlformats.org/officeDocument/2006/relationships/image" Target="../media/image136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5.bin"/><Relationship Id="rId29" Type="http://schemas.openxmlformats.org/officeDocument/2006/relationships/image" Target="../media/image126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19.wmf"/><Relationship Id="rId24" Type="http://schemas.openxmlformats.org/officeDocument/2006/relationships/image" Target="../media/image129.png"/><Relationship Id="rId32" Type="http://schemas.openxmlformats.org/officeDocument/2006/relationships/oleObject" Target="../embeddings/oleObject29.bin"/><Relationship Id="rId37" Type="http://schemas.openxmlformats.org/officeDocument/2006/relationships/image" Target="../media/image109.png"/><Relationship Id="rId40" Type="http://schemas.openxmlformats.org/officeDocument/2006/relationships/image" Target="../media/image137.jpeg"/><Relationship Id="rId5" Type="http://schemas.openxmlformats.org/officeDocument/2006/relationships/image" Target="../media/image108.png"/><Relationship Id="rId15" Type="http://schemas.openxmlformats.org/officeDocument/2006/relationships/image" Target="../media/image121.wmf"/><Relationship Id="rId23" Type="http://schemas.openxmlformats.org/officeDocument/2006/relationships/image" Target="../media/image125.wmf"/><Relationship Id="rId28" Type="http://schemas.openxmlformats.org/officeDocument/2006/relationships/oleObject" Target="../embeddings/oleObject27.bin"/><Relationship Id="rId36" Type="http://schemas.openxmlformats.org/officeDocument/2006/relationships/image" Target="../media/image135.tif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123.wmf"/><Relationship Id="rId31" Type="http://schemas.openxmlformats.org/officeDocument/2006/relationships/image" Target="../media/image127.wmf"/><Relationship Id="rId4" Type="http://schemas.openxmlformats.org/officeDocument/2006/relationships/image" Target="../media/image107.png"/><Relationship Id="rId9" Type="http://schemas.openxmlformats.org/officeDocument/2006/relationships/image" Target="../media/image118.wmf"/><Relationship Id="rId14" Type="http://schemas.openxmlformats.org/officeDocument/2006/relationships/oleObject" Target="../embeddings/oleObject22.bin"/><Relationship Id="rId22" Type="http://schemas.openxmlformats.org/officeDocument/2006/relationships/oleObject" Target="../embeddings/oleObject26.bin"/><Relationship Id="rId27" Type="http://schemas.openxmlformats.org/officeDocument/2006/relationships/image" Target="../media/image132.png"/><Relationship Id="rId30" Type="http://schemas.openxmlformats.org/officeDocument/2006/relationships/oleObject" Target="../embeddings/oleObject28.bin"/><Relationship Id="rId35" Type="http://schemas.openxmlformats.org/officeDocument/2006/relationships/image" Target="../media/image134.tiff"/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129.png"/><Relationship Id="rId18" Type="http://schemas.openxmlformats.org/officeDocument/2006/relationships/image" Target="../media/image135.tiff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18.wmf"/><Relationship Id="rId12" Type="http://schemas.openxmlformats.org/officeDocument/2006/relationships/image" Target="../media/image140.png"/><Relationship Id="rId17" Type="http://schemas.openxmlformats.org/officeDocument/2006/relationships/image" Target="../media/image134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3.jpeg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139.png"/><Relationship Id="rId5" Type="http://schemas.openxmlformats.org/officeDocument/2006/relationships/image" Target="../media/image117.wmf"/><Relationship Id="rId15" Type="http://schemas.openxmlformats.org/officeDocument/2006/relationships/image" Target="../media/image131.png"/><Relationship Id="rId10" Type="http://schemas.openxmlformats.org/officeDocument/2006/relationships/image" Target="../media/image138.tiff"/><Relationship Id="rId19" Type="http://schemas.openxmlformats.org/officeDocument/2006/relationships/image" Target="../media/image141.tif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119.wmf"/><Relationship Id="rId14" Type="http://schemas.openxmlformats.org/officeDocument/2006/relationships/image" Target="../media/image13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119.wmf"/><Relationship Id="rId3" Type="http://schemas.openxmlformats.org/officeDocument/2006/relationships/video" Target="../media/media21.wmv"/><Relationship Id="rId7" Type="http://schemas.openxmlformats.org/officeDocument/2006/relationships/notesSlide" Target="../notesSlides/notesSlide44.xml"/><Relationship Id="rId12" Type="http://schemas.openxmlformats.org/officeDocument/2006/relationships/oleObject" Target="../embeddings/oleObject35.bin"/><Relationship Id="rId17" Type="http://schemas.openxmlformats.org/officeDocument/2006/relationships/image" Target="../media/image145.png"/><Relationship Id="rId2" Type="http://schemas.microsoft.com/office/2007/relationships/media" Target="../media/media21.wmv"/><Relationship Id="rId16" Type="http://schemas.openxmlformats.org/officeDocument/2006/relationships/image" Target="../media/image144.png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8.wmf"/><Relationship Id="rId5" Type="http://schemas.openxmlformats.org/officeDocument/2006/relationships/video" Target="../media/media22.wmv"/><Relationship Id="rId15" Type="http://schemas.openxmlformats.org/officeDocument/2006/relationships/image" Target="../media/image143.png"/><Relationship Id="rId10" Type="http://schemas.openxmlformats.org/officeDocument/2006/relationships/oleObject" Target="../embeddings/oleObject34.bin"/><Relationship Id="rId4" Type="http://schemas.microsoft.com/office/2007/relationships/media" Target="../media/media22.wmv"/><Relationship Id="rId9" Type="http://schemas.openxmlformats.org/officeDocument/2006/relationships/image" Target="../media/image117.wmf"/><Relationship Id="rId14" Type="http://schemas.openxmlformats.org/officeDocument/2006/relationships/image" Target="../media/image1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3.wmv"/><Relationship Id="rId1" Type="http://schemas.microsoft.com/office/2007/relationships/media" Target="../media/media23.wmv"/><Relationship Id="rId6" Type="http://schemas.openxmlformats.org/officeDocument/2006/relationships/image" Target="../media/image147.png"/><Relationship Id="rId5" Type="http://schemas.openxmlformats.org/officeDocument/2006/relationships/image" Target="../media/image146.jpeg"/><Relationship Id="rId4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microsoft.com/office/2007/relationships/media" Target="../media/media25.wmv"/><Relationship Id="rId7" Type="http://schemas.openxmlformats.org/officeDocument/2006/relationships/image" Target="../media/image148.png"/><Relationship Id="rId2" Type="http://schemas.openxmlformats.org/officeDocument/2006/relationships/video" Target="../media/media24.wmv"/><Relationship Id="rId1" Type="http://schemas.microsoft.com/office/2007/relationships/media" Target="../media/media24.wmv"/><Relationship Id="rId6" Type="http://schemas.openxmlformats.org/officeDocument/2006/relationships/notesSlide" Target="../notesSlides/notesSlide4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5.wmv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microsoft.com/office/2007/relationships/media" Target="../media/media27.wmv"/><Relationship Id="rId7" Type="http://schemas.openxmlformats.org/officeDocument/2006/relationships/image" Target="../media/image150.png"/><Relationship Id="rId2" Type="http://schemas.openxmlformats.org/officeDocument/2006/relationships/video" Target="../media/media26.wmv"/><Relationship Id="rId1" Type="http://schemas.microsoft.com/office/2007/relationships/media" Target="../media/media26.wmv"/><Relationship Id="rId6" Type="http://schemas.openxmlformats.org/officeDocument/2006/relationships/notesSlide" Target="../notesSlides/notesSlide4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7.wmv"/><Relationship Id="rId9" Type="http://schemas.openxmlformats.org/officeDocument/2006/relationships/image" Target="../media/image1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153.wmf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51.png"/><Relationship Id="rId12" Type="http://schemas.openxmlformats.org/officeDocument/2006/relationships/oleObject" Target="../embeddings/oleObject37.bin"/><Relationship Id="rId17" Type="http://schemas.openxmlformats.org/officeDocument/2006/relationships/image" Target="../media/image15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9.bin"/><Relationship Id="rId1" Type="http://schemas.openxmlformats.org/officeDocument/2006/relationships/vmlDrawing" Target="../drawings/vmlDrawing9.vml"/><Relationship Id="rId6" Type="http://schemas.openxmlformats.org/officeDocument/2006/relationships/image" Target="../media/image50.png"/><Relationship Id="rId11" Type="http://schemas.openxmlformats.org/officeDocument/2006/relationships/image" Target="../media/image46.wmf"/><Relationship Id="rId5" Type="http://schemas.openxmlformats.org/officeDocument/2006/relationships/image" Target="../media/image49.png"/><Relationship Id="rId15" Type="http://schemas.openxmlformats.org/officeDocument/2006/relationships/image" Target="../media/image154.wmf"/><Relationship Id="rId10" Type="http://schemas.openxmlformats.org/officeDocument/2006/relationships/oleObject" Target="../embeddings/oleObject36.bin"/><Relationship Id="rId4" Type="http://schemas.openxmlformats.org/officeDocument/2006/relationships/image" Target="../media/image48.jpeg"/><Relationship Id="rId9" Type="http://schemas.openxmlformats.org/officeDocument/2006/relationships/image" Target="../media/image53.png"/><Relationship Id="rId14" Type="http://schemas.openxmlformats.org/officeDocument/2006/relationships/oleObject" Target="../embeddings/oleObject38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image" Target="../media/image160.wmf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57.wmf"/><Relationship Id="rId12" Type="http://schemas.openxmlformats.org/officeDocument/2006/relationships/oleObject" Target="../embeddings/oleObject44.bin"/><Relationship Id="rId17" Type="http://schemas.openxmlformats.org/officeDocument/2006/relationships/image" Target="../media/image16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6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159.wmf"/><Relationship Id="rId5" Type="http://schemas.openxmlformats.org/officeDocument/2006/relationships/image" Target="../media/image156.wmf"/><Relationship Id="rId15" Type="http://schemas.openxmlformats.org/officeDocument/2006/relationships/image" Target="../media/image161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158.wmf"/><Relationship Id="rId14" Type="http://schemas.openxmlformats.org/officeDocument/2006/relationships/oleObject" Target="../embeddings/oleObject45.bin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5.wmf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168.png"/><Relationship Id="rId12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67.png"/><Relationship Id="rId11" Type="http://schemas.openxmlformats.org/officeDocument/2006/relationships/image" Target="../media/image164.wmf"/><Relationship Id="rId5" Type="http://schemas.openxmlformats.org/officeDocument/2006/relationships/image" Target="../media/image163.wmf"/><Relationship Id="rId15" Type="http://schemas.openxmlformats.org/officeDocument/2006/relationships/image" Target="../media/image166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7.bin"/><Relationship Id="rId9" Type="http://schemas.openxmlformats.org/officeDocument/2006/relationships/image" Target="../media/image169.emf"/><Relationship Id="rId14" Type="http://schemas.openxmlformats.org/officeDocument/2006/relationships/oleObject" Target="../embeddings/oleObject50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13" Type="http://schemas.openxmlformats.org/officeDocument/2006/relationships/image" Target="../media/image173.wmf"/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71.wmf"/><Relationship Id="rId12" Type="http://schemas.openxmlformats.org/officeDocument/2006/relationships/oleObject" Target="../embeddings/oleObject54.bin"/><Relationship Id="rId17" Type="http://schemas.openxmlformats.org/officeDocument/2006/relationships/image" Target="../media/image17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6.bin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2.bin"/><Relationship Id="rId11" Type="http://schemas.openxmlformats.org/officeDocument/2006/relationships/image" Target="../media/image172.wmf"/><Relationship Id="rId5" Type="http://schemas.openxmlformats.org/officeDocument/2006/relationships/image" Target="../media/image170.wmf"/><Relationship Id="rId15" Type="http://schemas.openxmlformats.org/officeDocument/2006/relationships/image" Target="../media/image174.wmf"/><Relationship Id="rId10" Type="http://schemas.openxmlformats.org/officeDocument/2006/relationships/oleObject" Target="../embeddings/oleObject53.bin"/><Relationship Id="rId4" Type="http://schemas.openxmlformats.org/officeDocument/2006/relationships/oleObject" Target="../embeddings/oleObject51.bin"/><Relationship Id="rId9" Type="http://schemas.openxmlformats.org/officeDocument/2006/relationships/image" Target="../media/image177.jpeg"/><Relationship Id="rId14" Type="http://schemas.openxmlformats.org/officeDocument/2006/relationships/oleObject" Target="../embeddings/oleObject55.bin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oleObject" Target="../embeddings/oleObject59.bin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180.png"/><Relationship Id="rId12" Type="http://schemas.openxmlformats.org/officeDocument/2006/relationships/image" Target="../media/image17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78.wmf"/><Relationship Id="rId11" Type="http://schemas.openxmlformats.org/officeDocument/2006/relationships/oleObject" Target="../embeddings/oleObject58.bin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177.jpeg"/><Relationship Id="rId4" Type="http://schemas.openxmlformats.org/officeDocument/2006/relationships/image" Target="../media/image179.emf"/><Relationship Id="rId9" Type="http://schemas.openxmlformats.org/officeDocument/2006/relationships/image" Target="../media/image176.jpeg"/><Relationship Id="rId14" Type="http://schemas.openxmlformats.org/officeDocument/2006/relationships/image" Target="../media/image173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tiff"/><Relationship Id="rId5" Type="http://schemas.microsoft.com/office/2007/relationships/hdphoto" Target="../media/hdphoto6.wdp"/><Relationship Id="rId4" Type="http://schemas.openxmlformats.org/officeDocument/2006/relationships/image" Target="../media/image18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tif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5.png"/><Relationship Id="rId2" Type="http://schemas.openxmlformats.org/officeDocument/2006/relationships/video" Target="../media/media28.wmv"/><Relationship Id="rId1" Type="http://schemas.microsoft.com/office/2007/relationships/media" Target="../media/media28.wmv"/><Relationship Id="rId6" Type="http://schemas.microsoft.com/office/2007/relationships/hdphoto" Target="../media/hdphoto6.wdp"/><Relationship Id="rId5" Type="http://schemas.openxmlformats.org/officeDocument/2006/relationships/image" Target="../media/image184.png"/><Relationship Id="rId4" Type="http://schemas.openxmlformats.org/officeDocument/2006/relationships/notesSlide" Target="../notesSlides/notesSlide55.xml"/><Relationship Id="rId9" Type="http://schemas.openxmlformats.org/officeDocument/2006/relationships/image" Target="../media/image18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9.wmf"/><Relationship Id="rId7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w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CD127-D6F1-4EA0-B5D2-A92EBE52E801}" type="slidenum">
              <a:rPr lang="he-IL">
                <a:solidFill>
                  <a:schemeClr val="bg1"/>
                </a:solidFill>
              </a:rPr>
              <a:pPr/>
              <a:t>1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73025" y="-49213"/>
            <a:ext cx="9144000" cy="111601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Stereo from Flickering Caustics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191491" name="Rectangle 3"/>
          <p:cNvSpPr>
            <a:spLocks noChangeArrowheads="1"/>
          </p:cNvSpPr>
          <p:nvPr/>
        </p:nvSpPr>
        <p:spPr bwMode="auto">
          <a:xfrm>
            <a:off x="-76200" y="5195888"/>
            <a:ext cx="883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Shahriar Negahdaripour</a:t>
            </a:r>
          </a:p>
        </p:txBody>
      </p:sp>
      <p:sp>
        <p:nvSpPr>
          <p:cNvPr id="191494" name="Rectangle 6"/>
          <p:cNvSpPr>
            <a:spLocks noChangeArrowheads="1"/>
          </p:cNvSpPr>
          <p:nvPr/>
        </p:nvSpPr>
        <p:spPr bwMode="auto">
          <a:xfrm>
            <a:off x="1524000" y="4648200"/>
            <a:ext cx="57610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rtl="1">
              <a:lnSpc>
                <a:spcPct val="8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Elect. Eng. Dept.</a:t>
            </a:r>
          </a:p>
          <a:p>
            <a:pPr algn="ctr" rtl="1">
              <a:lnSpc>
                <a:spcPct val="8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Technion</a:t>
            </a:r>
          </a:p>
        </p:txBody>
      </p:sp>
      <p:sp>
        <p:nvSpPr>
          <p:cNvPr id="191497" name="Rectangle 9"/>
          <p:cNvSpPr>
            <a:spLocks noChangeArrowheads="1"/>
          </p:cNvSpPr>
          <p:nvPr/>
        </p:nvSpPr>
        <p:spPr bwMode="auto">
          <a:xfrm>
            <a:off x="1447800" y="5753100"/>
            <a:ext cx="57610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rtl="1">
              <a:lnSpc>
                <a:spcPct val="8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Elect. and Comp. Eng. Dept.</a:t>
            </a:r>
          </a:p>
          <a:p>
            <a:pPr algn="ctr" rtl="1">
              <a:lnSpc>
                <a:spcPct val="80000"/>
              </a:lnSpc>
              <a:spcBef>
                <a:spcPct val="20000"/>
              </a:spcBef>
            </a:pPr>
            <a:r>
              <a:rPr lang="en-US">
                <a:solidFill>
                  <a:schemeClr val="bg1"/>
                </a:solidFill>
              </a:rPr>
              <a:t>University of Miami</a:t>
            </a:r>
          </a:p>
        </p:txBody>
      </p:sp>
      <p:pic>
        <p:nvPicPr>
          <p:cNvPr id="191500" name="Picture 12" descr="lab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5" y="5162550"/>
            <a:ext cx="809625" cy="66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502" name="Picture 14" descr="Tech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513" y="5165725"/>
            <a:ext cx="522287" cy="6667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504" name="Picture 16" descr="UMLogoCol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6034088"/>
            <a:ext cx="1295400" cy="67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9" name="Picture 11" descr="b04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90600"/>
            <a:ext cx="67818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505" name="Text Box 17"/>
          <p:cNvSpPr txBox="1">
            <a:spLocks noChangeArrowheads="1"/>
          </p:cNvSpPr>
          <p:nvPr/>
        </p:nvSpPr>
        <p:spPr bwMode="auto">
          <a:xfrm>
            <a:off x="6934200" y="3886200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© I. Yogev</a:t>
            </a:r>
          </a:p>
        </p:txBody>
      </p:sp>
      <p:sp>
        <p:nvSpPr>
          <p:cNvPr id="191507" name="Rectangle 19"/>
          <p:cNvSpPr>
            <a:spLocks noChangeArrowheads="1"/>
          </p:cNvSpPr>
          <p:nvPr/>
        </p:nvSpPr>
        <p:spPr bwMode="auto">
          <a:xfrm>
            <a:off x="228600" y="4191000"/>
            <a:ext cx="883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Yohay Swirski, Yoav Y. Schechner, Ben Herzberg</a:t>
            </a:r>
          </a:p>
        </p:txBody>
      </p:sp>
    </p:spTree>
    <p:extLst>
      <p:ext uri="{BB962C8B-B14F-4D97-AF65-F5344CB8AC3E}">
        <p14:creationId xmlns:p14="http://schemas.microsoft.com/office/powerpoint/2010/main" val="27012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B6C79-0D89-47B4-9D30-F67634C02A73}" type="slidenum">
              <a:rPr lang="he-IL">
                <a:solidFill>
                  <a:schemeClr val="bg1"/>
                </a:solidFill>
              </a:rPr>
              <a:pPr/>
              <a:t>10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pic>
        <p:nvPicPr>
          <p:cNvPr id="184338" name="pool_bad_dynamic2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55675"/>
            <a:ext cx="7010400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8" name="Rectangle 28"/>
          <p:cNvSpPr>
            <a:spLocks noChangeArrowheads="1"/>
          </p:cNvSpPr>
          <p:nvPr/>
        </p:nvSpPr>
        <p:spPr bwMode="auto">
          <a:xfrm>
            <a:off x="1219200" y="1066800"/>
            <a:ext cx="7010400" cy="5105400"/>
          </a:xfrm>
          <a:prstGeom prst="rect">
            <a:avLst/>
          </a:prstGeom>
          <a:solidFill>
            <a:schemeClr val="bg1">
              <a:alpha val="50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18433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50" y="2851150"/>
            <a:ext cx="777875" cy="400050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33" name="Text Box 13"/>
          <p:cNvSpPr txBox="1">
            <a:spLocks noChangeArrowheads="1"/>
          </p:cNvSpPr>
          <p:nvPr/>
        </p:nvSpPr>
        <p:spPr bwMode="auto">
          <a:xfrm rot="16200000">
            <a:off x="423069" y="4682331"/>
            <a:ext cx="1227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Intensity</a:t>
            </a:r>
          </a:p>
        </p:txBody>
      </p:sp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11113" y="1997075"/>
            <a:ext cx="13874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Shift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of just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5 pixels. </a:t>
            </a:r>
          </a:p>
        </p:txBody>
      </p:sp>
      <p:sp>
        <p:nvSpPr>
          <p:cNvPr id="184337" name="Rectangle 17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856662" cy="1143000"/>
          </a:xfrm>
          <a:noFill/>
          <a:ln/>
        </p:spPr>
        <p:txBody>
          <a:bodyPr/>
          <a:lstStyle/>
          <a:p>
            <a:r>
              <a:rPr lang="en-US" sz="3600">
                <a:solidFill>
                  <a:srgbClr val="FFFF66"/>
                </a:solidFill>
              </a:rPr>
              <a:t>Strong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en-US" sz="3600">
                <a:solidFill>
                  <a:srgbClr val="FFFF66"/>
                </a:solidFill>
              </a:rPr>
              <a:t>Disambiguation</a:t>
            </a:r>
          </a:p>
        </p:txBody>
      </p:sp>
      <p:pic>
        <p:nvPicPr>
          <p:cNvPr id="184341" name="Picture 21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2057400" cy="1058863"/>
          </a:xfrm>
          <a:prstGeom prst="rect">
            <a:avLst/>
          </a:prstGeom>
          <a:noFill/>
          <a:ln w="317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2" name="Oval 22"/>
          <p:cNvSpPr>
            <a:spLocks noChangeArrowheads="1"/>
          </p:cNvSpPr>
          <p:nvPr/>
        </p:nvSpPr>
        <p:spPr bwMode="auto">
          <a:xfrm>
            <a:off x="2355850" y="29845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e-IL"/>
          </a:p>
        </p:txBody>
      </p:sp>
      <p:sp>
        <p:nvSpPr>
          <p:cNvPr id="184343" name="Oval 23"/>
          <p:cNvSpPr>
            <a:spLocks noChangeArrowheads="1"/>
          </p:cNvSpPr>
          <p:nvPr/>
        </p:nvSpPr>
        <p:spPr bwMode="auto">
          <a:xfrm>
            <a:off x="1828800" y="13716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e-IL"/>
          </a:p>
        </p:txBody>
      </p:sp>
      <p:sp>
        <p:nvSpPr>
          <p:cNvPr id="184346" name="Line 26"/>
          <p:cNvSpPr>
            <a:spLocks noChangeShapeType="1"/>
          </p:cNvSpPr>
          <p:nvPr/>
        </p:nvSpPr>
        <p:spPr bwMode="auto">
          <a:xfrm flipH="1" flipV="1">
            <a:off x="679450" y="1993900"/>
            <a:ext cx="1257300" cy="127635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84347" name="Line 27"/>
          <p:cNvSpPr>
            <a:spLocks noChangeShapeType="1"/>
          </p:cNvSpPr>
          <p:nvPr/>
        </p:nvSpPr>
        <p:spPr bwMode="auto">
          <a:xfrm flipV="1">
            <a:off x="2736850" y="2000250"/>
            <a:ext cx="19050" cy="8255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6101851" y="6476775"/>
            <a:ext cx="30203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Swirski</a:t>
            </a:r>
            <a:r>
              <a:rPr lang="en-US" sz="2000" dirty="0" smtClean="0">
                <a:solidFill>
                  <a:schemeClr val="bg1"/>
                </a:solidFill>
              </a:rPr>
              <a:t> et al, ICCV 2009</a:t>
            </a:r>
            <a:endParaRPr lang="he-I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4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4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3 -0.00371 C 0.0118 -0.00463 0.01475 -0.00811 0.01892 -0.00857 C 0.01979 -0.01135 0.02118 -0.01482 0.02274 -0.01713 C 0.025 -0.02732 0.0276 -0.03727 0.02274 -0.04746 C 0.02187 -0.05116 0.02066 -0.05116 0.01736 -0.05162 C 0.01354 -0.05116 0.00711 -0.05209 0.00382 -0.04885 C 0.00156 -0.04699 -0.00174 -0.0426 -0.00174 -0.04213 C -0.00348 -0.0382 -0.00678 -0.03681 -0.00938 -0.03403 C -0.01059 -0.02963 -0.01407 -0.02431 -0.01702 -0.02107 C -0.01893 -0.01436 -0.01893 -0.00764 -0.01893 -0.0007 " pathEditMode="relative" rAng="0" ptsTypes="fffffffffA">
                                      <p:cBhvr>
                                        <p:cTn id="30" dur="2000" fill="hold"/>
                                        <p:tgtEl>
                                          <p:spTgt spid="18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38"/>
                </p:tgtEl>
              </p:cMediaNode>
            </p:video>
          </p:childTnLst>
        </p:cTn>
      </p:par>
    </p:tnLst>
    <p:bldLst>
      <p:bldP spid="184348" grpId="0" animBg="1"/>
      <p:bldP spid="184342" grpId="0" animBg="1"/>
      <p:bldP spid="184343" grpId="0" animBg="1"/>
      <p:bldP spid="184343" grpId="1" animBg="1"/>
      <p:bldP spid="184346" grpId="0" animBg="1"/>
      <p:bldP spid="1843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9874CA-EBE8-4863-831D-5F20DC174C2C}" type="slidenum">
              <a:rPr lang="he-IL">
                <a:solidFill>
                  <a:schemeClr val="bg1"/>
                </a:solidFill>
              </a:rPr>
              <a:pPr/>
              <a:t>11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pic>
        <p:nvPicPr>
          <p:cNvPr id="307202" name="pool_bad_dynamic2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55675"/>
            <a:ext cx="7010400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05" name="Text Box 5"/>
          <p:cNvSpPr txBox="1">
            <a:spLocks noChangeArrowheads="1"/>
          </p:cNvSpPr>
          <p:nvPr/>
        </p:nvSpPr>
        <p:spPr bwMode="auto">
          <a:xfrm rot="16200000">
            <a:off x="423069" y="4682331"/>
            <a:ext cx="1227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Intensity</a:t>
            </a:r>
          </a:p>
        </p:txBody>
      </p:sp>
      <p:sp>
        <p:nvSpPr>
          <p:cNvPr id="307206" name="Text Box 6"/>
          <p:cNvSpPr txBox="1">
            <a:spLocks noChangeArrowheads="1"/>
          </p:cNvSpPr>
          <p:nvPr/>
        </p:nvSpPr>
        <p:spPr bwMode="auto">
          <a:xfrm>
            <a:off x="11113" y="1997075"/>
            <a:ext cx="13874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Shift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of just</a:t>
            </a:r>
          </a:p>
          <a:p>
            <a:pPr algn="ctr"/>
            <a:r>
              <a:rPr lang="en-US" sz="2400">
                <a:solidFill>
                  <a:schemeClr val="bg1"/>
                </a:solidFill>
              </a:rPr>
              <a:t>5 pixels. </a:t>
            </a:r>
          </a:p>
        </p:txBody>
      </p:sp>
      <p:sp>
        <p:nvSpPr>
          <p:cNvPr id="307207" name="Rectangle 7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856662" cy="1143000"/>
          </a:xfrm>
          <a:noFill/>
          <a:ln/>
        </p:spPr>
        <p:txBody>
          <a:bodyPr/>
          <a:lstStyle/>
          <a:p>
            <a:r>
              <a:rPr lang="en-US" sz="3600">
                <a:solidFill>
                  <a:srgbClr val="FFFF66"/>
                </a:solidFill>
              </a:rPr>
              <a:t>Strong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en-US" sz="3600">
                <a:solidFill>
                  <a:srgbClr val="FFFF66"/>
                </a:solidFill>
              </a:rPr>
              <a:t>Disambiguation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01851" y="6476775"/>
            <a:ext cx="30203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Swirski</a:t>
            </a:r>
            <a:r>
              <a:rPr lang="en-US" sz="2000" dirty="0" smtClean="0">
                <a:solidFill>
                  <a:schemeClr val="bg1"/>
                </a:solidFill>
              </a:rPr>
              <a:t> et al, ICCV 2009</a:t>
            </a:r>
            <a:endParaRPr lang="he-IL" sz="1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41564" y="6508294"/>
            <a:ext cx="81534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200" y="6515104"/>
            <a:ext cx="8153400" cy="4571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0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" fill="hold"/>
                                        <p:tgtEl>
                                          <p:spTgt spid="307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20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C17AB-0BB6-44E2-9D24-56180585D34D}" type="slidenum">
              <a:rPr lang="he-IL">
                <a:solidFill>
                  <a:schemeClr val="bg1"/>
                </a:solidFill>
              </a:rPr>
              <a:pPr/>
              <a:t>12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3600">
                <a:solidFill>
                  <a:srgbClr val="FFFF66"/>
                </a:solidFill>
              </a:rPr>
              <a:t>Correspondence by temporal flicker</a:t>
            </a:r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611188" y="944563"/>
            <a:ext cx="7920037" cy="504825"/>
          </a:xfrm>
          <a:prstGeom prst="rect">
            <a:avLst/>
          </a:prstGeom>
          <a:solidFill>
            <a:srgbClr val="00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00365" name="Text Box 13"/>
          <p:cNvSpPr txBox="1">
            <a:spLocks noChangeArrowheads="1"/>
          </p:cNvSpPr>
          <p:nvPr/>
        </p:nvSpPr>
        <p:spPr bwMode="auto">
          <a:xfrm rot="16200000">
            <a:off x="423069" y="4682331"/>
            <a:ext cx="1227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Intensity</a:t>
            </a:r>
          </a:p>
        </p:txBody>
      </p:sp>
      <p:pic>
        <p:nvPicPr>
          <p:cNvPr id="100366" name="pool_good_corr2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913" y="958850"/>
            <a:ext cx="7024687" cy="55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01851" y="6476775"/>
            <a:ext cx="30203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Swirski</a:t>
            </a:r>
            <a:r>
              <a:rPr lang="en-US" sz="2000" dirty="0" smtClean="0">
                <a:solidFill>
                  <a:schemeClr val="bg1"/>
                </a:solidFill>
              </a:rPr>
              <a:t> et al, ICCV 2009</a:t>
            </a:r>
            <a:endParaRPr lang="he-IL" sz="1600" dirty="0">
              <a:solidFill>
                <a:schemeClr val="bg1"/>
              </a:solidFill>
            </a:endParaRPr>
          </a:p>
        </p:txBody>
      </p:sp>
      <p:sp>
        <p:nvSpPr>
          <p:cNvPr id="9" name="AutoShape 6"/>
          <p:cNvSpPr>
            <a:spLocks noChangeArrowheads="1"/>
          </p:cNvSpPr>
          <p:nvPr/>
        </p:nvSpPr>
        <p:spPr bwMode="auto">
          <a:xfrm rot="1362865">
            <a:off x="-228600" y="2427288"/>
            <a:ext cx="9823450" cy="2514600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Unambiguous temporal signature</a:t>
            </a:r>
          </a:p>
        </p:txBody>
      </p:sp>
    </p:spTree>
    <p:extLst>
      <p:ext uri="{BB962C8B-B14F-4D97-AF65-F5344CB8AC3E}">
        <p14:creationId xmlns:p14="http://schemas.microsoft.com/office/powerpoint/2010/main" val="8313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100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" fill="hold"/>
                                        <p:tgtEl>
                                          <p:spTgt spid="100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0366"/>
                </p:tgtEl>
              </p:cMediaNode>
            </p:video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0B39-0858-4EB8-8F0C-FB31BF075CFC}" type="slidenum">
              <a:rPr lang="he-IL">
                <a:solidFill>
                  <a:schemeClr val="bg1"/>
                </a:solidFill>
              </a:rPr>
              <a:pPr/>
              <a:t>13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>
                <a:solidFill>
                  <a:srgbClr val="FFFF66"/>
                </a:solidFill>
              </a:rPr>
              <a:t>Pointwise (temporal) algorithm</a:t>
            </a:r>
          </a:p>
        </p:txBody>
      </p:sp>
      <p:sp>
        <p:nvSpPr>
          <p:cNvPr id="193550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76200" y="4999038"/>
            <a:ext cx="9296400" cy="2087562"/>
          </a:xfrm>
        </p:spPr>
        <p:txBody>
          <a:bodyPr/>
          <a:lstStyle/>
          <a:p>
            <a:pPr algn="l" rtl="0">
              <a:lnSpc>
                <a:spcPct val="125000"/>
              </a:lnSpc>
            </a:pPr>
            <a:r>
              <a:rPr lang="en-US" sz="2400">
                <a:solidFill>
                  <a:schemeClr val="bg1"/>
                </a:solidFill>
              </a:rPr>
              <a:t>Find best match of all candidates in the second viewpoint.</a:t>
            </a:r>
          </a:p>
          <a:p>
            <a:pPr algn="l" rtl="0">
              <a:lnSpc>
                <a:spcPct val="125000"/>
              </a:lnSpc>
            </a:pPr>
            <a:r>
              <a:rPr lang="en-US" sz="2400">
                <a:solidFill>
                  <a:schemeClr val="bg1"/>
                </a:solidFill>
              </a:rPr>
              <a:t> </a:t>
            </a:r>
          </a:p>
          <a:p>
            <a:pPr algn="l" rtl="0">
              <a:lnSpc>
                <a:spcPct val="125000"/>
              </a:lnSpc>
            </a:pPr>
            <a:r>
              <a:rPr lang="en-US" sz="2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3541" name="Rectangle 5"/>
          <p:cNvSpPr>
            <a:spLocks noChangeArrowheads="1"/>
          </p:cNvSpPr>
          <p:nvPr/>
        </p:nvSpPr>
        <p:spPr bwMode="auto">
          <a:xfrm>
            <a:off x="424815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rgbClr val="FFFF66"/>
              </a:solidFill>
              <a:latin typeface="Tahoma" pitchFamily="34" charset="0"/>
            </a:endParaRPr>
          </a:p>
        </p:txBody>
      </p:sp>
      <p:pic>
        <p:nvPicPr>
          <p:cNvPr id="193546" name="Picture 10" descr="left_p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9144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7" name="Picture 11" descr="right_poo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914400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56" name="Oval 20"/>
          <p:cNvSpPr>
            <a:spLocks noChangeArrowheads="1"/>
          </p:cNvSpPr>
          <p:nvPr/>
        </p:nvSpPr>
        <p:spPr bwMode="auto">
          <a:xfrm>
            <a:off x="3070225" y="2514600"/>
            <a:ext cx="228600" cy="2286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93558" name="Oval 22"/>
          <p:cNvSpPr>
            <a:spLocks noChangeArrowheads="1"/>
          </p:cNvSpPr>
          <p:nvPr/>
        </p:nvSpPr>
        <p:spPr bwMode="auto">
          <a:xfrm>
            <a:off x="5067300" y="1336675"/>
            <a:ext cx="228600" cy="228600"/>
          </a:xfrm>
          <a:prstGeom prst="ellipse">
            <a:avLst/>
          </a:prstGeom>
          <a:solidFill>
            <a:srgbClr val="0000FF">
              <a:alpha val="89000"/>
            </a:srgbClr>
          </a:solidFill>
          <a:ln w="1905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93561" name="Oval 25"/>
          <p:cNvSpPr>
            <a:spLocks noChangeArrowheads="1"/>
          </p:cNvSpPr>
          <p:nvPr/>
        </p:nvSpPr>
        <p:spPr bwMode="auto">
          <a:xfrm>
            <a:off x="6134100" y="1631950"/>
            <a:ext cx="228600" cy="228600"/>
          </a:xfrm>
          <a:prstGeom prst="ellipse">
            <a:avLst/>
          </a:prstGeom>
          <a:solidFill>
            <a:srgbClr val="0000FF">
              <a:alpha val="89000"/>
            </a:srgbClr>
          </a:solidFill>
          <a:ln w="1905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93563" name="Oval 27"/>
          <p:cNvSpPr>
            <a:spLocks noChangeArrowheads="1"/>
          </p:cNvSpPr>
          <p:nvPr/>
        </p:nvSpPr>
        <p:spPr bwMode="auto">
          <a:xfrm>
            <a:off x="7048500" y="1936750"/>
            <a:ext cx="228600" cy="228600"/>
          </a:xfrm>
          <a:prstGeom prst="ellipse">
            <a:avLst/>
          </a:prstGeom>
          <a:solidFill>
            <a:srgbClr val="0000FF">
              <a:alpha val="89000"/>
            </a:srgbClr>
          </a:solidFill>
          <a:ln w="1905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93564" name="Oval 28"/>
          <p:cNvSpPr>
            <a:spLocks noChangeArrowheads="1"/>
          </p:cNvSpPr>
          <p:nvPr/>
        </p:nvSpPr>
        <p:spPr bwMode="auto">
          <a:xfrm>
            <a:off x="5219700" y="2241550"/>
            <a:ext cx="228600" cy="228600"/>
          </a:xfrm>
          <a:prstGeom prst="ellipse">
            <a:avLst/>
          </a:prstGeom>
          <a:solidFill>
            <a:srgbClr val="0000FF">
              <a:alpha val="89000"/>
            </a:srgbClr>
          </a:solidFill>
          <a:ln w="1905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93570" name="Oval 34"/>
          <p:cNvSpPr>
            <a:spLocks noChangeArrowheads="1"/>
          </p:cNvSpPr>
          <p:nvPr/>
        </p:nvSpPr>
        <p:spPr bwMode="auto">
          <a:xfrm>
            <a:off x="6086475" y="2514600"/>
            <a:ext cx="228600" cy="228600"/>
          </a:xfrm>
          <a:prstGeom prst="ellipse">
            <a:avLst/>
          </a:prstGeom>
          <a:solidFill>
            <a:srgbClr val="00CC00">
              <a:alpha val="81000"/>
            </a:srgbClr>
          </a:solidFill>
          <a:ln w="19050">
            <a:solidFill>
              <a:srgbClr val="FFFF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193629" name="Group 93"/>
          <p:cNvGrpSpPr>
            <a:grpSpLocks/>
          </p:cNvGrpSpPr>
          <p:nvPr/>
        </p:nvGrpSpPr>
        <p:grpSpPr bwMode="auto">
          <a:xfrm>
            <a:off x="7581900" y="2819400"/>
            <a:ext cx="1143000" cy="2133600"/>
            <a:chOff x="1968" y="960"/>
            <a:chExt cx="720" cy="1344"/>
          </a:xfrm>
        </p:grpSpPr>
        <p:sp>
          <p:nvSpPr>
            <p:cNvPr id="193574" name="Line 38"/>
            <p:cNvSpPr>
              <a:spLocks noChangeShapeType="1"/>
            </p:cNvSpPr>
            <p:nvPr/>
          </p:nvSpPr>
          <p:spPr bwMode="auto">
            <a:xfrm>
              <a:off x="1968" y="1632"/>
              <a:ext cx="270" cy="672"/>
            </a:xfrm>
            <a:prstGeom prst="line">
              <a:avLst/>
            </a:prstGeom>
            <a:noFill/>
            <a:ln w="1968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193575" name="Line 39"/>
            <p:cNvSpPr>
              <a:spLocks noChangeShapeType="1"/>
            </p:cNvSpPr>
            <p:nvPr/>
          </p:nvSpPr>
          <p:spPr bwMode="auto">
            <a:xfrm flipV="1">
              <a:off x="2208" y="960"/>
              <a:ext cx="480" cy="1344"/>
            </a:xfrm>
            <a:prstGeom prst="line">
              <a:avLst/>
            </a:prstGeom>
            <a:noFill/>
            <a:ln w="2063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193631" name="Group 95"/>
          <p:cNvGrpSpPr>
            <a:grpSpLocks/>
          </p:cNvGrpSpPr>
          <p:nvPr/>
        </p:nvGrpSpPr>
        <p:grpSpPr bwMode="auto">
          <a:xfrm>
            <a:off x="7478713" y="3505200"/>
            <a:ext cx="1627187" cy="1441450"/>
            <a:chOff x="1829" y="1161"/>
            <a:chExt cx="1025" cy="908"/>
          </a:xfrm>
        </p:grpSpPr>
        <p:sp>
          <p:nvSpPr>
            <p:cNvPr id="193626" name="Freeform 90"/>
            <p:cNvSpPr>
              <a:spLocks/>
            </p:cNvSpPr>
            <p:nvPr/>
          </p:nvSpPr>
          <p:spPr bwMode="auto">
            <a:xfrm>
              <a:off x="1956" y="1248"/>
              <a:ext cx="773" cy="766"/>
            </a:xfrm>
            <a:custGeom>
              <a:avLst/>
              <a:gdLst>
                <a:gd name="T0" fmla="*/ 0 w 1905"/>
                <a:gd name="T1" fmla="*/ 0 h 3039"/>
                <a:gd name="T2" fmla="*/ 681 w 1905"/>
                <a:gd name="T3" fmla="*/ 856 h 3039"/>
                <a:gd name="T4" fmla="*/ 1564 w 1905"/>
                <a:gd name="T5" fmla="*/ 2230 h 3039"/>
                <a:gd name="T6" fmla="*/ 1905 w 1905"/>
                <a:gd name="T7" fmla="*/ 3039 h 3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5" h="3039">
                  <a:moveTo>
                    <a:pt x="0" y="0"/>
                  </a:moveTo>
                  <a:cubicBezTo>
                    <a:pt x="113" y="143"/>
                    <a:pt x="420" y="484"/>
                    <a:pt x="681" y="856"/>
                  </a:cubicBezTo>
                  <a:cubicBezTo>
                    <a:pt x="942" y="1228"/>
                    <a:pt x="1360" y="1866"/>
                    <a:pt x="1564" y="2230"/>
                  </a:cubicBezTo>
                  <a:cubicBezTo>
                    <a:pt x="1875" y="2746"/>
                    <a:pt x="1834" y="2871"/>
                    <a:pt x="1905" y="3039"/>
                  </a:cubicBezTo>
                </a:path>
              </a:pathLst>
            </a:custGeom>
            <a:noFill/>
            <a:ln w="3810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93623" name="Freeform 87"/>
            <p:cNvSpPr>
              <a:spLocks/>
            </p:cNvSpPr>
            <p:nvPr/>
          </p:nvSpPr>
          <p:spPr bwMode="auto">
            <a:xfrm flipV="1">
              <a:off x="1971" y="1201"/>
              <a:ext cx="781" cy="765"/>
            </a:xfrm>
            <a:custGeom>
              <a:avLst/>
              <a:gdLst>
                <a:gd name="T0" fmla="*/ 0 w 1905"/>
                <a:gd name="T1" fmla="*/ 0 h 3039"/>
                <a:gd name="T2" fmla="*/ 681 w 1905"/>
                <a:gd name="T3" fmla="*/ 856 h 3039"/>
                <a:gd name="T4" fmla="*/ 1564 w 1905"/>
                <a:gd name="T5" fmla="*/ 2230 h 3039"/>
                <a:gd name="T6" fmla="*/ 1905 w 1905"/>
                <a:gd name="T7" fmla="*/ 3039 h 3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05" h="3039">
                  <a:moveTo>
                    <a:pt x="0" y="0"/>
                  </a:moveTo>
                  <a:cubicBezTo>
                    <a:pt x="113" y="143"/>
                    <a:pt x="420" y="484"/>
                    <a:pt x="681" y="856"/>
                  </a:cubicBezTo>
                  <a:cubicBezTo>
                    <a:pt x="942" y="1228"/>
                    <a:pt x="1360" y="1866"/>
                    <a:pt x="1564" y="2230"/>
                  </a:cubicBezTo>
                  <a:cubicBezTo>
                    <a:pt x="1875" y="2746"/>
                    <a:pt x="1834" y="2871"/>
                    <a:pt x="1905" y="3039"/>
                  </a:cubicBezTo>
                </a:path>
              </a:pathLst>
            </a:custGeom>
            <a:noFill/>
            <a:ln w="3810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93624" name="Freeform 88"/>
            <p:cNvSpPr>
              <a:spLocks/>
            </p:cNvSpPr>
            <p:nvPr/>
          </p:nvSpPr>
          <p:spPr bwMode="auto">
            <a:xfrm rot="1548961" flipV="1">
              <a:off x="1854" y="1859"/>
              <a:ext cx="237" cy="168"/>
            </a:xfrm>
            <a:custGeom>
              <a:avLst/>
              <a:gdLst>
                <a:gd name="T0" fmla="*/ 0 w 256"/>
                <a:gd name="T1" fmla="*/ 148 h 220"/>
                <a:gd name="T2" fmla="*/ 112 w 256"/>
                <a:gd name="T3" fmla="*/ 220 h 220"/>
                <a:gd name="T4" fmla="*/ 112 w 256"/>
                <a:gd name="T5" fmla="*/ 140 h 220"/>
                <a:gd name="T6" fmla="*/ 156 w 256"/>
                <a:gd name="T7" fmla="*/ 148 h 220"/>
                <a:gd name="T8" fmla="*/ 160 w 256"/>
                <a:gd name="T9" fmla="*/ 84 h 220"/>
                <a:gd name="T10" fmla="*/ 248 w 256"/>
                <a:gd name="T11" fmla="*/ 120 h 220"/>
                <a:gd name="T12" fmla="*/ 256 w 256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220">
                  <a:moveTo>
                    <a:pt x="0" y="148"/>
                  </a:moveTo>
                  <a:lnTo>
                    <a:pt x="112" y="220"/>
                  </a:lnTo>
                  <a:lnTo>
                    <a:pt x="112" y="140"/>
                  </a:lnTo>
                  <a:lnTo>
                    <a:pt x="156" y="148"/>
                  </a:lnTo>
                  <a:lnTo>
                    <a:pt x="160" y="84"/>
                  </a:lnTo>
                  <a:lnTo>
                    <a:pt x="248" y="120"/>
                  </a:lnTo>
                  <a:lnTo>
                    <a:pt x="256" y="0"/>
                  </a:lnTo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93625" name="Freeform 89"/>
            <p:cNvSpPr>
              <a:spLocks/>
            </p:cNvSpPr>
            <p:nvPr/>
          </p:nvSpPr>
          <p:spPr bwMode="auto">
            <a:xfrm rot="11630811" flipV="1">
              <a:off x="2627" y="1161"/>
              <a:ext cx="226" cy="102"/>
            </a:xfrm>
            <a:custGeom>
              <a:avLst/>
              <a:gdLst>
                <a:gd name="T0" fmla="*/ 0 w 256"/>
                <a:gd name="T1" fmla="*/ 148 h 220"/>
                <a:gd name="T2" fmla="*/ 112 w 256"/>
                <a:gd name="T3" fmla="*/ 220 h 220"/>
                <a:gd name="T4" fmla="*/ 112 w 256"/>
                <a:gd name="T5" fmla="*/ 140 h 220"/>
                <a:gd name="T6" fmla="*/ 156 w 256"/>
                <a:gd name="T7" fmla="*/ 148 h 220"/>
                <a:gd name="T8" fmla="*/ 160 w 256"/>
                <a:gd name="T9" fmla="*/ 84 h 220"/>
                <a:gd name="T10" fmla="*/ 248 w 256"/>
                <a:gd name="T11" fmla="*/ 120 h 220"/>
                <a:gd name="T12" fmla="*/ 256 w 256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220">
                  <a:moveTo>
                    <a:pt x="0" y="148"/>
                  </a:moveTo>
                  <a:lnTo>
                    <a:pt x="112" y="220"/>
                  </a:lnTo>
                  <a:lnTo>
                    <a:pt x="112" y="140"/>
                  </a:lnTo>
                  <a:lnTo>
                    <a:pt x="156" y="148"/>
                  </a:lnTo>
                  <a:lnTo>
                    <a:pt x="160" y="84"/>
                  </a:lnTo>
                  <a:lnTo>
                    <a:pt x="248" y="120"/>
                  </a:lnTo>
                  <a:lnTo>
                    <a:pt x="256" y="0"/>
                  </a:lnTo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93627" name="Freeform 91"/>
            <p:cNvSpPr>
              <a:spLocks/>
            </p:cNvSpPr>
            <p:nvPr/>
          </p:nvSpPr>
          <p:spPr bwMode="auto">
            <a:xfrm rot="-23581882">
              <a:off x="1829" y="1200"/>
              <a:ext cx="261" cy="119"/>
            </a:xfrm>
            <a:custGeom>
              <a:avLst/>
              <a:gdLst>
                <a:gd name="T0" fmla="*/ 0 w 256"/>
                <a:gd name="T1" fmla="*/ 148 h 220"/>
                <a:gd name="T2" fmla="*/ 112 w 256"/>
                <a:gd name="T3" fmla="*/ 220 h 220"/>
                <a:gd name="T4" fmla="*/ 112 w 256"/>
                <a:gd name="T5" fmla="*/ 140 h 220"/>
                <a:gd name="T6" fmla="*/ 156 w 256"/>
                <a:gd name="T7" fmla="*/ 148 h 220"/>
                <a:gd name="T8" fmla="*/ 160 w 256"/>
                <a:gd name="T9" fmla="*/ 84 h 220"/>
                <a:gd name="T10" fmla="*/ 248 w 256"/>
                <a:gd name="T11" fmla="*/ 120 h 220"/>
                <a:gd name="T12" fmla="*/ 256 w 256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220">
                  <a:moveTo>
                    <a:pt x="0" y="148"/>
                  </a:moveTo>
                  <a:lnTo>
                    <a:pt x="112" y="220"/>
                  </a:lnTo>
                  <a:lnTo>
                    <a:pt x="112" y="140"/>
                  </a:lnTo>
                  <a:lnTo>
                    <a:pt x="156" y="148"/>
                  </a:lnTo>
                  <a:lnTo>
                    <a:pt x="160" y="84"/>
                  </a:lnTo>
                  <a:lnTo>
                    <a:pt x="248" y="120"/>
                  </a:lnTo>
                  <a:lnTo>
                    <a:pt x="256" y="0"/>
                  </a:lnTo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93628" name="Freeform 92"/>
            <p:cNvSpPr>
              <a:spLocks/>
            </p:cNvSpPr>
            <p:nvPr/>
          </p:nvSpPr>
          <p:spPr bwMode="auto">
            <a:xfrm rot="9680771">
              <a:off x="2588" y="1962"/>
              <a:ext cx="266" cy="107"/>
            </a:xfrm>
            <a:custGeom>
              <a:avLst/>
              <a:gdLst>
                <a:gd name="T0" fmla="*/ 0 w 256"/>
                <a:gd name="T1" fmla="*/ 148 h 220"/>
                <a:gd name="T2" fmla="*/ 112 w 256"/>
                <a:gd name="T3" fmla="*/ 220 h 220"/>
                <a:gd name="T4" fmla="*/ 112 w 256"/>
                <a:gd name="T5" fmla="*/ 140 h 220"/>
                <a:gd name="T6" fmla="*/ 156 w 256"/>
                <a:gd name="T7" fmla="*/ 148 h 220"/>
                <a:gd name="T8" fmla="*/ 160 w 256"/>
                <a:gd name="T9" fmla="*/ 84 h 220"/>
                <a:gd name="T10" fmla="*/ 248 w 256"/>
                <a:gd name="T11" fmla="*/ 120 h 220"/>
                <a:gd name="T12" fmla="*/ 256 w 256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220">
                  <a:moveTo>
                    <a:pt x="0" y="148"/>
                  </a:moveTo>
                  <a:lnTo>
                    <a:pt x="112" y="220"/>
                  </a:lnTo>
                  <a:lnTo>
                    <a:pt x="112" y="140"/>
                  </a:lnTo>
                  <a:lnTo>
                    <a:pt x="156" y="148"/>
                  </a:lnTo>
                  <a:lnTo>
                    <a:pt x="160" y="84"/>
                  </a:lnTo>
                  <a:lnTo>
                    <a:pt x="248" y="120"/>
                  </a:lnTo>
                  <a:lnTo>
                    <a:pt x="256" y="0"/>
                  </a:lnTo>
                </a:path>
              </a:pathLst>
            </a:custGeom>
            <a:solidFill>
              <a:schemeClr val="tx2"/>
            </a:solidFill>
            <a:ln w="317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  <p:sp>
        <p:nvSpPr>
          <p:cNvPr id="193633" name="Rectangle 97"/>
          <p:cNvSpPr>
            <a:spLocks noChangeArrowheads="1"/>
          </p:cNvSpPr>
          <p:nvPr/>
        </p:nvSpPr>
        <p:spPr bwMode="auto">
          <a:xfrm>
            <a:off x="1866900" y="3429000"/>
            <a:ext cx="54102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93636" name="Freeform 100"/>
          <p:cNvSpPr>
            <a:spLocks/>
          </p:cNvSpPr>
          <p:nvPr/>
        </p:nvSpPr>
        <p:spPr bwMode="auto">
          <a:xfrm>
            <a:off x="2155825" y="3733800"/>
            <a:ext cx="4870450" cy="571500"/>
          </a:xfrm>
          <a:custGeom>
            <a:avLst/>
            <a:gdLst>
              <a:gd name="T0" fmla="*/ 0 w 3068"/>
              <a:gd name="T1" fmla="*/ 72 h 360"/>
              <a:gd name="T2" fmla="*/ 15 w 3068"/>
              <a:gd name="T3" fmla="*/ 129 h 360"/>
              <a:gd name="T4" fmla="*/ 87 w 3068"/>
              <a:gd name="T5" fmla="*/ 360 h 360"/>
              <a:gd name="T6" fmla="*/ 293 w 3068"/>
              <a:gd name="T7" fmla="*/ 326 h 360"/>
              <a:gd name="T8" fmla="*/ 432 w 3068"/>
              <a:gd name="T9" fmla="*/ 173 h 360"/>
              <a:gd name="T10" fmla="*/ 524 w 3068"/>
              <a:gd name="T11" fmla="*/ 331 h 360"/>
              <a:gd name="T12" fmla="*/ 605 w 3068"/>
              <a:gd name="T13" fmla="*/ 259 h 360"/>
              <a:gd name="T14" fmla="*/ 677 w 3068"/>
              <a:gd name="T15" fmla="*/ 345 h 360"/>
              <a:gd name="T16" fmla="*/ 778 w 3068"/>
              <a:gd name="T17" fmla="*/ 331 h 360"/>
              <a:gd name="T18" fmla="*/ 840 w 3068"/>
              <a:gd name="T19" fmla="*/ 355 h 360"/>
              <a:gd name="T20" fmla="*/ 956 w 3068"/>
              <a:gd name="T21" fmla="*/ 264 h 360"/>
              <a:gd name="T22" fmla="*/ 1018 w 3068"/>
              <a:gd name="T23" fmla="*/ 254 h 360"/>
              <a:gd name="T24" fmla="*/ 1114 w 3068"/>
              <a:gd name="T25" fmla="*/ 341 h 360"/>
              <a:gd name="T26" fmla="*/ 1215 w 3068"/>
              <a:gd name="T27" fmla="*/ 297 h 360"/>
              <a:gd name="T28" fmla="*/ 1311 w 3068"/>
              <a:gd name="T29" fmla="*/ 317 h 360"/>
              <a:gd name="T30" fmla="*/ 1469 w 3068"/>
              <a:gd name="T31" fmla="*/ 211 h 360"/>
              <a:gd name="T32" fmla="*/ 1546 w 3068"/>
              <a:gd name="T33" fmla="*/ 269 h 360"/>
              <a:gd name="T34" fmla="*/ 1642 w 3068"/>
              <a:gd name="T35" fmla="*/ 187 h 360"/>
              <a:gd name="T36" fmla="*/ 1714 w 3068"/>
              <a:gd name="T37" fmla="*/ 317 h 360"/>
              <a:gd name="T38" fmla="*/ 1786 w 3068"/>
              <a:gd name="T39" fmla="*/ 249 h 360"/>
              <a:gd name="T40" fmla="*/ 1901 w 3068"/>
              <a:gd name="T41" fmla="*/ 249 h 360"/>
              <a:gd name="T42" fmla="*/ 1959 w 3068"/>
              <a:gd name="T43" fmla="*/ 182 h 360"/>
              <a:gd name="T44" fmla="*/ 2064 w 3068"/>
              <a:gd name="T45" fmla="*/ 350 h 360"/>
              <a:gd name="T46" fmla="*/ 2180 w 3068"/>
              <a:gd name="T47" fmla="*/ 326 h 360"/>
              <a:gd name="T48" fmla="*/ 2223 w 3068"/>
              <a:gd name="T49" fmla="*/ 288 h 360"/>
              <a:gd name="T50" fmla="*/ 2304 w 3068"/>
              <a:gd name="T51" fmla="*/ 326 h 360"/>
              <a:gd name="T52" fmla="*/ 2376 w 3068"/>
              <a:gd name="T53" fmla="*/ 0 h 360"/>
              <a:gd name="T54" fmla="*/ 2482 w 3068"/>
              <a:gd name="T55" fmla="*/ 331 h 360"/>
              <a:gd name="T56" fmla="*/ 2578 w 3068"/>
              <a:gd name="T57" fmla="*/ 297 h 360"/>
              <a:gd name="T58" fmla="*/ 2650 w 3068"/>
              <a:gd name="T59" fmla="*/ 245 h 360"/>
              <a:gd name="T60" fmla="*/ 2765 w 3068"/>
              <a:gd name="T61" fmla="*/ 297 h 360"/>
              <a:gd name="T62" fmla="*/ 2847 w 3068"/>
              <a:gd name="T63" fmla="*/ 283 h 360"/>
              <a:gd name="T64" fmla="*/ 2914 w 3068"/>
              <a:gd name="T65" fmla="*/ 240 h 360"/>
              <a:gd name="T66" fmla="*/ 3005 w 3068"/>
              <a:gd name="T67" fmla="*/ 312 h 360"/>
              <a:gd name="T68" fmla="*/ 3068 w 3068"/>
              <a:gd name="T69" fmla="*/ 278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68" h="360">
                <a:moveTo>
                  <a:pt x="0" y="72"/>
                </a:moveTo>
                <a:cubicBezTo>
                  <a:pt x="4" y="94"/>
                  <a:pt x="15" y="109"/>
                  <a:pt x="15" y="129"/>
                </a:cubicBezTo>
                <a:lnTo>
                  <a:pt x="87" y="360"/>
                </a:lnTo>
                <a:lnTo>
                  <a:pt x="293" y="326"/>
                </a:lnTo>
                <a:lnTo>
                  <a:pt x="432" y="173"/>
                </a:lnTo>
                <a:lnTo>
                  <a:pt x="524" y="331"/>
                </a:lnTo>
                <a:lnTo>
                  <a:pt x="605" y="259"/>
                </a:lnTo>
                <a:lnTo>
                  <a:pt x="677" y="345"/>
                </a:lnTo>
                <a:lnTo>
                  <a:pt x="778" y="331"/>
                </a:lnTo>
                <a:lnTo>
                  <a:pt x="840" y="355"/>
                </a:lnTo>
                <a:lnTo>
                  <a:pt x="956" y="264"/>
                </a:lnTo>
                <a:lnTo>
                  <a:pt x="1018" y="254"/>
                </a:lnTo>
                <a:lnTo>
                  <a:pt x="1114" y="341"/>
                </a:lnTo>
                <a:lnTo>
                  <a:pt x="1215" y="297"/>
                </a:lnTo>
                <a:lnTo>
                  <a:pt x="1311" y="317"/>
                </a:lnTo>
                <a:lnTo>
                  <a:pt x="1469" y="211"/>
                </a:lnTo>
                <a:lnTo>
                  <a:pt x="1546" y="269"/>
                </a:lnTo>
                <a:lnTo>
                  <a:pt x="1642" y="187"/>
                </a:lnTo>
                <a:lnTo>
                  <a:pt x="1714" y="317"/>
                </a:lnTo>
                <a:lnTo>
                  <a:pt x="1786" y="249"/>
                </a:lnTo>
                <a:lnTo>
                  <a:pt x="1901" y="249"/>
                </a:lnTo>
                <a:lnTo>
                  <a:pt x="1959" y="182"/>
                </a:lnTo>
                <a:lnTo>
                  <a:pt x="2064" y="350"/>
                </a:lnTo>
                <a:lnTo>
                  <a:pt x="2180" y="326"/>
                </a:lnTo>
                <a:lnTo>
                  <a:pt x="2223" y="288"/>
                </a:lnTo>
                <a:lnTo>
                  <a:pt x="2304" y="326"/>
                </a:lnTo>
                <a:lnTo>
                  <a:pt x="2376" y="0"/>
                </a:lnTo>
                <a:lnTo>
                  <a:pt x="2482" y="331"/>
                </a:lnTo>
                <a:lnTo>
                  <a:pt x="2578" y="297"/>
                </a:lnTo>
                <a:lnTo>
                  <a:pt x="2650" y="245"/>
                </a:lnTo>
                <a:lnTo>
                  <a:pt x="2765" y="297"/>
                </a:lnTo>
                <a:lnTo>
                  <a:pt x="2847" y="283"/>
                </a:lnTo>
                <a:lnTo>
                  <a:pt x="2914" y="240"/>
                </a:lnTo>
                <a:lnTo>
                  <a:pt x="3005" y="312"/>
                </a:lnTo>
                <a:lnTo>
                  <a:pt x="3068" y="278"/>
                </a:lnTo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38" name="Freeform 102"/>
          <p:cNvSpPr>
            <a:spLocks/>
          </p:cNvSpPr>
          <p:nvPr/>
        </p:nvSpPr>
        <p:spPr bwMode="auto">
          <a:xfrm>
            <a:off x="2125663" y="3771900"/>
            <a:ext cx="4884737" cy="547688"/>
          </a:xfrm>
          <a:custGeom>
            <a:avLst/>
            <a:gdLst>
              <a:gd name="T0" fmla="*/ 0 w 3077"/>
              <a:gd name="T1" fmla="*/ 48 h 345"/>
              <a:gd name="T2" fmla="*/ 110 w 3077"/>
              <a:gd name="T3" fmla="*/ 345 h 345"/>
              <a:gd name="T4" fmla="*/ 307 w 3077"/>
              <a:gd name="T5" fmla="*/ 307 h 345"/>
              <a:gd name="T6" fmla="*/ 446 w 3077"/>
              <a:gd name="T7" fmla="*/ 153 h 345"/>
              <a:gd name="T8" fmla="*/ 533 w 3077"/>
              <a:gd name="T9" fmla="*/ 316 h 345"/>
              <a:gd name="T10" fmla="*/ 610 w 3077"/>
              <a:gd name="T11" fmla="*/ 244 h 345"/>
              <a:gd name="T12" fmla="*/ 725 w 3077"/>
              <a:gd name="T13" fmla="*/ 321 h 345"/>
              <a:gd name="T14" fmla="*/ 797 w 3077"/>
              <a:gd name="T15" fmla="*/ 302 h 345"/>
              <a:gd name="T16" fmla="*/ 864 w 3077"/>
              <a:gd name="T17" fmla="*/ 316 h 345"/>
              <a:gd name="T18" fmla="*/ 950 w 3077"/>
              <a:gd name="T19" fmla="*/ 230 h 345"/>
              <a:gd name="T20" fmla="*/ 1051 w 3077"/>
              <a:gd name="T21" fmla="*/ 249 h 345"/>
              <a:gd name="T22" fmla="*/ 1133 w 3077"/>
              <a:gd name="T23" fmla="*/ 302 h 345"/>
              <a:gd name="T24" fmla="*/ 1238 w 3077"/>
              <a:gd name="T25" fmla="*/ 259 h 345"/>
              <a:gd name="T26" fmla="*/ 1325 w 3077"/>
              <a:gd name="T27" fmla="*/ 273 h 345"/>
              <a:gd name="T28" fmla="*/ 1474 w 3077"/>
              <a:gd name="T29" fmla="*/ 196 h 345"/>
              <a:gd name="T30" fmla="*/ 1584 w 3077"/>
              <a:gd name="T31" fmla="*/ 244 h 345"/>
              <a:gd name="T32" fmla="*/ 1642 w 3077"/>
              <a:gd name="T33" fmla="*/ 148 h 345"/>
              <a:gd name="T34" fmla="*/ 1738 w 3077"/>
              <a:gd name="T35" fmla="*/ 278 h 345"/>
              <a:gd name="T36" fmla="*/ 1829 w 3077"/>
              <a:gd name="T37" fmla="*/ 220 h 345"/>
              <a:gd name="T38" fmla="*/ 1906 w 3077"/>
              <a:gd name="T39" fmla="*/ 216 h 345"/>
              <a:gd name="T40" fmla="*/ 1987 w 3077"/>
              <a:gd name="T41" fmla="*/ 158 h 345"/>
              <a:gd name="T42" fmla="*/ 2093 w 3077"/>
              <a:gd name="T43" fmla="*/ 316 h 345"/>
              <a:gd name="T44" fmla="*/ 2237 w 3077"/>
              <a:gd name="T45" fmla="*/ 278 h 345"/>
              <a:gd name="T46" fmla="*/ 2304 w 3077"/>
              <a:gd name="T47" fmla="*/ 331 h 345"/>
              <a:gd name="T48" fmla="*/ 2400 w 3077"/>
              <a:gd name="T49" fmla="*/ 0 h 345"/>
              <a:gd name="T50" fmla="*/ 2506 w 3077"/>
              <a:gd name="T51" fmla="*/ 316 h 345"/>
              <a:gd name="T52" fmla="*/ 2669 w 3077"/>
              <a:gd name="T53" fmla="*/ 230 h 345"/>
              <a:gd name="T54" fmla="*/ 2822 w 3077"/>
              <a:gd name="T55" fmla="*/ 254 h 345"/>
              <a:gd name="T56" fmla="*/ 2885 w 3077"/>
              <a:gd name="T57" fmla="*/ 249 h 345"/>
              <a:gd name="T58" fmla="*/ 2938 w 3077"/>
              <a:gd name="T59" fmla="*/ 216 h 345"/>
              <a:gd name="T60" fmla="*/ 3014 w 3077"/>
              <a:gd name="T61" fmla="*/ 292 h 345"/>
              <a:gd name="T62" fmla="*/ 3077 w 3077"/>
              <a:gd name="T63" fmla="*/ 259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077" h="345">
                <a:moveTo>
                  <a:pt x="0" y="48"/>
                </a:moveTo>
                <a:lnTo>
                  <a:pt x="110" y="345"/>
                </a:lnTo>
                <a:lnTo>
                  <a:pt x="307" y="307"/>
                </a:lnTo>
                <a:lnTo>
                  <a:pt x="446" y="153"/>
                </a:lnTo>
                <a:lnTo>
                  <a:pt x="533" y="316"/>
                </a:lnTo>
                <a:lnTo>
                  <a:pt x="610" y="244"/>
                </a:lnTo>
                <a:lnTo>
                  <a:pt x="725" y="321"/>
                </a:lnTo>
                <a:lnTo>
                  <a:pt x="797" y="302"/>
                </a:lnTo>
                <a:lnTo>
                  <a:pt x="864" y="316"/>
                </a:lnTo>
                <a:lnTo>
                  <a:pt x="950" y="230"/>
                </a:lnTo>
                <a:lnTo>
                  <a:pt x="1051" y="249"/>
                </a:lnTo>
                <a:lnTo>
                  <a:pt x="1133" y="302"/>
                </a:lnTo>
                <a:lnTo>
                  <a:pt x="1238" y="259"/>
                </a:lnTo>
                <a:lnTo>
                  <a:pt x="1325" y="273"/>
                </a:lnTo>
                <a:lnTo>
                  <a:pt x="1474" y="196"/>
                </a:lnTo>
                <a:lnTo>
                  <a:pt x="1584" y="244"/>
                </a:lnTo>
                <a:lnTo>
                  <a:pt x="1642" y="148"/>
                </a:lnTo>
                <a:lnTo>
                  <a:pt x="1738" y="278"/>
                </a:lnTo>
                <a:lnTo>
                  <a:pt x="1829" y="220"/>
                </a:lnTo>
                <a:lnTo>
                  <a:pt x="1906" y="216"/>
                </a:lnTo>
                <a:lnTo>
                  <a:pt x="1987" y="158"/>
                </a:lnTo>
                <a:lnTo>
                  <a:pt x="2093" y="316"/>
                </a:lnTo>
                <a:lnTo>
                  <a:pt x="2237" y="278"/>
                </a:lnTo>
                <a:lnTo>
                  <a:pt x="2304" y="331"/>
                </a:lnTo>
                <a:lnTo>
                  <a:pt x="2400" y="0"/>
                </a:lnTo>
                <a:lnTo>
                  <a:pt x="2506" y="316"/>
                </a:lnTo>
                <a:lnTo>
                  <a:pt x="2669" y="230"/>
                </a:lnTo>
                <a:lnTo>
                  <a:pt x="2822" y="254"/>
                </a:lnTo>
                <a:lnTo>
                  <a:pt x="2885" y="249"/>
                </a:lnTo>
                <a:lnTo>
                  <a:pt x="2938" y="216"/>
                </a:lnTo>
                <a:lnTo>
                  <a:pt x="3014" y="292"/>
                </a:lnTo>
                <a:lnTo>
                  <a:pt x="3077" y="259"/>
                </a:lnTo>
              </a:path>
            </a:pathLst>
          </a:custGeom>
          <a:noFill/>
          <a:ln w="47625" cap="flat">
            <a:solidFill>
              <a:srgbClr val="00CC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39" name="Freeform 103"/>
          <p:cNvSpPr>
            <a:spLocks/>
          </p:cNvSpPr>
          <p:nvPr/>
        </p:nvSpPr>
        <p:spPr bwMode="auto">
          <a:xfrm>
            <a:off x="2155825" y="4030663"/>
            <a:ext cx="4892675" cy="541337"/>
          </a:xfrm>
          <a:custGeom>
            <a:avLst/>
            <a:gdLst>
              <a:gd name="T0" fmla="*/ 0 w 3082"/>
              <a:gd name="T1" fmla="*/ 230 h 341"/>
              <a:gd name="T2" fmla="*/ 72 w 3082"/>
              <a:gd name="T3" fmla="*/ 331 h 341"/>
              <a:gd name="T4" fmla="*/ 173 w 3082"/>
              <a:gd name="T5" fmla="*/ 326 h 341"/>
              <a:gd name="T6" fmla="*/ 332 w 3082"/>
              <a:gd name="T7" fmla="*/ 225 h 341"/>
              <a:gd name="T8" fmla="*/ 418 w 3082"/>
              <a:gd name="T9" fmla="*/ 297 h 341"/>
              <a:gd name="T10" fmla="*/ 490 w 3082"/>
              <a:gd name="T11" fmla="*/ 24 h 341"/>
              <a:gd name="T12" fmla="*/ 572 w 3082"/>
              <a:gd name="T13" fmla="*/ 81 h 341"/>
              <a:gd name="T14" fmla="*/ 711 w 3082"/>
              <a:gd name="T15" fmla="*/ 245 h 341"/>
              <a:gd name="T16" fmla="*/ 764 w 3082"/>
              <a:gd name="T17" fmla="*/ 168 h 341"/>
              <a:gd name="T18" fmla="*/ 860 w 3082"/>
              <a:gd name="T19" fmla="*/ 312 h 341"/>
              <a:gd name="T20" fmla="*/ 932 w 3082"/>
              <a:gd name="T21" fmla="*/ 129 h 341"/>
              <a:gd name="T22" fmla="*/ 1037 w 3082"/>
              <a:gd name="T23" fmla="*/ 302 h 341"/>
              <a:gd name="T24" fmla="*/ 1128 w 3082"/>
              <a:gd name="T25" fmla="*/ 211 h 341"/>
              <a:gd name="T26" fmla="*/ 1191 w 3082"/>
              <a:gd name="T27" fmla="*/ 0 h 341"/>
              <a:gd name="T28" fmla="*/ 1311 w 3082"/>
              <a:gd name="T29" fmla="*/ 254 h 341"/>
              <a:gd name="T30" fmla="*/ 1378 w 3082"/>
              <a:gd name="T31" fmla="*/ 321 h 341"/>
              <a:gd name="T32" fmla="*/ 1460 w 3082"/>
              <a:gd name="T33" fmla="*/ 197 h 341"/>
              <a:gd name="T34" fmla="*/ 1541 w 3082"/>
              <a:gd name="T35" fmla="*/ 317 h 341"/>
              <a:gd name="T36" fmla="*/ 1632 w 3082"/>
              <a:gd name="T37" fmla="*/ 57 h 341"/>
              <a:gd name="T38" fmla="*/ 1695 w 3082"/>
              <a:gd name="T39" fmla="*/ 288 h 341"/>
              <a:gd name="T40" fmla="*/ 1786 w 3082"/>
              <a:gd name="T41" fmla="*/ 245 h 341"/>
              <a:gd name="T42" fmla="*/ 1892 w 3082"/>
              <a:gd name="T43" fmla="*/ 278 h 341"/>
              <a:gd name="T44" fmla="*/ 1944 w 3082"/>
              <a:gd name="T45" fmla="*/ 245 h 341"/>
              <a:gd name="T46" fmla="*/ 2060 w 3082"/>
              <a:gd name="T47" fmla="*/ 288 h 341"/>
              <a:gd name="T48" fmla="*/ 2160 w 3082"/>
              <a:gd name="T49" fmla="*/ 283 h 341"/>
              <a:gd name="T50" fmla="*/ 2223 w 3082"/>
              <a:gd name="T51" fmla="*/ 211 h 341"/>
              <a:gd name="T52" fmla="*/ 2362 w 3082"/>
              <a:gd name="T53" fmla="*/ 211 h 341"/>
              <a:gd name="T54" fmla="*/ 2496 w 3082"/>
              <a:gd name="T55" fmla="*/ 273 h 341"/>
              <a:gd name="T56" fmla="*/ 2588 w 3082"/>
              <a:gd name="T57" fmla="*/ 259 h 341"/>
              <a:gd name="T58" fmla="*/ 2650 w 3082"/>
              <a:gd name="T59" fmla="*/ 297 h 341"/>
              <a:gd name="T60" fmla="*/ 2741 w 3082"/>
              <a:gd name="T61" fmla="*/ 240 h 341"/>
              <a:gd name="T62" fmla="*/ 2813 w 3082"/>
              <a:gd name="T63" fmla="*/ 273 h 341"/>
              <a:gd name="T64" fmla="*/ 2900 w 3082"/>
              <a:gd name="T65" fmla="*/ 144 h 341"/>
              <a:gd name="T66" fmla="*/ 3000 w 3082"/>
              <a:gd name="T67" fmla="*/ 341 h 341"/>
              <a:gd name="T68" fmla="*/ 3039 w 3082"/>
              <a:gd name="T69" fmla="*/ 317 h 341"/>
              <a:gd name="T70" fmla="*/ 3082 w 3082"/>
              <a:gd name="T71" fmla="*/ 283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82" h="341">
                <a:moveTo>
                  <a:pt x="0" y="230"/>
                </a:moveTo>
                <a:lnTo>
                  <a:pt x="72" y="331"/>
                </a:lnTo>
                <a:lnTo>
                  <a:pt x="173" y="326"/>
                </a:lnTo>
                <a:lnTo>
                  <a:pt x="332" y="225"/>
                </a:lnTo>
                <a:lnTo>
                  <a:pt x="418" y="297"/>
                </a:lnTo>
                <a:lnTo>
                  <a:pt x="490" y="24"/>
                </a:lnTo>
                <a:lnTo>
                  <a:pt x="572" y="81"/>
                </a:lnTo>
                <a:lnTo>
                  <a:pt x="711" y="245"/>
                </a:lnTo>
                <a:lnTo>
                  <a:pt x="764" y="168"/>
                </a:lnTo>
                <a:lnTo>
                  <a:pt x="860" y="312"/>
                </a:lnTo>
                <a:lnTo>
                  <a:pt x="932" y="129"/>
                </a:lnTo>
                <a:lnTo>
                  <a:pt x="1037" y="302"/>
                </a:lnTo>
                <a:lnTo>
                  <a:pt x="1128" y="211"/>
                </a:lnTo>
                <a:lnTo>
                  <a:pt x="1191" y="0"/>
                </a:lnTo>
                <a:lnTo>
                  <a:pt x="1311" y="254"/>
                </a:lnTo>
                <a:lnTo>
                  <a:pt x="1378" y="321"/>
                </a:lnTo>
                <a:lnTo>
                  <a:pt x="1460" y="197"/>
                </a:lnTo>
                <a:lnTo>
                  <a:pt x="1541" y="317"/>
                </a:lnTo>
                <a:lnTo>
                  <a:pt x="1632" y="57"/>
                </a:lnTo>
                <a:lnTo>
                  <a:pt x="1695" y="288"/>
                </a:lnTo>
                <a:lnTo>
                  <a:pt x="1786" y="245"/>
                </a:lnTo>
                <a:lnTo>
                  <a:pt x="1892" y="278"/>
                </a:lnTo>
                <a:lnTo>
                  <a:pt x="1944" y="245"/>
                </a:lnTo>
                <a:lnTo>
                  <a:pt x="2060" y="288"/>
                </a:lnTo>
                <a:lnTo>
                  <a:pt x="2160" y="283"/>
                </a:lnTo>
                <a:lnTo>
                  <a:pt x="2223" y="211"/>
                </a:lnTo>
                <a:lnTo>
                  <a:pt x="2362" y="211"/>
                </a:lnTo>
                <a:lnTo>
                  <a:pt x="2496" y="273"/>
                </a:lnTo>
                <a:lnTo>
                  <a:pt x="2588" y="259"/>
                </a:lnTo>
                <a:lnTo>
                  <a:pt x="2650" y="297"/>
                </a:lnTo>
                <a:lnTo>
                  <a:pt x="2741" y="240"/>
                </a:lnTo>
                <a:lnTo>
                  <a:pt x="2813" y="273"/>
                </a:lnTo>
                <a:lnTo>
                  <a:pt x="2900" y="144"/>
                </a:lnTo>
                <a:lnTo>
                  <a:pt x="3000" y="341"/>
                </a:lnTo>
                <a:lnTo>
                  <a:pt x="3039" y="317"/>
                </a:lnTo>
                <a:lnTo>
                  <a:pt x="3082" y="283"/>
                </a:lnTo>
              </a:path>
            </a:pathLst>
          </a:custGeom>
          <a:noFill/>
          <a:ln w="381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40" name="Freeform 104"/>
          <p:cNvSpPr>
            <a:spLocks/>
          </p:cNvSpPr>
          <p:nvPr/>
        </p:nvSpPr>
        <p:spPr bwMode="auto">
          <a:xfrm>
            <a:off x="2133600" y="3794125"/>
            <a:ext cx="4914900" cy="320675"/>
          </a:xfrm>
          <a:custGeom>
            <a:avLst/>
            <a:gdLst>
              <a:gd name="T0" fmla="*/ 0 w 3096"/>
              <a:gd name="T1" fmla="*/ 178 h 202"/>
              <a:gd name="T2" fmla="*/ 101 w 3096"/>
              <a:gd name="T3" fmla="*/ 44 h 202"/>
              <a:gd name="T4" fmla="*/ 202 w 3096"/>
              <a:gd name="T5" fmla="*/ 125 h 202"/>
              <a:gd name="T6" fmla="*/ 293 w 3096"/>
              <a:gd name="T7" fmla="*/ 101 h 202"/>
              <a:gd name="T8" fmla="*/ 442 w 3096"/>
              <a:gd name="T9" fmla="*/ 149 h 202"/>
              <a:gd name="T10" fmla="*/ 552 w 3096"/>
              <a:gd name="T11" fmla="*/ 173 h 202"/>
              <a:gd name="T12" fmla="*/ 643 w 3096"/>
              <a:gd name="T13" fmla="*/ 183 h 202"/>
              <a:gd name="T14" fmla="*/ 734 w 3096"/>
              <a:gd name="T15" fmla="*/ 202 h 202"/>
              <a:gd name="T16" fmla="*/ 797 w 3096"/>
              <a:gd name="T17" fmla="*/ 164 h 202"/>
              <a:gd name="T18" fmla="*/ 883 w 3096"/>
              <a:gd name="T19" fmla="*/ 192 h 202"/>
              <a:gd name="T20" fmla="*/ 1066 w 3096"/>
              <a:gd name="T21" fmla="*/ 106 h 202"/>
              <a:gd name="T22" fmla="*/ 1138 w 3096"/>
              <a:gd name="T23" fmla="*/ 130 h 202"/>
              <a:gd name="T24" fmla="*/ 1224 w 3096"/>
              <a:gd name="T25" fmla="*/ 92 h 202"/>
              <a:gd name="T26" fmla="*/ 1306 w 3096"/>
              <a:gd name="T27" fmla="*/ 130 h 202"/>
              <a:gd name="T28" fmla="*/ 1382 w 3096"/>
              <a:gd name="T29" fmla="*/ 63 h 202"/>
              <a:gd name="T30" fmla="*/ 1488 w 3096"/>
              <a:gd name="T31" fmla="*/ 125 h 202"/>
              <a:gd name="T32" fmla="*/ 1560 w 3096"/>
              <a:gd name="T33" fmla="*/ 58 h 202"/>
              <a:gd name="T34" fmla="*/ 1670 w 3096"/>
              <a:gd name="T35" fmla="*/ 149 h 202"/>
              <a:gd name="T36" fmla="*/ 1814 w 3096"/>
              <a:gd name="T37" fmla="*/ 48 h 202"/>
              <a:gd name="T38" fmla="*/ 1901 w 3096"/>
              <a:gd name="T39" fmla="*/ 106 h 202"/>
              <a:gd name="T40" fmla="*/ 1992 w 3096"/>
              <a:gd name="T41" fmla="*/ 87 h 202"/>
              <a:gd name="T42" fmla="*/ 2102 w 3096"/>
              <a:gd name="T43" fmla="*/ 154 h 202"/>
              <a:gd name="T44" fmla="*/ 2170 w 3096"/>
              <a:gd name="T45" fmla="*/ 53 h 202"/>
              <a:gd name="T46" fmla="*/ 2237 w 3096"/>
              <a:gd name="T47" fmla="*/ 44 h 202"/>
              <a:gd name="T48" fmla="*/ 2314 w 3096"/>
              <a:gd name="T49" fmla="*/ 116 h 202"/>
              <a:gd name="T50" fmla="*/ 2376 w 3096"/>
              <a:gd name="T51" fmla="*/ 101 h 202"/>
              <a:gd name="T52" fmla="*/ 2414 w 3096"/>
              <a:gd name="T53" fmla="*/ 130 h 202"/>
              <a:gd name="T54" fmla="*/ 2606 w 3096"/>
              <a:gd name="T55" fmla="*/ 20 h 202"/>
              <a:gd name="T56" fmla="*/ 2659 w 3096"/>
              <a:gd name="T57" fmla="*/ 140 h 202"/>
              <a:gd name="T58" fmla="*/ 2755 w 3096"/>
              <a:gd name="T59" fmla="*/ 0 h 202"/>
              <a:gd name="T60" fmla="*/ 2827 w 3096"/>
              <a:gd name="T61" fmla="*/ 159 h 202"/>
              <a:gd name="T62" fmla="*/ 2966 w 3096"/>
              <a:gd name="T63" fmla="*/ 140 h 202"/>
              <a:gd name="T64" fmla="*/ 3000 w 3096"/>
              <a:gd name="T65" fmla="*/ 188 h 202"/>
              <a:gd name="T66" fmla="*/ 3096 w 3096"/>
              <a:gd name="T67" fmla="*/ 19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096" h="202">
                <a:moveTo>
                  <a:pt x="0" y="178"/>
                </a:moveTo>
                <a:lnTo>
                  <a:pt x="101" y="44"/>
                </a:lnTo>
                <a:lnTo>
                  <a:pt x="202" y="125"/>
                </a:lnTo>
                <a:lnTo>
                  <a:pt x="293" y="101"/>
                </a:lnTo>
                <a:lnTo>
                  <a:pt x="442" y="149"/>
                </a:lnTo>
                <a:lnTo>
                  <a:pt x="552" y="173"/>
                </a:lnTo>
                <a:lnTo>
                  <a:pt x="643" y="183"/>
                </a:lnTo>
                <a:lnTo>
                  <a:pt x="734" y="202"/>
                </a:lnTo>
                <a:lnTo>
                  <a:pt x="797" y="164"/>
                </a:lnTo>
                <a:lnTo>
                  <a:pt x="883" y="192"/>
                </a:lnTo>
                <a:lnTo>
                  <a:pt x="1066" y="106"/>
                </a:lnTo>
                <a:lnTo>
                  <a:pt x="1138" y="130"/>
                </a:lnTo>
                <a:lnTo>
                  <a:pt x="1224" y="92"/>
                </a:lnTo>
                <a:lnTo>
                  <a:pt x="1306" y="130"/>
                </a:lnTo>
                <a:lnTo>
                  <a:pt x="1382" y="63"/>
                </a:lnTo>
                <a:lnTo>
                  <a:pt x="1488" y="125"/>
                </a:lnTo>
                <a:lnTo>
                  <a:pt x="1560" y="58"/>
                </a:lnTo>
                <a:lnTo>
                  <a:pt x="1670" y="149"/>
                </a:lnTo>
                <a:lnTo>
                  <a:pt x="1814" y="48"/>
                </a:lnTo>
                <a:lnTo>
                  <a:pt x="1901" y="106"/>
                </a:lnTo>
                <a:lnTo>
                  <a:pt x="1992" y="87"/>
                </a:lnTo>
                <a:lnTo>
                  <a:pt x="2102" y="154"/>
                </a:lnTo>
                <a:lnTo>
                  <a:pt x="2170" y="53"/>
                </a:lnTo>
                <a:lnTo>
                  <a:pt x="2237" y="44"/>
                </a:lnTo>
                <a:lnTo>
                  <a:pt x="2314" y="116"/>
                </a:lnTo>
                <a:lnTo>
                  <a:pt x="2376" y="101"/>
                </a:lnTo>
                <a:lnTo>
                  <a:pt x="2414" y="130"/>
                </a:lnTo>
                <a:lnTo>
                  <a:pt x="2606" y="20"/>
                </a:lnTo>
                <a:lnTo>
                  <a:pt x="2659" y="140"/>
                </a:lnTo>
                <a:lnTo>
                  <a:pt x="2755" y="0"/>
                </a:lnTo>
                <a:lnTo>
                  <a:pt x="2827" y="159"/>
                </a:lnTo>
                <a:lnTo>
                  <a:pt x="2966" y="140"/>
                </a:lnTo>
                <a:lnTo>
                  <a:pt x="3000" y="188"/>
                </a:lnTo>
                <a:lnTo>
                  <a:pt x="3096" y="192"/>
                </a:lnTo>
              </a:path>
            </a:pathLst>
          </a:custGeom>
          <a:noFill/>
          <a:ln w="381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41" name="Freeform 105"/>
          <p:cNvSpPr>
            <a:spLocks/>
          </p:cNvSpPr>
          <p:nvPr/>
        </p:nvSpPr>
        <p:spPr bwMode="auto">
          <a:xfrm>
            <a:off x="2149475" y="3962400"/>
            <a:ext cx="4891088" cy="228600"/>
          </a:xfrm>
          <a:custGeom>
            <a:avLst/>
            <a:gdLst>
              <a:gd name="T0" fmla="*/ 0 w 3081"/>
              <a:gd name="T1" fmla="*/ 96 h 144"/>
              <a:gd name="T2" fmla="*/ 81 w 3081"/>
              <a:gd name="T3" fmla="*/ 48 h 144"/>
              <a:gd name="T4" fmla="*/ 144 w 3081"/>
              <a:gd name="T5" fmla="*/ 72 h 144"/>
              <a:gd name="T6" fmla="*/ 268 w 3081"/>
              <a:gd name="T7" fmla="*/ 124 h 144"/>
              <a:gd name="T8" fmla="*/ 331 w 3081"/>
              <a:gd name="T9" fmla="*/ 57 h 144"/>
              <a:gd name="T10" fmla="*/ 427 w 3081"/>
              <a:gd name="T11" fmla="*/ 86 h 144"/>
              <a:gd name="T12" fmla="*/ 508 w 3081"/>
              <a:gd name="T13" fmla="*/ 52 h 144"/>
              <a:gd name="T14" fmla="*/ 609 w 3081"/>
              <a:gd name="T15" fmla="*/ 86 h 144"/>
              <a:gd name="T16" fmla="*/ 715 w 3081"/>
              <a:gd name="T17" fmla="*/ 86 h 144"/>
              <a:gd name="T18" fmla="*/ 782 w 3081"/>
              <a:gd name="T19" fmla="*/ 67 h 144"/>
              <a:gd name="T20" fmla="*/ 859 w 3081"/>
              <a:gd name="T21" fmla="*/ 91 h 144"/>
              <a:gd name="T22" fmla="*/ 1070 w 3081"/>
              <a:gd name="T23" fmla="*/ 0 h 144"/>
              <a:gd name="T24" fmla="*/ 1147 w 3081"/>
              <a:gd name="T25" fmla="*/ 62 h 144"/>
              <a:gd name="T26" fmla="*/ 1185 w 3081"/>
              <a:gd name="T27" fmla="*/ 62 h 144"/>
              <a:gd name="T28" fmla="*/ 1233 w 3081"/>
              <a:gd name="T29" fmla="*/ 96 h 144"/>
              <a:gd name="T30" fmla="*/ 1320 w 3081"/>
              <a:gd name="T31" fmla="*/ 57 h 144"/>
              <a:gd name="T32" fmla="*/ 1392 w 3081"/>
              <a:gd name="T33" fmla="*/ 105 h 144"/>
              <a:gd name="T34" fmla="*/ 1584 w 3081"/>
              <a:gd name="T35" fmla="*/ 81 h 144"/>
              <a:gd name="T36" fmla="*/ 1675 w 3081"/>
              <a:gd name="T37" fmla="*/ 62 h 144"/>
              <a:gd name="T38" fmla="*/ 1766 w 3081"/>
              <a:gd name="T39" fmla="*/ 96 h 144"/>
              <a:gd name="T40" fmla="*/ 1963 w 3081"/>
              <a:gd name="T41" fmla="*/ 57 h 144"/>
              <a:gd name="T42" fmla="*/ 2092 w 3081"/>
              <a:gd name="T43" fmla="*/ 72 h 144"/>
              <a:gd name="T44" fmla="*/ 2164 w 3081"/>
              <a:gd name="T45" fmla="*/ 57 h 144"/>
              <a:gd name="T46" fmla="*/ 2236 w 3081"/>
              <a:gd name="T47" fmla="*/ 86 h 144"/>
              <a:gd name="T48" fmla="*/ 2313 w 3081"/>
              <a:gd name="T49" fmla="*/ 144 h 144"/>
              <a:gd name="T50" fmla="*/ 2380 w 3081"/>
              <a:gd name="T51" fmla="*/ 43 h 144"/>
              <a:gd name="T52" fmla="*/ 2443 w 3081"/>
              <a:gd name="T53" fmla="*/ 76 h 144"/>
              <a:gd name="T54" fmla="*/ 2496 w 3081"/>
              <a:gd name="T55" fmla="*/ 38 h 144"/>
              <a:gd name="T56" fmla="*/ 2553 w 3081"/>
              <a:gd name="T57" fmla="*/ 105 h 144"/>
              <a:gd name="T58" fmla="*/ 2668 w 3081"/>
              <a:gd name="T59" fmla="*/ 100 h 144"/>
              <a:gd name="T60" fmla="*/ 2750 w 3081"/>
              <a:gd name="T61" fmla="*/ 28 h 144"/>
              <a:gd name="T62" fmla="*/ 2817 w 3081"/>
              <a:gd name="T63" fmla="*/ 62 h 144"/>
              <a:gd name="T64" fmla="*/ 2923 w 3081"/>
              <a:gd name="T65" fmla="*/ 62 h 144"/>
              <a:gd name="T66" fmla="*/ 2971 w 3081"/>
              <a:gd name="T67" fmla="*/ 134 h 144"/>
              <a:gd name="T68" fmla="*/ 3081 w 3081"/>
              <a:gd name="T69" fmla="*/ 105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81" h="144">
                <a:moveTo>
                  <a:pt x="0" y="96"/>
                </a:moveTo>
                <a:lnTo>
                  <a:pt x="81" y="48"/>
                </a:lnTo>
                <a:lnTo>
                  <a:pt x="144" y="72"/>
                </a:lnTo>
                <a:lnTo>
                  <a:pt x="268" y="124"/>
                </a:lnTo>
                <a:lnTo>
                  <a:pt x="331" y="57"/>
                </a:lnTo>
                <a:lnTo>
                  <a:pt x="427" y="86"/>
                </a:lnTo>
                <a:lnTo>
                  <a:pt x="508" y="52"/>
                </a:lnTo>
                <a:lnTo>
                  <a:pt x="609" y="86"/>
                </a:lnTo>
                <a:lnTo>
                  <a:pt x="715" y="86"/>
                </a:lnTo>
                <a:lnTo>
                  <a:pt x="782" y="67"/>
                </a:lnTo>
                <a:lnTo>
                  <a:pt x="859" y="91"/>
                </a:lnTo>
                <a:lnTo>
                  <a:pt x="1070" y="0"/>
                </a:lnTo>
                <a:lnTo>
                  <a:pt x="1147" y="62"/>
                </a:lnTo>
                <a:lnTo>
                  <a:pt x="1185" y="62"/>
                </a:lnTo>
                <a:lnTo>
                  <a:pt x="1233" y="96"/>
                </a:lnTo>
                <a:lnTo>
                  <a:pt x="1320" y="57"/>
                </a:lnTo>
                <a:lnTo>
                  <a:pt x="1392" y="105"/>
                </a:lnTo>
                <a:lnTo>
                  <a:pt x="1584" y="81"/>
                </a:lnTo>
                <a:lnTo>
                  <a:pt x="1675" y="62"/>
                </a:lnTo>
                <a:lnTo>
                  <a:pt x="1766" y="96"/>
                </a:lnTo>
                <a:lnTo>
                  <a:pt x="1963" y="57"/>
                </a:lnTo>
                <a:lnTo>
                  <a:pt x="2092" y="72"/>
                </a:lnTo>
                <a:lnTo>
                  <a:pt x="2164" y="57"/>
                </a:lnTo>
                <a:lnTo>
                  <a:pt x="2236" y="86"/>
                </a:lnTo>
                <a:lnTo>
                  <a:pt x="2313" y="144"/>
                </a:lnTo>
                <a:lnTo>
                  <a:pt x="2380" y="43"/>
                </a:lnTo>
                <a:lnTo>
                  <a:pt x="2443" y="76"/>
                </a:lnTo>
                <a:lnTo>
                  <a:pt x="2496" y="38"/>
                </a:lnTo>
                <a:lnTo>
                  <a:pt x="2553" y="105"/>
                </a:lnTo>
                <a:lnTo>
                  <a:pt x="2668" y="100"/>
                </a:lnTo>
                <a:lnTo>
                  <a:pt x="2750" y="28"/>
                </a:lnTo>
                <a:lnTo>
                  <a:pt x="2817" y="62"/>
                </a:lnTo>
                <a:lnTo>
                  <a:pt x="2923" y="62"/>
                </a:lnTo>
                <a:lnTo>
                  <a:pt x="2971" y="134"/>
                </a:lnTo>
                <a:lnTo>
                  <a:pt x="3081" y="105"/>
                </a:lnTo>
              </a:path>
            </a:pathLst>
          </a:custGeom>
          <a:noFill/>
          <a:ln w="381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42" name="Freeform 106"/>
          <p:cNvSpPr>
            <a:spLocks/>
          </p:cNvSpPr>
          <p:nvPr/>
        </p:nvSpPr>
        <p:spPr bwMode="auto">
          <a:xfrm>
            <a:off x="2149475" y="3505200"/>
            <a:ext cx="4883150" cy="822325"/>
          </a:xfrm>
          <a:custGeom>
            <a:avLst/>
            <a:gdLst>
              <a:gd name="T0" fmla="*/ 0 w 3076"/>
              <a:gd name="T1" fmla="*/ 365 h 518"/>
              <a:gd name="T2" fmla="*/ 91 w 3076"/>
              <a:gd name="T3" fmla="*/ 365 h 518"/>
              <a:gd name="T4" fmla="*/ 177 w 3076"/>
              <a:gd name="T5" fmla="*/ 331 h 518"/>
              <a:gd name="T6" fmla="*/ 249 w 3076"/>
              <a:gd name="T7" fmla="*/ 389 h 518"/>
              <a:gd name="T8" fmla="*/ 331 w 3076"/>
              <a:gd name="T9" fmla="*/ 317 h 518"/>
              <a:gd name="T10" fmla="*/ 446 w 3076"/>
              <a:gd name="T11" fmla="*/ 394 h 518"/>
              <a:gd name="T12" fmla="*/ 537 w 3076"/>
              <a:gd name="T13" fmla="*/ 374 h 518"/>
              <a:gd name="T14" fmla="*/ 657 w 3076"/>
              <a:gd name="T15" fmla="*/ 312 h 518"/>
              <a:gd name="T16" fmla="*/ 758 w 3076"/>
              <a:gd name="T17" fmla="*/ 283 h 518"/>
              <a:gd name="T18" fmla="*/ 844 w 3076"/>
              <a:gd name="T19" fmla="*/ 326 h 518"/>
              <a:gd name="T20" fmla="*/ 974 w 3076"/>
              <a:gd name="T21" fmla="*/ 288 h 518"/>
              <a:gd name="T22" fmla="*/ 1046 w 3076"/>
              <a:gd name="T23" fmla="*/ 312 h 518"/>
              <a:gd name="T24" fmla="*/ 1094 w 3076"/>
              <a:gd name="T25" fmla="*/ 0 h 518"/>
              <a:gd name="T26" fmla="*/ 1204 w 3076"/>
              <a:gd name="T27" fmla="*/ 365 h 518"/>
              <a:gd name="T28" fmla="*/ 1348 w 3076"/>
              <a:gd name="T29" fmla="*/ 346 h 518"/>
              <a:gd name="T30" fmla="*/ 1459 w 3076"/>
              <a:gd name="T31" fmla="*/ 317 h 518"/>
              <a:gd name="T32" fmla="*/ 1560 w 3076"/>
              <a:gd name="T33" fmla="*/ 365 h 518"/>
              <a:gd name="T34" fmla="*/ 1708 w 3076"/>
              <a:gd name="T35" fmla="*/ 355 h 518"/>
              <a:gd name="T36" fmla="*/ 1963 w 3076"/>
              <a:gd name="T37" fmla="*/ 346 h 518"/>
              <a:gd name="T38" fmla="*/ 2025 w 3076"/>
              <a:gd name="T39" fmla="*/ 317 h 518"/>
              <a:gd name="T40" fmla="*/ 2169 w 3076"/>
              <a:gd name="T41" fmla="*/ 235 h 518"/>
              <a:gd name="T42" fmla="*/ 2236 w 3076"/>
              <a:gd name="T43" fmla="*/ 384 h 518"/>
              <a:gd name="T44" fmla="*/ 2299 w 3076"/>
              <a:gd name="T45" fmla="*/ 293 h 518"/>
              <a:gd name="T46" fmla="*/ 2385 w 3076"/>
              <a:gd name="T47" fmla="*/ 360 h 518"/>
              <a:gd name="T48" fmla="*/ 2515 w 3076"/>
              <a:gd name="T49" fmla="*/ 413 h 518"/>
              <a:gd name="T50" fmla="*/ 2606 w 3076"/>
              <a:gd name="T51" fmla="*/ 302 h 518"/>
              <a:gd name="T52" fmla="*/ 2817 w 3076"/>
              <a:gd name="T53" fmla="*/ 418 h 518"/>
              <a:gd name="T54" fmla="*/ 2904 w 3076"/>
              <a:gd name="T55" fmla="*/ 331 h 518"/>
              <a:gd name="T56" fmla="*/ 2956 w 3076"/>
              <a:gd name="T57" fmla="*/ 518 h 518"/>
              <a:gd name="T58" fmla="*/ 3043 w 3076"/>
              <a:gd name="T59" fmla="*/ 504 h 518"/>
              <a:gd name="T60" fmla="*/ 3076 w 3076"/>
              <a:gd name="T61" fmla="*/ 446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076" h="518">
                <a:moveTo>
                  <a:pt x="0" y="365"/>
                </a:moveTo>
                <a:lnTo>
                  <a:pt x="91" y="365"/>
                </a:lnTo>
                <a:lnTo>
                  <a:pt x="177" y="331"/>
                </a:lnTo>
                <a:lnTo>
                  <a:pt x="249" y="389"/>
                </a:lnTo>
                <a:lnTo>
                  <a:pt x="331" y="317"/>
                </a:lnTo>
                <a:lnTo>
                  <a:pt x="446" y="394"/>
                </a:lnTo>
                <a:lnTo>
                  <a:pt x="537" y="374"/>
                </a:lnTo>
                <a:lnTo>
                  <a:pt x="657" y="312"/>
                </a:lnTo>
                <a:lnTo>
                  <a:pt x="758" y="283"/>
                </a:lnTo>
                <a:lnTo>
                  <a:pt x="844" y="326"/>
                </a:lnTo>
                <a:lnTo>
                  <a:pt x="974" y="288"/>
                </a:lnTo>
                <a:lnTo>
                  <a:pt x="1046" y="312"/>
                </a:lnTo>
                <a:lnTo>
                  <a:pt x="1094" y="0"/>
                </a:lnTo>
                <a:lnTo>
                  <a:pt x="1204" y="365"/>
                </a:lnTo>
                <a:lnTo>
                  <a:pt x="1348" y="346"/>
                </a:lnTo>
                <a:lnTo>
                  <a:pt x="1459" y="317"/>
                </a:lnTo>
                <a:lnTo>
                  <a:pt x="1560" y="365"/>
                </a:lnTo>
                <a:lnTo>
                  <a:pt x="1708" y="355"/>
                </a:lnTo>
                <a:lnTo>
                  <a:pt x="1963" y="346"/>
                </a:lnTo>
                <a:lnTo>
                  <a:pt x="2025" y="317"/>
                </a:lnTo>
                <a:lnTo>
                  <a:pt x="2169" y="235"/>
                </a:lnTo>
                <a:lnTo>
                  <a:pt x="2236" y="384"/>
                </a:lnTo>
                <a:lnTo>
                  <a:pt x="2299" y="293"/>
                </a:lnTo>
                <a:lnTo>
                  <a:pt x="2385" y="360"/>
                </a:lnTo>
                <a:lnTo>
                  <a:pt x="2515" y="413"/>
                </a:lnTo>
                <a:lnTo>
                  <a:pt x="2606" y="302"/>
                </a:lnTo>
                <a:lnTo>
                  <a:pt x="2817" y="418"/>
                </a:lnTo>
                <a:lnTo>
                  <a:pt x="2904" y="331"/>
                </a:lnTo>
                <a:lnTo>
                  <a:pt x="2956" y="518"/>
                </a:lnTo>
                <a:lnTo>
                  <a:pt x="3043" y="504"/>
                </a:lnTo>
                <a:lnTo>
                  <a:pt x="3076" y="446"/>
                </a:lnTo>
              </a:path>
            </a:pathLst>
          </a:custGeom>
          <a:noFill/>
          <a:ln w="381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43" name="Freeform 107"/>
          <p:cNvSpPr>
            <a:spLocks/>
          </p:cNvSpPr>
          <p:nvPr/>
        </p:nvSpPr>
        <p:spPr bwMode="auto">
          <a:xfrm>
            <a:off x="2155825" y="4038600"/>
            <a:ext cx="4892675" cy="541338"/>
          </a:xfrm>
          <a:custGeom>
            <a:avLst/>
            <a:gdLst>
              <a:gd name="T0" fmla="*/ 0 w 3082"/>
              <a:gd name="T1" fmla="*/ 230 h 341"/>
              <a:gd name="T2" fmla="*/ 72 w 3082"/>
              <a:gd name="T3" fmla="*/ 331 h 341"/>
              <a:gd name="T4" fmla="*/ 173 w 3082"/>
              <a:gd name="T5" fmla="*/ 326 h 341"/>
              <a:gd name="T6" fmla="*/ 332 w 3082"/>
              <a:gd name="T7" fmla="*/ 225 h 341"/>
              <a:gd name="T8" fmla="*/ 418 w 3082"/>
              <a:gd name="T9" fmla="*/ 297 h 341"/>
              <a:gd name="T10" fmla="*/ 490 w 3082"/>
              <a:gd name="T11" fmla="*/ 24 h 341"/>
              <a:gd name="T12" fmla="*/ 572 w 3082"/>
              <a:gd name="T13" fmla="*/ 81 h 341"/>
              <a:gd name="T14" fmla="*/ 711 w 3082"/>
              <a:gd name="T15" fmla="*/ 245 h 341"/>
              <a:gd name="T16" fmla="*/ 764 w 3082"/>
              <a:gd name="T17" fmla="*/ 168 h 341"/>
              <a:gd name="T18" fmla="*/ 860 w 3082"/>
              <a:gd name="T19" fmla="*/ 312 h 341"/>
              <a:gd name="T20" fmla="*/ 932 w 3082"/>
              <a:gd name="T21" fmla="*/ 129 h 341"/>
              <a:gd name="T22" fmla="*/ 1037 w 3082"/>
              <a:gd name="T23" fmla="*/ 302 h 341"/>
              <a:gd name="T24" fmla="*/ 1128 w 3082"/>
              <a:gd name="T25" fmla="*/ 211 h 341"/>
              <a:gd name="T26" fmla="*/ 1191 w 3082"/>
              <a:gd name="T27" fmla="*/ 0 h 341"/>
              <a:gd name="T28" fmla="*/ 1311 w 3082"/>
              <a:gd name="T29" fmla="*/ 254 h 341"/>
              <a:gd name="T30" fmla="*/ 1378 w 3082"/>
              <a:gd name="T31" fmla="*/ 321 h 341"/>
              <a:gd name="T32" fmla="*/ 1460 w 3082"/>
              <a:gd name="T33" fmla="*/ 197 h 341"/>
              <a:gd name="T34" fmla="*/ 1541 w 3082"/>
              <a:gd name="T35" fmla="*/ 317 h 341"/>
              <a:gd name="T36" fmla="*/ 1632 w 3082"/>
              <a:gd name="T37" fmla="*/ 57 h 341"/>
              <a:gd name="T38" fmla="*/ 1695 w 3082"/>
              <a:gd name="T39" fmla="*/ 288 h 341"/>
              <a:gd name="T40" fmla="*/ 1786 w 3082"/>
              <a:gd name="T41" fmla="*/ 245 h 341"/>
              <a:gd name="T42" fmla="*/ 1892 w 3082"/>
              <a:gd name="T43" fmla="*/ 278 h 341"/>
              <a:gd name="T44" fmla="*/ 1944 w 3082"/>
              <a:gd name="T45" fmla="*/ 245 h 341"/>
              <a:gd name="T46" fmla="*/ 2060 w 3082"/>
              <a:gd name="T47" fmla="*/ 288 h 341"/>
              <a:gd name="T48" fmla="*/ 2160 w 3082"/>
              <a:gd name="T49" fmla="*/ 283 h 341"/>
              <a:gd name="T50" fmla="*/ 2223 w 3082"/>
              <a:gd name="T51" fmla="*/ 211 h 341"/>
              <a:gd name="T52" fmla="*/ 2362 w 3082"/>
              <a:gd name="T53" fmla="*/ 211 h 341"/>
              <a:gd name="T54" fmla="*/ 2496 w 3082"/>
              <a:gd name="T55" fmla="*/ 273 h 341"/>
              <a:gd name="T56" fmla="*/ 2588 w 3082"/>
              <a:gd name="T57" fmla="*/ 259 h 341"/>
              <a:gd name="T58" fmla="*/ 2650 w 3082"/>
              <a:gd name="T59" fmla="*/ 297 h 341"/>
              <a:gd name="T60" fmla="*/ 2741 w 3082"/>
              <a:gd name="T61" fmla="*/ 240 h 341"/>
              <a:gd name="T62" fmla="*/ 2813 w 3082"/>
              <a:gd name="T63" fmla="*/ 273 h 341"/>
              <a:gd name="T64" fmla="*/ 2900 w 3082"/>
              <a:gd name="T65" fmla="*/ 144 h 341"/>
              <a:gd name="T66" fmla="*/ 3000 w 3082"/>
              <a:gd name="T67" fmla="*/ 341 h 341"/>
              <a:gd name="T68" fmla="*/ 3039 w 3082"/>
              <a:gd name="T69" fmla="*/ 317 h 341"/>
              <a:gd name="T70" fmla="*/ 3082 w 3082"/>
              <a:gd name="T71" fmla="*/ 283 h 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082" h="341">
                <a:moveTo>
                  <a:pt x="0" y="230"/>
                </a:moveTo>
                <a:lnTo>
                  <a:pt x="72" y="331"/>
                </a:lnTo>
                <a:lnTo>
                  <a:pt x="173" y="326"/>
                </a:lnTo>
                <a:lnTo>
                  <a:pt x="332" y="225"/>
                </a:lnTo>
                <a:lnTo>
                  <a:pt x="418" y="297"/>
                </a:lnTo>
                <a:lnTo>
                  <a:pt x="490" y="24"/>
                </a:lnTo>
                <a:lnTo>
                  <a:pt x="572" y="81"/>
                </a:lnTo>
                <a:lnTo>
                  <a:pt x="711" y="245"/>
                </a:lnTo>
                <a:lnTo>
                  <a:pt x="764" y="168"/>
                </a:lnTo>
                <a:lnTo>
                  <a:pt x="860" y="312"/>
                </a:lnTo>
                <a:lnTo>
                  <a:pt x="932" y="129"/>
                </a:lnTo>
                <a:lnTo>
                  <a:pt x="1037" y="302"/>
                </a:lnTo>
                <a:lnTo>
                  <a:pt x="1128" y="211"/>
                </a:lnTo>
                <a:lnTo>
                  <a:pt x="1191" y="0"/>
                </a:lnTo>
                <a:lnTo>
                  <a:pt x="1311" y="254"/>
                </a:lnTo>
                <a:lnTo>
                  <a:pt x="1378" y="321"/>
                </a:lnTo>
                <a:lnTo>
                  <a:pt x="1460" y="197"/>
                </a:lnTo>
                <a:lnTo>
                  <a:pt x="1541" y="317"/>
                </a:lnTo>
                <a:lnTo>
                  <a:pt x="1632" y="57"/>
                </a:lnTo>
                <a:lnTo>
                  <a:pt x="1695" y="288"/>
                </a:lnTo>
                <a:lnTo>
                  <a:pt x="1786" y="245"/>
                </a:lnTo>
                <a:lnTo>
                  <a:pt x="1892" y="278"/>
                </a:lnTo>
                <a:lnTo>
                  <a:pt x="1944" y="245"/>
                </a:lnTo>
                <a:lnTo>
                  <a:pt x="2060" y="288"/>
                </a:lnTo>
                <a:lnTo>
                  <a:pt x="2160" y="283"/>
                </a:lnTo>
                <a:lnTo>
                  <a:pt x="2223" y="211"/>
                </a:lnTo>
                <a:lnTo>
                  <a:pt x="2362" y="211"/>
                </a:lnTo>
                <a:lnTo>
                  <a:pt x="2496" y="273"/>
                </a:lnTo>
                <a:lnTo>
                  <a:pt x="2588" y="259"/>
                </a:lnTo>
                <a:lnTo>
                  <a:pt x="2650" y="297"/>
                </a:lnTo>
                <a:lnTo>
                  <a:pt x="2741" y="240"/>
                </a:lnTo>
                <a:lnTo>
                  <a:pt x="2813" y="273"/>
                </a:lnTo>
                <a:lnTo>
                  <a:pt x="2900" y="144"/>
                </a:lnTo>
                <a:lnTo>
                  <a:pt x="3000" y="341"/>
                </a:lnTo>
                <a:lnTo>
                  <a:pt x="3039" y="317"/>
                </a:lnTo>
                <a:lnTo>
                  <a:pt x="3082" y="283"/>
                </a:lnTo>
              </a:path>
            </a:pathLst>
          </a:custGeom>
          <a:noFill/>
          <a:ln w="127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45" name="Freeform 109"/>
          <p:cNvSpPr>
            <a:spLocks/>
          </p:cNvSpPr>
          <p:nvPr/>
        </p:nvSpPr>
        <p:spPr bwMode="auto">
          <a:xfrm>
            <a:off x="2139950" y="3797300"/>
            <a:ext cx="4914900" cy="320675"/>
          </a:xfrm>
          <a:custGeom>
            <a:avLst/>
            <a:gdLst>
              <a:gd name="T0" fmla="*/ 0 w 3096"/>
              <a:gd name="T1" fmla="*/ 178 h 202"/>
              <a:gd name="T2" fmla="*/ 101 w 3096"/>
              <a:gd name="T3" fmla="*/ 44 h 202"/>
              <a:gd name="T4" fmla="*/ 202 w 3096"/>
              <a:gd name="T5" fmla="*/ 125 h 202"/>
              <a:gd name="T6" fmla="*/ 293 w 3096"/>
              <a:gd name="T7" fmla="*/ 101 h 202"/>
              <a:gd name="T8" fmla="*/ 442 w 3096"/>
              <a:gd name="T9" fmla="*/ 149 h 202"/>
              <a:gd name="T10" fmla="*/ 552 w 3096"/>
              <a:gd name="T11" fmla="*/ 173 h 202"/>
              <a:gd name="T12" fmla="*/ 643 w 3096"/>
              <a:gd name="T13" fmla="*/ 183 h 202"/>
              <a:gd name="T14" fmla="*/ 734 w 3096"/>
              <a:gd name="T15" fmla="*/ 202 h 202"/>
              <a:gd name="T16" fmla="*/ 797 w 3096"/>
              <a:gd name="T17" fmla="*/ 164 h 202"/>
              <a:gd name="T18" fmla="*/ 883 w 3096"/>
              <a:gd name="T19" fmla="*/ 192 h 202"/>
              <a:gd name="T20" fmla="*/ 1066 w 3096"/>
              <a:gd name="T21" fmla="*/ 106 h 202"/>
              <a:gd name="T22" fmla="*/ 1138 w 3096"/>
              <a:gd name="T23" fmla="*/ 130 h 202"/>
              <a:gd name="T24" fmla="*/ 1224 w 3096"/>
              <a:gd name="T25" fmla="*/ 92 h 202"/>
              <a:gd name="T26" fmla="*/ 1306 w 3096"/>
              <a:gd name="T27" fmla="*/ 130 h 202"/>
              <a:gd name="T28" fmla="*/ 1382 w 3096"/>
              <a:gd name="T29" fmla="*/ 63 h 202"/>
              <a:gd name="T30" fmla="*/ 1488 w 3096"/>
              <a:gd name="T31" fmla="*/ 125 h 202"/>
              <a:gd name="T32" fmla="*/ 1560 w 3096"/>
              <a:gd name="T33" fmla="*/ 58 h 202"/>
              <a:gd name="T34" fmla="*/ 1670 w 3096"/>
              <a:gd name="T35" fmla="*/ 149 h 202"/>
              <a:gd name="T36" fmla="*/ 1814 w 3096"/>
              <a:gd name="T37" fmla="*/ 48 h 202"/>
              <a:gd name="T38" fmla="*/ 1901 w 3096"/>
              <a:gd name="T39" fmla="*/ 106 h 202"/>
              <a:gd name="T40" fmla="*/ 1992 w 3096"/>
              <a:gd name="T41" fmla="*/ 87 h 202"/>
              <a:gd name="T42" fmla="*/ 2102 w 3096"/>
              <a:gd name="T43" fmla="*/ 154 h 202"/>
              <a:gd name="T44" fmla="*/ 2170 w 3096"/>
              <a:gd name="T45" fmla="*/ 53 h 202"/>
              <a:gd name="T46" fmla="*/ 2237 w 3096"/>
              <a:gd name="T47" fmla="*/ 44 h 202"/>
              <a:gd name="T48" fmla="*/ 2314 w 3096"/>
              <a:gd name="T49" fmla="*/ 116 h 202"/>
              <a:gd name="T50" fmla="*/ 2376 w 3096"/>
              <a:gd name="T51" fmla="*/ 101 h 202"/>
              <a:gd name="T52" fmla="*/ 2414 w 3096"/>
              <a:gd name="T53" fmla="*/ 130 h 202"/>
              <a:gd name="T54" fmla="*/ 2606 w 3096"/>
              <a:gd name="T55" fmla="*/ 20 h 202"/>
              <a:gd name="T56" fmla="*/ 2659 w 3096"/>
              <a:gd name="T57" fmla="*/ 140 h 202"/>
              <a:gd name="T58" fmla="*/ 2755 w 3096"/>
              <a:gd name="T59" fmla="*/ 0 h 202"/>
              <a:gd name="T60" fmla="*/ 2827 w 3096"/>
              <a:gd name="T61" fmla="*/ 159 h 202"/>
              <a:gd name="T62" fmla="*/ 2966 w 3096"/>
              <a:gd name="T63" fmla="*/ 140 h 202"/>
              <a:gd name="T64" fmla="*/ 3000 w 3096"/>
              <a:gd name="T65" fmla="*/ 188 h 202"/>
              <a:gd name="T66" fmla="*/ 3096 w 3096"/>
              <a:gd name="T67" fmla="*/ 19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096" h="202">
                <a:moveTo>
                  <a:pt x="0" y="178"/>
                </a:moveTo>
                <a:lnTo>
                  <a:pt x="101" y="44"/>
                </a:lnTo>
                <a:lnTo>
                  <a:pt x="202" y="125"/>
                </a:lnTo>
                <a:lnTo>
                  <a:pt x="293" y="101"/>
                </a:lnTo>
                <a:lnTo>
                  <a:pt x="442" y="149"/>
                </a:lnTo>
                <a:lnTo>
                  <a:pt x="552" y="173"/>
                </a:lnTo>
                <a:lnTo>
                  <a:pt x="643" y="183"/>
                </a:lnTo>
                <a:lnTo>
                  <a:pt x="734" y="202"/>
                </a:lnTo>
                <a:lnTo>
                  <a:pt x="797" y="164"/>
                </a:lnTo>
                <a:lnTo>
                  <a:pt x="883" y="192"/>
                </a:lnTo>
                <a:lnTo>
                  <a:pt x="1066" y="106"/>
                </a:lnTo>
                <a:lnTo>
                  <a:pt x="1138" y="130"/>
                </a:lnTo>
                <a:lnTo>
                  <a:pt x="1224" y="92"/>
                </a:lnTo>
                <a:lnTo>
                  <a:pt x="1306" y="130"/>
                </a:lnTo>
                <a:lnTo>
                  <a:pt x="1382" y="63"/>
                </a:lnTo>
                <a:lnTo>
                  <a:pt x="1488" y="125"/>
                </a:lnTo>
                <a:lnTo>
                  <a:pt x="1560" y="58"/>
                </a:lnTo>
                <a:lnTo>
                  <a:pt x="1670" y="149"/>
                </a:lnTo>
                <a:lnTo>
                  <a:pt x="1814" y="48"/>
                </a:lnTo>
                <a:lnTo>
                  <a:pt x="1901" y="106"/>
                </a:lnTo>
                <a:lnTo>
                  <a:pt x="1992" y="87"/>
                </a:lnTo>
                <a:lnTo>
                  <a:pt x="2102" y="154"/>
                </a:lnTo>
                <a:lnTo>
                  <a:pt x="2170" y="53"/>
                </a:lnTo>
                <a:lnTo>
                  <a:pt x="2237" y="44"/>
                </a:lnTo>
                <a:lnTo>
                  <a:pt x="2314" y="116"/>
                </a:lnTo>
                <a:lnTo>
                  <a:pt x="2376" y="101"/>
                </a:lnTo>
                <a:lnTo>
                  <a:pt x="2414" y="130"/>
                </a:lnTo>
                <a:lnTo>
                  <a:pt x="2606" y="20"/>
                </a:lnTo>
                <a:lnTo>
                  <a:pt x="2659" y="140"/>
                </a:lnTo>
                <a:lnTo>
                  <a:pt x="2755" y="0"/>
                </a:lnTo>
                <a:lnTo>
                  <a:pt x="2827" y="159"/>
                </a:lnTo>
                <a:lnTo>
                  <a:pt x="2966" y="140"/>
                </a:lnTo>
                <a:lnTo>
                  <a:pt x="3000" y="188"/>
                </a:lnTo>
                <a:lnTo>
                  <a:pt x="3096" y="192"/>
                </a:lnTo>
              </a:path>
            </a:pathLst>
          </a:custGeom>
          <a:noFill/>
          <a:ln w="127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46" name="Freeform 110"/>
          <p:cNvSpPr>
            <a:spLocks/>
          </p:cNvSpPr>
          <p:nvPr/>
        </p:nvSpPr>
        <p:spPr bwMode="auto">
          <a:xfrm>
            <a:off x="2149475" y="3521075"/>
            <a:ext cx="4883150" cy="822325"/>
          </a:xfrm>
          <a:custGeom>
            <a:avLst/>
            <a:gdLst>
              <a:gd name="T0" fmla="*/ 0 w 3076"/>
              <a:gd name="T1" fmla="*/ 365 h 518"/>
              <a:gd name="T2" fmla="*/ 91 w 3076"/>
              <a:gd name="T3" fmla="*/ 365 h 518"/>
              <a:gd name="T4" fmla="*/ 177 w 3076"/>
              <a:gd name="T5" fmla="*/ 331 h 518"/>
              <a:gd name="T6" fmla="*/ 249 w 3076"/>
              <a:gd name="T7" fmla="*/ 389 h 518"/>
              <a:gd name="T8" fmla="*/ 331 w 3076"/>
              <a:gd name="T9" fmla="*/ 317 h 518"/>
              <a:gd name="T10" fmla="*/ 446 w 3076"/>
              <a:gd name="T11" fmla="*/ 394 h 518"/>
              <a:gd name="T12" fmla="*/ 537 w 3076"/>
              <a:gd name="T13" fmla="*/ 374 h 518"/>
              <a:gd name="T14" fmla="*/ 657 w 3076"/>
              <a:gd name="T15" fmla="*/ 312 h 518"/>
              <a:gd name="T16" fmla="*/ 758 w 3076"/>
              <a:gd name="T17" fmla="*/ 283 h 518"/>
              <a:gd name="T18" fmla="*/ 844 w 3076"/>
              <a:gd name="T19" fmla="*/ 326 h 518"/>
              <a:gd name="T20" fmla="*/ 974 w 3076"/>
              <a:gd name="T21" fmla="*/ 288 h 518"/>
              <a:gd name="T22" fmla="*/ 1046 w 3076"/>
              <a:gd name="T23" fmla="*/ 312 h 518"/>
              <a:gd name="T24" fmla="*/ 1094 w 3076"/>
              <a:gd name="T25" fmla="*/ 0 h 518"/>
              <a:gd name="T26" fmla="*/ 1204 w 3076"/>
              <a:gd name="T27" fmla="*/ 365 h 518"/>
              <a:gd name="T28" fmla="*/ 1348 w 3076"/>
              <a:gd name="T29" fmla="*/ 346 h 518"/>
              <a:gd name="T30" fmla="*/ 1459 w 3076"/>
              <a:gd name="T31" fmla="*/ 317 h 518"/>
              <a:gd name="T32" fmla="*/ 1560 w 3076"/>
              <a:gd name="T33" fmla="*/ 365 h 518"/>
              <a:gd name="T34" fmla="*/ 1708 w 3076"/>
              <a:gd name="T35" fmla="*/ 355 h 518"/>
              <a:gd name="T36" fmla="*/ 1963 w 3076"/>
              <a:gd name="T37" fmla="*/ 346 h 518"/>
              <a:gd name="T38" fmla="*/ 2025 w 3076"/>
              <a:gd name="T39" fmla="*/ 317 h 518"/>
              <a:gd name="T40" fmla="*/ 2169 w 3076"/>
              <a:gd name="T41" fmla="*/ 235 h 518"/>
              <a:gd name="T42" fmla="*/ 2236 w 3076"/>
              <a:gd name="T43" fmla="*/ 384 h 518"/>
              <a:gd name="T44" fmla="*/ 2299 w 3076"/>
              <a:gd name="T45" fmla="*/ 293 h 518"/>
              <a:gd name="T46" fmla="*/ 2385 w 3076"/>
              <a:gd name="T47" fmla="*/ 360 h 518"/>
              <a:gd name="T48" fmla="*/ 2515 w 3076"/>
              <a:gd name="T49" fmla="*/ 413 h 518"/>
              <a:gd name="T50" fmla="*/ 2606 w 3076"/>
              <a:gd name="T51" fmla="*/ 302 h 518"/>
              <a:gd name="T52" fmla="*/ 2817 w 3076"/>
              <a:gd name="T53" fmla="*/ 418 h 518"/>
              <a:gd name="T54" fmla="*/ 2904 w 3076"/>
              <a:gd name="T55" fmla="*/ 331 h 518"/>
              <a:gd name="T56" fmla="*/ 2956 w 3076"/>
              <a:gd name="T57" fmla="*/ 518 h 518"/>
              <a:gd name="T58" fmla="*/ 3043 w 3076"/>
              <a:gd name="T59" fmla="*/ 504 h 518"/>
              <a:gd name="T60" fmla="*/ 3076 w 3076"/>
              <a:gd name="T61" fmla="*/ 446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076" h="518">
                <a:moveTo>
                  <a:pt x="0" y="365"/>
                </a:moveTo>
                <a:lnTo>
                  <a:pt x="91" y="365"/>
                </a:lnTo>
                <a:lnTo>
                  <a:pt x="177" y="331"/>
                </a:lnTo>
                <a:lnTo>
                  <a:pt x="249" y="389"/>
                </a:lnTo>
                <a:lnTo>
                  <a:pt x="331" y="317"/>
                </a:lnTo>
                <a:lnTo>
                  <a:pt x="446" y="394"/>
                </a:lnTo>
                <a:lnTo>
                  <a:pt x="537" y="374"/>
                </a:lnTo>
                <a:lnTo>
                  <a:pt x="657" y="312"/>
                </a:lnTo>
                <a:lnTo>
                  <a:pt x="758" y="283"/>
                </a:lnTo>
                <a:lnTo>
                  <a:pt x="844" y="326"/>
                </a:lnTo>
                <a:lnTo>
                  <a:pt x="974" y="288"/>
                </a:lnTo>
                <a:lnTo>
                  <a:pt x="1046" y="312"/>
                </a:lnTo>
                <a:lnTo>
                  <a:pt x="1094" y="0"/>
                </a:lnTo>
                <a:lnTo>
                  <a:pt x="1204" y="365"/>
                </a:lnTo>
                <a:lnTo>
                  <a:pt x="1348" y="346"/>
                </a:lnTo>
                <a:lnTo>
                  <a:pt x="1459" y="317"/>
                </a:lnTo>
                <a:lnTo>
                  <a:pt x="1560" y="365"/>
                </a:lnTo>
                <a:lnTo>
                  <a:pt x="1708" y="355"/>
                </a:lnTo>
                <a:lnTo>
                  <a:pt x="1963" y="346"/>
                </a:lnTo>
                <a:lnTo>
                  <a:pt x="2025" y="317"/>
                </a:lnTo>
                <a:lnTo>
                  <a:pt x="2169" y="235"/>
                </a:lnTo>
                <a:lnTo>
                  <a:pt x="2236" y="384"/>
                </a:lnTo>
                <a:lnTo>
                  <a:pt x="2299" y="293"/>
                </a:lnTo>
                <a:lnTo>
                  <a:pt x="2385" y="360"/>
                </a:lnTo>
                <a:lnTo>
                  <a:pt x="2515" y="413"/>
                </a:lnTo>
                <a:lnTo>
                  <a:pt x="2606" y="302"/>
                </a:lnTo>
                <a:lnTo>
                  <a:pt x="2817" y="418"/>
                </a:lnTo>
                <a:lnTo>
                  <a:pt x="2904" y="331"/>
                </a:lnTo>
                <a:lnTo>
                  <a:pt x="2956" y="518"/>
                </a:lnTo>
                <a:lnTo>
                  <a:pt x="3043" y="504"/>
                </a:lnTo>
                <a:lnTo>
                  <a:pt x="3076" y="446"/>
                </a:lnTo>
              </a:path>
            </a:pathLst>
          </a:custGeom>
          <a:noFill/>
          <a:ln w="127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47" name="Freeform 111"/>
          <p:cNvSpPr>
            <a:spLocks/>
          </p:cNvSpPr>
          <p:nvPr/>
        </p:nvSpPr>
        <p:spPr bwMode="auto">
          <a:xfrm>
            <a:off x="2155825" y="3962400"/>
            <a:ext cx="4891088" cy="228600"/>
          </a:xfrm>
          <a:custGeom>
            <a:avLst/>
            <a:gdLst>
              <a:gd name="T0" fmla="*/ 0 w 3081"/>
              <a:gd name="T1" fmla="*/ 96 h 144"/>
              <a:gd name="T2" fmla="*/ 81 w 3081"/>
              <a:gd name="T3" fmla="*/ 48 h 144"/>
              <a:gd name="T4" fmla="*/ 144 w 3081"/>
              <a:gd name="T5" fmla="*/ 72 h 144"/>
              <a:gd name="T6" fmla="*/ 268 w 3081"/>
              <a:gd name="T7" fmla="*/ 124 h 144"/>
              <a:gd name="T8" fmla="*/ 331 w 3081"/>
              <a:gd name="T9" fmla="*/ 57 h 144"/>
              <a:gd name="T10" fmla="*/ 427 w 3081"/>
              <a:gd name="T11" fmla="*/ 86 h 144"/>
              <a:gd name="T12" fmla="*/ 508 w 3081"/>
              <a:gd name="T13" fmla="*/ 52 h 144"/>
              <a:gd name="T14" fmla="*/ 609 w 3081"/>
              <a:gd name="T15" fmla="*/ 86 h 144"/>
              <a:gd name="T16" fmla="*/ 715 w 3081"/>
              <a:gd name="T17" fmla="*/ 86 h 144"/>
              <a:gd name="T18" fmla="*/ 782 w 3081"/>
              <a:gd name="T19" fmla="*/ 67 h 144"/>
              <a:gd name="T20" fmla="*/ 859 w 3081"/>
              <a:gd name="T21" fmla="*/ 91 h 144"/>
              <a:gd name="T22" fmla="*/ 1070 w 3081"/>
              <a:gd name="T23" fmla="*/ 0 h 144"/>
              <a:gd name="T24" fmla="*/ 1147 w 3081"/>
              <a:gd name="T25" fmla="*/ 62 h 144"/>
              <a:gd name="T26" fmla="*/ 1185 w 3081"/>
              <a:gd name="T27" fmla="*/ 62 h 144"/>
              <a:gd name="T28" fmla="*/ 1233 w 3081"/>
              <a:gd name="T29" fmla="*/ 96 h 144"/>
              <a:gd name="T30" fmla="*/ 1320 w 3081"/>
              <a:gd name="T31" fmla="*/ 57 h 144"/>
              <a:gd name="T32" fmla="*/ 1392 w 3081"/>
              <a:gd name="T33" fmla="*/ 105 h 144"/>
              <a:gd name="T34" fmla="*/ 1584 w 3081"/>
              <a:gd name="T35" fmla="*/ 81 h 144"/>
              <a:gd name="T36" fmla="*/ 1675 w 3081"/>
              <a:gd name="T37" fmla="*/ 62 h 144"/>
              <a:gd name="T38" fmla="*/ 1766 w 3081"/>
              <a:gd name="T39" fmla="*/ 96 h 144"/>
              <a:gd name="T40" fmla="*/ 1963 w 3081"/>
              <a:gd name="T41" fmla="*/ 57 h 144"/>
              <a:gd name="T42" fmla="*/ 2092 w 3081"/>
              <a:gd name="T43" fmla="*/ 72 h 144"/>
              <a:gd name="T44" fmla="*/ 2164 w 3081"/>
              <a:gd name="T45" fmla="*/ 57 h 144"/>
              <a:gd name="T46" fmla="*/ 2236 w 3081"/>
              <a:gd name="T47" fmla="*/ 86 h 144"/>
              <a:gd name="T48" fmla="*/ 2313 w 3081"/>
              <a:gd name="T49" fmla="*/ 144 h 144"/>
              <a:gd name="T50" fmla="*/ 2380 w 3081"/>
              <a:gd name="T51" fmla="*/ 43 h 144"/>
              <a:gd name="T52" fmla="*/ 2443 w 3081"/>
              <a:gd name="T53" fmla="*/ 76 h 144"/>
              <a:gd name="T54" fmla="*/ 2496 w 3081"/>
              <a:gd name="T55" fmla="*/ 38 h 144"/>
              <a:gd name="T56" fmla="*/ 2553 w 3081"/>
              <a:gd name="T57" fmla="*/ 105 h 144"/>
              <a:gd name="T58" fmla="*/ 2668 w 3081"/>
              <a:gd name="T59" fmla="*/ 100 h 144"/>
              <a:gd name="T60" fmla="*/ 2750 w 3081"/>
              <a:gd name="T61" fmla="*/ 28 h 144"/>
              <a:gd name="T62" fmla="*/ 2817 w 3081"/>
              <a:gd name="T63" fmla="*/ 62 h 144"/>
              <a:gd name="T64" fmla="*/ 2923 w 3081"/>
              <a:gd name="T65" fmla="*/ 62 h 144"/>
              <a:gd name="T66" fmla="*/ 2971 w 3081"/>
              <a:gd name="T67" fmla="*/ 134 h 144"/>
              <a:gd name="T68" fmla="*/ 3081 w 3081"/>
              <a:gd name="T69" fmla="*/ 105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81" h="144">
                <a:moveTo>
                  <a:pt x="0" y="96"/>
                </a:moveTo>
                <a:lnTo>
                  <a:pt x="81" y="48"/>
                </a:lnTo>
                <a:lnTo>
                  <a:pt x="144" y="72"/>
                </a:lnTo>
                <a:lnTo>
                  <a:pt x="268" y="124"/>
                </a:lnTo>
                <a:lnTo>
                  <a:pt x="331" y="57"/>
                </a:lnTo>
                <a:lnTo>
                  <a:pt x="427" y="86"/>
                </a:lnTo>
                <a:lnTo>
                  <a:pt x="508" y="52"/>
                </a:lnTo>
                <a:lnTo>
                  <a:pt x="609" y="86"/>
                </a:lnTo>
                <a:lnTo>
                  <a:pt x="715" y="86"/>
                </a:lnTo>
                <a:lnTo>
                  <a:pt x="782" y="67"/>
                </a:lnTo>
                <a:lnTo>
                  <a:pt x="859" y="91"/>
                </a:lnTo>
                <a:lnTo>
                  <a:pt x="1070" y="0"/>
                </a:lnTo>
                <a:lnTo>
                  <a:pt x="1147" y="62"/>
                </a:lnTo>
                <a:lnTo>
                  <a:pt x="1185" y="62"/>
                </a:lnTo>
                <a:lnTo>
                  <a:pt x="1233" y="96"/>
                </a:lnTo>
                <a:lnTo>
                  <a:pt x="1320" y="57"/>
                </a:lnTo>
                <a:lnTo>
                  <a:pt x="1392" y="105"/>
                </a:lnTo>
                <a:lnTo>
                  <a:pt x="1584" y="81"/>
                </a:lnTo>
                <a:lnTo>
                  <a:pt x="1675" y="62"/>
                </a:lnTo>
                <a:lnTo>
                  <a:pt x="1766" y="96"/>
                </a:lnTo>
                <a:lnTo>
                  <a:pt x="1963" y="57"/>
                </a:lnTo>
                <a:lnTo>
                  <a:pt x="2092" y="72"/>
                </a:lnTo>
                <a:lnTo>
                  <a:pt x="2164" y="57"/>
                </a:lnTo>
                <a:lnTo>
                  <a:pt x="2236" y="86"/>
                </a:lnTo>
                <a:lnTo>
                  <a:pt x="2313" y="144"/>
                </a:lnTo>
                <a:lnTo>
                  <a:pt x="2380" y="43"/>
                </a:lnTo>
                <a:lnTo>
                  <a:pt x="2443" y="76"/>
                </a:lnTo>
                <a:lnTo>
                  <a:pt x="2496" y="38"/>
                </a:lnTo>
                <a:lnTo>
                  <a:pt x="2553" y="105"/>
                </a:lnTo>
                <a:lnTo>
                  <a:pt x="2668" y="100"/>
                </a:lnTo>
                <a:lnTo>
                  <a:pt x="2750" y="28"/>
                </a:lnTo>
                <a:lnTo>
                  <a:pt x="2817" y="62"/>
                </a:lnTo>
                <a:lnTo>
                  <a:pt x="2923" y="62"/>
                </a:lnTo>
                <a:lnTo>
                  <a:pt x="2971" y="134"/>
                </a:lnTo>
                <a:lnTo>
                  <a:pt x="3081" y="105"/>
                </a:lnTo>
              </a:path>
            </a:pathLst>
          </a:custGeom>
          <a:noFill/>
          <a:ln w="12700" cap="flat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93648" name="Text Box 112"/>
          <p:cNvSpPr txBox="1">
            <a:spLocks noChangeArrowheads="1"/>
          </p:cNvSpPr>
          <p:nvPr/>
        </p:nvSpPr>
        <p:spPr bwMode="auto">
          <a:xfrm rot="16200000">
            <a:off x="1123157" y="3963193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Intensity</a:t>
            </a:r>
          </a:p>
        </p:txBody>
      </p:sp>
      <p:graphicFrame>
        <p:nvGraphicFramePr>
          <p:cNvPr id="193649" name="Object 113"/>
          <p:cNvGraphicFramePr>
            <a:graphicFrameLocks noChangeAspect="1"/>
          </p:cNvGraphicFramePr>
          <p:nvPr/>
        </p:nvGraphicFramePr>
        <p:xfrm>
          <a:off x="487363" y="5524500"/>
          <a:ext cx="5151437" cy="128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6" name="Equation" r:id="rId6" imgW="2006280" imgH="583920" progId="Equation.DSMT4">
                  <p:embed/>
                </p:oleObj>
              </mc:Choice>
              <mc:Fallback>
                <p:oleObj name="Equation" r:id="rId6" imgW="200628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363" y="5524500"/>
                        <a:ext cx="5151437" cy="128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910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58" grpId="0" animBg="1"/>
      <p:bldP spid="193561" grpId="0" animBg="1"/>
      <p:bldP spid="193563" grpId="0" animBg="1"/>
      <p:bldP spid="193564" grpId="0" animBg="1"/>
      <p:bldP spid="193570" grpId="0" animBg="1"/>
      <p:bldP spid="193638" grpId="0" animBg="1"/>
      <p:bldP spid="193639" grpId="0" animBg="1"/>
      <p:bldP spid="193639" grpId="1" animBg="1"/>
      <p:bldP spid="193640" grpId="0" animBg="1"/>
      <p:bldP spid="193640" grpId="1" animBg="1"/>
      <p:bldP spid="193641" grpId="0" animBg="1"/>
      <p:bldP spid="193642" grpId="0" animBg="1"/>
      <p:bldP spid="193642" grpId="1" animBg="1"/>
      <p:bldP spid="193643" grpId="0" animBg="1"/>
      <p:bldP spid="193645" grpId="0" animBg="1"/>
      <p:bldP spid="193646" grpId="0" animBg="1"/>
      <p:bldP spid="1936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9489B-D1AD-4677-A647-261FA24AE791}" type="slidenum">
              <a:rPr lang="he-IL">
                <a:solidFill>
                  <a:schemeClr val="bg1"/>
                </a:solidFill>
              </a:rPr>
              <a:pPr/>
              <a:t>14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Using spatial information</a:t>
            </a:r>
          </a:p>
        </p:txBody>
      </p:sp>
      <p:pic>
        <p:nvPicPr>
          <p:cNvPr id="215105" name="Picture 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828800"/>
            <a:ext cx="2244725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7" name="Rectangle 67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215108" name="Rectangle 68"/>
          <p:cNvSpPr>
            <a:spLocks noChangeArrowheads="1"/>
          </p:cNvSpPr>
          <p:nvPr/>
        </p:nvSpPr>
        <p:spPr bwMode="auto">
          <a:xfrm>
            <a:off x="566738" y="4159250"/>
            <a:ext cx="19478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Temporal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information</a:t>
            </a:r>
          </a:p>
        </p:txBody>
      </p:sp>
      <p:sp>
        <p:nvSpPr>
          <p:cNvPr id="215109" name="Rectangle 69"/>
          <p:cNvSpPr>
            <a:spLocks noChangeArrowheads="1"/>
          </p:cNvSpPr>
          <p:nvPr/>
        </p:nvSpPr>
        <p:spPr bwMode="auto">
          <a:xfrm>
            <a:off x="3429000" y="4159250"/>
            <a:ext cx="19478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Spatial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information</a:t>
            </a:r>
          </a:p>
        </p:txBody>
      </p:sp>
      <p:sp>
        <p:nvSpPr>
          <p:cNvPr id="215110" name="Rectangle 70"/>
          <p:cNvSpPr>
            <a:spLocks noChangeArrowheads="1"/>
          </p:cNvSpPr>
          <p:nvPr/>
        </p:nvSpPr>
        <p:spPr bwMode="auto">
          <a:xfrm>
            <a:off x="5749925" y="4159250"/>
            <a:ext cx="2798763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Spatio-temporal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information</a:t>
            </a:r>
          </a:p>
        </p:txBody>
      </p:sp>
      <p:sp>
        <p:nvSpPr>
          <p:cNvPr id="215112" name="Rectangle 72"/>
          <p:cNvSpPr>
            <a:spLocks noChangeArrowheads="1"/>
          </p:cNvSpPr>
          <p:nvPr/>
        </p:nvSpPr>
        <p:spPr bwMode="auto">
          <a:xfrm>
            <a:off x="1117600" y="1676400"/>
            <a:ext cx="1511300" cy="16494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13" name="Rectangle 73"/>
          <p:cNvSpPr>
            <a:spLocks noChangeArrowheads="1"/>
          </p:cNvSpPr>
          <p:nvPr/>
        </p:nvSpPr>
        <p:spPr bwMode="auto">
          <a:xfrm>
            <a:off x="971550" y="1824038"/>
            <a:ext cx="1511300" cy="16525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14" name="Rectangle 74"/>
          <p:cNvSpPr>
            <a:spLocks noChangeArrowheads="1"/>
          </p:cNvSpPr>
          <p:nvPr/>
        </p:nvSpPr>
        <p:spPr bwMode="auto">
          <a:xfrm>
            <a:off x="830263" y="1965325"/>
            <a:ext cx="1511300" cy="16525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15" name="Rectangle 75"/>
          <p:cNvSpPr>
            <a:spLocks noChangeArrowheads="1"/>
          </p:cNvSpPr>
          <p:nvPr/>
        </p:nvSpPr>
        <p:spPr bwMode="auto">
          <a:xfrm>
            <a:off x="685800" y="2108200"/>
            <a:ext cx="1511300" cy="16494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1"/>
            <a:endParaRPr lang="he-IL"/>
          </a:p>
        </p:txBody>
      </p:sp>
      <p:pic>
        <p:nvPicPr>
          <p:cNvPr id="215116" name="Picture 76" descr="left_temp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119313"/>
            <a:ext cx="1489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7" name="Rectangle 77"/>
          <p:cNvSpPr>
            <a:spLocks noChangeArrowheads="1"/>
          </p:cNvSpPr>
          <p:nvPr/>
        </p:nvSpPr>
        <p:spPr bwMode="auto">
          <a:xfrm>
            <a:off x="1295400" y="2838450"/>
            <a:ext cx="130175" cy="134938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18" name="Line 78"/>
          <p:cNvSpPr>
            <a:spLocks noChangeShapeType="1"/>
          </p:cNvSpPr>
          <p:nvPr/>
        </p:nvSpPr>
        <p:spPr bwMode="auto">
          <a:xfrm flipV="1">
            <a:off x="1296988" y="2327275"/>
            <a:ext cx="374650" cy="5095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19" name="Rectangle 79"/>
          <p:cNvSpPr>
            <a:spLocks noChangeArrowheads="1"/>
          </p:cNvSpPr>
          <p:nvPr/>
        </p:nvSpPr>
        <p:spPr bwMode="auto">
          <a:xfrm>
            <a:off x="1674813" y="2349500"/>
            <a:ext cx="130175" cy="134938"/>
          </a:xfrm>
          <a:prstGeom prst="rect">
            <a:avLst/>
          </a:prstGeom>
          <a:noFill/>
          <a:ln w="28575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20" name="Rectangle 80"/>
          <p:cNvSpPr>
            <a:spLocks noChangeArrowheads="1"/>
          </p:cNvSpPr>
          <p:nvPr/>
        </p:nvSpPr>
        <p:spPr bwMode="auto">
          <a:xfrm>
            <a:off x="1404938" y="2684463"/>
            <a:ext cx="130175" cy="13493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21" name="Rectangle 81"/>
          <p:cNvSpPr>
            <a:spLocks noChangeArrowheads="1"/>
          </p:cNvSpPr>
          <p:nvPr/>
        </p:nvSpPr>
        <p:spPr bwMode="auto">
          <a:xfrm>
            <a:off x="1547813" y="2511425"/>
            <a:ext cx="130175" cy="134938"/>
          </a:xfrm>
          <a:prstGeom prst="rect">
            <a:avLst/>
          </a:prstGeom>
          <a:noFill/>
          <a:ln w="28575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22" name="Text Box 82"/>
          <p:cNvSpPr txBox="1">
            <a:spLocks noChangeArrowheads="1"/>
          </p:cNvSpPr>
          <p:nvPr/>
        </p:nvSpPr>
        <p:spPr bwMode="auto">
          <a:xfrm>
            <a:off x="2738438" y="3568700"/>
            <a:ext cx="282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/>
            <a:r>
              <a:rPr lang="en-US" sz="28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15123" name="Line 83"/>
          <p:cNvSpPr>
            <a:spLocks noChangeShapeType="1"/>
          </p:cNvSpPr>
          <p:nvPr/>
        </p:nvSpPr>
        <p:spPr bwMode="auto">
          <a:xfrm flipV="1">
            <a:off x="1309688" y="2682875"/>
            <a:ext cx="95250" cy="1460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24" name="Line 84"/>
          <p:cNvSpPr>
            <a:spLocks noChangeShapeType="1"/>
          </p:cNvSpPr>
          <p:nvPr/>
        </p:nvSpPr>
        <p:spPr bwMode="auto">
          <a:xfrm flipV="1">
            <a:off x="1285875" y="2514600"/>
            <a:ext cx="244475" cy="3397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25" name="Line 85"/>
          <p:cNvSpPr>
            <a:spLocks noChangeShapeType="1"/>
          </p:cNvSpPr>
          <p:nvPr/>
        </p:nvSpPr>
        <p:spPr bwMode="auto">
          <a:xfrm flipV="1">
            <a:off x="1443038" y="2455863"/>
            <a:ext cx="374650" cy="5095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26" name="Line 86"/>
          <p:cNvSpPr>
            <a:spLocks noChangeShapeType="1"/>
          </p:cNvSpPr>
          <p:nvPr/>
        </p:nvSpPr>
        <p:spPr bwMode="auto">
          <a:xfrm flipV="1">
            <a:off x="1455738" y="2811463"/>
            <a:ext cx="95250" cy="1460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27" name="Line 87"/>
          <p:cNvSpPr>
            <a:spLocks noChangeShapeType="1"/>
          </p:cNvSpPr>
          <p:nvPr/>
        </p:nvSpPr>
        <p:spPr bwMode="auto">
          <a:xfrm flipV="1">
            <a:off x="1431925" y="2643188"/>
            <a:ext cx="244475" cy="3397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28" name="Line 88"/>
          <p:cNvSpPr>
            <a:spLocks noChangeShapeType="1"/>
          </p:cNvSpPr>
          <p:nvPr/>
        </p:nvSpPr>
        <p:spPr bwMode="auto">
          <a:xfrm flipV="1">
            <a:off x="1435100" y="2314575"/>
            <a:ext cx="374650" cy="5095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29" name="Line 89"/>
          <p:cNvSpPr>
            <a:spLocks noChangeShapeType="1"/>
          </p:cNvSpPr>
          <p:nvPr/>
        </p:nvSpPr>
        <p:spPr bwMode="auto">
          <a:xfrm flipV="1">
            <a:off x="1447800" y="2670175"/>
            <a:ext cx="95250" cy="1460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30" name="Line 90"/>
          <p:cNvSpPr>
            <a:spLocks noChangeShapeType="1"/>
          </p:cNvSpPr>
          <p:nvPr/>
        </p:nvSpPr>
        <p:spPr bwMode="auto">
          <a:xfrm flipV="1">
            <a:off x="1423988" y="2501900"/>
            <a:ext cx="244475" cy="3397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31" name="Line 91"/>
          <p:cNvSpPr>
            <a:spLocks noChangeShapeType="1"/>
          </p:cNvSpPr>
          <p:nvPr/>
        </p:nvSpPr>
        <p:spPr bwMode="auto">
          <a:xfrm flipV="1">
            <a:off x="2341563" y="3305175"/>
            <a:ext cx="700087" cy="676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61" name="Rectangle 121"/>
          <p:cNvSpPr>
            <a:spLocks noChangeArrowheads="1"/>
          </p:cNvSpPr>
          <p:nvPr/>
        </p:nvSpPr>
        <p:spPr bwMode="auto">
          <a:xfrm>
            <a:off x="6700838" y="1647825"/>
            <a:ext cx="1511300" cy="164941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62" name="Rectangle 122"/>
          <p:cNvSpPr>
            <a:spLocks noChangeArrowheads="1"/>
          </p:cNvSpPr>
          <p:nvPr/>
        </p:nvSpPr>
        <p:spPr bwMode="auto">
          <a:xfrm>
            <a:off x="6554788" y="1795463"/>
            <a:ext cx="1511300" cy="165258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63" name="Rectangle 123"/>
          <p:cNvSpPr>
            <a:spLocks noChangeArrowheads="1"/>
          </p:cNvSpPr>
          <p:nvPr/>
        </p:nvSpPr>
        <p:spPr bwMode="auto">
          <a:xfrm>
            <a:off x="6413500" y="1936750"/>
            <a:ext cx="1511300" cy="16525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64" name="Rectangle 124"/>
          <p:cNvSpPr>
            <a:spLocks noChangeArrowheads="1"/>
          </p:cNvSpPr>
          <p:nvPr/>
        </p:nvSpPr>
        <p:spPr bwMode="auto">
          <a:xfrm>
            <a:off x="6269038" y="2079625"/>
            <a:ext cx="1511300" cy="16494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rtl="1"/>
            <a:endParaRPr lang="he-IL"/>
          </a:p>
        </p:txBody>
      </p:sp>
      <p:pic>
        <p:nvPicPr>
          <p:cNvPr id="215165" name="Picture 125" descr="left_temp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2090738"/>
            <a:ext cx="14890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6" name="Rectangle 126"/>
          <p:cNvSpPr>
            <a:spLocks noChangeArrowheads="1"/>
          </p:cNvSpPr>
          <p:nvPr/>
        </p:nvSpPr>
        <p:spPr bwMode="auto">
          <a:xfrm>
            <a:off x="7165975" y="2212975"/>
            <a:ext cx="388938" cy="387350"/>
          </a:xfrm>
          <a:prstGeom prst="rect">
            <a:avLst/>
          </a:prstGeom>
          <a:noFill/>
          <a:ln w="28575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67" name="Rectangle 127"/>
          <p:cNvSpPr>
            <a:spLocks noChangeArrowheads="1"/>
          </p:cNvSpPr>
          <p:nvPr/>
        </p:nvSpPr>
        <p:spPr bwMode="auto">
          <a:xfrm>
            <a:off x="7042150" y="2351088"/>
            <a:ext cx="385763" cy="387350"/>
          </a:xfrm>
          <a:prstGeom prst="rect">
            <a:avLst/>
          </a:prstGeom>
          <a:noFill/>
          <a:ln w="28575" algn="ctr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15168" name="Line 128"/>
          <p:cNvSpPr>
            <a:spLocks noChangeShapeType="1"/>
          </p:cNvSpPr>
          <p:nvPr/>
        </p:nvSpPr>
        <p:spPr bwMode="auto">
          <a:xfrm flipV="1">
            <a:off x="6748463" y="2220913"/>
            <a:ext cx="415925" cy="44767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69" name="Text Box 129"/>
          <p:cNvSpPr txBox="1">
            <a:spLocks noChangeArrowheads="1"/>
          </p:cNvSpPr>
          <p:nvPr/>
        </p:nvSpPr>
        <p:spPr bwMode="auto">
          <a:xfrm>
            <a:off x="8321675" y="3540125"/>
            <a:ext cx="282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rtl="1"/>
            <a:r>
              <a:rPr lang="en-US" sz="2800">
                <a:solidFill>
                  <a:schemeClr val="bg1"/>
                </a:solidFill>
              </a:rPr>
              <a:t>t</a:t>
            </a:r>
          </a:p>
        </p:txBody>
      </p:sp>
      <p:sp>
        <p:nvSpPr>
          <p:cNvPr id="215170" name="Line 130"/>
          <p:cNvSpPr>
            <a:spLocks noChangeShapeType="1"/>
          </p:cNvSpPr>
          <p:nvPr/>
        </p:nvSpPr>
        <p:spPr bwMode="auto">
          <a:xfrm flipV="1">
            <a:off x="6748463" y="2479675"/>
            <a:ext cx="177800" cy="18573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1" name="Line 131"/>
          <p:cNvSpPr>
            <a:spLocks noChangeShapeType="1"/>
          </p:cNvSpPr>
          <p:nvPr/>
        </p:nvSpPr>
        <p:spPr bwMode="auto">
          <a:xfrm flipV="1">
            <a:off x="6742113" y="2352675"/>
            <a:ext cx="304800" cy="32543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2" name="Line 132"/>
          <p:cNvSpPr>
            <a:spLocks noChangeShapeType="1"/>
          </p:cNvSpPr>
          <p:nvPr/>
        </p:nvSpPr>
        <p:spPr bwMode="auto">
          <a:xfrm flipV="1">
            <a:off x="7131050" y="2608263"/>
            <a:ext cx="423863" cy="4508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3" name="Line 133"/>
          <p:cNvSpPr>
            <a:spLocks noChangeShapeType="1"/>
          </p:cNvSpPr>
          <p:nvPr/>
        </p:nvSpPr>
        <p:spPr bwMode="auto">
          <a:xfrm flipV="1">
            <a:off x="7134225" y="2874963"/>
            <a:ext cx="171450" cy="1905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4" name="Line 134"/>
          <p:cNvSpPr>
            <a:spLocks noChangeShapeType="1"/>
          </p:cNvSpPr>
          <p:nvPr/>
        </p:nvSpPr>
        <p:spPr bwMode="auto">
          <a:xfrm flipV="1">
            <a:off x="7132638" y="2733675"/>
            <a:ext cx="295275" cy="3349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5" name="Line 135"/>
          <p:cNvSpPr>
            <a:spLocks noChangeShapeType="1"/>
          </p:cNvSpPr>
          <p:nvPr/>
        </p:nvSpPr>
        <p:spPr bwMode="auto">
          <a:xfrm flipV="1">
            <a:off x="7132638" y="2216150"/>
            <a:ext cx="401637" cy="47783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6" name="Line 136"/>
          <p:cNvSpPr>
            <a:spLocks noChangeShapeType="1"/>
          </p:cNvSpPr>
          <p:nvPr/>
        </p:nvSpPr>
        <p:spPr bwMode="auto">
          <a:xfrm flipV="1">
            <a:off x="7142163" y="2479675"/>
            <a:ext cx="166687" cy="1952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7" name="Line 137"/>
          <p:cNvSpPr>
            <a:spLocks noChangeShapeType="1"/>
          </p:cNvSpPr>
          <p:nvPr/>
        </p:nvSpPr>
        <p:spPr bwMode="auto">
          <a:xfrm flipV="1">
            <a:off x="7132638" y="2360613"/>
            <a:ext cx="282575" cy="3286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8" name="Line 138"/>
          <p:cNvSpPr>
            <a:spLocks noChangeShapeType="1"/>
          </p:cNvSpPr>
          <p:nvPr/>
        </p:nvSpPr>
        <p:spPr bwMode="auto">
          <a:xfrm flipV="1">
            <a:off x="7924800" y="3276600"/>
            <a:ext cx="700088" cy="6762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5179" name="Rectangle 139"/>
          <p:cNvSpPr>
            <a:spLocks noChangeArrowheads="1"/>
          </p:cNvSpPr>
          <p:nvPr/>
        </p:nvSpPr>
        <p:spPr bwMode="auto">
          <a:xfrm>
            <a:off x="6916738" y="2484438"/>
            <a:ext cx="384175" cy="38735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pSp>
        <p:nvGrpSpPr>
          <p:cNvPr id="215180" name="Group 140"/>
          <p:cNvGrpSpPr>
            <a:grpSpLocks/>
          </p:cNvGrpSpPr>
          <p:nvPr/>
        </p:nvGrpSpPr>
        <p:grpSpPr bwMode="auto">
          <a:xfrm>
            <a:off x="6748463" y="2674938"/>
            <a:ext cx="390525" cy="398462"/>
            <a:chOff x="3001" y="1310"/>
            <a:chExt cx="246" cy="251"/>
          </a:xfrm>
        </p:grpSpPr>
        <p:sp>
          <p:nvSpPr>
            <p:cNvPr id="215181" name="Rectangle 141"/>
            <p:cNvSpPr>
              <a:spLocks noChangeArrowheads="1"/>
            </p:cNvSpPr>
            <p:nvPr/>
          </p:nvSpPr>
          <p:spPr bwMode="auto">
            <a:xfrm>
              <a:off x="3083" y="1395"/>
              <a:ext cx="82" cy="85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5182" name="Rectangle 142"/>
            <p:cNvSpPr>
              <a:spLocks noChangeArrowheads="1"/>
            </p:cNvSpPr>
            <p:nvPr/>
          </p:nvSpPr>
          <p:spPr bwMode="auto">
            <a:xfrm>
              <a:off x="3163" y="1476"/>
              <a:ext cx="82" cy="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5183" name="Rectangle 143"/>
            <p:cNvSpPr>
              <a:spLocks noChangeArrowheads="1"/>
            </p:cNvSpPr>
            <p:nvPr/>
          </p:nvSpPr>
          <p:spPr bwMode="auto">
            <a:xfrm>
              <a:off x="3083" y="1476"/>
              <a:ext cx="82" cy="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5184" name="Rectangle 144"/>
            <p:cNvSpPr>
              <a:spLocks noChangeArrowheads="1"/>
            </p:cNvSpPr>
            <p:nvPr/>
          </p:nvSpPr>
          <p:spPr bwMode="auto">
            <a:xfrm>
              <a:off x="3164" y="1392"/>
              <a:ext cx="82" cy="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5185" name="Rectangle 145"/>
            <p:cNvSpPr>
              <a:spLocks noChangeArrowheads="1"/>
            </p:cNvSpPr>
            <p:nvPr/>
          </p:nvSpPr>
          <p:spPr bwMode="auto">
            <a:xfrm>
              <a:off x="3165" y="1310"/>
              <a:ext cx="82" cy="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5186" name="Rectangle 146"/>
            <p:cNvSpPr>
              <a:spLocks noChangeArrowheads="1"/>
            </p:cNvSpPr>
            <p:nvPr/>
          </p:nvSpPr>
          <p:spPr bwMode="auto">
            <a:xfrm>
              <a:off x="3083" y="1310"/>
              <a:ext cx="82" cy="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5187" name="Rectangle 147"/>
            <p:cNvSpPr>
              <a:spLocks noChangeArrowheads="1"/>
            </p:cNvSpPr>
            <p:nvPr/>
          </p:nvSpPr>
          <p:spPr bwMode="auto">
            <a:xfrm>
              <a:off x="3001" y="1476"/>
              <a:ext cx="82" cy="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5188" name="Rectangle 148"/>
            <p:cNvSpPr>
              <a:spLocks noChangeArrowheads="1"/>
            </p:cNvSpPr>
            <p:nvPr/>
          </p:nvSpPr>
          <p:spPr bwMode="auto">
            <a:xfrm>
              <a:off x="3001" y="1393"/>
              <a:ext cx="82" cy="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215189" name="Rectangle 149"/>
            <p:cNvSpPr>
              <a:spLocks noChangeArrowheads="1"/>
            </p:cNvSpPr>
            <p:nvPr/>
          </p:nvSpPr>
          <p:spPr bwMode="auto">
            <a:xfrm>
              <a:off x="3001" y="1310"/>
              <a:ext cx="82" cy="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63421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8" grpId="0"/>
      <p:bldP spid="215109" grpId="0"/>
      <p:bldP spid="215112" grpId="0" animBg="1"/>
      <p:bldP spid="215113" grpId="0" animBg="1"/>
      <p:bldP spid="215114" grpId="0" animBg="1"/>
      <p:bldP spid="215117" grpId="0" animBg="1"/>
      <p:bldP spid="215118" grpId="0" animBg="1"/>
      <p:bldP spid="215119" grpId="0" animBg="1"/>
      <p:bldP spid="215120" grpId="0" animBg="1"/>
      <p:bldP spid="215121" grpId="0" animBg="1"/>
      <p:bldP spid="215122" grpId="0"/>
      <p:bldP spid="215123" grpId="0" animBg="1"/>
      <p:bldP spid="215124" grpId="0" animBg="1"/>
      <p:bldP spid="215125" grpId="0" animBg="1"/>
      <p:bldP spid="215126" grpId="0" animBg="1"/>
      <p:bldP spid="215127" grpId="0" animBg="1"/>
      <p:bldP spid="215128" grpId="0" animBg="1"/>
      <p:bldP spid="215129" grpId="0" animBg="1"/>
      <p:bldP spid="215130" grpId="0" animBg="1"/>
      <p:bldP spid="215131" grpId="0" animBg="1"/>
      <p:bldP spid="215161" grpId="0" animBg="1"/>
      <p:bldP spid="215162" grpId="0" animBg="1"/>
      <p:bldP spid="215163" grpId="0" animBg="1"/>
      <p:bldP spid="215164" grpId="0" animBg="1"/>
      <p:bldP spid="215166" grpId="0" animBg="1"/>
      <p:bldP spid="215167" grpId="0" animBg="1"/>
      <p:bldP spid="215168" grpId="0" animBg="1"/>
      <p:bldP spid="215169" grpId="0"/>
      <p:bldP spid="215170" grpId="0" animBg="1"/>
      <p:bldP spid="215171" grpId="0" animBg="1"/>
      <p:bldP spid="215172" grpId="0" animBg="1"/>
      <p:bldP spid="215173" grpId="0" animBg="1"/>
      <p:bldP spid="215174" grpId="0" animBg="1"/>
      <p:bldP spid="215175" grpId="0" animBg="1"/>
      <p:bldP spid="215176" grpId="0" animBg="1"/>
      <p:bldP spid="215177" grpId="0" animBg="1"/>
      <p:bldP spid="215178" grpId="0" animBg="1"/>
      <p:bldP spid="2151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57216-2013-4B45-B7C7-BCC80358CF7A}" type="slidenum">
              <a:rPr lang="he-IL">
                <a:solidFill>
                  <a:schemeClr val="bg1"/>
                </a:solidFill>
              </a:rPr>
              <a:pPr/>
              <a:t>15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16068" name="Text Box 4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1DD84ED5-61A7-4169-8C6C-EE8102BDED7E}" type="slidenum">
              <a:rPr lang="he-IL" sz="1400"/>
              <a:pPr/>
              <a:t>15</a:t>
            </a:fld>
            <a:endParaRPr lang="en-US" sz="1400"/>
          </a:p>
        </p:txBody>
      </p:sp>
      <p:sp>
        <p:nvSpPr>
          <p:cNvPr id="216069" name="Rectangle 5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216071" name="Text Box 7"/>
          <p:cNvSpPr txBox="1">
            <a:spLocks noChangeArrowheads="1"/>
          </p:cNvSpPr>
          <p:nvPr/>
        </p:nvSpPr>
        <p:spPr bwMode="auto">
          <a:xfrm rot="16200000">
            <a:off x="-1066800" y="36576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rtl="1"/>
            <a:r>
              <a:rPr lang="en-US" sz="2400"/>
              <a:t>% of correct correspondence</a:t>
            </a:r>
          </a:p>
        </p:txBody>
      </p:sp>
      <p:sp>
        <p:nvSpPr>
          <p:cNvPr id="216152" name="Rectangle 88"/>
          <p:cNvSpPr>
            <a:spLocks noChangeArrowheads="1"/>
          </p:cNvSpPr>
          <p:nvPr/>
        </p:nvSpPr>
        <p:spPr bwMode="auto">
          <a:xfrm>
            <a:off x="1289050" y="1397000"/>
            <a:ext cx="6788150" cy="4351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53" name="Rectangle 89"/>
          <p:cNvSpPr>
            <a:spLocks noChangeArrowheads="1"/>
          </p:cNvSpPr>
          <p:nvPr/>
        </p:nvSpPr>
        <p:spPr bwMode="auto">
          <a:xfrm>
            <a:off x="1752600" y="1228725"/>
            <a:ext cx="6165850" cy="43449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54" name="Rectangle 90"/>
          <p:cNvSpPr>
            <a:spLocks noChangeArrowheads="1"/>
          </p:cNvSpPr>
          <p:nvPr/>
        </p:nvSpPr>
        <p:spPr bwMode="auto">
          <a:xfrm>
            <a:off x="1725613" y="1250950"/>
            <a:ext cx="6165850" cy="4344988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55" name="Freeform 91"/>
          <p:cNvSpPr>
            <a:spLocks/>
          </p:cNvSpPr>
          <p:nvPr/>
        </p:nvSpPr>
        <p:spPr bwMode="auto">
          <a:xfrm>
            <a:off x="1725613" y="1260475"/>
            <a:ext cx="3175" cy="4335463"/>
          </a:xfrm>
          <a:custGeom>
            <a:avLst/>
            <a:gdLst>
              <a:gd name="T0" fmla="*/ 436 h 436"/>
              <a:gd name="T1" fmla="*/ 0 h 436"/>
              <a:gd name="T2" fmla="*/ 0 h 4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36">
                <a:moveTo>
                  <a:pt x="0" y="43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56" name="Freeform 92"/>
          <p:cNvSpPr>
            <a:spLocks/>
          </p:cNvSpPr>
          <p:nvPr/>
        </p:nvSpPr>
        <p:spPr bwMode="auto">
          <a:xfrm>
            <a:off x="2747963" y="1260475"/>
            <a:ext cx="3175" cy="4335463"/>
          </a:xfrm>
          <a:custGeom>
            <a:avLst/>
            <a:gdLst>
              <a:gd name="T0" fmla="*/ 436 h 436"/>
              <a:gd name="T1" fmla="*/ 0 h 436"/>
              <a:gd name="T2" fmla="*/ 0 h 4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36">
                <a:moveTo>
                  <a:pt x="0" y="43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57" name="Freeform 93"/>
          <p:cNvSpPr>
            <a:spLocks/>
          </p:cNvSpPr>
          <p:nvPr/>
        </p:nvSpPr>
        <p:spPr bwMode="auto">
          <a:xfrm>
            <a:off x="3776663" y="1260475"/>
            <a:ext cx="4762" cy="4335463"/>
          </a:xfrm>
          <a:custGeom>
            <a:avLst/>
            <a:gdLst>
              <a:gd name="T0" fmla="*/ 436 h 436"/>
              <a:gd name="T1" fmla="*/ 0 h 436"/>
              <a:gd name="T2" fmla="*/ 0 h 4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36">
                <a:moveTo>
                  <a:pt x="0" y="43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58" name="Freeform 94"/>
          <p:cNvSpPr>
            <a:spLocks/>
          </p:cNvSpPr>
          <p:nvPr/>
        </p:nvSpPr>
        <p:spPr bwMode="auto">
          <a:xfrm>
            <a:off x="4808538" y="1260475"/>
            <a:ext cx="1587" cy="4335463"/>
          </a:xfrm>
          <a:custGeom>
            <a:avLst/>
            <a:gdLst>
              <a:gd name="T0" fmla="*/ 436 h 436"/>
              <a:gd name="T1" fmla="*/ 0 h 436"/>
              <a:gd name="T2" fmla="*/ 0 h 4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36">
                <a:moveTo>
                  <a:pt x="0" y="43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59" name="Freeform 95"/>
          <p:cNvSpPr>
            <a:spLocks/>
          </p:cNvSpPr>
          <p:nvPr/>
        </p:nvSpPr>
        <p:spPr bwMode="auto">
          <a:xfrm>
            <a:off x="5830888" y="1260475"/>
            <a:ext cx="1587" cy="4335463"/>
          </a:xfrm>
          <a:custGeom>
            <a:avLst/>
            <a:gdLst>
              <a:gd name="T0" fmla="*/ 436 h 436"/>
              <a:gd name="T1" fmla="*/ 0 h 436"/>
              <a:gd name="T2" fmla="*/ 0 h 4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36">
                <a:moveTo>
                  <a:pt x="0" y="43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0" name="Freeform 96"/>
          <p:cNvSpPr>
            <a:spLocks/>
          </p:cNvSpPr>
          <p:nvPr/>
        </p:nvSpPr>
        <p:spPr bwMode="auto">
          <a:xfrm>
            <a:off x="6862763" y="1260475"/>
            <a:ext cx="1587" cy="4335463"/>
          </a:xfrm>
          <a:custGeom>
            <a:avLst/>
            <a:gdLst>
              <a:gd name="T0" fmla="*/ 436 h 436"/>
              <a:gd name="T1" fmla="*/ 0 h 436"/>
              <a:gd name="T2" fmla="*/ 0 h 4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36">
                <a:moveTo>
                  <a:pt x="0" y="43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1" name="Freeform 97"/>
          <p:cNvSpPr>
            <a:spLocks/>
          </p:cNvSpPr>
          <p:nvPr/>
        </p:nvSpPr>
        <p:spPr bwMode="auto">
          <a:xfrm>
            <a:off x="7891463" y="1260475"/>
            <a:ext cx="1587" cy="4335463"/>
          </a:xfrm>
          <a:custGeom>
            <a:avLst/>
            <a:gdLst>
              <a:gd name="T0" fmla="*/ 436 h 436"/>
              <a:gd name="T1" fmla="*/ 0 h 436"/>
              <a:gd name="T2" fmla="*/ 0 h 436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</a:cxnLst>
            <a:rect l="0" t="0" r="r" b="b"/>
            <a:pathLst>
              <a:path h="436">
                <a:moveTo>
                  <a:pt x="0" y="436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2" name="Freeform 98"/>
          <p:cNvSpPr>
            <a:spLocks/>
          </p:cNvSpPr>
          <p:nvPr/>
        </p:nvSpPr>
        <p:spPr bwMode="auto">
          <a:xfrm>
            <a:off x="1725613" y="5595938"/>
            <a:ext cx="6165850" cy="1587"/>
          </a:xfrm>
          <a:custGeom>
            <a:avLst/>
            <a:gdLst>
              <a:gd name="T0" fmla="*/ 0 w 616"/>
              <a:gd name="T1" fmla="*/ 616 w 616"/>
              <a:gd name="T2" fmla="*/ 616 w 61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6">
                <a:moveTo>
                  <a:pt x="0" y="0"/>
                </a:moveTo>
                <a:lnTo>
                  <a:pt x="616" y="0"/>
                </a:lnTo>
                <a:lnTo>
                  <a:pt x="61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3" name="Freeform 99"/>
          <p:cNvSpPr>
            <a:spLocks/>
          </p:cNvSpPr>
          <p:nvPr/>
        </p:nvSpPr>
        <p:spPr bwMode="auto">
          <a:xfrm>
            <a:off x="1725613" y="4719638"/>
            <a:ext cx="6165850" cy="3175"/>
          </a:xfrm>
          <a:custGeom>
            <a:avLst/>
            <a:gdLst>
              <a:gd name="T0" fmla="*/ 0 w 616"/>
              <a:gd name="T1" fmla="*/ 616 w 616"/>
              <a:gd name="T2" fmla="*/ 616 w 61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6">
                <a:moveTo>
                  <a:pt x="0" y="0"/>
                </a:moveTo>
                <a:lnTo>
                  <a:pt x="616" y="0"/>
                </a:lnTo>
                <a:lnTo>
                  <a:pt x="61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4" name="Freeform 100"/>
          <p:cNvSpPr>
            <a:spLocks/>
          </p:cNvSpPr>
          <p:nvPr/>
        </p:nvSpPr>
        <p:spPr bwMode="auto">
          <a:xfrm>
            <a:off x="1725613" y="3856038"/>
            <a:ext cx="6165850" cy="1587"/>
          </a:xfrm>
          <a:custGeom>
            <a:avLst/>
            <a:gdLst>
              <a:gd name="T0" fmla="*/ 0 w 616"/>
              <a:gd name="T1" fmla="*/ 616 w 616"/>
              <a:gd name="T2" fmla="*/ 616 w 61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6">
                <a:moveTo>
                  <a:pt x="0" y="0"/>
                </a:moveTo>
                <a:lnTo>
                  <a:pt x="616" y="0"/>
                </a:lnTo>
                <a:lnTo>
                  <a:pt x="61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5" name="Freeform 101"/>
          <p:cNvSpPr>
            <a:spLocks/>
          </p:cNvSpPr>
          <p:nvPr/>
        </p:nvSpPr>
        <p:spPr bwMode="auto">
          <a:xfrm>
            <a:off x="1725613" y="2992438"/>
            <a:ext cx="6165850" cy="1587"/>
          </a:xfrm>
          <a:custGeom>
            <a:avLst/>
            <a:gdLst>
              <a:gd name="T0" fmla="*/ 0 w 616"/>
              <a:gd name="T1" fmla="*/ 616 w 616"/>
              <a:gd name="T2" fmla="*/ 616 w 61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6">
                <a:moveTo>
                  <a:pt x="0" y="0"/>
                </a:moveTo>
                <a:lnTo>
                  <a:pt x="616" y="0"/>
                </a:lnTo>
                <a:lnTo>
                  <a:pt x="61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6" name="Freeform 102"/>
          <p:cNvSpPr>
            <a:spLocks/>
          </p:cNvSpPr>
          <p:nvPr/>
        </p:nvSpPr>
        <p:spPr bwMode="auto">
          <a:xfrm>
            <a:off x="1725613" y="2127250"/>
            <a:ext cx="6165850" cy="1588"/>
          </a:xfrm>
          <a:custGeom>
            <a:avLst/>
            <a:gdLst>
              <a:gd name="T0" fmla="*/ 0 w 616"/>
              <a:gd name="T1" fmla="*/ 616 w 616"/>
              <a:gd name="T2" fmla="*/ 616 w 61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6">
                <a:moveTo>
                  <a:pt x="0" y="0"/>
                </a:moveTo>
                <a:lnTo>
                  <a:pt x="616" y="0"/>
                </a:lnTo>
                <a:lnTo>
                  <a:pt x="61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7" name="Freeform 103"/>
          <p:cNvSpPr>
            <a:spLocks/>
          </p:cNvSpPr>
          <p:nvPr/>
        </p:nvSpPr>
        <p:spPr bwMode="auto">
          <a:xfrm>
            <a:off x="1725613" y="1260475"/>
            <a:ext cx="6165850" cy="3175"/>
          </a:xfrm>
          <a:custGeom>
            <a:avLst/>
            <a:gdLst>
              <a:gd name="T0" fmla="*/ 0 w 616"/>
              <a:gd name="T1" fmla="*/ 616 w 616"/>
              <a:gd name="T2" fmla="*/ 616 w 61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616">
                <a:moveTo>
                  <a:pt x="0" y="0"/>
                </a:moveTo>
                <a:lnTo>
                  <a:pt x="616" y="0"/>
                </a:lnTo>
                <a:lnTo>
                  <a:pt x="616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8" name="Line 104"/>
          <p:cNvSpPr>
            <a:spLocks noChangeShapeType="1"/>
          </p:cNvSpPr>
          <p:nvPr/>
        </p:nvSpPr>
        <p:spPr bwMode="auto">
          <a:xfrm>
            <a:off x="1725613" y="1250950"/>
            <a:ext cx="6165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69" name="Line 105"/>
          <p:cNvSpPr>
            <a:spLocks noChangeShapeType="1"/>
          </p:cNvSpPr>
          <p:nvPr/>
        </p:nvSpPr>
        <p:spPr bwMode="auto">
          <a:xfrm>
            <a:off x="1725613" y="5595938"/>
            <a:ext cx="6165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0" name="Line 106"/>
          <p:cNvSpPr>
            <a:spLocks noChangeShapeType="1"/>
          </p:cNvSpPr>
          <p:nvPr/>
        </p:nvSpPr>
        <p:spPr bwMode="auto">
          <a:xfrm flipV="1">
            <a:off x="7891463" y="1250950"/>
            <a:ext cx="1587" cy="4344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1" name="Line 107"/>
          <p:cNvSpPr>
            <a:spLocks noChangeShapeType="1"/>
          </p:cNvSpPr>
          <p:nvPr/>
        </p:nvSpPr>
        <p:spPr bwMode="auto">
          <a:xfrm flipV="1">
            <a:off x="1725613" y="1250950"/>
            <a:ext cx="3175" cy="4344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2" name="Line 108"/>
          <p:cNvSpPr>
            <a:spLocks noChangeShapeType="1"/>
          </p:cNvSpPr>
          <p:nvPr/>
        </p:nvSpPr>
        <p:spPr bwMode="auto">
          <a:xfrm>
            <a:off x="1725613" y="5595938"/>
            <a:ext cx="6165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3" name="Line 109"/>
          <p:cNvSpPr>
            <a:spLocks noChangeShapeType="1"/>
          </p:cNvSpPr>
          <p:nvPr/>
        </p:nvSpPr>
        <p:spPr bwMode="auto">
          <a:xfrm flipV="1">
            <a:off x="1725613" y="1250950"/>
            <a:ext cx="3175" cy="4344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4" name="Line 110"/>
          <p:cNvSpPr>
            <a:spLocks noChangeShapeType="1"/>
          </p:cNvSpPr>
          <p:nvPr/>
        </p:nvSpPr>
        <p:spPr bwMode="auto">
          <a:xfrm flipV="1">
            <a:off x="1725613" y="5527675"/>
            <a:ext cx="3175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5" name="Line 111"/>
          <p:cNvSpPr>
            <a:spLocks noChangeShapeType="1"/>
          </p:cNvSpPr>
          <p:nvPr/>
        </p:nvSpPr>
        <p:spPr bwMode="auto">
          <a:xfrm>
            <a:off x="1725613" y="1260475"/>
            <a:ext cx="3175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6" name="Rectangle 112"/>
          <p:cNvSpPr>
            <a:spLocks noChangeArrowheads="1"/>
          </p:cNvSpPr>
          <p:nvPr/>
        </p:nvSpPr>
        <p:spPr bwMode="auto">
          <a:xfrm>
            <a:off x="1665288" y="5626100"/>
            <a:ext cx="1476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5</a:t>
            </a:r>
            <a:endParaRPr lang="en-US" sz="3600"/>
          </a:p>
        </p:txBody>
      </p:sp>
      <p:sp>
        <p:nvSpPr>
          <p:cNvPr id="216177" name="Line 113"/>
          <p:cNvSpPr>
            <a:spLocks noChangeShapeType="1"/>
          </p:cNvSpPr>
          <p:nvPr/>
        </p:nvSpPr>
        <p:spPr bwMode="auto">
          <a:xfrm flipV="1">
            <a:off x="2747963" y="5527675"/>
            <a:ext cx="3175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8" name="Line 114"/>
          <p:cNvSpPr>
            <a:spLocks noChangeShapeType="1"/>
          </p:cNvSpPr>
          <p:nvPr/>
        </p:nvSpPr>
        <p:spPr bwMode="auto">
          <a:xfrm>
            <a:off x="2747963" y="1260475"/>
            <a:ext cx="3175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79" name="Rectangle 115"/>
          <p:cNvSpPr>
            <a:spLocks noChangeArrowheads="1"/>
          </p:cNvSpPr>
          <p:nvPr/>
        </p:nvSpPr>
        <p:spPr bwMode="auto">
          <a:xfrm>
            <a:off x="2627313" y="5626100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10</a:t>
            </a:r>
            <a:endParaRPr lang="en-US" sz="3600"/>
          </a:p>
        </p:txBody>
      </p:sp>
      <p:sp>
        <p:nvSpPr>
          <p:cNvPr id="216180" name="Line 116"/>
          <p:cNvSpPr>
            <a:spLocks noChangeShapeType="1"/>
          </p:cNvSpPr>
          <p:nvPr/>
        </p:nvSpPr>
        <p:spPr bwMode="auto">
          <a:xfrm flipV="1">
            <a:off x="3776663" y="5527675"/>
            <a:ext cx="4762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81" name="Line 117"/>
          <p:cNvSpPr>
            <a:spLocks noChangeShapeType="1"/>
          </p:cNvSpPr>
          <p:nvPr/>
        </p:nvSpPr>
        <p:spPr bwMode="auto">
          <a:xfrm>
            <a:off x="3776663" y="1260475"/>
            <a:ext cx="4762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82" name="Rectangle 118"/>
          <p:cNvSpPr>
            <a:spLocks noChangeArrowheads="1"/>
          </p:cNvSpPr>
          <p:nvPr/>
        </p:nvSpPr>
        <p:spPr bwMode="auto">
          <a:xfrm>
            <a:off x="3656013" y="5626100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15</a:t>
            </a:r>
            <a:endParaRPr lang="en-US" sz="3600"/>
          </a:p>
        </p:txBody>
      </p:sp>
      <p:sp>
        <p:nvSpPr>
          <p:cNvPr id="216183" name="Line 119"/>
          <p:cNvSpPr>
            <a:spLocks noChangeShapeType="1"/>
          </p:cNvSpPr>
          <p:nvPr/>
        </p:nvSpPr>
        <p:spPr bwMode="auto">
          <a:xfrm flipV="1">
            <a:off x="4808538" y="55276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84" name="Line 120"/>
          <p:cNvSpPr>
            <a:spLocks noChangeShapeType="1"/>
          </p:cNvSpPr>
          <p:nvPr/>
        </p:nvSpPr>
        <p:spPr bwMode="auto">
          <a:xfrm>
            <a:off x="4808538" y="1260475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85" name="Rectangle 121"/>
          <p:cNvSpPr>
            <a:spLocks noChangeArrowheads="1"/>
          </p:cNvSpPr>
          <p:nvPr/>
        </p:nvSpPr>
        <p:spPr bwMode="auto">
          <a:xfrm>
            <a:off x="4689475" y="5626100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20</a:t>
            </a:r>
            <a:endParaRPr lang="en-US" sz="3600"/>
          </a:p>
        </p:txBody>
      </p:sp>
      <p:sp>
        <p:nvSpPr>
          <p:cNvPr id="216186" name="Line 122"/>
          <p:cNvSpPr>
            <a:spLocks noChangeShapeType="1"/>
          </p:cNvSpPr>
          <p:nvPr/>
        </p:nvSpPr>
        <p:spPr bwMode="auto">
          <a:xfrm flipV="1">
            <a:off x="5830888" y="55276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87" name="Line 123"/>
          <p:cNvSpPr>
            <a:spLocks noChangeShapeType="1"/>
          </p:cNvSpPr>
          <p:nvPr/>
        </p:nvSpPr>
        <p:spPr bwMode="auto">
          <a:xfrm>
            <a:off x="5830888" y="1260475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88" name="Rectangle 124"/>
          <p:cNvSpPr>
            <a:spLocks noChangeArrowheads="1"/>
          </p:cNvSpPr>
          <p:nvPr/>
        </p:nvSpPr>
        <p:spPr bwMode="auto">
          <a:xfrm>
            <a:off x="5710238" y="5626100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25</a:t>
            </a:r>
            <a:endParaRPr lang="en-US" sz="3600"/>
          </a:p>
        </p:txBody>
      </p:sp>
      <p:sp>
        <p:nvSpPr>
          <p:cNvPr id="216189" name="Line 125"/>
          <p:cNvSpPr>
            <a:spLocks noChangeShapeType="1"/>
          </p:cNvSpPr>
          <p:nvPr/>
        </p:nvSpPr>
        <p:spPr bwMode="auto">
          <a:xfrm flipV="1">
            <a:off x="6862763" y="55276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90" name="Line 126"/>
          <p:cNvSpPr>
            <a:spLocks noChangeShapeType="1"/>
          </p:cNvSpPr>
          <p:nvPr/>
        </p:nvSpPr>
        <p:spPr bwMode="auto">
          <a:xfrm>
            <a:off x="6862763" y="1260475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91" name="Rectangle 127"/>
          <p:cNvSpPr>
            <a:spLocks noChangeArrowheads="1"/>
          </p:cNvSpPr>
          <p:nvPr/>
        </p:nvSpPr>
        <p:spPr bwMode="auto">
          <a:xfrm>
            <a:off x="6740525" y="5626100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30</a:t>
            </a:r>
            <a:endParaRPr lang="en-US" sz="3600"/>
          </a:p>
        </p:txBody>
      </p:sp>
      <p:sp>
        <p:nvSpPr>
          <p:cNvPr id="216192" name="Line 128"/>
          <p:cNvSpPr>
            <a:spLocks noChangeShapeType="1"/>
          </p:cNvSpPr>
          <p:nvPr/>
        </p:nvSpPr>
        <p:spPr bwMode="auto">
          <a:xfrm flipV="1">
            <a:off x="7891463" y="5527675"/>
            <a:ext cx="1587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93" name="Line 129"/>
          <p:cNvSpPr>
            <a:spLocks noChangeShapeType="1"/>
          </p:cNvSpPr>
          <p:nvPr/>
        </p:nvSpPr>
        <p:spPr bwMode="auto">
          <a:xfrm>
            <a:off x="7891463" y="1260475"/>
            <a:ext cx="1587" cy="603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94" name="Rectangle 130"/>
          <p:cNvSpPr>
            <a:spLocks noChangeArrowheads="1"/>
          </p:cNvSpPr>
          <p:nvPr/>
        </p:nvSpPr>
        <p:spPr bwMode="auto">
          <a:xfrm>
            <a:off x="7772400" y="5626100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35</a:t>
            </a:r>
            <a:endParaRPr lang="en-US" sz="3600"/>
          </a:p>
        </p:txBody>
      </p:sp>
      <p:sp>
        <p:nvSpPr>
          <p:cNvPr id="216195" name="Line 131"/>
          <p:cNvSpPr>
            <a:spLocks noChangeShapeType="1"/>
          </p:cNvSpPr>
          <p:nvPr/>
        </p:nvSpPr>
        <p:spPr bwMode="auto">
          <a:xfrm>
            <a:off x="1725613" y="5595938"/>
            <a:ext cx="603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96" name="Line 132"/>
          <p:cNvSpPr>
            <a:spLocks noChangeShapeType="1"/>
          </p:cNvSpPr>
          <p:nvPr/>
        </p:nvSpPr>
        <p:spPr bwMode="auto">
          <a:xfrm flipH="1">
            <a:off x="7823200" y="5595938"/>
            <a:ext cx="682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97" name="Rectangle 133"/>
          <p:cNvSpPr>
            <a:spLocks noChangeArrowheads="1"/>
          </p:cNvSpPr>
          <p:nvPr/>
        </p:nvSpPr>
        <p:spPr bwMode="auto">
          <a:xfrm>
            <a:off x="1457325" y="5475288"/>
            <a:ext cx="1476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0</a:t>
            </a:r>
            <a:endParaRPr lang="en-US" sz="3600"/>
          </a:p>
        </p:txBody>
      </p:sp>
      <p:sp>
        <p:nvSpPr>
          <p:cNvPr id="216198" name="Line 134"/>
          <p:cNvSpPr>
            <a:spLocks noChangeShapeType="1"/>
          </p:cNvSpPr>
          <p:nvPr/>
        </p:nvSpPr>
        <p:spPr bwMode="auto">
          <a:xfrm>
            <a:off x="1725613" y="4719638"/>
            <a:ext cx="60325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199" name="Line 135"/>
          <p:cNvSpPr>
            <a:spLocks noChangeShapeType="1"/>
          </p:cNvSpPr>
          <p:nvPr/>
        </p:nvSpPr>
        <p:spPr bwMode="auto">
          <a:xfrm flipH="1">
            <a:off x="7823200" y="4719638"/>
            <a:ext cx="68263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00" name="Rectangle 136"/>
          <p:cNvSpPr>
            <a:spLocks noChangeArrowheads="1"/>
          </p:cNvSpPr>
          <p:nvPr/>
        </p:nvSpPr>
        <p:spPr bwMode="auto">
          <a:xfrm>
            <a:off x="1338263" y="4602163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20</a:t>
            </a:r>
            <a:endParaRPr lang="en-US" sz="3600"/>
          </a:p>
        </p:txBody>
      </p:sp>
      <p:sp>
        <p:nvSpPr>
          <p:cNvPr id="216201" name="Line 137"/>
          <p:cNvSpPr>
            <a:spLocks noChangeShapeType="1"/>
          </p:cNvSpPr>
          <p:nvPr/>
        </p:nvSpPr>
        <p:spPr bwMode="auto">
          <a:xfrm>
            <a:off x="1725613" y="3856038"/>
            <a:ext cx="603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02" name="Line 138"/>
          <p:cNvSpPr>
            <a:spLocks noChangeShapeType="1"/>
          </p:cNvSpPr>
          <p:nvPr/>
        </p:nvSpPr>
        <p:spPr bwMode="auto">
          <a:xfrm flipH="1">
            <a:off x="7823200" y="3856038"/>
            <a:ext cx="682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03" name="Rectangle 139"/>
          <p:cNvSpPr>
            <a:spLocks noChangeArrowheads="1"/>
          </p:cNvSpPr>
          <p:nvPr/>
        </p:nvSpPr>
        <p:spPr bwMode="auto">
          <a:xfrm>
            <a:off x="1338263" y="3735388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40</a:t>
            </a:r>
            <a:endParaRPr lang="en-US" sz="3600"/>
          </a:p>
        </p:txBody>
      </p:sp>
      <p:sp>
        <p:nvSpPr>
          <p:cNvPr id="216204" name="Line 140"/>
          <p:cNvSpPr>
            <a:spLocks noChangeShapeType="1"/>
          </p:cNvSpPr>
          <p:nvPr/>
        </p:nvSpPr>
        <p:spPr bwMode="auto">
          <a:xfrm>
            <a:off x="1725613" y="2992438"/>
            <a:ext cx="603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05" name="Line 141"/>
          <p:cNvSpPr>
            <a:spLocks noChangeShapeType="1"/>
          </p:cNvSpPr>
          <p:nvPr/>
        </p:nvSpPr>
        <p:spPr bwMode="auto">
          <a:xfrm flipH="1">
            <a:off x="7823200" y="2992438"/>
            <a:ext cx="68263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06" name="Rectangle 142"/>
          <p:cNvSpPr>
            <a:spLocks noChangeArrowheads="1"/>
          </p:cNvSpPr>
          <p:nvPr/>
        </p:nvSpPr>
        <p:spPr bwMode="auto">
          <a:xfrm>
            <a:off x="1338263" y="2871788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60</a:t>
            </a:r>
            <a:endParaRPr lang="en-US" sz="3600"/>
          </a:p>
        </p:txBody>
      </p:sp>
      <p:sp>
        <p:nvSpPr>
          <p:cNvPr id="216207" name="Line 143"/>
          <p:cNvSpPr>
            <a:spLocks noChangeShapeType="1"/>
          </p:cNvSpPr>
          <p:nvPr/>
        </p:nvSpPr>
        <p:spPr bwMode="auto">
          <a:xfrm>
            <a:off x="1725613" y="2127250"/>
            <a:ext cx="603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08" name="Line 144"/>
          <p:cNvSpPr>
            <a:spLocks noChangeShapeType="1"/>
          </p:cNvSpPr>
          <p:nvPr/>
        </p:nvSpPr>
        <p:spPr bwMode="auto">
          <a:xfrm flipH="1">
            <a:off x="7823200" y="2127250"/>
            <a:ext cx="682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09" name="Rectangle 145"/>
          <p:cNvSpPr>
            <a:spLocks noChangeArrowheads="1"/>
          </p:cNvSpPr>
          <p:nvPr/>
        </p:nvSpPr>
        <p:spPr bwMode="auto">
          <a:xfrm>
            <a:off x="1338263" y="2005013"/>
            <a:ext cx="2952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80</a:t>
            </a:r>
            <a:endParaRPr lang="en-US" sz="3600"/>
          </a:p>
        </p:txBody>
      </p:sp>
      <p:sp>
        <p:nvSpPr>
          <p:cNvPr id="216210" name="Line 146"/>
          <p:cNvSpPr>
            <a:spLocks noChangeShapeType="1"/>
          </p:cNvSpPr>
          <p:nvPr/>
        </p:nvSpPr>
        <p:spPr bwMode="auto">
          <a:xfrm>
            <a:off x="1725613" y="1260475"/>
            <a:ext cx="60325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11" name="Line 147"/>
          <p:cNvSpPr>
            <a:spLocks noChangeShapeType="1"/>
          </p:cNvSpPr>
          <p:nvPr/>
        </p:nvSpPr>
        <p:spPr bwMode="auto">
          <a:xfrm flipH="1">
            <a:off x="7823200" y="1260475"/>
            <a:ext cx="68263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12" name="Rectangle 148"/>
          <p:cNvSpPr>
            <a:spLocks noChangeArrowheads="1"/>
          </p:cNvSpPr>
          <p:nvPr/>
        </p:nvSpPr>
        <p:spPr bwMode="auto">
          <a:xfrm>
            <a:off x="1219200" y="1143000"/>
            <a:ext cx="4429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Helvetica" charset="0"/>
              </a:rPr>
              <a:t>100</a:t>
            </a:r>
            <a:endParaRPr lang="en-US" sz="3600"/>
          </a:p>
        </p:txBody>
      </p:sp>
      <p:sp>
        <p:nvSpPr>
          <p:cNvPr id="216213" name="Line 149"/>
          <p:cNvSpPr>
            <a:spLocks noChangeShapeType="1"/>
          </p:cNvSpPr>
          <p:nvPr/>
        </p:nvSpPr>
        <p:spPr bwMode="auto">
          <a:xfrm>
            <a:off x="1725613" y="1250950"/>
            <a:ext cx="61658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14" name="Line 150"/>
          <p:cNvSpPr>
            <a:spLocks noChangeShapeType="1"/>
          </p:cNvSpPr>
          <p:nvPr/>
        </p:nvSpPr>
        <p:spPr bwMode="auto">
          <a:xfrm>
            <a:off x="1725613" y="5595938"/>
            <a:ext cx="61658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15" name="Line 151"/>
          <p:cNvSpPr>
            <a:spLocks noChangeShapeType="1"/>
          </p:cNvSpPr>
          <p:nvPr/>
        </p:nvSpPr>
        <p:spPr bwMode="auto">
          <a:xfrm flipV="1">
            <a:off x="7891463" y="1250950"/>
            <a:ext cx="1587" cy="4344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16" name="Line 152"/>
          <p:cNvSpPr>
            <a:spLocks noChangeShapeType="1"/>
          </p:cNvSpPr>
          <p:nvPr/>
        </p:nvSpPr>
        <p:spPr bwMode="auto">
          <a:xfrm flipV="1">
            <a:off x="1725613" y="1250950"/>
            <a:ext cx="3175" cy="43449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17" name="Freeform 153"/>
          <p:cNvSpPr>
            <a:spLocks/>
          </p:cNvSpPr>
          <p:nvPr/>
        </p:nvSpPr>
        <p:spPr bwMode="auto">
          <a:xfrm>
            <a:off x="1725613" y="1481138"/>
            <a:ext cx="6165850" cy="3779837"/>
          </a:xfrm>
          <a:custGeom>
            <a:avLst/>
            <a:gdLst>
              <a:gd name="T0" fmla="*/ 0 w 2346"/>
              <a:gd name="T1" fmla="*/ 1447 h 1447"/>
              <a:gd name="T2" fmla="*/ 389 w 2346"/>
              <a:gd name="T3" fmla="*/ 499 h 1447"/>
              <a:gd name="T4" fmla="*/ 781 w 2346"/>
              <a:gd name="T5" fmla="*/ 252 h 1447"/>
              <a:gd name="T6" fmla="*/ 1173 w 2346"/>
              <a:gd name="T7" fmla="*/ 217 h 1447"/>
              <a:gd name="T8" fmla="*/ 1562 w 2346"/>
              <a:gd name="T9" fmla="*/ 202 h 1447"/>
              <a:gd name="T10" fmla="*/ 1954 w 2346"/>
              <a:gd name="T11" fmla="*/ 118 h 1447"/>
              <a:gd name="T12" fmla="*/ 2346 w 2346"/>
              <a:gd name="T13" fmla="*/ 0 h 1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6" h="1447">
                <a:moveTo>
                  <a:pt x="0" y="1447"/>
                </a:moveTo>
                <a:lnTo>
                  <a:pt x="389" y="499"/>
                </a:lnTo>
                <a:lnTo>
                  <a:pt x="781" y="252"/>
                </a:lnTo>
                <a:lnTo>
                  <a:pt x="1173" y="217"/>
                </a:lnTo>
                <a:lnTo>
                  <a:pt x="1562" y="202"/>
                </a:lnTo>
                <a:lnTo>
                  <a:pt x="1954" y="118"/>
                </a:lnTo>
                <a:lnTo>
                  <a:pt x="2346" y="0"/>
                </a:lnTo>
              </a:path>
            </a:pathLst>
          </a:custGeom>
          <a:noFill/>
          <a:ln w="23813" cap="flat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18" name="Freeform 154"/>
          <p:cNvSpPr>
            <a:spLocks/>
          </p:cNvSpPr>
          <p:nvPr/>
        </p:nvSpPr>
        <p:spPr bwMode="auto">
          <a:xfrm>
            <a:off x="1725613" y="1727200"/>
            <a:ext cx="6165850" cy="823913"/>
          </a:xfrm>
          <a:custGeom>
            <a:avLst/>
            <a:gdLst>
              <a:gd name="T0" fmla="*/ 0 w 2346"/>
              <a:gd name="T1" fmla="*/ 316 h 316"/>
              <a:gd name="T2" fmla="*/ 389 w 2346"/>
              <a:gd name="T3" fmla="*/ 134 h 316"/>
              <a:gd name="T4" fmla="*/ 781 w 2346"/>
              <a:gd name="T5" fmla="*/ 54 h 316"/>
              <a:gd name="T6" fmla="*/ 1173 w 2346"/>
              <a:gd name="T7" fmla="*/ 54 h 316"/>
              <a:gd name="T8" fmla="*/ 1562 w 2346"/>
              <a:gd name="T9" fmla="*/ 35 h 316"/>
              <a:gd name="T10" fmla="*/ 1954 w 2346"/>
              <a:gd name="T11" fmla="*/ 0 h 316"/>
              <a:gd name="T12" fmla="*/ 2346 w 2346"/>
              <a:gd name="T13" fmla="*/ 19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6" h="316">
                <a:moveTo>
                  <a:pt x="0" y="316"/>
                </a:moveTo>
                <a:lnTo>
                  <a:pt x="389" y="134"/>
                </a:lnTo>
                <a:lnTo>
                  <a:pt x="781" y="54"/>
                </a:lnTo>
                <a:lnTo>
                  <a:pt x="1173" y="54"/>
                </a:lnTo>
                <a:lnTo>
                  <a:pt x="1562" y="35"/>
                </a:lnTo>
                <a:lnTo>
                  <a:pt x="1954" y="0"/>
                </a:lnTo>
                <a:lnTo>
                  <a:pt x="2346" y="19"/>
                </a:lnTo>
              </a:path>
            </a:pathLst>
          </a:custGeom>
          <a:noFill/>
          <a:ln w="23813" cap="flat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19" name="Freeform 155"/>
          <p:cNvSpPr>
            <a:spLocks/>
          </p:cNvSpPr>
          <p:nvPr/>
        </p:nvSpPr>
        <p:spPr bwMode="auto">
          <a:xfrm>
            <a:off x="1725613" y="1727200"/>
            <a:ext cx="6165850" cy="352425"/>
          </a:xfrm>
          <a:custGeom>
            <a:avLst/>
            <a:gdLst>
              <a:gd name="T0" fmla="*/ 0 w 2346"/>
              <a:gd name="T1" fmla="*/ 134 h 134"/>
              <a:gd name="T2" fmla="*/ 389 w 2346"/>
              <a:gd name="T3" fmla="*/ 54 h 134"/>
              <a:gd name="T4" fmla="*/ 781 w 2346"/>
              <a:gd name="T5" fmla="*/ 54 h 134"/>
              <a:gd name="T6" fmla="*/ 1173 w 2346"/>
              <a:gd name="T7" fmla="*/ 54 h 134"/>
              <a:gd name="T8" fmla="*/ 1562 w 2346"/>
              <a:gd name="T9" fmla="*/ 19 h 134"/>
              <a:gd name="T10" fmla="*/ 1954 w 2346"/>
              <a:gd name="T11" fmla="*/ 0 h 134"/>
              <a:gd name="T12" fmla="*/ 2346 w 2346"/>
              <a:gd name="T13" fmla="*/ 19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46" h="134">
                <a:moveTo>
                  <a:pt x="0" y="134"/>
                </a:moveTo>
                <a:lnTo>
                  <a:pt x="389" y="54"/>
                </a:lnTo>
                <a:lnTo>
                  <a:pt x="781" y="54"/>
                </a:lnTo>
                <a:lnTo>
                  <a:pt x="1173" y="54"/>
                </a:lnTo>
                <a:lnTo>
                  <a:pt x="1562" y="19"/>
                </a:lnTo>
                <a:lnTo>
                  <a:pt x="1954" y="0"/>
                </a:lnTo>
                <a:lnTo>
                  <a:pt x="2346" y="19"/>
                </a:lnTo>
              </a:path>
            </a:pathLst>
          </a:custGeom>
          <a:noFill/>
          <a:ln w="23813" cap="flat">
            <a:solidFill>
              <a:srgbClr val="FF00FF"/>
            </a:solidFill>
            <a:prstDash val="sys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076" name="Text Box 12"/>
          <p:cNvSpPr txBox="1">
            <a:spLocks noChangeArrowheads="1"/>
          </p:cNvSpPr>
          <p:nvPr/>
        </p:nvSpPr>
        <p:spPr bwMode="auto">
          <a:xfrm>
            <a:off x="3505200" y="5867400"/>
            <a:ext cx="26241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Number of frames</a:t>
            </a:r>
          </a:p>
        </p:txBody>
      </p:sp>
      <p:sp>
        <p:nvSpPr>
          <p:cNvPr id="216221" name="Text Box 157"/>
          <p:cNvSpPr txBox="1">
            <a:spLocks noChangeArrowheads="1"/>
          </p:cNvSpPr>
          <p:nvPr/>
        </p:nvSpPr>
        <p:spPr bwMode="auto">
          <a:xfrm>
            <a:off x="6657975" y="457200"/>
            <a:ext cx="12096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88%, </a:t>
            </a:r>
          </a:p>
          <a:p>
            <a:pPr algn="ctr"/>
            <a:r>
              <a:rPr lang="en-US"/>
              <a:t>35 frames</a:t>
            </a:r>
          </a:p>
        </p:txBody>
      </p:sp>
      <p:sp>
        <p:nvSpPr>
          <p:cNvPr id="216223" name="Text Box 159"/>
          <p:cNvSpPr txBox="1">
            <a:spLocks noChangeArrowheads="1"/>
          </p:cNvSpPr>
          <p:nvPr/>
        </p:nvSpPr>
        <p:spPr bwMode="auto">
          <a:xfrm>
            <a:off x="6391275" y="484188"/>
            <a:ext cx="12096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96%! </a:t>
            </a:r>
          </a:p>
          <a:p>
            <a:pPr algn="ctr"/>
            <a:r>
              <a:rPr lang="en-US"/>
              <a:t>35 frames</a:t>
            </a:r>
          </a:p>
        </p:txBody>
      </p:sp>
      <p:sp>
        <p:nvSpPr>
          <p:cNvPr id="216224" name="Text Box 160"/>
          <p:cNvSpPr txBox="1">
            <a:spLocks noChangeArrowheads="1"/>
          </p:cNvSpPr>
          <p:nvPr/>
        </p:nvSpPr>
        <p:spPr bwMode="auto">
          <a:xfrm>
            <a:off x="2667000" y="514350"/>
            <a:ext cx="12096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80%, </a:t>
            </a:r>
          </a:p>
          <a:p>
            <a:pPr algn="ctr"/>
            <a:r>
              <a:rPr lang="en-US"/>
              <a:t>15 frames</a:t>
            </a:r>
          </a:p>
        </p:txBody>
      </p:sp>
      <p:sp>
        <p:nvSpPr>
          <p:cNvPr id="216225" name="Text Box 161"/>
          <p:cNvSpPr txBox="1">
            <a:spLocks noChangeArrowheads="1"/>
          </p:cNvSpPr>
          <p:nvPr/>
        </p:nvSpPr>
        <p:spPr bwMode="auto">
          <a:xfrm>
            <a:off x="2438400" y="547688"/>
            <a:ext cx="12731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86%, </a:t>
            </a:r>
          </a:p>
          <a:p>
            <a:pPr algn="ctr"/>
            <a:r>
              <a:rPr lang="en-US"/>
              <a:t>10 frames!</a:t>
            </a:r>
          </a:p>
        </p:txBody>
      </p:sp>
      <p:sp>
        <p:nvSpPr>
          <p:cNvPr id="216226" name="Line 162"/>
          <p:cNvSpPr>
            <a:spLocks noChangeShapeType="1"/>
          </p:cNvSpPr>
          <p:nvPr/>
        </p:nvSpPr>
        <p:spPr bwMode="auto">
          <a:xfrm flipH="1">
            <a:off x="2743200" y="1201738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27" name="Line 163"/>
          <p:cNvSpPr>
            <a:spLocks noChangeShapeType="1"/>
          </p:cNvSpPr>
          <p:nvPr/>
        </p:nvSpPr>
        <p:spPr bwMode="auto">
          <a:xfrm>
            <a:off x="7315200" y="11207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28" name="Line 164"/>
          <p:cNvSpPr>
            <a:spLocks noChangeShapeType="1"/>
          </p:cNvSpPr>
          <p:nvPr/>
        </p:nvSpPr>
        <p:spPr bwMode="auto">
          <a:xfrm>
            <a:off x="3352800" y="1185863"/>
            <a:ext cx="406400" cy="947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29" name="Line 165"/>
          <p:cNvSpPr>
            <a:spLocks noChangeShapeType="1"/>
          </p:cNvSpPr>
          <p:nvPr/>
        </p:nvSpPr>
        <p:spPr bwMode="auto">
          <a:xfrm>
            <a:off x="6975475" y="1139825"/>
            <a:ext cx="873125" cy="361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16232" name="Text Box 168"/>
          <p:cNvSpPr txBox="1">
            <a:spLocks noChangeArrowheads="1"/>
          </p:cNvSpPr>
          <p:nvPr/>
        </p:nvSpPr>
        <p:spPr bwMode="auto">
          <a:xfrm rot="-68655476">
            <a:off x="1279525" y="4154488"/>
            <a:ext cx="234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Temporal only </a:t>
            </a:r>
          </a:p>
        </p:txBody>
      </p:sp>
      <p:sp>
        <p:nvSpPr>
          <p:cNvPr id="216233" name="Text Box 169"/>
          <p:cNvSpPr txBox="1">
            <a:spLocks noChangeArrowheads="1"/>
          </p:cNvSpPr>
          <p:nvPr/>
        </p:nvSpPr>
        <p:spPr bwMode="auto">
          <a:xfrm rot="-1422816">
            <a:off x="1651000" y="2209800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5050"/>
                </a:solidFill>
              </a:rPr>
              <a:t>3x3 support</a:t>
            </a:r>
          </a:p>
        </p:txBody>
      </p:sp>
      <p:sp>
        <p:nvSpPr>
          <p:cNvPr id="216234" name="Text Box 170"/>
          <p:cNvSpPr txBox="1">
            <a:spLocks noChangeArrowheads="1"/>
          </p:cNvSpPr>
          <p:nvPr/>
        </p:nvSpPr>
        <p:spPr bwMode="auto">
          <a:xfrm rot="-482446">
            <a:off x="1676400" y="1524000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66CC"/>
                </a:solidFill>
              </a:rPr>
              <a:t>4x4 support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00400" y="3657600"/>
            <a:ext cx="4419600" cy="1600200"/>
          </a:xfrm>
          <a:solidFill>
            <a:schemeClr val="bg1">
              <a:alpha val="53999"/>
            </a:schemeClr>
          </a:solidFill>
        </p:spPr>
        <p:txBody>
          <a:bodyPr/>
          <a:lstStyle/>
          <a:p>
            <a:pPr algn="l" rtl="0"/>
            <a:r>
              <a:rPr lang="en-US" sz="2800"/>
              <a:t>Temporal match:</a:t>
            </a:r>
          </a:p>
          <a:p>
            <a:pPr lvl="1" algn="l" rtl="0">
              <a:buClr>
                <a:srgbClr val="33CC33"/>
              </a:buClr>
              <a:buFont typeface="Arial" pitchFamily="34" charset="0"/>
              <a:buChar char="√"/>
            </a:pPr>
            <a:r>
              <a:rPr lang="en-US" sz="2400"/>
              <a:t>Point-wise and accurate. </a:t>
            </a:r>
          </a:p>
          <a:p>
            <a:pPr lvl="1" algn="l" rtl="0">
              <a:buClr>
                <a:srgbClr val="CC0000"/>
              </a:buClr>
              <a:buFont typeface="Arial" pitchFamily="34" charset="0"/>
              <a:buChar char="X"/>
            </a:pPr>
            <a:r>
              <a:rPr lang="en-US" sz="2400"/>
              <a:t>Requires more frames.</a:t>
            </a:r>
          </a:p>
        </p:txBody>
      </p:sp>
      <p:grpSp>
        <p:nvGrpSpPr>
          <p:cNvPr id="216259" name="Group 195"/>
          <p:cNvGrpSpPr>
            <a:grpSpLocks/>
          </p:cNvGrpSpPr>
          <p:nvPr/>
        </p:nvGrpSpPr>
        <p:grpSpPr bwMode="auto">
          <a:xfrm>
            <a:off x="3200400" y="3657600"/>
            <a:ext cx="4648200" cy="1752600"/>
            <a:chOff x="3792" y="3456"/>
            <a:chExt cx="2928" cy="1104"/>
          </a:xfrm>
        </p:grpSpPr>
        <p:sp>
          <p:nvSpPr>
            <p:cNvPr id="216235" name="Rectangle 171"/>
            <p:cNvSpPr>
              <a:spLocks noChangeArrowheads="1"/>
            </p:cNvSpPr>
            <p:nvPr/>
          </p:nvSpPr>
          <p:spPr bwMode="auto">
            <a:xfrm>
              <a:off x="3792" y="3456"/>
              <a:ext cx="2928" cy="1104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Spatio-temporal support:</a:t>
              </a:r>
            </a:p>
            <a:p>
              <a:pPr marL="742950" lvl="1" indent="-285750">
                <a:spcBef>
                  <a:spcPct val="20000"/>
                </a:spcBef>
                <a:buClr>
                  <a:srgbClr val="33CC33"/>
                </a:buClr>
                <a:buFont typeface="Arial" pitchFamily="34" charset="0"/>
                <a:buChar char="√"/>
              </a:pPr>
              <a:r>
                <a:rPr lang="en-US" sz="2400"/>
                <a:t>Less frames.</a:t>
              </a:r>
            </a:p>
            <a:p>
              <a:pPr marL="742950" lvl="1" indent="-285750">
                <a:spcBef>
                  <a:spcPct val="20000"/>
                </a:spcBef>
                <a:buClr>
                  <a:srgbClr val="CC0000"/>
                </a:buClr>
                <a:buFont typeface="Arial" pitchFamily="34" charset="0"/>
                <a:buChar char="X"/>
              </a:pPr>
              <a:r>
                <a:rPr lang="en-US" sz="2400"/>
                <a:t>Less accuracy.</a:t>
              </a:r>
            </a:p>
          </p:txBody>
        </p:sp>
        <p:sp>
          <p:nvSpPr>
            <p:cNvPr id="216238" name="Line 174"/>
            <p:cNvSpPr>
              <a:spLocks noChangeShapeType="1"/>
            </p:cNvSpPr>
            <p:nvPr/>
          </p:nvSpPr>
          <p:spPr bwMode="auto">
            <a:xfrm flipV="1">
              <a:off x="4204" y="3800"/>
              <a:ext cx="36" cy="171"/>
            </a:xfrm>
            <a:prstGeom prst="line">
              <a:avLst/>
            </a:prstGeom>
            <a:noFill/>
            <a:ln w="38100">
              <a:solidFill>
                <a:srgbClr val="00A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6239" name="Line 175"/>
            <p:cNvSpPr>
              <a:spLocks noChangeShapeType="1"/>
            </p:cNvSpPr>
            <p:nvPr/>
          </p:nvSpPr>
          <p:spPr bwMode="auto">
            <a:xfrm flipH="1" flipV="1">
              <a:off x="4168" y="3878"/>
              <a:ext cx="36" cy="93"/>
            </a:xfrm>
            <a:prstGeom prst="line">
              <a:avLst/>
            </a:prstGeom>
            <a:noFill/>
            <a:ln w="38100">
              <a:solidFill>
                <a:srgbClr val="00A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16258" name="Group 194"/>
          <p:cNvGrpSpPr>
            <a:grpSpLocks/>
          </p:cNvGrpSpPr>
          <p:nvPr/>
        </p:nvGrpSpPr>
        <p:grpSpPr bwMode="auto">
          <a:xfrm>
            <a:off x="3800475" y="4224338"/>
            <a:ext cx="114300" cy="271462"/>
            <a:chOff x="2394" y="2661"/>
            <a:chExt cx="72" cy="171"/>
          </a:xfrm>
        </p:grpSpPr>
        <p:sp>
          <p:nvSpPr>
            <p:cNvPr id="216254" name="Line 190"/>
            <p:cNvSpPr>
              <a:spLocks noChangeShapeType="1"/>
            </p:cNvSpPr>
            <p:nvPr/>
          </p:nvSpPr>
          <p:spPr bwMode="auto">
            <a:xfrm flipV="1">
              <a:off x="2430" y="2661"/>
              <a:ext cx="36" cy="171"/>
            </a:xfrm>
            <a:prstGeom prst="line">
              <a:avLst/>
            </a:prstGeom>
            <a:noFill/>
            <a:ln w="38100">
              <a:solidFill>
                <a:srgbClr val="00A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16255" name="Line 191"/>
            <p:cNvSpPr>
              <a:spLocks noChangeShapeType="1"/>
            </p:cNvSpPr>
            <p:nvPr/>
          </p:nvSpPr>
          <p:spPr bwMode="auto">
            <a:xfrm flipH="1" flipV="1">
              <a:off x="2394" y="2739"/>
              <a:ext cx="36" cy="93"/>
            </a:xfrm>
            <a:prstGeom prst="line">
              <a:avLst/>
            </a:prstGeom>
            <a:noFill/>
            <a:ln w="38100">
              <a:solidFill>
                <a:srgbClr val="00A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8484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217" grpId="0" animBg="1"/>
      <p:bldP spid="216218" grpId="0" animBg="1"/>
      <p:bldP spid="216219" grpId="0" animBg="1"/>
      <p:bldP spid="216221" grpId="0" animBg="1"/>
      <p:bldP spid="216221" grpId="1" animBg="1"/>
      <p:bldP spid="216223" grpId="0" animBg="1"/>
      <p:bldP spid="216224" grpId="0" animBg="1"/>
      <p:bldP spid="216225" grpId="0" animBg="1"/>
      <p:bldP spid="216225" grpId="1" animBg="1"/>
      <p:bldP spid="216226" grpId="0" animBg="1"/>
      <p:bldP spid="216226" grpId="1" animBg="1"/>
      <p:bldP spid="216227" grpId="0" animBg="1"/>
      <p:bldP spid="216227" grpId="1" animBg="1"/>
      <p:bldP spid="216228" grpId="0" animBg="1"/>
      <p:bldP spid="216229" grpId="0" animBg="1"/>
      <p:bldP spid="216232" grpId="0"/>
      <p:bldP spid="216233" grpId="0"/>
      <p:bldP spid="216234" grpId="0"/>
      <p:bldP spid="216067" grpId="0" build="p" animBg="1"/>
      <p:bldP spid="216067" grpI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8AE47-F1F4-4671-9DCA-AEC7857A13AF}" type="slidenum">
              <a:rPr lang="he-IL">
                <a:solidFill>
                  <a:schemeClr val="bg1"/>
                </a:solidFill>
              </a:rPr>
              <a:pPr/>
              <a:t>16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426720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76141" name="Rectangle 13"/>
          <p:cNvSpPr>
            <a:spLocks noChangeArrowheads="1"/>
          </p:cNvSpPr>
          <p:nvPr/>
        </p:nvSpPr>
        <p:spPr bwMode="auto">
          <a:xfrm>
            <a:off x="6096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>
                <a:solidFill>
                  <a:srgbClr val="FFFF66"/>
                </a:solidFill>
              </a:rPr>
              <a:t>Caesarea:</a:t>
            </a:r>
            <a:br>
              <a:rPr lang="en-US" sz="3600">
                <a:solidFill>
                  <a:srgbClr val="FFFF66"/>
                </a:solidFill>
              </a:rPr>
            </a:br>
            <a:r>
              <a:rPr lang="en-US" sz="3600">
                <a:solidFill>
                  <a:srgbClr val="FFFF66"/>
                </a:solidFill>
              </a:rPr>
              <a:t> 	Underwater archeological site</a:t>
            </a:r>
            <a:endParaRPr lang="en-US" sz="2400">
              <a:solidFill>
                <a:srgbClr val="FFFF66"/>
              </a:solidFill>
            </a:endParaRPr>
          </a:p>
        </p:txBody>
      </p:sp>
      <p:pic>
        <p:nvPicPr>
          <p:cNvPr id="176143" name="caesarea_flicker_new.avi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1508125" y="2108200"/>
            <a:ext cx="6172200" cy="32258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239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2" fill="hold"/>
                                        <p:tgtEl>
                                          <p:spTgt spid="176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61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6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14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B487-DACD-410E-A21E-8DF4299A85B2}" type="slidenum">
              <a:rPr lang="he-IL">
                <a:solidFill>
                  <a:schemeClr val="bg1"/>
                </a:solidFill>
              </a:rPr>
              <a:pPr/>
              <a:t>17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180227" name="Rectangle 3"/>
          <p:cNvSpPr>
            <a:spLocks noChangeArrowheads="1"/>
          </p:cNvSpPr>
          <p:nvPr/>
        </p:nvSpPr>
        <p:spPr bwMode="auto">
          <a:xfrm>
            <a:off x="426720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180246" name="Rectangle 22"/>
          <p:cNvSpPr>
            <a:spLocks noChangeArrowheads="1"/>
          </p:cNvSpPr>
          <p:nvPr/>
        </p:nvSpPr>
        <p:spPr bwMode="auto">
          <a:xfrm>
            <a:off x="6096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3600">
                <a:solidFill>
                  <a:srgbClr val="FFFF66"/>
                </a:solidFill>
              </a:rPr>
              <a:t>Caesarea:</a:t>
            </a:r>
            <a:br>
              <a:rPr lang="en-US" sz="3600">
                <a:solidFill>
                  <a:srgbClr val="FFFF66"/>
                </a:solidFill>
              </a:rPr>
            </a:br>
            <a:r>
              <a:rPr lang="en-US" sz="3600">
                <a:solidFill>
                  <a:srgbClr val="FFFF66"/>
                </a:solidFill>
              </a:rPr>
              <a:t> 	Underwater archeological site</a:t>
            </a:r>
            <a:endParaRPr lang="en-US" sz="2400">
              <a:solidFill>
                <a:srgbClr val="FFFF66"/>
              </a:solidFill>
            </a:endParaRPr>
          </a:p>
        </p:txBody>
      </p:sp>
      <p:pic>
        <p:nvPicPr>
          <p:cNvPr id="180255" name="caesarea_3d_new3.avi">
            <a:hlinkClick r:id="" action="ppaction://media"/>
          </p:cNvPr>
          <p:cNvPicPr>
            <a:picLocks noChangeAspect="1" noChangeArrowheads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693738" y="1441450"/>
            <a:ext cx="7412037" cy="45196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95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180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02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0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0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25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Space-time variational stereo</a:t>
            </a:r>
            <a:endParaRPr lang="he-I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82817-45F8-4E61-BF64-44968DE75619}" type="slidenum">
              <a:rPr lang="he-IL" smtClean="0"/>
              <a:pPr>
                <a:defRPr/>
              </a:pPr>
              <a:t>18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pool_3_fram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535113"/>
            <a:ext cx="2931478" cy="27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1524000"/>
            <a:ext cx="293941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aesarea_3_fram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/>
          <a:stretch/>
        </p:blipFill>
        <p:spPr bwMode="auto">
          <a:xfrm>
            <a:off x="4572000" y="2449513"/>
            <a:ext cx="3801745" cy="27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eft_boat0000_imp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0"/>
          <a:stretch/>
        </p:blipFill>
        <p:spPr bwMode="auto">
          <a:xfrm>
            <a:off x="4571999" y="2438400"/>
            <a:ext cx="3801745" cy="27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96862" y="502920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 rtl="0">
              <a:buFontTx/>
              <a:buNone/>
            </a:pPr>
            <a:r>
              <a:rPr lang="en-US" kern="0" dirty="0" smtClean="0"/>
              <a:t>3 pairs of frames</a:t>
            </a:r>
            <a:endParaRPr lang="en-US" kern="0" dirty="0"/>
          </a:p>
        </p:txBody>
      </p:sp>
      <p:sp>
        <p:nvSpPr>
          <p:cNvPr id="11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18</a:t>
            </a:fld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96737" y="6457890"/>
            <a:ext cx="282186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 smtClean="0"/>
              <a:t>Swirski</a:t>
            </a:r>
            <a:r>
              <a:rPr lang="en-US" sz="2000" dirty="0" smtClean="0"/>
              <a:t>, </a:t>
            </a:r>
            <a:r>
              <a:rPr lang="en-US" sz="2000" dirty="0" err="1" smtClean="0"/>
              <a:t>Schechner</a:t>
            </a:r>
            <a:r>
              <a:rPr lang="en-US" sz="2000" dirty="0" smtClean="0"/>
              <a:t>, </a:t>
            </a:r>
            <a:r>
              <a:rPr lang="en-US" sz="2000" dirty="0" err="1" smtClean="0"/>
              <a:t>Nir</a:t>
            </a:r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42040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2209800" y="3048000"/>
            <a:ext cx="1600200" cy="144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5029200" y="3048000"/>
            <a:ext cx="1600200" cy="144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Space-time </a:t>
            </a:r>
            <a:r>
              <a:rPr lang="en-US" dirty="0" err="1"/>
              <a:t>variational</a:t>
            </a:r>
            <a:r>
              <a:rPr lang="en-US" dirty="0"/>
              <a:t> stereo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189038"/>
            <a:ext cx="8229600" cy="4525962"/>
          </a:xfrm>
        </p:spPr>
        <p:txBody>
          <a:bodyPr/>
          <a:lstStyle/>
          <a:p>
            <a:pPr algn="l" rtl="0" eaLnBrk="1" hangingPunct="1"/>
            <a:r>
              <a:rPr lang="en-US" sz="2800" dirty="0" smtClean="0"/>
              <a:t>Using flicker as additional temporal information.</a:t>
            </a:r>
          </a:p>
          <a:p>
            <a:pPr algn="l" rtl="0" eaLnBrk="1" hangingPunct="1"/>
            <a:endParaRPr lang="en-US" sz="4800" dirty="0" smtClean="0"/>
          </a:p>
          <a:p>
            <a:pPr algn="l" rtl="0" eaLnBrk="1" hangingPunct="1"/>
            <a:endParaRPr lang="en-US" sz="2800" dirty="0" smtClean="0"/>
          </a:p>
          <a:p>
            <a:pPr algn="l" rtl="0" eaLnBrk="1" hangingPunct="1"/>
            <a:endParaRPr lang="en-US" sz="2800" dirty="0" smtClean="0"/>
          </a:p>
          <a:p>
            <a:pPr algn="l" rtl="0" eaLnBrk="1" hangingPunct="1"/>
            <a:endParaRPr lang="en-US" sz="2800" dirty="0" smtClean="0"/>
          </a:p>
          <a:p>
            <a:pPr algn="l" rtl="0" eaLnBrk="1" hangingPunct="1"/>
            <a:endParaRPr lang="en-US" sz="2800" dirty="0" smtClean="0"/>
          </a:p>
          <a:p>
            <a:pPr algn="l" rtl="0" eaLnBrk="1" hangingPunct="1"/>
            <a:r>
              <a:rPr lang="en-US" sz="2800" b="1" dirty="0" smtClean="0"/>
              <a:t>Flicker solves the aperture problem!</a:t>
            </a:r>
          </a:p>
          <a:p>
            <a:pPr algn="l" rtl="0" eaLnBrk="1" hangingPunct="1"/>
            <a:r>
              <a:rPr lang="en-US" sz="2800" dirty="0" smtClean="0"/>
              <a:t>Other possible cost functions:</a:t>
            </a:r>
          </a:p>
          <a:p>
            <a:pPr lvl="1" algn="l" rtl="0" eaLnBrk="1" hangingPunct="1"/>
            <a:r>
              <a:rPr lang="en-US" sz="2400" dirty="0" err="1" smtClean="0"/>
              <a:t>Epipolar</a:t>
            </a:r>
            <a:r>
              <a:rPr lang="en-US" sz="2400" dirty="0" smtClean="0"/>
              <a:t> constraint.</a:t>
            </a:r>
          </a:p>
          <a:p>
            <a:pPr lvl="1" algn="l" rtl="0" eaLnBrk="1" hangingPunct="1"/>
            <a:r>
              <a:rPr lang="en-US" sz="2400" dirty="0" smtClean="0"/>
              <a:t>Different functional for data and smoothness terms</a:t>
            </a:r>
          </a:p>
          <a:p>
            <a:pPr algn="l" rtl="0" eaLnBrk="1" hangingPunct="1"/>
            <a:endParaRPr lang="en-US" sz="2800" dirty="0" smtClean="0"/>
          </a:p>
        </p:txBody>
      </p:sp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803275" y="1600200"/>
          <a:ext cx="7461250" cy="79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7" name="Equation" r:id="rId4" imgW="4152900" imgH="444500" progId="Equation.DSMT4">
                  <p:embed/>
                </p:oleObj>
              </mc:Choice>
              <mc:Fallback>
                <p:oleObj name="Equation" r:id="rId4" imgW="41529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275" y="1600200"/>
                        <a:ext cx="7461250" cy="79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F44BCD6-FD84-4288-A302-BE781A9F43FF}" type="slidenum">
              <a:rPr lang="he-IL" sz="1400"/>
              <a:pPr eaLnBrk="1" hangingPunct="1"/>
              <a:t>19</a:t>
            </a:fld>
            <a:endParaRPr lang="en-US" sz="1400"/>
          </a:p>
        </p:txBody>
      </p:sp>
      <p:sp>
        <p:nvSpPr>
          <p:cNvPr id="45064" name="Line 8"/>
          <p:cNvSpPr>
            <a:spLocks noChangeShapeType="1"/>
          </p:cNvSpPr>
          <p:nvPr/>
        </p:nvSpPr>
        <p:spPr bwMode="auto">
          <a:xfrm flipH="1">
            <a:off x="2927350" y="22098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2393950" y="2590800"/>
            <a:ext cx="1187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Data term</a:t>
            </a:r>
          </a:p>
        </p:txBody>
      </p:sp>
      <p:sp>
        <p:nvSpPr>
          <p:cNvPr id="45066" name="Line 10"/>
          <p:cNvSpPr>
            <a:spLocks noChangeShapeType="1"/>
          </p:cNvSpPr>
          <p:nvPr/>
        </p:nvSpPr>
        <p:spPr bwMode="auto">
          <a:xfrm>
            <a:off x="6629400" y="2286000"/>
            <a:ext cx="18415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5791200" y="2590800"/>
            <a:ext cx="197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Smoothness term</a:t>
            </a:r>
          </a:p>
        </p:txBody>
      </p:sp>
      <p:graphicFrame>
        <p:nvGraphicFramePr>
          <p:cNvPr id="45068" name="Object 12"/>
          <p:cNvGraphicFramePr>
            <a:graphicFrameLocks noChangeAspect="1"/>
          </p:cNvGraphicFramePr>
          <p:nvPr/>
        </p:nvGraphicFramePr>
        <p:xfrm>
          <a:off x="838200" y="2462213"/>
          <a:ext cx="1117600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8" name="Equation" r:id="rId6" imgW="622030" imgH="241195" progId="Equation.DSMT4">
                  <p:embed/>
                </p:oleObj>
              </mc:Choice>
              <mc:Fallback>
                <p:oleObj name="Equation" r:id="rId6" imgW="622030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2462213"/>
                        <a:ext cx="1117600" cy="43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4669" name="Picture 13" descr="Picture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5330825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70" name="Oval 14"/>
          <p:cNvSpPr>
            <a:spLocks noChangeArrowheads="1"/>
          </p:cNvSpPr>
          <p:nvPr/>
        </p:nvSpPr>
        <p:spPr bwMode="auto">
          <a:xfrm>
            <a:off x="2627313" y="43195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454671" name="Line 15"/>
          <p:cNvSpPr>
            <a:spLocks noChangeShapeType="1"/>
          </p:cNvSpPr>
          <p:nvPr/>
        </p:nvSpPr>
        <p:spPr bwMode="auto">
          <a:xfrm flipH="1">
            <a:off x="5189538" y="4343400"/>
            <a:ext cx="373062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454672" name="Rectangle 16"/>
          <p:cNvSpPr>
            <a:spLocks noChangeArrowheads="1"/>
          </p:cNvSpPr>
          <p:nvPr/>
        </p:nvSpPr>
        <p:spPr bwMode="auto">
          <a:xfrm>
            <a:off x="5257800" y="3886200"/>
            <a:ext cx="304800" cy="381000"/>
          </a:xfrm>
          <a:prstGeom prst="rect">
            <a:avLst/>
          </a:prstGeom>
          <a:solidFill>
            <a:schemeClr val="bg1">
              <a:alpha val="349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graphicFrame>
        <p:nvGraphicFramePr>
          <p:cNvPr id="454673" name="Object 17"/>
          <p:cNvGraphicFramePr>
            <a:graphicFrameLocks noChangeAspect="1"/>
          </p:cNvGraphicFramePr>
          <p:nvPr/>
        </p:nvGraphicFramePr>
        <p:xfrm>
          <a:off x="5257800" y="3911600"/>
          <a:ext cx="2889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9" name="Equation" r:id="rId9" imgW="164957" imgH="203024" progId="Equation.DSMT4">
                  <p:embed/>
                </p:oleObj>
              </mc:Choice>
              <mc:Fallback>
                <p:oleObj name="Equation" r:id="rId9" imgW="164957" imgH="20302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911600"/>
                        <a:ext cx="28892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4" name="Rectangle 18"/>
          <p:cNvSpPr>
            <a:spLocks noChangeArrowheads="1"/>
          </p:cNvSpPr>
          <p:nvPr/>
        </p:nvSpPr>
        <p:spPr bwMode="auto">
          <a:xfrm>
            <a:off x="6553200" y="6491288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Tahoma" pitchFamily="34" charset="0"/>
              </a:rPr>
              <a:t>Swirski, Schechner, Nir</a:t>
            </a:r>
            <a:endParaRPr lang="en-US" i="1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28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54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4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4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209 L 0.31841 0.0011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54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4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454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54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58" grpId="0" animBg="1"/>
      <p:bldP spid="454659" grpId="0" animBg="1"/>
      <p:bldP spid="454670" grpId="0" animBg="1"/>
      <p:bldP spid="454670" grpId="1" animBg="1"/>
      <p:bldP spid="454671" grpId="0" animBg="1"/>
      <p:bldP spid="4546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9890A-A57F-4AEE-A4BE-BAB59B71A9D3}" type="slidenum">
              <a:rPr lang="he-IL">
                <a:solidFill>
                  <a:schemeClr val="bg1"/>
                </a:solidFill>
              </a:rPr>
              <a:pPr/>
              <a:t>2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rgbClr val="FFFF99"/>
                </a:solidFill>
              </a:rPr>
              <a:t>Flickering caustics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424815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0" y="6491288"/>
            <a:ext cx="3854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Ack:  Amin Sarafraz and Ali Taatian</a:t>
            </a:r>
            <a:r>
              <a:rPr lang="en-US"/>
              <a:t> </a:t>
            </a:r>
          </a:p>
        </p:txBody>
      </p:sp>
      <p:pic>
        <p:nvPicPr>
          <p:cNvPr id="3" name="pool_flicker_left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143000"/>
            <a:ext cx="700675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dirty="0" smtClean="0">
                <a:solidFill>
                  <a:schemeClr val="bg1"/>
                </a:solidFill>
              </a:rPr>
              <a:t>Structured light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4525963"/>
          </a:xfrm>
        </p:spPr>
        <p:txBody>
          <a:bodyPr/>
          <a:lstStyle/>
          <a:p>
            <a:pPr algn="l" rtl="0" eaLnBrk="1" hangingPunct="1">
              <a:buFontTx/>
              <a:buNone/>
            </a:pPr>
            <a:r>
              <a:rPr lang="en-US" dirty="0" smtClean="0">
                <a:solidFill>
                  <a:schemeClr val="bg1"/>
                </a:solidFill>
              </a:rPr>
              <a:t>Fast and accurate results</a:t>
            </a:r>
          </a:p>
        </p:txBody>
      </p:sp>
      <p:pic>
        <p:nvPicPr>
          <p:cNvPr id="50180" name="Picture 4" descr="res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05000"/>
            <a:ext cx="86090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29" name="Picture 5" descr="res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09763"/>
            <a:ext cx="8609013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0" name="Picture 6" descr="res_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8609013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1" name="Picture 7" descr="res_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906588"/>
            <a:ext cx="8609013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832" name="Picture 8" descr="res_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9763"/>
            <a:ext cx="8610600" cy="396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9" descr="intro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t="51909" r="3963" b="2290"/>
          <a:stretch>
            <a:fillRect/>
          </a:stretch>
        </p:blipFill>
        <p:spPr bwMode="auto">
          <a:xfrm>
            <a:off x="6248400" y="5170488"/>
            <a:ext cx="236220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10" descr="setup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2" t="9692" r="4666" b="5263"/>
          <a:stretch>
            <a:fillRect/>
          </a:stretch>
        </p:blipFill>
        <p:spPr bwMode="auto">
          <a:xfrm>
            <a:off x="4724400" y="5181600"/>
            <a:ext cx="11826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0" y="6491288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pitchFamily="34" charset="0"/>
              </a:rPr>
              <a:t>Swirski, Schechner, Nir</a:t>
            </a:r>
            <a:endParaRPr lang="en-US" i="1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3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dirty="0" smtClean="0">
                <a:solidFill>
                  <a:schemeClr val="bg1"/>
                </a:solidFill>
              </a:rPr>
              <a:t>Dynamic results</a:t>
            </a:r>
          </a:p>
        </p:txBody>
      </p:sp>
      <p:pic>
        <p:nvPicPr>
          <p:cNvPr id="462851" name="dynamic pool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" y="1808163"/>
            <a:ext cx="883920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553200" y="6491288"/>
            <a:ext cx="2609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pitchFamily="34" charset="0"/>
              </a:rPr>
              <a:t>Swirski, Schechner, Nir</a:t>
            </a:r>
            <a:endParaRPr lang="en-US" i="1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16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7" fill="hold"/>
                                        <p:tgtEl>
                                          <p:spTgt spid="4628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285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28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28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85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FD282-6847-4F1C-BC7B-ED1878BE10A2}" type="slidenum">
              <a:rPr lang="he-IL">
                <a:solidFill>
                  <a:schemeClr val="bg1"/>
                </a:solidFill>
              </a:rPr>
              <a:pPr/>
              <a:t>22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47811" name="Rectangle 3"/>
          <p:cNvSpPr>
            <a:spLocks noChangeAspect="1" noChangeArrowheads="1"/>
          </p:cNvSpPr>
          <p:nvPr/>
        </p:nvSpPr>
        <p:spPr bwMode="auto">
          <a:xfrm>
            <a:off x="457200" y="533400"/>
            <a:ext cx="83931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12" name="Freeform 4"/>
          <p:cNvSpPr>
            <a:spLocks noChangeAspect="1"/>
          </p:cNvSpPr>
          <p:nvPr/>
        </p:nvSpPr>
        <p:spPr bwMode="auto">
          <a:xfrm>
            <a:off x="2944813" y="2643188"/>
            <a:ext cx="127000" cy="112712"/>
          </a:xfrm>
          <a:custGeom>
            <a:avLst/>
            <a:gdLst>
              <a:gd name="T0" fmla="*/ 56 w 68"/>
              <a:gd name="T1" fmla="*/ 0 h 60"/>
              <a:gd name="T2" fmla="*/ 0 w 68"/>
              <a:gd name="T3" fmla="*/ 4 h 60"/>
              <a:gd name="T4" fmla="*/ 30 w 68"/>
              <a:gd name="T5" fmla="*/ 60 h 60"/>
              <a:gd name="T6" fmla="*/ 68 w 68"/>
              <a:gd name="T7" fmla="*/ 56 h 60"/>
              <a:gd name="T8" fmla="*/ 62 w 68"/>
              <a:gd name="T9" fmla="*/ 20 h 60"/>
              <a:gd name="T10" fmla="*/ 56 w 68"/>
              <a:gd name="T11" fmla="*/ 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" h="60">
                <a:moveTo>
                  <a:pt x="56" y="0"/>
                </a:moveTo>
                <a:lnTo>
                  <a:pt x="0" y="4"/>
                </a:lnTo>
                <a:lnTo>
                  <a:pt x="30" y="60"/>
                </a:lnTo>
                <a:lnTo>
                  <a:pt x="68" y="56"/>
                </a:lnTo>
                <a:lnTo>
                  <a:pt x="62" y="20"/>
                </a:lnTo>
                <a:lnTo>
                  <a:pt x="56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813" name="Freeform 5"/>
          <p:cNvSpPr>
            <a:spLocks noChangeAspect="1"/>
          </p:cNvSpPr>
          <p:nvPr/>
        </p:nvSpPr>
        <p:spPr bwMode="auto">
          <a:xfrm>
            <a:off x="2944813" y="2643188"/>
            <a:ext cx="127000" cy="112712"/>
          </a:xfrm>
          <a:custGeom>
            <a:avLst/>
            <a:gdLst>
              <a:gd name="T0" fmla="*/ 56 w 68"/>
              <a:gd name="T1" fmla="*/ 0 h 60"/>
              <a:gd name="T2" fmla="*/ 0 w 68"/>
              <a:gd name="T3" fmla="*/ 4 h 60"/>
              <a:gd name="T4" fmla="*/ 30 w 68"/>
              <a:gd name="T5" fmla="*/ 60 h 60"/>
              <a:gd name="T6" fmla="*/ 68 w 68"/>
              <a:gd name="T7" fmla="*/ 56 h 60"/>
              <a:gd name="T8" fmla="*/ 62 w 68"/>
              <a:gd name="T9" fmla="*/ 2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8" h="60">
                <a:moveTo>
                  <a:pt x="56" y="0"/>
                </a:moveTo>
                <a:lnTo>
                  <a:pt x="0" y="4"/>
                </a:lnTo>
                <a:lnTo>
                  <a:pt x="30" y="60"/>
                </a:lnTo>
                <a:lnTo>
                  <a:pt x="68" y="56"/>
                </a:lnTo>
                <a:lnTo>
                  <a:pt x="62" y="20"/>
                </a:lnTo>
              </a:path>
            </a:pathLst>
          </a:custGeom>
          <a:noFill/>
          <a:ln w="635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14" name="Freeform 6"/>
          <p:cNvSpPr>
            <a:spLocks noChangeAspect="1"/>
          </p:cNvSpPr>
          <p:nvPr/>
        </p:nvSpPr>
        <p:spPr bwMode="auto">
          <a:xfrm>
            <a:off x="473075" y="1473200"/>
            <a:ext cx="1271588" cy="2619375"/>
          </a:xfrm>
          <a:custGeom>
            <a:avLst/>
            <a:gdLst>
              <a:gd name="T0" fmla="*/ 674 w 674"/>
              <a:gd name="T1" fmla="*/ 1388 h 1388"/>
              <a:gd name="T2" fmla="*/ 674 w 674"/>
              <a:gd name="T3" fmla="*/ 262 h 1388"/>
              <a:gd name="T4" fmla="*/ 0 w 674"/>
              <a:gd name="T5" fmla="*/ 0 h 1388"/>
              <a:gd name="T6" fmla="*/ 0 w 674"/>
              <a:gd name="T7" fmla="*/ 1144 h 1388"/>
              <a:gd name="T8" fmla="*/ 674 w 674"/>
              <a:gd name="T9" fmla="*/ 1388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74" h="1388">
                <a:moveTo>
                  <a:pt x="674" y="1388"/>
                </a:moveTo>
                <a:lnTo>
                  <a:pt x="674" y="262"/>
                </a:lnTo>
                <a:lnTo>
                  <a:pt x="0" y="0"/>
                </a:lnTo>
                <a:lnTo>
                  <a:pt x="0" y="1144"/>
                </a:lnTo>
                <a:lnTo>
                  <a:pt x="674" y="1388"/>
                </a:lnTo>
                <a:close/>
              </a:path>
            </a:pathLst>
          </a:custGeom>
          <a:solidFill>
            <a:srgbClr val="02626A"/>
          </a:solidFill>
          <a:ln w="0">
            <a:solidFill>
              <a:srgbClr val="9CDFF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815" name="Freeform 7"/>
          <p:cNvSpPr>
            <a:spLocks noChangeAspect="1"/>
          </p:cNvSpPr>
          <p:nvPr/>
        </p:nvSpPr>
        <p:spPr bwMode="auto">
          <a:xfrm>
            <a:off x="473075" y="1473200"/>
            <a:ext cx="1271588" cy="2619375"/>
          </a:xfrm>
          <a:custGeom>
            <a:avLst/>
            <a:gdLst>
              <a:gd name="T0" fmla="*/ 674 w 674"/>
              <a:gd name="T1" fmla="*/ 1388 h 1388"/>
              <a:gd name="T2" fmla="*/ 674 w 674"/>
              <a:gd name="T3" fmla="*/ 262 h 1388"/>
              <a:gd name="T4" fmla="*/ 0 w 674"/>
              <a:gd name="T5" fmla="*/ 0 h 1388"/>
              <a:gd name="T6" fmla="*/ 0 w 674"/>
              <a:gd name="T7" fmla="*/ 1144 h 13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74" h="1388">
                <a:moveTo>
                  <a:pt x="674" y="1388"/>
                </a:moveTo>
                <a:lnTo>
                  <a:pt x="674" y="262"/>
                </a:lnTo>
                <a:lnTo>
                  <a:pt x="0" y="0"/>
                </a:lnTo>
                <a:lnTo>
                  <a:pt x="0" y="1144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16" name="Freeform 8"/>
          <p:cNvSpPr>
            <a:spLocks noChangeAspect="1"/>
          </p:cNvSpPr>
          <p:nvPr/>
        </p:nvSpPr>
        <p:spPr bwMode="auto">
          <a:xfrm>
            <a:off x="1754188" y="1744663"/>
            <a:ext cx="7050087" cy="2347912"/>
          </a:xfrm>
          <a:custGeom>
            <a:avLst/>
            <a:gdLst>
              <a:gd name="T0" fmla="*/ 3736 w 3736"/>
              <a:gd name="T1" fmla="*/ 1244 h 1244"/>
              <a:gd name="T2" fmla="*/ 3726 w 3736"/>
              <a:gd name="T3" fmla="*/ 106 h 1244"/>
              <a:gd name="T4" fmla="*/ 3674 w 3736"/>
              <a:gd name="T5" fmla="*/ 96 h 1244"/>
              <a:gd name="T6" fmla="*/ 3612 w 3736"/>
              <a:gd name="T7" fmla="*/ 84 h 1244"/>
              <a:gd name="T8" fmla="*/ 3518 w 3736"/>
              <a:gd name="T9" fmla="*/ 74 h 1244"/>
              <a:gd name="T10" fmla="*/ 3438 w 3736"/>
              <a:gd name="T11" fmla="*/ 70 h 1244"/>
              <a:gd name="T12" fmla="*/ 3344 w 3736"/>
              <a:gd name="T13" fmla="*/ 68 h 1244"/>
              <a:gd name="T14" fmla="*/ 3254 w 3736"/>
              <a:gd name="T15" fmla="*/ 72 h 1244"/>
              <a:gd name="T16" fmla="*/ 3176 w 3736"/>
              <a:gd name="T17" fmla="*/ 80 h 1244"/>
              <a:gd name="T18" fmla="*/ 3088 w 3736"/>
              <a:gd name="T19" fmla="*/ 88 h 1244"/>
              <a:gd name="T20" fmla="*/ 3000 w 3736"/>
              <a:gd name="T21" fmla="*/ 94 h 1244"/>
              <a:gd name="T22" fmla="*/ 2918 w 3736"/>
              <a:gd name="T23" fmla="*/ 54 h 1244"/>
              <a:gd name="T24" fmla="*/ 2822 w 3736"/>
              <a:gd name="T25" fmla="*/ 100 h 1244"/>
              <a:gd name="T26" fmla="*/ 2754 w 3736"/>
              <a:gd name="T27" fmla="*/ 100 h 1244"/>
              <a:gd name="T28" fmla="*/ 2700 w 3736"/>
              <a:gd name="T29" fmla="*/ 56 h 1244"/>
              <a:gd name="T30" fmla="*/ 2574 w 3736"/>
              <a:gd name="T31" fmla="*/ 90 h 1244"/>
              <a:gd name="T32" fmla="*/ 2466 w 3736"/>
              <a:gd name="T33" fmla="*/ 82 h 1244"/>
              <a:gd name="T34" fmla="*/ 2328 w 3736"/>
              <a:gd name="T35" fmla="*/ 64 h 1244"/>
              <a:gd name="T36" fmla="*/ 2212 w 3736"/>
              <a:gd name="T37" fmla="*/ 52 h 1244"/>
              <a:gd name="T38" fmla="*/ 2144 w 3736"/>
              <a:gd name="T39" fmla="*/ 48 h 1244"/>
              <a:gd name="T40" fmla="*/ 2110 w 3736"/>
              <a:gd name="T41" fmla="*/ 46 h 1244"/>
              <a:gd name="T42" fmla="*/ 2078 w 3736"/>
              <a:gd name="T43" fmla="*/ 46 h 1244"/>
              <a:gd name="T44" fmla="*/ 2048 w 3736"/>
              <a:gd name="T45" fmla="*/ 20 h 1244"/>
              <a:gd name="T46" fmla="*/ 2010 w 3736"/>
              <a:gd name="T47" fmla="*/ 0 h 1244"/>
              <a:gd name="T48" fmla="*/ 1936 w 3736"/>
              <a:gd name="T49" fmla="*/ 20 h 1244"/>
              <a:gd name="T50" fmla="*/ 1904 w 3736"/>
              <a:gd name="T51" fmla="*/ 72 h 1244"/>
              <a:gd name="T52" fmla="*/ 1852 w 3736"/>
              <a:gd name="T53" fmla="*/ 36 h 1244"/>
              <a:gd name="T54" fmla="*/ 1768 w 3736"/>
              <a:gd name="T55" fmla="*/ 90 h 1244"/>
              <a:gd name="T56" fmla="*/ 1692 w 3736"/>
              <a:gd name="T57" fmla="*/ 94 h 1244"/>
              <a:gd name="T58" fmla="*/ 1594 w 3736"/>
              <a:gd name="T59" fmla="*/ 98 h 1244"/>
              <a:gd name="T60" fmla="*/ 1492 w 3736"/>
              <a:gd name="T61" fmla="*/ 62 h 1244"/>
              <a:gd name="T62" fmla="*/ 1384 w 3736"/>
              <a:gd name="T63" fmla="*/ 52 h 1244"/>
              <a:gd name="T64" fmla="*/ 1270 w 3736"/>
              <a:gd name="T65" fmla="*/ 68 h 1244"/>
              <a:gd name="T66" fmla="*/ 1222 w 3736"/>
              <a:gd name="T67" fmla="*/ 44 h 1244"/>
              <a:gd name="T68" fmla="*/ 1180 w 3736"/>
              <a:gd name="T69" fmla="*/ 92 h 1244"/>
              <a:gd name="T70" fmla="*/ 1104 w 3736"/>
              <a:gd name="T71" fmla="*/ 84 h 1244"/>
              <a:gd name="T72" fmla="*/ 1010 w 3736"/>
              <a:gd name="T73" fmla="*/ 72 h 1244"/>
              <a:gd name="T74" fmla="*/ 914 w 3736"/>
              <a:gd name="T75" fmla="*/ 62 h 1244"/>
              <a:gd name="T76" fmla="*/ 822 w 3736"/>
              <a:gd name="T77" fmla="*/ 56 h 1244"/>
              <a:gd name="T78" fmla="*/ 730 w 3736"/>
              <a:gd name="T79" fmla="*/ 50 h 1244"/>
              <a:gd name="T80" fmla="*/ 630 w 3736"/>
              <a:gd name="T81" fmla="*/ 44 h 1244"/>
              <a:gd name="T82" fmla="*/ 534 w 3736"/>
              <a:gd name="T83" fmla="*/ 36 h 1244"/>
              <a:gd name="T84" fmla="*/ 440 w 3736"/>
              <a:gd name="T85" fmla="*/ 54 h 1244"/>
              <a:gd name="T86" fmla="*/ 346 w 3736"/>
              <a:gd name="T87" fmla="*/ 60 h 1244"/>
              <a:gd name="T88" fmla="*/ 260 w 3736"/>
              <a:gd name="T89" fmla="*/ 66 h 1244"/>
              <a:gd name="T90" fmla="*/ 172 w 3736"/>
              <a:gd name="T91" fmla="*/ 74 h 1244"/>
              <a:gd name="T92" fmla="*/ 80 w 3736"/>
              <a:gd name="T93" fmla="*/ 86 h 1244"/>
              <a:gd name="T94" fmla="*/ 0 w 3736"/>
              <a:gd name="T95" fmla="*/ 116 h 1244"/>
              <a:gd name="T96" fmla="*/ 2 w 3736"/>
              <a:gd name="T97" fmla="*/ 1244 h 1244"/>
              <a:gd name="T98" fmla="*/ 3736 w 3736"/>
              <a:gd name="T99" fmla="*/ 1244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736" h="1244">
                <a:moveTo>
                  <a:pt x="3736" y="1244"/>
                </a:moveTo>
                <a:lnTo>
                  <a:pt x="3726" y="106"/>
                </a:lnTo>
                <a:lnTo>
                  <a:pt x="3674" y="96"/>
                </a:lnTo>
                <a:lnTo>
                  <a:pt x="3612" y="84"/>
                </a:lnTo>
                <a:lnTo>
                  <a:pt x="3518" y="74"/>
                </a:lnTo>
                <a:lnTo>
                  <a:pt x="3438" y="70"/>
                </a:lnTo>
                <a:lnTo>
                  <a:pt x="3344" y="68"/>
                </a:lnTo>
                <a:lnTo>
                  <a:pt x="3254" y="72"/>
                </a:lnTo>
                <a:lnTo>
                  <a:pt x="3176" y="80"/>
                </a:lnTo>
                <a:lnTo>
                  <a:pt x="3088" y="88"/>
                </a:lnTo>
                <a:lnTo>
                  <a:pt x="3000" y="94"/>
                </a:lnTo>
                <a:lnTo>
                  <a:pt x="2918" y="54"/>
                </a:lnTo>
                <a:lnTo>
                  <a:pt x="2822" y="100"/>
                </a:lnTo>
                <a:lnTo>
                  <a:pt x="2754" y="100"/>
                </a:lnTo>
                <a:lnTo>
                  <a:pt x="2700" y="56"/>
                </a:lnTo>
                <a:lnTo>
                  <a:pt x="2574" y="90"/>
                </a:lnTo>
                <a:lnTo>
                  <a:pt x="2466" y="82"/>
                </a:lnTo>
                <a:lnTo>
                  <a:pt x="2328" y="64"/>
                </a:lnTo>
                <a:lnTo>
                  <a:pt x="2212" y="52"/>
                </a:lnTo>
                <a:lnTo>
                  <a:pt x="2144" y="48"/>
                </a:lnTo>
                <a:lnTo>
                  <a:pt x="2110" y="46"/>
                </a:lnTo>
                <a:lnTo>
                  <a:pt x="2078" y="46"/>
                </a:lnTo>
                <a:lnTo>
                  <a:pt x="2048" y="20"/>
                </a:lnTo>
                <a:lnTo>
                  <a:pt x="2010" y="0"/>
                </a:lnTo>
                <a:lnTo>
                  <a:pt x="1936" y="20"/>
                </a:lnTo>
                <a:lnTo>
                  <a:pt x="1904" y="72"/>
                </a:lnTo>
                <a:lnTo>
                  <a:pt x="1852" y="36"/>
                </a:lnTo>
                <a:lnTo>
                  <a:pt x="1768" y="90"/>
                </a:lnTo>
                <a:lnTo>
                  <a:pt x="1692" y="94"/>
                </a:lnTo>
                <a:lnTo>
                  <a:pt x="1594" y="98"/>
                </a:lnTo>
                <a:lnTo>
                  <a:pt x="1492" y="62"/>
                </a:lnTo>
                <a:lnTo>
                  <a:pt x="1384" y="52"/>
                </a:lnTo>
                <a:lnTo>
                  <a:pt x="1270" y="68"/>
                </a:lnTo>
                <a:lnTo>
                  <a:pt x="1222" y="44"/>
                </a:lnTo>
                <a:lnTo>
                  <a:pt x="1180" y="92"/>
                </a:lnTo>
                <a:lnTo>
                  <a:pt x="1104" y="84"/>
                </a:lnTo>
                <a:lnTo>
                  <a:pt x="1010" y="72"/>
                </a:lnTo>
                <a:lnTo>
                  <a:pt x="914" y="62"/>
                </a:lnTo>
                <a:lnTo>
                  <a:pt x="822" y="56"/>
                </a:lnTo>
                <a:lnTo>
                  <a:pt x="730" y="50"/>
                </a:lnTo>
                <a:lnTo>
                  <a:pt x="630" y="44"/>
                </a:lnTo>
                <a:lnTo>
                  <a:pt x="534" y="36"/>
                </a:lnTo>
                <a:lnTo>
                  <a:pt x="440" y="54"/>
                </a:lnTo>
                <a:lnTo>
                  <a:pt x="346" y="60"/>
                </a:lnTo>
                <a:lnTo>
                  <a:pt x="260" y="66"/>
                </a:lnTo>
                <a:lnTo>
                  <a:pt x="172" y="74"/>
                </a:lnTo>
                <a:lnTo>
                  <a:pt x="80" y="86"/>
                </a:lnTo>
                <a:lnTo>
                  <a:pt x="0" y="116"/>
                </a:lnTo>
                <a:lnTo>
                  <a:pt x="2" y="1244"/>
                </a:lnTo>
                <a:lnTo>
                  <a:pt x="3736" y="1244"/>
                </a:lnTo>
                <a:close/>
              </a:path>
            </a:pathLst>
          </a:custGeom>
          <a:solidFill>
            <a:srgbClr val="02626A"/>
          </a:solidFill>
          <a:ln w="0">
            <a:solidFill>
              <a:srgbClr val="9CDFF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817" name="Freeform 9"/>
          <p:cNvSpPr>
            <a:spLocks noChangeAspect="1"/>
          </p:cNvSpPr>
          <p:nvPr/>
        </p:nvSpPr>
        <p:spPr bwMode="auto">
          <a:xfrm>
            <a:off x="1739900" y="1744663"/>
            <a:ext cx="7050088" cy="2347912"/>
          </a:xfrm>
          <a:custGeom>
            <a:avLst/>
            <a:gdLst>
              <a:gd name="T0" fmla="*/ 3736 w 3736"/>
              <a:gd name="T1" fmla="*/ 1244 h 1244"/>
              <a:gd name="T2" fmla="*/ 3726 w 3736"/>
              <a:gd name="T3" fmla="*/ 106 h 1244"/>
              <a:gd name="T4" fmla="*/ 3674 w 3736"/>
              <a:gd name="T5" fmla="*/ 96 h 1244"/>
              <a:gd name="T6" fmla="*/ 3612 w 3736"/>
              <a:gd name="T7" fmla="*/ 84 h 1244"/>
              <a:gd name="T8" fmla="*/ 3518 w 3736"/>
              <a:gd name="T9" fmla="*/ 74 h 1244"/>
              <a:gd name="T10" fmla="*/ 3438 w 3736"/>
              <a:gd name="T11" fmla="*/ 70 h 1244"/>
              <a:gd name="T12" fmla="*/ 3344 w 3736"/>
              <a:gd name="T13" fmla="*/ 68 h 1244"/>
              <a:gd name="T14" fmla="*/ 3254 w 3736"/>
              <a:gd name="T15" fmla="*/ 72 h 1244"/>
              <a:gd name="T16" fmla="*/ 3176 w 3736"/>
              <a:gd name="T17" fmla="*/ 80 h 1244"/>
              <a:gd name="T18" fmla="*/ 3088 w 3736"/>
              <a:gd name="T19" fmla="*/ 88 h 1244"/>
              <a:gd name="T20" fmla="*/ 3000 w 3736"/>
              <a:gd name="T21" fmla="*/ 94 h 1244"/>
              <a:gd name="T22" fmla="*/ 2918 w 3736"/>
              <a:gd name="T23" fmla="*/ 54 h 1244"/>
              <a:gd name="T24" fmla="*/ 2822 w 3736"/>
              <a:gd name="T25" fmla="*/ 100 h 1244"/>
              <a:gd name="T26" fmla="*/ 2754 w 3736"/>
              <a:gd name="T27" fmla="*/ 100 h 1244"/>
              <a:gd name="T28" fmla="*/ 2700 w 3736"/>
              <a:gd name="T29" fmla="*/ 56 h 1244"/>
              <a:gd name="T30" fmla="*/ 2574 w 3736"/>
              <a:gd name="T31" fmla="*/ 90 h 1244"/>
              <a:gd name="T32" fmla="*/ 2466 w 3736"/>
              <a:gd name="T33" fmla="*/ 82 h 1244"/>
              <a:gd name="T34" fmla="*/ 2328 w 3736"/>
              <a:gd name="T35" fmla="*/ 64 h 1244"/>
              <a:gd name="T36" fmla="*/ 2212 w 3736"/>
              <a:gd name="T37" fmla="*/ 52 h 1244"/>
              <a:gd name="T38" fmla="*/ 2144 w 3736"/>
              <a:gd name="T39" fmla="*/ 48 h 1244"/>
              <a:gd name="T40" fmla="*/ 2110 w 3736"/>
              <a:gd name="T41" fmla="*/ 46 h 1244"/>
              <a:gd name="T42" fmla="*/ 2078 w 3736"/>
              <a:gd name="T43" fmla="*/ 46 h 1244"/>
              <a:gd name="T44" fmla="*/ 2048 w 3736"/>
              <a:gd name="T45" fmla="*/ 20 h 1244"/>
              <a:gd name="T46" fmla="*/ 2010 w 3736"/>
              <a:gd name="T47" fmla="*/ 0 h 1244"/>
              <a:gd name="T48" fmla="*/ 1936 w 3736"/>
              <a:gd name="T49" fmla="*/ 20 h 1244"/>
              <a:gd name="T50" fmla="*/ 1904 w 3736"/>
              <a:gd name="T51" fmla="*/ 72 h 1244"/>
              <a:gd name="T52" fmla="*/ 1852 w 3736"/>
              <a:gd name="T53" fmla="*/ 36 h 1244"/>
              <a:gd name="T54" fmla="*/ 1768 w 3736"/>
              <a:gd name="T55" fmla="*/ 90 h 1244"/>
              <a:gd name="T56" fmla="*/ 1692 w 3736"/>
              <a:gd name="T57" fmla="*/ 94 h 1244"/>
              <a:gd name="T58" fmla="*/ 1594 w 3736"/>
              <a:gd name="T59" fmla="*/ 98 h 1244"/>
              <a:gd name="T60" fmla="*/ 1492 w 3736"/>
              <a:gd name="T61" fmla="*/ 62 h 1244"/>
              <a:gd name="T62" fmla="*/ 1384 w 3736"/>
              <a:gd name="T63" fmla="*/ 52 h 1244"/>
              <a:gd name="T64" fmla="*/ 1270 w 3736"/>
              <a:gd name="T65" fmla="*/ 68 h 1244"/>
              <a:gd name="T66" fmla="*/ 1222 w 3736"/>
              <a:gd name="T67" fmla="*/ 44 h 1244"/>
              <a:gd name="T68" fmla="*/ 1180 w 3736"/>
              <a:gd name="T69" fmla="*/ 92 h 1244"/>
              <a:gd name="T70" fmla="*/ 1104 w 3736"/>
              <a:gd name="T71" fmla="*/ 84 h 1244"/>
              <a:gd name="T72" fmla="*/ 1010 w 3736"/>
              <a:gd name="T73" fmla="*/ 72 h 1244"/>
              <a:gd name="T74" fmla="*/ 914 w 3736"/>
              <a:gd name="T75" fmla="*/ 62 h 1244"/>
              <a:gd name="T76" fmla="*/ 822 w 3736"/>
              <a:gd name="T77" fmla="*/ 56 h 1244"/>
              <a:gd name="T78" fmla="*/ 730 w 3736"/>
              <a:gd name="T79" fmla="*/ 50 h 1244"/>
              <a:gd name="T80" fmla="*/ 630 w 3736"/>
              <a:gd name="T81" fmla="*/ 44 h 1244"/>
              <a:gd name="T82" fmla="*/ 534 w 3736"/>
              <a:gd name="T83" fmla="*/ 36 h 1244"/>
              <a:gd name="T84" fmla="*/ 440 w 3736"/>
              <a:gd name="T85" fmla="*/ 54 h 1244"/>
              <a:gd name="T86" fmla="*/ 346 w 3736"/>
              <a:gd name="T87" fmla="*/ 60 h 1244"/>
              <a:gd name="T88" fmla="*/ 260 w 3736"/>
              <a:gd name="T89" fmla="*/ 66 h 1244"/>
              <a:gd name="T90" fmla="*/ 172 w 3736"/>
              <a:gd name="T91" fmla="*/ 74 h 1244"/>
              <a:gd name="T92" fmla="*/ 80 w 3736"/>
              <a:gd name="T93" fmla="*/ 86 h 1244"/>
              <a:gd name="T94" fmla="*/ 0 w 3736"/>
              <a:gd name="T95" fmla="*/ 116 h 1244"/>
              <a:gd name="T96" fmla="*/ 2 w 3736"/>
              <a:gd name="T97" fmla="*/ 1244 h 1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736" h="1244">
                <a:moveTo>
                  <a:pt x="3736" y="1244"/>
                </a:moveTo>
                <a:lnTo>
                  <a:pt x="3726" y="106"/>
                </a:lnTo>
                <a:lnTo>
                  <a:pt x="3674" y="96"/>
                </a:lnTo>
                <a:lnTo>
                  <a:pt x="3612" y="84"/>
                </a:lnTo>
                <a:lnTo>
                  <a:pt x="3518" y="74"/>
                </a:lnTo>
                <a:lnTo>
                  <a:pt x="3438" y="70"/>
                </a:lnTo>
                <a:lnTo>
                  <a:pt x="3344" y="68"/>
                </a:lnTo>
                <a:lnTo>
                  <a:pt x="3254" y="72"/>
                </a:lnTo>
                <a:lnTo>
                  <a:pt x="3176" y="80"/>
                </a:lnTo>
                <a:lnTo>
                  <a:pt x="3088" y="88"/>
                </a:lnTo>
                <a:lnTo>
                  <a:pt x="3000" y="94"/>
                </a:lnTo>
                <a:lnTo>
                  <a:pt x="2918" y="54"/>
                </a:lnTo>
                <a:lnTo>
                  <a:pt x="2822" y="100"/>
                </a:lnTo>
                <a:lnTo>
                  <a:pt x="2754" y="100"/>
                </a:lnTo>
                <a:lnTo>
                  <a:pt x="2700" y="56"/>
                </a:lnTo>
                <a:lnTo>
                  <a:pt x="2574" y="90"/>
                </a:lnTo>
                <a:lnTo>
                  <a:pt x="2466" y="82"/>
                </a:lnTo>
                <a:lnTo>
                  <a:pt x="2328" y="64"/>
                </a:lnTo>
                <a:lnTo>
                  <a:pt x="2212" y="52"/>
                </a:lnTo>
                <a:lnTo>
                  <a:pt x="2144" y="48"/>
                </a:lnTo>
                <a:lnTo>
                  <a:pt x="2110" y="46"/>
                </a:lnTo>
                <a:lnTo>
                  <a:pt x="2078" y="46"/>
                </a:lnTo>
                <a:lnTo>
                  <a:pt x="2048" y="20"/>
                </a:lnTo>
                <a:lnTo>
                  <a:pt x="2010" y="0"/>
                </a:lnTo>
                <a:lnTo>
                  <a:pt x="1936" y="20"/>
                </a:lnTo>
                <a:lnTo>
                  <a:pt x="1904" y="72"/>
                </a:lnTo>
                <a:lnTo>
                  <a:pt x="1852" y="36"/>
                </a:lnTo>
                <a:lnTo>
                  <a:pt x="1768" y="90"/>
                </a:lnTo>
                <a:lnTo>
                  <a:pt x="1692" y="94"/>
                </a:lnTo>
                <a:lnTo>
                  <a:pt x="1594" y="98"/>
                </a:lnTo>
                <a:lnTo>
                  <a:pt x="1492" y="62"/>
                </a:lnTo>
                <a:lnTo>
                  <a:pt x="1384" y="52"/>
                </a:lnTo>
                <a:lnTo>
                  <a:pt x="1270" y="68"/>
                </a:lnTo>
                <a:lnTo>
                  <a:pt x="1222" y="44"/>
                </a:lnTo>
                <a:lnTo>
                  <a:pt x="1180" y="92"/>
                </a:lnTo>
                <a:lnTo>
                  <a:pt x="1104" y="84"/>
                </a:lnTo>
                <a:lnTo>
                  <a:pt x="1010" y="72"/>
                </a:lnTo>
                <a:lnTo>
                  <a:pt x="914" y="62"/>
                </a:lnTo>
                <a:lnTo>
                  <a:pt x="822" y="56"/>
                </a:lnTo>
                <a:lnTo>
                  <a:pt x="730" y="50"/>
                </a:lnTo>
                <a:lnTo>
                  <a:pt x="630" y="44"/>
                </a:lnTo>
                <a:lnTo>
                  <a:pt x="534" y="36"/>
                </a:lnTo>
                <a:lnTo>
                  <a:pt x="440" y="54"/>
                </a:lnTo>
                <a:lnTo>
                  <a:pt x="346" y="60"/>
                </a:lnTo>
                <a:lnTo>
                  <a:pt x="260" y="66"/>
                </a:lnTo>
                <a:lnTo>
                  <a:pt x="172" y="74"/>
                </a:lnTo>
                <a:lnTo>
                  <a:pt x="80" y="86"/>
                </a:lnTo>
                <a:lnTo>
                  <a:pt x="0" y="116"/>
                </a:lnTo>
                <a:lnTo>
                  <a:pt x="2" y="1244"/>
                </a:lnTo>
              </a:path>
            </a:pathLst>
          </a:custGeom>
          <a:noFill/>
          <a:ln w="635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18" name="Freeform 10"/>
          <p:cNvSpPr>
            <a:spLocks noChangeAspect="1"/>
          </p:cNvSpPr>
          <p:nvPr/>
        </p:nvSpPr>
        <p:spPr bwMode="auto">
          <a:xfrm>
            <a:off x="6118225" y="1443038"/>
            <a:ext cx="2705100" cy="2682875"/>
          </a:xfrm>
          <a:custGeom>
            <a:avLst/>
            <a:gdLst>
              <a:gd name="T0" fmla="*/ 1432 w 1434"/>
              <a:gd name="T1" fmla="*/ 0 h 1422"/>
              <a:gd name="T2" fmla="*/ 1434 w 1434"/>
              <a:gd name="T3" fmla="*/ 1422 h 1422"/>
              <a:gd name="T4" fmla="*/ 0 w 1434"/>
              <a:gd name="T5" fmla="*/ 1418 h 1422"/>
              <a:gd name="T6" fmla="*/ 1432 w 1434"/>
              <a:gd name="T7" fmla="*/ 0 h 1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34" h="1422">
                <a:moveTo>
                  <a:pt x="1432" y="0"/>
                </a:moveTo>
                <a:lnTo>
                  <a:pt x="1434" y="1422"/>
                </a:lnTo>
                <a:lnTo>
                  <a:pt x="0" y="1418"/>
                </a:lnTo>
                <a:lnTo>
                  <a:pt x="1432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819" name="Freeform 11"/>
          <p:cNvSpPr>
            <a:spLocks noChangeAspect="1"/>
          </p:cNvSpPr>
          <p:nvPr/>
        </p:nvSpPr>
        <p:spPr bwMode="auto">
          <a:xfrm>
            <a:off x="6118225" y="1443038"/>
            <a:ext cx="2705100" cy="2682875"/>
          </a:xfrm>
          <a:custGeom>
            <a:avLst/>
            <a:gdLst>
              <a:gd name="T0" fmla="*/ 1432 w 1434"/>
              <a:gd name="T1" fmla="*/ 0 h 1422"/>
              <a:gd name="T2" fmla="*/ 1434 w 1434"/>
              <a:gd name="T3" fmla="*/ 1422 h 1422"/>
              <a:gd name="T4" fmla="*/ 0 w 1434"/>
              <a:gd name="T5" fmla="*/ 1418 h 14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34" h="1422">
                <a:moveTo>
                  <a:pt x="1432" y="0"/>
                </a:moveTo>
                <a:lnTo>
                  <a:pt x="1434" y="1422"/>
                </a:lnTo>
                <a:lnTo>
                  <a:pt x="0" y="141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0" name="Freeform 12"/>
          <p:cNvSpPr>
            <a:spLocks noChangeAspect="1"/>
          </p:cNvSpPr>
          <p:nvPr/>
        </p:nvSpPr>
        <p:spPr bwMode="auto">
          <a:xfrm>
            <a:off x="5400675" y="1166813"/>
            <a:ext cx="3370263" cy="2955925"/>
          </a:xfrm>
          <a:custGeom>
            <a:avLst/>
            <a:gdLst>
              <a:gd name="T0" fmla="*/ 244 w 1786"/>
              <a:gd name="T1" fmla="*/ 1548 h 1566"/>
              <a:gd name="T2" fmla="*/ 0 w 1786"/>
              <a:gd name="T3" fmla="*/ 1382 h 1566"/>
              <a:gd name="T4" fmla="*/ 140 w 1786"/>
              <a:gd name="T5" fmla="*/ 1290 h 1566"/>
              <a:gd name="T6" fmla="*/ 334 w 1786"/>
              <a:gd name="T7" fmla="*/ 1138 h 1566"/>
              <a:gd name="T8" fmla="*/ 562 w 1786"/>
              <a:gd name="T9" fmla="*/ 1014 h 1566"/>
              <a:gd name="T10" fmla="*/ 778 w 1786"/>
              <a:gd name="T11" fmla="*/ 878 h 1566"/>
              <a:gd name="T12" fmla="*/ 908 w 1786"/>
              <a:gd name="T13" fmla="*/ 706 h 1566"/>
              <a:gd name="T14" fmla="*/ 1000 w 1786"/>
              <a:gd name="T15" fmla="*/ 472 h 1566"/>
              <a:gd name="T16" fmla="*/ 1354 w 1786"/>
              <a:gd name="T17" fmla="*/ 0 h 1566"/>
              <a:gd name="T18" fmla="*/ 1786 w 1786"/>
              <a:gd name="T19" fmla="*/ 144 h 1566"/>
              <a:gd name="T20" fmla="*/ 1566 w 1786"/>
              <a:gd name="T21" fmla="*/ 402 h 1566"/>
              <a:gd name="T22" fmla="*/ 1466 w 1786"/>
              <a:gd name="T23" fmla="*/ 658 h 1566"/>
              <a:gd name="T24" fmla="*/ 1384 w 1786"/>
              <a:gd name="T25" fmla="*/ 880 h 1566"/>
              <a:gd name="T26" fmla="*/ 1250 w 1786"/>
              <a:gd name="T27" fmla="*/ 1058 h 1566"/>
              <a:gd name="T28" fmla="*/ 1040 w 1786"/>
              <a:gd name="T29" fmla="*/ 1188 h 1566"/>
              <a:gd name="T30" fmla="*/ 812 w 1786"/>
              <a:gd name="T31" fmla="*/ 1312 h 1566"/>
              <a:gd name="T32" fmla="*/ 598 w 1786"/>
              <a:gd name="T33" fmla="*/ 1470 h 1566"/>
              <a:gd name="T34" fmla="*/ 426 w 1786"/>
              <a:gd name="T35" fmla="*/ 1566 h 1566"/>
              <a:gd name="T36" fmla="*/ 272 w 1786"/>
              <a:gd name="T37" fmla="*/ 1564 h 1566"/>
              <a:gd name="T38" fmla="*/ 244 w 1786"/>
              <a:gd name="T39" fmla="*/ 1548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786" h="1566">
                <a:moveTo>
                  <a:pt x="244" y="1548"/>
                </a:moveTo>
                <a:lnTo>
                  <a:pt x="0" y="1382"/>
                </a:lnTo>
                <a:lnTo>
                  <a:pt x="140" y="1290"/>
                </a:lnTo>
                <a:lnTo>
                  <a:pt x="334" y="1138"/>
                </a:lnTo>
                <a:lnTo>
                  <a:pt x="562" y="1014"/>
                </a:lnTo>
                <a:lnTo>
                  <a:pt x="778" y="878"/>
                </a:lnTo>
                <a:lnTo>
                  <a:pt x="908" y="706"/>
                </a:lnTo>
                <a:lnTo>
                  <a:pt x="1000" y="472"/>
                </a:lnTo>
                <a:lnTo>
                  <a:pt x="1354" y="0"/>
                </a:lnTo>
                <a:lnTo>
                  <a:pt x="1786" y="144"/>
                </a:lnTo>
                <a:lnTo>
                  <a:pt x="1566" y="402"/>
                </a:lnTo>
                <a:lnTo>
                  <a:pt x="1466" y="658"/>
                </a:lnTo>
                <a:lnTo>
                  <a:pt x="1384" y="880"/>
                </a:lnTo>
                <a:lnTo>
                  <a:pt x="1250" y="1058"/>
                </a:lnTo>
                <a:lnTo>
                  <a:pt x="1040" y="1188"/>
                </a:lnTo>
                <a:lnTo>
                  <a:pt x="812" y="1312"/>
                </a:lnTo>
                <a:lnTo>
                  <a:pt x="598" y="1470"/>
                </a:lnTo>
                <a:lnTo>
                  <a:pt x="426" y="1566"/>
                </a:lnTo>
                <a:lnTo>
                  <a:pt x="272" y="1564"/>
                </a:lnTo>
                <a:lnTo>
                  <a:pt x="244" y="1548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821" name="Line 13"/>
          <p:cNvSpPr>
            <a:spLocks noChangeAspect="1" noChangeShapeType="1"/>
          </p:cNvSpPr>
          <p:nvPr/>
        </p:nvSpPr>
        <p:spPr bwMode="auto">
          <a:xfrm flipH="1" flipV="1">
            <a:off x="5835650" y="40735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2" name="Line 14"/>
          <p:cNvSpPr>
            <a:spLocks noChangeAspect="1" noChangeShapeType="1"/>
          </p:cNvSpPr>
          <p:nvPr/>
        </p:nvSpPr>
        <p:spPr bwMode="auto">
          <a:xfrm flipH="1" flipV="1">
            <a:off x="5797550" y="4048125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3" name="Line 15"/>
          <p:cNvSpPr>
            <a:spLocks noChangeAspect="1" noChangeShapeType="1"/>
          </p:cNvSpPr>
          <p:nvPr/>
        </p:nvSpPr>
        <p:spPr bwMode="auto">
          <a:xfrm flipH="1" flipV="1">
            <a:off x="5759450" y="4021138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4" name="Line 16"/>
          <p:cNvSpPr>
            <a:spLocks noChangeAspect="1" noChangeShapeType="1"/>
          </p:cNvSpPr>
          <p:nvPr/>
        </p:nvSpPr>
        <p:spPr bwMode="auto">
          <a:xfrm flipH="1" flipV="1">
            <a:off x="5718175" y="39941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5" name="Line 17"/>
          <p:cNvSpPr>
            <a:spLocks noChangeAspect="1" noChangeShapeType="1"/>
          </p:cNvSpPr>
          <p:nvPr/>
        </p:nvSpPr>
        <p:spPr bwMode="auto">
          <a:xfrm flipH="1" flipV="1">
            <a:off x="5680075" y="3968750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6" name="Line 18"/>
          <p:cNvSpPr>
            <a:spLocks noChangeAspect="1" noChangeShapeType="1"/>
          </p:cNvSpPr>
          <p:nvPr/>
        </p:nvSpPr>
        <p:spPr bwMode="auto">
          <a:xfrm flipH="1" flipV="1">
            <a:off x="5641975" y="3938588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7" name="Line 19"/>
          <p:cNvSpPr>
            <a:spLocks noChangeAspect="1" noChangeShapeType="1"/>
          </p:cNvSpPr>
          <p:nvPr/>
        </p:nvSpPr>
        <p:spPr bwMode="auto">
          <a:xfrm flipH="1" flipV="1">
            <a:off x="5600700" y="391160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8" name="Line 20"/>
          <p:cNvSpPr>
            <a:spLocks noChangeAspect="1" noChangeShapeType="1"/>
          </p:cNvSpPr>
          <p:nvPr/>
        </p:nvSpPr>
        <p:spPr bwMode="auto">
          <a:xfrm flipH="1" flipV="1">
            <a:off x="5562600" y="38846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29" name="Line 21"/>
          <p:cNvSpPr>
            <a:spLocks noChangeAspect="1" noChangeShapeType="1"/>
          </p:cNvSpPr>
          <p:nvPr/>
        </p:nvSpPr>
        <p:spPr bwMode="auto">
          <a:xfrm flipH="1" flipV="1">
            <a:off x="5526088" y="3859213"/>
            <a:ext cx="635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0" name="Line 22"/>
          <p:cNvSpPr>
            <a:spLocks noChangeAspect="1" noChangeShapeType="1"/>
          </p:cNvSpPr>
          <p:nvPr/>
        </p:nvSpPr>
        <p:spPr bwMode="auto">
          <a:xfrm flipH="1" flipV="1">
            <a:off x="5483225" y="383222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1" name="Line 23"/>
          <p:cNvSpPr>
            <a:spLocks noChangeAspect="1" noChangeShapeType="1"/>
          </p:cNvSpPr>
          <p:nvPr/>
        </p:nvSpPr>
        <p:spPr bwMode="auto">
          <a:xfrm flipH="1" flipV="1">
            <a:off x="5446713" y="3805238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2" name="Line 24"/>
          <p:cNvSpPr>
            <a:spLocks noChangeAspect="1" noChangeShapeType="1"/>
          </p:cNvSpPr>
          <p:nvPr/>
        </p:nvSpPr>
        <p:spPr bwMode="auto">
          <a:xfrm flipH="1" flipV="1">
            <a:off x="5405438" y="377983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3" name="Line 25"/>
          <p:cNvSpPr>
            <a:spLocks noChangeAspect="1" noChangeShapeType="1"/>
          </p:cNvSpPr>
          <p:nvPr/>
        </p:nvSpPr>
        <p:spPr bwMode="auto">
          <a:xfrm flipV="1">
            <a:off x="5422900" y="3752850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4" name="Line 26"/>
          <p:cNvSpPr>
            <a:spLocks noChangeAspect="1" noChangeShapeType="1"/>
          </p:cNvSpPr>
          <p:nvPr/>
        </p:nvSpPr>
        <p:spPr bwMode="auto">
          <a:xfrm flipV="1">
            <a:off x="5465763" y="372586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5" name="Line 27"/>
          <p:cNvSpPr>
            <a:spLocks noChangeAspect="1" noChangeShapeType="1"/>
          </p:cNvSpPr>
          <p:nvPr/>
        </p:nvSpPr>
        <p:spPr bwMode="auto">
          <a:xfrm flipV="1">
            <a:off x="5502275" y="3703638"/>
            <a:ext cx="12700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6" name="Line 28"/>
          <p:cNvSpPr>
            <a:spLocks noChangeAspect="1" noChangeShapeType="1"/>
          </p:cNvSpPr>
          <p:nvPr/>
        </p:nvSpPr>
        <p:spPr bwMode="auto">
          <a:xfrm flipV="1">
            <a:off x="5540375" y="36782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7" name="Line 29"/>
          <p:cNvSpPr>
            <a:spLocks noChangeAspect="1" noChangeShapeType="1"/>
          </p:cNvSpPr>
          <p:nvPr/>
        </p:nvSpPr>
        <p:spPr bwMode="auto">
          <a:xfrm flipV="1">
            <a:off x="5581650" y="365125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8" name="Line 30"/>
          <p:cNvSpPr>
            <a:spLocks noChangeAspect="1" noChangeShapeType="1"/>
          </p:cNvSpPr>
          <p:nvPr/>
        </p:nvSpPr>
        <p:spPr bwMode="auto">
          <a:xfrm flipV="1">
            <a:off x="5619750" y="3624263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39" name="Freeform 31"/>
          <p:cNvSpPr>
            <a:spLocks noChangeAspect="1"/>
          </p:cNvSpPr>
          <p:nvPr/>
        </p:nvSpPr>
        <p:spPr bwMode="auto">
          <a:xfrm>
            <a:off x="5661025" y="3598863"/>
            <a:ext cx="7938" cy="6350"/>
          </a:xfrm>
          <a:custGeom>
            <a:avLst/>
            <a:gdLst>
              <a:gd name="T0" fmla="*/ 0 w 4"/>
              <a:gd name="T1" fmla="*/ 4 h 4"/>
              <a:gd name="T2" fmla="*/ 2 w 4"/>
              <a:gd name="T3" fmla="*/ 2 h 4"/>
              <a:gd name="T4" fmla="*/ 4 w 4"/>
              <a:gd name="T5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2" y="2"/>
                </a:lnTo>
                <a:lnTo>
                  <a:pt x="4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0" name="Line 32"/>
          <p:cNvSpPr>
            <a:spLocks noChangeAspect="1" noChangeShapeType="1"/>
          </p:cNvSpPr>
          <p:nvPr/>
        </p:nvSpPr>
        <p:spPr bwMode="auto">
          <a:xfrm flipV="1">
            <a:off x="5699125" y="3568700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1" name="Line 33"/>
          <p:cNvSpPr>
            <a:spLocks noChangeAspect="1" noChangeShapeType="1"/>
          </p:cNvSpPr>
          <p:nvPr/>
        </p:nvSpPr>
        <p:spPr bwMode="auto">
          <a:xfrm flipV="1">
            <a:off x="5737225" y="3541713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2" name="Line 34"/>
          <p:cNvSpPr>
            <a:spLocks noChangeAspect="1" noChangeShapeType="1"/>
          </p:cNvSpPr>
          <p:nvPr/>
        </p:nvSpPr>
        <p:spPr bwMode="auto">
          <a:xfrm flipV="1">
            <a:off x="5775325" y="351155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3" name="Line 35"/>
          <p:cNvSpPr>
            <a:spLocks noChangeAspect="1" noChangeShapeType="1"/>
          </p:cNvSpPr>
          <p:nvPr/>
        </p:nvSpPr>
        <p:spPr bwMode="auto">
          <a:xfrm flipV="1">
            <a:off x="5808663" y="348138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4" name="Line 36"/>
          <p:cNvSpPr>
            <a:spLocks noChangeAspect="1" noChangeShapeType="1"/>
          </p:cNvSpPr>
          <p:nvPr/>
        </p:nvSpPr>
        <p:spPr bwMode="auto">
          <a:xfrm flipV="1">
            <a:off x="5846763" y="34512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5" name="Line 37"/>
          <p:cNvSpPr>
            <a:spLocks noChangeAspect="1" noChangeShapeType="1"/>
          </p:cNvSpPr>
          <p:nvPr/>
        </p:nvSpPr>
        <p:spPr bwMode="auto">
          <a:xfrm flipV="1">
            <a:off x="5883275" y="3424238"/>
            <a:ext cx="1270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6" name="Line 38"/>
          <p:cNvSpPr>
            <a:spLocks noChangeAspect="1" noChangeShapeType="1"/>
          </p:cNvSpPr>
          <p:nvPr/>
        </p:nvSpPr>
        <p:spPr bwMode="auto">
          <a:xfrm flipV="1">
            <a:off x="5921375" y="33940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7" name="Line 39"/>
          <p:cNvSpPr>
            <a:spLocks noChangeAspect="1" noChangeShapeType="1"/>
          </p:cNvSpPr>
          <p:nvPr/>
        </p:nvSpPr>
        <p:spPr bwMode="auto">
          <a:xfrm flipV="1">
            <a:off x="5959475" y="33639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8" name="Line 40"/>
          <p:cNvSpPr>
            <a:spLocks noChangeAspect="1" noChangeShapeType="1"/>
          </p:cNvSpPr>
          <p:nvPr/>
        </p:nvSpPr>
        <p:spPr bwMode="auto">
          <a:xfrm flipV="1">
            <a:off x="5997575" y="33337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49" name="Line 41"/>
          <p:cNvSpPr>
            <a:spLocks noChangeAspect="1" noChangeShapeType="1"/>
          </p:cNvSpPr>
          <p:nvPr/>
        </p:nvSpPr>
        <p:spPr bwMode="auto">
          <a:xfrm flipV="1">
            <a:off x="6035675" y="3308350"/>
            <a:ext cx="635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0" name="Line 42"/>
          <p:cNvSpPr>
            <a:spLocks noChangeAspect="1" noChangeShapeType="1"/>
          </p:cNvSpPr>
          <p:nvPr/>
        </p:nvSpPr>
        <p:spPr bwMode="auto">
          <a:xfrm flipV="1">
            <a:off x="6076950" y="3284538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1" name="Line 43"/>
          <p:cNvSpPr>
            <a:spLocks noChangeAspect="1" noChangeShapeType="1"/>
          </p:cNvSpPr>
          <p:nvPr/>
        </p:nvSpPr>
        <p:spPr bwMode="auto">
          <a:xfrm flipV="1">
            <a:off x="6118225" y="32623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2" name="Line 44"/>
          <p:cNvSpPr>
            <a:spLocks noChangeAspect="1" noChangeShapeType="1"/>
          </p:cNvSpPr>
          <p:nvPr/>
        </p:nvSpPr>
        <p:spPr bwMode="auto">
          <a:xfrm flipV="1">
            <a:off x="6159500" y="32400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3" name="Line 45"/>
          <p:cNvSpPr>
            <a:spLocks noChangeAspect="1" noChangeShapeType="1"/>
          </p:cNvSpPr>
          <p:nvPr/>
        </p:nvSpPr>
        <p:spPr bwMode="auto">
          <a:xfrm flipV="1">
            <a:off x="6200775" y="321627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4" name="Line 46"/>
          <p:cNvSpPr>
            <a:spLocks noChangeAspect="1" noChangeShapeType="1"/>
          </p:cNvSpPr>
          <p:nvPr/>
        </p:nvSpPr>
        <p:spPr bwMode="auto">
          <a:xfrm flipV="1">
            <a:off x="6242050" y="319405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5" name="Line 47"/>
          <p:cNvSpPr>
            <a:spLocks noChangeAspect="1" noChangeShapeType="1"/>
          </p:cNvSpPr>
          <p:nvPr/>
        </p:nvSpPr>
        <p:spPr bwMode="auto">
          <a:xfrm flipV="1">
            <a:off x="6283325" y="317182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6" name="Line 48"/>
          <p:cNvSpPr>
            <a:spLocks noChangeAspect="1" noChangeShapeType="1"/>
          </p:cNvSpPr>
          <p:nvPr/>
        </p:nvSpPr>
        <p:spPr bwMode="auto">
          <a:xfrm flipV="1">
            <a:off x="6326188" y="31527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7" name="Line 49"/>
          <p:cNvSpPr>
            <a:spLocks noChangeAspect="1" noChangeShapeType="1"/>
          </p:cNvSpPr>
          <p:nvPr/>
        </p:nvSpPr>
        <p:spPr bwMode="auto">
          <a:xfrm flipV="1">
            <a:off x="6367463" y="313055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8" name="Line 50"/>
          <p:cNvSpPr>
            <a:spLocks noChangeAspect="1" noChangeShapeType="1"/>
          </p:cNvSpPr>
          <p:nvPr/>
        </p:nvSpPr>
        <p:spPr bwMode="auto">
          <a:xfrm flipV="1">
            <a:off x="6408738" y="310832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59" name="Line 51"/>
          <p:cNvSpPr>
            <a:spLocks noChangeAspect="1" noChangeShapeType="1"/>
          </p:cNvSpPr>
          <p:nvPr/>
        </p:nvSpPr>
        <p:spPr bwMode="auto">
          <a:xfrm flipV="1">
            <a:off x="6450013" y="3084513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0" name="Line 52"/>
          <p:cNvSpPr>
            <a:spLocks noChangeAspect="1" noChangeShapeType="1"/>
          </p:cNvSpPr>
          <p:nvPr/>
        </p:nvSpPr>
        <p:spPr bwMode="auto">
          <a:xfrm flipV="1">
            <a:off x="6491288" y="3059113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1" name="Line 53"/>
          <p:cNvSpPr>
            <a:spLocks noChangeAspect="1" noChangeShapeType="1"/>
          </p:cNvSpPr>
          <p:nvPr/>
        </p:nvSpPr>
        <p:spPr bwMode="auto">
          <a:xfrm flipV="1">
            <a:off x="6529388" y="30321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2" name="Line 54"/>
          <p:cNvSpPr>
            <a:spLocks noChangeAspect="1" noChangeShapeType="1"/>
          </p:cNvSpPr>
          <p:nvPr/>
        </p:nvSpPr>
        <p:spPr bwMode="auto">
          <a:xfrm flipV="1">
            <a:off x="6570663" y="3009900"/>
            <a:ext cx="7937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3" name="Line 55"/>
          <p:cNvSpPr>
            <a:spLocks noChangeAspect="1" noChangeShapeType="1"/>
          </p:cNvSpPr>
          <p:nvPr/>
        </p:nvSpPr>
        <p:spPr bwMode="auto">
          <a:xfrm flipV="1">
            <a:off x="6608763" y="298291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4" name="Line 56"/>
          <p:cNvSpPr>
            <a:spLocks noChangeAspect="1" noChangeShapeType="1"/>
          </p:cNvSpPr>
          <p:nvPr/>
        </p:nvSpPr>
        <p:spPr bwMode="auto">
          <a:xfrm flipV="1">
            <a:off x="6650038" y="29559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5" name="Line 57"/>
          <p:cNvSpPr>
            <a:spLocks noChangeAspect="1" noChangeShapeType="1"/>
          </p:cNvSpPr>
          <p:nvPr/>
        </p:nvSpPr>
        <p:spPr bwMode="auto">
          <a:xfrm flipV="1">
            <a:off x="6691313" y="2933700"/>
            <a:ext cx="7937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6" name="Line 58"/>
          <p:cNvSpPr>
            <a:spLocks noChangeAspect="1" noChangeShapeType="1"/>
          </p:cNvSpPr>
          <p:nvPr/>
        </p:nvSpPr>
        <p:spPr bwMode="auto">
          <a:xfrm flipV="1">
            <a:off x="6729413" y="2908300"/>
            <a:ext cx="1111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7" name="Line 59"/>
          <p:cNvSpPr>
            <a:spLocks noChangeAspect="1" noChangeShapeType="1"/>
          </p:cNvSpPr>
          <p:nvPr/>
        </p:nvSpPr>
        <p:spPr bwMode="auto">
          <a:xfrm flipV="1">
            <a:off x="6770688" y="28813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8" name="Line 60"/>
          <p:cNvSpPr>
            <a:spLocks noChangeAspect="1" noChangeShapeType="1"/>
          </p:cNvSpPr>
          <p:nvPr/>
        </p:nvSpPr>
        <p:spPr bwMode="auto">
          <a:xfrm flipV="1">
            <a:off x="6808788" y="2859088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69" name="Line 61"/>
          <p:cNvSpPr>
            <a:spLocks noChangeAspect="1" noChangeShapeType="1"/>
          </p:cNvSpPr>
          <p:nvPr/>
        </p:nvSpPr>
        <p:spPr bwMode="auto">
          <a:xfrm flipV="1">
            <a:off x="6850063" y="2832100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0" name="Line 62"/>
          <p:cNvSpPr>
            <a:spLocks noChangeAspect="1" noChangeShapeType="1"/>
          </p:cNvSpPr>
          <p:nvPr/>
        </p:nvSpPr>
        <p:spPr bwMode="auto">
          <a:xfrm flipV="1">
            <a:off x="6883400" y="279876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1" name="Line 63"/>
          <p:cNvSpPr>
            <a:spLocks noChangeAspect="1" noChangeShapeType="1"/>
          </p:cNvSpPr>
          <p:nvPr/>
        </p:nvSpPr>
        <p:spPr bwMode="auto">
          <a:xfrm flipV="1">
            <a:off x="6910388" y="276066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2" name="Line 64"/>
          <p:cNvSpPr>
            <a:spLocks noChangeAspect="1" noChangeShapeType="1"/>
          </p:cNvSpPr>
          <p:nvPr/>
        </p:nvSpPr>
        <p:spPr bwMode="auto">
          <a:xfrm flipV="1">
            <a:off x="6940550" y="27225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3" name="Line 65"/>
          <p:cNvSpPr>
            <a:spLocks noChangeAspect="1" noChangeShapeType="1"/>
          </p:cNvSpPr>
          <p:nvPr/>
        </p:nvSpPr>
        <p:spPr bwMode="auto">
          <a:xfrm flipV="1">
            <a:off x="6967538" y="268446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4" name="Line 66"/>
          <p:cNvSpPr>
            <a:spLocks noChangeAspect="1" noChangeShapeType="1"/>
          </p:cNvSpPr>
          <p:nvPr/>
        </p:nvSpPr>
        <p:spPr bwMode="auto">
          <a:xfrm flipV="1">
            <a:off x="6997700" y="26463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5" name="Line 67"/>
          <p:cNvSpPr>
            <a:spLocks noChangeAspect="1" noChangeShapeType="1"/>
          </p:cNvSpPr>
          <p:nvPr/>
        </p:nvSpPr>
        <p:spPr bwMode="auto">
          <a:xfrm flipV="1">
            <a:off x="7023100" y="260508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6" name="Line 68"/>
          <p:cNvSpPr>
            <a:spLocks noChangeAspect="1" noChangeShapeType="1"/>
          </p:cNvSpPr>
          <p:nvPr/>
        </p:nvSpPr>
        <p:spPr bwMode="auto">
          <a:xfrm flipV="1">
            <a:off x="7053263" y="256857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7" name="Line 69"/>
          <p:cNvSpPr>
            <a:spLocks noChangeAspect="1" noChangeShapeType="1"/>
          </p:cNvSpPr>
          <p:nvPr/>
        </p:nvSpPr>
        <p:spPr bwMode="auto">
          <a:xfrm flipV="1">
            <a:off x="7080250" y="2530475"/>
            <a:ext cx="7938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8" name="Freeform 70"/>
          <p:cNvSpPr>
            <a:spLocks noChangeAspect="1"/>
          </p:cNvSpPr>
          <p:nvPr/>
        </p:nvSpPr>
        <p:spPr bwMode="auto">
          <a:xfrm>
            <a:off x="7110413" y="2492375"/>
            <a:ext cx="3175" cy="11113"/>
          </a:xfrm>
          <a:custGeom>
            <a:avLst/>
            <a:gdLst>
              <a:gd name="T0" fmla="*/ 0 w 2"/>
              <a:gd name="T1" fmla="*/ 6 h 6"/>
              <a:gd name="T2" fmla="*/ 2 w 2"/>
              <a:gd name="T3" fmla="*/ 4 h 6"/>
              <a:gd name="T4" fmla="*/ 2 w 2"/>
              <a:gd name="T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6">
                <a:moveTo>
                  <a:pt x="0" y="6"/>
                </a:moveTo>
                <a:lnTo>
                  <a:pt x="2" y="4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9" name="Line 71"/>
          <p:cNvSpPr>
            <a:spLocks noChangeAspect="1" noChangeShapeType="1"/>
          </p:cNvSpPr>
          <p:nvPr/>
        </p:nvSpPr>
        <p:spPr bwMode="auto">
          <a:xfrm flipV="1">
            <a:off x="7129463" y="2446338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0" name="Line 72"/>
          <p:cNvSpPr>
            <a:spLocks noChangeAspect="1" noChangeShapeType="1"/>
          </p:cNvSpPr>
          <p:nvPr/>
        </p:nvSpPr>
        <p:spPr bwMode="auto">
          <a:xfrm flipV="1">
            <a:off x="7143750" y="240506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1" name="Line 73"/>
          <p:cNvSpPr>
            <a:spLocks noChangeAspect="1" noChangeShapeType="1"/>
          </p:cNvSpPr>
          <p:nvPr/>
        </p:nvSpPr>
        <p:spPr bwMode="auto">
          <a:xfrm flipV="1">
            <a:off x="7162800" y="2360613"/>
            <a:ext cx="4763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2" name="Line 74"/>
          <p:cNvSpPr>
            <a:spLocks noChangeAspect="1" noChangeShapeType="1"/>
          </p:cNvSpPr>
          <p:nvPr/>
        </p:nvSpPr>
        <p:spPr bwMode="auto">
          <a:xfrm flipV="1">
            <a:off x="7181850" y="2319338"/>
            <a:ext cx="476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3" name="Line 75"/>
          <p:cNvSpPr>
            <a:spLocks noChangeAspect="1" noChangeShapeType="1"/>
          </p:cNvSpPr>
          <p:nvPr/>
        </p:nvSpPr>
        <p:spPr bwMode="auto">
          <a:xfrm flipV="1">
            <a:off x="7197725" y="22733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4" name="Line 76"/>
          <p:cNvSpPr>
            <a:spLocks noChangeAspect="1" noChangeShapeType="1"/>
          </p:cNvSpPr>
          <p:nvPr/>
        </p:nvSpPr>
        <p:spPr bwMode="auto">
          <a:xfrm flipV="1">
            <a:off x="7216775" y="222885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5" name="Line 77"/>
          <p:cNvSpPr>
            <a:spLocks noChangeAspect="1" noChangeShapeType="1"/>
          </p:cNvSpPr>
          <p:nvPr/>
        </p:nvSpPr>
        <p:spPr bwMode="auto">
          <a:xfrm flipV="1">
            <a:off x="7235825" y="2185988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6" name="Line 78"/>
          <p:cNvSpPr>
            <a:spLocks noChangeAspect="1" noChangeShapeType="1"/>
          </p:cNvSpPr>
          <p:nvPr/>
        </p:nvSpPr>
        <p:spPr bwMode="auto">
          <a:xfrm flipV="1">
            <a:off x="7250113" y="214153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7" name="Line 79"/>
          <p:cNvSpPr>
            <a:spLocks noChangeAspect="1" noChangeShapeType="1"/>
          </p:cNvSpPr>
          <p:nvPr/>
        </p:nvSpPr>
        <p:spPr bwMode="auto">
          <a:xfrm flipV="1">
            <a:off x="7269163" y="20955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8" name="Freeform 80"/>
          <p:cNvSpPr>
            <a:spLocks noChangeAspect="1"/>
          </p:cNvSpPr>
          <p:nvPr/>
        </p:nvSpPr>
        <p:spPr bwMode="auto">
          <a:xfrm>
            <a:off x="7288213" y="2054225"/>
            <a:ext cx="3175" cy="11113"/>
          </a:xfrm>
          <a:custGeom>
            <a:avLst/>
            <a:gdLst>
              <a:gd name="T0" fmla="*/ 0 w 2"/>
              <a:gd name="T1" fmla="*/ 6 h 6"/>
              <a:gd name="T2" fmla="*/ 0 w 2"/>
              <a:gd name="T3" fmla="*/ 2 h 6"/>
              <a:gd name="T4" fmla="*/ 2 w 2"/>
              <a:gd name="T5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" h="6">
                <a:moveTo>
                  <a:pt x="0" y="6"/>
                </a:move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89" name="Line 81"/>
          <p:cNvSpPr>
            <a:spLocks noChangeAspect="1" noChangeShapeType="1"/>
          </p:cNvSpPr>
          <p:nvPr/>
        </p:nvSpPr>
        <p:spPr bwMode="auto">
          <a:xfrm flipV="1">
            <a:off x="7313613" y="201612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0" name="Line 82"/>
          <p:cNvSpPr>
            <a:spLocks noChangeAspect="1" noChangeShapeType="1"/>
          </p:cNvSpPr>
          <p:nvPr/>
        </p:nvSpPr>
        <p:spPr bwMode="auto">
          <a:xfrm flipV="1">
            <a:off x="7340600" y="197961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1" name="Line 83"/>
          <p:cNvSpPr>
            <a:spLocks noChangeAspect="1" noChangeShapeType="1"/>
          </p:cNvSpPr>
          <p:nvPr/>
        </p:nvSpPr>
        <p:spPr bwMode="auto">
          <a:xfrm flipV="1">
            <a:off x="7370763" y="19415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2" name="Line 84"/>
          <p:cNvSpPr>
            <a:spLocks noChangeAspect="1" noChangeShapeType="1"/>
          </p:cNvSpPr>
          <p:nvPr/>
        </p:nvSpPr>
        <p:spPr bwMode="auto">
          <a:xfrm flipV="1">
            <a:off x="7397750" y="19034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3" name="Line 85"/>
          <p:cNvSpPr>
            <a:spLocks noChangeAspect="1" noChangeShapeType="1"/>
          </p:cNvSpPr>
          <p:nvPr/>
        </p:nvSpPr>
        <p:spPr bwMode="auto">
          <a:xfrm flipV="1">
            <a:off x="7427913" y="18653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4" name="Line 86"/>
          <p:cNvSpPr>
            <a:spLocks noChangeAspect="1" noChangeShapeType="1"/>
          </p:cNvSpPr>
          <p:nvPr/>
        </p:nvSpPr>
        <p:spPr bwMode="auto">
          <a:xfrm flipV="1">
            <a:off x="7453313" y="1828800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5" name="Line 87"/>
          <p:cNvSpPr>
            <a:spLocks noChangeAspect="1" noChangeShapeType="1"/>
          </p:cNvSpPr>
          <p:nvPr/>
        </p:nvSpPr>
        <p:spPr bwMode="auto">
          <a:xfrm flipV="1">
            <a:off x="7483475" y="17907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6" name="Line 88"/>
          <p:cNvSpPr>
            <a:spLocks noChangeAspect="1" noChangeShapeType="1"/>
          </p:cNvSpPr>
          <p:nvPr/>
        </p:nvSpPr>
        <p:spPr bwMode="auto">
          <a:xfrm flipV="1">
            <a:off x="7510463" y="1752600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7" name="Line 89"/>
          <p:cNvSpPr>
            <a:spLocks noChangeAspect="1" noChangeShapeType="1"/>
          </p:cNvSpPr>
          <p:nvPr/>
        </p:nvSpPr>
        <p:spPr bwMode="auto">
          <a:xfrm flipV="1">
            <a:off x="7540625" y="17145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8" name="Line 90"/>
          <p:cNvSpPr>
            <a:spLocks noChangeAspect="1" noChangeShapeType="1"/>
          </p:cNvSpPr>
          <p:nvPr/>
        </p:nvSpPr>
        <p:spPr bwMode="auto">
          <a:xfrm flipV="1">
            <a:off x="7567613" y="167640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9" name="Line 91"/>
          <p:cNvSpPr>
            <a:spLocks noChangeAspect="1" noChangeShapeType="1"/>
          </p:cNvSpPr>
          <p:nvPr/>
        </p:nvSpPr>
        <p:spPr bwMode="auto">
          <a:xfrm flipV="1">
            <a:off x="7597775" y="1639888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0" name="Line 92"/>
          <p:cNvSpPr>
            <a:spLocks noChangeAspect="1" noChangeShapeType="1"/>
          </p:cNvSpPr>
          <p:nvPr/>
        </p:nvSpPr>
        <p:spPr bwMode="auto">
          <a:xfrm flipV="1">
            <a:off x="7623175" y="16017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1" name="Line 93"/>
          <p:cNvSpPr>
            <a:spLocks noChangeAspect="1" noChangeShapeType="1"/>
          </p:cNvSpPr>
          <p:nvPr/>
        </p:nvSpPr>
        <p:spPr bwMode="auto">
          <a:xfrm flipV="1">
            <a:off x="7653338" y="156368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2" name="Line 94"/>
          <p:cNvSpPr>
            <a:spLocks noChangeAspect="1" noChangeShapeType="1"/>
          </p:cNvSpPr>
          <p:nvPr/>
        </p:nvSpPr>
        <p:spPr bwMode="auto">
          <a:xfrm flipV="1">
            <a:off x="7680325" y="15255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3" name="Line 95"/>
          <p:cNvSpPr>
            <a:spLocks noChangeAspect="1" noChangeShapeType="1"/>
          </p:cNvSpPr>
          <p:nvPr/>
        </p:nvSpPr>
        <p:spPr bwMode="auto">
          <a:xfrm flipV="1">
            <a:off x="7710488" y="1489075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4" name="Line 96"/>
          <p:cNvSpPr>
            <a:spLocks noChangeAspect="1" noChangeShapeType="1"/>
          </p:cNvSpPr>
          <p:nvPr/>
        </p:nvSpPr>
        <p:spPr bwMode="auto">
          <a:xfrm flipV="1">
            <a:off x="7737475" y="1450975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5" name="Line 97"/>
          <p:cNvSpPr>
            <a:spLocks noChangeAspect="1" noChangeShapeType="1"/>
          </p:cNvSpPr>
          <p:nvPr/>
        </p:nvSpPr>
        <p:spPr bwMode="auto">
          <a:xfrm flipV="1">
            <a:off x="7767638" y="1412875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6" name="Line 98"/>
          <p:cNvSpPr>
            <a:spLocks noChangeAspect="1" noChangeShapeType="1"/>
          </p:cNvSpPr>
          <p:nvPr/>
        </p:nvSpPr>
        <p:spPr bwMode="auto">
          <a:xfrm flipV="1">
            <a:off x="7797800" y="1374775"/>
            <a:ext cx="3175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7" name="Line 99"/>
          <p:cNvSpPr>
            <a:spLocks noChangeAspect="1" noChangeShapeType="1"/>
          </p:cNvSpPr>
          <p:nvPr/>
        </p:nvSpPr>
        <p:spPr bwMode="auto">
          <a:xfrm flipV="1">
            <a:off x="7823200" y="13366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8" name="Line 100"/>
          <p:cNvSpPr>
            <a:spLocks noChangeAspect="1" noChangeShapeType="1"/>
          </p:cNvSpPr>
          <p:nvPr/>
        </p:nvSpPr>
        <p:spPr bwMode="auto">
          <a:xfrm flipV="1">
            <a:off x="7853363" y="1300163"/>
            <a:ext cx="476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09" name="Line 101"/>
          <p:cNvSpPr>
            <a:spLocks noChangeAspect="1" noChangeShapeType="1"/>
          </p:cNvSpPr>
          <p:nvPr/>
        </p:nvSpPr>
        <p:spPr bwMode="auto">
          <a:xfrm flipV="1">
            <a:off x="7880350" y="125888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0" name="Line 102"/>
          <p:cNvSpPr>
            <a:spLocks noChangeAspect="1" noChangeShapeType="1"/>
          </p:cNvSpPr>
          <p:nvPr/>
        </p:nvSpPr>
        <p:spPr bwMode="auto">
          <a:xfrm flipV="1">
            <a:off x="7910513" y="122078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1" name="Line 103"/>
          <p:cNvSpPr>
            <a:spLocks noChangeAspect="1" noChangeShapeType="1"/>
          </p:cNvSpPr>
          <p:nvPr/>
        </p:nvSpPr>
        <p:spPr bwMode="auto">
          <a:xfrm flipV="1">
            <a:off x="7937500" y="1182688"/>
            <a:ext cx="6350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2" name="Line 104"/>
          <p:cNvSpPr>
            <a:spLocks noChangeAspect="1" noChangeShapeType="1"/>
          </p:cNvSpPr>
          <p:nvPr/>
        </p:nvSpPr>
        <p:spPr bwMode="auto">
          <a:xfrm>
            <a:off x="7970838" y="11715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3" name="Line 105"/>
          <p:cNvSpPr>
            <a:spLocks noChangeAspect="1" noChangeShapeType="1"/>
          </p:cNvSpPr>
          <p:nvPr/>
        </p:nvSpPr>
        <p:spPr bwMode="auto">
          <a:xfrm>
            <a:off x="8016875" y="1185863"/>
            <a:ext cx="11113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4" name="Line 106"/>
          <p:cNvSpPr>
            <a:spLocks noChangeAspect="1" noChangeShapeType="1"/>
          </p:cNvSpPr>
          <p:nvPr/>
        </p:nvSpPr>
        <p:spPr bwMode="auto">
          <a:xfrm>
            <a:off x="8061325" y="12017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5" name="Line 107"/>
          <p:cNvSpPr>
            <a:spLocks noChangeAspect="1" noChangeShapeType="1"/>
          </p:cNvSpPr>
          <p:nvPr/>
        </p:nvSpPr>
        <p:spPr bwMode="auto">
          <a:xfrm>
            <a:off x="8107363" y="1216025"/>
            <a:ext cx="11112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6" name="Line 108"/>
          <p:cNvSpPr>
            <a:spLocks noChangeAspect="1" noChangeShapeType="1"/>
          </p:cNvSpPr>
          <p:nvPr/>
        </p:nvSpPr>
        <p:spPr bwMode="auto">
          <a:xfrm>
            <a:off x="8148638" y="123190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7" name="Line 109"/>
          <p:cNvSpPr>
            <a:spLocks noChangeAspect="1" noChangeShapeType="1"/>
          </p:cNvSpPr>
          <p:nvPr/>
        </p:nvSpPr>
        <p:spPr bwMode="auto">
          <a:xfrm>
            <a:off x="8193088" y="1246188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8" name="Line 110"/>
          <p:cNvSpPr>
            <a:spLocks noChangeAspect="1" noChangeShapeType="1"/>
          </p:cNvSpPr>
          <p:nvPr/>
        </p:nvSpPr>
        <p:spPr bwMode="auto">
          <a:xfrm>
            <a:off x="8239125" y="126206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19" name="Line 111"/>
          <p:cNvSpPr>
            <a:spLocks noChangeAspect="1" noChangeShapeType="1"/>
          </p:cNvSpPr>
          <p:nvPr/>
        </p:nvSpPr>
        <p:spPr bwMode="auto">
          <a:xfrm>
            <a:off x="8283575" y="1276350"/>
            <a:ext cx="12700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0" name="Line 112"/>
          <p:cNvSpPr>
            <a:spLocks noChangeAspect="1" noChangeShapeType="1"/>
          </p:cNvSpPr>
          <p:nvPr/>
        </p:nvSpPr>
        <p:spPr bwMode="auto">
          <a:xfrm>
            <a:off x="8329613" y="129222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1" name="Line 113"/>
          <p:cNvSpPr>
            <a:spLocks noChangeAspect="1" noChangeShapeType="1"/>
          </p:cNvSpPr>
          <p:nvPr/>
        </p:nvSpPr>
        <p:spPr bwMode="auto">
          <a:xfrm>
            <a:off x="8374063" y="1306513"/>
            <a:ext cx="12700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2" name="Line 114"/>
          <p:cNvSpPr>
            <a:spLocks noChangeAspect="1" noChangeShapeType="1"/>
          </p:cNvSpPr>
          <p:nvPr/>
        </p:nvSpPr>
        <p:spPr bwMode="auto">
          <a:xfrm>
            <a:off x="8420100" y="132238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3" name="Line 115"/>
          <p:cNvSpPr>
            <a:spLocks noChangeAspect="1" noChangeShapeType="1"/>
          </p:cNvSpPr>
          <p:nvPr/>
        </p:nvSpPr>
        <p:spPr bwMode="auto">
          <a:xfrm>
            <a:off x="8466138" y="1336675"/>
            <a:ext cx="11112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4" name="Line 116"/>
          <p:cNvSpPr>
            <a:spLocks noChangeAspect="1" noChangeShapeType="1"/>
          </p:cNvSpPr>
          <p:nvPr/>
        </p:nvSpPr>
        <p:spPr bwMode="auto">
          <a:xfrm>
            <a:off x="8507413" y="135255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5" name="Line 117"/>
          <p:cNvSpPr>
            <a:spLocks noChangeAspect="1" noChangeShapeType="1"/>
          </p:cNvSpPr>
          <p:nvPr/>
        </p:nvSpPr>
        <p:spPr bwMode="auto">
          <a:xfrm>
            <a:off x="8551863" y="1366838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6" name="Line 118"/>
          <p:cNvSpPr>
            <a:spLocks noChangeAspect="1" noChangeShapeType="1"/>
          </p:cNvSpPr>
          <p:nvPr/>
        </p:nvSpPr>
        <p:spPr bwMode="auto">
          <a:xfrm>
            <a:off x="8597900" y="138271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7" name="Line 119"/>
          <p:cNvSpPr>
            <a:spLocks noChangeAspect="1" noChangeShapeType="1"/>
          </p:cNvSpPr>
          <p:nvPr/>
        </p:nvSpPr>
        <p:spPr bwMode="auto">
          <a:xfrm>
            <a:off x="8642350" y="139700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8" name="Line 120"/>
          <p:cNvSpPr>
            <a:spLocks noChangeAspect="1" noChangeShapeType="1"/>
          </p:cNvSpPr>
          <p:nvPr/>
        </p:nvSpPr>
        <p:spPr bwMode="auto">
          <a:xfrm>
            <a:off x="8688388" y="14128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29" name="Line 121"/>
          <p:cNvSpPr>
            <a:spLocks noChangeAspect="1" noChangeShapeType="1"/>
          </p:cNvSpPr>
          <p:nvPr/>
        </p:nvSpPr>
        <p:spPr bwMode="auto">
          <a:xfrm>
            <a:off x="8732838" y="1427163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0" name="Line 122"/>
          <p:cNvSpPr>
            <a:spLocks noChangeAspect="1" noChangeShapeType="1"/>
          </p:cNvSpPr>
          <p:nvPr/>
        </p:nvSpPr>
        <p:spPr bwMode="auto">
          <a:xfrm flipH="1">
            <a:off x="8763000" y="144303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1" name="Line 123"/>
          <p:cNvSpPr>
            <a:spLocks noChangeAspect="1" noChangeShapeType="1"/>
          </p:cNvSpPr>
          <p:nvPr/>
        </p:nvSpPr>
        <p:spPr bwMode="auto">
          <a:xfrm flipH="1">
            <a:off x="8729663" y="148113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2" name="Line 124"/>
          <p:cNvSpPr>
            <a:spLocks noChangeAspect="1" noChangeShapeType="1"/>
          </p:cNvSpPr>
          <p:nvPr/>
        </p:nvSpPr>
        <p:spPr bwMode="auto">
          <a:xfrm flipH="1">
            <a:off x="8699500" y="1514475"/>
            <a:ext cx="7938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3" name="Line 125"/>
          <p:cNvSpPr>
            <a:spLocks noChangeAspect="1" noChangeShapeType="1"/>
          </p:cNvSpPr>
          <p:nvPr/>
        </p:nvSpPr>
        <p:spPr bwMode="auto">
          <a:xfrm flipH="1">
            <a:off x="8669338" y="155257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4" name="Line 126"/>
          <p:cNvSpPr>
            <a:spLocks noChangeAspect="1" noChangeShapeType="1"/>
          </p:cNvSpPr>
          <p:nvPr/>
        </p:nvSpPr>
        <p:spPr bwMode="auto">
          <a:xfrm flipH="1">
            <a:off x="8639175" y="158591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5" name="Line 127"/>
          <p:cNvSpPr>
            <a:spLocks noChangeAspect="1" noChangeShapeType="1"/>
          </p:cNvSpPr>
          <p:nvPr/>
        </p:nvSpPr>
        <p:spPr bwMode="auto">
          <a:xfrm flipH="1">
            <a:off x="8609013" y="16240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6" name="Line 128"/>
          <p:cNvSpPr>
            <a:spLocks noChangeAspect="1" noChangeShapeType="1"/>
          </p:cNvSpPr>
          <p:nvPr/>
        </p:nvSpPr>
        <p:spPr bwMode="auto">
          <a:xfrm flipH="1">
            <a:off x="8578850" y="165893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7" name="Line 129"/>
          <p:cNvSpPr>
            <a:spLocks noChangeAspect="1" noChangeShapeType="1"/>
          </p:cNvSpPr>
          <p:nvPr/>
        </p:nvSpPr>
        <p:spPr bwMode="auto">
          <a:xfrm flipH="1">
            <a:off x="8543925" y="16954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8" name="Line 130"/>
          <p:cNvSpPr>
            <a:spLocks noChangeAspect="1" noChangeShapeType="1"/>
          </p:cNvSpPr>
          <p:nvPr/>
        </p:nvSpPr>
        <p:spPr bwMode="auto">
          <a:xfrm flipH="1">
            <a:off x="8513763" y="173037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9" name="Line 131"/>
          <p:cNvSpPr>
            <a:spLocks noChangeAspect="1" noChangeShapeType="1"/>
          </p:cNvSpPr>
          <p:nvPr/>
        </p:nvSpPr>
        <p:spPr bwMode="auto">
          <a:xfrm flipH="1">
            <a:off x="8483600" y="17668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0" name="Line 132"/>
          <p:cNvSpPr>
            <a:spLocks noChangeAspect="1" noChangeShapeType="1"/>
          </p:cNvSpPr>
          <p:nvPr/>
        </p:nvSpPr>
        <p:spPr bwMode="auto">
          <a:xfrm flipH="1">
            <a:off x="8453438" y="1801813"/>
            <a:ext cx="7937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1" name="Line 133"/>
          <p:cNvSpPr>
            <a:spLocks noChangeAspect="1" noChangeShapeType="1"/>
          </p:cNvSpPr>
          <p:nvPr/>
        </p:nvSpPr>
        <p:spPr bwMode="auto">
          <a:xfrm flipH="1">
            <a:off x="8423275" y="183991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2" name="Line 134"/>
          <p:cNvSpPr>
            <a:spLocks noChangeAspect="1" noChangeShapeType="1"/>
          </p:cNvSpPr>
          <p:nvPr/>
        </p:nvSpPr>
        <p:spPr bwMode="auto">
          <a:xfrm flipH="1">
            <a:off x="8393113" y="1873250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3" name="Line 135"/>
          <p:cNvSpPr>
            <a:spLocks noChangeAspect="1" noChangeShapeType="1"/>
          </p:cNvSpPr>
          <p:nvPr/>
        </p:nvSpPr>
        <p:spPr bwMode="auto">
          <a:xfrm flipH="1">
            <a:off x="8359775" y="19113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4" name="Line 136"/>
          <p:cNvSpPr>
            <a:spLocks noChangeAspect="1" noChangeShapeType="1"/>
          </p:cNvSpPr>
          <p:nvPr/>
        </p:nvSpPr>
        <p:spPr bwMode="auto">
          <a:xfrm flipH="1">
            <a:off x="8340725" y="195262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5" name="Line 137"/>
          <p:cNvSpPr>
            <a:spLocks noChangeAspect="1" noChangeShapeType="1"/>
          </p:cNvSpPr>
          <p:nvPr/>
        </p:nvSpPr>
        <p:spPr bwMode="auto">
          <a:xfrm flipH="1">
            <a:off x="8326438" y="19939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6" name="Line 138"/>
          <p:cNvSpPr>
            <a:spLocks noChangeAspect="1" noChangeShapeType="1"/>
          </p:cNvSpPr>
          <p:nvPr/>
        </p:nvSpPr>
        <p:spPr bwMode="auto">
          <a:xfrm flipH="1">
            <a:off x="8307388" y="203993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7" name="Line 139"/>
          <p:cNvSpPr>
            <a:spLocks noChangeAspect="1" noChangeShapeType="1"/>
          </p:cNvSpPr>
          <p:nvPr/>
        </p:nvSpPr>
        <p:spPr bwMode="auto">
          <a:xfrm flipH="1">
            <a:off x="8288338" y="2084388"/>
            <a:ext cx="7937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8" name="Line 140"/>
          <p:cNvSpPr>
            <a:spLocks noChangeAspect="1" noChangeShapeType="1"/>
          </p:cNvSpPr>
          <p:nvPr/>
        </p:nvSpPr>
        <p:spPr bwMode="auto">
          <a:xfrm flipH="1">
            <a:off x="8272463" y="212566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9" name="Line 141"/>
          <p:cNvSpPr>
            <a:spLocks noChangeAspect="1" noChangeShapeType="1"/>
          </p:cNvSpPr>
          <p:nvPr/>
        </p:nvSpPr>
        <p:spPr bwMode="auto">
          <a:xfrm flipH="1">
            <a:off x="8253413" y="2171700"/>
            <a:ext cx="4762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0" name="Line 142"/>
          <p:cNvSpPr>
            <a:spLocks noChangeAspect="1" noChangeShapeType="1"/>
          </p:cNvSpPr>
          <p:nvPr/>
        </p:nvSpPr>
        <p:spPr bwMode="auto">
          <a:xfrm flipH="1">
            <a:off x="8239125" y="2216150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1" name="Line 143"/>
          <p:cNvSpPr>
            <a:spLocks noChangeAspect="1" noChangeShapeType="1"/>
          </p:cNvSpPr>
          <p:nvPr/>
        </p:nvSpPr>
        <p:spPr bwMode="auto">
          <a:xfrm flipH="1">
            <a:off x="8220075" y="2259013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2" name="Line 144"/>
          <p:cNvSpPr>
            <a:spLocks noChangeAspect="1" noChangeShapeType="1"/>
          </p:cNvSpPr>
          <p:nvPr/>
        </p:nvSpPr>
        <p:spPr bwMode="auto">
          <a:xfrm flipH="1">
            <a:off x="8201025" y="230346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3" name="Line 145"/>
          <p:cNvSpPr>
            <a:spLocks noChangeAspect="1" noChangeShapeType="1"/>
          </p:cNvSpPr>
          <p:nvPr/>
        </p:nvSpPr>
        <p:spPr bwMode="auto">
          <a:xfrm flipH="1">
            <a:off x="8186738" y="2349500"/>
            <a:ext cx="3175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4" name="Line 146"/>
          <p:cNvSpPr>
            <a:spLocks noChangeAspect="1" noChangeShapeType="1"/>
          </p:cNvSpPr>
          <p:nvPr/>
        </p:nvSpPr>
        <p:spPr bwMode="auto">
          <a:xfrm flipH="1">
            <a:off x="8167688" y="239077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5" name="Line 147"/>
          <p:cNvSpPr>
            <a:spLocks noChangeAspect="1" noChangeShapeType="1"/>
          </p:cNvSpPr>
          <p:nvPr/>
        </p:nvSpPr>
        <p:spPr bwMode="auto">
          <a:xfrm flipH="1">
            <a:off x="8151813" y="2435225"/>
            <a:ext cx="4762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6" name="Line 148"/>
          <p:cNvSpPr>
            <a:spLocks noChangeAspect="1" noChangeShapeType="1"/>
          </p:cNvSpPr>
          <p:nvPr/>
        </p:nvSpPr>
        <p:spPr bwMode="auto">
          <a:xfrm flipH="1">
            <a:off x="8137525" y="2481263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7" name="Line 149"/>
          <p:cNvSpPr>
            <a:spLocks noChangeAspect="1" noChangeShapeType="1"/>
          </p:cNvSpPr>
          <p:nvPr/>
        </p:nvSpPr>
        <p:spPr bwMode="auto">
          <a:xfrm flipH="1">
            <a:off x="8118475" y="2525713"/>
            <a:ext cx="3175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8" name="Line 150"/>
          <p:cNvSpPr>
            <a:spLocks noChangeAspect="1" noChangeShapeType="1"/>
          </p:cNvSpPr>
          <p:nvPr/>
        </p:nvSpPr>
        <p:spPr bwMode="auto">
          <a:xfrm flipH="1">
            <a:off x="8102600" y="2568575"/>
            <a:ext cx="4763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9" name="Line 151"/>
          <p:cNvSpPr>
            <a:spLocks noChangeAspect="1" noChangeShapeType="1"/>
          </p:cNvSpPr>
          <p:nvPr/>
        </p:nvSpPr>
        <p:spPr bwMode="auto">
          <a:xfrm flipH="1">
            <a:off x="8088313" y="261302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0" name="Line 152"/>
          <p:cNvSpPr>
            <a:spLocks noChangeAspect="1" noChangeShapeType="1"/>
          </p:cNvSpPr>
          <p:nvPr/>
        </p:nvSpPr>
        <p:spPr bwMode="auto">
          <a:xfrm flipH="1">
            <a:off x="8072438" y="265906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1" name="Line 153"/>
          <p:cNvSpPr>
            <a:spLocks noChangeAspect="1" noChangeShapeType="1"/>
          </p:cNvSpPr>
          <p:nvPr/>
        </p:nvSpPr>
        <p:spPr bwMode="auto">
          <a:xfrm flipH="1">
            <a:off x="8053388" y="270351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2" name="Line 154"/>
          <p:cNvSpPr>
            <a:spLocks noChangeAspect="1" noChangeShapeType="1"/>
          </p:cNvSpPr>
          <p:nvPr/>
        </p:nvSpPr>
        <p:spPr bwMode="auto">
          <a:xfrm flipH="1">
            <a:off x="8039100" y="274478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3" name="Line 155"/>
          <p:cNvSpPr>
            <a:spLocks noChangeAspect="1" noChangeShapeType="1"/>
          </p:cNvSpPr>
          <p:nvPr/>
        </p:nvSpPr>
        <p:spPr bwMode="auto">
          <a:xfrm flipH="1">
            <a:off x="8023225" y="2790825"/>
            <a:ext cx="4763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4" name="Line 156"/>
          <p:cNvSpPr>
            <a:spLocks noChangeAspect="1" noChangeShapeType="1"/>
          </p:cNvSpPr>
          <p:nvPr/>
        </p:nvSpPr>
        <p:spPr bwMode="auto">
          <a:xfrm flipH="1">
            <a:off x="8001000" y="28352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5" name="Line 157"/>
          <p:cNvSpPr>
            <a:spLocks noChangeAspect="1" noChangeShapeType="1"/>
          </p:cNvSpPr>
          <p:nvPr/>
        </p:nvSpPr>
        <p:spPr bwMode="auto">
          <a:xfrm flipH="1">
            <a:off x="7970838" y="287337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6" name="Line 158"/>
          <p:cNvSpPr>
            <a:spLocks noChangeAspect="1" noChangeShapeType="1"/>
          </p:cNvSpPr>
          <p:nvPr/>
        </p:nvSpPr>
        <p:spPr bwMode="auto">
          <a:xfrm flipH="1">
            <a:off x="7943850" y="29114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7" name="Line 159"/>
          <p:cNvSpPr>
            <a:spLocks noChangeAspect="1" noChangeShapeType="1"/>
          </p:cNvSpPr>
          <p:nvPr/>
        </p:nvSpPr>
        <p:spPr bwMode="auto">
          <a:xfrm flipH="1">
            <a:off x="7913688" y="2949575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8" name="Line 160"/>
          <p:cNvSpPr>
            <a:spLocks noChangeAspect="1" noChangeShapeType="1"/>
          </p:cNvSpPr>
          <p:nvPr/>
        </p:nvSpPr>
        <p:spPr bwMode="auto">
          <a:xfrm flipH="1">
            <a:off x="7888288" y="298608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9" name="Line 161"/>
          <p:cNvSpPr>
            <a:spLocks noChangeAspect="1" noChangeShapeType="1"/>
          </p:cNvSpPr>
          <p:nvPr/>
        </p:nvSpPr>
        <p:spPr bwMode="auto">
          <a:xfrm flipH="1">
            <a:off x="7858125" y="30241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0" name="Line 162"/>
          <p:cNvSpPr>
            <a:spLocks noChangeAspect="1" noChangeShapeType="1"/>
          </p:cNvSpPr>
          <p:nvPr/>
        </p:nvSpPr>
        <p:spPr bwMode="auto">
          <a:xfrm flipH="1">
            <a:off x="7831138" y="305911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1" name="Line 163"/>
          <p:cNvSpPr>
            <a:spLocks noChangeAspect="1" noChangeShapeType="1"/>
          </p:cNvSpPr>
          <p:nvPr/>
        </p:nvSpPr>
        <p:spPr bwMode="auto">
          <a:xfrm flipH="1">
            <a:off x="7800975" y="3095625"/>
            <a:ext cx="7938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2" name="Line 164"/>
          <p:cNvSpPr>
            <a:spLocks noChangeAspect="1" noChangeShapeType="1"/>
          </p:cNvSpPr>
          <p:nvPr/>
        </p:nvSpPr>
        <p:spPr bwMode="auto">
          <a:xfrm flipH="1">
            <a:off x="7770813" y="313372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3" name="Line 165"/>
          <p:cNvSpPr>
            <a:spLocks noChangeAspect="1" noChangeShapeType="1"/>
          </p:cNvSpPr>
          <p:nvPr/>
        </p:nvSpPr>
        <p:spPr bwMode="auto">
          <a:xfrm flipH="1">
            <a:off x="7737475" y="3171825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4" name="Line 166"/>
          <p:cNvSpPr>
            <a:spLocks noChangeAspect="1" noChangeShapeType="1"/>
          </p:cNvSpPr>
          <p:nvPr/>
        </p:nvSpPr>
        <p:spPr bwMode="auto">
          <a:xfrm flipH="1">
            <a:off x="7699375" y="31940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5" name="Line 167"/>
          <p:cNvSpPr>
            <a:spLocks noChangeAspect="1" noChangeShapeType="1"/>
          </p:cNvSpPr>
          <p:nvPr/>
        </p:nvSpPr>
        <p:spPr bwMode="auto">
          <a:xfrm flipH="1">
            <a:off x="7658100" y="32210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6" name="Line 168"/>
          <p:cNvSpPr>
            <a:spLocks noChangeAspect="1" noChangeShapeType="1"/>
          </p:cNvSpPr>
          <p:nvPr/>
        </p:nvSpPr>
        <p:spPr bwMode="auto">
          <a:xfrm flipH="1">
            <a:off x="7616825" y="3243263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7" name="Line 169"/>
          <p:cNvSpPr>
            <a:spLocks noChangeAspect="1" noChangeShapeType="1"/>
          </p:cNvSpPr>
          <p:nvPr/>
        </p:nvSpPr>
        <p:spPr bwMode="auto">
          <a:xfrm flipH="1">
            <a:off x="7578725" y="32702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8" name="Line 170"/>
          <p:cNvSpPr>
            <a:spLocks noChangeAspect="1" noChangeShapeType="1"/>
          </p:cNvSpPr>
          <p:nvPr/>
        </p:nvSpPr>
        <p:spPr bwMode="auto">
          <a:xfrm flipH="1">
            <a:off x="7537450" y="32956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9" name="Line 171"/>
          <p:cNvSpPr>
            <a:spLocks noChangeAspect="1" noChangeShapeType="1"/>
          </p:cNvSpPr>
          <p:nvPr/>
        </p:nvSpPr>
        <p:spPr bwMode="auto">
          <a:xfrm flipH="1">
            <a:off x="7496175" y="3319463"/>
            <a:ext cx="1111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0" name="Line 172"/>
          <p:cNvSpPr>
            <a:spLocks noChangeAspect="1" noChangeShapeType="1"/>
          </p:cNvSpPr>
          <p:nvPr/>
        </p:nvSpPr>
        <p:spPr bwMode="auto">
          <a:xfrm flipH="1">
            <a:off x="7458075" y="3344863"/>
            <a:ext cx="7938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1" name="Line 173"/>
          <p:cNvSpPr>
            <a:spLocks noChangeAspect="1" noChangeShapeType="1"/>
          </p:cNvSpPr>
          <p:nvPr/>
        </p:nvSpPr>
        <p:spPr bwMode="auto">
          <a:xfrm flipH="1">
            <a:off x="7416800" y="3368675"/>
            <a:ext cx="1111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2" name="Line 174"/>
          <p:cNvSpPr>
            <a:spLocks noChangeAspect="1" noChangeShapeType="1"/>
          </p:cNvSpPr>
          <p:nvPr/>
        </p:nvSpPr>
        <p:spPr bwMode="auto">
          <a:xfrm flipH="1">
            <a:off x="7373938" y="339407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3" name="Line 175"/>
          <p:cNvSpPr>
            <a:spLocks noChangeAspect="1" noChangeShapeType="1"/>
          </p:cNvSpPr>
          <p:nvPr/>
        </p:nvSpPr>
        <p:spPr bwMode="auto">
          <a:xfrm flipH="1">
            <a:off x="7337425" y="341630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4" name="Line 176"/>
          <p:cNvSpPr>
            <a:spLocks noChangeAspect="1" noChangeShapeType="1"/>
          </p:cNvSpPr>
          <p:nvPr/>
        </p:nvSpPr>
        <p:spPr bwMode="auto">
          <a:xfrm flipH="1">
            <a:off x="7296150" y="344011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5" name="Line 177"/>
          <p:cNvSpPr>
            <a:spLocks noChangeAspect="1" noChangeShapeType="1"/>
          </p:cNvSpPr>
          <p:nvPr/>
        </p:nvSpPr>
        <p:spPr bwMode="auto">
          <a:xfrm flipH="1">
            <a:off x="7250113" y="346233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6" name="Line 178"/>
          <p:cNvSpPr>
            <a:spLocks noChangeAspect="1" noChangeShapeType="1"/>
          </p:cNvSpPr>
          <p:nvPr/>
        </p:nvSpPr>
        <p:spPr bwMode="auto">
          <a:xfrm flipH="1">
            <a:off x="7208838" y="348456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7" name="Line 179"/>
          <p:cNvSpPr>
            <a:spLocks noChangeAspect="1" noChangeShapeType="1"/>
          </p:cNvSpPr>
          <p:nvPr/>
        </p:nvSpPr>
        <p:spPr bwMode="auto">
          <a:xfrm flipH="1">
            <a:off x="7167563" y="3508375"/>
            <a:ext cx="1111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8" name="Line 180"/>
          <p:cNvSpPr>
            <a:spLocks noChangeAspect="1" noChangeShapeType="1"/>
          </p:cNvSpPr>
          <p:nvPr/>
        </p:nvSpPr>
        <p:spPr bwMode="auto">
          <a:xfrm flipH="1">
            <a:off x="7126288" y="353060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9" name="Line 181"/>
          <p:cNvSpPr>
            <a:spLocks noChangeAspect="1" noChangeShapeType="1"/>
          </p:cNvSpPr>
          <p:nvPr/>
        </p:nvSpPr>
        <p:spPr bwMode="auto">
          <a:xfrm flipH="1">
            <a:off x="7083425" y="3552825"/>
            <a:ext cx="12700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0" name="Line 182"/>
          <p:cNvSpPr>
            <a:spLocks noChangeAspect="1" noChangeShapeType="1"/>
          </p:cNvSpPr>
          <p:nvPr/>
        </p:nvSpPr>
        <p:spPr bwMode="auto">
          <a:xfrm flipH="1">
            <a:off x="7042150" y="35750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1" name="Line 183"/>
          <p:cNvSpPr>
            <a:spLocks noChangeAspect="1" noChangeShapeType="1"/>
          </p:cNvSpPr>
          <p:nvPr/>
        </p:nvSpPr>
        <p:spPr bwMode="auto">
          <a:xfrm flipH="1">
            <a:off x="7000875" y="359886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2" name="Line 184"/>
          <p:cNvSpPr>
            <a:spLocks noChangeAspect="1" noChangeShapeType="1"/>
          </p:cNvSpPr>
          <p:nvPr/>
        </p:nvSpPr>
        <p:spPr bwMode="auto">
          <a:xfrm flipH="1">
            <a:off x="6959600" y="362108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3" name="Line 185"/>
          <p:cNvSpPr>
            <a:spLocks noChangeAspect="1" noChangeShapeType="1"/>
          </p:cNvSpPr>
          <p:nvPr/>
        </p:nvSpPr>
        <p:spPr bwMode="auto">
          <a:xfrm flipH="1">
            <a:off x="6921500" y="36433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4" name="Line 186"/>
          <p:cNvSpPr>
            <a:spLocks noChangeAspect="1" noChangeShapeType="1"/>
          </p:cNvSpPr>
          <p:nvPr/>
        </p:nvSpPr>
        <p:spPr bwMode="auto">
          <a:xfrm flipH="1">
            <a:off x="6883400" y="36703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5" name="Line 187"/>
          <p:cNvSpPr>
            <a:spLocks noChangeAspect="1" noChangeShapeType="1"/>
          </p:cNvSpPr>
          <p:nvPr/>
        </p:nvSpPr>
        <p:spPr bwMode="auto">
          <a:xfrm flipH="1">
            <a:off x="6846888" y="370046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6" name="Line 188"/>
          <p:cNvSpPr>
            <a:spLocks noChangeAspect="1" noChangeShapeType="1"/>
          </p:cNvSpPr>
          <p:nvPr/>
        </p:nvSpPr>
        <p:spPr bwMode="auto">
          <a:xfrm flipH="1">
            <a:off x="6805613" y="372586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7" name="Line 189"/>
          <p:cNvSpPr>
            <a:spLocks noChangeAspect="1" noChangeShapeType="1"/>
          </p:cNvSpPr>
          <p:nvPr/>
        </p:nvSpPr>
        <p:spPr bwMode="auto">
          <a:xfrm flipH="1">
            <a:off x="6767513" y="37560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8" name="Line 190"/>
          <p:cNvSpPr>
            <a:spLocks noChangeAspect="1" noChangeShapeType="1"/>
          </p:cNvSpPr>
          <p:nvPr/>
        </p:nvSpPr>
        <p:spPr bwMode="auto">
          <a:xfrm flipH="1">
            <a:off x="6729413" y="378301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99" name="Line 191"/>
          <p:cNvSpPr>
            <a:spLocks noChangeAspect="1" noChangeShapeType="1"/>
          </p:cNvSpPr>
          <p:nvPr/>
        </p:nvSpPr>
        <p:spPr bwMode="auto">
          <a:xfrm flipH="1">
            <a:off x="6691313" y="381317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0" name="Line 192"/>
          <p:cNvSpPr>
            <a:spLocks noChangeAspect="1" noChangeShapeType="1"/>
          </p:cNvSpPr>
          <p:nvPr/>
        </p:nvSpPr>
        <p:spPr bwMode="auto">
          <a:xfrm flipH="1">
            <a:off x="6653213" y="3840163"/>
            <a:ext cx="1270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1" name="Line 193"/>
          <p:cNvSpPr>
            <a:spLocks noChangeAspect="1" noChangeShapeType="1"/>
          </p:cNvSpPr>
          <p:nvPr/>
        </p:nvSpPr>
        <p:spPr bwMode="auto">
          <a:xfrm flipH="1">
            <a:off x="6616700" y="38703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2" name="Line 194"/>
          <p:cNvSpPr>
            <a:spLocks noChangeAspect="1" noChangeShapeType="1"/>
          </p:cNvSpPr>
          <p:nvPr/>
        </p:nvSpPr>
        <p:spPr bwMode="auto">
          <a:xfrm flipH="1">
            <a:off x="6578600" y="38957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3" name="Line 195"/>
          <p:cNvSpPr>
            <a:spLocks noChangeAspect="1" noChangeShapeType="1"/>
          </p:cNvSpPr>
          <p:nvPr/>
        </p:nvSpPr>
        <p:spPr bwMode="auto">
          <a:xfrm flipH="1">
            <a:off x="6540500" y="3925888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4" name="Line 196"/>
          <p:cNvSpPr>
            <a:spLocks noChangeAspect="1" noChangeShapeType="1"/>
          </p:cNvSpPr>
          <p:nvPr/>
        </p:nvSpPr>
        <p:spPr bwMode="auto">
          <a:xfrm flipH="1">
            <a:off x="6502400" y="3952875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5" name="Line 197"/>
          <p:cNvSpPr>
            <a:spLocks noChangeAspect="1" noChangeShapeType="1"/>
          </p:cNvSpPr>
          <p:nvPr/>
        </p:nvSpPr>
        <p:spPr bwMode="auto">
          <a:xfrm flipH="1">
            <a:off x="6461125" y="3975100"/>
            <a:ext cx="7938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6" name="Line 198"/>
          <p:cNvSpPr>
            <a:spLocks noChangeAspect="1" noChangeShapeType="1"/>
          </p:cNvSpPr>
          <p:nvPr/>
        </p:nvSpPr>
        <p:spPr bwMode="auto">
          <a:xfrm flipH="1">
            <a:off x="6419850" y="3998913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7" name="Line 199"/>
          <p:cNvSpPr>
            <a:spLocks noChangeAspect="1" noChangeShapeType="1"/>
          </p:cNvSpPr>
          <p:nvPr/>
        </p:nvSpPr>
        <p:spPr bwMode="auto">
          <a:xfrm flipH="1">
            <a:off x="6378575" y="4021138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8" name="Line 200"/>
          <p:cNvSpPr>
            <a:spLocks noChangeAspect="1" noChangeShapeType="1"/>
          </p:cNvSpPr>
          <p:nvPr/>
        </p:nvSpPr>
        <p:spPr bwMode="auto">
          <a:xfrm flipH="1">
            <a:off x="6337300" y="40433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9" name="Line 201"/>
          <p:cNvSpPr>
            <a:spLocks noChangeAspect="1" noChangeShapeType="1"/>
          </p:cNvSpPr>
          <p:nvPr/>
        </p:nvSpPr>
        <p:spPr bwMode="auto">
          <a:xfrm flipH="1">
            <a:off x="6296025" y="4065588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10" name="Line 202"/>
          <p:cNvSpPr>
            <a:spLocks noChangeAspect="1" noChangeShapeType="1"/>
          </p:cNvSpPr>
          <p:nvPr/>
        </p:nvSpPr>
        <p:spPr bwMode="auto">
          <a:xfrm flipH="1">
            <a:off x="6253163" y="4089400"/>
            <a:ext cx="1270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pic>
        <p:nvPicPr>
          <p:cNvPr id="295060" name="Picture 1172" descr="b0119"/>
          <p:cNvPicPr>
            <a:picLocks noChangeAspect="1" noChangeArrowheads="1"/>
          </p:cNvPicPr>
          <p:nvPr/>
        </p:nvPicPr>
        <p:blipFill>
          <a:blip r:embed="rId4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462088"/>
            <a:ext cx="71247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050" name="Picture 116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524000"/>
            <a:ext cx="3355975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051" name="Picture 116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566863"/>
            <a:ext cx="3352800" cy="258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052" name="Picture 116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643063"/>
            <a:ext cx="32797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053" name="Picture 116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90663"/>
            <a:ext cx="3352800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8011" name="Group 203"/>
          <p:cNvGrpSpPr>
            <a:grpSpLocks noChangeAspect="1"/>
          </p:cNvGrpSpPr>
          <p:nvPr/>
        </p:nvGrpSpPr>
        <p:grpSpPr bwMode="auto">
          <a:xfrm>
            <a:off x="5861050" y="4081463"/>
            <a:ext cx="377825" cy="44450"/>
            <a:chOff x="3559" y="3654"/>
            <a:chExt cx="200" cy="23"/>
          </a:xfrm>
        </p:grpSpPr>
        <p:sp>
          <p:nvSpPr>
            <p:cNvPr id="248012" name="Line 204"/>
            <p:cNvSpPr>
              <a:spLocks noChangeAspect="1" noChangeShapeType="1"/>
            </p:cNvSpPr>
            <p:nvPr/>
          </p:nvSpPr>
          <p:spPr bwMode="auto">
            <a:xfrm flipH="1">
              <a:off x="3753" y="3670"/>
              <a:ext cx="6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013" name="Line 205"/>
            <p:cNvSpPr>
              <a:spLocks noChangeAspect="1" noChangeShapeType="1"/>
            </p:cNvSpPr>
            <p:nvPr/>
          </p:nvSpPr>
          <p:spPr bwMode="auto">
            <a:xfrm flipH="1">
              <a:off x="3729" y="3676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014" name="Line 206"/>
            <p:cNvSpPr>
              <a:spLocks noChangeAspect="1" noChangeShapeType="1"/>
            </p:cNvSpPr>
            <p:nvPr/>
          </p:nvSpPr>
          <p:spPr bwMode="auto">
            <a:xfrm flipH="1">
              <a:off x="3703" y="3676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015" name="Line 207"/>
            <p:cNvSpPr>
              <a:spLocks noChangeAspect="1" noChangeShapeType="1"/>
            </p:cNvSpPr>
            <p:nvPr/>
          </p:nvSpPr>
          <p:spPr bwMode="auto">
            <a:xfrm flipH="1">
              <a:off x="3679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016" name="Line 208"/>
            <p:cNvSpPr>
              <a:spLocks noChangeAspect="1" noChangeShapeType="1"/>
            </p:cNvSpPr>
            <p:nvPr/>
          </p:nvSpPr>
          <p:spPr bwMode="auto">
            <a:xfrm flipH="1">
              <a:off x="3653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017" name="Line 209"/>
            <p:cNvSpPr>
              <a:spLocks noChangeAspect="1" noChangeShapeType="1"/>
            </p:cNvSpPr>
            <p:nvPr/>
          </p:nvSpPr>
          <p:spPr bwMode="auto">
            <a:xfrm flipH="1">
              <a:off x="3629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018" name="Line 210"/>
            <p:cNvSpPr>
              <a:spLocks noChangeAspect="1" noChangeShapeType="1"/>
            </p:cNvSpPr>
            <p:nvPr/>
          </p:nvSpPr>
          <p:spPr bwMode="auto">
            <a:xfrm flipH="1">
              <a:off x="3603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019" name="Line 211"/>
            <p:cNvSpPr>
              <a:spLocks noChangeAspect="1" noChangeShapeType="1"/>
            </p:cNvSpPr>
            <p:nvPr/>
          </p:nvSpPr>
          <p:spPr bwMode="auto">
            <a:xfrm flipH="1" flipV="1">
              <a:off x="3581" y="3666"/>
              <a:ext cx="4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020" name="Line 212"/>
            <p:cNvSpPr>
              <a:spLocks noChangeAspect="1" noChangeShapeType="1"/>
            </p:cNvSpPr>
            <p:nvPr/>
          </p:nvSpPr>
          <p:spPr bwMode="auto">
            <a:xfrm flipH="1" flipV="1">
              <a:off x="3559" y="3654"/>
              <a:ext cx="8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295054" name="Picture 116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1565275"/>
            <a:ext cx="341312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8021" name="Line 213"/>
          <p:cNvSpPr>
            <a:spLocks noChangeAspect="1" noChangeShapeType="1"/>
          </p:cNvSpPr>
          <p:nvPr/>
        </p:nvSpPr>
        <p:spPr bwMode="auto">
          <a:xfrm>
            <a:off x="468313" y="3611563"/>
            <a:ext cx="5180012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22" name="Freeform 214"/>
          <p:cNvSpPr>
            <a:spLocks noChangeAspect="1"/>
          </p:cNvSpPr>
          <p:nvPr/>
        </p:nvSpPr>
        <p:spPr bwMode="auto">
          <a:xfrm>
            <a:off x="7572375" y="1171575"/>
            <a:ext cx="1257300" cy="762000"/>
          </a:xfrm>
          <a:custGeom>
            <a:avLst/>
            <a:gdLst>
              <a:gd name="T0" fmla="*/ 0 w 666"/>
              <a:gd name="T1" fmla="*/ 228 h 404"/>
              <a:gd name="T2" fmla="*/ 210 w 666"/>
              <a:gd name="T3" fmla="*/ 0 h 404"/>
              <a:gd name="T4" fmla="*/ 666 w 666"/>
              <a:gd name="T5" fmla="*/ 144 h 404"/>
              <a:gd name="T6" fmla="*/ 438 w 666"/>
              <a:gd name="T7" fmla="*/ 390 h 404"/>
              <a:gd name="T8" fmla="*/ 414 w 666"/>
              <a:gd name="T9" fmla="*/ 404 h 404"/>
              <a:gd name="T10" fmla="*/ 0 w 666"/>
              <a:gd name="T11" fmla="*/ 228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66" h="404">
                <a:moveTo>
                  <a:pt x="0" y="228"/>
                </a:moveTo>
                <a:lnTo>
                  <a:pt x="210" y="0"/>
                </a:lnTo>
                <a:lnTo>
                  <a:pt x="666" y="144"/>
                </a:lnTo>
                <a:lnTo>
                  <a:pt x="438" y="390"/>
                </a:lnTo>
                <a:lnTo>
                  <a:pt x="414" y="404"/>
                </a:lnTo>
                <a:lnTo>
                  <a:pt x="0" y="228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23" name="Freeform 215"/>
          <p:cNvSpPr>
            <a:spLocks noChangeAspect="1"/>
          </p:cNvSpPr>
          <p:nvPr/>
        </p:nvSpPr>
        <p:spPr bwMode="auto">
          <a:xfrm>
            <a:off x="7572375" y="1171575"/>
            <a:ext cx="1257300" cy="762000"/>
          </a:xfrm>
          <a:custGeom>
            <a:avLst/>
            <a:gdLst>
              <a:gd name="T0" fmla="*/ 0 w 666"/>
              <a:gd name="T1" fmla="*/ 228 h 404"/>
              <a:gd name="T2" fmla="*/ 210 w 666"/>
              <a:gd name="T3" fmla="*/ 0 h 404"/>
              <a:gd name="T4" fmla="*/ 666 w 666"/>
              <a:gd name="T5" fmla="*/ 144 h 404"/>
              <a:gd name="T6" fmla="*/ 438 w 666"/>
              <a:gd name="T7" fmla="*/ 390 h 404"/>
              <a:gd name="T8" fmla="*/ 414 w 666"/>
              <a:gd name="T9" fmla="*/ 404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6" h="404">
                <a:moveTo>
                  <a:pt x="0" y="228"/>
                </a:moveTo>
                <a:lnTo>
                  <a:pt x="210" y="0"/>
                </a:lnTo>
                <a:lnTo>
                  <a:pt x="666" y="144"/>
                </a:lnTo>
                <a:lnTo>
                  <a:pt x="438" y="390"/>
                </a:lnTo>
                <a:lnTo>
                  <a:pt x="414" y="40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24" name="Freeform 216"/>
          <p:cNvSpPr>
            <a:spLocks noChangeAspect="1"/>
          </p:cNvSpPr>
          <p:nvPr/>
        </p:nvSpPr>
        <p:spPr bwMode="auto">
          <a:xfrm>
            <a:off x="1666875" y="2716213"/>
            <a:ext cx="501650" cy="357187"/>
          </a:xfrm>
          <a:custGeom>
            <a:avLst/>
            <a:gdLst>
              <a:gd name="T0" fmla="*/ 260 w 266"/>
              <a:gd name="T1" fmla="*/ 0 h 190"/>
              <a:gd name="T2" fmla="*/ 0 w 266"/>
              <a:gd name="T3" fmla="*/ 128 h 190"/>
              <a:gd name="T4" fmla="*/ 266 w 266"/>
              <a:gd name="T5" fmla="*/ 19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6" h="190">
                <a:moveTo>
                  <a:pt x="260" y="0"/>
                </a:moveTo>
                <a:lnTo>
                  <a:pt x="0" y="128"/>
                </a:lnTo>
                <a:lnTo>
                  <a:pt x="266" y="190"/>
                </a:lnTo>
              </a:path>
            </a:pathLst>
          </a:custGeom>
          <a:noFill/>
          <a:ln w="2857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248025" name="Group 217"/>
          <p:cNvGrpSpPr>
            <a:grpSpLocks noChangeAspect="1"/>
          </p:cNvGrpSpPr>
          <p:nvPr/>
        </p:nvGrpSpPr>
        <p:grpSpPr bwMode="auto">
          <a:xfrm>
            <a:off x="1806575" y="3206750"/>
            <a:ext cx="679450" cy="111125"/>
            <a:chOff x="1069" y="2939"/>
            <a:chExt cx="316" cy="52"/>
          </a:xfrm>
        </p:grpSpPr>
        <p:sp>
          <p:nvSpPr>
            <p:cNvPr id="248026" name="Freeform 218"/>
            <p:cNvSpPr>
              <a:spLocks noChangeAspect="1"/>
            </p:cNvSpPr>
            <p:nvPr/>
          </p:nvSpPr>
          <p:spPr bwMode="auto">
            <a:xfrm>
              <a:off x="1069" y="2939"/>
              <a:ext cx="45" cy="52"/>
            </a:xfrm>
            <a:custGeom>
              <a:avLst/>
              <a:gdLst>
                <a:gd name="T0" fmla="*/ 30 w 38"/>
                <a:gd name="T1" fmla="*/ 28 h 44"/>
                <a:gd name="T2" fmla="*/ 38 w 38"/>
                <a:gd name="T3" fmla="*/ 28 h 44"/>
                <a:gd name="T4" fmla="*/ 36 w 38"/>
                <a:gd name="T5" fmla="*/ 34 h 44"/>
                <a:gd name="T6" fmla="*/ 32 w 38"/>
                <a:gd name="T7" fmla="*/ 40 h 44"/>
                <a:gd name="T8" fmla="*/ 26 w 38"/>
                <a:gd name="T9" fmla="*/ 42 h 44"/>
                <a:gd name="T10" fmla="*/ 20 w 38"/>
                <a:gd name="T11" fmla="*/ 44 h 44"/>
                <a:gd name="T12" fmla="*/ 14 w 38"/>
                <a:gd name="T13" fmla="*/ 44 h 44"/>
                <a:gd name="T14" fmla="*/ 10 w 38"/>
                <a:gd name="T15" fmla="*/ 42 h 44"/>
                <a:gd name="T16" fmla="*/ 6 w 38"/>
                <a:gd name="T17" fmla="*/ 38 h 44"/>
                <a:gd name="T18" fmla="*/ 4 w 38"/>
                <a:gd name="T19" fmla="*/ 34 h 44"/>
                <a:gd name="T20" fmla="*/ 2 w 38"/>
                <a:gd name="T21" fmla="*/ 28 h 44"/>
                <a:gd name="T22" fmla="*/ 0 w 38"/>
                <a:gd name="T23" fmla="*/ 22 h 44"/>
                <a:gd name="T24" fmla="*/ 2 w 38"/>
                <a:gd name="T25" fmla="*/ 16 h 44"/>
                <a:gd name="T26" fmla="*/ 4 w 38"/>
                <a:gd name="T27" fmla="*/ 10 h 44"/>
                <a:gd name="T28" fmla="*/ 6 w 38"/>
                <a:gd name="T29" fmla="*/ 6 h 44"/>
                <a:gd name="T30" fmla="*/ 10 w 38"/>
                <a:gd name="T31" fmla="*/ 2 h 44"/>
                <a:gd name="T32" fmla="*/ 14 w 38"/>
                <a:gd name="T33" fmla="*/ 0 h 44"/>
                <a:gd name="T34" fmla="*/ 20 w 38"/>
                <a:gd name="T35" fmla="*/ 0 h 44"/>
                <a:gd name="T36" fmla="*/ 26 w 38"/>
                <a:gd name="T37" fmla="*/ 0 h 44"/>
                <a:gd name="T38" fmla="*/ 32 w 38"/>
                <a:gd name="T39" fmla="*/ 4 h 44"/>
                <a:gd name="T40" fmla="*/ 34 w 38"/>
                <a:gd name="T41" fmla="*/ 8 h 44"/>
                <a:gd name="T42" fmla="*/ 36 w 38"/>
                <a:gd name="T43" fmla="*/ 14 h 44"/>
                <a:gd name="T44" fmla="*/ 28 w 38"/>
                <a:gd name="T45" fmla="*/ 14 h 44"/>
                <a:gd name="T46" fmla="*/ 28 w 38"/>
                <a:gd name="T47" fmla="*/ 10 h 44"/>
                <a:gd name="T48" fmla="*/ 26 w 38"/>
                <a:gd name="T49" fmla="*/ 8 h 44"/>
                <a:gd name="T50" fmla="*/ 24 w 38"/>
                <a:gd name="T51" fmla="*/ 6 h 44"/>
                <a:gd name="T52" fmla="*/ 20 w 38"/>
                <a:gd name="T53" fmla="*/ 6 h 44"/>
                <a:gd name="T54" fmla="*/ 16 w 38"/>
                <a:gd name="T55" fmla="*/ 8 h 44"/>
                <a:gd name="T56" fmla="*/ 12 w 38"/>
                <a:gd name="T57" fmla="*/ 10 h 44"/>
                <a:gd name="T58" fmla="*/ 10 w 38"/>
                <a:gd name="T59" fmla="*/ 14 h 44"/>
                <a:gd name="T60" fmla="*/ 8 w 38"/>
                <a:gd name="T61" fmla="*/ 22 h 44"/>
                <a:gd name="T62" fmla="*/ 10 w 38"/>
                <a:gd name="T63" fmla="*/ 28 h 44"/>
                <a:gd name="T64" fmla="*/ 12 w 38"/>
                <a:gd name="T65" fmla="*/ 34 h 44"/>
                <a:gd name="T66" fmla="*/ 16 w 38"/>
                <a:gd name="T67" fmla="*/ 36 h 44"/>
                <a:gd name="T68" fmla="*/ 20 w 38"/>
                <a:gd name="T69" fmla="*/ 36 h 44"/>
                <a:gd name="T70" fmla="*/ 24 w 38"/>
                <a:gd name="T71" fmla="*/ 36 h 44"/>
                <a:gd name="T72" fmla="*/ 26 w 38"/>
                <a:gd name="T73" fmla="*/ 34 h 44"/>
                <a:gd name="T74" fmla="*/ 28 w 38"/>
                <a:gd name="T75" fmla="*/ 32 h 44"/>
                <a:gd name="T76" fmla="*/ 30 w 38"/>
                <a:gd name="T77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" h="44">
                  <a:moveTo>
                    <a:pt x="30" y="28"/>
                  </a:moveTo>
                  <a:lnTo>
                    <a:pt x="38" y="28"/>
                  </a:lnTo>
                  <a:lnTo>
                    <a:pt x="36" y="34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38"/>
                  </a:lnTo>
                  <a:lnTo>
                    <a:pt x="4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4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4"/>
                  </a:lnTo>
                  <a:lnTo>
                    <a:pt x="34" y="8"/>
                  </a:lnTo>
                  <a:lnTo>
                    <a:pt x="36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8" y="22"/>
                  </a:lnTo>
                  <a:lnTo>
                    <a:pt x="10" y="28"/>
                  </a:lnTo>
                  <a:lnTo>
                    <a:pt x="12" y="34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6" y="34"/>
                  </a:lnTo>
                  <a:lnTo>
                    <a:pt x="28" y="32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027" name="Freeform 219"/>
            <p:cNvSpPr>
              <a:spLocks noChangeAspect="1" noEditPoints="1"/>
            </p:cNvSpPr>
            <p:nvPr/>
          </p:nvSpPr>
          <p:spPr bwMode="auto">
            <a:xfrm>
              <a:off x="1119" y="2939"/>
              <a:ext cx="45" cy="52"/>
            </a:xfrm>
            <a:custGeom>
              <a:avLst/>
              <a:gdLst>
                <a:gd name="T0" fmla="*/ 24 w 38"/>
                <a:gd name="T1" fmla="*/ 40 h 44"/>
                <a:gd name="T2" fmla="*/ 16 w 38"/>
                <a:gd name="T3" fmla="*/ 44 h 44"/>
                <a:gd name="T4" fmla="*/ 8 w 38"/>
                <a:gd name="T5" fmla="*/ 42 h 44"/>
                <a:gd name="T6" fmla="*/ 0 w 38"/>
                <a:gd name="T7" fmla="*/ 36 h 44"/>
                <a:gd name="T8" fmla="*/ 0 w 38"/>
                <a:gd name="T9" fmla="*/ 28 h 44"/>
                <a:gd name="T10" fmla="*/ 2 w 38"/>
                <a:gd name="T11" fmla="*/ 24 h 44"/>
                <a:gd name="T12" fmla="*/ 6 w 38"/>
                <a:gd name="T13" fmla="*/ 20 h 44"/>
                <a:gd name="T14" fmla="*/ 12 w 38"/>
                <a:gd name="T15" fmla="*/ 18 h 44"/>
                <a:gd name="T16" fmla="*/ 22 w 38"/>
                <a:gd name="T17" fmla="*/ 18 h 44"/>
                <a:gd name="T18" fmla="*/ 26 w 38"/>
                <a:gd name="T19" fmla="*/ 14 h 44"/>
                <a:gd name="T20" fmla="*/ 26 w 38"/>
                <a:gd name="T21" fmla="*/ 10 h 44"/>
                <a:gd name="T22" fmla="*/ 22 w 38"/>
                <a:gd name="T23" fmla="*/ 6 h 44"/>
                <a:gd name="T24" fmla="*/ 14 w 38"/>
                <a:gd name="T25" fmla="*/ 6 h 44"/>
                <a:gd name="T26" fmla="*/ 10 w 38"/>
                <a:gd name="T27" fmla="*/ 10 h 44"/>
                <a:gd name="T28" fmla="*/ 0 w 38"/>
                <a:gd name="T29" fmla="*/ 12 h 44"/>
                <a:gd name="T30" fmla="*/ 4 w 38"/>
                <a:gd name="T31" fmla="*/ 6 h 44"/>
                <a:gd name="T32" fmla="*/ 10 w 38"/>
                <a:gd name="T33" fmla="*/ 2 h 44"/>
                <a:gd name="T34" fmla="*/ 20 w 38"/>
                <a:gd name="T35" fmla="*/ 0 h 44"/>
                <a:gd name="T36" fmla="*/ 28 w 38"/>
                <a:gd name="T37" fmla="*/ 0 h 44"/>
                <a:gd name="T38" fmla="*/ 32 w 38"/>
                <a:gd name="T39" fmla="*/ 4 h 44"/>
                <a:gd name="T40" fmla="*/ 34 w 38"/>
                <a:gd name="T41" fmla="*/ 8 h 44"/>
                <a:gd name="T42" fmla="*/ 36 w 38"/>
                <a:gd name="T43" fmla="*/ 16 h 44"/>
                <a:gd name="T44" fmla="*/ 36 w 38"/>
                <a:gd name="T45" fmla="*/ 32 h 44"/>
                <a:gd name="T46" fmla="*/ 36 w 38"/>
                <a:gd name="T47" fmla="*/ 40 h 44"/>
                <a:gd name="T48" fmla="*/ 30 w 38"/>
                <a:gd name="T49" fmla="*/ 42 h 44"/>
                <a:gd name="T50" fmla="*/ 28 w 38"/>
                <a:gd name="T51" fmla="*/ 38 h 44"/>
                <a:gd name="T52" fmla="*/ 22 w 38"/>
                <a:gd name="T53" fmla="*/ 24 h 44"/>
                <a:gd name="T54" fmla="*/ 12 w 38"/>
                <a:gd name="T55" fmla="*/ 26 h 44"/>
                <a:gd name="T56" fmla="*/ 10 w 38"/>
                <a:gd name="T57" fmla="*/ 26 h 44"/>
                <a:gd name="T58" fmla="*/ 8 w 38"/>
                <a:gd name="T59" fmla="*/ 30 h 44"/>
                <a:gd name="T60" fmla="*/ 8 w 38"/>
                <a:gd name="T61" fmla="*/ 34 h 44"/>
                <a:gd name="T62" fmla="*/ 12 w 38"/>
                <a:gd name="T63" fmla="*/ 36 h 44"/>
                <a:gd name="T64" fmla="*/ 18 w 38"/>
                <a:gd name="T65" fmla="*/ 36 h 44"/>
                <a:gd name="T66" fmla="*/ 24 w 38"/>
                <a:gd name="T67" fmla="*/ 34 h 44"/>
                <a:gd name="T68" fmla="*/ 26 w 38"/>
                <a:gd name="T69" fmla="*/ 28 h 44"/>
                <a:gd name="T70" fmla="*/ 26 w 38"/>
                <a:gd name="T71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" h="44">
                  <a:moveTo>
                    <a:pt x="28" y="38"/>
                  </a:moveTo>
                  <a:lnTo>
                    <a:pt x="24" y="40"/>
                  </a:lnTo>
                  <a:lnTo>
                    <a:pt x="20" y="42"/>
                  </a:lnTo>
                  <a:lnTo>
                    <a:pt x="16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4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8" y="42"/>
                  </a:lnTo>
                  <a:lnTo>
                    <a:pt x="30" y="42"/>
                  </a:lnTo>
                  <a:lnTo>
                    <a:pt x="28" y="40"/>
                  </a:lnTo>
                  <a:lnTo>
                    <a:pt x="28" y="38"/>
                  </a:lnTo>
                  <a:close/>
                  <a:moveTo>
                    <a:pt x="26" y="22"/>
                  </a:moveTo>
                  <a:lnTo>
                    <a:pt x="22" y="24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6" y="2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028" name="Freeform 220"/>
            <p:cNvSpPr>
              <a:spLocks noChangeAspect="1"/>
            </p:cNvSpPr>
            <p:nvPr/>
          </p:nvSpPr>
          <p:spPr bwMode="auto">
            <a:xfrm>
              <a:off x="1173" y="2939"/>
              <a:ext cx="69" cy="50"/>
            </a:xfrm>
            <a:custGeom>
              <a:avLst/>
              <a:gdLst>
                <a:gd name="T0" fmla="*/ 0 w 58"/>
                <a:gd name="T1" fmla="*/ 42 h 42"/>
                <a:gd name="T2" fmla="*/ 0 w 58"/>
                <a:gd name="T3" fmla="*/ 0 h 42"/>
                <a:gd name="T4" fmla="*/ 8 w 58"/>
                <a:gd name="T5" fmla="*/ 0 h 42"/>
                <a:gd name="T6" fmla="*/ 8 w 58"/>
                <a:gd name="T7" fmla="*/ 8 h 42"/>
                <a:gd name="T8" fmla="*/ 10 w 58"/>
                <a:gd name="T9" fmla="*/ 4 h 42"/>
                <a:gd name="T10" fmla="*/ 14 w 58"/>
                <a:gd name="T11" fmla="*/ 2 h 42"/>
                <a:gd name="T12" fmla="*/ 16 w 58"/>
                <a:gd name="T13" fmla="*/ 0 h 42"/>
                <a:gd name="T14" fmla="*/ 20 w 58"/>
                <a:gd name="T15" fmla="*/ 0 h 42"/>
                <a:gd name="T16" fmla="*/ 24 w 58"/>
                <a:gd name="T17" fmla="*/ 0 h 42"/>
                <a:gd name="T18" fmla="*/ 28 w 58"/>
                <a:gd name="T19" fmla="*/ 2 h 42"/>
                <a:gd name="T20" fmla="*/ 30 w 58"/>
                <a:gd name="T21" fmla="*/ 4 h 42"/>
                <a:gd name="T22" fmla="*/ 32 w 58"/>
                <a:gd name="T23" fmla="*/ 8 h 42"/>
                <a:gd name="T24" fmla="*/ 36 w 58"/>
                <a:gd name="T25" fmla="*/ 4 h 42"/>
                <a:gd name="T26" fmla="*/ 40 w 58"/>
                <a:gd name="T27" fmla="*/ 0 h 42"/>
                <a:gd name="T28" fmla="*/ 46 w 58"/>
                <a:gd name="T29" fmla="*/ 0 h 42"/>
                <a:gd name="T30" fmla="*/ 52 w 58"/>
                <a:gd name="T31" fmla="*/ 0 h 42"/>
                <a:gd name="T32" fmla="*/ 56 w 58"/>
                <a:gd name="T33" fmla="*/ 4 h 42"/>
                <a:gd name="T34" fmla="*/ 58 w 58"/>
                <a:gd name="T35" fmla="*/ 8 h 42"/>
                <a:gd name="T36" fmla="*/ 58 w 58"/>
                <a:gd name="T37" fmla="*/ 14 h 42"/>
                <a:gd name="T38" fmla="*/ 58 w 58"/>
                <a:gd name="T39" fmla="*/ 42 h 42"/>
                <a:gd name="T40" fmla="*/ 52 w 58"/>
                <a:gd name="T41" fmla="*/ 42 h 42"/>
                <a:gd name="T42" fmla="*/ 52 w 58"/>
                <a:gd name="T43" fmla="*/ 16 h 42"/>
                <a:gd name="T44" fmla="*/ 52 w 58"/>
                <a:gd name="T45" fmla="*/ 12 h 42"/>
                <a:gd name="T46" fmla="*/ 50 w 58"/>
                <a:gd name="T47" fmla="*/ 10 h 42"/>
                <a:gd name="T48" fmla="*/ 50 w 58"/>
                <a:gd name="T49" fmla="*/ 8 h 42"/>
                <a:gd name="T50" fmla="*/ 48 w 58"/>
                <a:gd name="T51" fmla="*/ 8 h 42"/>
                <a:gd name="T52" fmla="*/ 46 w 58"/>
                <a:gd name="T53" fmla="*/ 6 h 42"/>
                <a:gd name="T54" fmla="*/ 44 w 58"/>
                <a:gd name="T55" fmla="*/ 6 h 42"/>
                <a:gd name="T56" fmla="*/ 40 w 58"/>
                <a:gd name="T57" fmla="*/ 8 h 42"/>
                <a:gd name="T58" fmla="*/ 36 w 58"/>
                <a:gd name="T59" fmla="*/ 10 h 42"/>
                <a:gd name="T60" fmla="*/ 34 w 58"/>
                <a:gd name="T61" fmla="*/ 14 h 42"/>
                <a:gd name="T62" fmla="*/ 34 w 58"/>
                <a:gd name="T63" fmla="*/ 18 h 42"/>
                <a:gd name="T64" fmla="*/ 34 w 58"/>
                <a:gd name="T65" fmla="*/ 42 h 42"/>
                <a:gd name="T66" fmla="*/ 26 w 58"/>
                <a:gd name="T67" fmla="*/ 42 h 42"/>
                <a:gd name="T68" fmla="*/ 26 w 58"/>
                <a:gd name="T69" fmla="*/ 16 h 42"/>
                <a:gd name="T70" fmla="*/ 26 w 58"/>
                <a:gd name="T71" fmla="*/ 12 h 42"/>
                <a:gd name="T72" fmla="*/ 24 w 58"/>
                <a:gd name="T73" fmla="*/ 8 h 42"/>
                <a:gd name="T74" fmla="*/ 22 w 58"/>
                <a:gd name="T75" fmla="*/ 6 h 42"/>
                <a:gd name="T76" fmla="*/ 18 w 58"/>
                <a:gd name="T77" fmla="*/ 6 h 42"/>
                <a:gd name="T78" fmla="*/ 16 w 58"/>
                <a:gd name="T79" fmla="*/ 6 h 42"/>
                <a:gd name="T80" fmla="*/ 12 w 58"/>
                <a:gd name="T81" fmla="*/ 8 h 42"/>
                <a:gd name="T82" fmla="*/ 10 w 58"/>
                <a:gd name="T83" fmla="*/ 10 h 42"/>
                <a:gd name="T84" fmla="*/ 10 w 58"/>
                <a:gd name="T85" fmla="*/ 12 h 42"/>
                <a:gd name="T86" fmla="*/ 8 w 58"/>
                <a:gd name="T87" fmla="*/ 16 h 42"/>
                <a:gd name="T88" fmla="*/ 8 w 58"/>
                <a:gd name="T89" fmla="*/ 22 h 42"/>
                <a:gd name="T90" fmla="*/ 8 w 58"/>
                <a:gd name="T91" fmla="*/ 42 h 42"/>
                <a:gd name="T92" fmla="*/ 0 w 58"/>
                <a:gd name="T9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8" h="42">
                  <a:moveTo>
                    <a:pt x="0" y="4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8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58" y="42"/>
                  </a:lnTo>
                  <a:lnTo>
                    <a:pt x="52" y="42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0" y="8"/>
                  </a:lnTo>
                  <a:lnTo>
                    <a:pt x="36" y="10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42"/>
                  </a:lnTo>
                  <a:lnTo>
                    <a:pt x="26" y="42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8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029" name="Freeform 221"/>
            <p:cNvSpPr>
              <a:spLocks noChangeAspect="1" noEditPoints="1"/>
            </p:cNvSpPr>
            <p:nvPr/>
          </p:nvSpPr>
          <p:spPr bwMode="auto">
            <a:xfrm>
              <a:off x="1254" y="2939"/>
              <a:ext cx="45" cy="52"/>
            </a:xfrm>
            <a:custGeom>
              <a:avLst/>
              <a:gdLst>
                <a:gd name="T0" fmla="*/ 30 w 38"/>
                <a:gd name="T1" fmla="*/ 30 h 44"/>
                <a:gd name="T2" fmla="*/ 38 w 38"/>
                <a:gd name="T3" fmla="*/ 32 h 44"/>
                <a:gd name="T4" fmla="*/ 36 w 38"/>
                <a:gd name="T5" fmla="*/ 36 h 44"/>
                <a:gd name="T6" fmla="*/ 32 w 38"/>
                <a:gd name="T7" fmla="*/ 40 h 44"/>
                <a:gd name="T8" fmla="*/ 26 w 38"/>
                <a:gd name="T9" fmla="*/ 42 h 44"/>
                <a:gd name="T10" fmla="*/ 20 w 38"/>
                <a:gd name="T11" fmla="*/ 44 h 44"/>
                <a:gd name="T12" fmla="*/ 14 w 38"/>
                <a:gd name="T13" fmla="*/ 44 h 44"/>
                <a:gd name="T14" fmla="*/ 8 w 38"/>
                <a:gd name="T15" fmla="*/ 42 h 44"/>
                <a:gd name="T16" fmla="*/ 4 w 38"/>
                <a:gd name="T17" fmla="*/ 38 h 44"/>
                <a:gd name="T18" fmla="*/ 2 w 38"/>
                <a:gd name="T19" fmla="*/ 34 h 44"/>
                <a:gd name="T20" fmla="*/ 0 w 38"/>
                <a:gd name="T21" fmla="*/ 28 h 44"/>
                <a:gd name="T22" fmla="*/ 0 w 38"/>
                <a:gd name="T23" fmla="*/ 22 h 44"/>
                <a:gd name="T24" fmla="*/ 0 w 38"/>
                <a:gd name="T25" fmla="*/ 16 h 44"/>
                <a:gd name="T26" fmla="*/ 2 w 38"/>
                <a:gd name="T27" fmla="*/ 10 h 44"/>
                <a:gd name="T28" fmla="*/ 4 w 38"/>
                <a:gd name="T29" fmla="*/ 6 h 44"/>
                <a:gd name="T30" fmla="*/ 8 w 38"/>
                <a:gd name="T31" fmla="*/ 2 h 44"/>
                <a:gd name="T32" fmla="*/ 14 w 38"/>
                <a:gd name="T33" fmla="*/ 0 h 44"/>
                <a:gd name="T34" fmla="*/ 20 w 38"/>
                <a:gd name="T35" fmla="*/ 0 h 44"/>
                <a:gd name="T36" fmla="*/ 24 w 38"/>
                <a:gd name="T37" fmla="*/ 0 h 44"/>
                <a:gd name="T38" fmla="*/ 30 w 38"/>
                <a:gd name="T39" fmla="*/ 2 h 44"/>
                <a:gd name="T40" fmla="*/ 32 w 38"/>
                <a:gd name="T41" fmla="*/ 6 h 44"/>
                <a:gd name="T42" fmla="*/ 36 w 38"/>
                <a:gd name="T43" fmla="*/ 10 h 44"/>
                <a:gd name="T44" fmla="*/ 38 w 38"/>
                <a:gd name="T45" fmla="*/ 16 h 44"/>
                <a:gd name="T46" fmla="*/ 38 w 38"/>
                <a:gd name="T47" fmla="*/ 22 h 44"/>
                <a:gd name="T48" fmla="*/ 38 w 38"/>
                <a:gd name="T49" fmla="*/ 22 h 44"/>
                <a:gd name="T50" fmla="*/ 38 w 38"/>
                <a:gd name="T51" fmla="*/ 24 h 44"/>
                <a:gd name="T52" fmla="*/ 6 w 38"/>
                <a:gd name="T53" fmla="*/ 24 h 44"/>
                <a:gd name="T54" fmla="*/ 8 w 38"/>
                <a:gd name="T55" fmla="*/ 30 h 44"/>
                <a:gd name="T56" fmla="*/ 10 w 38"/>
                <a:gd name="T57" fmla="*/ 34 h 44"/>
                <a:gd name="T58" fmla="*/ 14 w 38"/>
                <a:gd name="T59" fmla="*/ 36 h 44"/>
                <a:gd name="T60" fmla="*/ 20 w 38"/>
                <a:gd name="T61" fmla="*/ 36 h 44"/>
                <a:gd name="T62" fmla="*/ 24 w 38"/>
                <a:gd name="T63" fmla="*/ 36 h 44"/>
                <a:gd name="T64" fmla="*/ 26 w 38"/>
                <a:gd name="T65" fmla="*/ 36 h 44"/>
                <a:gd name="T66" fmla="*/ 28 w 38"/>
                <a:gd name="T67" fmla="*/ 34 h 44"/>
                <a:gd name="T68" fmla="*/ 30 w 38"/>
                <a:gd name="T69" fmla="*/ 30 h 44"/>
                <a:gd name="T70" fmla="*/ 6 w 38"/>
                <a:gd name="T71" fmla="*/ 16 h 44"/>
                <a:gd name="T72" fmla="*/ 30 w 38"/>
                <a:gd name="T73" fmla="*/ 16 h 44"/>
                <a:gd name="T74" fmla="*/ 30 w 38"/>
                <a:gd name="T75" fmla="*/ 12 h 44"/>
                <a:gd name="T76" fmla="*/ 28 w 38"/>
                <a:gd name="T77" fmla="*/ 10 h 44"/>
                <a:gd name="T78" fmla="*/ 24 w 38"/>
                <a:gd name="T79" fmla="*/ 8 h 44"/>
                <a:gd name="T80" fmla="*/ 20 w 38"/>
                <a:gd name="T81" fmla="*/ 6 h 44"/>
                <a:gd name="T82" fmla="*/ 14 w 38"/>
                <a:gd name="T83" fmla="*/ 8 h 44"/>
                <a:gd name="T84" fmla="*/ 10 w 38"/>
                <a:gd name="T85" fmla="*/ 10 h 44"/>
                <a:gd name="T86" fmla="*/ 8 w 38"/>
                <a:gd name="T87" fmla="*/ 12 h 44"/>
                <a:gd name="T88" fmla="*/ 6 w 38"/>
                <a:gd name="T89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" h="44">
                  <a:moveTo>
                    <a:pt x="30" y="30"/>
                  </a:moveTo>
                  <a:lnTo>
                    <a:pt x="38" y="32"/>
                  </a:lnTo>
                  <a:lnTo>
                    <a:pt x="36" y="36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2" y="6"/>
                  </a:lnTo>
                  <a:lnTo>
                    <a:pt x="36" y="10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6" y="24"/>
                  </a:lnTo>
                  <a:lnTo>
                    <a:pt x="8" y="30"/>
                  </a:lnTo>
                  <a:lnTo>
                    <a:pt x="10" y="34"/>
                  </a:lnTo>
                  <a:lnTo>
                    <a:pt x="14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8" y="34"/>
                  </a:lnTo>
                  <a:lnTo>
                    <a:pt x="30" y="30"/>
                  </a:lnTo>
                  <a:close/>
                  <a:moveTo>
                    <a:pt x="6" y="16"/>
                  </a:moveTo>
                  <a:lnTo>
                    <a:pt x="30" y="16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4" y="8"/>
                  </a:lnTo>
                  <a:lnTo>
                    <a:pt x="20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030" name="Freeform 222"/>
            <p:cNvSpPr>
              <a:spLocks noChangeAspect="1"/>
            </p:cNvSpPr>
            <p:nvPr/>
          </p:nvSpPr>
          <p:spPr bwMode="auto">
            <a:xfrm>
              <a:off x="1311" y="2939"/>
              <a:ext cx="26" cy="50"/>
            </a:xfrm>
            <a:custGeom>
              <a:avLst/>
              <a:gdLst>
                <a:gd name="T0" fmla="*/ 0 w 22"/>
                <a:gd name="T1" fmla="*/ 42 h 42"/>
                <a:gd name="T2" fmla="*/ 0 w 22"/>
                <a:gd name="T3" fmla="*/ 0 h 42"/>
                <a:gd name="T4" fmla="*/ 6 w 22"/>
                <a:gd name="T5" fmla="*/ 0 h 42"/>
                <a:gd name="T6" fmla="*/ 6 w 22"/>
                <a:gd name="T7" fmla="*/ 6 h 42"/>
                <a:gd name="T8" fmla="*/ 8 w 22"/>
                <a:gd name="T9" fmla="*/ 2 h 42"/>
                <a:gd name="T10" fmla="*/ 10 w 22"/>
                <a:gd name="T11" fmla="*/ 0 h 42"/>
                <a:gd name="T12" fmla="*/ 12 w 22"/>
                <a:gd name="T13" fmla="*/ 0 h 42"/>
                <a:gd name="T14" fmla="*/ 14 w 22"/>
                <a:gd name="T15" fmla="*/ 0 h 42"/>
                <a:gd name="T16" fmla="*/ 18 w 22"/>
                <a:gd name="T17" fmla="*/ 0 h 42"/>
                <a:gd name="T18" fmla="*/ 22 w 22"/>
                <a:gd name="T19" fmla="*/ 2 h 42"/>
                <a:gd name="T20" fmla="*/ 20 w 22"/>
                <a:gd name="T21" fmla="*/ 8 h 42"/>
                <a:gd name="T22" fmla="*/ 18 w 22"/>
                <a:gd name="T23" fmla="*/ 6 h 42"/>
                <a:gd name="T24" fmla="*/ 14 w 22"/>
                <a:gd name="T25" fmla="*/ 6 h 42"/>
                <a:gd name="T26" fmla="*/ 12 w 22"/>
                <a:gd name="T27" fmla="*/ 6 h 42"/>
                <a:gd name="T28" fmla="*/ 10 w 22"/>
                <a:gd name="T29" fmla="*/ 8 h 42"/>
                <a:gd name="T30" fmla="*/ 10 w 22"/>
                <a:gd name="T31" fmla="*/ 10 h 42"/>
                <a:gd name="T32" fmla="*/ 8 w 22"/>
                <a:gd name="T33" fmla="*/ 12 h 42"/>
                <a:gd name="T34" fmla="*/ 8 w 22"/>
                <a:gd name="T35" fmla="*/ 16 h 42"/>
                <a:gd name="T36" fmla="*/ 8 w 22"/>
                <a:gd name="T37" fmla="*/ 20 h 42"/>
                <a:gd name="T38" fmla="*/ 8 w 22"/>
                <a:gd name="T39" fmla="*/ 42 h 42"/>
                <a:gd name="T40" fmla="*/ 0 w 22"/>
                <a:gd name="T4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42">
                  <a:moveTo>
                    <a:pt x="0" y="4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031" name="Freeform 223"/>
            <p:cNvSpPr>
              <a:spLocks noChangeAspect="1" noEditPoints="1"/>
            </p:cNvSpPr>
            <p:nvPr/>
          </p:nvSpPr>
          <p:spPr bwMode="auto">
            <a:xfrm>
              <a:off x="1340" y="2939"/>
              <a:ext cx="45" cy="52"/>
            </a:xfrm>
            <a:custGeom>
              <a:avLst/>
              <a:gdLst>
                <a:gd name="T0" fmla="*/ 24 w 38"/>
                <a:gd name="T1" fmla="*/ 40 h 44"/>
                <a:gd name="T2" fmla="*/ 18 w 38"/>
                <a:gd name="T3" fmla="*/ 44 h 44"/>
                <a:gd name="T4" fmla="*/ 8 w 38"/>
                <a:gd name="T5" fmla="*/ 42 h 44"/>
                <a:gd name="T6" fmla="*/ 2 w 38"/>
                <a:gd name="T7" fmla="*/ 36 h 44"/>
                <a:gd name="T8" fmla="*/ 0 w 38"/>
                <a:gd name="T9" fmla="*/ 28 h 44"/>
                <a:gd name="T10" fmla="*/ 4 w 38"/>
                <a:gd name="T11" fmla="*/ 24 h 44"/>
                <a:gd name="T12" fmla="*/ 8 w 38"/>
                <a:gd name="T13" fmla="*/ 20 h 44"/>
                <a:gd name="T14" fmla="*/ 12 w 38"/>
                <a:gd name="T15" fmla="*/ 18 h 44"/>
                <a:gd name="T16" fmla="*/ 22 w 38"/>
                <a:gd name="T17" fmla="*/ 18 h 44"/>
                <a:gd name="T18" fmla="*/ 28 w 38"/>
                <a:gd name="T19" fmla="*/ 14 h 44"/>
                <a:gd name="T20" fmla="*/ 26 w 38"/>
                <a:gd name="T21" fmla="*/ 10 h 44"/>
                <a:gd name="T22" fmla="*/ 22 w 38"/>
                <a:gd name="T23" fmla="*/ 6 h 44"/>
                <a:gd name="T24" fmla="*/ 14 w 38"/>
                <a:gd name="T25" fmla="*/ 6 h 44"/>
                <a:gd name="T26" fmla="*/ 10 w 38"/>
                <a:gd name="T27" fmla="*/ 10 h 44"/>
                <a:gd name="T28" fmla="*/ 2 w 38"/>
                <a:gd name="T29" fmla="*/ 12 h 44"/>
                <a:gd name="T30" fmla="*/ 4 w 38"/>
                <a:gd name="T31" fmla="*/ 6 h 44"/>
                <a:gd name="T32" fmla="*/ 10 w 38"/>
                <a:gd name="T33" fmla="*/ 2 h 44"/>
                <a:gd name="T34" fmla="*/ 20 w 38"/>
                <a:gd name="T35" fmla="*/ 0 h 44"/>
                <a:gd name="T36" fmla="*/ 28 w 38"/>
                <a:gd name="T37" fmla="*/ 0 h 44"/>
                <a:gd name="T38" fmla="*/ 34 w 38"/>
                <a:gd name="T39" fmla="*/ 4 h 44"/>
                <a:gd name="T40" fmla="*/ 36 w 38"/>
                <a:gd name="T41" fmla="*/ 8 h 44"/>
                <a:gd name="T42" fmla="*/ 36 w 38"/>
                <a:gd name="T43" fmla="*/ 16 h 44"/>
                <a:gd name="T44" fmla="*/ 36 w 38"/>
                <a:gd name="T45" fmla="*/ 32 h 44"/>
                <a:gd name="T46" fmla="*/ 38 w 38"/>
                <a:gd name="T47" fmla="*/ 40 h 44"/>
                <a:gd name="T48" fmla="*/ 30 w 38"/>
                <a:gd name="T49" fmla="*/ 42 h 44"/>
                <a:gd name="T50" fmla="*/ 28 w 38"/>
                <a:gd name="T51" fmla="*/ 38 h 44"/>
                <a:gd name="T52" fmla="*/ 24 w 38"/>
                <a:gd name="T53" fmla="*/ 24 h 44"/>
                <a:gd name="T54" fmla="*/ 14 w 38"/>
                <a:gd name="T55" fmla="*/ 26 h 44"/>
                <a:gd name="T56" fmla="*/ 10 w 38"/>
                <a:gd name="T57" fmla="*/ 26 h 44"/>
                <a:gd name="T58" fmla="*/ 8 w 38"/>
                <a:gd name="T59" fmla="*/ 30 h 44"/>
                <a:gd name="T60" fmla="*/ 8 w 38"/>
                <a:gd name="T61" fmla="*/ 34 h 44"/>
                <a:gd name="T62" fmla="*/ 12 w 38"/>
                <a:gd name="T63" fmla="*/ 36 h 44"/>
                <a:gd name="T64" fmla="*/ 20 w 38"/>
                <a:gd name="T65" fmla="*/ 36 h 44"/>
                <a:gd name="T66" fmla="*/ 24 w 38"/>
                <a:gd name="T67" fmla="*/ 34 h 44"/>
                <a:gd name="T68" fmla="*/ 28 w 38"/>
                <a:gd name="T69" fmla="*/ 28 h 44"/>
                <a:gd name="T70" fmla="*/ 28 w 38"/>
                <a:gd name="T71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" h="44">
                  <a:moveTo>
                    <a:pt x="28" y="38"/>
                  </a:moveTo>
                  <a:lnTo>
                    <a:pt x="24" y="40"/>
                  </a:lnTo>
                  <a:lnTo>
                    <a:pt x="20" y="42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4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28" y="38"/>
                  </a:lnTo>
                  <a:close/>
                  <a:moveTo>
                    <a:pt x="28" y="22"/>
                  </a:moveTo>
                  <a:lnTo>
                    <a:pt x="24" y="24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8032" name="Freeform 224"/>
          <p:cNvSpPr>
            <a:spLocks noChangeAspect="1"/>
          </p:cNvSpPr>
          <p:nvPr/>
        </p:nvSpPr>
        <p:spPr bwMode="auto">
          <a:xfrm>
            <a:off x="2039938" y="2840038"/>
            <a:ext cx="60325" cy="120650"/>
          </a:xfrm>
          <a:custGeom>
            <a:avLst/>
            <a:gdLst>
              <a:gd name="T0" fmla="*/ 32 w 32"/>
              <a:gd name="T1" fmla="*/ 32 h 64"/>
              <a:gd name="T2" fmla="*/ 30 w 32"/>
              <a:gd name="T3" fmla="*/ 42 h 64"/>
              <a:gd name="T4" fmla="*/ 28 w 32"/>
              <a:gd name="T5" fmla="*/ 50 h 64"/>
              <a:gd name="T6" fmla="*/ 26 w 32"/>
              <a:gd name="T7" fmla="*/ 58 h 64"/>
              <a:gd name="T8" fmla="*/ 20 w 32"/>
              <a:gd name="T9" fmla="*/ 62 h 64"/>
              <a:gd name="T10" fmla="*/ 16 w 32"/>
              <a:gd name="T11" fmla="*/ 64 h 64"/>
              <a:gd name="T12" fmla="*/ 12 w 32"/>
              <a:gd name="T13" fmla="*/ 62 h 64"/>
              <a:gd name="T14" fmla="*/ 6 w 32"/>
              <a:gd name="T15" fmla="*/ 58 h 64"/>
              <a:gd name="T16" fmla="*/ 4 w 32"/>
              <a:gd name="T17" fmla="*/ 50 h 64"/>
              <a:gd name="T18" fmla="*/ 2 w 32"/>
              <a:gd name="T19" fmla="*/ 42 h 64"/>
              <a:gd name="T20" fmla="*/ 0 w 32"/>
              <a:gd name="T21" fmla="*/ 32 h 64"/>
              <a:gd name="T22" fmla="*/ 2 w 32"/>
              <a:gd name="T23" fmla="*/ 22 h 64"/>
              <a:gd name="T24" fmla="*/ 4 w 32"/>
              <a:gd name="T25" fmla="*/ 14 h 64"/>
              <a:gd name="T26" fmla="*/ 6 w 32"/>
              <a:gd name="T27" fmla="*/ 6 h 64"/>
              <a:gd name="T28" fmla="*/ 12 w 32"/>
              <a:gd name="T29" fmla="*/ 2 h 64"/>
              <a:gd name="T30" fmla="*/ 16 w 32"/>
              <a:gd name="T31" fmla="*/ 0 h 64"/>
              <a:gd name="T32" fmla="*/ 20 w 32"/>
              <a:gd name="T33" fmla="*/ 2 h 64"/>
              <a:gd name="T34" fmla="*/ 26 w 32"/>
              <a:gd name="T35" fmla="*/ 6 h 64"/>
              <a:gd name="T36" fmla="*/ 28 w 32"/>
              <a:gd name="T37" fmla="*/ 14 h 64"/>
              <a:gd name="T38" fmla="*/ 30 w 32"/>
              <a:gd name="T39" fmla="*/ 22 h 64"/>
              <a:gd name="T40" fmla="*/ 32 w 32"/>
              <a:gd name="T41" fmla="*/ 3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" h="64">
                <a:moveTo>
                  <a:pt x="32" y="32"/>
                </a:moveTo>
                <a:lnTo>
                  <a:pt x="30" y="42"/>
                </a:lnTo>
                <a:lnTo>
                  <a:pt x="28" y="50"/>
                </a:lnTo>
                <a:lnTo>
                  <a:pt x="26" y="58"/>
                </a:lnTo>
                <a:lnTo>
                  <a:pt x="20" y="62"/>
                </a:lnTo>
                <a:lnTo>
                  <a:pt x="16" y="64"/>
                </a:lnTo>
                <a:lnTo>
                  <a:pt x="12" y="62"/>
                </a:lnTo>
                <a:lnTo>
                  <a:pt x="6" y="58"/>
                </a:lnTo>
                <a:lnTo>
                  <a:pt x="4" y="50"/>
                </a:lnTo>
                <a:lnTo>
                  <a:pt x="2" y="42"/>
                </a:lnTo>
                <a:lnTo>
                  <a:pt x="0" y="32"/>
                </a:lnTo>
                <a:lnTo>
                  <a:pt x="2" y="22"/>
                </a:lnTo>
                <a:lnTo>
                  <a:pt x="4" y="14"/>
                </a:lnTo>
                <a:lnTo>
                  <a:pt x="6" y="6"/>
                </a:lnTo>
                <a:lnTo>
                  <a:pt x="12" y="2"/>
                </a:lnTo>
                <a:lnTo>
                  <a:pt x="16" y="0"/>
                </a:lnTo>
                <a:lnTo>
                  <a:pt x="20" y="2"/>
                </a:lnTo>
                <a:lnTo>
                  <a:pt x="26" y="6"/>
                </a:lnTo>
                <a:lnTo>
                  <a:pt x="28" y="14"/>
                </a:lnTo>
                <a:lnTo>
                  <a:pt x="30" y="22"/>
                </a:lnTo>
                <a:lnTo>
                  <a:pt x="32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33" name="Freeform 225"/>
          <p:cNvSpPr>
            <a:spLocks noChangeAspect="1"/>
          </p:cNvSpPr>
          <p:nvPr/>
        </p:nvSpPr>
        <p:spPr bwMode="auto">
          <a:xfrm>
            <a:off x="2039938" y="2840038"/>
            <a:ext cx="60325" cy="120650"/>
          </a:xfrm>
          <a:custGeom>
            <a:avLst/>
            <a:gdLst>
              <a:gd name="T0" fmla="*/ 32 w 32"/>
              <a:gd name="T1" fmla="*/ 32 h 64"/>
              <a:gd name="T2" fmla="*/ 30 w 32"/>
              <a:gd name="T3" fmla="*/ 42 h 64"/>
              <a:gd name="T4" fmla="*/ 28 w 32"/>
              <a:gd name="T5" fmla="*/ 50 h 64"/>
              <a:gd name="T6" fmla="*/ 26 w 32"/>
              <a:gd name="T7" fmla="*/ 58 h 64"/>
              <a:gd name="T8" fmla="*/ 20 w 32"/>
              <a:gd name="T9" fmla="*/ 62 h 64"/>
              <a:gd name="T10" fmla="*/ 16 w 32"/>
              <a:gd name="T11" fmla="*/ 64 h 64"/>
              <a:gd name="T12" fmla="*/ 12 w 32"/>
              <a:gd name="T13" fmla="*/ 62 h 64"/>
              <a:gd name="T14" fmla="*/ 6 w 32"/>
              <a:gd name="T15" fmla="*/ 58 h 64"/>
              <a:gd name="T16" fmla="*/ 4 w 32"/>
              <a:gd name="T17" fmla="*/ 50 h 64"/>
              <a:gd name="T18" fmla="*/ 2 w 32"/>
              <a:gd name="T19" fmla="*/ 42 h 64"/>
              <a:gd name="T20" fmla="*/ 0 w 32"/>
              <a:gd name="T21" fmla="*/ 32 h 64"/>
              <a:gd name="T22" fmla="*/ 2 w 32"/>
              <a:gd name="T23" fmla="*/ 22 h 64"/>
              <a:gd name="T24" fmla="*/ 4 w 32"/>
              <a:gd name="T25" fmla="*/ 14 h 64"/>
              <a:gd name="T26" fmla="*/ 6 w 32"/>
              <a:gd name="T27" fmla="*/ 6 h 64"/>
              <a:gd name="T28" fmla="*/ 12 w 32"/>
              <a:gd name="T29" fmla="*/ 2 h 64"/>
              <a:gd name="T30" fmla="*/ 16 w 32"/>
              <a:gd name="T31" fmla="*/ 0 h 64"/>
              <a:gd name="T32" fmla="*/ 20 w 32"/>
              <a:gd name="T33" fmla="*/ 2 h 64"/>
              <a:gd name="T34" fmla="*/ 26 w 32"/>
              <a:gd name="T35" fmla="*/ 6 h 64"/>
              <a:gd name="T36" fmla="*/ 28 w 32"/>
              <a:gd name="T37" fmla="*/ 14 h 64"/>
              <a:gd name="T38" fmla="*/ 30 w 32"/>
              <a:gd name="T39" fmla="*/ 22 h 64"/>
              <a:gd name="T40" fmla="*/ 32 w 32"/>
              <a:gd name="T41" fmla="*/ 3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" h="64">
                <a:moveTo>
                  <a:pt x="32" y="32"/>
                </a:moveTo>
                <a:lnTo>
                  <a:pt x="30" y="42"/>
                </a:lnTo>
                <a:lnTo>
                  <a:pt x="28" y="50"/>
                </a:lnTo>
                <a:lnTo>
                  <a:pt x="26" y="58"/>
                </a:lnTo>
                <a:lnTo>
                  <a:pt x="20" y="62"/>
                </a:lnTo>
                <a:lnTo>
                  <a:pt x="16" y="64"/>
                </a:lnTo>
                <a:lnTo>
                  <a:pt x="12" y="62"/>
                </a:lnTo>
                <a:lnTo>
                  <a:pt x="6" y="58"/>
                </a:lnTo>
                <a:lnTo>
                  <a:pt x="4" y="50"/>
                </a:lnTo>
                <a:lnTo>
                  <a:pt x="2" y="42"/>
                </a:lnTo>
                <a:lnTo>
                  <a:pt x="0" y="32"/>
                </a:lnTo>
                <a:lnTo>
                  <a:pt x="2" y="22"/>
                </a:lnTo>
                <a:lnTo>
                  <a:pt x="4" y="14"/>
                </a:lnTo>
                <a:lnTo>
                  <a:pt x="6" y="6"/>
                </a:lnTo>
                <a:lnTo>
                  <a:pt x="12" y="2"/>
                </a:lnTo>
                <a:lnTo>
                  <a:pt x="16" y="0"/>
                </a:lnTo>
                <a:lnTo>
                  <a:pt x="20" y="2"/>
                </a:lnTo>
                <a:lnTo>
                  <a:pt x="26" y="6"/>
                </a:lnTo>
                <a:lnTo>
                  <a:pt x="28" y="14"/>
                </a:lnTo>
                <a:lnTo>
                  <a:pt x="30" y="22"/>
                </a:lnTo>
                <a:lnTo>
                  <a:pt x="32" y="32"/>
                </a:lnTo>
              </a:path>
            </a:pathLst>
          </a:custGeom>
          <a:noFill/>
          <a:ln w="635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34" name="Freeform 226"/>
          <p:cNvSpPr>
            <a:spLocks noChangeAspect="1"/>
          </p:cNvSpPr>
          <p:nvPr/>
        </p:nvSpPr>
        <p:spPr bwMode="auto">
          <a:xfrm>
            <a:off x="2020888" y="2779713"/>
            <a:ext cx="90487" cy="268287"/>
          </a:xfrm>
          <a:custGeom>
            <a:avLst/>
            <a:gdLst>
              <a:gd name="T0" fmla="*/ 0 w 48"/>
              <a:gd name="T1" fmla="*/ 0 h 142"/>
              <a:gd name="T2" fmla="*/ 22 w 48"/>
              <a:gd name="T3" fmla="*/ 14 h 142"/>
              <a:gd name="T4" fmla="*/ 38 w 48"/>
              <a:gd name="T5" fmla="*/ 34 h 142"/>
              <a:gd name="T6" fmla="*/ 46 w 48"/>
              <a:gd name="T7" fmla="*/ 58 h 142"/>
              <a:gd name="T8" fmla="*/ 48 w 48"/>
              <a:gd name="T9" fmla="*/ 82 h 142"/>
              <a:gd name="T10" fmla="*/ 42 w 48"/>
              <a:gd name="T11" fmla="*/ 108 h 142"/>
              <a:gd name="T12" fmla="*/ 30 w 48"/>
              <a:gd name="T13" fmla="*/ 126 h 142"/>
              <a:gd name="T14" fmla="*/ 14 w 48"/>
              <a:gd name="T15" fmla="*/ 142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142">
                <a:moveTo>
                  <a:pt x="0" y="0"/>
                </a:moveTo>
                <a:lnTo>
                  <a:pt x="22" y="14"/>
                </a:lnTo>
                <a:lnTo>
                  <a:pt x="38" y="34"/>
                </a:lnTo>
                <a:lnTo>
                  <a:pt x="46" y="58"/>
                </a:lnTo>
                <a:lnTo>
                  <a:pt x="48" y="82"/>
                </a:lnTo>
                <a:lnTo>
                  <a:pt x="42" y="108"/>
                </a:lnTo>
                <a:lnTo>
                  <a:pt x="30" y="126"/>
                </a:lnTo>
                <a:lnTo>
                  <a:pt x="14" y="142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35" name="Freeform 227"/>
          <p:cNvSpPr>
            <a:spLocks noChangeAspect="1"/>
          </p:cNvSpPr>
          <p:nvPr/>
        </p:nvSpPr>
        <p:spPr bwMode="auto">
          <a:xfrm>
            <a:off x="2036763" y="3051175"/>
            <a:ext cx="71437" cy="87313"/>
          </a:xfrm>
          <a:custGeom>
            <a:avLst/>
            <a:gdLst>
              <a:gd name="T0" fmla="*/ 0 w 38"/>
              <a:gd name="T1" fmla="*/ 0 h 46"/>
              <a:gd name="T2" fmla="*/ 0 w 38"/>
              <a:gd name="T3" fmla="*/ 0 h 46"/>
              <a:gd name="T4" fmla="*/ 0 w 38"/>
              <a:gd name="T5" fmla="*/ 0 h 46"/>
              <a:gd name="T6" fmla="*/ 4 w 38"/>
              <a:gd name="T7" fmla="*/ 2 h 46"/>
              <a:gd name="T8" fmla="*/ 6 w 38"/>
              <a:gd name="T9" fmla="*/ 4 h 46"/>
              <a:gd name="T10" fmla="*/ 10 w 38"/>
              <a:gd name="T11" fmla="*/ 8 h 46"/>
              <a:gd name="T12" fmla="*/ 16 w 38"/>
              <a:gd name="T13" fmla="*/ 10 h 46"/>
              <a:gd name="T14" fmla="*/ 20 w 38"/>
              <a:gd name="T15" fmla="*/ 14 h 46"/>
              <a:gd name="T16" fmla="*/ 26 w 38"/>
              <a:gd name="T17" fmla="*/ 20 h 46"/>
              <a:gd name="T18" fmla="*/ 30 w 38"/>
              <a:gd name="T19" fmla="*/ 26 h 46"/>
              <a:gd name="T20" fmla="*/ 32 w 38"/>
              <a:gd name="T21" fmla="*/ 30 h 46"/>
              <a:gd name="T22" fmla="*/ 36 w 38"/>
              <a:gd name="T23" fmla="*/ 34 h 46"/>
              <a:gd name="T24" fmla="*/ 36 w 38"/>
              <a:gd name="T25" fmla="*/ 38 h 46"/>
              <a:gd name="T26" fmla="*/ 38 w 38"/>
              <a:gd name="T27" fmla="*/ 42 h 46"/>
              <a:gd name="T28" fmla="*/ 38 w 38"/>
              <a:gd name="T29" fmla="*/ 44 h 46"/>
              <a:gd name="T30" fmla="*/ 38 w 38"/>
              <a:gd name="T31" fmla="*/ 4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8" h="4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4" y="2"/>
                </a:lnTo>
                <a:lnTo>
                  <a:pt x="6" y="4"/>
                </a:lnTo>
                <a:lnTo>
                  <a:pt x="10" y="8"/>
                </a:lnTo>
                <a:lnTo>
                  <a:pt x="16" y="10"/>
                </a:lnTo>
                <a:lnTo>
                  <a:pt x="20" y="14"/>
                </a:lnTo>
                <a:lnTo>
                  <a:pt x="26" y="20"/>
                </a:lnTo>
                <a:lnTo>
                  <a:pt x="30" y="26"/>
                </a:lnTo>
                <a:lnTo>
                  <a:pt x="32" y="30"/>
                </a:lnTo>
                <a:lnTo>
                  <a:pt x="36" y="34"/>
                </a:lnTo>
                <a:lnTo>
                  <a:pt x="36" y="38"/>
                </a:lnTo>
                <a:lnTo>
                  <a:pt x="38" y="42"/>
                </a:lnTo>
                <a:lnTo>
                  <a:pt x="38" y="44"/>
                </a:lnTo>
                <a:lnTo>
                  <a:pt x="38" y="46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36" name="Freeform 228"/>
          <p:cNvSpPr>
            <a:spLocks noChangeAspect="1"/>
          </p:cNvSpPr>
          <p:nvPr/>
        </p:nvSpPr>
        <p:spPr bwMode="auto">
          <a:xfrm>
            <a:off x="2047875" y="3048000"/>
            <a:ext cx="98425" cy="79375"/>
          </a:xfrm>
          <a:custGeom>
            <a:avLst/>
            <a:gdLst>
              <a:gd name="T0" fmla="*/ 0 w 52"/>
              <a:gd name="T1" fmla="*/ 0 h 42"/>
              <a:gd name="T2" fmla="*/ 2 w 52"/>
              <a:gd name="T3" fmla="*/ 0 h 42"/>
              <a:gd name="T4" fmla="*/ 2 w 52"/>
              <a:gd name="T5" fmla="*/ 0 h 42"/>
              <a:gd name="T6" fmla="*/ 4 w 52"/>
              <a:gd name="T7" fmla="*/ 2 h 42"/>
              <a:gd name="T8" fmla="*/ 10 w 52"/>
              <a:gd name="T9" fmla="*/ 4 h 42"/>
              <a:gd name="T10" fmla="*/ 14 w 52"/>
              <a:gd name="T11" fmla="*/ 8 h 42"/>
              <a:gd name="T12" fmla="*/ 20 w 52"/>
              <a:gd name="T13" fmla="*/ 10 h 42"/>
              <a:gd name="T14" fmla="*/ 26 w 52"/>
              <a:gd name="T15" fmla="*/ 14 h 42"/>
              <a:gd name="T16" fmla="*/ 32 w 52"/>
              <a:gd name="T17" fmla="*/ 18 h 42"/>
              <a:gd name="T18" fmla="*/ 38 w 52"/>
              <a:gd name="T19" fmla="*/ 22 h 42"/>
              <a:gd name="T20" fmla="*/ 44 w 52"/>
              <a:gd name="T21" fmla="*/ 28 h 42"/>
              <a:gd name="T22" fmla="*/ 46 w 52"/>
              <a:gd name="T23" fmla="*/ 30 h 42"/>
              <a:gd name="T24" fmla="*/ 48 w 52"/>
              <a:gd name="T25" fmla="*/ 32 h 42"/>
              <a:gd name="T26" fmla="*/ 50 w 52"/>
              <a:gd name="T27" fmla="*/ 32 h 42"/>
              <a:gd name="T28" fmla="*/ 50 w 52"/>
              <a:gd name="T29" fmla="*/ 34 h 42"/>
              <a:gd name="T30" fmla="*/ 52 w 52"/>
              <a:gd name="T31" fmla="*/ 36 h 42"/>
              <a:gd name="T32" fmla="*/ 52 w 52"/>
              <a:gd name="T33" fmla="*/ 36 h 42"/>
              <a:gd name="T34" fmla="*/ 52 w 52"/>
              <a:gd name="T35" fmla="*/ 38 h 42"/>
              <a:gd name="T36" fmla="*/ 52 w 52"/>
              <a:gd name="T37" fmla="*/ 38 h 42"/>
              <a:gd name="T38" fmla="*/ 52 w 52"/>
              <a:gd name="T39" fmla="*/ 40 h 42"/>
              <a:gd name="T40" fmla="*/ 52 w 52"/>
              <a:gd name="T41" fmla="*/ 40 h 42"/>
              <a:gd name="T42" fmla="*/ 52 w 52"/>
              <a:gd name="T43" fmla="*/ 40 h 42"/>
              <a:gd name="T44" fmla="*/ 52 w 52"/>
              <a:gd name="T45" fmla="*/ 40 h 42"/>
              <a:gd name="T46" fmla="*/ 50 w 52"/>
              <a:gd name="T47" fmla="*/ 42 h 42"/>
              <a:gd name="T48" fmla="*/ 50 w 52"/>
              <a:gd name="T49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2" h="42">
                <a:moveTo>
                  <a:pt x="0" y="0"/>
                </a:moveTo>
                <a:lnTo>
                  <a:pt x="2" y="0"/>
                </a:lnTo>
                <a:lnTo>
                  <a:pt x="2" y="0"/>
                </a:lnTo>
                <a:lnTo>
                  <a:pt x="4" y="2"/>
                </a:lnTo>
                <a:lnTo>
                  <a:pt x="10" y="4"/>
                </a:lnTo>
                <a:lnTo>
                  <a:pt x="14" y="8"/>
                </a:lnTo>
                <a:lnTo>
                  <a:pt x="20" y="10"/>
                </a:lnTo>
                <a:lnTo>
                  <a:pt x="26" y="14"/>
                </a:lnTo>
                <a:lnTo>
                  <a:pt x="32" y="18"/>
                </a:lnTo>
                <a:lnTo>
                  <a:pt x="38" y="22"/>
                </a:lnTo>
                <a:lnTo>
                  <a:pt x="44" y="28"/>
                </a:lnTo>
                <a:lnTo>
                  <a:pt x="46" y="30"/>
                </a:lnTo>
                <a:lnTo>
                  <a:pt x="48" y="32"/>
                </a:lnTo>
                <a:lnTo>
                  <a:pt x="50" y="32"/>
                </a:lnTo>
                <a:lnTo>
                  <a:pt x="50" y="34"/>
                </a:lnTo>
                <a:lnTo>
                  <a:pt x="52" y="36"/>
                </a:lnTo>
                <a:lnTo>
                  <a:pt x="52" y="36"/>
                </a:lnTo>
                <a:lnTo>
                  <a:pt x="52" y="38"/>
                </a:lnTo>
                <a:lnTo>
                  <a:pt x="52" y="38"/>
                </a:lnTo>
                <a:lnTo>
                  <a:pt x="52" y="40"/>
                </a:lnTo>
                <a:lnTo>
                  <a:pt x="52" y="40"/>
                </a:lnTo>
                <a:lnTo>
                  <a:pt x="52" y="40"/>
                </a:lnTo>
                <a:lnTo>
                  <a:pt x="52" y="40"/>
                </a:lnTo>
                <a:lnTo>
                  <a:pt x="50" y="42"/>
                </a:lnTo>
                <a:lnTo>
                  <a:pt x="50" y="42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37" name="Freeform 229"/>
          <p:cNvSpPr>
            <a:spLocks noChangeAspect="1"/>
          </p:cNvSpPr>
          <p:nvPr/>
        </p:nvSpPr>
        <p:spPr bwMode="auto">
          <a:xfrm>
            <a:off x="2017713" y="2673350"/>
            <a:ext cx="68262" cy="103188"/>
          </a:xfrm>
          <a:custGeom>
            <a:avLst/>
            <a:gdLst>
              <a:gd name="T0" fmla="*/ 0 w 36"/>
              <a:gd name="T1" fmla="*/ 54 h 54"/>
              <a:gd name="T2" fmla="*/ 2 w 36"/>
              <a:gd name="T3" fmla="*/ 54 h 54"/>
              <a:gd name="T4" fmla="*/ 4 w 36"/>
              <a:gd name="T5" fmla="*/ 52 h 54"/>
              <a:gd name="T6" fmla="*/ 8 w 36"/>
              <a:gd name="T7" fmla="*/ 48 h 54"/>
              <a:gd name="T8" fmla="*/ 10 w 36"/>
              <a:gd name="T9" fmla="*/ 46 h 54"/>
              <a:gd name="T10" fmla="*/ 14 w 36"/>
              <a:gd name="T11" fmla="*/ 40 h 54"/>
              <a:gd name="T12" fmla="*/ 18 w 36"/>
              <a:gd name="T13" fmla="*/ 36 h 54"/>
              <a:gd name="T14" fmla="*/ 22 w 36"/>
              <a:gd name="T15" fmla="*/ 32 h 54"/>
              <a:gd name="T16" fmla="*/ 28 w 36"/>
              <a:gd name="T17" fmla="*/ 26 h 54"/>
              <a:gd name="T18" fmla="*/ 30 w 36"/>
              <a:gd name="T19" fmla="*/ 20 h 54"/>
              <a:gd name="T20" fmla="*/ 34 w 36"/>
              <a:gd name="T21" fmla="*/ 14 h 54"/>
              <a:gd name="T22" fmla="*/ 36 w 36"/>
              <a:gd name="T23" fmla="*/ 10 h 54"/>
              <a:gd name="T24" fmla="*/ 36 w 36"/>
              <a:gd name="T25" fmla="*/ 6 h 54"/>
              <a:gd name="T26" fmla="*/ 36 w 36"/>
              <a:gd name="T27" fmla="*/ 4 h 54"/>
              <a:gd name="T28" fmla="*/ 36 w 36"/>
              <a:gd name="T29" fmla="*/ 2 h 54"/>
              <a:gd name="T30" fmla="*/ 36 w 36"/>
              <a:gd name="T31" fmla="*/ 0 h 54"/>
              <a:gd name="T32" fmla="*/ 36 w 36"/>
              <a:gd name="T3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6" h="54">
                <a:moveTo>
                  <a:pt x="0" y="54"/>
                </a:moveTo>
                <a:lnTo>
                  <a:pt x="2" y="54"/>
                </a:lnTo>
                <a:lnTo>
                  <a:pt x="4" y="52"/>
                </a:lnTo>
                <a:lnTo>
                  <a:pt x="8" y="48"/>
                </a:lnTo>
                <a:lnTo>
                  <a:pt x="10" y="46"/>
                </a:lnTo>
                <a:lnTo>
                  <a:pt x="14" y="40"/>
                </a:lnTo>
                <a:lnTo>
                  <a:pt x="18" y="36"/>
                </a:lnTo>
                <a:lnTo>
                  <a:pt x="22" y="32"/>
                </a:lnTo>
                <a:lnTo>
                  <a:pt x="28" y="26"/>
                </a:lnTo>
                <a:lnTo>
                  <a:pt x="30" y="20"/>
                </a:lnTo>
                <a:lnTo>
                  <a:pt x="34" y="14"/>
                </a:lnTo>
                <a:lnTo>
                  <a:pt x="36" y="10"/>
                </a:lnTo>
                <a:lnTo>
                  <a:pt x="36" y="6"/>
                </a:lnTo>
                <a:lnTo>
                  <a:pt x="36" y="4"/>
                </a:lnTo>
                <a:lnTo>
                  <a:pt x="36" y="2"/>
                </a:lnTo>
                <a:lnTo>
                  <a:pt x="36" y="0"/>
                </a:lnTo>
                <a:lnTo>
                  <a:pt x="36" y="0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38" name="Freeform 230"/>
          <p:cNvSpPr>
            <a:spLocks noChangeAspect="1"/>
          </p:cNvSpPr>
          <p:nvPr/>
        </p:nvSpPr>
        <p:spPr bwMode="auto">
          <a:xfrm>
            <a:off x="2017713" y="2670175"/>
            <a:ext cx="117475" cy="106363"/>
          </a:xfrm>
          <a:custGeom>
            <a:avLst/>
            <a:gdLst>
              <a:gd name="T0" fmla="*/ 0 w 62"/>
              <a:gd name="T1" fmla="*/ 56 h 56"/>
              <a:gd name="T2" fmla="*/ 2 w 62"/>
              <a:gd name="T3" fmla="*/ 56 h 56"/>
              <a:gd name="T4" fmla="*/ 2 w 62"/>
              <a:gd name="T5" fmla="*/ 56 h 56"/>
              <a:gd name="T6" fmla="*/ 6 w 62"/>
              <a:gd name="T7" fmla="*/ 54 h 56"/>
              <a:gd name="T8" fmla="*/ 10 w 62"/>
              <a:gd name="T9" fmla="*/ 52 h 56"/>
              <a:gd name="T10" fmla="*/ 16 w 62"/>
              <a:gd name="T11" fmla="*/ 48 h 56"/>
              <a:gd name="T12" fmla="*/ 22 w 62"/>
              <a:gd name="T13" fmla="*/ 44 h 56"/>
              <a:gd name="T14" fmla="*/ 28 w 62"/>
              <a:gd name="T15" fmla="*/ 40 h 56"/>
              <a:gd name="T16" fmla="*/ 34 w 62"/>
              <a:gd name="T17" fmla="*/ 34 h 56"/>
              <a:gd name="T18" fmla="*/ 40 w 62"/>
              <a:gd name="T19" fmla="*/ 30 h 56"/>
              <a:gd name="T20" fmla="*/ 48 w 62"/>
              <a:gd name="T21" fmla="*/ 24 h 56"/>
              <a:gd name="T22" fmla="*/ 54 w 62"/>
              <a:gd name="T23" fmla="*/ 18 h 56"/>
              <a:gd name="T24" fmla="*/ 56 w 62"/>
              <a:gd name="T25" fmla="*/ 14 h 56"/>
              <a:gd name="T26" fmla="*/ 58 w 62"/>
              <a:gd name="T27" fmla="*/ 12 h 56"/>
              <a:gd name="T28" fmla="*/ 60 w 62"/>
              <a:gd name="T29" fmla="*/ 8 h 56"/>
              <a:gd name="T30" fmla="*/ 62 w 62"/>
              <a:gd name="T31" fmla="*/ 6 h 56"/>
              <a:gd name="T32" fmla="*/ 62 w 62"/>
              <a:gd name="T33" fmla="*/ 4 h 56"/>
              <a:gd name="T34" fmla="*/ 62 w 62"/>
              <a:gd name="T35" fmla="*/ 2 h 56"/>
              <a:gd name="T36" fmla="*/ 62 w 62"/>
              <a:gd name="T37" fmla="*/ 2 h 56"/>
              <a:gd name="T38" fmla="*/ 62 w 62"/>
              <a:gd name="T3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2" h="56">
                <a:moveTo>
                  <a:pt x="0" y="56"/>
                </a:moveTo>
                <a:lnTo>
                  <a:pt x="2" y="56"/>
                </a:lnTo>
                <a:lnTo>
                  <a:pt x="2" y="56"/>
                </a:lnTo>
                <a:lnTo>
                  <a:pt x="6" y="54"/>
                </a:lnTo>
                <a:lnTo>
                  <a:pt x="10" y="52"/>
                </a:lnTo>
                <a:lnTo>
                  <a:pt x="16" y="48"/>
                </a:lnTo>
                <a:lnTo>
                  <a:pt x="22" y="44"/>
                </a:lnTo>
                <a:lnTo>
                  <a:pt x="28" y="40"/>
                </a:lnTo>
                <a:lnTo>
                  <a:pt x="34" y="34"/>
                </a:lnTo>
                <a:lnTo>
                  <a:pt x="40" y="30"/>
                </a:lnTo>
                <a:lnTo>
                  <a:pt x="48" y="24"/>
                </a:lnTo>
                <a:lnTo>
                  <a:pt x="54" y="18"/>
                </a:lnTo>
                <a:lnTo>
                  <a:pt x="56" y="14"/>
                </a:lnTo>
                <a:lnTo>
                  <a:pt x="58" y="12"/>
                </a:lnTo>
                <a:lnTo>
                  <a:pt x="60" y="8"/>
                </a:lnTo>
                <a:lnTo>
                  <a:pt x="62" y="6"/>
                </a:lnTo>
                <a:lnTo>
                  <a:pt x="62" y="4"/>
                </a:lnTo>
                <a:lnTo>
                  <a:pt x="62" y="2"/>
                </a:lnTo>
                <a:lnTo>
                  <a:pt x="62" y="2"/>
                </a:lnTo>
                <a:lnTo>
                  <a:pt x="62" y="0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40" name="Freeform 232"/>
          <p:cNvSpPr>
            <a:spLocks noChangeAspect="1"/>
          </p:cNvSpPr>
          <p:nvPr/>
        </p:nvSpPr>
        <p:spPr bwMode="auto">
          <a:xfrm>
            <a:off x="468313" y="1385888"/>
            <a:ext cx="7861300" cy="592137"/>
          </a:xfrm>
          <a:custGeom>
            <a:avLst/>
            <a:gdLst>
              <a:gd name="T0" fmla="*/ 3568 w 4144"/>
              <a:gd name="T1" fmla="*/ 58 h 302"/>
              <a:gd name="T2" fmla="*/ 3338 w 4144"/>
              <a:gd name="T3" fmla="*/ 28 h 302"/>
              <a:gd name="T4" fmla="*/ 3174 w 4144"/>
              <a:gd name="T5" fmla="*/ 20 h 302"/>
              <a:gd name="T6" fmla="*/ 3016 w 4144"/>
              <a:gd name="T7" fmla="*/ 32 h 302"/>
              <a:gd name="T8" fmla="*/ 2848 w 4144"/>
              <a:gd name="T9" fmla="*/ 46 h 302"/>
              <a:gd name="T10" fmla="*/ 2682 w 4144"/>
              <a:gd name="T11" fmla="*/ 50 h 302"/>
              <a:gd name="T12" fmla="*/ 2552 w 4144"/>
              <a:gd name="T13" fmla="*/ 48 h 302"/>
              <a:gd name="T14" fmla="*/ 2346 w 4144"/>
              <a:gd name="T15" fmla="*/ 34 h 302"/>
              <a:gd name="T16" fmla="*/ 2104 w 4144"/>
              <a:gd name="T17" fmla="*/ 6 h 302"/>
              <a:gd name="T18" fmla="*/ 2008 w 4144"/>
              <a:gd name="T19" fmla="*/ 0 h 302"/>
              <a:gd name="T20" fmla="*/ 1942 w 4144"/>
              <a:gd name="T21" fmla="*/ 2 h 302"/>
              <a:gd name="T22" fmla="*/ 1860 w 4144"/>
              <a:gd name="T23" fmla="*/ 14 h 302"/>
              <a:gd name="T24" fmla="*/ 1758 w 4144"/>
              <a:gd name="T25" fmla="*/ 32 h 302"/>
              <a:gd name="T26" fmla="*/ 1612 w 4144"/>
              <a:gd name="T27" fmla="*/ 46 h 302"/>
              <a:gd name="T28" fmla="*/ 1420 w 4144"/>
              <a:gd name="T29" fmla="*/ 52 h 302"/>
              <a:gd name="T30" fmla="*/ 1204 w 4144"/>
              <a:gd name="T31" fmla="*/ 48 h 302"/>
              <a:gd name="T32" fmla="*/ 1128 w 4144"/>
              <a:gd name="T33" fmla="*/ 44 h 302"/>
              <a:gd name="T34" fmla="*/ 970 w 4144"/>
              <a:gd name="T35" fmla="*/ 24 h 302"/>
              <a:gd name="T36" fmla="*/ 792 w 4144"/>
              <a:gd name="T37" fmla="*/ 8 h 302"/>
              <a:gd name="T38" fmla="*/ 610 w 4144"/>
              <a:gd name="T39" fmla="*/ 2 h 302"/>
              <a:gd name="T40" fmla="*/ 430 w 4144"/>
              <a:gd name="T41" fmla="*/ 8 h 302"/>
              <a:gd name="T42" fmla="*/ 260 w 4144"/>
              <a:gd name="T43" fmla="*/ 20 h 302"/>
              <a:gd name="T44" fmla="*/ 92 w 4144"/>
              <a:gd name="T45" fmla="*/ 38 h 302"/>
              <a:gd name="T46" fmla="*/ 670 w 4144"/>
              <a:gd name="T47" fmla="*/ 302 h 302"/>
              <a:gd name="T48" fmla="*/ 818 w 4144"/>
              <a:gd name="T49" fmla="*/ 264 h 302"/>
              <a:gd name="T50" fmla="*/ 974 w 4144"/>
              <a:gd name="T51" fmla="*/ 248 h 302"/>
              <a:gd name="T52" fmla="*/ 1150 w 4144"/>
              <a:gd name="T53" fmla="*/ 238 h 302"/>
              <a:gd name="T54" fmla="*/ 1334 w 4144"/>
              <a:gd name="T55" fmla="*/ 230 h 302"/>
              <a:gd name="T56" fmla="*/ 1508 w 4144"/>
              <a:gd name="T57" fmla="*/ 242 h 302"/>
              <a:gd name="T58" fmla="*/ 1690 w 4144"/>
              <a:gd name="T59" fmla="*/ 262 h 302"/>
              <a:gd name="T60" fmla="*/ 1800 w 4144"/>
              <a:gd name="T61" fmla="*/ 272 h 302"/>
              <a:gd name="T62" fmla="*/ 1954 w 4144"/>
              <a:gd name="T63" fmla="*/ 278 h 302"/>
              <a:gd name="T64" fmla="*/ 2158 w 4144"/>
              <a:gd name="T65" fmla="*/ 286 h 302"/>
              <a:gd name="T66" fmla="*/ 2338 w 4144"/>
              <a:gd name="T67" fmla="*/ 280 h 302"/>
              <a:gd name="T68" fmla="*/ 2458 w 4144"/>
              <a:gd name="T69" fmla="*/ 274 h 302"/>
              <a:gd name="T70" fmla="*/ 2558 w 4144"/>
              <a:gd name="T71" fmla="*/ 258 h 302"/>
              <a:gd name="T72" fmla="*/ 2618 w 4144"/>
              <a:gd name="T73" fmla="*/ 242 h 302"/>
              <a:gd name="T74" fmla="*/ 2678 w 4144"/>
              <a:gd name="T75" fmla="*/ 234 h 302"/>
              <a:gd name="T76" fmla="*/ 2846 w 4144"/>
              <a:gd name="T77" fmla="*/ 244 h 302"/>
              <a:gd name="T78" fmla="*/ 3076 w 4144"/>
              <a:gd name="T79" fmla="*/ 268 h 302"/>
              <a:gd name="T80" fmla="*/ 3248 w 4144"/>
              <a:gd name="T81" fmla="*/ 278 h 302"/>
              <a:gd name="T82" fmla="*/ 3390 w 4144"/>
              <a:gd name="T83" fmla="*/ 282 h 302"/>
              <a:gd name="T84" fmla="*/ 3566 w 4144"/>
              <a:gd name="T85" fmla="*/ 282 h 302"/>
              <a:gd name="T86" fmla="*/ 3720 w 4144"/>
              <a:gd name="T87" fmla="*/ 250 h 302"/>
              <a:gd name="T88" fmla="*/ 3894 w 4144"/>
              <a:gd name="T89" fmla="*/ 250 h 302"/>
              <a:gd name="T90" fmla="*/ 4060 w 4144"/>
              <a:gd name="T91" fmla="*/ 262 h 302"/>
              <a:gd name="T92" fmla="*/ 3750 w 4144"/>
              <a:gd name="T93" fmla="*/ 11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144" h="302">
                <a:moveTo>
                  <a:pt x="3750" y="110"/>
                </a:moveTo>
                <a:lnTo>
                  <a:pt x="3568" y="58"/>
                </a:lnTo>
                <a:lnTo>
                  <a:pt x="3430" y="36"/>
                </a:lnTo>
                <a:lnTo>
                  <a:pt x="3338" y="28"/>
                </a:lnTo>
                <a:lnTo>
                  <a:pt x="3262" y="24"/>
                </a:lnTo>
                <a:lnTo>
                  <a:pt x="3174" y="20"/>
                </a:lnTo>
                <a:lnTo>
                  <a:pt x="3088" y="24"/>
                </a:lnTo>
                <a:lnTo>
                  <a:pt x="3016" y="32"/>
                </a:lnTo>
                <a:lnTo>
                  <a:pt x="2932" y="40"/>
                </a:lnTo>
                <a:lnTo>
                  <a:pt x="2848" y="46"/>
                </a:lnTo>
                <a:lnTo>
                  <a:pt x="2770" y="50"/>
                </a:lnTo>
                <a:lnTo>
                  <a:pt x="2682" y="50"/>
                </a:lnTo>
                <a:lnTo>
                  <a:pt x="2616" y="50"/>
                </a:lnTo>
                <a:lnTo>
                  <a:pt x="2552" y="48"/>
                </a:lnTo>
                <a:lnTo>
                  <a:pt x="2446" y="42"/>
                </a:lnTo>
                <a:lnTo>
                  <a:pt x="2346" y="34"/>
                </a:lnTo>
                <a:lnTo>
                  <a:pt x="2214" y="18"/>
                </a:lnTo>
                <a:lnTo>
                  <a:pt x="2104" y="6"/>
                </a:lnTo>
                <a:lnTo>
                  <a:pt x="2040" y="2"/>
                </a:lnTo>
                <a:lnTo>
                  <a:pt x="2008" y="0"/>
                </a:lnTo>
                <a:lnTo>
                  <a:pt x="1978" y="0"/>
                </a:lnTo>
                <a:lnTo>
                  <a:pt x="1942" y="2"/>
                </a:lnTo>
                <a:lnTo>
                  <a:pt x="1914" y="6"/>
                </a:lnTo>
                <a:lnTo>
                  <a:pt x="1860" y="14"/>
                </a:lnTo>
                <a:lnTo>
                  <a:pt x="1812" y="24"/>
                </a:lnTo>
                <a:lnTo>
                  <a:pt x="1758" y="32"/>
                </a:lnTo>
                <a:lnTo>
                  <a:pt x="1684" y="42"/>
                </a:lnTo>
                <a:lnTo>
                  <a:pt x="1612" y="46"/>
                </a:lnTo>
                <a:lnTo>
                  <a:pt x="1520" y="50"/>
                </a:lnTo>
                <a:lnTo>
                  <a:pt x="1420" y="52"/>
                </a:lnTo>
                <a:lnTo>
                  <a:pt x="1324" y="50"/>
                </a:lnTo>
                <a:lnTo>
                  <a:pt x="1204" y="48"/>
                </a:lnTo>
                <a:lnTo>
                  <a:pt x="1168" y="46"/>
                </a:lnTo>
                <a:lnTo>
                  <a:pt x="1128" y="44"/>
                </a:lnTo>
                <a:lnTo>
                  <a:pt x="1058" y="36"/>
                </a:lnTo>
                <a:lnTo>
                  <a:pt x="970" y="24"/>
                </a:lnTo>
                <a:lnTo>
                  <a:pt x="878" y="16"/>
                </a:lnTo>
                <a:lnTo>
                  <a:pt x="792" y="8"/>
                </a:lnTo>
                <a:lnTo>
                  <a:pt x="704" y="4"/>
                </a:lnTo>
                <a:lnTo>
                  <a:pt x="610" y="2"/>
                </a:lnTo>
                <a:lnTo>
                  <a:pt x="520" y="4"/>
                </a:lnTo>
                <a:lnTo>
                  <a:pt x="430" y="8"/>
                </a:lnTo>
                <a:lnTo>
                  <a:pt x="344" y="14"/>
                </a:lnTo>
                <a:lnTo>
                  <a:pt x="260" y="20"/>
                </a:lnTo>
                <a:lnTo>
                  <a:pt x="176" y="28"/>
                </a:lnTo>
                <a:lnTo>
                  <a:pt x="92" y="38"/>
                </a:lnTo>
                <a:lnTo>
                  <a:pt x="0" y="38"/>
                </a:lnTo>
                <a:lnTo>
                  <a:pt x="670" y="302"/>
                </a:lnTo>
                <a:lnTo>
                  <a:pt x="730" y="278"/>
                </a:lnTo>
                <a:lnTo>
                  <a:pt x="818" y="264"/>
                </a:lnTo>
                <a:lnTo>
                  <a:pt x="896" y="254"/>
                </a:lnTo>
                <a:lnTo>
                  <a:pt x="974" y="248"/>
                </a:lnTo>
                <a:lnTo>
                  <a:pt x="1062" y="242"/>
                </a:lnTo>
                <a:lnTo>
                  <a:pt x="1150" y="238"/>
                </a:lnTo>
                <a:lnTo>
                  <a:pt x="1246" y="232"/>
                </a:lnTo>
                <a:lnTo>
                  <a:pt x="1334" y="230"/>
                </a:lnTo>
                <a:lnTo>
                  <a:pt x="1422" y="236"/>
                </a:lnTo>
                <a:lnTo>
                  <a:pt x="1508" y="242"/>
                </a:lnTo>
                <a:lnTo>
                  <a:pt x="1600" y="252"/>
                </a:lnTo>
                <a:lnTo>
                  <a:pt x="1690" y="262"/>
                </a:lnTo>
                <a:lnTo>
                  <a:pt x="1760" y="270"/>
                </a:lnTo>
                <a:lnTo>
                  <a:pt x="1800" y="272"/>
                </a:lnTo>
                <a:lnTo>
                  <a:pt x="1836" y="274"/>
                </a:lnTo>
                <a:lnTo>
                  <a:pt x="1954" y="278"/>
                </a:lnTo>
                <a:lnTo>
                  <a:pt x="2054" y="280"/>
                </a:lnTo>
                <a:lnTo>
                  <a:pt x="2158" y="286"/>
                </a:lnTo>
                <a:lnTo>
                  <a:pt x="2256" y="282"/>
                </a:lnTo>
                <a:lnTo>
                  <a:pt x="2338" y="280"/>
                </a:lnTo>
                <a:lnTo>
                  <a:pt x="2404" y="276"/>
                </a:lnTo>
                <a:lnTo>
                  <a:pt x="2458" y="274"/>
                </a:lnTo>
                <a:lnTo>
                  <a:pt x="2506" y="262"/>
                </a:lnTo>
                <a:lnTo>
                  <a:pt x="2558" y="258"/>
                </a:lnTo>
                <a:lnTo>
                  <a:pt x="2592" y="250"/>
                </a:lnTo>
                <a:lnTo>
                  <a:pt x="2618" y="242"/>
                </a:lnTo>
                <a:lnTo>
                  <a:pt x="2650" y="238"/>
                </a:lnTo>
                <a:lnTo>
                  <a:pt x="2678" y="234"/>
                </a:lnTo>
                <a:lnTo>
                  <a:pt x="2736" y="232"/>
                </a:lnTo>
                <a:lnTo>
                  <a:pt x="2846" y="244"/>
                </a:lnTo>
                <a:lnTo>
                  <a:pt x="2976" y="260"/>
                </a:lnTo>
                <a:lnTo>
                  <a:pt x="3076" y="268"/>
                </a:lnTo>
                <a:lnTo>
                  <a:pt x="3182" y="274"/>
                </a:lnTo>
                <a:lnTo>
                  <a:pt x="3248" y="278"/>
                </a:lnTo>
                <a:lnTo>
                  <a:pt x="3312" y="278"/>
                </a:lnTo>
                <a:lnTo>
                  <a:pt x="3390" y="282"/>
                </a:lnTo>
                <a:lnTo>
                  <a:pt x="3464" y="284"/>
                </a:lnTo>
                <a:lnTo>
                  <a:pt x="3566" y="282"/>
                </a:lnTo>
                <a:lnTo>
                  <a:pt x="3650" y="278"/>
                </a:lnTo>
                <a:lnTo>
                  <a:pt x="3720" y="250"/>
                </a:lnTo>
                <a:lnTo>
                  <a:pt x="3804" y="246"/>
                </a:lnTo>
                <a:lnTo>
                  <a:pt x="3894" y="250"/>
                </a:lnTo>
                <a:lnTo>
                  <a:pt x="3968" y="254"/>
                </a:lnTo>
                <a:lnTo>
                  <a:pt x="4060" y="262"/>
                </a:lnTo>
                <a:lnTo>
                  <a:pt x="4144" y="278"/>
                </a:lnTo>
                <a:lnTo>
                  <a:pt x="3750" y="110"/>
                </a:lnTo>
                <a:close/>
              </a:path>
            </a:pathLst>
          </a:custGeom>
          <a:solidFill>
            <a:srgbClr val="007AFE"/>
          </a:solidFill>
          <a:ln w="0">
            <a:solidFill>
              <a:srgbClr val="007AFE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1" name="Freeform 233"/>
          <p:cNvSpPr>
            <a:spLocks noChangeAspect="1"/>
          </p:cNvSpPr>
          <p:nvPr/>
        </p:nvSpPr>
        <p:spPr bwMode="auto">
          <a:xfrm>
            <a:off x="468313" y="1385888"/>
            <a:ext cx="7861300" cy="592137"/>
          </a:xfrm>
          <a:custGeom>
            <a:avLst/>
            <a:gdLst>
              <a:gd name="T0" fmla="*/ 3568 w 4144"/>
              <a:gd name="T1" fmla="*/ 58 h 302"/>
              <a:gd name="T2" fmla="*/ 3338 w 4144"/>
              <a:gd name="T3" fmla="*/ 28 h 302"/>
              <a:gd name="T4" fmla="*/ 3174 w 4144"/>
              <a:gd name="T5" fmla="*/ 20 h 302"/>
              <a:gd name="T6" fmla="*/ 3016 w 4144"/>
              <a:gd name="T7" fmla="*/ 32 h 302"/>
              <a:gd name="T8" fmla="*/ 2848 w 4144"/>
              <a:gd name="T9" fmla="*/ 46 h 302"/>
              <a:gd name="T10" fmla="*/ 2682 w 4144"/>
              <a:gd name="T11" fmla="*/ 50 h 302"/>
              <a:gd name="T12" fmla="*/ 2552 w 4144"/>
              <a:gd name="T13" fmla="*/ 48 h 302"/>
              <a:gd name="T14" fmla="*/ 2346 w 4144"/>
              <a:gd name="T15" fmla="*/ 34 h 302"/>
              <a:gd name="T16" fmla="*/ 2104 w 4144"/>
              <a:gd name="T17" fmla="*/ 6 h 302"/>
              <a:gd name="T18" fmla="*/ 2008 w 4144"/>
              <a:gd name="T19" fmla="*/ 0 h 302"/>
              <a:gd name="T20" fmla="*/ 1942 w 4144"/>
              <a:gd name="T21" fmla="*/ 2 h 302"/>
              <a:gd name="T22" fmla="*/ 1860 w 4144"/>
              <a:gd name="T23" fmla="*/ 14 h 302"/>
              <a:gd name="T24" fmla="*/ 1758 w 4144"/>
              <a:gd name="T25" fmla="*/ 32 h 302"/>
              <a:gd name="T26" fmla="*/ 1612 w 4144"/>
              <a:gd name="T27" fmla="*/ 46 h 302"/>
              <a:gd name="T28" fmla="*/ 1420 w 4144"/>
              <a:gd name="T29" fmla="*/ 52 h 302"/>
              <a:gd name="T30" fmla="*/ 1204 w 4144"/>
              <a:gd name="T31" fmla="*/ 48 h 302"/>
              <a:gd name="T32" fmla="*/ 1128 w 4144"/>
              <a:gd name="T33" fmla="*/ 44 h 302"/>
              <a:gd name="T34" fmla="*/ 970 w 4144"/>
              <a:gd name="T35" fmla="*/ 24 h 302"/>
              <a:gd name="T36" fmla="*/ 792 w 4144"/>
              <a:gd name="T37" fmla="*/ 8 h 302"/>
              <a:gd name="T38" fmla="*/ 610 w 4144"/>
              <a:gd name="T39" fmla="*/ 2 h 302"/>
              <a:gd name="T40" fmla="*/ 430 w 4144"/>
              <a:gd name="T41" fmla="*/ 8 h 302"/>
              <a:gd name="T42" fmla="*/ 260 w 4144"/>
              <a:gd name="T43" fmla="*/ 20 h 302"/>
              <a:gd name="T44" fmla="*/ 92 w 4144"/>
              <a:gd name="T45" fmla="*/ 38 h 302"/>
              <a:gd name="T46" fmla="*/ 670 w 4144"/>
              <a:gd name="T47" fmla="*/ 302 h 302"/>
              <a:gd name="T48" fmla="*/ 818 w 4144"/>
              <a:gd name="T49" fmla="*/ 264 h 302"/>
              <a:gd name="T50" fmla="*/ 974 w 4144"/>
              <a:gd name="T51" fmla="*/ 248 h 302"/>
              <a:gd name="T52" fmla="*/ 1150 w 4144"/>
              <a:gd name="T53" fmla="*/ 238 h 302"/>
              <a:gd name="T54" fmla="*/ 1334 w 4144"/>
              <a:gd name="T55" fmla="*/ 230 h 302"/>
              <a:gd name="T56" fmla="*/ 1508 w 4144"/>
              <a:gd name="T57" fmla="*/ 242 h 302"/>
              <a:gd name="T58" fmla="*/ 1690 w 4144"/>
              <a:gd name="T59" fmla="*/ 262 h 302"/>
              <a:gd name="T60" fmla="*/ 1800 w 4144"/>
              <a:gd name="T61" fmla="*/ 272 h 302"/>
              <a:gd name="T62" fmla="*/ 1954 w 4144"/>
              <a:gd name="T63" fmla="*/ 278 h 302"/>
              <a:gd name="T64" fmla="*/ 2158 w 4144"/>
              <a:gd name="T65" fmla="*/ 286 h 302"/>
              <a:gd name="T66" fmla="*/ 2338 w 4144"/>
              <a:gd name="T67" fmla="*/ 280 h 302"/>
              <a:gd name="T68" fmla="*/ 2458 w 4144"/>
              <a:gd name="T69" fmla="*/ 274 h 302"/>
              <a:gd name="T70" fmla="*/ 2558 w 4144"/>
              <a:gd name="T71" fmla="*/ 258 h 302"/>
              <a:gd name="T72" fmla="*/ 2618 w 4144"/>
              <a:gd name="T73" fmla="*/ 242 h 302"/>
              <a:gd name="T74" fmla="*/ 2678 w 4144"/>
              <a:gd name="T75" fmla="*/ 234 h 302"/>
              <a:gd name="T76" fmla="*/ 2846 w 4144"/>
              <a:gd name="T77" fmla="*/ 244 h 302"/>
              <a:gd name="T78" fmla="*/ 3076 w 4144"/>
              <a:gd name="T79" fmla="*/ 268 h 302"/>
              <a:gd name="T80" fmla="*/ 3248 w 4144"/>
              <a:gd name="T81" fmla="*/ 278 h 302"/>
              <a:gd name="T82" fmla="*/ 3390 w 4144"/>
              <a:gd name="T83" fmla="*/ 282 h 302"/>
              <a:gd name="T84" fmla="*/ 3566 w 4144"/>
              <a:gd name="T85" fmla="*/ 282 h 302"/>
              <a:gd name="T86" fmla="*/ 3720 w 4144"/>
              <a:gd name="T87" fmla="*/ 250 h 302"/>
              <a:gd name="T88" fmla="*/ 3894 w 4144"/>
              <a:gd name="T89" fmla="*/ 250 h 302"/>
              <a:gd name="T90" fmla="*/ 4060 w 4144"/>
              <a:gd name="T91" fmla="*/ 262 h 302"/>
              <a:gd name="T92" fmla="*/ 3750 w 4144"/>
              <a:gd name="T93" fmla="*/ 110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144" h="302">
                <a:moveTo>
                  <a:pt x="3750" y="110"/>
                </a:moveTo>
                <a:lnTo>
                  <a:pt x="3568" y="58"/>
                </a:lnTo>
                <a:lnTo>
                  <a:pt x="3430" y="36"/>
                </a:lnTo>
                <a:lnTo>
                  <a:pt x="3338" y="28"/>
                </a:lnTo>
                <a:lnTo>
                  <a:pt x="3262" y="24"/>
                </a:lnTo>
                <a:lnTo>
                  <a:pt x="3174" y="20"/>
                </a:lnTo>
                <a:lnTo>
                  <a:pt x="3088" y="24"/>
                </a:lnTo>
                <a:lnTo>
                  <a:pt x="3016" y="32"/>
                </a:lnTo>
                <a:lnTo>
                  <a:pt x="2932" y="40"/>
                </a:lnTo>
                <a:lnTo>
                  <a:pt x="2848" y="46"/>
                </a:lnTo>
                <a:lnTo>
                  <a:pt x="2770" y="50"/>
                </a:lnTo>
                <a:lnTo>
                  <a:pt x="2682" y="50"/>
                </a:lnTo>
                <a:lnTo>
                  <a:pt x="2616" y="50"/>
                </a:lnTo>
                <a:lnTo>
                  <a:pt x="2552" y="48"/>
                </a:lnTo>
                <a:lnTo>
                  <a:pt x="2446" y="42"/>
                </a:lnTo>
                <a:lnTo>
                  <a:pt x="2346" y="34"/>
                </a:lnTo>
                <a:lnTo>
                  <a:pt x="2214" y="18"/>
                </a:lnTo>
                <a:lnTo>
                  <a:pt x="2104" y="6"/>
                </a:lnTo>
                <a:lnTo>
                  <a:pt x="2040" y="2"/>
                </a:lnTo>
                <a:lnTo>
                  <a:pt x="2008" y="0"/>
                </a:lnTo>
                <a:lnTo>
                  <a:pt x="1978" y="0"/>
                </a:lnTo>
                <a:lnTo>
                  <a:pt x="1942" y="2"/>
                </a:lnTo>
                <a:lnTo>
                  <a:pt x="1914" y="6"/>
                </a:lnTo>
                <a:lnTo>
                  <a:pt x="1860" y="14"/>
                </a:lnTo>
                <a:lnTo>
                  <a:pt x="1812" y="24"/>
                </a:lnTo>
                <a:lnTo>
                  <a:pt x="1758" y="32"/>
                </a:lnTo>
                <a:lnTo>
                  <a:pt x="1684" y="42"/>
                </a:lnTo>
                <a:lnTo>
                  <a:pt x="1612" y="46"/>
                </a:lnTo>
                <a:lnTo>
                  <a:pt x="1520" y="50"/>
                </a:lnTo>
                <a:lnTo>
                  <a:pt x="1420" y="52"/>
                </a:lnTo>
                <a:lnTo>
                  <a:pt x="1324" y="50"/>
                </a:lnTo>
                <a:lnTo>
                  <a:pt x="1204" y="48"/>
                </a:lnTo>
                <a:lnTo>
                  <a:pt x="1168" y="46"/>
                </a:lnTo>
                <a:lnTo>
                  <a:pt x="1128" y="44"/>
                </a:lnTo>
                <a:lnTo>
                  <a:pt x="1058" y="36"/>
                </a:lnTo>
                <a:lnTo>
                  <a:pt x="970" y="24"/>
                </a:lnTo>
                <a:lnTo>
                  <a:pt x="878" y="16"/>
                </a:lnTo>
                <a:lnTo>
                  <a:pt x="792" y="8"/>
                </a:lnTo>
                <a:lnTo>
                  <a:pt x="704" y="4"/>
                </a:lnTo>
                <a:lnTo>
                  <a:pt x="610" y="2"/>
                </a:lnTo>
                <a:lnTo>
                  <a:pt x="520" y="4"/>
                </a:lnTo>
                <a:lnTo>
                  <a:pt x="430" y="8"/>
                </a:lnTo>
                <a:lnTo>
                  <a:pt x="344" y="14"/>
                </a:lnTo>
                <a:lnTo>
                  <a:pt x="260" y="20"/>
                </a:lnTo>
                <a:lnTo>
                  <a:pt x="176" y="28"/>
                </a:lnTo>
                <a:lnTo>
                  <a:pt x="92" y="38"/>
                </a:lnTo>
                <a:lnTo>
                  <a:pt x="0" y="38"/>
                </a:lnTo>
                <a:lnTo>
                  <a:pt x="670" y="302"/>
                </a:lnTo>
                <a:lnTo>
                  <a:pt x="730" y="278"/>
                </a:lnTo>
                <a:lnTo>
                  <a:pt x="818" y="264"/>
                </a:lnTo>
                <a:lnTo>
                  <a:pt x="896" y="254"/>
                </a:lnTo>
                <a:lnTo>
                  <a:pt x="974" y="248"/>
                </a:lnTo>
                <a:lnTo>
                  <a:pt x="1062" y="242"/>
                </a:lnTo>
                <a:lnTo>
                  <a:pt x="1150" y="238"/>
                </a:lnTo>
                <a:lnTo>
                  <a:pt x="1246" y="232"/>
                </a:lnTo>
                <a:lnTo>
                  <a:pt x="1334" y="230"/>
                </a:lnTo>
                <a:lnTo>
                  <a:pt x="1422" y="236"/>
                </a:lnTo>
                <a:lnTo>
                  <a:pt x="1508" y="242"/>
                </a:lnTo>
                <a:lnTo>
                  <a:pt x="1600" y="252"/>
                </a:lnTo>
                <a:lnTo>
                  <a:pt x="1690" y="262"/>
                </a:lnTo>
                <a:lnTo>
                  <a:pt x="1760" y="270"/>
                </a:lnTo>
                <a:lnTo>
                  <a:pt x="1800" y="272"/>
                </a:lnTo>
                <a:lnTo>
                  <a:pt x="1836" y="274"/>
                </a:lnTo>
                <a:lnTo>
                  <a:pt x="1954" y="278"/>
                </a:lnTo>
                <a:lnTo>
                  <a:pt x="2054" y="280"/>
                </a:lnTo>
                <a:lnTo>
                  <a:pt x="2158" y="286"/>
                </a:lnTo>
                <a:lnTo>
                  <a:pt x="2256" y="282"/>
                </a:lnTo>
                <a:lnTo>
                  <a:pt x="2338" y="280"/>
                </a:lnTo>
                <a:lnTo>
                  <a:pt x="2404" y="276"/>
                </a:lnTo>
                <a:lnTo>
                  <a:pt x="2458" y="274"/>
                </a:lnTo>
                <a:lnTo>
                  <a:pt x="2506" y="262"/>
                </a:lnTo>
                <a:lnTo>
                  <a:pt x="2558" y="258"/>
                </a:lnTo>
                <a:lnTo>
                  <a:pt x="2592" y="250"/>
                </a:lnTo>
                <a:lnTo>
                  <a:pt x="2618" y="242"/>
                </a:lnTo>
                <a:lnTo>
                  <a:pt x="2650" y="238"/>
                </a:lnTo>
                <a:lnTo>
                  <a:pt x="2678" y="234"/>
                </a:lnTo>
                <a:lnTo>
                  <a:pt x="2736" y="232"/>
                </a:lnTo>
                <a:lnTo>
                  <a:pt x="2846" y="244"/>
                </a:lnTo>
                <a:lnTo>
                  <a:pt x="2976" y="260"/>
                </a:lnTo>
                <a:lnTo>
                  <a:pt x="3076" y="268"/>
                </a:lnTo>
                <a:lnTo>
                  <a:pt x="3182" y="274"/>
                </a:lnTo>
                <a:lnTo>
                  <a:pt x="3248" y="278"/>
                </a:lnTo>
                <a:lnTo>
                  <a:pt x="3312" y="278"/>
                </a:lnTo>
                <a:lnTo>
                  <a:pt x="3390" y="282"/>
                </a:lnTo>
                <a:lnTo>
                  <a:pt x="3464" y="284"/>
                </a:lnTo>
                <a:lnTo>
                  <a:pt x="3566" y="282"/>
                </a:lnTo>
                <a:lnTo>
                  <a:pt x="3650" y="278"/>
                </a:lnTo>
                <a:lnTo>
                  <a:pt x="3720" y="250"/>
                </a:lnTo>
                <a:lnTo>
                  <a:pt x="3804" y="246"/>
                </a:lnTo>
                <a:lnTo>
                  <a:pt x="3894" y="250"/>
                </a:lnTo>
                <a:lnTo>
                  <a:pt x="3968" y="254"/>
                </a:lnTo>
                <a:lnTo>
                  <a:pt x="4060" y="262"/>
                </a:lnTo>
                <a:lnTo>
                  <a:pt x="4144" y="278"/>
                </a:lnTo>
                <a:lnTo>
                  <a:pt x="3750" y="11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42" name="Freeform 234"/>
          <p:cNvSpPr>
            <a:spLocks noChangeAspect="1"/>
          </p:cNvSpPr>
          <p:nvPr/>
        </p:nvSpPr>
        <p:spPr bwMode="auto">
          <a:xfrm>
            <a:off x="3430588" y="1663700"/>
            <a:ext cx="76200" cy="95250"/>
          </a:xfrm>
          <a:custGeom>
            <a:avLst/>
            <a:gdLst>
              <a:gd name="T0" fmla="*/ 30 w 40"/>
              <a:gd name="T1" fmla="*/ 48 h 50"/>
              <a:gd name="T2" fmla="*/ 30 w 40"/>
              <a:gd name="T3" fmla="*/ 40 h 50"/>
              <a:gd name="T4" fmla="*/ 26 w 40"/>
              <a:gd name="T5" fmla="*/ 46 h 50"/>
              <a:gd name="T6" fmla="*/ 22 w 40"/>
              <a:gd name="T7" fmla="*/ 48 h 50"/>
              <a:gd name="T8" fmla="*/ 16 w 40"/>
              <a:gd name="T9" fmla="*/ 50 h 50"/>
              <a:gd name="T10" fmla="*/ 12 w 40"/>
              <a:gd name="T11" fmla="*/ 50 h 50"/>
              <a:gd name="T12" fmla="*/ 8 w 40"/>
              <a:gd name="T13" fmla="*/ 48 h 50"/>
              <a:gd name="T14" fmla="*/ 6 w 40"/>
              <a:gd name="T15" fmla="*/ 46 h 50"/>
              <a:gd name="T16" fmla="*/ 4 w 40"/>
              <a:gd name="T17" fmla="*/ 44 h 50"/>
              <a:gd name="T18" fmla="*/ 2 w 40"/>
              <a:gd name="T19" fmla="*/ 42 h 50"/>
              <a:gd name="T20" fmla="*/ 2 w 40"/>
              <a:gd name="T21" fmla="*/ 38 h 50"/>
              <a:gd name="T22" fmla="*/ 2 w 40"/>
              <a:gd name="T23" fmla="*/ 34 h 50"/>
              <a:gd name="T24" fmla="*/ 0 w 40"/>
              <a:gd name="T25" fmla="*/ 30 h 50"/>
              <a:gd name="T26" fmla="*/ 0 w 40"/>
              <a:gd name="T27" fmla="*/ 0 h 50"/>
              <a:gd name="T28" fmla="*/ 10 w 40"/>
              <a:gd name="T29" fmla="*/ 0 h 50"/>
              <a:gd name="T30" fmla="*/ 10 w 40"/>
              <a:gd name="T31" fmla="*/ 26 h 50"/>
              <a:gd name="T32" fmla="*/ 10 w 40"/>
              <a:gd name="T33" fmla="*/ 32 h 50"/>
              <a:gd name="T34" fmla="*/ 10 w 40"/>
              <a:gd name="T35" fmla="*/ 36 h 50"/>
              <a:gd name="T36" fmla="*/ 12 w 40"/>
              <a:gd name="T37" fmla="*/ 38 h 50"/>
              <a:gd name="T38" fmla="*/ 14 w 40"/>
              <a:gd name="T39" fmla="*/ 40 h 50"/>
              <a:gd name="T40" fmla="*/ 16 w 40"/>
              <a:gd name="T41" fmla="*/ 42 h 50"/>
              <a:gd name="T42" fmla="*/ 18 w 40"/>
              <a:gd name="T43" fmla="*/ 42 h 50"/>
              <a:gd name="T44" fmla="*/ 22 w 40"/>
              <a:gd name="T45" fmla="*/ 42 h 50"/>
              <a:gd name="T46" fmla="*/ 24 w 40"/>
              <a:gd name="T47" fmla="*/ 40 h 50"/>
              <a:gd name="T48" fmla="*/ 28 w 40"/>
              <a:gd name="T49" fmla="*/ 38 h 50"/>
              <a:gd name="T50" fmla="*/ 30 w 40"/>
              <a:gd name="T51" fmla="*/ 36 h 50"/>
              <a:gd name="T52" fmla="*/ 30 w 40"/>
              <a:gd name="T53" fmla="*/ 32 h 50"/>
              <a:gd name="T54" fmla="*/ 30 w 40"/>
              <a:gd name="T55" fmla="*/ 26 h 50"/>
              <a:gd name="T56" fmla="*/ 30 w 40"/>
              <a:gd name="T57" fmla="*/ 0 h 50"/>
              <a:gd name="T58" fmla="*/ 40 w 40"/>
              <a:gd name="T59" fmla="*/ 0 h 50"/>
              <a:gd name="T60" fmla="*/ 40 w 40"/>
              <a:gd name="T61" fmla="*/ 48 h 50"/>
              <a:gd name="T62" fmla="*/ 30 w 40"/>
              <a:gd name="T63" fmla="*/ 4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" h="50">
                <a:moveTo>
                  <a:pt x="30" y="48"/>
                </a:moveTo>
                <a:lnTo>
                  <a:pt x="30" y="40"/>
                </a:lnTo>
                <a:lnTo>
                  <a:pt x="26" y="46"/>
                </a:lnTo>
                <a:lnTo>
                  <a:pt x="22" y="48"/>
                </a:lnTo>
                <a:lnTo>
                  <a:pt x="16" y="50"/>
                </a:lnTo>
                <a:lnTo>
                  <a:pt x="12" y="50"/>
                </a:lnTo>
                <a:lnTo>
                  <a:pt x="8" y="48"/>
                </a:lnTo>
                <a:lnTo>
                  <a:pt x="6" y="46"/>
                </a:lnTo>
                <a:lnTo>
                  <a:pt x="4" y="44"/>
                </a:lnTo>
                <a:lnTo>
                  <a:pt x="2" y="42"/>
                </a:lnTo>
                <a:lnTo>
                  <a:pt x="2" y="38"/>
                </a:lnTo>
                <a:lnTo>
                  <a:pt x="2" y="34"/>
                </a:lnTo>
                <a:lnTo>
                  <a:pt x="0" y="30"/>
                </a:lnTo>
                <a:lnTo>
                  <a:pt x="0" y="0"/>
                </a:lnTo>
                <a:lnTo>
                  <a:pt x="10" y="0"/>
                </a:lnTo>
                <a:lnTo>
                  <a:pt x="10" y="26"/>
                </a:lnTo>
                <a:lnTo>
                  <a:pt x="10" y="32"/>
                </a:lnTo>
                <a:lnTo>
                  <a:pt x="10" y="36"/>
                </a:lnTo>
                <a:lnTo>
                  <a:pt x="12" y="38"/>
                </a:lnTo>
                <a:lnTo>
                  <a:pt x="14" y="40"/>
                </a:lnTo>
                <a:lnTo>
                  <a:pt x="16" y="42"/>
                </a:lnTo>
                <a:lnTo>
                  <a:pt x="18" y="42"/>
                </a:lnTo>
                <a:lnTo>
                  <a:pt x="22" y="42"/>
                </a:lnTo>
                <a:lnTo>
                  <a:pt x="24" y="40"/>
                </a:lnTo>
                <a:lnTo>
                  <a:pt x="28" y="38"/>
                </a:lnTo>
                <a:lnTo>
                  <a:pt x="30" y="36"/>
                </a:lnTo>
                <a:lnTo>
                  <a:pt x="30" y="32"/>
                </a:lnTo>
                <a:lnTo>
                  <a:pt x="30" y="26"/>
                </a:lnTo>
                <a:lnTo>
                  <a:pt x="30" y="0"/>
                </a:lnTo>
                <a:lnTo>
                  <a:pt x="40" y="0"/>
                </a:lnTo>
                <a:lnTo>
                  <a:pt x="40" y="48"/>
                </a:lnTo>
                <a:lnTo>
                  <a:pt x="30" y="4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3" name="Freeform 235"/>
          <p:cNvSpPr>
            <a:spLocks noChangeAspect="1"/>
          </p:cNvSpPr>
          <p:nvPr/>
        </p:nvSpPr>
        <p:spPr bwMode="auto">
          <a:xfrm>
            <a:off x="3252788" y="1638300"/>
            <a:ext cx="76200" cy="96838"/>
          </a:xfrm>
          <a:custGeom>
            <a:avLst/>
            <a:gdLst>
              <a:gd name="T0" fmla="*/ 8 w 40"/>
              <a:gd name="T1" fmla="*/ 34 h 52"/>
              <a:gd name="T2" fmla="*/ 12 w 40"/>
              <a:gd name="T3" fmla="*/ 42 h 52"/>
              <a:gd name="T4" fmla="*/ 20 w 40"/>
              <a:gd name="T5" fmla="*/ 44 h 52"/>
              <a:gd name="T6" fmla="*/ 28 w 40"/>
              <a:gd name="T7" fmla="*/ 42 h 52"/>
              <a:gd name="T8" fmla="*/ 32 w 40"/>
              <a:gd name="T9" fmla="*/ 36 h 52"/>
              <a:gd name="T10" fmla="*/ 28 w 40"/>
              <a:gd name="T11" fmla="*/ 32 h 52"/>
              <a:gd name="T12" fmla="*/ 20 w 40"/>
              <a:gd name="T13" fmla="*/ 30 h 52"/>
              <a:gd name="T14" fmla="*/ 8 w 40"/>
              <a:gd name="T15" fmla="*/ 26 h 52"/>
              <a:gd name="T16" fmla="*/ 2 w 40"/>
              <a:gd name="T17" fmla="*/ 22 h 52"/>
              <a:gd name="T18" fmla="*/ 0 w 40"/>
              <a:gd name="T19" fmla="*/ 14 h 52"/>
              <a:gd name="T20" fmla="*/ 2 w 40"/>
              <a:gd name="T21" fmla="*/ 8 h 52"/>
              <a:gd name="T22" fmla="*/ 6 w 40"/>
              <a:gd name="T23" fmla="*/ 4 h 52"/>
              <a:gd name="T24" fmla="*/ 12 w 40"/>
              <a:gd name="T25" fmla="*/ 2 h 52"/>
              <a:gd name="T26" fmla="*/ 18 w 40"/>
              <a:gd name="T27" fmla="*/ 0 h 52"/>
              <a:gd name="T28" fmla="*/ 28 w 40"/>
              <a:gd name="T29" fmla="*/ 2 h 52"/>
              <a:gd name="T30" fmla="*/ 34 w 40"/>
              <a:gd name="T31" fmla="*/ 6 h 52"/>
              <a:gd name="T32" fmla="*/ 38 w 40"/>
              <a:gd name="T33" fmla="*/ 14 h 52"/>
              <a:gd name="T34" fmla="*/ 28 w 40"/>
              <a:gd name="T35" fmla="*/ 12 h 52"/>
              <a:gd name="T36" fmla="*/ 22 w 40"/>
              <a:gd name="T37" fmla="*/ 8 h 52"/>
              <a:gd name="T38" fmla="*/ 14 w 40"/>
              <a:gd name="T39" fmla="*/ 8 h 52"/>
              <a:gd name="T40" fmla="*/ 10 w 40"/>
              <a:gd name="T41" fmla="*/ 12 h 52"/>
              <a:gd name="T42" fmla="*/ 10 w 40"/>
              <a:gd name="T43" fmla="*/ 16 h 52"/>
              <a:gd name="T44" fmla="*/ 12 w 40"/>
              <a:gd name="T45" fmla="*/ 18 h 52"/>
              <a:gd name="T46" fmla="*/ 16 w 40"/>
              <a:gd name="T47" fmla="*/ 20 h 52"/>
              <a:gd name="T48" fmla="*/ 26 w 40"/>
              <a:gd name="T49" fmla="*/ 22 h 52"/>
              <a:gd name="T50" fmla="*/ 36 w 40"/>
              <a:gd name="T51" fmla="*/ 26 h 52"/>
              <a:gd name="T52" fmla="*/ 40 w 40"/>
              <a:gd name="T53" fmla="*/ 32 h 52"/>
              <a:gd name="T54" fmla="*/ 40 w 40"/>
              <a:gd name="T55" fmla="*/ 40 h 52"/>
              <a:gd name="T56" fmla="*/ 34 w 40"/>
              <a:gd name="T57" fmla="*/ 46 h 52"/>
              <a:gd name="T58" fmla="*/ 26 w 40"/>
              <a:gd name="T59" fmla="*/ 50 h 52"/>
              <a:gd name="T60" fmla="*/ 14 w 40"/>
              <a:gd name="T61" fmla="*/ 50 h 52"/>
              <a:gd name="T62" fmla="*/ 6 w 40"/>
              <a:gd name="T63" fmla="*/ 48 h 52"/>
              <a:gd name="T64" fmla="*/ 0 w 40"/>
              <a:gd name="T65" fmla="*/ 36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" h="52">
                <a:moveTo>
                  <a:pt x="0" y="36"/>
                </a:moveTo>
                <a:lnTo>
                  <a:pt x="8" y="34"/>
                </a:lnTo>
                <a:lnTo>
                  <a:pt x="10" y="38"/>
                </a:lnTo>
                <a:lnTo>
                  <a:pt x="12" y="42"/>
                </a:lnTo>
                <a:lnTo>
                  <a:pt x="16" y="44"/>
                </a:lnTo>
                <a:lnTo>
                  <a:pt x="20" y="44"/>
                </a:lnTo>
                <a:lnTo>
                  <a:pt x="26" y="44"/>
                </a:lnTo>
                <a:lnTo>
                  <a:pt x="28" y="42"/>
                </a:lnTo>
                <a:lnTo>
                  <a:pt x="30" y="40"/>
                </a:lnTo>
                <a:lnTo>
                  <a:pt x="32" y="36"/>
                </a:lnTo>
                <a:lnTo>
                  <a:pt x="30" y="34"/>
                </a:lnTo>
                <a:lnTo>
                  <a:pt x="28" y="32"/>
                </a:lnTo>
                <a:lnTo>
                  <a:pt x="26" y="32"/>
                </a:lnTo>
                <a:lnTo>
                  <a:pt x="20" y="30"/>
                </a:lnTo>
                <a:lnTo>
                  <a:pt x="14" y="28"/>
                </a:lnTo>
                <a:lnTo>
                  <a:pt x="8" y="26"/>
                </a:lnTo>
                <a:lnTo>
                  <a:pt x="6" y="24"/>
                </a:lnTo>
                <a:lnTo>
                  <a:pt x="2" y="22"/>
                </a:lnTo>
                <a:lnTo>
                  <a:pt x="2" y="18"/>
                </a:lnTo>
                <a:lnTo>
                  <a:pt x="0" y="14"/>
                </a:lnTo>
                <a:lnTo>
                  <a:pt x="2" y="12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2" y="2"/>
                </a:lnTo>
                <a:lnTo>
                  <a:pt x="14" y="0"/>
                </a:lnTo>
                <a:lnTo>
                  <a:pt x="18" y="0"/>
                </a:lnTo>
                <a:lnTo>
                  <a:pt x="24" y="0"/>
                </a:lnTo>
                <a:lnTo>
                  <a:pt x="28" y="2"/>
                </a:lnTo>
                <a:lnTo>
                  <a:pt x="32" y="4"/>
                </a:lnTo>
                <a:lnTo>
                  <a:pt x="34" y="6"/>
                </a:lnTo>
                <a:lnTo>
                  <a:pt x="36" y="10"/>
                </a:lnTo>
                <a:lnTo>
                  <a:pt x="38" y="14"/>
                </a:lnTo>
                <a:lnTo>
                  <a:pt x="28" y="16"/>
                </a:lnTo>
                <a:lnTo>
                  <a:pt x="28" y="12"/>
                </a:lnTo>
                <a:lnTo>
                  <a:pt x="26" y="10"/>
                </a:lnTo>
                <a:lnTo>
                  <a:pt x="22" y="8"/>
                </a:lnTo>
                <a:lnTo>
                  <a:pt x="20" y="8"/>
                </a:lnTo>
                <a:lnTo>
                  <a:pt x="14" y="8"/>
                </a:lnTo>
                <a:lnTo>
                  <a:pt x="12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  <a:lnTo>
                  <a:pt x="10" y="16"/>
                </a:lnTo>
                <a:lnTo>
                  <a:pt x="12" y="18"/>
                </a:lnTo>
                <a:lnTo>
                  <a:pt x="14" y="18"/>
                </a:lnTo>
                <a:lnTo>
                  <a:pt x="16" y="20"/>
                </a:lnTo>
                <a:lnTo>
                  <a:pt x="20" y="20"/>
                </a:lnTo>
                <a:lnTo>
                  <a:pt x="26" y="22"/>
                </a:lnTo>
                <a:lnTo>
                  <a:pt x="32" y="24"/>
                </a:lnTo>
                <a:lnTo>
                  <a:pt x="36" y="26"/>
                </a:lnTo>
                <a:lnTo>
                  <a:pt x="38" y="28"/>
                </a:lnTo>
                <a:lnTo>
                  <a:pt x="40" y="32"/>
                </a:lnTo>
                <a:lnTo>
                  <a:pt x="40" y="36"/>
                </a:lnTo>
                <a:lnTo>
                  <a:pt x="40" y="40"/>
                </a:lnTo>
                <a:lnTo>
                  <a:pt x="38" y="44"/>
                </a:lnTo>
                <a:lnTo>
                  <a:pt x="34" y="46"/>
                </a:lnTo>
                <a:lnTo>
                  <a:pt x="30" y="50"/>
                </a:lnTo>
                <a:lnTo>
                  <a:pt x="26" y="50"/>
                </a:lnTo>
                <a:lnTo>
                  <a:pt x="20" y="52"/>
                </a:lnTo>
                <a:lnTo>
                  <a:pt x="14" y="50"/>
                </a:lnTo>
                <a:lnTo>
                  <a:pt x="10" y="50"/>
                </a:lnTo>
                <a:lnTo>
                  <a:pt x="6" y="48"/>
                </a:lnTo>
                <a:lnTo>
                  <a:pt x="2" y="42"/>
                </a:lnTo>
                <a:lnTo>
                  <a:pt x="0" y="3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4" name="Freeform 236"/>
          <p:cNvSpPr>
            <a:spLocks noChangeAspect="1" noEditPoints="1"/>
          </p:cNvSpPr>
          <p:nvPr/>
        </p:nvSpPr>
        <p:spPr bwMode="auto">
          <a:xfrm>
            <a:off x="2517775" y="1633538"/>
            <a:ext cx="82550" cy="95250"/>
          </a:xfrm>
          <a:custGeom>
            <a:avLst/>
            <a:gdLst>
              <a:gd name="T0" fmla="*/ 28 w 44"/>
              <a:gd name="T1" fmla="*/ 46 h 50"/>
              <a:gd name="T2" fmla="*/ 20 w 44"/>
              <a:gd name="T3" fmla="*/ 50 h 50"/>
              <a:gd name="T4" fmla="*/ 8 w 44"/>
              <a:gd name="T5" fmla="*/ 50 h 50"/>
              <a:gd name="T6" fmla="*/ 2 w 44"/>
              <a:gd name="T7" fmla="*/ 42 h 50"/>
              <a:gd name="T8" fmla="*/ 0 w 44"/>
              <a:gd name="T9" fmla="*/ 32 h 50"/>
              <a:gd name="T10" fmla="*/ 4 w 44"/>
              <a:gd name="T11" fmla="*/ 28 h 50"/>
              <a:gd name="T12" fmla="*/ 8 w 44"/>
              <a:gd name="T13" fmla="*/ 24 h 50"/>
              <a:gd name="T14" fmla="*/ 14 w 44"/>
              <a:gd name="T15" fmla="*/ 22 h 50"/>
              <a:gd name="T16" fmla="*/ 26 w 44"/>
              <a:gd name="T17" fmla="*/ 20 h 50"/>
              <a:gd name="T18" fmla="*/ 32 w 44"/>
              <a:gd name="T19" fmla="*/ 16 h 50"/>
              <a:gd name="T20" fmla="*/ 30 w 44"/>
              <a:gd name="T21" fmla="*/ 12 h 50"/>
              <a:gd name="T22" fmla="*/ 26 w 44"/>
              <a:gd name="T23" fmla="*/ 8 h 50"/>
              <a:gd name="T24" fmla="*/ 16 w 44"/>
              <a:gd name="T25" fmla="*/ 8 h 50"/>
              <a:gd name="T26" fmla="*/ 12 w 44"/>
              <a:gd name="T27" fmla="*/ 12 h 50"/>
              <a:gd name="T28" fmla="*/ 2 w 44"/>
              <a:gd name="T29" fmla="*/ 14 h 50"/>
              <a:gd name="T30" fmla="*/ 4 w 44"/>
              <a:gd name="T31" fmla="*/ 6 h 50"/>
              <a:gd name="T32" fmla="*/ 12 w 44"/>
              <a:gd name="T33" fmla="*/ 2 h 50"/>
              <a:gd name="T34" fmla="*/ 22 w 44"/>
              <a:gd name="T35" fmla="*/ 0 h 50"/>
              <a:gd name="T36" fmla="*/ 32 w 44"/>
              <a:gd name="T37" fmla="*/ 2 h 50"/>
              <a:gd name="T38" fmla="*/ 38 w 44"/>
              <a:gd name="T39" fmla="*/ 4 h 50"/>
              <a:gd name="T40" fmla="*/ 40 w 44"/>
              <a:gd name="T41" fmla="*/ 10 h 50"/>
              <a:gd name="T42" fmla="*/ 42 w 44"/>
              <a:gd name="T43" fmla="*/ 18 h 50"/>
              <a:gd name="T44" fmla="*/ 42 w 44"/>
              <a:gd name="T45" fmla="*/ 34 h 50"/>
              <a:gd name="T46" fmla="*/ 42 w 44"/>
              <a:gd name="T47" fmla="*/ 42 h 50"/>
              <a:gd name="T48" fmla="*/ 44 w 44"/>
              <a:gd name="T49" fmla="*/ 50 h 50"/>
              <a:gd name="T50" fmla="*/ 34 w 44"/>
              <a:gd name="T51" fmla="*/ 46 h 50"/>
              <a:gd name="T52" fmla="*/ 32 w 44"/>
              <a:gd name="T53" fmla="*/ 26 h 50"/>
              <a:gd name="T54" fmla="*/ 20 w 44"/>
              <a:gd name="T55" fmla="*/ 28 h 50"/>
              <a:gd name="T56" fmla="*/ 12 w 44"/>
              <a:gd name="T57" fmla="*/ 30 h 50"/>
              <a:gd name="T58" fmla="*/ 10 w 44"/>
              <a:gd name="T59" fmla="*/ 32 h 50"/>
              <a:gd name="T60" fmla="*/ 8 w 44"/>
              <a:gd name="T61" fmla="*/ 36 h 50"/>
              <a:gd name="T62" fmla="*/ 12 w 44"/>
              <a:gd name="T63" fmla="*/ 40 h 50"/>
              <a:gd name="T64" fmla="*/ 18 w 44"/>
              <a:gd name="T65" fmla="*/ 42 h 50"/>
              <a:gd name="T66" fmla="*/ 26 w 44"/>
              <a:gd name="T67" fmla="*/ 40 h 50"/>
              <a:gd name="T68" fmla="*/ 30 w 44"/>
              <a:gd name="T69" fmla="*/ 36 h 50"/>
              <a:gd name="T70" fmla="*/ 32 w 44"/>
              <a:gd name="T71" fmla="*/ 2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" h="50">
                <a:moveTo>
                  <a:pt x="32" y="44"/>
                </a:moveTo>
                <a:lnTo>
                  <a:pt x="28" y="46"/>
                </a:lnTo>
                <a:lnTo>
                  <a:pt x="24" y="48"/>
                </a:lnTo>
                <a:lnTo>
                  <a:pt x="20" y="50"/>
                </a:lnTo>
                <a:lnTo>
                  <a:pt x="16" y="50"/>
                </a:lnTo>
                <a:lnTo>
                  <a:pt x="8" y="50"/>
                </a:lnTo>
                <a:lnTo>
                  <a:pt x="4" y="46"/>
                </a:lnTo>
                <a:lnTo>
                  <a:pt x="2" y="42"/>
                </a:lnTo>
                <a:lnTo>
                  <a:pt x="0" y="36"/>
                </a:lnTo>
                <a:lnTo>
                  <a:pt x="0" y="32"/>
                </a:lnTo>
                <a:lnTo>
                  <a:pt x="2" y="30"/>
                </a:lnTo>
                <a:lnTo>
                  <a:pt x="4" y="28"/>
                </a:lnTo>
                <a:lnTo>
                  <a:pt x="6" y="26"/>
                </a:lnTo>
                <a:lnTo>
                  <a:pt x="8" y="24"/>
                </a:lnTo>
                <a:lnTo>
                  <a:pt x="12" y="22"/>
                </a:lnTo>
                <a:lnTo>
                  <a:pt x="14" y="22"/>
                </a:lnTo>
                <a:lnTo>
                  <a:pt x="18" y="22"/>
                </a:lnTo>
                <a:lnTo>
                  <a:pt x="26" y="20"/>
                </a:lnTo>
                <a:lnTo>
                  <a:pt x="32" y="18"/>
                </a:lnTo>
                <a:lnTo>
                  <a:pt x="32" y="16"/>
                </a:lnTo>
                <a:lnTo>
                  <a:pt x="32" y="16"/>
                </a:lnTo>
                <a:lnTo>
                  <a:pt x="30" y="12"/>
                </a:lnTo>
                <a:lnTo>
                  <a:pt x="30" y="10"/>
                </a:lnTo>
                <a:lnTo>
                  <a:pt x="26" y="8"/>
                </a:lnTo>
                <a:lnTo>
                  <a:pt x="22" y="8"/>
                </a:lnTo>
                <a:lnTo>
                  <a:pt x="16" y="8"/>
                </a:lnTo>
                <a:lnTo>
                  <a:pt x="14" y="10"/>
                </a:lnTo>
                <a:lnTo>
                  <a:pt x="12" y="12"/>
                </a:lnTo>
                <a:lnTo>
                  <a:pt x="10" y="16"/>
                </a:lnTo>
                <a:lnTo>
                  <a:pt x="2" y="14"/>
                </a:lnTo>
                <a:lnTo>
                  <a:pt x="2" y="10"/>
                </a:lnTo>
                <a:lnTo>
                  <a:pt x="4" y="6"/>
                </a:lnTo>
                <a:lnTo>
                  <a:pt x="8" y="4"/>
                </a:lnTo>
                <a:lnTo>
                  <a:pt x="12" y="2"/>
                </a:lnTo>
                <a:lnTo>
                  <a:pt x="16" y="0"/>
                </a:lnTo>
                <a:lnTo>
                  <a:pt x="22" y="0"/>
                </a:lnTo>
                <a:lnTo>
                  <a:pt x="28" y="0"/>
                </a:lnTo>
                <a:lnTo>
                  <a:pt x="32" y="2"/>
                </a:lnTo>
                <a:lnTo>
                  <a:pt x="36" y="2"/>
                </a:lnTo>
                <a:lnTo>
                  <a:pt x="38" y="4"/>
                </a:lnTo>
                <a:lnTo>
                  <a:pt x="40" y="8"/>
                </a:lnTo>
                <a:lnTo>
                  <a:pt x="40" y="10"/>
                </a:lnTo>
                <a:lnTo>
                  <a:pt x="42" y="14"/>
                </a:lnTo>
                <a:lnTo>
                  <a:pt x="42" y="18"/>
                </a:lnTo>
                <a:lnTo>
                  <a:pt x="42" y="28"/>
                </a:lnTo>
                <a:lnTo>
                  <a:pt x="42" y="34"/>
                </a:lnTo>
                <a:lnTo>
                  <a:pt x="42" y="40"/>
                </a:lnTo>
                <a:lnTo>
                  <a:pt x="42" y="42"/>
                </a:lnTo>
                <a:lnTo>
                  <a:pt x="42" y="46"/>
                </a:lnTo>
                <a:lnTo>
                  <a:pt x="44" y="50"/>
                </a:lnTo>
                <a:lnTo>
                  <a:pt x="36" y="50"/>
                </a:lnTo>
                <a:lnTo>
                  <a:pt x="34" y="46"/>
                </a:lnTo>
                <a:lnTo>
                  <a:pt x="32" y="44"/>
                </a:lnTo>
                <a:close/>
                <a:moveTo>
                  <a:pt x="32" y="26"/>
                </a:moveTo>
                <a:lnTo>
                  <a:pt x="26" y="28"/>
                </a:lnTo>
                <a:lnTo>
                  <a:pt x="20" y="28"/>
                </a:lnTo>
                <a:lnTo>
                  <a:pt x="16" y="30"/>
                </a:lnTo>
                <a:lnTo>
                  <a:pt x="12" y="30"/>
                </a:lnTo>
                <a:lnTo>
                  <a:pt x="12" y="32"/>
                </a:lnTo>
                <a:lnTo>
                  <a:pt x="10" y="32"/>
                </a:lnTo>
                <a:lnTo>
                  <a:pt x="10" y="34"/>
                </a:lnTo>
                <a:lnTo>
                  <a:pt x="8" y="36"/>
                </a:lnTo>
                <a:lnTo>
                  <a:pt x="10" y="38"/>
                </a:lnTo>
                <a:lnTo>
                  <a:pt x="12" y="40"/>
                </a:lnTo>
                <a:lnTo>
                  <a:pt x="14" y="42"/>
                </a:lnTo>
                <a:lnTo>
                  <a:pt x="18" y="42"/>
                </a:lnTo>
                <a:lnTo>
                  <a:pt x="22" y="42"/>
                </a:lnTo>
                <a:lnTo>
                  <a:pt x="26" y="40"/>
                </a:lnTo>
                <a:lnTo>
                  <a:pt x="28" y="38"/>
                </a:lnTo>
                <a:lnTo>
                  <a:pt x="30" y="36"/>
                </a:lnTo>
                <a:lnTo>
                  <a:pt x="32" y="32"/>
                </a:lnTo>
                <a:lnTo>
                  <a:pt x="32" y="28"/>
                </a:lnTo>
                <a:lnTo>
                  <a:pt x="32" y="2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5" name="Freeform 237"/>
          <p:cNvSpPr>
            <a:spLocks noChangeAspect="1"/>
          </p:cNvSpPr>
          <p:nvPr/>
        </p:nvSpPr>
        <p:spPr bwMode="auto">
          <a:xfrm>
            <a:off x="2309813" y="1652588"/>
            <a:ext cx="123825" cy="90487"/>
          </a:xfrm>
          <a:custGeom>
            <a:avLst/>
            <a:gdLst>
              <a:gd name="T0" fmla="*/ 14 w 66"/>
              <a:gd name="T1" fmla="*/ 48 h 48"/>
              <a:gd name="T2" fmla="*/ 0 w 66"/>
              <a:gd name="T3" fmla="*/ 0 h 48"/>
              <a:gd name="T4" fmla="*/ 8 w 66"/>
              <a:gd name="T5" fmla="*/ 0 h 48"/>
              <a:gd name="T6" fmla="*/ 16 w 66"/>
              <a:gd name="T7" fmla="*/ 28 h 48"/>
              <a:gd name="T8" fmla="*/ 18 w 66"/>
              <a:gd name="T9" fmla="*/ 38 h 48"/>
              <a:gd name="T10" fmla="*/ 18 w 66"/>
              <a:gd name="T11" fmla="*/ 38 h 48"/>
              <a:gd name="T12" fmla="*/ 20 w 66"/>
              <a:gd name="T13" fmla="*/ 34 h 48"/>
              <a:gd name="T14" fmla="*/ 20 w 66"/>
              <a:gd name="T15" fmla="*/ 28 h 48"/>
              <a:gd name="T16" fmla="*/ 28 w 66"/>
              <a:gd name="T17" fmla="*/ 0 h 48"/>
              <a:gd name="T18" fmla="*/ 38 w 66"/>
              <a:gd name="T19" fmla="*/ 0 h 48"/>
              <a:gd name="T20" fmla="*/ 44 w 66"/>
              <a:gd name="T21" fmla="*/ 28 h 48"/>
              <a:gd name="T22" fmla="*/ 46 w 66"/>
              <a:gd name="T23" fmla="*/ 38 h 48"/>
              <a:gd name="T24" fmla="*/ 48 w 66"/>
              <a:gd name="T25" fmla="*/ 28 h 48"/>
              <a:gd name="T26" fmla="*/ 56 w 66"/>
              <a:gd name="T27" fmla="*/ 0 h 48"/>
              <a:gd name="T28" fmla="*/ 66 w 66"/>
              <a:gd name="T29" fmla="*/ 0 h 48"/>
              <a:gd name="T30" fmla="*/ 52 w 66"/>
              <a:gd name="T31" fmla="*/ 48 h 48"/>
              <a:gd name="T32" fmla="*/ 42 w 66"/>
              <a:gd name="T33" fmla="*/ 48 h 48"/>
              <a:gd name="T34" fmla="*/ 34 w 66"/>
              <a:gd name="T35" fmla="*/ 20 h 48"/>
              <a:gd name="T36" fmla="*/ 32 w 66"/>
              <a:gd name="T37" fmla="*/ 12 h 48"/>
              <a:gd name="T38" fmla="*/ 24 w 66"/>
              <a:gd name="T39" fmla="*/ 48 h 48"/>
              <a:gd name="T40" fmla="*/ 14 w 66"/>
              <a:gd name="T41" fmla="*/ 4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6" h="48">
                <a:moveTo>
                  <a:pt x="14" y="48"/>
                </a:moveTo>
                <a:lnTo>
                  <a:pt x="0" y="0"/>
                </a:lnTo>
                <a:lnTo>
                  <a:pt x="8" y="0"/>
                </a:lnTo>
                <a:lnTo>
                  <a:pt x="16" y="28"/>
                </a:lnTo>
                <a:lnTo>
                  <a:pt x="18" y="38"/>
                </a:lnTo>
                <a:lnTo>
                  <a:pt x="18" y="38"/>
                </a:lnTo>
                <a:lnTo>
                  <a:pt x="20" y="34"/>
                </a:lnTo>
                <a:lnTo>
                  <a:pt x="20" y="28"/>
                </a:lnTo>
                <a:lnTo>
                  <a:pt x="28" y="0"/>
                </a:lnTo>
                <a:lnTo>
                  <a:pt x="38" y="0"/>
                </a:lnTo>
                <a:lnTo>
                  <a:pt x="44" y="28"/>
                </a:lnTo>
                <a:lnTo>
                  <a:pt x="46" y="38"/>
                </a:lnTo>
                <a:lnTo>
                  <a:pt x="48" y="28"/>
                </a:lnTo>
                <a:lnTo>
                  <a:pt x="56" y="0"/>
                </a:lnTo>
                <a:lnTo>
                  <a:pt x="66" y="0"/>
                </a:lnTo>
                <a:lnTo>
                  <a:pt x="52" y="48"/>
                </a:lnTo>
                <a:lnTo>
                  <a:pt x="42" y="48"/>
                </a:lnTo>
                <a:lnTo>
                  <a:pt x="34" y="20"/>
                </a:lnTo>
                <a:lnTo>
                  <a:pt x="32" y="12"/>
                </a:lnTo>
                <a:lnTo>
                  <a:pt x="24" y="48"/>
                </a:lnTo>
                <a:lnTo>
                  <a:pt x="14" y="4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6" name="Freeform 238"/>
          <p:cNvSpPr>
            <a:spLocks noChangeAspect="1" noEditPoints="1"/>
          </p:cNvSpPr>
          <p:nvPr/>
        </p:nvSpPr>
        <p:spPr bwMode="auto">
          <a:xfrm>
            <a:off x="4203700" y="1717675"/>
            <a:ext cx="87313" cy="93663"/>
          </a:xfrm>
          <a:custGeom>
            <a:avLst/>
            <a:gdLst>
              <a:gd name="T0" fmla="*/ 38 w 46"/>
              <a:gd name="T1" fmla="*/ 34 h 50"/>
              <a:gd name="T2" fmla="*/ 46 w 46"/>
              <a:gd name="T3" fmla="*/ 36 h 50"/>
              <a:gd name="T4" fmla="*/ 42 w 46"/>
              <a:gd name="T5" fmla="*/ 42 h 50"/>
              <a:gd name="T6" fmla="*/ 38 w 46"/>
              <a:gd name="T7" fmla="*/ 46 h 50"/>
              <a:gd name="T8" fmla="*/ 32 w 46"/>
              <a:gd name="T9" fmla="*/ 50 h 50"/>
              <a:gd name="T10" fmla="*/ 24 w 46"/>
              <a:gd name="T11" fmla="*/ 50 h 50"/>
              <a:gd name="T12" fmla="*/ 18 w 46"/>
              <a:gd name="T13" fmla="*/ 50 h 50"/>
              <a:gd name="T14" fmla="*/ 12 w 46"/>
              <a:gd name="T15" fmla="*/ 48 h 50"/>
              <a:gd name="T16" fmla="*/ 8 w 46"/>
              <a:gd name="T17" fmla="*/ 44 h 50"/>
              <a:gd name="T18" fmla="*/ 4 w 46"/>
              <a:gd name="T19" fmla="*/ 38 h 50"/>
              <a:gd name="T20" fmla="*/ 2 w 46"/>
              <a:gd name="T21" fmla="*/ 32 h 50"/>
              <a:gd name="T22" fmla="*/ 0 w 46"/>
              <a:gd name="T23" fmla="*/ 26 h 50"/>
              <a:gd name="T24" fmla="*/ 2 w 46"/>
              <a:gd name="T25" fmla="*/ 18 h 50"/>
              <a:gd name="T26" fmla="*/ 4 w 46"/>
              <a:gd name="T27" fmla="*/ 12 h 50"/>
              <a:gd name="T28" fmla="*/ 8 w 46"/>
              <a:gd name="T29" fmla="*/ 6 h 50"/>
              <a:gd name="T30" fmla="*/ 12 w 46"/>
              <a:gd name="T31" fmla="*/ 2 h 50"/>
              <a:gd name="T32" fmla="*/ 18 w 46"/>
              <a:gd name="T33" fmla="*/ 0 h 50"/>
              <a:gd name="T34" fmla="*/ 24 w 46"/>
              <a:gd name="T35" fmla="*/ 0 h 50"/>
              <a:gd name="T36" fmla="*/ 30 w 46"/>
              <a:gd name="T37" fmla="*/ 0 h 50"/>
              <a:gd name="T38" fmla="*/ 36 w 46"/>
              <a:gd name="T39" fmla="*/ 2 h 50"/>
              <a:gd name="T40" fmla="*/ 40 w 46"/>
              <a:gd name="T41" fmla="*/ 6 h 50"/>
              <a:gd name="T42" fmla="*/ 44 w 46"/>
              <a:gd name="T43" fmla="*/ 12 h 50"/>
              <a:gd name="T44" fmla="*/ 46 w 46"/>
              <a:gd name="T45" fmla="*/ 18 h 50"/>
              <a:gd name="T46" fmla="*/ 46 w 46"/>
              <a:gd name="T47" fmla="*/ 24 h 50"/>
              <a:gd name="T48" fmla="*/ 46 w 46"/>
              <a:gd name="T49" fmla="*/ 26 h 50"/>
              <a:gd name="T50" fmla="*/ 46 w 46"/>
              <a:gd name="T51" fmla="*/ 26 h 50"/>
              <a:gd name="T52" fmla="*/ 10 w 46"/>
              <a:gd name="T53" fmla="*/ 26 h 50"/>
              <a:gd name="T54" fmla="*/ 12 w 46"/>
              <a:gd name="T55" fmla="*/ 34 h 50"/>
              <a:gd name="T56" fmla="*/ 14 w 46"/>
              <a:gd name="T57" fmla="*/ 38 h 50"/>
              <a:gd name="T58" fmla="*/ 18 w 46"/>
              <a:gd name="T59" fmla="*/ 42 h 50"/>
              <a:gd name="T60" fmla="*/ 24 w 46"/>
              <a:gd name="T61" fmla="*/ 42 h 50"/>
              <a:gd name="T62" fmla="*/ 28 w 46"/>
              <a:gd name="T63" fmla="*/ 42 h 50"/>
              <a:gd name="T64" fmla="*/ 32 w 46"/>
              <a:gd name="T65" fmla="*/ 40 h 50"/>
              <a:gd name="T66" fmla="*/ 34 w 46"/>
              <a:gd name="T67" fmla="*/ 38 h 50"/>
              <a:gd name="T68" fmla="*/ 38 w 46"/>
              <a:gd name="T69" fmla="*/ 34 h 50"/>
              <a:gd name="T70" fmla="*/ 10 w 46"/>
              <a:gd name="T71" fmla="*/ 20 h 50"/>
              <a:gd name="T72" fmla="*/ 38 w 46"/>
              <a:gd name="T73" fmla="*/ 20 h 50"/>
              <a:gd name="T74" fmla="*/ 36 w 46"/>
              <a:gd name="T75" fmla="*/ 14 h 50"/>
              <a:gd name="T76" fmla="*/ 34 w 46"/>
              <a:gd name="T77" fmla="*/ 12 h 50"/>
              <a:gd name="T78" fmla="*/ 30 w 46"/>
              <a:gd name="T79" fmla="*/ 8 h 50"/>
              <a:gd name="T80" fmla="*/ 24 w 46"/>
              <a:gd name="T81" fmla="*/ 8 h 50"/>
              <a:gd name="T82" fmla="*/ 18 w 46"/>
              <a:gd name="T83" fmla="*/ 8 h 50"/>
              <a:gd name="T84" fmla="*/ 14 w 46"/>
              <a:gd name="T85" fmla="*/ 10 h 50"/>
              <a:gd name="T86" fmla="*/ 10 w 46"/>
              <a:gd name="T87" fmla="*/ 14 h 50"/>
              <a:gd name="T88" fmla="*/ 10 w 46"/>
              <a:gd name="T89" fmla="*/ 2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6" h="50">
                <a:moveTo>
                  <a:pt x="38" y="34"/>
                </a:moveTo>
                <a:lnTo>
                  <a:pt x="46" y="36"/>
                </a:lnTo>
                <a:lnTo>
                  <a:pt x="42" y="42"/>
                </a:lnTo>
                <a:lnTo>
                  <a:pt x="38" y="46"/>
                </a:lnTo>
                <a:lnTo>
                  <a:pt x="32" y="50"/>
                </a:lnTo>
                <a:lnTo>
                  <a:pt x="24" y="50"/>
                </a:lnTo>
                <a:lnTo>
                  <a:pt x="18" y="50"/>
                </a:lnTo>
                <a:lnTo>
                  <a:pt x="12" y="48"/>
                </a:lnTo>
                <a:lnTo>
                  <a:pt x="8" y="44"/>
                </a:lnTo>
                <a:lnTo>
                  <a:pt x="4" y="38"/>
                </a:lnTo>
                <a:lnTo>
                  <a:pt x="2" y="32"/>
                </a:lnTo>
                <a:lnTo>
                  <a:pt x="0" y="26"/>
                </a:lnTo>
                <a:lnTo>
                  <a:pt x="2" y="18"/>
                </a:lnTo>
                <a:lnTo>
                  <a:pt x="4" y="12"/>
                </a:lnTo>
                <a:lnTo>
                  <a:pt x="8" y="6"/>
                </a:lnTo>
                <a:lnTo>
                  <a:pt x="12" y="2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2"/>
                </a:lnTo>
                <a:lnTo>
                  <a:pt x="40" y="6"/>
                </a:lnTo>
                <a:lnTo>
                  <a:pt x="44" y="12"/>
                </a:lnTo>
                <a:lnTo>
                  <a:pt x="46" y="18"/>
                </a:lnTo>
                <a:lnTo>
                  <a:pt x="46" y="24"/>
                </a:lnTo>
                <a:lnTo>
                  <a:pt x="46" y="26"/>
                </a:lnTo>
                <a:lnTo>
                  <a:pt x="46" y="26"/>
                </a:lnTo>
                <a:lnTo>
                  <a:pt x="10" y="26"/>
                </a:lnTo>
                <a:lnTo>
                  <a:pt x="12" y="34"/>
                </a:lnTo>
                <a:lnTo>
                  <a:pt x="14" y="38"/>
                </a:lnTo>
                <a:lnTo>
                  <a:pt x="18" y="42"/>
                </a:lnTo>
                <a:lnTo>
                  <a:pt x="24" y="42"/>
                </a:lnTo>
                <a:lnTo>
                  <a:pt x="28" y="42"/>
                </a:lnTo>
                <a:lnTo>
                  <a:pt x="32" y="40"/>
                </a:lnTo>
                <a:lnTo>
                  <a:pt x="34" y="38"/>
                </a:lnTo>
                <a:lnTo>
                  <a:pt x="38" y="34"/>
                </a:lnTo>
                <a:close/>
                <a:moveTo>
                  <a:pt x="10" y="20"/>
                </a:moveTo>
                <a:lnTo>
                  <a:pt x="38" y="20"/>
                </a:lnTo>
                <a:lnTo>
                  <a:pt x="36" y="14"/>
                </a:lnTo>
                <a:lnTo>
                  <a:pt x="34" y="12"/>
                </a:lnTo>
                <a:lnTo>
                  <a:pt x="30" y="8"/>
                </a:lnTo>
                <a:lnTo>
                  <a:pt x="24" y="8"/>
                </a:lnTo>
                <a:lnTo>
                  <a:pt x="18" y="8"/>
                </a:lnTo>
                <a:lnTo>
                  <a:pt x="14" y="10"/>
                </a:lnTo>
                <a:lnTo>
                  <a:pt x="10" y="14"/>
                </a:lnTo>
                <a:lnTo>
                  <a:pt x="10" y="2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7" name="Freeform 239"/>
          <p:cNvSpPr>
            <a:spLocks noChangeAspect="1"/>
          </p:cNvSpPr>
          <p:nvPr/>
        </p:nvSpPr>
        <p:spPr bwMode="auto">
          <a:xfrm>
            <a:off x="4033838" y="1728788"/>
            <a:ext cx="79375" cy="93662"/>
          </a:xfrm>
          <a:custGeom>
            <a:avLst/>
            <a:gdLst>
              <a:gd name="T0" fmla="*/ 34 w 42"/>
              <a:gd name="T1" fmla="*/ 32 h 50"/>
              <a:gd name="T2" fmla="*/ 42 w 42"/>
              <a:gd name="T3" fmla="*/ 32 h 50"/>
              <a:gd name="T4" fmla="*/ 40 w 42"/>
              <a:gd name="T5" fmla="*/ 40 h 50"/>
              <a:gd name="T6" fmla="*/ 36 w 42"/>
              <a:gd name="T7" fmla="*/ 46 h 50"/>
              <a:gd name="T8" fmla="*/ 30 w 42"/>
              <a:gd name="T9" fmla="*/ 50 h 50"/>
              <a:gd name="T10" fmla="*/ 22 w 42"/>
              <a:gd name="T11" fmla="*/ 50 h 50"/>
              <a:gd name="T12" fmla="*/ 16 w 42"/>
              <a:gd name="T13" fmla="*/ 50 h 50"/>
              <a:gd name="T14" fmla="*/ 10 w 42"/>
              <a:gd name="T15" fmla="*/ 48 h 50"/>
              <a:gd name="T16" fmla="*/ 6 w 42"/>
              <a:gd name="T17" fmla="*/ 44 h 50"/>
              <a:gd name="T18" fmla="*/ 4 w 42"/>
              <a:gd name="T19" fmla="*/ 40 h 50"/>
              <a:gd name="T20" fmla="*/ 2 w 42"/>
              <a:gd name="T21" fmla="*/ 32 h 50"/>
              <a:gd name="T22" fmla="*/ 0 w 42"/>
              <a:gd name="T23" fmla="*/ 26 h 50"/>
              <a:gd name="T24" fmla="*/ 2 w 42"/>
              <a:gd name="T25" fmla="*/ 18 h 50"/>
              <a:gd name="T26" fmla="*/ 2 w 42"/>
              <a:gd name="T27" fmla="*/ 12 h 50"/>
              <a:gd name="T28" fmla="*/ 6 w 42"/>
              <a:gd name="T29" fmla="*/ 6 h 50"/>
              <a:gd name="T30" fmla="*/ 10 w 42"/>
              <a:gd name="T31" fmla="*/ 2 h 50"/>
              <a:gd name="T32" fmla="*/ 16 w 42"/>
              <a:gd name="T33" fmla="*/ 0 h 50"/>
              <a:gd name="T34" fmla="*/ 22 w 42"/>
              <a:gd name="T35" fmla="*/ 0 h 50"/>
              <a:gd name="T36" fmla="*/ 30 w 42"/>
              <a:gd name="T37" fmla="*/ 0 h 50"/>
              <a:gd name="T38" fmla="*/ 36 w 42"/>
              <a:gd name="T39" fmla="*/ 4 h 50"/>
              <a:gd name="T40" fmla="*/ 40 w 42"/>
              <a:gd name="T41" fmla="*/ 8 h 50"/>
              <a:gd name="T42" fmla="*/ 42 w 42"/>
              <a:gd name="T43" fmla="*/ 16 h 50"/>
              <a:gd name="T44" fmla="*/ 32 w 42"/>
              <a:gd name="T45" fmla="*/ 16 h 50"/>
              <a:gd name="T46" fmla="*/ 32 w 42"/>
              <a:gd name="T47" fmla="*/ 12 h 50"/>
              <a:gd name="T48" fmla="*/ 28 w 42"/>
              <a:gd name="T49" fmla="*/ 10 h 50"/>
              <a:gd name="T50" fmla="*/ 26 w 42"/>
              <a:gd name="T51" fmla="*/ 8 h 50"/>
              <a:gd name="T52" fmla="*/ 22 w 42"/>
              <a:gd name="T53" fmla="*/ 8 h 50"/>
              <a:gd name="T54" fmla="*/ 18 w 42"/>
              <a:gd name="T55" fmla="*/ 8 h 50"/>
              <a:gd name="T56" fmla="*/ 12 w 42"/>
              <a:gd name="T57" fmla="*/ 12 h 50"/>
              <a:gd name="T58" fmla="*/ 10 w 42"/>
              <a:gd name="T59" fmla="*/ 16 h 50"/>
              <a:gd name="T60" fmla="*/ 10 w 42"/>
              <a:gd name="T61" fmla="*/ 20 h 50"/>
              <a:gd name="T62" fmla="*/ 10 w 42"/>
              <a:gd name="T63" fmla="*/ 26 h 50"/>
              <a:gd name="T64" fmla="*/ 10 w 42"/>
              <a:gd name="T65" fmla="*/ 30 h 50"/>
              <a:gd name="T66" fmla="*/ 10 w 42"/>
              <a:gd name="T67" fmla="*/ 36 h 50"/>
              <a:gd name="T68" fmla="*/ 12 w 42"/>
              <a:gd name="T69" fmla="*/ 38 h 50"/>
              <a:gd name="T70" fmla="*/ 16 w 42"/>
              <a:gd name="T71" fmla="*/ 42 h 50"/>
              <a:gd name="T72" fmla="*/ 22 w 42"/>
              <a:gd name="T73" fmla="*/ 42 h 50"/>
              <a:gd name="T74" fmla="*/ 26 w 42"/>
              <a:gd name="T75" fmla="*/ 42 h 50"/>
              <a:gd name="T76" fmla="*/ 30 w 42"/>
              <a:gd name="T77" fmla="*/ 40 h 50"/>
              <a:gd name="T78" fmla="*/ 32 w 42"/>
              <a:gd name="T79" fmla="*/ 36 h 50"/>
              <a:gd name="T80" fmla="*/ 34 w 42"/>
              <a:gd name="T81" fmla="*/ 32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2" h="50">
                <a:moveTo>
                  <a:pt x="34" y="32"/>
                </a:moveTo>
                <a:lnTo>
                  <a:pt x="42" y="32"/>
                </a:lnTo>
                <a:lnTo>
                  <a:pt x="40" y="40"/>
                </a:lnTo>
                <a:lnTo>
                  <a:pt x="36" y="46"/>
                </a:lnTo>
                <a:lnTo>
                  <a:pt x="30" y="50"/>
                </a:lnTo>
                <a:lnTo>
                  <a:pt x="22" y="50"/>
                </a:lnTo>
                <a:lnTo>
                  <a:pt x="16" y="50"/>
                </a:lnTo>
                <a:lnTo>
                  <a:pt x="10" y="48"/>
                </a:lnTo>
                <a:lnTo>
                  <a:pt x="6" y="44"/>
                </a:lnTo>
                <a:lnTo>
                  <a:pt x="4" y="40"/>
                </a:lnTo>
                <a:lnTo>
                  <a:pt x="2" y="32"/>
                </a:lnTo>
                <a:lnTo>
                  <a:pt x="0" y="26"/>
                </a:lnTo>
                <a:lnTo>
                  <a:pt x="2" y="18"/>
                </a:lnTo>
                <a:lnTo>
                  <a:pt x="2" y="12"/>
                </a:lnTo>
                <a:lnTo>
                  <a:pt x="6" y="6"/>
                </a:lnTo>
                <a:lnTo>
                  <a:pt x="10" y="2"/>
                </a:lnTo>
                <a:lnTo>
                  <a:pt x="16" y="0"/>
                </a:lnTo>
                <a:lnTo>
                  <a:pt x="22" y="0"/>
                </a:lnTo>
                <a:lnTo>
                  <a:pt x="30" y="0"/>
                </a:lnTo>
                <a:lnTo>
                  <a:pt x="36" y="4"/>
                </a:lnTo>
                <a:lnTo>
                  <a:pt x="40" y="8"/>
                </a:lnTo>
                <a:lnTo>
                  <a:pt x="42" y="16"/>
                </a:lnTo>
                <a:lnTo>
                  <a:pt x="32" y="16"/>
                </a:lnTo>
                <a:lnTo>
                  <a:pt x="32" y="12"/>
                </a:lnTo>
                <a:lnTo>
                  <a:pt x="28" y="10"/>
                </a:lnTo>
                <a:lnTo>
                  <a:pt x="26" y="8"/>
                </a:lnTo>
                <a:lnTo>
                  <a:pt x="22" y="8"/>
                </a:lnTo>
                <a:lnTo>
                  <a:pt x="18" y="8"/>
                </a:lnTo>
                <a:lnTo>
                  <a:pt x="12" y="12"/>
                </a:lnTo>
                <a:lnTo>
                  <a:pt x="10" y="16"/>
                </a:lnTo>
                <a:lnTo>
                  <a:pt x="10" y="20"/>
                </a:lnTo>
                <a:lnTo>
                  <a:pt x="10" y="26"/>
                </a:lnTo>
                <a:lnTo>
                  <a:pt x="10" y="30"/>
                </a:lnTo>
                <a:lnTo>
                  <a:pt x="10" y="36"/>
                </a:lnTo>
                <a:lnTo>
                  <a:pt x="12" y="38"/>
                </a:lnTo>
                <a:lnTo>
                  <a:pt x="16" y="42"/>
                </a:lnTo>
                <a:lnTo>
                  <a:pt x="22" y="42"/>
                </a:lnTo>
                <a:lnTo>
                  <a:pt x="26" y="42"/>
                </a:lnTo>
                <a:lnTo>
                  <a:pt x="30" y="40"/>
                </a:lnTo>
                <a:lnTo>
                  <a:pt x="32" y="36"/>
                </a:lnTo>
                <a:lnTo>
                  <a:pt x="34" y="32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8" name="Freeform 240"/>
          <p:cNvSpPr>
            <a:spLocks noChangeAspect="1"/>
          </p:cNvSpPr>
          <p:nvPr/>
        </p:nvSpPr>
        <p:spPr bwMode="auto">
          <a:xfrm>
            <a:off x="3740150" y="1674813"/>
            <a:ext cx="57150" cy="128587"/>
          </a:xfrm>
          <a:custGeom>
            <a:avLst/>
            <a:gdLst>
              <a:gd name="T0" fmla="*/ 8 w 30"/>
              <a:gd name="T1" fmla="*/ 68 h 68"/>
              <a:gd name="T2" fmla="*/ 8 w 30"/>
              <a:gd name="T3" fmla="*/ 26 h 68"/>
              <a:gd name="T4" fmla="*/ 0 w 30"/>
              <a:gd name="T5" fmla="*/ 26 h 68"/>
              <a:gd name="T6" fmla="*/ 0 w 30"/>
              <a:gd name="T7" fmla="*/ 20 h 68"/>
              <a:gd name="T8" fmla="*/ 8 w 30"/>
              <a:gd name="T9" fmla="*/ 20 h 68"/>
              <a:gd name="T10" fmla="*/ 8 w 30"/>
              <a:gd name="T11" fmla="*/ 14 h 68"/>
              <a:gd name="T12" fmla="*/ 8 w 30"/>
              <a:gd name="T13" fmla="*/ 10 h 68"/>
              <a:gd name="T14" fmla="*/ 8 w 30"/>
              <a:gd name="T15" fmla="*/ 6 h 68"/>
              <a:gd name="T16" fmla="*/ 10 w 30"/>
              <a:gd name="T17" fmla="*/ 4 h 68"/>
              <a:gd name="T18" fmla="*/ 14 w 30"/>
              <a:gd name="T19" fmla="*/ 2 h 68"/>
              <a:gd name="T20" fmla="*/ 16 w 30"/>
              <a:gd name="T21" fmla="*/ 0 h 68"/>
              <a:gd name="T22" fmla="*/ 22 w 30"/>
              <a:gd name="T23" fmla="*/ 0 h 68"/>
              <a:gd name="T24" fmla="*/ 26 w 30"/>
              <a:gd name="T25" fmla="*/ 0 h 68"/>
              <a:gd name="T26" fmla="*/ 30 w 30"/>
              <a:gd name="T27" fmla="*/ 0 h 68"/>
              <a:gd name="T28" fmla="*/ 28 w 30"/>
              <a:gd name="T29" fmla="*/ 8 h 68"/>
              <a:gd name="T30" fmla="*/ 26 w 30"/>
              <a:gd name="T31" fmla="*/ 8 h 68"/>
              <a:gd name="T32" fmla="*/ 24 w 30"/>
              <a:gd name="T33" fmla="*/ 8 h 68"/>
              <a:gd name="T34" fmla="*/ 20 w 30"/>
              <a:gd name="T35" fmla="*/ 8 h 68"/>
              <a:gd name="T36" fmla="*/ 18 w 30"/>
              <a:gd name="T37" fmla="*/ 8 h 68"/>
              <a:gd name="T38" fmla="*/ 16 w 30"/>
              <a:gd name="T39" fmla="*/ 12 h 68"/>
              <a:gd name="T40" fmla="*/ 16 w 30"/>
              <a:gd name="T41" fmla="*/ 14 h 68"/>
              <a:gd name="T42" fmla="*/ 16 w 30"/>
              <a:gd name="T43" fmla="*/ 20 h 68"/>
              <a:gd name="T44" fmla="*/ 26 w 30"/>
              <a:gd name="T45" fmla="*/ 20 h 68"/>
              <a:gd name="T46" fmla="*/ 26 w 30"/>
              <a:gd name="T47" fmla="*/ 26 h 68"/>
              <a:gd name="T48" fmla="*/ 16 w 30"/>
              <a:gd name="T49" fmla="*/ 26 h 68"/>
              <a:gd name="T50" fmla="*/ 16 w 30"/>
              <a:gd name="T51" fmla="*/ 68 h 68"/>
              <a:gd name="T52" fmla="*/ 8 w 30"/>
              <a:gd name="T53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0" h="68">
                <a:moveTo>
                  <a:pt x="8" y="68"/>
                </a:moveTo>
                <a:lnTo>
                  <a:pt x="8" y="26"/>
                </a:lnTo>
                <a:lnTo>
                  <a:pt x="0" y="26"/>
                </a:lnTo>
                <a:lnTo>
                  <a:pt x="0" y="20"/>
                </a:lnTo>
                <a:lnTo>
                  <a:pt x="8" y="20"/>
                </a:lnTo>
                <a:lnTo>
                  <a:pt x="8" y="14"/>
                </a:lnTo>
                <a:lnTo>
                  <a:pt x="8" y="10"/>
                </a:lnTo>
                <a:lnTo>
                  <a:pt x="8" y="6"/>
                </a:lnTo>
                <a:lnTo>
                  <a:pt x="10" y="4"/>
                </a:lnTo>
                <a:lnTo>
                  <a:pt x="14" y="2"/>
                </a:lnTo>
                <a:lnTo>
                  <a:pt x="16" y="0"/>
                </a:lnTo>
                <a:lnTo>
                  <a:pt x="22" y="0"/>
                </a:lnTo>
                <a:lnTo>
                  <a:pt x="26" y="0"/>
                </a:lnTo>
                <a:lnTo>
                  <a:pt x="30" y="0"/>
                </a:lnTo>
                <a:lnTo>
                  <a:pt x="28" y="8"/>
                </a:lnTo>
                <a:lnTo>
                  <a:pt x="26" y="8"/>
                </a:lnTo>
                <a:lnTo>
                  <a:pt x="24" y="8"/>
                </a:lnTo>
                <a:lnTo>
                  <a:pt x="20" y="8"/>
                </a:lnTo>
                <a:lnTo>
                  <a:pt x="18" y="8"/>
                </a:lnTo>
                <a:lnTo>
                  <a:pt x="16" y="12"/>
                </a:lnTo>
                <a:lnTo>
                  <a:pt x="16" y="14"/>
                </a:lnTo>
                <a:lnTo>
                  <a:pt x="16" y="20"/>
                </a:lnTo>
                <a:lnTo>
                  <a:pt x="26" y="20"/>
                </a:lnTo>
                <a:lnTo>
                  <a:pt x="26" y="26"/>
                </a:lnTo>
                <a:lnTo>
                  <a:pt x="16" y="26"/>
                </a:lnTo>
                <a:lnTo>
                  <a:pt x="16" y="68"/>
                </a:lnTo>
                <a:lnTo>
                  <a:pt x="8" y="6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9" name="Freeform 241"/>
          <p:cNvSpPr>
            <a:spLocks noChangeAspect="1"/>
          </p:cNvSpPr>
          <p:nvPr/>
        </p:nvSpPr>
        <p:spPr bwMode="auto">
          <a:xfrm>
            <a:off x="3608388" y="1687513"/>
            <a:ext cx="49212" cy="93662"/>
          </a:xfrm>
          <a:custGeom>
            <a:avLst/>
            <a:gdLst>
              <a:gd name="T0" fmla="*/ 0 w 26"/>
              <a:gd name="T1" fmla="*/ 50 h 50"/>
              <a:gd name="T2" fmla="*/ 0 w 26"/>
              <a:gd name="T3" fmla="*/ 0 h 50"/>
              <a:gd name="T4" fmla="*/ 8 w 26"/>
              <a:gd name="T5" fmla="*/ 0 h 50"/>
              <a:gd name="T6" fmla="*/ 8 w 26"/>
              <a:gd name="T7" fmla="*/ 8 h 50"/>
              <a:gd name="T8" fmla="*/ 10 w 26"/>
              <a:gd name="T9" fmla="*/ 4 h 50"/>
              <a:gd name="T10" fmla="*/ 14 w 26"/>
              <a:gd name="T11" fmla="*/ 2 h 50"/>
              <a:gd name="T12" fmla="*/ 16 w 26"/>
              <a:gd name="T13" fmla="*/ 0 h 50"/>
              <a:gd name="T14" fmla="*/ 18 w 26"/>
              <a:gd name="T15" fmla="*/ 0 h 50"/>
              <a:gd name="T16" fmla="*/ 22 w 26"/>
              <a:gd name="T17" fmla="*/ 0 h 50"/>
              <a:gd name="T18" fmla="*/ 26 w 26"/>
              <a:gd name="T19" fmla="*/ 2 h 50"/>
              <a:gd name="T20" fmla="*/ 24 w 26"/>
              <a:gd name="T21" fmla="*/ 10 h 50"/>
              <a:gd name="T22" fmla="*/ 20 w 26"/>
              <a:gd name="T23" fmla="*/ 8 h 50"/>
              <a:gd name="T24" fmla="*/ 18 w 26"/>
              <a:gd name="T25" fmla="*/ 8 h 50"/>
              <a:gd name="T26" fmla="*/ 16 w 26"/>
              <a:gd name="T27" fmla="*/ 8 h 50"/>
              <a:gd name="T28" fmla="*/ 14 w 26"/>
              <a:gd name="T29" fmla="*/ 10 h 50"/>
              <a:gd name="T30" fmla="*/ 12 w 26"/>
              <a:gd name="T31" fmla="*/ 12 h 50"/>
              <a:gd name="T32" fmla="*/ 10 w 26"/>
              <a:gd name="T33" fmla="*/ 14 h 50"/>
              <a:gd name="T34" fmla="*/ 10 w 26"/>
              <a:gd name="T35" fmla="*/ 18 h 50"/>
              <a:gd name="T36" fmla="*/ 10 w 26"/>
              <a:gd name="T37" fmla="*/ 24 h 50"/>
              <a:gd name="T38" fmla="*/ 10 w 26"/>
              <a:gd name="T39" fmla="*/ 50 h 50"/>
              <a:gd name="T40" fmla="*/ 0 w 26"/>
              <a:gd name="T41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" h="50">
                <a:moveTo>
                  <a:pt x="0" y="50"/>
                </a:move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0" y="4"/>
                </a:lnTo>
                <a:lnTo>
                  <a:pt x="14" y="2"/>
                </a:lnTo>
                <a:lnTo>
                  <a:pt x="16" y="0"/>
                </a:lnTo>
                <a:lnTo>
                  <a:pt x="18" y="0"/>
                </a:lnTo>
                <a:lnTo>
                  <a:pt x="22" y="0"/>
                </a:lnTo>
                <a:lnTo>
                  <a:pt x="26" y="2"/>
                </a:lnTo>
                <a:lnTo>
                  <a:pt x="24" y="10"/>
                </a:lnTo>
                <a:lnTo>
                  <a:pt x="20" y="8"/>
                </a:lnTo>
                <a:lnTo>
                  <a:pt x="18" y="8"/>
                </a:lnTo>
                <a:lnTo>
                  <a:pt x="16" y="8"/>
                </a:lnTo>
                <a:lnTo>
                  <a:pt x="14" y="10"/>
                </a:lnTo>
                <a:lnTo>
                  <a:pt x="12" y="12"/>
                </a:lnTo>
                <a:lnTo>
                  <a:pt x="10" y="14"/>
                </a:lnTo>
                <a:lnTo>
                  <a:pt x="10" y="18"/>
                </a:lnTo>
                <a:lnTo>
                  <a:pt x="10" y="24"/>
                </a:lnTo>
                <a:lnTo>
                  <a:pt x="10" y="50"/>
                </a:lnTo>
                <a:lnTo>
                  <a:pt x="0" y="5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50" name="Freeform 242"/>
          <p:cNvSpPr>
            <a:spLocks noChangeAspect="1"/>
          </p:cNvSpPr>
          <p:nvPr/>
        </p:nvSpPr>
        <p:spPr bwMode="auto">
          <a:xfrm>
            <a:off x="2671763" y="1600200"/>
            <a:ext cx="46037" cy="123825"/>
          </a:xfrm>
          <a:custGeom>
            <a:avLst/>
            <a:gdLst>
              <a:gd name="T0" fmla="*/ 24 w 24"/>
              <a:gd name="T1" fmla="*/ 58 h 66"/>
              <a:gd name="T2" fmla="*/ 24 w 24"/>
              <a:gd name="T3" fmla="*/ 66 h 66"/>
              <a:gd name="T4" fmla="*/ 20 w 24"/>
              <a:gd name="T5" fmla="*/ 66 h 66"/>
              <a:gd name="T6" fmla="*/ 18 w 24"/>
              <a:gd name="T7" fmla="*/ 66 h 66"/>
              <a:gd name="T8" fmla="*/ 14 w 24"/>
              <a:gd name="T9" fmla="*/ 66 h 66"/>
              <a:gd name="T10" fmla="*/ 10 w 24"/>
              <a:gd name="T11" fmla="*/ 66 h 66"/>
              <a:gd name="T12" fmla="*/ 8 w 24"/>
              <a:gd name="T13" fmla="*/ 64 h 66"/>
              <a:gd name="T14" fmla="*/ 8 w 24"/>
              <a:gd name="T15" fmla="*/ 62 h 66"/>
              <a:gd name="T16" fmla="*/ 6 w 24"/>
              <a:gd name="T17" fmla="*/ 58 h 66"/>
              <a:gd name="T18" fmla="*/ 6 w 24"/>
              <a:gd name="T19" fmla="*/ 52 h 66"/>
              <a:gd name="T20" fmla="*/ 6 w 24"/>
              <a:gd name="T21" fmla="*/ 24 h 66"/>
              <a:gd name="T22" fmla="*/ 0 w 24"/>
              <a:gd name="T23" fmla="*/ 24 h 66"/>
              <a:gd name="T24" fmla="*/ 0 w 24"/>
              <a:gd name="T25" fmla="*/ 16 h 66"/>
              <a:gd name="T26" fmla="*/ 6 w 24"/>
              <a:gd name="T27" fmla="*/ 16 h 66"/>
              <a:gd name="T28" fmla="*/ 6 w 24"/>
              <a:gd name="T29" fmla="*/ 4 h 66"/>
              <a:gd name="T30" fmla="*/ 16 w 24"/>
              <a:gd name="T31" fmla="*/ 0 h 66"/>
              <a:gd name="T32" fmla="*/ 16 w 24"/>
              <a:gd name="T33" fmla="*/ 16 h 66"/>
              <a:gd name="T34" fmla="*/ 24 w 24"/>
              <a:gd name="T35" fmla="*/ 16 h 66"/>
              <a:gd name="T36" fmla="*/ 24 w 24"/>
              <a:gd name="T37" fmla="*/ 24 h 66"/>
              <a:gd name="T38" fmla="*/ 16 w 24"/>
              <a:gd name="T39" fmla="*/ 24 h 66"/>
              <a:gd name="T40" fmla="*/ 16 w 24"/>
              <a:gd name="T41" fmla="*/ 52 h 66"/>
              <a:gd name="T42" fmla="*/ 16 w 24"/>
              <a:gd name="T43" fmla="*/ 54 h 66"/>
              <a:gd name="T44" fmla="*/ 16 w 24"/>
              <a:gd name="T45" fmla="*/ 56 h 66"/>
              <a:gd name="T46" fmla="*/ 16 w 24"/>
              <a:gd name="T47" fmla="*/ 58 h 66"/>
              <a:gd name="T48" fmla="*/ 16 w 24"/>
              <a:gd name="T49" fmla="*/ 58 h 66"/>
              <a:gd name="T50" fmla="*/ 18 w 24"/>
              <a:gd name="T51" fmla="*/ 58 h 66"/>
              <a:gd name="T52" fmla="*/ 20 w 24"/>
              <a:gd name="T53" fmla="*/ 58 h 66"/>
              <a:gd name="T54" fmla="*/ 22 w 24"/>
              <a:gd name="T55" fmla="*/ 58 h 66"/>
              <a:gd name="T56" fmla="*/ 24 w 24"/>
              <a:gd name="T57" fmla="*/ 58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4" h="66">
                <a:moveTo>
                  <a:pt x="24" y="58"/>
                </a:moveTo>
                <a:lnTo>
                  <a:pt x="24" y="66"/>
                </a:lnTo>
                <a:lnTo>
                  <a:pt x="20" y="66"/>
                </a:lnTo>
                <a:lnTo>
                  <a:pt x="18" y="66"/>
                </a:lnTo>
                <a:lnTo>
                  <a:pt x="14" y="66"/>
                </a:lnTo>
                <a:lnTo>
                  <a:pt x="10" y="66"/>
                </a:lnTo>
                <a:lnTo>
                  <a:pt x="8" y="64"/>
                </a:lnTo>
                <a:lnTo>
                  <a:pt x="8" y="62"/>
                </a:lnTo>
                <a:lnTo>
                  <a:pt x="6" y="58"/>
                </a:lnTo>
                <a:lnTo>
                  <a:pt x="6" y="52"/>
                </a:lnTo>
                <a:lnTo>
                  <a:pt x="6" y="24"/>
                </a:lnTo>
                <a:lnTo>
                  <a:pt x="0" y="24"/>
                </a:lnTo>
                <a:lnTo>
                  <a:pt x="0" y="16"/>
                </a:lnTo>
                <a:lnTo>
                  <a:pt x="6" y="16"/>
                </a:lnTo>
                <a:lnTo>
                  <a:pt x="6" y="4"/>
                </a:lnTo>
                <a:lnTo>
                  <a:pt x="16" y="0"/>
                </a:lnTo>
                <a:lnTo>
                  <a:pt x="16" y="16"/>
                </a:lnTo>
                <a:lnTo>
                  <a:pt x="24" y="16"/>
                </a:lnTo>
                <a:lnTo>
                  <a:pt x="24" y="24"/>
                </a:lnTo>
                <a:lnTo>
                  <a:pt x="16" y="24"/>
                </a:lnTo>
                <a:lnTo>
                  <a:pt x="16" y="52"/>
                </a:lnTo>
                <a:lnTo>
                  <a:pt x="16" y="54"/>
                </a:lnTo>
                <a:lnTo>
                  <a:pt x="16" y="56"/>
                </a:lnTo>
                <a:lnTo>
                  <a:pt x="16" y="58"/>
                </a:lnTo>
                <a:lnTo>
                  <a:pt x="16" y="58"/>
                </a:lnTo>
                <a:lnTo>
                  <a:pt x="18" y="58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51" name="Freeform 243"/>
          <p:cNvSpPr>
            <a:spLocks noChangeAspect="1" noEditPoints="1"/>
          </p:cNvSpPr>
          <p:nvPr/>
        </p:nvSpPr>
        <p:spPr bwMode="auto">
          <a:xfrm>
            <a:off x="2789238" y="1619250"/>
            <a:ext cx="82550" cy="98425"/>
          </a:xfrm>
          <a:custGeom>
            <a:avLst/>
            <a:gdLst>
              <a:gd name="T0" fmla="*/ 36 w 44"/>
              <a:gd name="T1" fmla="*/ 36 h 52"/>
              <a:gd name="T2" fmla="*/ 44 w 44"/>
              <a:gd name="T3" fmla="*/ 36 h 52"/>
              <a:gd name="T4" fmla="*/ 42 w 44"/>
              <a:gd name="T5" fmla="*/ 42 h 52"/>
              <a:gd name="T6" fmla="*/ 36 w 44"/>
              <a:gd name="T7" fmla="*/ 48 h 52"/>
              <a:gd name="T8" fmla="*/ 30 w 44"/>
              <a:gd name="T9" fmla="*/ 50 h 52"/>
              <a:gd name="T10" fmla="*/ 22 w 44"/>
              <a:gd name="T11" fmla="*/ 52 h 52"/>
              <a:gd name="T12" fmla="*/ 16 w 44"/>
              <a:gd name="T13" fmla="*/ 50 h 52"/>
              <a:gd name="T14" fmla="*/ 10 w 44"/>
              <a:gd name="T15" fmla="*/ 48 h 52"/>
              <a:gd name="T16" fmla="*/ 6 w 44"/>
              <a:gd name="T17" fmla="*/ 44 h 52"/>
              <a:gd name="T18" fmla="*/ 2 w 44"/>
              <a:gd name="T19" fmla="*/ 40 h 52"/>
              <a:gd name="T20" fmla="*/ 0 w 44"/>
              <a:gd name="T21" fmla="*/ 34 h 52"/>
              <a:gd name="T22" fmla="*/ 0 w 44"/>
              <a:gd name="T23" fmla="*/ 26 h 52"/>
              <a:gd name="T24" fmla="*/ 0 w 44"/>
              <a:gd name="T25" fmla="*/ 18 h 52"/>
              <a:gd name="T26" fmla="*/ 2 w 44"/>
              <a:gd name="T27" fmla="*/ 12 h 52"/>
              <a:gd name="T28" fmla="*/ 6 w 44"/>
              <a:gd name="T29" fmla="*/ 8 h 52"/>
              <a:gd name="T30" fmla="*/ 10 w 44"/>
              <a:gd name="T31" fmla="*/ 4 h 52"/>
              <a:gd name="T32" fmla="*/ 16 w 44"/>
              <a:gd name="T33" fmla="*/ 2 h 52"/>
              <a:gd name="T34" fmla="*/ 22 w 44"/>
              <a:gd name="T35" fmla="*/ 0 h 52"/>
              <a:gd name="T36" fmla="*/ 28 w 44"/>
              <a:gd name="T37" fmla="*/ 2 h 52"/>
              <a:gd name="T38" fmla="*/ 34 w 44"/>
              <a:gd name="T39" fmla="*/ 4 h 52"/>
              <a:gd name="T40" fmla="*/ 38 w 44"/>
              <a:gd name="T41" fmla="*/ 8 h 52"/>
              <a:gd name="T42" fmla="*/ 42 w 44"/>
              <a:gd name="T43" fmla="*/ 12 h 52"/>
              <a:gd name="T44" fmla="*/ 44 w 44"/>
              <a:gd name="T45" fmla="*/ 18 h 52"/>
              <a:gd name="T46" fmla="*/ 44 w 44"/>
              <a:gd name="T47" fmla="*/ 26 h 52"/>
              <a:gd name="T48" fmla="*/ 44 w 44"/>
              <a:gd name="T49" fmla="*/ 26 h 52"/>
              <a:gd name="T50" fmla="*/ 44 w 44"/>
              <a:gd name="T51" fmla="*/ 28 h 52"/>
              <a:gd name="T52" fmla="*/ 8 w 44"/>
              <a:gd name="T53" fmla="*/ 28 h 52"/>
              <a:gd name="T54" fmla="*/ 10 w 44"/>
              <a:gd name="T55" fmla="*/ 34 h 52"/>
              <a:gd name="T56" fmla="*/ 12 w 44"/>
              <a:gd name="T57" fmla="*/ 40 h 52"/>
              <a:gd name="T58" fmla="*/ 18 w 44"/>
              <a:gd name="T59" fmla="*/ 42 h 52"/>
              <a:gd name="T60" fmla="*/ 22 w 44"/>
              <a:gd name="T61" fmla="*/ 44 h 52"/>
              <a:gd name="T62" fmla="*/ 26 w 44"/>
              <a:gd name="T63" fmla="*/ 44 h 52"/>
              <a:gd name="T64" fmla="*/ 30 w 44"/>
              <a:gd name="T65" fmla="*/ 42 h 52"/>
              <a:gd name="T66" fmla="*/ 34 w 44"/>
              <a:gd name="T67" fmla="*/ 40 h 52"/>
              <a:gd name="T68" fmla="*/ 36 w 44"/>
              <a:gd name="T69" fmla="*/ 36 h 52"/>
              <a:gd name="T70" fmla="*/ 8 w 44"/>
              <a:gd name="T71" fmla="*/ 20 h 52"/>
              <a:gd name="T72" fmla="*/ 36 w 44"/>
              <a:gd name="T73" fmla="*/ 20 h 52"/>
              <a:gd name="T74" fmla="*/ 34 w 44"/>
              <a:gd name="T75" fmla="*/ 16 h 52"/>
              <a:gd name="T76" fmla="*/ 32 w 44"/>
              <a:gd name="T77" fmla="*/ 12 h 52"/>
              <a:gd name="T78" fmla="*/ 28 w 44"/>
              <a:gd name="T79" fmla="*/ 10 h 52"/>
              <a:gd name="T80" fmla="*/ 22 w 44"/>
              <a:gd name="T81" fmla="*/ 8 h 52"/>
              <a:gd name="T82" fmla="*/ 16 w 44"/>
              <a:gd name="T83" fmla="*/ 10 h 52"/>
              <a:gd name="T84" fmla="*/ 12 w 44"/>
              <a:gd name="T85" fmla="*/ 12 h 52"/>
              <a:gd name="T86" fmla="*/ 10 w 44"/>
              <a:gd name="T87" fmla="*/ 16 h 52"/>
              <a:gd name="T88" fmla="*/ 8 w 44"/>
              <a:gd name="T89" fmla="*/ 2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4" h="52">
                <a:moveTo>
                  <a:pt x="36" y="36"/>
                </a:moveTo>
                <a:lnTo>
                  <a:pt x="44" y="36"/>
                </a:lnTo>
                <a:lnTo>
                  <a:pt x="42" y="42"/>
                </a:lnTo>
                <a:lnTo>
                  <a:pt x="36" y="48"/>
                </a:lnTo>
                <a:lnTo>
                  <a:pt x="30" y="50"/>
                </a:lnTo>
                <a:lnTo>
                  <a:pt x="22" y="52"/>
                </a:lnTo>
                <a:lnTo>
                  <a:pt x="16" y="50"/>
                </a:lnTo>
                <a:lnTo>
                  <a:pt x="10" y="48"/>
                </a:lnTo>
                <a:lnTo>
                  <a:pt x="6" y="44"/>
                </a:lnTo>
                <a:lnTo>
                  <a:pt x="2" y="40"/>
                </a:lnTo>
                <a:lnTo>
                  <a:pt x="0" y="34"/>
                </a:lnTo>
                <a:lnTo>
                  <a:pt x="0" y="26"/>
                </a:lnTo>
                <a:lnTo>
                  <a:pt x="0" y="18"/>
                </a:lnTo>
                <a:lnTo>
                  <a:pt x="2" y="12"/>
                </a:lnTo>
                <a:lnTo>
                  <a:pt x="6" y="8"/>
                </a:lnTo>
                <a:lnTo>
                  <a:pt x="10" y="4"/>
                </a:lnTo>
                <a:lnTo>
                  <a:pt x="16" y="2"/>
                </a:lnTo>
                <a:lnTo>
                  <a:pt x="22" y="0"/>
                </a:lnTo>
                <a:lnTo>
                  <a:pt x="28" y="2"/>
                </a:lnTo>
                <a:lnTo>
                  <a:pt x="34" y="4"/>
                </a:lnTo>
                <a:lnTo>
                  <a:pt x="38" y="8"/>
                </a:lnTo>
                <a:lnTo>
                  <a:pt x="42" y="12"/>
                </a:lnTo>
                <a:lnTo>
                  <a:pt x="44" y="18"/>
                </a:lnTo>
                <a:lnTo>
                  <a:pt x="44" y="26"/>
                </a:lnTo>
                <a:lnTo>
                  <a:pt x="44" y="26"/>
                </a:lnTo>
                <a:lnTo>
                  <a:pt x="44" y="28"/>
                </a:lnTo>
                <a:lnTo>
                  <a:pt x="8" y="28"/>
                </a:lnTo>
                <a:lnTo>
                  <a:pt x="10" y="34"/>
                </a:lnTo>
                <a:lnTo>
                  <a:pt x="12" y="40"/>
                </a:lnTo>
                <a:lnTo>
                  <a:pt x="18" y="42"/>
                </a:lnTo>
                <a:lnTo>
                  <a:pt x="22" y="44"/>
                </a:lnTo>
                <a:lnTo>
                  <a:pt x="26" y="44"/>
                </a:lnTo>
                <a:lnTo>
                  <a:pt x="30" y="42"/>
                </a:lnTo>
                <a:lnTo>
                  <a:pt x="34" y="40"/>
                </a:lnTo>
                <a:lnTo>
                  <a:pt x="36" y="36"/>
                </a:lnTo>
                <a:close/>
                <a:moveTo>
                  <a:pt x="8" y="20"/>
                </a:moveTo>
                <a:lnTo>
                  <a:pt x="36" y="20"/>
                </a:lnTo>
                <a:lnTo>
                  <a:pt x="34" y="16"/>
                </a:lnTo>
                <a:lnTo>
                  <a:pt x="32" y="12"/>
                </a:lnTo>
                <a:lnTo>
                  <a:pt x="28" y="10"/>
                </a:lnTo>
                <a:lnTo>
                  <a:pt x="22" y="8"/>
                </a:lnTo>
                <a:lnTo>
                  <a:pt x="16" y="10"/>
                </a:lnTo>
                <a:lnTo>
                  <a:pt x="12" y="12"/>
                </a:lnTo>
                <a:lnTo>
                  <a:pt x="10" y="16"/>
                </a:lnTo>
                <a:lnTo>
                  <a:pt x="8" y="2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52" name="Freeform 244"/>
          <p:cNvSpPr>
            <a:spLocks noChangeAspect="1" noEditPoints="1"/>
          </p:cNvSpPr>
          <p:nvPr/>
        </p:nvSpPr>
        <p:spPr bwMode="auto">
          <a:xfrm>
            <a:off x="3863975" y="1724025"/>
            <a:ext cx="84138" cy="98425"/>
          </a:xfrm>
          <a:custGeom>
            <a:avLst/>
            <a:gdLst>
              <a:gd name="T0" fmla="*/ 28 w 44"/>
              <a:gd name="T1" fmla="*/ 48 h 52"/>
              <a:gd name="T2" fmla="*/ 20 w 44"/>
              <a:gd name="T3" fmla="*/ 50 h 52"/>
              <a:gd name="T4" fmla="*/ 10 w 44"/>
              <a:gd name="T5" fmla="*/ 50 h 52"/>
              <a:gd name="T6" fmla="*/ 2 w 44"/>
              <a:gd name="T7" fmla="*/ 42 h 52"/>
              <a:gd name="T8" fmla="*/ 2 w 44"/>
              <a:gd name="T9" fmla="*/ 34 h 52"/>
              <a:gd name="T10" fmla="*/ 4 w 44"/>
              <a:gd name="T11" fmla="*/ 28 h 52"/>
              <a:gd name="T12" fmla="*/ 8 w 44"/>
              <a:gd name="T13" fmla="*/ 24 h 52"/>
              <a:gd name="T14" fmla="*/ 14 w 44"/>
              <a:gd name="T15" fmla="*/ 22 h 52"/>
              <a:gd name="T16" fmla="*/ 26 w 44"/>
              <a:gd name="T17" fmla="*/ 20 h 52"/>
              <a:gd name="T18" fmla="*/ 32 w 44"/>
              <a:gd name="T19" fmla="*/ 18 h 52"/>
              <a:gd name="T20" fmla="*/ 32 w 44"/>
              <a:gd name="T21" fmla="*/ 14 h 52"/>
              <a:gd name="T22" fmla="*/ 26 w 44"/>
              <a:gd name="T23" fmla="*/ 8 h 52"/>
              <a:gd name="T24" fmla="*/ 18 w 44"/>
              <a:gd name="T25" fmla="*/ 8 h 52"/>
              <a:gd name="T26" fmla="*/ 12 w 44"/>
              <a:gd name="T27" fmla="*/ 12 h 52"/>
              <a:gd name="T28" fmla="*/ 2 w 44"/>
              <a:gd name="T29" fmla="*/ 16 h 52"/>
              <a:gd name="T30" fmla="*/ 6 w 44"/>
              <a:gd name="T31" fmla="*/ 6 h 52"/>
              <a:gd name="T32" fmla="*/ 12 w 44"/>
              <a:gd name="T33" fmla="*/ 2 h 52"/>
              <a:gd name="T34" fmla="*/ 24 w 44"/>
              <a:gd name="T35" fmla="*/ 0 h 52"/>
              <a:gd name="T36" fmla="*/ 34 w 44"/>
              <a:gd name="T37" fmla="*/ 2 h 52"/>
              <a:gd name="T38" fmla="*/ 38 w 44"/>
              <a:gd name="T39" fmla="*/ 6 h 52"/>
              <a:gd name="T40" fmla="*/ 42 w 44"/>
              <a:gd name="T41" fmla="*/ 12 h 52"/>
              <a:gd name="T42" fmla="*/ 42 w 44"/>
              <a:gd name="T43" fmla="*/ 18 h 52"/>
              <a:gd name="T44" fmla="*/ 42 w 44"/>
              <a:gd name="T45" fmla="*/ 36 h 52"/>
              <a:gd name="T46" fmla="*/ 42 w 44"/>
              <a:gd name="T47" fmla="*/ 44 h 52"/>
              <a:gd name="T48" fmla="*/ 44 w 44"/>
              <a:gd name="T49" fmla="*/ 50 h 52"/>
              <a:gd name="T50" fmla="*/ 34 w 44"/>
              <a:gd name="T51" fmla="*/ 48 h 52"/>
              <a:gd name="T52" fmla="*/ 32 w 44"/>
              <a:gd name="T53" fmla="*/ 26 h 52"/>
              <a:gd name="T54" fmla="*/ 20 w 44"/>
              <a:gd name="T55" fmla="*/ 30 h 52"/>
              <a:gd name="T56" fmla="*/ 14 w 44"/>
              <a:gd name="T57" fmla="*/ 32 h 52"/>
              <a:gd name="T58" fmla="*/ 10 w 44"/>
              <a:gd name="T59" fmla="*/ 34 h 52"/>
              <a:gd name="T60" fmla="*/ 10 w 44"/>
              <a:gd name="T61" fmla="*/ 36 h 52"/>
              <a:gd name="T62" fmla="*/ 12 w 44"/>
              <a:gd name="T63" fmla="*/ 42 h 52"/>
              <a:gd name="T64" fmla="*/ 18 w 44"/>
              <a:gd name="T65" fmla="*/ 44 h 52"/>
              <a:gd name="T66" fmla="*/ 26 w 44"/>
              <a:gd name="T67" fmla="*/ 42 h 52"/>
              <a:gd name="T68" fmla="*/ 30 w 44"/>
              <a:gd name="T69" fmla="*/ 36 h 52"/>
              <a:gd name="T70" fmla="*/ 32 w 44"/>
              <a:gd name="T71" fmla="*/ 3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4" h="52">
                <a:moveTo>
                  <a:pt x="32" y="44"/>
                </a:moveTo>
                <a:lnTo>
                  <a:pt x="28" y="48"/>
                </a:lnTo>
                <a:lnTo>
                  <a:pt x="24" y="50"/>
                </a:lnTo>
                <a:lnTo>
                  <a:pt x="20" y="50"/>
                </a:lnTo>
                <a:lnTo>
                  <a:pt x="16" y="52"/>
                </a:lnTo>
                <a:lnTo>
                  <a:pt x="10" y="50"/>
                </a:lnTo>
                <a:lnTo>
                  <a:pt x="4" y="48"/>
                </a:lnTo>
                <a:lnTo>
                  <a:pt x="2" y="42"/>
                </a:lnTo>
                <a:lnTo>
                  <a:pt x="0" y="38"/>
                </a:lnTo>
                <a:lnTo>
                  <a:pt x="2" y="34"/>
                </a:lnTo>
                <a:lnTo>
                  <a:pt x="2" y="30"/>
                </a:lnTo>
                <a:lnTo>
                  <a:pt x="4" y="28"/>
                </a:lnTo>
                <a:lnTo>
                  <a:pt x="6" y="26"/>
                </a:lnTo>
                <a:lnTo>
                  <a:pt x="8" y="24"/>
                </a:lnTo>
                <a:lnTo>
                  <a:pt x="12" y="24"/>
                </a:lnTo>
                <a:lnTo>
                  <a:pt x="14" y="22"/>
                </a:lnTo>
                <a:lnTo>
                  <a:pt x="18" y="22"/>
                </a:lnTo>
                <a:lnTo>
                  <a:pt x="26" y="20"/>
                </a:lnTo>
                <a:lnTo>
                  <a:pt x="32" y="20"/>
                </a:lnTo>
                <a:lnTo>
                  <a:pt x="32" y="18"/>
                </a:lnTo>
                <a:lnTo>
                  <a:pt x="32" y="18"/>
                </a:lnTo>
                <a:lnTo>
                  <a:pt x="32" y="14"/>
                </a:lnTo>
                <a:lnTo>
                  <a:pt x="30" y="10"/>
                </a:lnTo>
                <a:lnTo>
                  <a:pt x="26" y="8"/>
                </a:lnTo>
                <a:lnTo>
                  <a:pt x="22" y="8"/>
                </a:lnTo>
                <a:lnTo>
                  <a:pt x="18" y="8"/>
                </a:lnTo>
                <a:lnTo>
                  <a:pt x="14" y="10"/>
                </a:lnTo>
                <a:lnTo>
                  <a:pt x="12" y="12"/>
                </a:lnTo>
                <a:lnTo>
                  <a:pt x="10" y="16"/>
                </a:lnTo>
                <a:lnTo>
                  <a:pt x="2" y="16"/>
                </a:lnTo>
                <a:lnTo>
                  <a:pt x="4" y="10"/>
                </a:lnTo>
                <a:lnTo>
                  <a:pt x="6" y="6"/>
                </a:lnTo>
                <a:lnTo>
                  <a:pt x="8" y="4"/>
                </a:lnTo>
                <a:lnTo>
                  <a:pt x="12" y="2"/>
                </a:lnTo>
                <a:lnTo>
                  <a:pt x="18" y="0"/>
                </a:lnTo>
                <a:lnTo>
                  <a:pt x="24" y="0"/>
                </a:lnTo>
                <a:lnTo>
                  <a:pt x="28" y="0"/>
                </a:lnTo>
                <a:lnTo>
                  <a:pt x="34" y="2"/>
                </a:lnTo>
                <a:lnTo>
                  <a:pt x="36" y="4"/>
                </a:lnTo>
                <a:lnTo>
                  <a:pt x="38" y="6"/>
                </a:lnTo>
                <a:lnTo>
                  <a:pt x="40" y="8"/>
                </a:lnTo>
                <a:lnTo>
                  <a:pt x="42" y="12"/>
                </a:lnTo>
                <a:lnTo>
                  <a:pt x="42" y="14"/>
                </a:lnTo>
                <a:lnTo>
                  <a:pt x="42" y="18"/>
                </a:lnTo>
                <a:lnTo>
                  <a:pt x="42" y="30"/>
                </a:lnTo>
                <a:lnTo>
                  <a:pt x="42" y="36"/>
                </a:lnTo>
                <a:lnTo>
                  <a:pt x="42" y="40"/>
                </a:lnTo>
                <a:lnTo>
                  <a:pt x="42" y="44"/>
                </a:lnTo>
                <a:lnTo>
                  <a:pt x="44" y="48"/>
                </a:lnTo>
                <a:lnTo>
                  <a:pt x="44" y="50"/>
                </a:lnTo>
                <a:lnTo>
                  <a:pt x="36" y="50"/>
                </a:lnTo>
                <a:lnTo>
                  <a:pt x="34" y="48"/>
                </a:lnTo>
                <a:lnTo>
                  <a:pt x="32" y="44"/>
                </a:lnTo>
                <a:close/>
                <a:moveTo>
                  <a:pt x="32" y="26"/>
                </a:moveTo>
                <a:lnTo>
                  <a:pt x="26" y="28"/>
                </a:lnTo>
                <a:lnTo>
                  <a:pt x="20" y="30"/>
                </a:lnTo>
                <a:lnTo>
                  <a:pt x="16" y="30"/>
                </a:lnTo>
                <a:lnTo>
                  <a:pt x="14" y="32"/>
                </a:lnTo>
                <a:lnTo>
                  <a:pt x="12" y="32"/>
                </a:lnTo>
                <a:lnTo>
                  <a:pt x="10" y="34"/>
                </a:lnTo>
                <a:lnTo>
                  <a:pt x="10" y="36"/>
                </a:lnTo>
                <a:lnTo>
                  <a:pt x="10" y="36"/>
                </a:lnTo>
                <a:lnTo>
                  <a:pt x="10" y="40"/>
                </a:lnTo>
                <a:lnTo>
                  <a:pt x="12" y="42"/>
                </a:lnTo>
                <a:lnTo>
                  <a:pt x="14" y="44"/>
                </a:lnTo>
                <a:lnTo>
                  <a:pt x="18" y="44"/>
                </a:lnTo>
                <a:lnTo>
                  <a:pt x="22" y="44"/>
                </a:lnTo>
                <a:lnTo>
                  <a:pt x="26" y="42"/>
                </a:lnTo>
                <a:lnTo>
                  <a:pt x="28" y="40"/>
                </a:lnTo>
                <a:lnTo>
                  <a:pt x="30" y="36"/>
                </a:lnTo>
                <a:lnTo>
                  <a:pt x="32" y="34"/>
                </a:lnTo>
                <a:lnTo>
                  <a:pt x="32" y="30"/>
                </a:lnTo>
                <a:lnTo>
                  <a:pt x="32" y="2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53" name="Freeform 245"/>
          <p:cNvSpPr>
            <a:spLocks noChangeAspect="1"/>
          </p:cNvSpPr>
          <p:nvPr/>
        </p:nvSpPr>
        <p:spPr bwMode="auto">
          <a:xfrm>
            <a:off x="2943225" y="1619250"/>
            <a:ext cx="46038" cy="93663"/>
          </a:xfrm>
          <a:custGeom>
            <a:avLst/>
            <a:gdLst>
              <a:gd name="T0" fmla="*/ 0 w 24"/>
              <a:gd name="T1" fmla="*/ 50 h 50"/>
              <a:gd name="T2" fmla="*/ 0 w 24"/>
              <a:gd name="T3" fmla="*/ 2 h 50"/>
              <a:gd name="T4" fmla="*/ 8 w 24"/>
              <a:gd name="T5" fmla="*/ 2 h 50"/>
              <a:gd name="T6" fmla="*/ 8 w 24"/>
              <a:gd name="T7" fmla="*/ 8 h 50"/>
              <a:gd name="T8" fmla="*/ 10 w 24"/>
              <a:gd name="T9" fmla="*/ 4 h 50"/>
              <a:gd name="T10" fmla="*/ 12 w 24"/>
              <a:gd name="T11" fmla="*/ 2 h 50"/>
              <a:gd name="T12" fmla="*/ 14 w 24"/>
              <a:gd name="T13" fmla="*/ 0 h 50"/>
              <a:gd name="T14" fmla="*/ 16 w 24"/>
              <a:gd name="T15" fmla="*/ 0 h 50"/>
              <a:gd name="T16" fmla="*/ 20 w 24"/>
              <a:gd name="T17" fmla="*/ 2 h 50"/>
              <a:gd name="T18" fmla="*/ 24 w 24"/>
              <a:gd name="T19" fmla="*/ 2 h 50"/>
              <a:gd name="T20" fmla="*/ 22 w 24"/>
              <a:gd name="T21" fmla="*/ 10 h 50"/>
              <a:gd name="T22" fmla="*/ 20 w 24"/>
              <a:gd name="T23" fmla="*/ 8 h 50"/>
              <a:gd name="T24" fmla="*/ 16 w 24"/>
              <a:gd name="T25" fmla="*/ 8 h 50"/>
              <a:gd name="T26" fmla="*/ 14 w 24"/>
              <a:gd name="T27" fmla="*/ 8 h 50"/>
              <a:gd name="T28" fmla="*/ 12 w 24"/>
              <a:gd name="T29" fmla="*/ 10 h 50"/>
              <a:gd name="T30" fmla="*/ 10 w 24"/>
              <a:gd name="T31" fmla="*/ 12 h 50"/>
              <a:gd name="T32" fmla="*/ 10 w 24"/>
              <a:gd name="T33" fmla="*/ 14 h 50"/>
              <a:gd name="T34" fmla="*/ 8 w 24"/>
              <a:gd name="T35" fmla="*/ 20 h 50"/>
              <a:gd name="T36" fmla="*/ 8 w 24"/>
              <a:gd name="T37" fmla="*/ 24 h 50"/>
              <a:gd name="T38" fmla="*/ 8 w 24"/>
              <a:gd name="T39" fmla="*/ 50 h 50"/>
              <a:gd name="T40" fmla="*/ 0 w 24"/>
              <a:gd name="T41" fmla="*/ 5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" h="50">
                <a:moveTo>
                  <a:pt x="0" y="50"/>
                </a:moveTo>
                <a:lnTo>
                  <a:pt x="0" y="2"/>
                </a:lnTo>
                <a:lnTo>
                  <a:pt x="8" y="2"/>
                </a:lnTo>
                <a:lnTo>
                  <a:pt x="8" y="8"/>
                </a:lnTo>
                <a:lnTo>
                  <a:pt x="10" y="4"/>
                </a:lnTo>
                <a:lnTo>
                  <a:pt x="12" y="2"/>
                </a:lnTo>
                <a:lnTo>
                  <a:pt x="14" y="0"/>
                </a:lnTo>
                <a:lnTo>
                  <a:pt x="16" y="0"/>
                </a:lnTo>
                <a:lnTo>
                  <a:pt x="20" y="2"/>
                </a:lnTo>
                <a:lnTo>
                  <a:pt x="24" y="2"/>
                </a:lnTo>
                <a:lnTo>
                  <a:pt x="22" y="10"/>
                </a:lnTo>
                <a:lnTo>
                  <a:pt x="20" y="8"/>
                </a:lnTo>
                <a:lnTo>
                  <a:pt x="16" y="8"/>
                </a:lnTo>
                <a:lnTo>
                  <a:pt x="14" y="8"/>
                </a:lnTo>
                <a:lnTo>
                  <a:pt x="12" y="10"/>
                </a:lnTo>
                <a:lnTo>
                  <a:pt x="10" y="12"/>
                </a:lnTo>
                <a:lnTo>
                  <a:pt x="10" y="14"/>
                </a:lnTo>
                <a:lnTo>
                  <a:pt x="8" y="20"/>
                </a:lnTo>
                <a:lnTo>
                  <a:pt x="8" y="24"/>
                </a:lnTo>
                <a:lnTo>
                  <a:pt x="8" y="50"/>
                </a:lnTo>
                <a:lnTo>
                  <a:pt x="0" y="5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54" name="Line 246"/>
          <p:cNvSpPr>
            <a:spLocks noChangeAspect="1" noChangeShapeType="1"/>
          </p:cNvSpPr>
          <p:nvPr/>
        </p:nvSpPr>
        <p:spPr bwMode="auto">
          <a:xfrm>
            <a:off x="1749425" y="1985963"/>
            <a:ext cx="3175" cy="2128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95" name="Line 287"/>
          <p:cNvSpPr>
            <a:spLocks noChangeAspect="1" noChangeShapeType="1"/>
          </p:cNvSpPr>
          <p:nvPr/>
        </p:nvSpPr>
        <p:spPr bwMode="auto">
          <a:xfrm>
            <a:off x="6210300" y="3422650"/>
            <a:ext cx="3175" cy="7938"/>
          </a:xfrm>
          <a:prstGeom prst="line">
            <a:avLst/>
          </a:prstGeom>
          <a:noFill/>
          <a:ln w="28575">
            <a:solidFill>
              <a:srgbClr val="0000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248122" name="Group 314"/>
          <p:cNvGrpSpPr>
            <a:grpSpLocks/>
          </p:cNvGrpSpPr>
          <p:nvPr/>
        </p:nvGrpSpPr>
        <p:grpSpPr bwMode="auto">
          <a:xfrm>
            <a:off x="2413000" y="2690813"/>
            <a:ext cx="3546475" cy="184150"/>
            <a:chOff x="1111" y="1210"/>
            <a:chExt cx="2234" cy="116"/>
          </a:xfrm>
        </p:grpSpPr>
        <p:sp>
          <p:nvSpPr>
            <p:cNvPr id="248123" name="Line 315"/>
            <p:cNvSpPr>
              <a:spLocks noChangeAspect="1" noChangeShapeType="1"/>
            </p:cNvSpPr>
            <p:nvPr/>
          </p:nvSpPr>
          <p:spPr bwMode="auto">
            <a:xfrm flipH="1">
              <a:off x="3307" y="1210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24" name="Line 316"/>
            <p:cNvSpPr>
              <a:spLocks noChangeAspect="1" noChangeShapeType="1"/>
            </p:cNvSpPr>
            <p:nvPr/>
          </p:nvSpPr>
          <p:spPr bwMode="auto">
            <a:xfrm flipH="1">
              <a:off x="3234" y="1214"/>
              <a:ext cx="35" cy="3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25" name="Line 317"/>
            <p:cNvSpPr>
              <a:spLocks noChangeAspect="1" noChangeShapeType="1"/>
            </p:cNvSpPr>
            <p:nvPr/>
          </p:nvSpPr>
          <p:spPr bwMode="auto">
            <a:xfrm flipH="1">
              <a:off x="3160" y="1217"/>
              <a:ext cx="36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26" name="Line 318"/>
            <p:cNvSpPr>
              <a:spLocks noChangeAspect="1" noChangeShapeType="1"/>
            </p:cNvSpPr>
            <p:nvPr/>
          </p:nvSpPr>
          <p:spPr bwMode="auto">
            <a:xfrm flipH="1">
              <a:off x="3084" y="1222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27" name="Line 319"/>
            <p:cNvSpPr>
              <a:spLocks noChangeAspect="1" noChangeShapeType="1"/>
            </p:cNvSpPr>
            <p:nvPr/>
          </p:nvSpPr>
          <p:spPr bwMode="auto">
            <a:xfrm flipH="1">
              <a:off x="3010" y="1224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28" name="Line 320"/>
            <p:cNvSpPr>
              <a:spLocks noChangeAspect="1" noChangeShapeType="1"/>
            </p:cNvSpPr>
            <p:nvPr/>
          </p:nvSpPr>
          <p:spPr bwMode="auto">
            <a:xfrm flipH="1">
              <a:off x="2937" y="1229"/>
              <a:ext cx="35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29" name="Line 321"/>
            <p:cNvSpPr>
              <a:spLocks noChangeAspect="1" noChangeShapeType="1"/>
            </p:cNvSpPr>
            <p:nvPr/>
          </p:nvSpPr>
          <p:spPr bwMode="auto">
            <a:xfrm flipH="1">
              <a:off x="2860" y="1231"/>
              <a:ext cx="39" cy="3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0" name="Line 322"/>
            <p:cNvSpPr>
              <a:spLocks noChangeAspect="1" noChangeShapeType="1"/>
            </p:cNvSpPr>
            <p:nvPr/>
          </p:nvSpPr>
          <p:spPr bwMode="auto">
            <a:xfrm flipH="1">
              <a:off x="2799" y="1236"/>
              <a:ext cx="26" cy="1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1" name="Line 323"/>
            <p:cNvSpPr>
              <a:spLocks noChangeAspect="1" noChangeShapeType="1"/>
            </p:cNvSpPr>
            <p:nvPr/>
          </p:nvSpPr>
          <p:spPr bwMode="auto">
            <a:xfrm flipH="1">
              <a:off x="2599" y="1250"/>
              <a:ext cx="36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2" name="Line 324"/>
            <p:cNvSpPr>
              <a:spLocks noChangeAspect="1" noChangeShapeType="1"/>
            </p:cNvSpPr>
            <p:nvPr/>
          </p:nvSpPr>
          <p:spPr bwMode="auto">
            <a:xfrm flipH="1">
              <a:off x="2523" y="1253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3" name="Line 325"/>
            <p:cNvSpPr>
              <a:spLocks noChangeAspect="1" noChangeShapeType="1"/>
            </p:cNvSpPr>
            <p:nvPr/>
          </p:nvSpPr>
          <p:spPr bwMode="auto">
            <a:xfrm flipH="1">
              <a:off x="2449" y="1257"/>
              <a:ext cx="38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4" name="Line 326"/>
            <p:cNvSpPr>
              <a:spLocks noChangeAspect="1" noChangeShapeType="1"/>
            </p:cNvSpPr>
            <p:nvPr/>
          </p:nvSpPr>
          <p:spPr bwMode="auto">
            <a:xfrm flipH="1">
              <a:off x="2376" y="1260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5" name="Line 327"/>
            <p:cNvSpPr>
              <a:spLocks noChangeAspect="1" noChangeShapeType="1"/>
            </p:cNvSpPr>
            <p:nvPr/>
          </p:nvSpPr>
          <p:spPr bwMode="auto">
            <a:xfrm flipH="1">
              <a:off x="2302" y="1264"/>
              <a:ext cx="36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6" name="Line 328"/>
            <p:cNvSpPr>
              <a:spLocks noChangeAspect="1" noChangeShapeType="1"/>
            </p:cNvSpPr>
            <p:nvPr/>
          </p:nvSpPr>
          <p:spPr bwMode="auto">
            <a:xfrm flipH="1">
              <a:off x="2226" y="1269"/>
              <a:ext cx="38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7" name="Line 329"/>
            <p:cNvSpPr>
              <a:spLocks noChangeAspect="1" noChangeShapeType="1"/>
            </p:cNvSpPr>
            <p:nvPr/>
          </p:nvSpPr>
          <p:spPr bwMode="auto">
            <a:xfrm flipH="1">
              <a:off x="2152" y="1272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8" name="Line 330"/>
            <p:cNvSpPr>
              <a:spLocks noChangeAspect="1" noChangeShapeType="1"/>
            </p:cNvSpPr>
            <p:nvPr/>
          </p:nvSpPr>
          <p:spPr bwMode="auto">
            <a:xfrm flipH="1">
              <a:off x="2078" y="1276"/>
              <a:ext cx="36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39" name="Line 331"/>
            <p:cNvSpPr>
              <a:spLocks noChangeAspect="1" noChangeShapeType="1"/>
            </p:cNvSpPr>
            <p:nvPr/>
          </p:nvSpPr>
          <p:spPr bwMode="auto">
            <a:xfrm flipH="1">
              <a:off x="2002" y="1279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0" name="Line 332"/>
            <p:cNvSpPr>
              <a:spLocks noChangeAspect="1" noChangeShapeType="1"/>
            </p:cNvSpPr>
            <p:nvPr/>
          </p:nvSpPr>
          <p:spPr bwMode="auto">
            <a:xfrm flipH="1">
              <a:off x="1929" y="1283"/>
              <a:ext cx="38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1" name="Line 333"/>
            <p:cNvSpPr>
              <a:spLocks noChangeAspect="1" noChangeShapeType="1"/>
            </p:cNvSpPr>
            <p:nvPr/>
          </p:nvSpPr>
          <p:spPr bwMode="auto">
            <a:xfrm flipH="1">
              <a:off x="1855" y="1286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2" name="Line 334"/>
            <p:cNvSpPr>
              <a:spLocks noChangeAspect="1" noChangeShapeType="1"/>
            </p:cNvSpPr>
            <p:nvPr/>
          </p:nvSpPr>
          <p:spPr bwMode="auto">
            <a:xfrm flipH="1">
              <a:off x="1781" y="1291"/>
              <a:ext cx="36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3" name="Line 335"/>
            <p:cNvSpPr>
              <a:spLocks noChangeAspect="1" noChangeShapeType="1"/>
            </p:cNvSpPr>
            <p:nvPr/>
          </p:nvSpPr>
          <p:spPr bwMode="auto">
            <a:xfrm flipH="1">
              <a:off x="1705" y="1295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4" name="Line 336"/>
            <p:cNvSpPr>
              <a:spLocks noChangeAspect="1" noChangeShapeType="1"/>
            </p:cNvSpPr>
            <p:nvPr/>
          </p:nvSpPr>
          <p:spPr bwMode="auto">
            <a:xfrm flipH="1">
              <a:off x="1632" y="1298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5" name="Line 337"/>
            <p:cNvSpPr>
              <a:spLocks noChangeAspect="1" noChangeShapeType="1"/>
            </p:cNvSpPr>
            <p:nvPr/>
          </p:nvSpPr>
          <p:spPr bwMode="auto">
            <a:xfrm flipH="1">
              <a:off x="1558" y="1302"/>
              <a:ext cx="36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6" name="Line 338"/>
            <p:cNvSpPr>
              <a:spLocks noChangeAspect="1" noChangeShapeType="1"/>
            </p:cNvSpPr>
            <p:nvPr/>
          </p:nvSpPr>
          <p:spPr bwMode="auto">
            <a:xfrm flipH="1">
              <a:off x="1482" y="1305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7" name="Line 339"/>
            <p:cNvSpPr>
              <a:spLocks noChangeAspect="1" noChangeShapeType="1"/>
            </p:cNvSpPr>
            <p:nvPr/>
          </p:nvSpPr>
          <p:spPr bwMode="auto">
            <a:xfrm flipH="1">
              <a:off x="1408" y="1310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8" name="Line 340"/>
            <p:cNvSpPr>
              <a:spLocks noChangeAspect="1" noChangeShapeType="1"/>
            </p:cNvSpPr>
            <p:nvPr/>
          </p:nvSpPr>
          <p:spPr bwMode="auto">
            <a:xfrm flipH="1">
              <a:off x="1334" y="1312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49" name="Line 341"/>
            <p:cNvSpPr>
              <a:spLocks noChangeAspect="1" noChangeShapeType="1"/>
            </p:cNvSpPr>
            <p:nvPr/>
          </p:nvSpPr>
          <p:spPr bwMode="auto">
            <a:xfrm flipH="1">
              <a:off x="1261" y="1317"/>
              <a:ext cx="35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50" name="Line 342"/>
            <p:cNvSpPr>
              <a:spLocks noChangeAspect="1" noChangeShapeType="1"/>
            </p:cNvSpPr>
            <p:nvPr/>
          </p:nvSpPr>
          <p:spPr bwMode="auto">
            <a:xfrm flipH="1">
              <a:off x="1185" y="1321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151" name="Line 343"/>
            <p:cNvSpPr>
              <a:spLocks noChangeAspect="1" noChangeShapeType="1"/>
            </p:cNvSpPr>
            <p:nvPr/>
          </p:nvSpPr>
          <p:spPr bwMode="auto">
            <a:xfrm flipH="1">
              <a:off x="1111" y="1324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8207" name="Text Box 399"/>
          <p:cNvSpPr txBox="1">
            <a:spLocks noChangeArrowheads="1"/>
          </p:cNvSpPr>
          <p:nvPr/>
        </p:nvSpPr>
        <p:spPr bwMode="auto">
          <a:xfrm>
            <a:off x="2514600" y="2389188"/>
            <a:ext cx="1404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i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 </a:t>
            </a:r>
          </a:p>
        </p:txBody>
      </p:sp>
      <p:sp>
        <p:nvSpPr>
          <p:cNvPr id="248208" name="Text Box 400"/>
          <p:cNvSpPr txBox="1">
            <a:spLocks noChangeArrowheads="1"/>
          </p:cNvSpPr>
          <p:nvPr/>
        </p:nvSpPr>
        <p:spPr bwMode="auto">
          <a:xfrm>
            <a:off x="2590800" y="2084388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Backscatter</a:t>
            </a:r>
            <a:endParaRPr lang="en-US" sz="1900" i="1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48209" name="Group 401"/>
          <p:cNvGrpSpPr>
            <a:grpSpLocks/>
          </p:cNvGrpSpPr>
          <p:nvPr/>
        </p:nvGrpSpPr>
        <p:grpSpPr bwMode="auto">
          <a:xfrm>
            <a:off x="2773363" y="2800350"/>
            <a:ext cx="1512887" cy="676275"/>
            <a:chOff x="544" y="827"/>
            <a:chExt cx="953" cy="426"/>
          </a:xfrm>
        </p:grpSpPr>
        <p:sp>
          <p:nvSpPr>
            <p:cNvPr id="248210" name="Text Box 402"/>
            <p:cNvSpPr txBox="1">
              <a:spLocks noChangeArrowheads="1"/>
            </p:cNvSpPr>
            <p:nvPr/>
          </p:nvSpPr>
          <p:spPr bwMode="auto">
            <a:xfrm>
              <a:off x="612" y="1003"/>
              <a:ext cx="8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i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  S </a:t>
              </a:r>
            </a:p>
          </p:txBody>
        </p:sp>
        <p:sp>
          <p:nvSpPr>
            <p:cNvPr id="248211" name="Text Box 403"/>
            <p:cNvSpPr txBox="1">
              <a:spLocks noChangeArrowheads="1"/>
            </p:cNvSpPr>
            <p:nvPr/>
          </p:nvSpPr>
          <p:spPr bwMode="auto">
            <a:xfrm>
              <a:off x="544" y="827"/>
              <a:ext cx="63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90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signal</a:t>
              </a:r>
              <a:endParaRPr lang="en-US" sz="1900" i="1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48212" name="Text Box 404"/>
          <p:cNvSpPr txBox="1">
            <a:spLocks noChangeArrowheads="1"/>
          </p:cNvSpPr>
          <p:nvPr/>
        </p:nvSpPr>
        <p:spPr bwMode="auto">
          <a:xfrm>
            <a:off x="4724400" y="2882900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scattering</a:t>
            </a:r>
            <a:endParaRPr lang="en-US" i="1">
              <a:solidFill>
                <a:schemeClr val="bg1"/>
              </a:solidFill>
            </a:endParaRPr>
          </a:p>
        </p:txBody>
      </p:sp>
      <p:sp>
        <p:nvSpPr>
          <p:cNvPr id="248220" name="Text Box 412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14C9D7AB-2C88-442A-95D5-D41137149145}" type="slidenum">
              <a:rPr lang="he-IL" sz="1400"/>
              <a:pPr/>
              <a:t>22</a:t>
            </a:fld>
            <a:endParaRPr lang="en-US" sz="1400"/>
          </a:p>
        </p:txBody>
      </p:sp>
      <p:grpSp>
        <p:nvGrpSpPr>
          <p:cNvPr id="248242" name="Group 434"/>
          <p:cNvGrpSpPr>
            <a:grpSpLocks/>
          </p:cNvGrpSpPr>
          <p:nvPr/>
        </p:nvGrpSpPr>
        <p:grpSpPr bwMode="auto">
          <a:xfrm>
            <a:off x="3643313" y="757238"/>
            <a:ext cx="2611437" cy="3200400"/>
            <a:chOff x="2269" y="1344"/>
            <a:chExt cx="1645" cy="2016"/>
          </a:xfrm>
        </p:grpSpPr>
        <p:sp>
          <p:nvSpPr>
            <p:cNvPr id="248243" name="Freeform 435"/>
            <p:cNvSpPr>
              <a:spLocks noChangeAspect="1" noEditPoints="1"/>
            </p:cNvSpPr>
            <p:nvPr/>
          </p:nvSpPr>
          <p:spPr bwMode="auto">
            <a:xfrm>
              <a:off x="2269" y="1344"/>
              <a:ext cx="644" cy="651"/>
            </a:xfrm>
            <a:custGeom>
              <a:avLst/>
              <a:gdLst>
                <a:gd name="T0" fmla="*/ 0 w 542"/>
                <a:gd name="T1" fmla="*/ 18 h 548"/>
                <a:gd name="T2" fmla="*/ 18 w 542"/>
                <a:gd name="T3" fmla="*/ 0 h 548"/>
                <a:gd name="T4" fmla="*/ 50 w 542"/>
                <a:gd name="T5" fmla="*/ 32 h 548"/>
                <a:gd name="T6" fmla="*/ 32 w 542"/>
                <a:gd name="T7" fmla="*/ 48 h 548"/>
                <a:gd name="T8" fmla="*/ 0 w 542"/>
                <a:gd name="T9" fmla="*/ 18 h 548"/>
                <a:gd name="T10" fmla="*/ 62 w 542"/>
                <a:gd name="T11" fmla="*/ 80 h 548"/>
                <a:gd name="T12" fmla="*/ 80 w 542"/>
                <a:gd name="T13" fmla="*/ 62 h 548"/>
                <a:gd name="T14" fmla="*/ 110 w 542"/>
                <a:gd name="T15" fmla="*/ 94 h 548"/>
                <a:gd name="T16" fmla="*/ 92 w 542"/>
                <a:gd name="T17" fmla="*/ 112 h 548"/>
                <a:gd name="T18" fmla="*/ 62 w 542"/>
                <a:gd name="T19" fmla="*/ 80 h 548"/>
                <a:gd name="T20" fmla="*/ 124 w 542"/>
                <a:gd name="T21" fmla="*/ 142 h 548"/>
                <a:gd name="T22" fmla="*/ 142 w 542"/>
                <a:gd name="T23" fmla="*/ 124 h 548"/>
                <a:gd name="T24" fmla="*/ 172 w 542"/>
                <a:gd name="T25" fmla="*/ 156 h 548"/>
                <a:gd name="T26" fmla="*/ 154 w 542"/>
                <a:gd name="T27" fmla="*/ 174 h 548"/>
                <a:gd name="T28" fmla="*/ 124 w 542"/>
                <a:gd name="T29" fmla="*/ 142 h 548"/>
                <a:gd name="T30" fmla="*/ 186 w 542"/>
                <a:gd name="T31" fmla="*/ 204 h 548"/>
                <a:gd name="T32" fmla="*/ 204 w 542"/>
                <a:gd name="T33" fmla="*/ 188 h 548"/>
                <a:gd name="T34" fmla="*/ 234 w 542"/>
                <a:gd name="T35" fmla="*/ 218 h 548"/>
                <a:gd name="T36" fmla="*/ 216 w 542"/>
                <a:gd name="T37" fmla="*/ 236 h 548"/>
                <a:gd name="T38" fmla="*/ 186 w 542"/>
                <a:gd name="T39" fmla="*/ 204 h 548"/>
                <a:gd name="T40" fmla="*/ 248 w 542"/>
                <a:gd name="T41" fmla="*/ 268 h 548"/>
                <a:gd name="T42" fmla="*/ 264 w 542"/>
                <a:gd name="T43" fmla="*/ 250 h 548"/>
                <a:gd name="T44" fmla="*/ 296 w 542"/>
                <a:gd name="T45" fmla="*/ 280 h 548"/>
                <a:gd name="T46" fmla="*/ 278 w 542"/>
                <a:gd name="T47" fmla="*/ 298 h 548"/>
                <a:gd name="T48" fmla="*/ 248 w 542"/>
                <a:gd name="T49" fmla="*/ 268 h 548"/>
                <a:gd name="T50" fmla="*/ 308 w 542"/>
                <a:gd name="T51" fmla="*/ 330 h 548"/>
                <a:gd name="T52" fmla="*/ 326 w 542"/>
                <a:gd name="T53" fmla="*/ 312 h 548"/>
                <a:gd name="T54" fmla="*/ 358 w 542"/>
                <a:gd name="T55" fmla="*/ 344 h 548"/>
                <a:gd name="T56" fmla="*/ 340 w 542"/>
                <a:gd name="T57" fmla="*/ 360 h 548"/>
                <a:gd name="T58" fmla="*/ 308 w 542"/>
                <a:gd name="T59" fmla="*/ 330 h 548"/>
                <a:gd name="T60" fmla="*/ 370 w 542"/>
                <a:gd name="T61" fmla="*/ 392 h 548"/>
                <a:gd name="T62" fmla="*/ 388 w 542"/>
                <a:gd name="T63" fmla="*/ 374 h 548"/>
                <a:gd name="T64" fmla="*/ 418 w 542"/>
                <a:gd name="T65" fmla="*/ 406 h 548"/>
                <a:gd name="T66" fmla="*/ 402 w 542"/>
                <a:gd name="T67" fmla="*/ 424 h 548"/>
                <a:gd name="T68" fmla="*/ 370 w 542"/>
                <a:gd name="T69" fmla="*/ 392 h 548"/>
                <a:gd name="T70" fmla="*/ 432 w 542"/>
                <a:gd name="T71" fmla="*/ 454 h 548"/>
                <a:gd name="T72" fmla="*/ 450 w 542"/>
                <a:gd name="T73" fmla="*/ 436 h 548"/>
                <a:gd name="T74" fmla="*/ 480 w 542"/>
                <a:gd name="T75" fmla="*/ 468 h 548"/>
                <a:gd name="T76" fmla="*/ 462 w 542"/>
                <a:gd name="T77" fmla="*/ 486 h 548"/>
                <a:gd name="T78" fmla="*/ 432 w 542"/>
                <a:gd name="T79" fmla="*/ 454 h 548"/>
                <a:gd name="T80" fmla="*/ 494 w 542"/>
                <a:gd name="T81" fmla="*/ 516 h 548"/>
                <a:gd name="T82" fmla="*/ 512 w 542"/>
                <a:gd name="T83" fmla="*/ 500 h 548"/>
                <a:gd name="T84" fmla="*/ 542 w 542"/>
                <a:gd name="T85" fmla="*/ 530 h 548"/>
                <a:gd name="T86" fmla="*/ 524 w 542"/>
                <a:gd name="T87" fmla="*/ 548 h 548"/>
                <a:gd name="T88" fmla="*/ 494 w 542"/>
                <a:gd name="T89" fmla="*/ 51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2" h="548">
                  <a:moveTo>
                    <a:pt x="0" y="18"/>
                  </a:moveTo>
                  <a:lnTo>
                    <a:pt x="18" y="0"/>
                  </a:lnTo>
                  <a:lnTo>
                    <a:pt x="50" y="32"/>
                  </a:lnTo>
                  <a:lnTo>
                    <a:pt x="32" y="48"/>
                  </a:lnTo>
                  <a:lnTo>
                    <a:pt x="0" y="18"/>
                  </a:lnTo>
                  <a:close/>
                  <a:moveTo>
                    <a:pt x="62" y="80"/>
                  </a:moveTo>
                  <a:lnTo>
                    <a:pt x="80" y="62"/>
                  </a:lnTo>
                  <a:lnTo>
                    <a:pt x="110" y="94"/>
                  </a:lnTo>
                  <a:lnTo>
                    <a:pt x="92" y="112"/>
                  </a:lnTo>
                  <a:lnTo>
                    <a:pt x="62" y="80"/>
                  </a:lnTo>
                  <a:close/>
                  <a:moveTo>
                    <a:pt x="124" y="142"/>
                  </a:moveTo>
                  <a:lnTo>
                    <a:pt x="142" y="124"/>
                  </a:lnTo>
                  <a:lnTo>
                    <a:pt x="172" y="156"/>
                  </a:lnTo>
                  <a:lnTo>
                    <a:pt x="154" y="174"/>
                  </a:lnTo>
                  <a:lnTo>
                    <a:pt x="124" y="142"/>
                  </a:lnTo>
                  <a:close/>
                  <a:moveTo>
                    <a:pt x="186" y="204"/>
                  </a:moveTo>
                  <a:lnTo>
                    <a:pt x="204" y="188"/>
                  </a:lnTo>
                  <a:lnTo>
                    <a:pt x="234" y="218"/>
                  </a:lnTo>
                  <a:lnTo>
                    <a:pt x="216" y="236"/>
                  </a:lnTo>
                  <a:lnTo>
                    <a:pt x="186" y="204"/>
                  </a:lnTo>
                  <a:close/>
                  <a:moveTo>
                    <a:pt x="248" y="268"/>
                  </a:moveTo>
                  <a:lnTo>
                    <a:pt x="264" y="250"/>
                  </a:lnTo>
                  <a:lnTo>
                    <a:pt x="296" y="280"/>
                  </a:lnTo>
                  <a:lnTo>
                    <a:pt x="278" y="298"/>
                  </a:lnTo>
                  <a:lnTo>
                    <a:pt x="248" y="268"/>
                  </a:lnTo>
                  <a:close/>
                  <a:moveTo>
                    <a:pt x="308" y="330"/>
                  </a:moveTo>
                  <a:lnTo>
                    <a:pt x="326" y="312"/>
                  </a:lnTo>
                  <a:lnTo>
                    <a:pt x="358" y="344"/>
                  </a:lnTo>
                  <a:lnTo>
                    <a:pt x="340" y="360"/>
                  </a:lnTo>
                  <a:lnTo>
                    <a:pt x="308" y="330"/>
                  </a:lnTo>
                  <a:close/>
                  <a:moveTo>
                    <a:pt x="370" y="392"/>
                  </a:moveTo>
                  <a:lnTo>
                    <a:pt x="388" y="374"/>
                  </a:lnTo>
                  <a:lnTo>
                    <a:pt x="418" y="406"/>
                  </a:lnTo>
                  <a:lnTo>
                    <a:pt x="402" y="424"/>
                  </a:lnTo>
                  <a:lnTo>
                    <a:pt x="370" y="392"/>
                  </a:lnTo>
                  <a:close/>
                  <a:moveTo>
                    <a:pt x="432" y="454"/>
                  </a:moveTo>
                  <a:lnTo>
                    <a:pt x="450" y="436"/>
                  </a:lnTo>
                  <a:lnTo>
                    <a:pt x="480" y="468"/>
                  </a:lnTo>
                  <a:lnTo>
                    <a:pt x="462" y="486"/>
                  </a:lnTo>
                  <a:lnTo>
                    <a:pt x="432" y="454"/>
                  </a:lnTo>
                  <a:close/>
                  <a:moveTo>
                    <a:pt x="494" y="516"/>
                  </a:moveTo>
                  <a:lnTo>
                    <a:pt x="512" y="500"/>
                  </a:lnTo>
                  <a:lnTo>
                    <a:pt x="542" y="530"/>
                  </a:lnTo>
                  <a:lnTo>
                    <a:pt x="524" y="548"/>
                  </a:lnTo>
                  <a:lnTo>
                    <a:pt x="494" y="516"/>
                  </a:lnTo>
                  <a:close/>
                </a:path>
              </a:pathLst>
            </a:custGeom>
            <a:solidFill>
              <a:srgbClr val="0000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44" name="Freeform 436"/>
            <p:cNvSpPr>
              <a:spLocks noChangeAspect="1"/>
            </p:cNvSpPr>
            <p:nvPr/>
          </p:nvSpPr>
          <p:spPr bwMode="auto">
            <a:xfrm>
              <a:off x="3365" y="3222"/>
              <a:ext cx="71" cy="138"/>
            </a:xfrm>
            <a:custGeom>
              <a:avLst/>
              <a:gdLst>
                <a:gd name="T0" fmla="*/ 0 w 60"/>
                <a:gd name="T1" fmla="*/ 16 h 116"/>
                <a:gd name="T2" fmla="*/ 60 w 60"/>
                <a:gd name="T3" fmla="*/ 116 h 116"/>
                <a:gd name="T4" fmla="*/ 40 w 60"/>
                <a:gd name="T5" fmla="*/ 0 h 116"/>
                <a:gd name="T6" fmla="*/ 28 w 60"/>
                <a:gd name="T7" fmla="*/ 30 h 116"/>
                <a:gd name="T8" fmla="*/ 0 w 60"/>
                <a:gd name="T9" fmla="*/ 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0" y="0"/>
                  </a:lnTo>
                  <a:lnTo>
                    <a:pt x="28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70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245" name="Line 437"/>
            <p:cNvSpPr>
              <a:spLocks noChangeAspect="1" noChangeShapeType="1"/>
            </p:cNvSpPr>
            <p:nvPr/>
          </p:nvSpPr>
          <p:spPr bwMode="auto">
            <a:xfrm flipV="1">
              <a:off x="3199" y="2542"/>
              <a:ext cx="57" cy="6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46" name="Freeform 438"/>
            <p:cNvSpPr>
              <a:spLocks noChangeAspect="1"/>
            </p:cNvSpPr>
            <p:nvPr/>
          </p:nvSpPr>
          <p:spPr bwMode="auto">
            <a:xfrm>
              <a:off x="3213" y="2542"/>
              <a:ext cx="43" cy="48"/>
            </a:xfrm>
            <a:custGeom>
              <a:avLst/>
              <a:gdLst>
                <a:gd name="T0" fmla="*/ 12 w 36"/>
                <a:gd name="T1" fmla="*/ 40 h 40"/>
                <a:gd name="T2" fmla="*/ 36 w 36"/>
                <a:gd name="T3" fmla="*/ 0 h 40"/>
                <a:gd name="T4" fmla="*/ 0 w 36"/>
                <a:gd name="T5" fmla="*/ 28 h 40"/>
                <a:gd name="T6" fmla="*/ 12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12" y="40"/>
                  </a:moveTo>
                  <a:lnTo>
                    <a:pt x="36" y="0"/>
                  </a:lnTo>
                  <a:lnTo>
                    <a:pt x="0" y="28"/>
                  </a:lnTo>
                  <a:lnTo>
                    <a:pt x="12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247" name="Freeform 439"/>
            <p:cNvSpPr>
              <a:spLocks noChangeAspect="1"/>
            </p:cNvSpPr>
            <p:nvPr/>
          </p:nvSpPr>
          <p:spPr bwMode="auto">
            <a:xfrm>
              <a:off x="3213" y="2542"/>
              <a:ext cx="43" cy="48"/>
            </a:xfrm>
            <a:custGeom>
              <a:avLst/>
              <a:gdLst>
                <a:gd name="T0" fmla="*/ 12 w 36"/>
                <a:gd name="T1" fmla="*/ 40 h 40"/>
                <a:gd name="T2" fmla="*/ 36 w 36"/>
                <a:gd name="T3" fmla="*/ 0 h 40"/>
                <a:gd name="T4" fmla="*/ 0 w 36"/>
                <a:gd name="T5" fmla="*/ 28 h 40"/>
                <a:gd name="T6" fmla="*/ 12 w 36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0">
                  <a:moveTo>
                    <a:pt x="12" y="40"/>
                  </a:moveTo>
                  <a:lnTo>
                    <a:pt x="36" y="0"/>
                  </a:lnTo>
                  <a:lnTo>
                    <a:pt x="0" y="28"/>
                  </a:lnTo>
                  <a:lnTo>
                    <a:pt x="12" y="40"/>
                  </a:lnTo>
                </a:path>
              </a:pathLst>
            </a:custGeom>
            <a:noFill/>
            <a:ln w="635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48" name="Line 440"/>
            <p:cNvSpPr>
              <a:spLocks noChangeAspect="1" noChangeShapeType="1"/>
            </p:cNvSpPr>
            <p:nvPr/>
          </p:nvSpPr>
          <p:spPr bwMode="auto">
            <a:xfrm flipH="1">
              <a:off x="3664" y="2637"/>
              <a:ext cx="55" cy="5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49" name="Freeform 441"/>
            <p:cNvSpPr>
              <a:spLocks noChangeAspect="1"/>
            </p:cNvSpPr>
            <p:nvPr/>
          </p:nvSpPr>
          <p:spPr bwMode="auto">
            <a:xfrm>
              <a:off x="3664" y="2649"/>
              <a:ext cx="41" cy="45"/>
            </a:xfrm>
            <a:custGeom>
              <a:avLst/>
              <a:gdLst>
                <a:gd name="T0" fmla="*/ 22 w 34"/>
                <a:gd name="T1" fmla="*/ 0 h 38"/>
                <a:gd name="T2" fmla="*/ 0 w 34"/>
                <a:gd name="T3" fmla="*/ 38 h 38"/>
                <a:gd name="T4" fmla="*/ 34 w 34"/>
                <a:gd name="T5" fmla="*/ 12 h 38"/>
                <a:gd name="T6" fmla="*/ 22 w 34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8">
                  <a:moveTo>
                    <a:pt x="22" y="0"/>
                  </a:moveTo>
                  <a:lnTo>
                    <a:pt x="0" y="38"/>
                  </a:lnTo>
                  <a:lnTo>
                    <a:pt x="34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250" name="Freeform 442"/>
            <p:cNvSpPr>
              <a:spLocks noChangeAspect="1"/>
            </p:cNvSpPr>
            <p:nvPr/>
          </p:nvSpPr>
          <p:spPr bwMode="auto">
            <a:xfrm>
              <a:off x="3664" y="2649"/>
              <a:ext cx="41" cy="45"/>
            </a:xfrm>
            <a:custGeom>
              <a:avLst/>
              <a:gdLst>
                <a:gd name="T0" fmla="*/ 22 w 34"/>
                <a:gd name="T1" fmla="*/ 0 h 38"/>
                <a:gd name="T2" fmla="*/ 0 w 34"/>
                <a:gd name="T3" fmla="*/ 38 h 38"/>
                <a:gd name="T4" fmla="*/ 34 w 34"/>
                <a:gd name="T5" fmla="*/ 12 h 38"/>
                <a:gd name="T6" fmla="*/ 22 w 34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8">
                  <a:moveTo>
                    <a:pt x="22" y="0"/>
                  </a:moveTo>
                  <a:lnTo>
                    <a:pt x="0" y="38"/>
                  </a:lnTo>
                  <a:lnTo>
                    <a:pt x="34" y="12"/>
                  </a:lnTo>
                  <a:lnTo>
                    <a:pt x="22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1" name="Line 443"/>
            <p:cNvSpPr>
              <a:spLocks noChangeAspect="1" noChangeShapeType="1"/>
            </p:cNvSpPr>
            <p:nvPr/>
          </p:nvSpPr>
          <p:spPr bwMode="auto">
            <a:xfrm>
              <a:off x="3182" y="2678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2" name="Line 444"/>
            <p:cNvSpPr>
              <a:spLocks noChangeAspect="1" noChangeShapeType="1"/>
            </p:cNvSpPr>
            <p:nvPr/>
          </p:nvSpPr>
          <p:spPr bwMode="auto">
            <a:xfrm>
              <a:off x="3218" y="2775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3" name="Line 445"/>
            <p:cNvSpPr>
              <a:spLocks noChangeAspect="1" noChangeShapeType="1"/>
            </p:cNvSpPr>
            <p:nvPr/>
          </p:nvSpPr>
          <p:spPr bwMode="auto">
            <a:xfrm>
              <a:off x="3256" y="2873"/>
              <a:ext cx="16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4" name="Line 446"/>
            <p:cNvSpPr>
              <a:spLocks noChangeAspect="1" noChangeShapeType="1"/>
            </p:cNvSpPr>
            <p:nvPr/>
          </p:nvSpPr>
          <p:spPr bwMode="auto">
            <a:xfrm>
              <a:off x="3291" y="2970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5" name="Line 447"/>
            <p:cNvSpPr>
              <a:spLocks noChangeAspect="1" noChangeShapeType="1"/>
            </p:cNvSpPr>
            <p:nvPr/>
          </p:nvSpPr>
          <p:spPr bwMode="auto">
            <a:xfrm>
              <a:off x="3327" y="3068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6" name="Line 448"/>
            <p:cNvSpPr>
              <a:spLocks noChangeAspect="1" noChangeShapeType="1"/>
            </p:cNvSpPr>
            <p:nvPr/>
          </p:nvSpPr>
          <p:spPr bwMode="auto">
            <a:xfrm>
              <a:off x="3365" y="3165"/>
              <a:ext cx="17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7" name="Freeform 449"/>
            <p:cNvSpPr>
              <a:spLocks noChangeAspect="1"/>
            </p:cNvSpPr>
            <p:nvPr/>
          </p:nvSpPr>
          <p:spPr bwMode="auto">
            <a:xfrm>
              <a:off x="3365" y="3222"/>
              <a:ext cx="71" cy="138"/>
            </a:xfrm>
            <a:custGeom>
              <a:avLst/>
              <a:gdLst>
                <a:gd name="T0" fmla="*/ 0 w 60"/>
                <a:gd name="T1" fmla="*/ 16 h 116"/>
                <a:gd name="T2" fmla="*/ 60 w 60"/>
                <a:gd name="T3" fmla="*/ 116 h 116"/>
                <a:gd name="T4" fmla="*/ 40 w 60"/>
                <a:gd name="T5" fmla="*/ 0 h 116"/>
                <a:gd name="T6" fmla="*/ 28 w 60"/>
                <a:gd name="T7" fmla="*/ 30 h 116"/>
                <a:gd name="T8" fmla="*/ 0 w 60"/>
                <a:gd name="T9" fmla="*/ 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0" y="0"/>
                  </a:lnTo>
                  <a:lnTo>
                    <a:pt x="28" y="3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8" name="Line 450"/>
            <p:cNvSpPr>
              <a:spLocks noChangeAspect="1" noChangeShapeType="1"/>
            </p:cNvSpPr>
            <p:nvPr/>
          </p:nvSpPr>
          <p:spPr bwMode="auto">
            <a:xfrm>
              <a:off x="3807" y="2759"/>
              <a:ext cx="19" cy="4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59" name="Line 451"/>
            <p:cNvSpPr>
              <a:spLocks noChangeAspect="1" noChangeShapeType="1"/>
            </p:cNvSpPr>
            <p:nvPr/>
          </p:nvSpPr>
          <p:spPr bwMode="auto">
            <a:xfrm>
              <a:off x="3843" y="2856"/>
              <a:ext cx="16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60" name="Line 452"/>
            <p:cNvSpPr>
              <a:spLocks noChangeAspect="1" noChangeShapeType="1"/>
            </p:cNvSpPr>
            <p:nvPr/>
          </p:nvSpPr>
          <p:spPr bwMode="auto">
            <a:xfrm>
              <a:off x="3878" y="2953"/>
              <a:ext cx="17" cy="5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61" name="Line 453"/>
            <p:cNvSpPr>
              <a:spLocks noChangeAspect="1" noChangeShapeType="1"/>
            </p:cNvSpPr>
            <p:nvPr/>
          </p:nvSpPr>
          <p:spPr bwMode="auto">
            <a:xfrm>
              <a:off x="3912" y="3053"/>
              <a:ext cx="2" cy="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62" name="Freeform 454"/>
            <p:cNvSpPr>
              <a:spLocks noChangeAspect="1"/>
            </p:cNvSpPr>
            <p:nvPr/>
          </p:nvSpPr>
          <p:spPr bwMode="auto">
            <a:xfrm>
              <a:off x="3843" y="2920"/>
              <a:ext cx="71" cy="138"/>
            </a:xfrm>
            <a:custGeom>
              <a:avLst/>
              <a:gdLst>
                <a:gd name="T0" fmla="*/ 0 w 60"/>
                <a:gd name="T1" fmla="*/ 16 h 116"/>
                <a:gd name="T2" fmla="*/ 60 w 60"/>
                <a:gd name="T3" fmla="*/ 116 h 116"/>
                <a:gd name="T4" fmla="*/ 44 w 60"/>
                <a:gd name="T5" fmla="*/ 0 h 116"/>
                <a:gd name="T6" fmla="*/ 30 w 60"/>
                <a:gd name="T7" fmla="*/ 28 h 116"/>
                <a:gd name="T8" fmla="*/ 0 w 60"/>
                <a:gd name="T9" fmla="*/ 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4" y="0"/>
                  </a:lnTo>
                  <a:lnTo>
                    <a:pt x="3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70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263" name="Freeform 455"/>
            <p:cNvSpPr>
              <a:spLocks noChangeAspect="1"/>
            </p:cNvSpPr>
            <p:nvPr/>
          </p:nvSpPr>
          <p:spPr bwMode="auto">
            <a:xfrm>
              <a:off x="3843" y="2920"/>
              <a:ext cx="71" cy="138"/>
            </a:xfrm>
            <a:custGeom>
              <a:avLst/>
              <a:gdLst>
                <a:gd name="T0" fmla="*/ 0 w 60"/>
                <a:gd name="T1" fmla="*/ 16 h 116"/>
                <a:gd name="T2" fmla="*/ 60 w 60"/>
                <a:gd name="T3" fmla="*/ 116 h 116"/>
                <a:gd name="T4" fmla="*/ 44 w 60"/>
                <a:gd name="T5" fmla="*/ 0 h 116"/>
                <a:gd name="T6" fmla="*/ 30 w 60"/>
                <a:gd name="T7" fmla="*/ 28 h 116"/>
                <a:gd name="T8" fmla="*/ 0 w 60"/>
                <a:gd name="T9" fmla="*/ 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4" y="0"/>
                  </a:lnTo>
                  <a:lnTo>
                    <a:pt x="30" y="28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64" name="Line 456"/>
            <p:cNvSpPr>
              <a:spLocks noChangeAspect="1" noChangeShapeType="1"/>
            </p:cNvSpPr>
            <p:nvPr/>
          </p:nvSpPr>
          <p:spPr bwMode="auto">
            <a:xfrm>
              <a:off x="3733" y="2554"/>
              <a:ext cx="17" cy="5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65" name="Line 457"/>
            <p:cNvSpPr>
              <a:spLocks noChangeAspect="1" noChangeShapeType="1"/>
            </p:cNvSpPr>
            <p:nvPr/>
          </p:nvSpPr>
          <p:spPr bwMode="auto">
            <a:xfrm>
              <a:off x="3756" y="2636"/>
              <a:ext cx="17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66" name="Line 458"/>
            <p:cNvSpPr>
              <a:spLocks noChangeAspect="1" noChangeShapeType="1"/>
            </p:cNvSpPr>
            <p:nvPr/>
          </p:nvSpPr>
          <p:spPr bwMode="auto">
            <a:xfrm>
              <a:off x="3802" y="2749"/>
              <a:ext cx="17" cy="4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67" name="Line 459"/>
            <p:cNvSpPr>
              <a:spLocks noChangeAspect="1" noChangeShapeType="1"/>
            </p:cNvSpPr>
            <p:nvPr/>
          </p:nvSpPr>
          <p:spPr bwMode="auto">
            <a:xfrm flipH="1">
              <a:off x="3579" y="2573"/>
              <a:ext cx="97" cy="5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68" name="Freeform 460"/>
            <p:cNvSpPr>
              <a:spLocks noChangeAspect="1"/>
            </p:cNvSpPr>
            <p:nvPr/>
          </p:nvSpPr>
          <p:spPr bwMode="auto">
            <a:xfrm>
              <a:off x="3579" y="2566"/>
              <a:ext cx="52" cy="19"/>
            </a:xfrm>
            <a:custGeom>
              <a:avLst/>
              <a:gdLst>
                <a:gd name="T0" fmla="*/ 42 w 44"/>
                <a:gd name="T1" fmla="*/ 0 h 16"/>
                <a:gd name="T2" fmla="*/ 0 w 44"/>
                <a:gd name="T3" fmla="*/ 10 h 16"/>
                <a:gd name="T4" fmla="*/ 44 w 44"/>
                <a:gd name="T5" fmla="*/ 16 h 16"/>
                <a:gd name="T6" fmla="*/ 42 w 4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6">
                  <a:moveTo>
                    <a:pt x="42" y="0"/>
                  </a:moveTo>
                  <a:lnTo>
                    <a:pt x="0" y="10"/>
                  </a:lnTo>
                  <a:lnTo>
                    <a:pt x="44" y="1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269" name="Freeform 461"/>
            <p:cNvSpPr>
              <a:spLocks noChangeAspect="1"/>
            </p:cNvSpPr>
            <p:nvPr/>
          </p:nvSpPr>
          <p:spPr bwMode="auto">
            <a:xfrm>
              <a:off x="3579" y="2566"/>
              <a:ext cx="52" cy="19"/>
            </a:xfrm>
            <a:custGeom>
              <a:avLst/>
              <a:gdLst>
                <a:gd name="T0" fmla="*/ 42 w 44"/>
                <a:gd name="T1" fmla="*/ 0 h 16"/>
                <a:gd name="T2" fmla="*/ 0 w 44"/>
                <a:gd name="T3" fmla="*/ 10 h 16"/>
                <a:gd name="T4" fmla="*/ 44 w 44"/>
                <a:gd name="T5" fmla="*/ 16 h 16"/>
                <a:gd name="T6" fmla="*/ 42 w 44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6">
                  <a:moveTo>
                    <a:pt x="42" y="0"/>
                  </a:moveTo>
                  <a:lnTo>
                    <a:pt x="0" y="10"/>
                  </a:lnTo>
                  <a:lnTo>
                    <a:pt x="44" y="16"/>
                  </a:lnTo>
                  <a:lnTo>
                    <a:pt x="42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70" name="Line 462"/>
            <p:cNvSpPr>
              <a:spLocks noChangeAspect="1" noChangeShapeType="1"/>
            </p:cNvSpPr>
            <p:nvPr/>
          </p:nvSpPr>
          <p:spPr bwMode="auto">
            <a:xfrm flipH="1">
              <a:off x="2989" y="2604"/>
              <a:ext cx="110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71" name="Freeform 463"/>
            <p:cNvSpPr>
              <a:spLocks noChangeAspect="1"/>
            </p:cNvSpPr>
            <p:nvPr/>
          </p:nvSpPr>
          <p:spPr bwMode="auto">
            <a:xfrm>
              <a:off x="2989" y="2597"/>
              <a:ext cx="55" cy="19"/>
            </a:xfrm>
            <a:custGeom>
              <a:avLst/>
              <a:gdLst>
                <a:gd name="T0" fmla="*/ 46 w 46"/>
                <a:gd name="T1" fmla="*/ 0 h 16"/>
                <a:gd name="T2" fmla="*/ 0 w 46"/>
                <a:gd name="T3" fmla="*/ 12 h 16"/>
                <a:gd name="T4" fmla="*/ 46 w 46"/>
                <a:gd name="T5" fmla="*/ 16 h 16"/>
                <a:gd name="T6" fmla="*/ 46 w 4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0" y="12"/>
                  </a:lnTo>
                  <a:lnTo>
                    <a:pt x="46" y="1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272" name="Freeform 464"/>
            <p:cNvSpPr>
              <a:spLocks noChangeAspect="1"/>
            </p:cNvSpPr>
            <p:nvPr/>
          </p:nvSpPr>
          <p:spPr bwMode="auto">
            <a:xfrm>
              <a:off x="2989" y="2597"/>
              <a:ext cx="55" cy="19"/>
            </a:xfrm>
            <a:custGeom>
              <a:avLst/>
              <a:gdLst>
                <a:gd name="T0" fmla="*/ 46 w 46"/>
                <a:gd name="T1" fmla="*/ 0 h 16"/>
                <a:gd name="T2" fmla="*/ 0 w 46"/>
                <a:gd name="T3" fmla="*/ 12 h 16"/>
                <a:gd name="T4" fmla="*/ 46 w 46"/>
                <a:gd name="T5" fmla="*/ 16 h 16"/>
                <a:gd name="T6" fmla="*/ 46 w 46"/>
                <a:gd name="T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0" y="12"/>
                  </a:lnTo>
                  <a:lnTo>
                    <a:pt x="46" y="16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73" name="Freeform 465"/>
            <p:cNvSpPr>
              <a:spLocks noChangeAspect="1" noEditPoints="1"/>
            </p:cNvSpPr>
            <p:nvPr/>
          </p:nvSpPr>
          <p:spPr bwMode="auto">
            <a:xfrm>
              <a:off x="2977" y="2188"/>
              <a:ext cx="143" cy="354"/>
            </a:xfrm>
            <a:custGeom>
              <a:avLst/>
              <a:gdLst>
                <a:gd name="T0" fmla="*/ 0 w 120"/>
                <a:gd name="T1" fmla="*/ 8 h 298"/>
                <a:gd name="T2" fmla="*/ 22 w 120"/>
                <a:gd name="T3" fmla="*/ 0 h 298"/>
                <a:gd name="T4" fmla="*/ 36 w 120"/>
                <a:gd name="T5" fmla="*/ 42 h 298"/>
                <a:gd name="T6" fmla="*/ 14 w 120"/>
                <a:gd name="T7" fmla="*/ 50 h 298"/>
                <a:gd name="T8" fmla="*/ 0 w 120"/>
                <a:gd name="T9" fmla="*/ 8 h 298"/>
                <a:gd name="T10" fmla="*/ 28 w 120"/>
                <a:gd name="T11" fmla="*/ 90 h 298"/>
                <a:gd name="T12" fmla="*/ 50 w 120"/>
                <a:gd name="T13" fmla="*/ 82 h 298"/>
                <a:gd name="T14" fmla="*/ 64 w 120"/>
                <a:gd name="T15" fmla="*/ 124 h 298"/>
                <a:gd name="T16" fmla="*/ 42 w 120"/>
                <a:gd name="T17" fmla="*/ 132 h 298"/>
                <a:gd name="T18" fmla="*/ 28 w 120"/>
                <a:gd name="T19" fmla="*/ 90 h 298"/>
                <a:gd name="T20" fmla="*/ 56 w 120"/>
                <a:gd name="T21" fmla="*/ 174 h 298"/>
                <a:gd name="T22" fmla="*/ 78 w 120"/>
                <a:gd name="T23" fmla="*/ 166 h 298"/>
                <a:gd name="T24" fmla="*/ 92 w 120"/>
                <a:gd name="T25" fmla="*/ 208 h 298"/>
                <a:gd name="T26" fmla="*/ 70 w 120"/>
                <a:gd name="T27" fmla="*/ 216 h 298"/>
                <a:gd name="T28" fmla="*/ 56 w 120"/>
                <a:gd name="T29" fmla="*/ 174 h 298"/>
                <a:gd name="T30" fmla="*/ 84 w 120"/>
                <a:gd name="T31" fmla="*/ 256 h 298"/>
                <a:gd name="T32" fmla="*/ 106 w 120"/>
                <a:gd name="T33" fmla="*/ 248 h 298"/>
                <a:gd name="T34" fmla="*/ 120 w 120"/>
                <a:gd name="T35" fmla="*/ 290 h 298"/>
                <a:gd name="T36" fmla="*/ 98 w 120"/>
                <a:gd name="T37" fmla="*/ 298 h 298"/>
                <a:gd name="T38" fmla="*/ 84 w 120"/>
                <a:gd name="T39" fmla="*/ 256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0" h="298">
                  <a:moveTo>
                    <a:pt x="0" y="8"/>
                  </a:moveTo>
                  <a:lnTo>
                    <a:pt x="22" y="0"/>
                  </a:lnTo>
                  <a:lnTo>
                    <a:pt x="36" y="42"/>
                  </a:lnTo>
                  <a:lnTo>
                    <a:pt x="14" y="50"/>
                  </a:lnTo>
                  <a:lnTo>
                    <a:pt x="0" y="8"/>
                  </a:lnTo>
                  <a:close/>
                  <a:moveTo>
                    <a:pt x="28" y="90"/>
                  </a:moveTo>
                  <a:lnTo>
                    <a:pt x="50" y="82"/>
                  </a:lnTo>
                  <a:lnTo>
                    <a:pt x="64" y="124"/>
                  </a:lnTo>
                  <a:lnTo>
                    <a:pt x="42" y="132"/>
                  </a:lnTo>
                  <a:lnTo>
                    <a:pt x="28" y="90"/>
                  </a:lnTo>
                  <a:close/>
                  <a:moveTo>
                    <a:pt x="56" y="174"/>
                  </a:moveTo>
                  <a:lnTo>
                    <a:pt x="78" y="166"/>
                  </a:lnTo>
                  <a:lnTo>
                    <a:pt x="92" y="208"/>
                  </a:lnTo>
                  <a:lnTo>
                    <a:pt x="70" y="216"/>
                  </a:lnTo>
                  <a:lnTo>
                    <a:pt x="56" y="174"/>
                  </a:lnTo>
                  <a:close/>
                  <a:moveTo>
                    <a:pt x="84" y="256"/>
                  </a:moveTo>
                  <a:lnTo>
                    <a:pt x="106" y="248"/>
                  </a:lnTo>
                  <a:lnTo>
                    <a:pt x="120" y="290"/>
                  </a:lnTo>
                  <a:lnTo>
                    <a:pt x="98" y="298"/>
                  </a:lnTo>
                  <a:lnTo>
                    <a:pt x="84" y="256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274" name="Freeform 466"/>
            <p:cNvSpPr>
              <a:spLocks noChangeAspect="1" noEditPoints="1"/>
            </p:cNvSpPr>
            <p:nvPr/>
          </p:nvSpPr>
          <p:spPr bwMode="auto">
            <a:xfrm>
              <a:off x="3572" y="2155"/>
              <a:ext cx="159" cy="409"/>
            </a:xfrm>
            <a:custGeom>
              <a:avLst/>
              <a:gdLst>
                <a:gd name="T0" fmla="*/ 0 w 134"/>
                <a:gd name="T1" fmla="*/ 8 h 344"/>
                <a:gd name="T2" fmla="*/ 24 w 134"/>
                <a:gd name="T3" fmla="*/ 0 h 344"/>
                <a:gd name="T4" fmla="*/ 38 w 134"/>
                <a:gd name="T5" fmla="*/ 42 h 344"/>
                <a:gd name="T6" fmla="*/ 14 w 134"/>
                <a:gd name="T7" fmla="*/ 50 h 344"/>
                <a:gd name="T8" fmla="*/ 0 w 134"/>
                <a:gd name="T9" fmla="*/ 8 h 344"/>
                <a:gd name="T10" fmla="*/ 28 w 134"/>
                <a:gd name="T11" fmla="*/ 92 h 344"/>
                <a:gd name="T12" fmla="*/ 52 w 134"/>
                <a:gd name="T13" fmla="*/ 84 h 344"/>
                <a:gd name="T14" fmla="*/ 64 w 134"/>
                <a:gd name="T15" fmla="*/ 126 h 344"/>
                <a:gd name="T16" fmla="*/ 40 w 134"/>
                <a:gd name="T17" fmla="*/ 132 h 344"/>
                <a:gd name="T18" fmla="*/ 28 w 134"/>
                <a:gd name="T19" fmla="*/ 92 h 344"/>
                <a:gd name="T20" fmla="*/ 54 w 134"/>
                <a:gd name="T21" fmla="*/ 174 h 344"/>
                <a:gd name="T22" fmla="*/ 78 w 134"/>
                <a:gd name="T23" fmla="*/ 166 h 344"/>
                <a:gd name="T24" fmla="*/ 92 w 134"/>
                <a:gd name="T25" fmla="*/ 208 h 344"/>
                <a:gd name="T26" fmla="*/ 68 w 134"/>
                <a:gd name="T27" fmla="*/ 216 h 344"/>
                <a:gd name="T28" fmla="*/ 54 w 134"/>
                <a:gd name="T29" fmla="*/ 174 h 344"/>
                <a:gd name="T30" fmla="*/ 82 w 134"/>
                <a:gd name="T31" fmla="*/ 258 h 344"/>
                <a:gd name="T32" fmla="*/ 106 w 134"/>
                <a:gd name="T33" fmla="*/ 250 h 344"/>
                <a:gd name="T34" fmla="*/ 120 w 134"/>
                <a:gd name="T35" fmla="*/ 292 h 344"/>
                <a:gd name="T36" fmla="*/ 96 w 134"/>
                <a:gd name="T37" fmla="*/ 300 h 344"/>
                <a:gd name="T38" fmla="*/ 82 w 134"/>
                <a:gd name="T39" fmla="*/ 258 h 344"/>
                <a:gd name="T40" fmla="*/ 108 w 134"/>
                <a:gd name="T41" fmla="*/ 342 h 344"/>
                <a:gd name="T42" fmla="*/ 132 w 134"/>
                <a:gd name="T43" fmla="*/ 334 h 344"/>
                <a:gd name="T44" fmla="*/ 134 w 134"/>
                <a:gd name="T45" fmla="*/ 336 h 344"/>
                <a:gd name="T46" fmla="*/ 110 w 134"/>
                <a:gd name="T47" fmla="*/ 344 h 344"/>
                <a:gd name="T48" fmla="*/ 108 w 134"/>
                <a:gd name="T49" fmla="*/ 34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4" h="344">
                  <a:moveTo>
                    <a:pt x="0" y="8"/>
                  </a:moveTo>
                  <a:lnTo>
                    <a:pt x="24" y="0"/>
                  </a:lnTo>
                  <a:lnTo>
                    <a:pt x="38" y="42"/>
                  </a:lnTo>
                  <a:lnTo>
                    <a:pt x="14" y="50"/>
                  </a:lnTo>
                  <a:lnTo>
                    <a:pt x="0" y="8"/>
                  </a:lnTo>
                  <a:close/>
                  <a:moveTo>
                    <a:pt x="28" y="92"/>
                  </a:moveTo>
                  <a:lnTo>
                    <a:pt x="52" y="84"/>
                  </a:lnTo>
                  <a:lnTo>
                    <a:pt x="64" y="126"/>
                  </a:lnTo>
                  <a:lnTo>
                    <a:pt x="40" y="132"/>
                  </a:lnTo>
                  <a:lnTo>
                    <a:pt x="28" y="92"/>
                  </a:lnTo>
                  <a:close/>
                  <a:moveTo>
                    <a:pt x="54" y="174"/>
                  </a:moveTo>
                  <a:lnTo>
                    <a:pt x="78" y="166"/>
                  </a:lnTo>
                  <a:lnTo>
                    <a:pt x="92" y="208"/>
                  </a:lnTo>
                  <a:lnTo>
                    <a:pt x="68" y="216"/>
                  </a:lnTo>
                  <a:lnTo>
                    <a:pt x="54" y="174"/>
                  </a:lnTo>
                  <a:close/>
                  <a:moveTo>
                    <a:pt x="82" y="258"/>
                  </a:moveTo>
                  <a:lnTo>
                    <a:pt x="106" y="250"/>
                  </a:lnTo>
                  <a:lnTo>
                    <a:pt x="120" y="292"/>
                  </a:lnTo>
                  <a:lnTo>
                    <a:pt x="96" y="300"/>
                  </a:lnTo>
                  <a:lnTo>
                    <a:pt x="82" y="258"/>
                  </a:lnTo>
                  <a:close/>
                  <a:moveTo>
                    <a:pt x="108" y="342"/>
                  </a:moveTo>
                  <a:lnTo>
                    <a:pt x="132" y="334"/>
                  </a:lnTo>
                  <a:lnTo>
                    <a:pt x="134" y="336"/>
                  </a:lnTo>
                  <a:lnTo>
                    <a:pt x="110" y="344"/>
                  </a:lnTo>
                  <a:lnTo>
                    <a:pt x="108" y="342"/>
                  </a:lnTo>
                  <a:close/>
                </a:path>
              </a:pathLst>
            </a:custGeom>
            <a:solidFill>
              <a:srgbClr val="00FF00"/>
            </a:solidFill>
            <a:ln w="635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75" name="Freeform 467"/>
            <p:cNvSpPr>
              <a:spLocks noChangeAspect="1" noEditPoints="1"/>
            </p:cNvSpPr>
            <p:nvPr/>
          </p:nvSpPr>
          <p:spPr bwMode="auto">
            <a:xfrm>
              <a:off x="2885" y="1368"/>
              <a:ext cx="644" cy="651"/>
            </a:xfrm>
            <a:custGeom>
              <a:avLst/>
              <a:gdLst>
                <a:gd name="T0" fmla="*/ 0 w 542"/>
                <a:gd name="T1" fmla="*/ 18 h 548"/>
                <a:gd name="T2" fmla="*/ 18 w 542"/>
                <a:gd name="T3" fmla="*/ 0 h 548"/>
                <a:gd name="T4" fmla="*/ 48 w 542"/>
                <a:gd name="T5" fmla="*/ 30 h 548"/>
                <a:gd name="T6" fmla="*/ 32 w 542"/>
                <a:gd name="T7" fmla="*/ 48 h 548"/>
                <a:gd name="T8" fmla="*/ 0 w 542"/>
                <a:gd name="T9" fmla="*/ 18 h 548"/>
                <a:gd name="T10" fmla="*/ 62 w 542"/>
                <a:gd name="T11" fmla="*/ 80 h 548"/>
                <a:gd name="T12" fmla="*/ 80 w 542"/>
                <a:gd name="T13" fmla="*/ 62 h 548"/>
                <a:gd name="T14" fmla="*/ 110 w 542"/>
                <a:gd name="T15" fmla="*/ 94 h 548"/>
                <a:gd name="T16" fmla="*/ 92 w 542"/>
                <a:gd name="T17" fmla="*/ 110 h 548"/>
                <a:gd name="T18" fmla="*/ 62 w 542"/>
                <a:gd name="T19" fmla="*/ 80 h 548"/>
                <a:gd name="T20" fmla="*/ 124 w 542"/>
                <a:gd name="T21" fmla="*/ 142 h 548"/>
                <a:gd name="T22" fmla="*/ 142 w 542"/>
                <a:gd name="T23" fmla="*/ 124 h 548"/>
                <a:gd name="T24" fmla="*/ 172 w 542"/>
                <a:gd name="T25" fmla="*/ 156 h 548"/>
                <a:gd name="T26" fmla="*/ 154 w 542"/>
                <a:gd name="T27" fmla="*/ 174 h 548"/>
                <a:gd name="T28" fmla="*/ 124 w 542"/>
                <a:gd name="T29" fmla="*/ 142 h 548"/>
                <a:gd name="T30" fmla="*/ 186 w 542"/>
                <a:gd name="T31" fmla="*/ 204 h 548"/>
                <a:gd name="T32" fmla="*/ 204 w 542"/>
                <a:gd name="T33" fmla="*/ 186 h 548"/>
                <a:gd name="T34" fmla="*/ 234 w 542"/>
                <a:gd name="T35" fmla="*/ 218 h 548"/>
                <a:gd name="T36" fmla="*/ 216 w 542"/>
                <a:gd name="T37" fmla="*/ 236 h 548"/>
                <a:gd name="T38" fmla="*/ 186 w 542"/>
                <a:gd name="T39" fmla="*/ 204 h 548"/>
                <a:gd name="T40" fmla="*/ 246 w 542"/>
                <a:gd name="T41" fmla="*/ 266 h 548"/>
                <a:gd name="T42" fmla="*/ 264 w 542"/>
                <a:gd name="T43" fmla="*/ 250 h 548"/>
                <a:gd name="T44" fmla="*/ 296 w 542"/>
                <a:gd name="T45" fmla="*/ 280 h 548"/>
                <a:gd name="T46" fmla="*/ 278 w 542"/>
                <a:gd name="T47" fmla="*/ 298 h 548"/>
                <a:gd name="T48" fmla="*/ 246 w 542"/>
                <a:gd name="T49" fmla="*/ 266 h 548"/>
                <a:gd name="T50" fmla="*/ 308 w 542"/>
                <a:gd name="T51" fmla="*/ 330 h 548"/>
                <a:gd name="T52" fmla="*/ 326 w 542"/>
                <a:gd name="T53" fmla="*/ 312 h 548"/>
                <a:gd name="T54" fmla="*/ 358 w 542"/>
                <a:gd name="T55" fmla="*/ 342 h 548"/>
                <a:gd name="T56" fmla="*/ 340 w 542"/>
                <a:gd name="T57" fmla="*/ 360 h 548"/>
                <a:gd name="T58" fmla="*/ 308 w 542"/>
                <a:gd name="T59" fmla="*/ 330 h 548"/>
                <a:gd name="T60" fmla="*/ 370 w 542"/>
                <a:gd name="T61" fmla="*/ 392 h 548"/>
                <a:gd name="T62" fmla="*/ 388 w 542"/>
                <a:gd name="T63" fmla="*/ 374 h 548"/>
                <a:gd name="T64" fmla="*/ 418 w 542"/>
                <a:gd name="T65" fmla="*/ 406 h 548"/>
                <a:gd name="T66" fmla="*/ 400 w 542"/>
                <a:gd name="T67" fmla="*/ 422 h 548"/>
                <a:gd name="T68" fmla="*/ 370 w 542"/>
                <a:gd name="T69" fmla="*/ 392 h 548"/>
                <a:gd name="T70" fmla="*/ 432 w 542"/>
                <a:gd name="T71" fmla="*/ 454 h 548"/>
                <a:gd name="T72" fmla="*/ 450 w 542"/>
                <a:gd name="T73" fmla="*/ 436 h 548"/>
                <a:gd name="T74" fmla="*/ 480 w 542"/>
                <a:gd name="T75" fmla="*/ 468 h 548"/>
                <a:gd name="T76" fmla="*/ 462 w 542"/>
                <a:gd name="T77" fmla="*/ 486 h 548"/>
                <a:gd name="T78" fmla="*/ 432 w 542"/>
                <a:gd name="T79" fmla="*/ 454 h 548"/>
                <a:gd name="T80" fmla="*/ 494 w 542"/>
                <a:gd name="T81" fmla="*/ 516 h 548"/>
                <a:gd name="T82" fmla="*/ 512 w 542"/>
                <a:gd name="T83" fmla="*/ 498 h 548"/>
                <a:gd name="T84" fmla="*/ 542 w 542"/>
                <a:gd name="T85" fmla="*/ 530 h 548"/>
                <a:gd name="T86" fmla="*/ 524 w 542"/>
                <a:gd name="T87" fmla="*/ 548 h 548"/>
                <a:gd name="T88" fmla="*/ 494 w 542"/>
                <a:gd name="T89" fmla="*/ 516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2" h="548">
                  <a:moveTo>
                    <a:pt x="0" y="18"/>
                  </a:moveTo>
                  <a:lnTo>
                    <a:pt x="18" y="0"/>
                  </a:lnTo>
                  <a:lnTo>
                    <a:pt x="48" y="30"/>
                  </a:lnTo>
                  <a:lnTo>
                    <a:pt x="32" y="48"/>
                  </a:lnTo>
                  <a:lnTo>
                    <a:pt x="0" y="18"/>
                  </a:lnTo>
                  <a:close/>
                  <a:moveTo>
                    <a:pt x="62" y="80"/>
                  </a:moveTo>
                  <a:lnTo>
                    <a:pt x="80" y="62"/>
                  </a:lnTo>
                  <a:lnTo>
                    <a:pt x="110" y="94"/>
                  </a:lnTo>
                  <a:lnTo>
                    <a:pt x="92" y="110"/>
                  </a:lnTo>
                  <a:lnTo>
                    <a:pt x="62" y="80"/>
                  </a:lnTo>
                  <a:close/>
                  <a:moveTo>
                    <a:pt x="124" y="142"/>
                  </a:moveTo>
                  <a:lnTo>
                    <a:pt x="142" y="124"/>
                  </a:lnTo>
                  <a:lnTo>
                    <a:pt x="172" y="156"/>
                  </a:lnTo>
                  <a:lnTo>
                    <a:pt x="154" y="174"/>
                  </a:lnTo>
                  <a:lnTo>
                    <a:pt x="124" y="142"/>
                  </a:lnTo>
                  <a:close/>
                  <a:moveTo>
                    <a:pt x="186" y="204"/>
                  </a:moveTo>
                  <a:lnTo>
                    <a:pt x="204" y="186"/>
                  </a:lnTo>
                  <a:lnTo>
                    <a:pt x="234" y="218"/>
                  </a:lnTo>
                  <a:lnTo>
                    <a:pt x="216" y="236"/>
                  </a:lnTo>
                  <a:lnTo>
                    <a:pt x="186" y="204"/>
                  </a:lnTo>
                  <a:close/>
                  <a:moveTo>
                    <a:pt x="246" y="266"/>
                  </a:moveTo>
                  <a:lnTo>
                    <a:pt x="264" y="250"/>
                  </a:lnTo>
                  <a:lnTo>
                    <a:pt x="296" y="280"/>
                  </a:lnTo>
                  <a:lnTo>
                    <a:pt x="278" y="298"/>
                  </a:lnTo>
                  <a:lnTo>
                    <a:pt x="246" y="266"/>
                  </a:lnTo>
                  <a:close/>
                  <a:moveTo>
                    <a:pt x="308" y="330"/>
                  </a:moveTo>
                  <a:lnTo>
                    <a:pt x="326" y="312"/>
                  </a:lnTo>
                  <a:lnTo>
                    <a:pt x="358" y="342"/>
                  </a:lnTo>
                  <a:lnTo>
                    <a:pt x="340" y="360"/>
                  </a:lnTo>
                  <a:lnTo>
                    <a:pt x="308" y="330"/>
                  </a:lnTo>
                  <a:close/>
                  <a:moveTo>
                    <a:pt x="370" y="392"/>
                  </a:moveTo>
                  <a:lnTo>
                    <a:pt x="388" y="374"/>
                  </a:lnTo>
                  <a:lnTo>
                    <a:pt x="418" y="406"/>
                  </a:lnTo>
                  <a:lnTo>
                    <a:pt x="400" y="422"/>
                  </a:lnTo>
                  <a:lnTo>
                    <a:pt x="370" y="392"/>
                  </a:lnTo>
                  <a:close/>
                  <a:moveTo>
                    <a:pt x="432" y="454"/>
                  </a:moveTo>
                  <a:lnTo>
                    <a:pt x="450" y="436"/>
                  </a:lnTo>
                  <a:lnTo>
                    <a:pt x="480" y="468"/>
                  </a:lnTo>
                  <a:lnTo>
                    <a:pt x="462" y="486"/>
                  </a:lnTo>
                  <a:lnTo>
                    <a:pt x="432" y="454"/>
                  </a:lnTo>
                  <a:close/>
                  <a:moveTo>
                    <a:pt x="494" y="516"/>
                  </a:moveTo>
                  <a:lnTo>
                    <a:pt x="512" y="498"/>
                  </a:lnTo>
                  <a:lnTo>
                    <a:pt x="542" y="530"/>
                  </a:lnTo>
                  <a:lnTo>
                    <a:pt x="524" y="548"/>
                  </a:lnTo>
                  <a:lnTo>
                    <a:pt x="494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276" name="Line 468"/>
            <p:cNvSpPr>
              <a:spLocks noChangeAspect="1" noChangeShapeType="1"/>
            </p:cNvSpPr>
            <p:nvPr/>
          </p:nvSpPr>
          <p:spPr bwMode="auto">
            <a:xfrm>
              <a:off x="2920" y="2007"/>
              <a:ext cx="12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77" name="Line 469"/>
            <p:cNvSpPr>
              <a:spLocks noChangeAspect="1" noChangeShapeType="1"/>
            </p:cNvSpPr>
            <p:nvPr/>
          </p:nvSpPr>
          <p:spPr bwMode="auto">
            <a:xfrm>
              <a:off x="2937" y="2052"/>
              <a:ext cx="5" cy="8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78" name="Line 470"/>
            <p:cNvSpPr>
              <a:spLocks noChangeAspect="1" noChangeShapeType="1"/>
            </p:cNvSpPr>
            <p:nvPr/>
          </p:nvSpPr>
          <p:spPr bwMode="auto">
            <a:xfrm>
              <a:off x="2944" y="2069"/>
              <a:ext cx="3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79" name="Line 471"/>
            <p:cNvSpPr>
              <a:spLocks noChangeAspect="1" noChangeShapeType="1"/>
            </p:cNvSpPr>
            <p:nvPr/>
          </p:nvSpPr>
          <p:spPr bwMode="auto">
            <a:xfrm>
              <a:off x="2951" y="2090"/>
              <a:ext cx="12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80" name="Line 472"/>
            <p:cNvSpPr>
              <a:spLocks noChangeAspect="1" noChangeShapeType="1"/>
            </p:cNvSpPr>
            <p:nvPr/>
          </p:nvSpPr>
          <p:spPr bwMode="auto">
            <a:xfrm>
              <a:off x="2970" y="2136"/>
              <a:ext cx="3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81" name="Line 473"/>
            <p:cNvSpPr>
              <a:spLocks noChangeAspect="1" noChangeShapeType="1"/>
            </p:cNvSpPr>
            <p:nvPr/>
          </p:nvSpPr>
          <p:spPr bwMode="auto">
            <a:xfrm>
              <a:off x="2975" y="2152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82" name="Line 474"/>
            <p:cNvSpPr>
              <a:spLocks noChangeAspect="1" noChangeShapeType="1"/>
            </p:cNvSpPr>
            <p:nvPr/>
          </p:nvSpPr>
          <p:spPr bwMode="auto">
            <a:xfrm>
              <a:off x="2985" y="2174"/>
              <a:ext cx="7" cy="19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83" name="Line 475"/>
            <p:cNvSpPr>
              <a:spLocks noChangeAspect="1" noChangeShapeType="1"/>
            </p:cNvSpPr>
            <p:nvPr/>
          </p:nvSpPr>
          <p:spPr bwMode="auto">
            <a:xfrm>
              <a:off x="3538" y="2019"/>
              <a:ext cx="10" cy="33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84" name="Line 476"/>
            <p:cNvSpPr>
              <a:spLocks noChangeAspect="1" noChangeShapeType="1"/>
            </p:cNvSpPr>
            <p:nvPr/>
          </p:nvSpPr>
          <p:spPr bwMode="auto">
            <a:xfrm>
              <a:off x="3553" y="2064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85" name="Line 477"/>
            <p:cNvSpPr>
              <a:spLocks noChangeAspect="1" noChangeShapeType="1"/>
            </p:cNvSpPr>
            <p:nvPr/>
          </p:nvSpPr>
          <p:spPr bwMode="auto">
            <a:xfrm>
              <a:off x="3560" y="2083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86" name="Line 478"/>
            <p:cNvSpPr>
              <a:spLocks noChangeAspect="1" noChangeShapeType="1"/>
            </p:cNvSpPr>
            <p:nvPr/>
          </p:nvSpPr>
          <p:spPr bwMode="auto">
            <a:xfrm>
              <a:off x="3567" y="2105"/>
              <a:ext cx="9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287" name="Line 479"/>
            <p:cNvSpPr>
              <a:spLocks noChangeAspect="1" noChangeShapeType="1"/>
            </p:cNvSpPr>
            <p:nvPr/>
          </p:nvSpPr>
          <p:spPr bwMode="auto">
            <a:xfrm>
              <a:off x="3581" y="2150"/>
              <a:ext cx="3" cy="2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8221" name="Rectangle 413"/>
          <p:cNvSpPr>
            <a:spLocks noChangeArrowheads="1"/>
          </p:cNvSpPr>
          <p:nvPr/>
        </p:nvSpPr>
        <p:spPr bwMode="auto">
          <a:xfrm>
            <a:off x="152400" y="-76200"/>
            <a:ext cx="4953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rtl="1"/>
            <a:r>
              <a:rPr lang="en-US" sz="3600"/>
              <a:t>Image formation</a:t>
            </a:r>
          </a:p>
        </p:txBody>
      </p:sp>
      <p:sp>
        <p:nvSpPr>
          <p:cNvPr id="248222" name="Rectangle 414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Tahoma" pitchFamily="34" charset="0"/>
              </a:rPr>
              <a:t>Swirski, Schechner, Herzberg, Negahdaripour</a:t>
            </a:r>
            <a:endParaRPr lang="en-US" i="1">
              <a:latin typeface="Tahoma" pitchFamily="34" charset="0"/>
            </a:endParaRPr>
          </a:p>
        </p:txBody>
      </p:sp>
      <p:sp>
        <p:nvSpPr>
          <p:cNvPr id="248224" name="Rectangle 416"/>
          <p:cNvSpPr>
            <a:spLocks noGrp="1" noChangeArrowheads="1"/>
          </p:cNvSpPr>
          <p:nvPr>
            <p:ph type="body" idx="1"/>
          </p:nvPr>
        </p:nvSpPr>
        <p:spPr>
          <a:xfrm>
            <a:off x="228600" y="4343400"/>
            <a:ext cx="8229600" cy="1600200"/>
          </a:xfrm>
        </p:spPr>
        <p:txBody>
          <a:bodyPr/>
          <a:lstStyle/>
          <a:p>
            <a:pPr algn="l" rtl="0"/>
            <a:r>
              <a:rPr lang="en-US">
                <a:solidFill>
                  <a:srgbClr val="FF0000"/>
                </a:solidFill>
              </a:rPr>
              <a:t>Signal attenuation.</a:t>
            </a:r>
          </a:p>
          <a:p>
            <a:pPr algn="l" rtl="0">
              <a:buFontTx/>
              <a:buNone/>
            </a:pPr>
            <a:endParaRPr lang="en-US" sz="1200">
              <a:solidFill>
                <a:schemeClr val="accent2"/>
              </a:solidFill>
            </a:endParaRPr>
          </a:p>
          <a:p>
            <a:pPr algn="l" rtl="0"/>
            <a:r>
              <a:rPr lang="en-US">
                <a:solidFill>
                  <a:srgbClr val="00AC00"/>
                </a:solidFill>
              </a:rPr>
              <a:t>Spatio-temporal varying backscatter</a:t>
            </a:r>
            <a:r>
              <a:rPr lang="en-US">
                <a:solidFill>
                  <a:srgbClr val="008000"/>
                </a:solidFill>
              </a:rPr>
              <a:t>.</a:t>
            </a:r>
            <a:endParaRPr lang="he-IL">
              <a:solidFill>
                <a:srgbClr val="008000"/>
              </a:solidFill>
            </a:endParaRPr>
          </a:p>
        </p:txBody>
      </p:sp>
      <p:grpSp>
        <p:nvGrpSpPr>
          <p:cNvPr id="248152" name="Group 344"/>
          <p:cNvGrpSpPr>
            <a:grpSpLocks noChangeAspect="1"/>
          </p:cNvGrpSpPr>
          <p:nvPr/>
        </p:nvGrpSpPr>
        <p:grpSpPr bwMode="auto">
          <a:xfrm>
            <a:off x="2378075" y="2582863"/>
            <a:ext cx="4833938" cy="339725"/>
            <a:chOff x="1474" y="1185"/>
            <a:chExt cx="2562" cy="180"/>
          </a:xfrm>
        </p:grpSpPr>
        <p:grpSp>
          <p:nvGrpSpPr>
            <p:cNvPr id="248153" name="Group 345"/>
            <p:cNvGrpSpPr>
              <a:grpSpLocks noChangeAspect="1"/>
            </p:cNvGrpSpPr>
            <p:nvPr/>
          </p:nvGrpSpPr>
          <p:grpSpPr bwMode="auto">
            <a:xfrm>
              <a:off x="1474" y="1185"/>
              <a:ext cx="2562" cy="180"/>
              <a:chOff x="1845" y="2766"/>
              <a:chExt cx="2562" cy="180"/>
            </a:xfrm>
          </p:grpSpPr>
          <p:grpSp>
            <p:nvGrpSpPr>
              <p:cNvPr id="248154" name="Group 346"/>
              <p:cNvGrpSpPr>
                <a:grpSpLocks noChangeAspect="1"/>
              </p:cNvGrpSpPr>
              <p:nvPr/>
            </p:nvGrpSpPr>
            <p:grpSpPr bwMode="auto">
              <a:xfrm>
                <a:off x="3177" y="2890"/>
                <a:ext cx="48" cy="54"/>
                <a:chOff x="3177" y="2890"/>
                <a:chExt cx="48" cy="54"/>
              </a:xfrm>
            </p:grpSpPr>
            <p:sp>
              <p:nvSpPr>
                <p:cNvPr id="248155" name="Line 3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177" y="2890"/>
                  <a:ext cx="48" cy="54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56" name="Freeform 348"/>
                <p:cNvSpPr>
                  <a:spLocks noChangeAspect="1"/>
                </p:cNvSpPr>
                <p:nvPr/>
              </p:nvSpPr>
              <p:spPr bwMode="auto">
                <a:xfrm>
                  <a:off x="3177" y="2904"/>
                  <a:ext cx="36" cy="40"/>
                </a:xfrm>
                <a:custGeom>
                  <a:avLst/>
                  <a:gdLst>
                    <a:gd name="T0" fmla="*/ 24 w 36"/>
                    <a:gd name="T1" fmla="*/ 0 h 40"/>
                    <a:gd name="T2" fmla="*/ 0 w 36"/>
                    <a:gd name="T3" fmla="*/ 40 h 40"/>
                    <a:gd name="T4" fmla="*/ 36 w 36"/>
                    <a:gd name="T5" fmla="*/ 12 h 40"/>
                    <a:gd name="T6" fmla="*/ 24 w 36"/>
                    <a:gd name="T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40">
                      <a:moveTo>
                        <a:pt x="24" y="0"/>
                      </a:moveTo>
                      <a:lnTo>
                        <a:pt x="0" y="40"/>
                      </a:lnTo>
                      <a:lnTo>
                        <a:pt x="36" y="12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57" name="Freeform 349"/>
                <p:cNvSpPr>
                  <a:spLocks noChangeAspect="1"/>
                </p:cNvSpPr>
                <p:nvPr/>
              </p:nvSpPr>
              <p:spPr bwMode="auto">
                <a:xfrm>
                  <a:off x="3177" y="2904"/>
                  <a:ext cx="36" cy="40"/>
                </a:xfrm>
                <a:custGeom>
                  <a:avLst/>
                  <a:gdLst>
                    <a:gd name="T0" fmla="*/ 24 w 36"/>
                    <a:gd name="T1" fmla="*/ 0 h 40"/>
                    <a:gd name="T2" fmla="*/ 0 w 36"/>
                    <a:gd name="T3" fmla="*/ 40 h 40"/>
                    <a:gd name="T4" fmla="*/ 36 w 36"/>
                    <a:gd name="T5" fmla="*/ 12 h 40"/>
                    <a:gd name="T6" fmla="*/ 24 w 36"/>
                    <a:gd name="T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40">
                      <a:moveTo>
                        <a:pt x="24" y="0"/>
                      </a:moveTo>
                      <a:lnTo>
                        <a:pt x="0" y="40"/>
                      </a:lnTo>
                      <a:lnTo>
                        <a:pt x="36" y="12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sp>
            <p:nvSpPr>
              <p:cNvPr id="248158" name="Line 350"/>
              <p:cNvSpPr>
                <a:spLocks noChangeAspect="1" noChangeShapeType="1"/>
              </p:cNvSpPr>
              <p:nvPr/>
            </p:nvSpPr>
            <p:spPr bwMode="auto">
              <a:xfrm flipH="1">
                <a:off x="1845" y="2876"/>
                <a:ext cx="1410" cy="7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159" name="Line 351"/>
              <p:cNvSpPr>
                <a:spLocks noChangeAspect="1" noChangeShapeType="1"/>
              </p:cNvSpPr>
              <p:nvPr/>
            </p:nvSpPr>
            <p:spPr bwMode="auto">
              <a:xfrm flipH="1">
                <a:off x="3295" y="2850"/>
                <a:ext cx="460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grpSp>
            <p:nvGrpSpPr>
              <p:cNvPr id="248160" name="Group 352"/>
              <p:cNvGrpSpPr>
                <a:grpSpLocks noChangeAspect="1"/>
              </p:cNvGrpSpPr>
              <p:nvPr/>
            </p:nvGrpSpPr>
            <p:grpSpPr bwMode="auto">
              <a:xfrm>
                <a:off x="3741" y="2872"/>
                <a:ext cx="16" cy="66"/>
                <a:chOff x="3741" y="2872"/>
                <a:chExt cx="16" cy="66"/>
              </a:xfrm>
            </p:grpSpPr>
            <p:sp>
              <p:nvSpPr>
                <p:cNvPr id="248161" name="Line 353"/>
                <p:cNvSpPr>
                  <a:spLocks noChangeAspect="1" noChangeShapeType="1"/>
                </p:cNvSpPr>
                <p:nvPr/>
              </p:nvSpPr>
              <p:spPr bwMode="auto">
                <a:xfrm>
                  <a:off x="3747" y="2872"/>
                  <a:ext cx="6" cy="6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62" name="Freeform 354"/>
                <p:cNvSpPr>
                  <a:spLocks noChangeAspect="1"/>
                </p:cNvSpPr>
                <p:nvPr/>
              </p:nvSpPr>
              <p:spPr bwMode="auto">
                <a:xfrm>
                  <a:off x="3741" y="2894"/>
                  <a:ext cx="16" cy="44"/>
                </a:xfrm>
                <a:custGeom>
                  <a:avLst/>
                  <a:gdLst>
                    <a:gd name="T0" fmla="*/ 0 w 16"/>
                    <a:gd name="T1" fmla="*/ 2 h 44"/>
                    <a:gd name="T2" fmla="*/ 14 w 16"/>
                    <a:gd name="T3" fmla="*/ 44 h 44"/>
                    <a:gd name="T4" fmla="*/ 16 w 16"/>
                    <a:gd name="T5" fmla="*/ 0 h 44"/>
                    <a:gd name="T6" fmla="*/ 0 w 16"/>
                    <a:gd name="T7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" h="44">
                      <a:moveTo>
                        <a:pt x="0" y="2"/>
                      </a:moveTo>
                      <a:lnTo>
                        <a:pt x="14" y="44"/>
                      </a:lnTo>
                      <a:lnTo>
                        <a:pt x="16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63" name="Freeform 355"/>
                <p:cNvSpPr>
                  <a:spLocks noChangeAspect="1"/>
                </p:cNvSpPr>
                <p:nvPr/>
              </p:nvSpPr>
              <p:spPr bwMode="auto">
                <a:xfrm>
                  <a:off x="3741" y="2894"/>
                  <a:ext cx="16" cy="44"/>
                </a:xfrm>
                <a:custGeom>
                  <a:avLst/>
                  <a:gdLst>
                    <a:gd name="T0" fmla="*/ 0 w 16"/>
                    <a:gd name="T1" fmla="*/ 2 h 44"/>
                    <a:gd name="T2" fmla="*/ 14 w 16"/>
                    <a:gd name="T3" fmla="*/ 44 h 44"/>
                    <a:gd name="T4" fmla="*/ 16 w 16"/>
                    <a:gd name="T5" fmla="*/ 0 h 44"/>
                    <a:gd name="T6" fmla="*/ 0 w 16"/>
                    <a:gd name="T7" fmla="*/ 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" h="44">
                      <a:moveTo>
                        <a:pt x="0" y="2"/>
                      </a:moveTo>
                      <a:lnTo>
                        <a:pt x="14" y="44"/>
                      </a:lnTo>
                      <a:lnTo>
                        <a:pt x="16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164" name="Group 356"/>
              <p:cNvGrpSpPr>
                <a:grpSpLocks noChangeAspect="1"/>
              </p:cNvGrpSpPr>
              <p:nvPr/>
            </p:nvGrpSpPr>
            <p:grpSpPr bwMode="auto">
              <a:xfrm>
                <a:off x="3771" y="2766"/>
                <a:ext cx="46" cy="48"/>
                <a:chOff x="3771" y="2766"/>
                <a:chExt cx="46" cy="48"/>
              </a:xfrm>
            </p:grpSpPr>
            <p:sp>
              <p:nvSpPr>
                <p:cNvPr id="248165" name="Line 3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71" y="2766"/>
                  <a:ext cx="44" cy="4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66" name="Freeform 358"/>
                <p:cNvSpPr>
                  <a:spLocks noChangeAspect="1"/>
                </p:cNvSpPr>
                <p:nvPr/>
              </p:nvSpPr>
              <p:spPr bwMode="auto">
                <a:xfrm>
                  <a:off x="3781" y="2766"/>
                  <a:ext cx="36" cy="36"/>
                </a:xfrm>
                <a:custGeom>
                  <a:avLst/>
                  <a:gdLst>
                    <a:gd name="T0" fmla="*/ 12 w 36"/>
                    <a:gd name="T1" fmla="*/ 36 h 36"/>
                    <a:gd name="T2" fmla="*/ 36 w 36"/>
                    <a:gd name="T3" fmla="*/ 0 h 36"/>
                    <a:gd name="T4" fmla="*/ 0 w 36"/>
                    <a:gd name="T5" fmla="*/ 26 h 36"/>
                    <a:gd name="T6" fmla="*/ 12 w 36"/>
                    <a:gd name="T7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6">
                      <a:moveTo>
                        <a:pt x="12" y="36"/>
                      </a:moveTo>
                      <a:lnTo>
                        <a:pt x="36" y="0"/>
                      </a:lnTo>
                      <a:lnTo>
                        <a:pt x="0" y="26"/>
                      </a:lnTo>
                      <a:lnTo>
                        <a:pt x="12" y="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67" name="Freeform 359"/>
                <p:cNvSpPr>
                  <a:spLocks noChangeAspect="1"/>
                </p:cNvSpPr>
                <p:nvPr/>
              </p:nvSpPr>
              <p:spPr bwMode="auto">
                <a:xfrm>
                  <a:off x="3781" y="2766"/>
                  <a:ext cx="36" cy="36"/>
                </a:xfrm>
                <a:custGeom>
                  <a:avLst/>
                  <a:gdLst>
                    <a:gd name="T0" fmla="*/ 12 w 36"/>
                    <a:gd name="T1" fmla="*/ 36 h 36"/>
                    <a:gd name="T2" fmla="*/ 36 w 36"/>
                    <a:gd name="T3" fmla="*/ 0 h 36"/>
                    <a:gd name="T4" fmla="*/ 0 w 36"/>
                    <a:gd name="T5" fmla="*/ 26 h 36"/>
                    <a:gd name="T6" fmla="*/ 12 w 36"/>
                    <a:gd name="T7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6">
                      <a:moveTo>
                        <a:pt x="12" y="36"/>
                      </a:moveTo>
                      <a:lnTo>
                        <a:pt x="36" y="0"/>
                      </a:lnTo>
                      <a:lnTo>
                        <a:pt x="0" y="26"/>
                      </a:lnTo>
                      <a:lnTo>
                        <a:pt x="12" y="36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168" name="Group 360"/>
              <p:cNvGrpSpPr>
                <a:grpSpLocks noChangeAspect="1"/>
              </p:cNvGrpSpPr>
              <p:nvPr/>
            </p:nvGrpSpPr>
            <p:grpSpPr bwMode="auto">
              <a:xfrm>
                <a:off x="3283" y="2890"/>
                <a:ext cx="64" cy="42"/>
                <a:chOff x="3283" y="2890"/>
                <a:chExt cx="64" cy="42"/>
              </a:xfrm>
            </p:grpSpPr>
            <p:sp>
              <p:nvSpPr>
                <p:cNvPr id="248169" name="Line 361"/>
                <p:cNvSpPr>
                  <a:spLocks noChangeAspect="1" noChangeShapeType="1"/>
                </p:cNvSpPr>
                <p:nvPr/>
              </p:nvSpPr>
              <p:spPr bwMode="auto">
                <a:xfrm>
                  <a:off x="3283" y="2890"/>
                  <a:ext cx="64" cy="4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70" name="Freeform 362"/>
                <p:cNvSpPr>
                  <a:spLocks noChangeAspect="1"/>
                </p:cNvSpPr>
                <p:nvPr/>
              </p:nvSpPr>
              <p:spPr bwMode="auto">
                <a:xfrm>
                  <a:off x="3305" y="2900"/>
                  <a:ext cx="42" cy="32"/>
                </a:xfrm>
                <a:custGeom>
                  <a:avLst/>
                  <a:gdLst>
                    <a:gd name="T0" fmla="*/ 0 w 42"/>
                    <a:gd name="T1" fmla="*/ 14 h 32"/>
                    <a:gd name="T2" fmla="*/ 42 w 42"/>
                    <a:gd name="T3" fmla="*/ 32 h 32"/>
                    <a:gd name="T4" fmla="*/ 8 w 42"/>
                    <a:gd name="T5" fmla="*/ 0 h 32"/>
                    <a:gd name="T6" fmla="*/ 0 w 42"/>
                    <a:gd name="T7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2" h="32">
                      <a:moveTo>
                        <a:pt x="0" y="14"/>
                      </a:moveTo>
                      <a:lnTo>
                        <a:pt x="42" y="32"/>
                      </a:lnTo>
                      <a:lnTo>
                        <a:pt x="8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71" name="Freeform 363"/>
                <p:cNvSpPr>
                  <a:spLocks noChangeAspect="1"/>
                </p:cNvSpPr>
                <p:nvPr/>
              </p:nvSpPr>
              <p:spPr bwMode="auto">
                <a:xfrm>
                  <a:off x="3305" y="2900"/>
                  <a:ext cx="42" cy="32"/>
                </a:xfrm>
                <a:custGeom>
                  <a:avLst/>
                  <a:gdLst>
                    <a:gd name="T0" fmla="*/ 0 w 42"/>
                    <a:gd name="T1" fmla="*/ 14 h 32"/>
                    <a:gd name="T2" fmla="*/ 42 w 42"/>
                    <a:gd name="T3" fmla="*/ 32 h 32"/>
                    <a:gd name="T4" fmla="*/ 8 w 42"/>
                    <a:gd name="T5" fmla="*/ 0 h 32"/>
                    <a:gd name="T6" fmla="*/ 0 w 42"/>
                    <a:gd name="T7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2" h="32">
                      <a:moveTo>
                        <a:pt x="0" y="14"/>
                      </a:moveTo>
                      <a:lnTo>
                        <a:pt x="42" y="32"/>
                      </a:lnTo>
                      <a:lnTo>
                        <a:pt x="8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172" name="Group 364"/>
              <p:cNvGrpSpPr>
                <a:grpSpLocks noChangeAspect="1"/>
              </p:cNvGrpSpPr>
              <p:nvPr/>
            </p:nvGrpSpPr>
            <p:grpSpPr bwMode="auto">
              <a:xfrm>
                <a:off x="3813" y="2814"/>
                <a:ext cx="594" cy="48"/>
                <a:chOff x="3813" y="2814"/>
                <a:chExt cx="594" cy="48"/>
              </a:xfrm>
            </p:grpSpPr>
            <p:sp>
              <p:nvSpPr>
                <p:cNvPr id="248173" name="Line 3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933" y="2814"/>
                  <a:ext cx="474" cy="2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74" name="Line 36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813" y="2836"/>
                  <a:ext cx="186" cy="1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75" name="Freeform 367"/>
                <p:cNvSpPr>
                  <a:spLocks noChangeAspect="1"/>
                </p:cNvSpPr>
                <p:nvPr/>
              </p:nvSpPr>
              <p:spPr bwMode="auto">
                <a:xfrm>
                  <a:off x="3813" y="2818"/>
                  <a:ext cx="114" cy="44"/>
                </a:xfrm>
                <a:custGeom>
                  <a:avLst/>
                  <a:gdLst>
                    <a:gd name="T0" fmla="*/ 112 w 114"/>
                    <a:gd name="T1" fmla="*/ 0 h 44"/>
                    <a:gd name="T2" fmla="*/ 0 w 114"/>
                    <a:gd name="T3" fmla="*/ 28 h 44"/>
                    <a:gd name="T4" fmla="*/ 114 w 114"/>
                    <a:gd name="T5" fmla="*/ 44 h 44"/>
                    <a:gd name="T6" fmla="*/ 90 w 114"/>
                    <a:gd name="T7" fmla="*/ 24 h 44"/>
                    <a:gd name="T8" fmla="*/ 112 w 114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44">
                      <a:moveTo>
                        <a:pt x="112" y="0"/>
                      </a:moveTo>
                      <a:lnTo>
                        <a:pt x="0" y="28"/>
                      </a:lnTo>
                      <a:lnTo>
                        <a:pt x="114" y="44"/>
                      </a:lnTo>
                      <a:lnTo>
                        <a:pt x="90" y="24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176" name="Freeform 368"/>
                <p:cNvSpPr>
                  <a:spLocks noChangeAspect="1"/>
                </p:cNvSpPr>
                <p:nvPr/>
              </p:nvSpPr>
              <p:spPr bwMode="auto">
                <a:xfrm>
                  <a:off x="3813" y="2818"/>
                  <a:ext cx="114" cy="44"/>
                </a:xfrm>
                <a:custGeom>
                  <a:avLst/>
                  <a:gdLst>
                    <a:gd name="T0" fmla="*/ 112 w 114"/>
                    <a:gd name="T1" fmla="*/ 0 h 44"/>
                    <a:gd name="T2" fmla="*/ 0 w 114"/>
                    <a:gd name="T3" fmla="*/ 28 h 44"/>
                    <a:gd name="T4" fmla="*/ 114 w 114"/>
                    <a:gd name="T5" fmla="*/ 44 h 44"/>
                    <a:gd name="T6" fmla="*/ 90 w 114"/>
                    <a:gd name="T7" fmla="*/ 24 h 44"/>
                    <a:gd name="T8" fmla="*/ 112 w 114"/>
                    <a:gd name="T9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4" h="44">
                      <a:moveTo>
                        <a:pt x="112" y="0"/>
                      </a:moveTo>
                      <a:lnTo>
                        <a:pt x="0" y="28"/>
                      </a:lnTo>
                      <a:lnTo>
                        <a:pt x="114" y="44"/>
                      </a:lnTo>
                      <a:lnTo>
                        <a:pt x="90" y="24"/>
                      </a:lnTo>
                      <a:lnTo>
                        <a:pt x="112" y="0"/>
                      </a:ln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sp>
            <p:nvSpPr>
              <p:cNvPr id="248177" name="Freeform 369"/>
              <p:cNvSpPr>
                <a:spLocks noChangeAspect="1"/>
              </p:cNvSpPr>
              <p:nvPr/>
            </p:nvSpPr>
            <p:spPr bwMode="auto">
              <a:xfrm>
                <a:off x="2494" y="2886"/>
                <a:ext cx="116" cy="46"/>
              </a:xfrm>
              <a:custGeom>
                <a:avLst/>
                <a:gdLst>
                  <a:gd name="T0" fmla="*/ 114 w 116"/>
                  <a:gd name="T1" fmla="*/ 0 h 46"/>
                  <a:gd name="T2" fmla="*/ 0 w 116"/>
                  <a:gd name="T3" fmla="*/ 28 h 46"/>
                  <a:gd name="T4" fmla="*/ 116 w 116"/>
                  <a:gd name="T5" fmla="*/ 46 h 46"/>
                  <a:gd name="T6" fmla="*/ 92 w 116"/>
                  <a:gd name="T7" fmla="*/ 24 h 46"/>
                  <a:gd name="T8" fmla="*/ 114 w 116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46">
                    <a:moveTo>
                      <a:pt x="114" y="0"/>
                    </a:moveTo>
                    <a:lnTo>
                      <a:pt x="0" y="28"/>
                    </a:lnTo>
                    <a:lnTo>
                      <a:pt x="116" y="46"/>
                    </a:lnTo>
                    <a:lnTo>
                      <a:pt x="92" y="24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248178" name="Group 370"/>
            <p:cNvGrpSpPr>
              <a:grpSpLocks noChangeAspect="1"/>
            </p:cNvGrpSpPr>
            <p:nvPr/>
          </p:nvGrpSpPr>
          <p:grpSpPr bwMode="auto">
            <a:xfrm>
              <a:off x="2835" y="1230"/>
              <a:ext cx="574" cy="96"/>
              <a:chOff x="3185" y="2788"/>
              <a:chExt cx="574" cy="96"/>
            </a:xfrm>
          </p:grpSpPr>
          <p:sp>
            <p:nvSpPr>
              <p:cNvPr id="248179" name="Freeform 371"/>
              <p:cNvSpPr>
                <a:spLocks noChangeAspect="1"/>
              </p:cNvSpPr>
              <p:nvPr/>
            </p:nvSpPr>
            <p:spPr bwMode="auto">
              <a:xfrm>
                <a:off x="3185" y="2814"/>
                <a:ext cx="88" cy="70"/>
              </a:xfrm>
              <a:custGeom>
                <a:avLst/>
                <a:gdLst>
                  <a:gd name="T0" fmla="*/ 8 w 88"/>
                  <a:gd name="T1" fmla="*/ 14 h 70"/>
                  <a:gd name="T2" fmla="*/ 0 w 88"/>
                  <a:gd name="T3" fmla="*/ 48 h 70"/>
                  <a:gd name="T4" fmla="*/ 36 w 88"/>
                  <a:gd name="T5" fmla="*/ 70 h 70"/>
                  <a:gd name="T6" fmla="*/ 80 w 88"/>
                  <a:gd name="T7" fmla="*/ 58 h 70"/>
                  <a:gd name="T8" fmla="*/ 88 w 88"/>
                  <a:gd name="T9" fmla="*/ 22 h 70"/>
                  <a:gd name="T10" fmla="*/ 52 w 88"/>
                  <a:gd name="T11" fmla="*/ 0 h 70"/>
                  <a:gd name="T12" fmla="*/ 8 w 88"/>
                  <a:gd name="T13" fmla="*/ 1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0">
                    <a:moveTo>
                      <a:pt x="8" y="14"/>
                    </a:moveTo>
                    <a:lnTo>
                      <a:pt x="0" y="48"/>
                    </a:lnTo>
                    <a:lnTo>
                      <a:pt x="36" y="70"/>
                    </a:lnTo>
                    <a:lnTo>
                      <a:pt x="80" y="58"/>
                    </a:lnTo>
                    <a:lnTo>
                      <a:pt x="88" y="22"/>
                    </a:lnTo>
                    <a:lnTo>
                      <a:pt x="52" y="0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4D4D4D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180" name="Freeform 372"/>
              <p:cNvSpPr>
                <a:spLocks noChangeAspect="1"/>
              </p:cNvSpPr>
              <p:nvPr/>
            </p:nvSpPr>
            <p:spPr bwMode="auto">
              <a:xfrm>
                <a:off x="3185" y="2814"/>
                <a:ext cx="88" cy="70"/>
              </a:xfrm>
              <a:custGeom>
                <a:avLst/>
                <a:gdLst>
                  <a:gd name="T0" fmla="*/ 8 w 88"/>
                  <a:gd name="T1" fmla="*/ 14 h 70"/>
                  <a:gd name="T2" fmla="*/ 0 w 88"/>
                  <a:gd name="T3" fmla="*/ 48 h 70"/>
                  <a:gd name="T4" fmla="*/ 36 w 88"/>
                  <a:gd name="T5" fmla="*/ 70 h 70"/>
                  <a:gd name="T6" fmla="*/ 80 w 88"/>
                  <a:gd name="T7" fmla="*/ 58 h 70"/>
                  <a:gd name="T8" fmla="*/ 88 w 88"/>
                  <a:gd name="T9" fmla="*/ 22 h 70"/>
                  <a:gd name="T10" fmla="*/ 52 w 88"/>
                  <a:gd name="T11" fmla="*/ 0 h 70"/>
                  <a:gd name="T12" fmla="*/ 8 w 88"/>
                  <a:gd name="T13" fmla="*/ 1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70">
                    <a:moveTo>
                      <a:pt x="8" y="14"/>
                    </a:moveTo>
                    <a:lnTo>
                      <a:pt x="0" y="48"/>
                    </a:lnTo>
                    <a:lnTo>
                      <a:pt x="36" y="70"/>
                    </a:lnTo>
                    <a:lnTo>
                      <a:pt x="80" y="58"/>
                    </a:lnTo>
                    <a:lnTo>
                      <a:pt x="88" y="22"/>
                    </a:lnTo>
                    <a:lnTo>
                      <a:pt x="52" y="0"/>
                    </a:lnTo>
                    <a:lnTo>
                      <a:pt x="8" y="14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181" name="Freeform 373"/>
              <p:cNvSpPr>
                <a:spLocks noChangeAspect="1"/>
              </p:cNvSpPr>
              <p:nvPr/>
            </p:nvSpPr>
            <p:spPr bwMode="auto">
              <a:xfrm>
                <a:off x="3679" y="2788"/>
                <a:ext cx="80" cy="68"/>
              </a:xfrm>
              <a:custGeom>
                <a:avLst/>
                <a:gdLst>
                  <a:gd name="T0" fmla="*/ 74 w 80"/>
                  <a:gd name="T1" fmla="*/ 56 h 68"/>
                  <a:gd name="T2" fmla="*/ 80 w 80"/>
                  <a:gd name="T3" fmla="*/ 22 h 68"/>
                  <a:gd name="T4" fmla="*/ 46 w 80"/>
                  <a:gd name="T5" fmla="*/ 0 h 68"/>
                  <a:gd name="T6" fmla="*/ 6 w 80"/>
                  <a:gd name="T7" fmla="*/ 12 h 68"/>
                  <a:gd name="T8" fmla="*/ 0 w 80"/>
                  <a:gd name="T9" fmla="*/ 46 h 68"/>
                  <a:gd name="T10" fmla="*/ 34 w 80"/>
                  <a:gd name="T11" fmla="*/ 68 h 68"/>
                  <a:gd name="T12" fmla="*/ 74 w 80"/>
                  <a:gd name="T13" fmla="*/ 5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68">
                    <a:moveTo>
                      <a:pt x="74" y="56"/>
                    </a:moveTo>
                    <a:lnTo>
                      <a:pt x="80" y="22"/>
                    </a:lnTo>
                    <a:lnTo>
                      <a:pt x="46" y="0"/>
                    </a:lnTo>
                    <a:lnTo>
                      <a:pt x="6" y="12"/>
                    </a:lnTo>
                    <a:lnTo>
                      <a:pt x="0" y="46"/>
                    </a:lnTo>
                    <a:lnTo>
                      <a:pt x="34" y="68"/>
                    </a:lnTo>
                    <a:lnTo>
                      <a:pt x="74" y="56"/>
                    </a:lnTo>
                    <a:close/>
                  </a:path>
                </a:pathLst>
              </a:custGeom>
              <a:solidFill>
                <a:srgbClr val="4D4D4D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182" name="Freeform 374"/>
              <p:cNvSpPr>
                <a:spLocks noChangeAspect="1"/>
              </p:cNvSpPr>
              <p:nvPr/>
            </p:nvSpPr>
            <p:spPr bwMode="auto">
              <a:xfrm>
                <a:off x="3679" y="2788"/>
                <a:ext cx="80" cy="68"/>
              </a:xfrm>
              <a:custGeom>
                <a:avLst/>
                <a:gdLst>
                  <a:gd name="T0" fmla="*/ 74 w 80"/>
                  <a:gd name="T1" fmla="*/ 56 h 68"/>
                  <a:gd name="T2" fmla="*/ 80 w 80"/>
                  <a:gd name="T3" fmla="*/ 22 h 68"/>
                  <a:gd name="T4" fmla="*/ 46 w 80"/>
                  <a:gd name="T5" fmla="*/ 0 h 68"/>
                  <a:gd name="T6" fmla="*/ 6 w 80"/>
                  <a:gd name="T7" fmla="*/ 12 h 68"/>
                  <a:gd name="T8" fmla="*/ 0 w 80"/>
                  <a:gd name="T9" fmla="*/ 46 h 68"/>
                  <a:gd name="T10" fmla="*/ 34 w 80"/>
                  <a:gd name="T11" fmla="*/ 68 h 68"/>
                  <a:gd name="T12" fmla="*/ 74 w 80"/>
                  <a:gd name="T13" fmla="*/ 5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68">
                    <a:moveTo>
                      <a:pt x="74" y="56"/>
                    </a:moveTo>
                    <a:lnTo>
                      <a:pt x="80" y="22"/>
                    </a:lnTo>
                    <a:lnTo>
                      <a:pt x="46" y="0"/>
                    </a:lnTo>
                    <a:lnTo>
                      <a:pt x="6" y="12"/>
                    </a:lnTo>
                    <a:lnTo>
                      <a:pt x="0" y="46"/>
                    </a:lnTo>
                    <a:lnTo>
                      <a:pt x="34" y="68"/>
                    </a:lnTo>
                    <a:lnTo>
                      <a:pt x="74" y="56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</p:grpSp>
      <p:graphicFrame>
        <p:nvGraphicFramePr>
          <p:cNvPr id="248290" name="Object 482"/>
          <p:cNvGraphicFramePr>
            <a:graphicFrameLocks noChangeAspect="1"/>
          </p:cNvGraphicFramePr>
          <p:nvPr/>
        </p:nvGraphicFramePr>
        <p:xfrm>
          <a:off x="4267200" y="4713288"/>
          <a:ext cx="3925888" cy="46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1" name="Equation" r:id="rId10" imgW="1917360" imgH="228600" progId="Equation.DSMT4">
                  <p:embed/>
                </p:oleObj>
              </mc:Choice>
              <mc:Fallback>
                <p:oleObj name="Equation" r:id="rId10" imgW="1917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713288"/>
                        <a:ext cx="3925888" cy="468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8291" name="Object 483"/>
          <p:cNvGraphicFramePr>
            <a:graphicFrameLocks noChangeAspect="1"/>
          </p:cNvGraphicFramePr>
          <p:nvPr/>
        </p:nvGraphicFramePr>
        <p:xfrm>
          <a:off x="5029200" y="685800"/>
          <a:ext cx="22098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2" name="Equation" r:id="rId12" imgW="901440" imgH="228600" progId="Equation.DSMT4">
                  <p:embed/>
                </p:oleObj>
              </mc:Choice>
              <mc:Fallback>
                <p:oleObj name="Equation" r:id="rId12" imgW="901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685800"/>
                        <a:ext cx="22098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8292" name="Object 484"/>
          <p:cNvGraphicFramePr>
            <a:graphicFrameLocks noChangeAspect="1"/>
          </p:cNvGraphicFramePr>
          <p:nvPr/>
        </p:nvGraphicFramePr>
        <p:xfrm>
          <a:off x="4259263" y="5638800"/>
          <a:ext cx="4732337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3" name="Equation" r:id="rId14" imgW="2311200" imgH="380880" progId="Equation.DSMT4">
                  <p:embed/>
                </p:oleObj>
              </mc:Choice>
              <mc:Fallback>
                <p:oleObj name="Equation" r:id="rId14" imgW="231120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263" y="5638800"/>
                        <a:ext cx="4732337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5061" name="AutoShape 1173"/>
          <p:cNvSpPr>
            <a:spLocks noChangeArrowheads="1"/>
          </p:cNvSpPr>
          <p:nvPr/>
        </p:nvSpPr>
        <p:spPr bwMode="auto">
          <a:xfrm>
            <a:off x="292100" y="3557588"/>
            <a:ext cx="1562100" cy="571500"/>
          </a:xfrm>
          <a:prstGeom prst="rtTriangle">
            <a:avLst/>
          </a:prstGeom>
          <a:solidFill>
            <a:srgbClr val="E5F1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95062" name="AutoShape 1174"/>
          <p:cNvSpPr>
            <a:spLocks noChangeArrowheads="1"/>
          </p:cNvSpPr>
          <p:nvPr/>
        </p:nvSpPr>
        <p:spPr bwMode="auto">
          <a:xfrm flipH="1">
            <a:off x="6210300" y="3265488"/>
            <a:ext cx="1422400" cy="850900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95063" name="AutoShape 1175"/>
          <p:cNvSpPr>
            <a:spLocks noChangeArrowheads="1"/>
          </p:cNvSpPr>
          <p:nvPr/>
        </p:nvSpPr>
        <p:spPr bwMode="auto">
          <a:xfrm flipH="1" flipV="1">
            <a:off x="7086600" y="1450975"/>
            <a:ext cx="512763" cy="147638"/>
          </a:xfrm>
          <a:prstGeom prst="rtTriangle">
            <a:avLst/>
          </a:prstGeom>
          <a:solidFill>
            <a:srgbClr val="E5F1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657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2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4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4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9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207" grpId="0"/>
      <p:bldP spid="24820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6C341-6DA6-431D-AAD1-262157D7A8BA}" type="slidenum">
              <a:rPr lang="he-IL">
                <a:solidFill>
                  <a:schemeClr val="bg1"/>
                </a:solidFill>
              </a:rPr>
              <a:pPr/>
              <a:t>23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50262" name="Text Box 406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00A36E5C-3504-42B9-91A2-07678C4D3301}" type="slidenum">
              <a:rPr lang="he-IL" sz="1400"/>
              <a:pPr/>
              <a:t>23</a:t>
            </a:fld>
            <a:endParaRPr lang="en-US" sz="1400"/>
          </a:p>
        </p:txBody>
      </p:sp>
      <p:sp>
        <p:nvSpPr>
          <p:cNvPr id="250263" name="Rectangle 407"/>
          <p:cNvSpPr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/>
            <a:r>
              <a:rPr lang="en-US" sz="3600"/>
              <a:t>Image formation model</a:t>
            </a:r>
          </a:p>
        </p:txBody>
      </p:sp>
      <p:sp>
        <p:nvSpPr>
          <p:cNvPr id="250264" name="Rectangle 408"/>
          <p:cNvSpPr>
            <a:spLocks noChangeArrowheads="1"/>
          </p:cNvSpPr>
          <p:nvPr/>
        </p:nvSpPr>
        <p:spPr bwMode="auto">
          <a:xfrm>
            <a:off x="426720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Tahoma" pitchFamily="34" charset="0"/>
              </a:rPr>
              <a:t>Swirski, Schechner, Herzberg, Negahdaripour</a:t>
            </a:r>
            <a:endParaRPr lang="en-US" i="1">
              <a:latin typeface="Tahoma" pitchFamily="34" charset="0"/>
            </a:endParaRPr>
          </a:p>
        </p:txBody>
      </p:sp>
      <p:sp>
        <p:nvSpPr>
          <p:cNvPr id="250265" name="Rectangle 409"/>
          <p:cNvSpPr>
            <a:spLocks noGrp="1" noChangeArrowheads="1"/>
          </p:cNvSpPr>
          <p:nvPr>
            <p:ph type="body" idx="1"/>
          </p:nvPr>
        </p:nvSpPr>
        <p:spPr>
          <a:xfrm>
            <a:off x="152400" y="4495800"/>
            <a:ext cx="8839200" cy="1600200"/>
          </a:xfrm>
        </p:spPr>
        <p:txBody>
          <a:bodyPr/>
          <a:lstStyle/>
          <a:p>
            <a:pPr algn="l" rtl="0">
              <a:lnSpc>
                <a:spcPct val="90000"/>
              </a:lnSpc>
              <a:buFontTx/>
              <a:buNone/>
            </a:pPr>
            <a:r>
              <a:rPr lang="en-US"/>
              <a:t>	Two viewpoints  </a:t>
            </a:r>
          </a:p>
          <a:p>
            <a:pPr algn="ctr" rtl="0">
              <a:lnSpc>
                <a:spcPct val="90000"/>
              </a:lnSpc>
              <a:buFontTx/>
              <a:buNone/>
            </a:pPr>
            <a:endParaRPr lang="en-US"/>
          </a:p>
          <a:p>
            <a:pPr algn="l" rtl="0">
              <a:lnSpc>
                <a:spcPct val="90000"/>
              </a:lnSpc>
              <a:buFontTx/>
              <a:buNone/>
            </a:pPr>
            <a:r>
              <a:rPr lang="en-US"/>
              <a:t>						different backscatter</a:t>
            </a:r>
            <a:endParaRPr lang="en-US" sz="2800"/>
          </a:p>
        </p:txBody>
      </p:sp>
      <p:pic>
        <p:nvPicPr>
          <p:cNvPr id="250267" name="Picture 411" descr="File:Asiatic hybrid lilium stereogram flipped.jpg"/>
          <p:cNvPicPr>
            <a:picLocks noChangeAspect="1" noChangeArrowheads="1"/>
          </p:cNvPicPr>
          <p:nvPr/>
        </p:nvPicPr>
        <p:blipFill>
          <a:blip r:embed="rId3" cstate="print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990600"/>
            <a:ext cx="2840037" cy="321468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268" name="Picture 412" descr="File:Asiatic hybrid lilium stereogram flipped.jpg"/>
          <p:cNvPicPr>
            <a:picLocks noChangeAspect="1" noChangeArrowheads="1"/>
          </p:cNvPicPr>
          <p:nvPr/>
        </p:nvPicPr>
        <p:blipFill>
          <a:blip r:embed="rId4" cstate="print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952500"/>
            <a:ext cx="2867025" cy="3276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269" name="Picture 4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976313"/>
            <a:ext cx="2895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270" name="Picture 4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949325"/>
            <a:ext cx="291941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291" name="Text Box 435"/>
          <p:cNvSpPr txBox="1">
            <a:spLocks noChangeArrowheads="1"/>
          </p:cNvSpPr>
          <p:nvPr/>
        </p:nvSpPr>
        <p:spPr bwMode="auto">
          <a:xfrm>
            <a:off x="4038600" y="1563688"/>
            <a:ext cx="1335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SIGNAL</a:t>
            </a:r>
          </a:p>
        </p:txBody>
      </p:sp>
      <p:sp>
        <p:nvSpPr>
          <p:cNvPr id="250292" name="Text Box 436"/>
          <p:cNvSpPr txBox="1">
            <a:spLocks noChangeArrowheads="1"/>
          </p:cNvSpPr>
          <p:nvPr/>
        </p:nvSpPr>
        <p:spPr bwMode="auto">
          <a:xfrm>
            <a:off x="3436938" y="2667000"/>
            <a:ext cx="2506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BACKSCATTER</a:t>
            </a:r>
          </a:p>
        </p:txBody>
      </p:sp>
      <p:sp>
        <p:nvSpPr>
          <p:cNvPr id="250293" name="Text Box 437"/>
          <p:cNvSpPr txBox="1">
            <a:spLocks noChangeArrowheads="1"/>
          </p:cNvSpPr>
          <p:nvPr/>
        </p:nvSpPr>
        <p:spPr bwMode="auto">
          <a:xfrm>
            <a:off x="4403725" y="1925638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250296" name="AutoShape 440"/>
          <p:cNvSpPr>
            <a:spLocks noChangeArrowheads="1"/>
          </p:cNvSpPr>
          <p:nvPr/>
        </p:nvSpPr>
        <p:spPr bwMode="auto">
          <a:xfrm rot="2056856">
            <a:off x="3643313" y="5102225"/>
            <a:ext cx="1004887" cy="384175"/>
          </a:xfrm>
          <a:prstGeom prst="rightArrow">
            <a:avLst>
              <a:gd name="adj1" fmla="val 50000"/>
              <a:gd name="adj2" fmla="val 6539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250299" name="Picture 44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t="3615" r="12938" b="5783"/>
          <a:stretch>
            <a:fillRect/>
          </a:stretch>
        </p:blipFill>
        <p:spPr bwMode="auto">
          <a:xfrm>
            <a:off x="5729288" y="852488"/>
            <a:ext cx="3200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300" name="Picture 44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t="1726" r="12933" b="5782"/>
          <a:stretch>
            <a:fillRect/>
          </a:stretch>
        </p:blipFill>
        <p:spPr bwMode="auto">
          <a:xfrm>
            <a:off x="406400" y="781050"/>
            <a:ext cx="3048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0297" name="Oval 441"/>
          <p:cNvSpPr>
            <a:spLocks noChangeArrowheads="1"/>
          </p:cNvSpPr>
          <p:nvPr/>
        </p:nvSpPr>
        <p:spPr bwMode="auto">
          <a:xfrm>
            <a:off x="1308100" y="1384300"/>
            <a:ext cx="457200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50298" name="Oval 442"/>
          <p:cNvSpPr>
            <a:spLocks noChangeArrowheads="1"/>
          </p:cNvSpPr>
          <p:nvPr/>
        </p:nvSpPr>
        <p:spPr bwMode="auto">
          <a:xfrm>
            <a:off x="6692900" y="1358900"/>
            <a:ext cx="457200" cy="1295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663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0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0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0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0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50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5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291" grpId="0"/>
      <p:bldP spid="250291" grpId="1"/>
      <p:bldP spid="250292" grpId="0"/>
      <p:bldP spid="250293" grpId="0"/>
      <p:bldP spid="250297" grpId="0" animBg="1"/>
      <p:bldP spid="2502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BBF09-0768-45E9-AE6A-01C078F0F4D9}" type="slidenum">
              <a:rPr lang="he-IL">
                <a:solidFill>
                  <a:schemeClr val="bg1"/>
                </a:solidFill>
              </a:rPr>
              <a:pPr/>
              <a:t>24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50954" name="Rectangle 74"/>
          <p:cNvSpPr>
            <a:spLocks noChangeArrowheads="1"/>
          </p:cNvSpPr>
          <p:nvPr/>
        </p:nvSpPr>
        <p:spPr bwMode="auto">
          <a:xfrm>
            <a:off x="6918325" y="1917700"/>
            <a:ext cx="1763713" cy="175418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50955" name="Rectangle 75"/>
          <p:cNvSpPr>
            <a:spLocks noChangeArrowheads="1"/>
          </p:cNvSpPr>
          <p:nvPr/>
        </p:nvSpPr>
        <p:spPr bwMode="auto">
          <a:xfrm>
            <a:off x="4897438" y="1916113"/>
            <a:ext cx="1768475" cy="1768475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50882" name="Text Box 2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7EC4D4CB-83B2-475D-9B87-246405D30C35}" type="slidenum">
              <a:rPr lang="he-IL" sz="1400">
                <a:solidFill>
                  <a:schemeClr val="bg1"/>
                </a:solidFill>
              </a:rPr>
              <a:pPr/>
              <a:t>24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50883" name="Rectangle 3"/>
          <p:cNvSpPr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/>
            <a:r>
              <a:rPr lang="en-US" sz="3600">
                <a:solidFill>
                  <a:schemeClr val="bg1"/>
                </a:solidFill>
              </a:rPr>
              <a:t>Image formation model</a:t>
            </a:r>
          </a:p>
        </p:txBody>
      </p:sp>
      <p:sp>
        <p:nvSpPr>
          <p:cNvPr id="250884" name="Rectangle 4"/>
          <p:cNvSpPr>
            <a:spLocks noChangeArrowheads="1"/>
          </p:cNvSpPr>
          <p:nvPr/>
        </p:nvSpPr>
        <p:spPr bwMode="auto">
          <a:xfrm>
            <a:off x="426720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5088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" y="4572000"/>
            <a:ext cx="8229600" cy="19812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Assumption:</a:t>
            </a:r>
          </a:p>
          <a:p>
            <a:pPr lvl="1" algn="l" rtl="0">
              <a:lnSpc>
                <a:spcPct val="90000"/>
              </a:lnSpc>
              <a:buFontTx/>
              <a:buNone/>
            </a:pPr>
            <a:r>
              <a:rPr lang="en-US">
                <a:solidFill>
                  <a:schemeClr val="bg1"/>
                </a:solidFill>
              </a:rPr>
              <a:t>   Backscatter variations &lt;&lt; Signal variations</a:t>
            </a:r>
            <a:endParaRPr lang="en-US" sz="2000">
              <a:solidFill>
                <a:schemeClr val="bg1"/>
              </a:solidFill>
            </a:endParaRPr>
          </a:p>
          <a:p>
            <a:pPr algn="l" rtl="0"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Backscatter variations averaged by line-of-sight integral.</a:t>
            </a:r>
          </a:p>
          <a:p>
            <a:pPr algn="l" rtl="0">
              <a:lnSpc>
                <a:spcPct val="90000"/>
              </a:lnSpc>
            </a:pPr>
            <a:r>
              <a:rPr lang="en-US" sz="2400">
                <a:solidFill>
                  <a:schemeClr val="bg1"/>
                </a:solidFill>
              </a:rPr>
              <a:t>Validation by ray-trace simulation.</a:t>
            </a:r>
          </a:p>
        </p:txBody>
      </p:sp>
      <p:grpSp>
        <p:nvGrpSpPr>
          <p:cNvPr id="250946" name="Group 66"/>
          <p:cNvGrpSpPr>
            <a:grpSpLocks/>
          </p:cNvGrpSpPr>
          <p:nvPr/>
        </p:nvGrpSpPr>
        <p:grpSpPr bwMode="auto">
          <a:xfrm>
            <a:off x="4419600" y="1125538"/>
            <a:ext cx="4662488" cy="3446462"/>
            <a:chOff x="2793" y="2476"/>
            <a:chExt cx="2937" cy="2171"/>
          </a:xfrm>
        </p:grpSpPr>
        <p:sp>
          <p:nvSpPr>
            <p:cNvPr id="250941" name="Text Box 61"/>
            <p:cNvSpPr txBox="1">
              <a:spLocks noChangeArrowheads="1"/>
            </p:cNvSpPr>
            <p:nvPr/>
          </p:nvSpPr>
          <p:spPr bwMode="auto">
            <a:xfrm>
              <a:off x="3168" y="2736"/>
              <a:ext cx="951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Backscatter</a:t>
              </a:r>
            </a:p>
          </p:txBody>
        </p:sp>
        <p:sp>
          <p:nvSpPr>
            <p:cNvPr id="250942" name="Text Box 62"/>
            <p:cNvSpPr txBox="1">
              <a:spLocks noChangeArrowheads="1"/>
            </p:cNvSpPr>
            <p:nvPr/>
          </p:nvSpPr>
          <p:spPr bwMode="auto">
            <a:xfrm>
              <a:off x="4670" y="2736"/>
              <a:ext cx="5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Signal</a:t>
              </a:r>
            </a:p>
          </p:txBody>
        </p:sp>
        <p:sp>
          <p:nvSpPr>
            <p:cNvPr id="250943" name="Line 63"/>
            <p:cNvSpPr>
              <a:spLocks noChangeShapeType="1"/>
            </p:cNvSpPr>
            <p:nvPr/>
          </p:nvSpPr>
          <p:spPr bwMode="auto">
            <a:xfrm flipV="1">
              <a:off x="5616" y="3120"/>
              <a:ext cx="0" cy="576"/>
            </a:xfrm>
            <a:prstGeom prst="line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50944" name="Text Box 64"/>
            <p:cNvSpPr txBox="1">
              <a:spLocks noChangeArrowheads="1"/>
            </p:cNvSpPr>
            <p:nvPr/>
          </p:nvSpPr>
          <p:spPr bwMode="auto">
            <a:xfrm>
              <a:off x="5510" y="3719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R</a:t>
              </a:r>
            </a:p>
          </p:txBody>
        </p:sp>
        <p:pic>
          <p:nvPicPr>
            <p:cNvPr id="250945" name="Picture 6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" y="2476"/>
              <a:ext cx="2896" cy="2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0953" name="Text Box 73"/>
          <p:cNvSpPr txBox="1">
            <a:spLocks noChangeArrowheads="1"/>
          </p:cNvSpPr>
          <p:nvPr/>
        </p:nvSpPr>
        <p:spPr bwMode="auto">
          <a:xfrm>
            <a:off x="8697913" y="3030538"/>
            <a:ext cx="369887" cy="4572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250958" name="Picture 7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t="12727" r="28847" b="25337"/>
          <a:stretch>
            <a:fillRect/>
          </a:stretch>
        </p:blipFill>
        <p:spPr bwMode="auto">
          <a:xfrm>
            <a:off x="4862513" y="1963738"/>
            <a:ext cx="1752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0960" name="Picture 80" descr="ray_trace_00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381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0961" name="Group 81"/>
          <p:cNvGrpSpPr>
            <a:grpSpLocks noChangeAspect="1"/>
          </p:cNvGrpSpPr>
          <p:nvPr/>
        </p:nvGrpSpPr>
        <p:grpSpPr bwMode="auto">
          <a:xfrm>
            <a:off x="533400" y="3429000"/>
            <a:ext cx="679450" cy="111125"/>
            <a:chOff x="1069" y="2939"/>
            <a:chExt cx="316" cy="52"/>
          </a:xfrm>
        </p:grpSpPr>
        <p:sp>
          <p:nvSpPr>
            <p:cNvPr id="250962" name="Freeform 82"/>
            <p:cNvSpPr>
              <a:spLocks noChangeAspect="1"/>
            </p:cNvSpPr>
            <p:nvPr/>
          </p:nvSpPr>
          <p:spPr bwMode="auto">
            <a:xfrm>
              <a:off x="1069" y="2939"/>
              <a:ext cx="45" cy="52"/>
            </a:xfrm>
            <a:custGeom>
              <a:avLst/>
              <a:gdLst>
                <a:gd name="T0" fmla="*/ 30 w 38"/>
                <a:gd name="T1" fmla="*/ 28 h 44"/>
                <a:gd name="T2" fmla="*/ 38 w 38"/>
                <a:gd name="T3" fmla="*/ 28 h 44"/>
                <a:gd name="T4" fmla="*/ 36 w 38"/>
                <a:gd name="T5" fmla="*/ 34 h 44"/>
                <a:gd name="T6" fmla="*/ 32 w 38"/>
                <a:gd name="T7" fmla="*/ 40 h 44"/>
                <a:gd name="T8" fmla="*/ 26 w 38"/>
                <a:gd name="T9" fmla="*/ 42 h 44"/>
                <a:gd name="T10" fmla="*/ 20 w 38"/>
                <a:gd name="T11" fmla="*/ 44 h 44"/>
                <a:gd name="T12" fmla="*/ 14 w 38"/>
                <a:gd name="T13" fmla="*/ 44 h 44"/>
                <a:gd name="T14" fmla="*/ 10 w 38"/>
                <a:gd name="T15" fmla="*/ 42 h 44"/>
                <a:gd name="T16" fmla="*/ 6 w 38"/>
                <a:gd name="T17" fmla="*/ 38 h 44"/>
                <a:gd name="T18" fmla="*/ 4 w 38"/>
                <a:gd name="T19" fmla="*/ 34 h 44"/>
                <a:gd name="T20" fmla="*/ 2 w 38"/>
                <a:gd name="T21" fmla="*/ 28 h 44"/>
                <a:gd name="T22" fmla="*/ 0 w 38"/>
                <a:gd name="T23" fmla="*/ 22 h 44"/>
                <a:gd name="T24" fmla="*/ 2 w 38"/>
                <a:gd name="T25" fmla="*/ 16 h 44"/>
                <a:gd name="T26" fmla="*/ 4 w 38"/>
                <a:gd name="T27" fmla="*/ 10 h 44"/>
                <a:gd name="T28" fmla="*/ 6 w 38"/>
                <a:gd name="T29" fmla="*/ 6 h 44"/>
                <a:gd name="T30" fmla="*/ 10 w 38"/>
                <a:gd name="T31" fmla="*/ 2 h 44"/>
                <a:gd name="T32" fmla="*/ 14 w 38"/>
                <a:gd name="T33" fmla="*/ 0 h 44"/>
                <a:gd name="T34" fmla="*/ 20 w 38"/>
                <a:gd name="T35" fmla="*/ 0 h 44"/>
                <a:gd name="T36" fmla="*/ 26 w 38"/>
                <a:gd name="T37" fmla="*/ 0 h 44"/>
                <a:gd name="T38" fmla="*/ 32 w 38"/>
                <a:gd name="T39" fmla="*/ 4 h 44"/>
                <a:gd name="T40" fmla="*/ 34 w 38"/>
                <a:gd name="T41" fmla="*/ 8 h 44"/>
                <a:gd name="T42" fmla="*/ 36 w 38"/>
                <a:gd name="T43" fmla="*/ 14 h 44"/>
                <a:gd name="T44" fmla="*/ 28 w 38"/>
                <a:gd name="T45" fmla="*/ 14 h 44"/>
                <a:gd name="T46" fmla="*/ 28 w 38"/>
                <a:gd name="T47" fmla="*/ 10 h 44"/>
                <a:gd name="T48" fmla="*/ 26 w 38"/>
                <a:gd name="T49" fmla="*/ 8 h 44"/>
                <a:gd name="T50" fmla="*/ 24 w 38"/>
                <a:gd name="T51" fmla="*/ 6 h 44"/>
                <a:gd name="T52" fmla="*/ 20 w 38"/>
                <a:gd name="T53" fmla="*/ 6 h 44"/>
                <a:gd name="T54" fmla="*/ 16 w 38"/>
                <a:gd name="T55" fmla="*/ 8 h 44"/>
                <a:gd name="T56" fmla="*/ 12 w 38"/>
                <a:gd name="T57" fmla="*/ 10 h 44"/>
                <a:gd name="T58" fmla="*/ 10 w 38"/>
                <a:gd name="T59" fmla="*/ 14 h 44"/>
                <a:gd name="T60" fmla="*/ 8 w 38"/>
                <a:gd name="T61" fmla="*/ 22 h 44"/>
                <a:gd name="T62" fmla="*/ 10 w 38"/>
                <a:gd name="T63" fmla="*/ 28 h 44"/>
                <a:gd name="T64" fmla="*/ 12 w 38"/>
                <a:gd name="T65" fmla="*/ 34 h 44"/>
                <a:gd name="T66" fmla="*/ 16 w 38"/>
                <a:gd name="T67" fmla="*/ 36 h 44"/>
                <a:gd name="T68" fmla="*/ 20 w 38"/>
                <a:gd name="T69" fmla="*/ 36 h 44"/>
                <a:gd name="T70" fmla="*/ 24 w 38"/>
                <a:gd name="T71" fmla="*/ 36 h 44"/>
                <a:gd name="T72" fmla="*/ 26 w 38"/>
                <a:gd name="T73" fmla="*/ 34 h 44"/>
                <a:gd name="T74" fmla="*/ 28 w 38"/>
                <a:gd name="T75" fmla="*/ 32 h 44"/>
                <a:gd name="T76" fmla="*/ 30 w 38"/>
                <a:gd name="T77" fmla="*/ 2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8" h="44">
                  <a:moveTo>
                    <a:pt x="30" y="28"/>
                  </a:moveTo>
                  <a:lnTo>
                    <a:pt x="38" y="28"/>
                  </a:lnTo>
                  <a:lnTo>
                    <a:pt x="36" y="34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38"/>
                  </a:lnTo>
                  <a:lnTo>
                    <a:pt x="4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4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4"/>
                  </a:lnTo>
                  <a:lnTo>
                    <a:pt x="34" y="8"/>
                  </a:lnTo>
                  <a:lnTo>
                    <a:pt x="36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8" y="22"/>
                  </a:lnTo>
                  <a:lnTo>
                    <a:pt x="10" y="28"/>
                  </a:lnTo>
                  <a:lnTo>
                    <a:pt x="12" y="34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6" y="34"/>
                  </a:lnTo>
                  <a:lnTo>
                    <a:pt x="28" y="32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50963" name="Freeform 83"/>
            <p:cNvSpPr>
              <a:spLocks noChangeAspect="1" noEditPoints="1"/>
            </p:cNvSpPr>
            <p:nvPr/>
          </p:nvSpPr>
          <p:spPr bwMode="auto">
            <a:xfrm>
              <a:off x="1119" y="2939"/>
              <a:ext cx="45" cy="52"/>
            </a:xfrm>
            <a:custGeom>
              <a:avLst/>
              <a:gdLst>
                <a:gd name="T0" fmla="*/ 24 w 38"/>
                <a:gd name="T1" fmla="*/ 40 h 44"/>
                <a:gd name="T2" fmla="*/ 16 w 38"/>
                <a:gd name="T3" fmla="*/ 44 h 44"/>
                <a:gd name="T4" fmla="*/ 8 w 38"/>
                <a:gd name="T5" fmla="*/ 42 h 44"/>
                <a:gd name="T6" fmla="*/ 0 w 38"/>
                <a:gd name="T7" fmla="*/ 36 h 44"/>
                <a:gd name="T8" fmla="*/ 0 w 38"/>
                <a:gd name="T9" fmla="*/ 28 h 44"/>
                <a:gd name="T10" fmla="*/ 2 w 38"/>
                <a:gd name="T11" fmla="*/ 24 h 44"/>
                <a:gd name="T12" fmla="*/ 6 w 38"/>
                <a:gd name="T13" fmla="*/ 20 h 44"/>
                <a:gd name="T14" fmla="*/ 12 w 38"/>
                <a:gd name="T15" fmla="*/ 18 h 44"/>
                <a:gd name="T16" fmla="*/ 22 w 38"/>
                <a:gd name="T17" fmla="*/ 18 h 44"/>
                <a:gd name="T18" fmla="*/ 26 w 38"/>
                <a:gd name="T19" fmla="*/ 14 h 44"/>
                <a:gd name="T20" fmla="*/ 26 w 38"/>
                <a:gd name="T21" fmla="*/ 10 h 44"/>
                <a:gd name="T22" fmla="*/ 22 w 38"/>
                <a:gd name="T23" fmla="*/ 6 h 44"/>
                <a:gd name="T24" fmla="*/ 14 w 38"/>
                <a:gd name="T25" fmla="*/ 6 h 44"/>
                <a:gd name="T26" fmla="*/ 10 w 38"/>
                <a:gd name="T27" fmla="*/ 10 h 44"/>
                <a:gd name="T28" fmla="*/ 0 w 38"/>
                <a:gd name="T29" fmla="*/ 12 h 44"/>
                <a:gd name="T30" fmla="*/ 4 w 38"/>
                <a:gd name="T31" fmla="*/ 6 h 44"/>
                <a:gd name="T32" fmla="*/ 10 w 38"/>
                <a:gd name="T33" fmla="*/ 2 h 44"/>
                <a:gd name="T34" fmla="*/ 20 w 38"/>
                <a:gd name="T35" fmla="*/ 0 h 44"/>
                <a:gd name="T36" fmla="*/ 28 w 38"/>
                <a:gd name="T37" fmla="*/ 0 h 44"/>
                <a:gd name="T38" fmla="*/ 32 w 38"/>
                <a:gd name="T39" fmla="*/ 4 h 44"/>
                <a:gd name="T40" fmla="*/ 34 w 38"/>
                <a:gd name="T41" fmla="*/ 8 h 44"/>
                <a:gd name="T42" fmla="*/ 36 w 38"/>
                <a:gd name="T43" fmla="*/ 16 h 44"/>
                <a:gd name="T44" fmla="*/ 36 w 38"/>
                <a:gd name="T45" fmla="*/ 32 h 44"/>
                <a:gd name="T46" fmla="*/ 36 w 38"/>
                <a:gd name="T47" fmla="*/ 40 h 44"/>
                <a:gd name="T48" fmla="*/ 30 w 38"/>
                <a:gd name="T49" fmla="*/ 42 h 44"/>
                <a:gd name="T50" fmla="*/ 28 w 38"/>
                <a:gd name="T51" fmla="*/ 38 h 44"/>
                <a:gd name="T52" fmla="*/ 22 w 38"/>
                <a:gd name="T53" fmla="*/ 24 h 44"/>
                <a:gd name="T54" fmla="*/ 12 w 38"/>
                <a:gd name="T55" fmla="*/ 26 h 44"/>
                <a:gd name="T56" fmla="*/ 10 w 38"/>
                <a:gd name="T57" fmla="*/ 26 h 44"/>
                <a:gd name="T58" fmla="*/ 8 w 38"/>
                <a:gd name="T59" fmla="*/ 30 h 44"/>
                <a:gd name="T60" fmla="*/ 8 w 38"/>
                <a:gd name="T61" fmla="*/ 34 h 44"/>
                <a:gd name="T62" fmla="*/ 12 w 38"/>
                <a:gd name="T63" fmla="*/ 36 h 44"/>
                <a:gd name="T64" fmla="*/ 18 w 38"/>
                <a:gd name="T65" fmla="*/ 36 h 44"/>
                <a:gd name="T66" fmla="*/ 24 w 38"/>
                <a:gd name="T67" fmla="*/ 34 h 44"/>
                <a:gd name="T68" fmla="*/ 26 w 38"/>
                <a:gd name="T69" fmla="*/ 28 h 44"/>
                <a:gd name="T70" fmla="*/ 26 w 38"/>
                <a:gd name="T71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" h="44">
                  <a:moveTo>
                    <a:pt x="28" y="38"/>
                  </a:moveTo>
                  <a:lnTo>
                    <a:pt x="24" y="40"/>
                  </a:lnTo>
                  <a:lnTo>
                    <a:pt x="20" y="42"/>
                  </a:lnTo>
                  <a:lnTo>
                    <a:pt x="16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4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8" y="42"/>
                  </a:lnTo>
                  <a:lnTo>
                    <a:pt x="30" y="42"/>
                  </a:lnTo>
                  <a:lnTo>
                    <a:pt x="28" y="40"/>
                  </a:lnTo>
                  <a:lnTo>
                    <a:pt x="28" y="38"/>
                  </a:lnTo>
                  <a:close/>
                  <a:moveTo>
                    <a:pt x="26" y="22"/>
                  </a:moveTo>
                  <a:lnTo>
                    <a:pt x="22" y="24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6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50964" name="Freeform 84"/>
            <p:cNvSpPr>
              <a:spLocks noChangeAspect="1"/>
            </p:cNvSpPr>
            <p:nvPr/>
          </p:nvSpPr>
          <p:spPr bwMode="auto">
            <a:xfrm>
              <a:off x="1173" y="2939"/>
              <a:ext cx="69" cy="50"/>
            </a:xfrm>
            <a:custGeom>
              <a:avLst/>
              <a:gdLst>
                <a:gd name="T0" fmla="*/ 0 w 58"/>
                <a:gd name="T1" fmla="*/ 42 h 42"/>
                <a:gd name="T2" fmla="*/ 0 w 58"/>
                <a:gd name="T3" fmla="*/ 0 h 42"/>
                <a:gd name="T4" fmla="*/ 8 w 58"/>
                <a:gd name="T5" fmla="*/ 0 h 42"/>
                <a:gd name="T6" fmla="*/ 8 w 58"/>
                <a:gd name="T7" fmla="*/ 8 h 42"/>
                <a:gd name="T8" fmla="*/ 10 w 58"/>
                <a:gd name="T9" fmla="*/ 4 h 42"/>
                <a:gd name="T10" fmla="*/ 14 w 58"/>
                <a:gd name="T11" fmla="*/ 2 h 42"/>
                <a:gd name="T12" fmla="*/ 16 w 58"/>
                <a:gd name="T13" fmla="*/ 0 h 42"/>
                <a:gd name="T14" fmla="*/ 20 w 58"/>
                <a:gd name="T15" fmla="*/ 0 h 42"/>
                <a:gd name="T16" fmla="*/ 24 w 58"/>
                <a:gd name="T17" fmla="*/ 0 h 42"/>
                <a:gd name="T18" fmla="*/ 28 w 58"/>
                <a:gd name="T19" fmla="*/ 2 h 42"/>
                <a:gd name="T20" fmla="*/ 30 w 58"/>
                <a:gd name="T21" fmla="*/ 4 h 42"/>
                <a:gd name="T22" fmla="*/ 32 w 58"/>
                <a:gd name="T23" fmla="*/ 8 h 42"/>
                <a:gd name="T24" fmla="*/ 36 w 58"/>
                <a:gd name="T25" fmla="*/ 4 h 42"/>
                <a:gd name="T26" fmla="*/ 40 w 58"/>
                <a:gd name="T27" fmla="*/ 0 h 42"/>
                <a:gd name="T28" fmla="*/ 46 w 58"/>
                <a:gd name="T29" fmla="*/ 0 h 42"/>
                <a:gd name="T30" fmla="*/ 52 w 58"/>
                <a:gd name="T31" fmla="*/ 0 h 42"/>
                <a:gd name="T32" fmla="*/ 56 w 58"/>
                <a:gd name="T33" fmla="*/ 4 h 42"/>
                <a:gd name="T34" fmla="*/ 58 w 58"/>
                <a:gd name="T35" fmla="*/ 8 h 42"/>
                <a:gd name="T36" fmla="*/ 58 w 58"/>
                <a:gd name="T37" fmla="*/ 14 h 42"/>
                <a:gd name="T38" fmla="*/ 58 w 58"/>
                <a:gd name="T39" fmla="*/ 42 h 42"/>
                <a:gd name="T40" fmla="*/ 52 w 58"/>
                <a:gd name="T41" fmla="*/ 42 h 42"/>
                <a:gd name="T42" fmla="*/ 52 w 58"/>
                <a:gd name="T43" fmla="*/ 16 h 42"/>
                <a:gd name="T44" fmla="*/ 52 w 58"/>
                <a:gd name="T45" fmla="*/ 12 h 42"/>
                <a:gd name="T46" fmla="*/ 50 w 58"/>
                <a:gd name="T47" fmla="*/ 10 h 42"/>
                <a:gd name="T48" fmla="*/ 50 w 58"/>
                <a:gd name="T49" fmla="*/ 8 h 42"/>
                <a:gd name="T50" fmla="*/ 48 w 58"/>
                <a:gd name="T51" fmla="*/ 8 h 42"/>
                <a:gd name="T52" fmla="*/ 46 w 58"/>
                <a:gd name="T53" fmla="*/ 6 h 42"/>
                <a:gd name="T54" fmla="*/ 44 w 58"/>
                <a:gd name="T55" fmla="*/ 6 h 42"/>
                <a:gd name="T56" fmla="*/ 40 w 58"/>
                <a:gd name="T57" fmla="*/ 8 h 42"/>
                <a:gd name="T58" fmla="*/ 36 w 58"/>
                <a:gd name="T59" fmla="*/ 10 h 42"/>
                <a:gd name="T60" fmla="*/ 34 w 58"/>
                <a:gd name="T61" fmla="*/ 14 h 42"/>
                <a:gd name="T62" fmla="*/ 34 w 58"/>
                <a:gd name="T63" fmla="*/ 18 h 42"/>
                <a:gd name="T64" fmla="*/ 34 w 58"/>
                <a:gd name="T65" fmla="*/ 42 h 42"/>
                <a:gd name="T66" fmla="*/ 26 w 58"/>
                <a:gd name="T67" fmla="*/ 42 h 42"/>
                <a:gd name="T68" fmla="*/ 26 w 58"/>
                <a:gd name="T69" fmla="*/ 16 h 42"/>
                <a:gd name="T70" fmla="*/ 26 w 58"/>
                <a:gd name="T71" fmla="*/ 12 h 42"/>
                <a:gd name="T72" fmla="*/ 24 w 58"/>
                <a:gd name="T73" fmla="*/ 8 h 42"/>
                <a:gd name="T74" fmla="*/ 22 w 58"/>
                <a:gd name="T75" fmla="*/ 6 h 42"/>
                <a:gd name="T76" fmla="*/ 18 w 58"/>
                <a:gd name="T77" fmla="*/ 6 h 42"/>
                <a:gd name="T78" fmla="*/ 16 w 58"/>
                <a:gd name="T79" fmla="*/ 6 h 42"/>
                <a:gd name="T80" fmla="*/ 12 w 58"/>
                <a:gd name="T81" fmla="*/ 8 h 42"/>
                <a:gd name="T82" fmla="*/ 10 w 58"/>
                <a:gd name="T83" fmla="*/ 10 h 42"/>
                <a:gd name="T84" fmla="*/ 10 w 58"/>
                <a:gd name="T85" fmla="*/ 12 h 42"/>
                <a:gd name="T86" fmla="*/ 8 w 58"/>
                <a:gd name="T87" fmla="*/ 16 h 42"/>
                <a:gd name="T88" fmla="*/ 8 w 58"/>
                <a:gd name="T89" fmla="*/ 22 h 42"/>
                <a:gd name="T90" fmla="*/ 8 w 58"/>
                <a:gd name="T91" fmla="*/ 42 h 42"/>
                <a:gd name="T92" fmla="*/ 0 w 58"/>
                <a:gd name="T9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8" h="42">
                  <a:moveTo>
                    <a:pt x="0" y="4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8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58" y="42"/>
                  </a:lnTo>
                  <a:lnTo>
                    <a:pt x="52" y="42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0" y="8"/>
                  </a:lnTo>
                  <a:lnTo>
                    <a:pt x="36" y="10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42"/>
                  </a:lnTo>
                  <a:lnTo>
                    <a:pt x="26" y="42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8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50965" name="Freeform 85"/>
            <p:cNvSpPr>
              <a:spLocks noChangeAspect="1" noEditPoints="1"/>
            </p:cNvSpPr>
            <p:nvPr/>
          </p:nvSpPr>
          <p:spPr bwMode="auto">
            <a:xfrm>
              <a:off x="1254" y="2939"/>
              <a:ext cx="45" cy="52"/>
            </a:xfrm>
            <a:custGeom>
              <a:avLst/>
              <a:gdLst>
                <a:gd name="T0" fmla="*/ 30 w 38"/>
                <a:gd name="T1" fmla="*/ 30 h 44"/>
                <a:gd name="T2" fmla="*/ 38 w 38"/>
                <a:gd name="T3" fmla="*/ 32 h 44"/>
                <a:gd name="T4" fmla="*/ 36 w 38"/>
                <a:gd name="T5" fmla="*/ 36 h 44"/>
                <a:gd name="T6" fmla="*/ 32 w 38"/>
                <a:gd name="T7" fmla="*/ 40 h 44"/>
                <a:gd name="T8" fmla="*/ 26 w 38"/>
                <a:gd name="T9" fmla="*/ 42 h 44"/>
                <a:gd name="T10" fmla="*/ 20 w 38"/>
                <a:gd name="T11" fmla="*/ 44 h 44"/>
                <a:gd name="T12" fmla="*/ 14 w 38"/>
                <a:gd name="T13" fmla="*/ 44 h 44"/>
                <a:gd name="T14" fmla="*/ 8 w 38"/>
                <a:gd name="T15" fmla="*/ 42 h 44"/>
                <a:gd name="T16" fmla="*/ 4 w 38"/>
                <a:gd name="T17" fmla="*/ 38 h 44"/>
                <a:gd name="T18" fmla="*/ 2 w 38"/>
                <a:gd name="T19" fmla="*/ 34 h 44"/>
                <a:gd name="T20" fmla="*/ 0 w 38"/>
                <a:gd name="T21" fmla="*/ 28 h 44"/>
                <a:gd name="T22" fmla="*/ 0 w 38"/>
                <a:gd name="T23" fmla="*/ 22 h 44"/>
                <a:gd name="T24" fmla="*/ 0 w 38"/>
                <a:gd name="T25" fmla="*/ 16 h 44"/>
                <a:gd name="T26" fmla="*/ 2 w 38"/>
                <a:gd name="T27" fmla="*/ 10 h 44"/>
                <a:gd name="T28" fmla="*/ 4 w 38"/>
                <a:gd name="T29" fmla="*/ 6 h 44"/>
                <a:gd name="T30" fmla="*/ 8 w 38"/>
                <a:gd name="T31" fmla="*/ 2 h 44"/>
                <a:gd name="T32" fmla="*/ 14 w 38"/>
                <a:gd name="T33" fmla="*/ 0 h 44"/>
                <a:gd name="T34" fmla="*/ 20 w 38"/>
                <a:gd name="T35" fmla="*/ 0 h 44"/>
                <a:gd name="T36" fmla="*/ 24 w 38"/>
                <a:gd name="T37" fmla="*/ 0 h 44"/>
                <a:gd name="T38" fmla="*/ 30 w 38"/>
                <a:gd name="T39" fmla="*/ 2 h 44"/>
                <a:gd name="T40" fmla="*/ 32 w 38"/>
                <a:gd name="T41" fmla="*/ 6 h 44"/>
                <a:gd name="T42" fmla="*/ 36 w 38"/>
                <a:gd name="T43" fmla="*/ 10 h 44"/>
                <a:gd name="T44" fmla="*/ 38 w 38"/>
                <a:gd name="T45" fmla="*/ 16 h 44"/>
                <a:gd name="T46" fmla="*/ 38 w 38"/>
                <a:gd name="T47" fmla="*/ 22 h 44"/>
                <a:gd name="T48" fmla="*/ 38 w 38"/>
                <a:gd name="T49" fmla="*/ 22 h 44"/>
                <a:gd name="T50" fmla="*/ 38 w 38"/>
                <a:gd name="T51" fmla="*/ 24 h 44"/>
                <a:gd name="T52" fmla="*/ 6 w 38"/>
                <a:gd name="T53" fmla="*/ 24 h 44"/>
                <a:gd name="T54" fmla="*/ 8 w 38"/>
                <a:gd name="T55" fmla="*/ 30 h 44"/>
                <a:gd name="T56" fmla="*/ 10 w 38"/>
                <a:gd name="T57" fmla="*/ 34 h 44"/>
                <a:gd name="T58" fmla="*/ 14 w 38"/>
                <a:gd name="T59" fmla="*/ 36 h 44"/>
                <a:gd name="T60" fmla="*/ 20 w 38"/>
                <a:gd name="T61" fmla="*/ 36 h 44"/>
                <a:gd name="T62" fmla="*/ 24 w 38"/>
                <a:gd name="T63" fmla="*/ 36 h 44"/>
                <a:gd name="T64" fmla="*/ 26 w 38"/>
                <a:gd name="T65" fmla="*/ 36 h 44"/>
                <a:gd name="T66" fmla="*/ 28 w 38"/>
                <a:gd name="T67" fmla="*/ 34 h 44"/>
                <a:gd name="T68" fmla="*/ 30 w 38"/>
                <a:gd name="T69" fmla="*/ 30 h 44"/>
                <a:gd name="T70" fmla="*/ 6 w 38"/>
                <a:gd name="T71" fmla="*/ 16 h 44"/>
                <a:gd name="T72" fmla="*/ 30 w 38"/>
                <a:gd name="T73" fmla="*/ 16 h 44"/>
                <a:gd name="T74" fmla="*/ 30 w 38"/>
                <a:gd name="T75" fmla="*/ 12 h 44"/>
                <a:gd name="T76" fmla="*/ 28 w 38"/>
                <a:gd name="T77" fmla="*/ 10 h 44"/>
                <a:gd name="T78" fmla="*/ 24 w 38"/>
                <a:gd name="T79" fmla="*/ 8 h 44"/>
                <a:gd name="T80" fmla="*/ 20 w 38"/>
                <a:gd name="T81" fmla="*/ 6 h 44"/>
                <a:gd name="T82" fmla="*/ 14 w 38"/>
                <a:gd name="T83" fmla="*/ 8 h 44"/>
                <a:gd name="T84" fmla="*/ 10 w 38"/>
                <a:gd name="T85" fmla="*/ 10 h 44"/>
                <a:gd name="T86" fmla="*/ 8 w 38"/>
                <a:gd name="T87" fmla="*/ 12 h 44"/>
                <a:gd name="T88" fmla="*/ 6 w 38"/>
                <a:gd name="T89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8" h="44">
                  <a:moveTo>
                    <a:pt x="30" y="30"/>
                  </a:moveTo>
                  <a:lnTo>
                    <a:pt x="38" y="32"/>
                  </a:lnTo>
                  <a:lnTo>
                    <a:pt x="36" y="36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2" y="6"/>
                  </a:lnTo>
                  <a:lnTo>
                    <a:pt x="36" y="10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6" y="24"/>
                  </a:lnTo>
                  <a:lnTo>
                    <a:pt x="8" y="30"/>
                  </a:lnTo>
                  <a:lnTo>
                    <a:pt x="10" y="34"/>
                  </a:lnTo>
                  <a:lnTo>
                    <a:pt x="14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8" y="34"/>
                  </a:lnTo>
                  <a:lnTo>
                    <a:pt x="30" y="30"/>
                  </a:lnTo>
                  <a:close/>
                  <a:moveTo>
                    <a:pt x="6" y="16"/>
                  </a:moveTo>
                  <a:lnTo>
                    <a:pt x="30" y="16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4" y="8"/>
                  </a:lnTo>
                  <a:lnTo>
                    <a:pt x="20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50966" name="Freeform 86"/>
            <p:cNvSpPr>
              <a:spLocks noChangeAspect="1"/>
            </p:cNvSpPr>
            <p:nvPr/>
          </p:nvSpPr>
          <p:spPr bwMode="auto">
            <a:xfrm>
              <a:off x="1311" y="2939"/>
              <a:ext cx="26" cy="50"/>
            </a:xfrm>
            <a:custGeom>
              <a:avLst/>
              <a:gdLst>
                <a:gd name="T0" fmla="*/ 0 w 22"/>
                <a:gd name="T1" fmla="*/ 42 h 42"/>
                <a:gd name="T2" fmla="*/ 0 w 22"/>
                <a:gd name="T3" fmla="*/ 0 h 42"/>
                <a:gd name="T4" fmla="*/ 6 w 22"/>
                <a:gd name="T5" fmla="*/ 0 h 42"/>
                <a:gd name="T6" fmla="*/ 6 w 22"/>
                <a:gd name="T7" fmla="*/ 6 h 42"/>
                <a:gd name="T8" fmla="*/ 8 w 22"/>
                <a:gd name="T9" fmla="*/ 2 h 42"/>
                <a:gd name="T10" fmla="*/ 10 w 22"/>
                <a:gd name="T11" fmla="*/ 0 h 42"/>
                <a:gd name="T12" fmla="*/ 12 w 22"/>
                <a:gd name="T13" fmla="*/ 0 h 42"/>
                <a:gd name="T14" fmla="*/ 14 w 22"/>
                <a:gd name="T15" fmla="*/ 0 h 42"/>
                <a:gd name="T16" fmla="*/ 18 w 22"/>
                <a:gd name="T17" fmla="*/ 0 h 42"/>
                <a:gd name="T18" fmla="*/ 22 w 22"/>
                <a:gd name="T19" fmla="*/ 2 h 42"/>
                <a:gd name="T20" fmla="*/ 20 w 22"/>
                <a:gd name="T21" fmla="*/ 8 h 42"/>
                <a:gd name="T22" fmla="*/ 18 w 22"/>
                <a:gd name="T23" fmla="*/ 6 h 42"/>
                <a:gd name="T24" fmla="*/ 14 w 22"/>
                <a:gd name="T25" fmla="*/ 6 h 42"/>
                <a:gd name="T26" fmla="*/ 12 w 22"/>
                <a:gd name="T27" fmla="*/ 6 h 42"/>
                <a:gd name="T28" fmla="*/ 10 w 22"/>
                <a:gd name="T29" fmla="*/ 8 h 42"/>
                <a:gd name="T30" fmla="*/ 10 w 22"/>
                <a:gd name="T31" fmla="*/ 10 h 42"/>
                <a:gd name="T32" fmla="*/ 8 w 22"/>
                <a:gd name="T33" fmla="*/ 12 h 42"/>
                <a:gd name="T34" fmla="*/ 8 w 22"/>
                <a:gd name="T35" fmla="*/ 16 h 42"/>
                <a:gd name="T36" fmla="*/ 8 w 22"/>
                <a:gd name="T37" fmla="*/ 20 h 42"/>
                <a:gd name="T38" fmla="*/ 8 w 22"/>
                <a:gd name="T39" fmla="*/ 42 h 42"/>
                <a:gd name="T40" fmla="*/ 0 w 22"/>
                <a:gd name="T4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42">
                  <a:moveTo>
                    <a:pt x="0" y="4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50967" name="Freeform 87"/>
            <p:cNvSpPr>
              <a:spLocks noChangeAspect="1" noEditPoints="1"/>
            </p:cNvSpPr>
            <p:nvPr/>
          </p:nvSpPr>
          <p:spPr bwMode="auto">
            <a:xfrm>
              <a:off x="1340" y="2939"/>
              <a:ext cx="45" cy="52"/>
            </a:xfrm>
            <a:custGeom>
              <a:avLst/>
              <a:gdLst>
                <a:gd name="T0" fmla="*/ 24 w 38"/>
                <a:gd name="T1" fmla="*/ 40 h 44"/>
                <a:gd name="T2" fmla="*/ 18 w 38"/>
                <a:gd name="T3" fmla="*/ 44 h 44"/>
                <a:gd name="T4" fmla="*/ 8 w 38"/>
                <a:gd name="T5" fmla="*/ 42 h 44"/>
                <a:gd name="T6" fmla="*/ 2 w 38"/>
                <a:gd name="T7" fmla="*/ 36 h 44"/>
                <a:gd name="T8" fmla="*/ 0 w 38"/>
                <a:gd name="T9" fmla="*/ 28 h 44"/>
                <a:gd name="T10" fmla="*/ 4 w 38"/>
                <a:gd name="T11" fmla="*/ 24 h 44"/>
                <a:gd name="T12" fmla="*/ 8 w 38"/>
                <a:gd name="T13" fmla="*/ 20 h 44"/>
                <a:gd name="T14" fmla="*/ 12 w 38"/>
                <a:gd name="T15" fmla="*/ 18 h 44"/>
                <a:gd name="T16" fmla="*/ 22 w 38"/>
                <a:gd name="T17" fmla="*/ 18 h 44"/>
                <a:gd name="T18" fmla="*/ 28 w 38"/>
                <a:gd name="T19" fmla="*/ 14 h 44"/>
                <a:gd name="T20" fmla="*/ 26 w 38"/>
                <a:gd name="T21" fmla="*/ 10 h 44"/>
                <a:gd name="T22" fmla="*/ 22 w 38"/>
                <a:gd name="T23" fmla="*/ 6 h 44"/>
                <a:gd name="T24" fmla="*/ 14 w 38"/>
                <a:gd name="T25" fmla="*/ 6 h 44"/>
                <a:gd name="T26" fmla="*/ 10 w 38"/>
                <a:gd name="T27" fmla="*/ 10 h 44"/>
                <a:gd name="T28" fmla="*/ 2 w 38"/>
                <a:gd name="T29" fmla="*/ 12 h 44"/>
                <a:gd name="T30" fmla="*/ 4 w 38"/>
                <a:gd name="T31" fmla="*/ 6 h 44"/>
                <a:gd name="T32" fmla="*/ 10 w 38"/>
                <a:gd name="T33" fmla="*/ 2 h 44"/>
                <a:gd name="T34" fmla="*/ 20 w 38"/>
                <a:gd name="T35" fmla="*/ 0 h 44"/>
                <a:gd name="T36" fmla="*/ 28 w 38"/>
                <a:gd name="T37" fmla="*/ 0 h 44"/>
                <a:gd name="T38" fmla="*/ 34 w 38"/>
                <a:gd name="T39" fmla="*/ 4 h 44"/>
                <a:gd name="T40" fmla="*/ 36 w 38"/>
                <a:gd name="T41" fmla="*/ 8 h 44"/>
                <a:gd name="T42" fmla="*/ 36 w 38"/>
                <a:gd name="T43" fmla="*/ 16 h 44"/>
                <a:gd name="T44" fmla="*/ 36 w 38"/>
                <a:gd name="T45" fmla="*/ 32 h 44"/>
                <a:gd name="T46" fmla="*/ 38 w 38"/>
                <a:gd name="T47" fmla="*/ 40 h 44"/>
                <a:gd name="T48" fmla="*/ 30 w 38"/>
                <a:gd name="T49" fmla="*/ 42 h 44"/>
                <a:gd name="T50" fmla="*/ 28 w 38"/>
                <a:gd name="T51" fmla="*/ 38 h 44"/>
                <a:gd name="T52" fmla="*/ 24 w 38"/>
                <a:gd name="T53" fmla="*/ 24 h 44"/>
                <a:gd name="T54" fmla="*/ 14 w 38"/>
                <a:gd name="T55" fmla="*/ 26 h 44"/>
                <a:gd name="T56" fmla="*/ 10 w 38"/>
                <a:gd name="T57" fmla="*/ 26 h 44"/>
                <a:gd name="T58" fmla="*/ 8 w 38"/>
                <a:gd name="T59" fmla="*/ 30 h 44"/>
                <a:gd name="T60" fmla="*/ 8 w 38"/>
                <a:gd name="T61" fmla="*/ 34 h 44"/>
                <a:gd name="T62" fmla="*/ 12 w 38"/>
                <a:gd name="T63" fmla="*/ 36 h 44"/>
                <a:gd name="T64" fmla="*/ 20 w 38"/>
                <a:gd name="T65" fmla="*/ 36 h 44"/>
                <a:gd name="T66" fmla="*/ 24 w 38"/>
                <a:gd name="T67" fmla="*/ 34 h 44"/>
                <a:gd name="T68" fmla="*/ 28 w 38"/>
                <a:gd name="T69" fmla="*/ 28 h 44"/>
                <a:gd name="T70" fmla="*/ 28 w 38"/>
                <a:gd name="T71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" h="44">
                  <a:moveTo>
                    <a:pt x="28" y="38"/>
                  </a:moveTo>
                  <a:lnTo>
                    <a:pt x="24" y="40"/>
                  </a:lnTo>
                  <a:lnTo>
                    <a:pt x="20" y="42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4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28" y="38"/>
                  </a:lnTo>
                  <a:close/>
                  <a:moveTo>
                    <a:pt x="28" y="22"/>
                  </a:moveTo>
                  <a:lnTo>
                    <a:pt x="24" y="24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250968" name="Group 88"/>
          <p:cNvGrpSpPr>
            <a:grpSpLocks/>
          </p:cNvGrpSpPr>
          <p:nvPr/>
        </p:nvGrpSpPr>
        <p:grpSpPr bwMode="auto">
          <a:xfrm rot="1796516">
            <a:off x="457200" y="2743200"/>
            <a:ext cx="501650" cy="457200"/>
            <a:chOff x="384" y="2945"/>
            <a:chExt cx="316" cy="288"/>
          </a:xfrm>
        </p:grpSpPr>
        <p:sp>
          <p:nvSpPr>
            <p:cNvPr id="250969" name="Freeform 89"/>
            <p:cNvSpPr>
              <a:spLocks noChangeAspect="1"/>
            </p:cNvSpPr>
            <p:nvPr/>
          </p:nvSpPr>
          <p:spPr bwMode="auto">
            <a:xfrm>
              <a:off x="619" y="3052"/>
              <a:ext cx="38" cy="76"/>
            </a:xfrm>
            <a:custGeom>
              <a:avLst/>
              <a:gdLst>
                <a:gd name="T0" fmla="*/ 32 w 32"/>
                <a:gd name="T1" fmla="*/ 32 h 64"/>
                <a:gd name="T2" fmla="*/ 30 w 32"/>
                <a:gd name="T3" fmla="*/ 42 h 64"/>
                <a:gd name="T4" fmla="*/ 28 w 32"/>
                <a:gd name="T5" fmla="*/ 50 h 64"/>
                <a:gd name="T6" fmla="*/ 26 w 32"/>
                <a:gd name="T7" fmla="*/ 58 h 64"/>
                <a:gd name="T8" fmla="*/ 20 w 32"/>
                <a:gd name="T9" fmla="*/ 62 h 64"/>
                <a:gd name="T10" fmla="*/ 16 w 32"/>
                <a:gd name="T11" fmla="*/ 64 h 64"/>
                <a:gd name="T12" fmla="*/ 12 w 32"/>
                <a:gd name="T13" fmla="*/ 62 h 64"/>
                <a:gd name="T14" fmla="*/ 6 w 32"/>
                <a:gd name="T15" fmla="*/ 58 h 64"/>
                <a:gd name="T16" fmla="*/ 4 w 32"/>
                <a:gd name="T17" fmla="*/ 50 h 64"/>
                <a:gd name="T18" fmla="*/ 2 w 32"/>
                <a:gd name="T19" fmla="*/ 42 h 64"/>
                <a:gd name="T20" fmla="*/ 0 w 32"/>
                <a:gd name="T21" fmla="*/ 32 h 64"/>
                <a:gd name="T22" fmla="*/ 2 w 32"/>
                <a:gd name="T23" fmla="*/ 22 h 64"/>
                <a:gd name="T24" fmla="*/ 4 w 32"/>
                <a:gd name="T25" fmla="*/ 14 h 64"/>
                <a:gd name="T26" fmla="*/ 6 w 32"/>
                <a:gd name="T27" fmla="*/ 6 h 64"/>
                <a:gd name="T28" fmla="*/ 12 w 32"/>
                <a:gd name="T29" fmla="*/ 2 h 64"/>
                <a:gd name="T30" fmla="*/ 16 w 32"/>
                <a:gd name="T31" fmla="*/ 0 h 64"/>
                <a:gd name="T32" fmla="*/ 20 w 32"/>
                <a:gd name="T33" fmla="*/ 2 h 64"/>
                <a:gd name="T34" fmla="*/ 26 w 32"/>
                <a:gd name="T35" fmla="*/ 6 h 64"/>
                <a:gd name="T36" fmla="*/ 28 w 32"/>
                <a:gd name="T37" fmla="*/ 14 h 64"/>
                <a:gd name="T38" fmla="*/ 30 w 32"/>
                <a:gd name="T39" fmla="*/ 22 h 64"/>
                <a:gd name="T40" fmla="*/ 32 w 32"/>
                <a:gd name="T4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64">
                  <a:moveTo>
                    <a:pt x="32" y="32"/>
                  </a:moveTo>
                  <a:lnTo>
                    <a:pt x="30" y="42"/>
                  </a:lnTo>
                  <a:lnTo>
                    <a:pt x="28" y="50"/>
                  </a:lnTo>
                  <a:lnTo>
                    <a:pt x="26" y="58"/>
                  </a:lnTo>
                  <a:lnTo>
                    <a:pt x="20" y="62"/>
                  </a:lnTo>
                  <a:lnTo>
                    <a:pt x="16" y="64"/>
                  </a:lnTo>
                  <a:lnTo>
                    <a:pt x="12" y="62"/>
                  </a:lnTo>
                  <a:lnTo>
                    <a:pt x="6" y="58"/>
                  </a:lnTo>
                  <a:lnTo>
                    <a:pt x="4" y="50"/>
                  </a:lnTo>
                  <a:lnTo>
                    <a:pt x="2" y="42"/>
                  </a:lnTo>
                  <a:lnTo>
                    <a:pt x="0" y="32"/>
                  </a:lnTo>
                  <a:lnTo>
                    <a:pt x="2" y="22"/>
                  </a:lnTo>
                  <a:lnTo>
                    <a:pt x="4" y="14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6" y="0"/>
                  </a:lnTo>
                  <a:lnTo>
                    <a:pt x="20" y="2"/>
                  </a:lnTo>
                  <a:lnTo>
                    <a:pt x="26" y="6"/>
                  </a:lnTo>
                  <a:lnTo>
                    <a:pt x="28" y="14"/>
                  </a:lnTo>
                  <a:lnTo>
                    <a:pt x="30" y="22"/>
                  </a:lnTo>
                  <a:lnTo>
                    <a:pt x="32" y="3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50970" name="Freeform 90"/>
            <p:cNvSpPr>
              <a:spLocks noChangeAspect="1"/>
            </p:cNvSpPr>
            <p:nvPr/>
          </p:nvSpPr>
          <p:spPr bwMode="auto">
            <a:xfrm>
              <a:off x="605" y="2947"/>
              <a:ext cx="43" cy="65"/>
            </a:xfrm>
            <a:custGeom>
              <a:avLst/>
              <a:gdLst>
                <a:gd name="T0" fmla="*/ 0 w 36"/>
                <a:gd name="T1" fmla="*/ 54 h 54"/>
                <a:gd name="T2" fmla="*/ 2 w 36"/>
                <a:gd name="T3" fmla="*/ 54 h 54"/>
                <a:gd name="T4" fmla="*/ 4 w 36"/>
                <a:gd name="T5" fmla="*/ 52 h 54"/>
                <a:gd name="T6" fmla="*/ 8 w 36"/>
                <a:gd name="T7" fmla="*/ 48 h 54"/>
                <a:gd name="T8" fmla="*/ 10 w 36"/>
                <a:gd name="T9" fmla="*/ 46 h 54"/>
                <a:gd name="T10" fmla="*/ 14 w 36"/>
                <a:gd name="T11" fmla="*/ 40 h 54"/>
                <a:gd name="T12" fmla="*/ 18 w 36"/>
                <a:gd name="T13" fmla="*/ 36 h 54"/>
                <a:gd name="T14" fmla="*/ 22 w 36"/>
                <a:gd name="T15" fmla="*/ 32 h 54"/>
                <a:gd name="T16" fmla="*/ 28 w 36"/>
                <a:gd name="T17" fmla="*/ 26 h 54"/>
                <a:gd name="T18" fmla="*/ 30 w 36"/>
                <a:gd name="T19" fmla="*/ 20 h 54"/>
                <a:gd name="T20" fmla="*/ 34 w 36"/>
                <a:gd name="T21" fmla="*/ 14 h 54"/>
                <a:gd name="T22" fmla="*/ 36 w 36"/>
                <a:gd name="T23" fmla="*/ 10 h 54"/>
                <a:gd name="T24" fmla="*/ 36 w 36"/>
                <a:gd name="T25" fmla="*/ 6 h 54"/>
                <a:gd name="T26" fmla="*/ 36 w 36"/>
                <a:gd name="T27" fmla="*/ 4 h 54"/>
                <a:gd name="T28" fmla="*/ 36 w 36"/>
                <a:gd name="T29" fmla="*/ 2 h 54"/>
                <a:gd name="T30" fmla="*/ 36 w 36"/>
                <a:gd name="T31" fmla="*/ 0 h 54"/>
                <a:gd name="T32" fmla="*/ 36 w 36"/>
                <a:gd name="T3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54">
                  <a:moveTo>
                    <a:pt x="0" y="54"/>
                  </a:moveTo>
                  <a:lnTo>
                    <a:pt x="2" y="54"/>
                  </a:lnTo>
                  <a:lnTo>
                    <a:pt x="4" y="52"/>
                  </a:lnTo>
                  <a:lnTo>
                    <a:pt x="8" y="48"/>
                  </a:lnTo>
                  <a:lnTo>
                    <a:pt x="10" y="46"/>
                  </a:lnTo>
                  <a:lnTo>
                    <a:pt x="14" y="40"/>
                  </a:lnTo>
                  <a:lnTo>
                    <a:pt x="18" y="36"/>
                  </a:lnTo>
                  <a:lnTo>
                    <a:pt x="22" y="32"/>
                  </a:lnTo>
                  <a:lnTo>
                    <a:pt x="28" y="26"/>
                  </a:lnTo>
                  <a:lnTo>
                    <a:pt x="30" y="20"/>
                  </a:lnTo>
                  <a:lnTo>
                    <a:pt x="34" y="14"/>
                  </a:lnTo>
                  <a:lnTo>
                    <a:pt x="36" y="10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6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250971" name="Group 91"/>
            <p:cNvGrpSpPr>
              <a:grpSpLocks/>
            </p:cNvGrpSpPr>
            <p:nvPr/>
          </p:nvGrpSpPr>
          <p:grpSpPr bwMode="auto">
            <a:xfrm>
              <a:off x="384" y="2945"/>
              <a:ext cx="316" cy="288"/>
              <a:chOff x="384" y="2945"/>
              <a:chExt cx="316" cy="288"/>
            </a:xfrm>
          </p:grpSpPr>
          <p:sp>
            <p:nvSpPr>
              <p:cNvPr id="250972" name="Freeform 92"/>
              <p:cNvSpPr>
                <a:spLocks noChangeAspect="1"/>
              </p:cNvSpPr>
              <p:nvPr/>
            </p:nvSpPr>
            <p:spPr bwMode="auto">
              <a:xfrm>
                <a:off x="384" y="2974"/>
                <a:ext cx="316" cy="225"/>
              </a:xfrm>
              <a:custGeom>
                <a:avLst/>
                <a:gdLst>
                  <a:gd name="T0" fmla="*/ 260 w 266"/>
                  <a:gd name="T1" fmla="*/ 0 h 190"/>
                  <a:gd name="T2" fmla="*/ 0 w 266"/>
                  <a:gd name="T3" fmla="*/ 128 h 190"/>
                  <a:gd name="T4" fmla="*/ 266 w 266"/>
                  <a:gd name="T5" fmla="*/ 19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66" h="190">
                    <a:moveTo>
                      <a:pt x="260" y="0"/>
                    </a:moveTo>
                    <a:lnTo>
                      <a:pt x="0" y="128"/>
                    </a:lnTo>
                    <a:lnTo>
                      <a:pt x="266" y="190"/>
                    </a:lnTo>
                  </a:path>
                </a:pathLst>
              </a:custGeom>
              <a:noFill/>
              <a:ln w="285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50973" name="Freeform 93"/>
              <p:cNvSpPr>
                <a:spLocks noChangeAspect="1"/>
              </p:cNvSpPr>
              <p:nvPr/>
            </p:nvSpPr>
            <p:spPr bwMode="auto">
              <a:xfrm>
                <a:off x="607" y="3014"/>
                <a:ext cx="57" cy="169"/>
              </a:xfrm>
              <a:custGeom>
                <a:avLst/>
                <a:gdLst>
                  <a:gd name="T0" fmla="*/ 0 w 48"/>
                  <a:gd name="T1" fmla="*/ 0 h 142"/>
                  <a:gd name="T2" fmla="*/ 22 w 48"/>
                  <a:gd name="T3" fmla="*/ 14 h 142"/>
                  <a:gd name="T4" fmla="*/ 38 w 48"/>
                  <a:gd name="T5" fmla="*/ 34 h 142"/>
                  <a:gd name="T6" fmla="*/ 46 w 48"/>
                  <a:gd name="T7" fmla="*/ 58 h 142"/>
                  <a:gd name="T8" fmla="*/ 48 w 48"/>
                  <a:gd name="T9" fmla="*/ 82 h 142"/>
                  <a:gd name="T10" fmla="*/ 42 w 48"/>
                  <a:gd name="T11" fmla="*/ 108 h 142"/>
                  <a:gd name="T12" fmla="*/ 30 w 48"/>
                  <a:gd name="T13" fmla="*/ 126 h 142"/>
                  <a:gd name="T14" fmla="*/ 14 w 48"/>
                  <a:gd name="T15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" h="142">
                    <a:moveTo>
                      <a:pt x="0" y="0"/>
                    </a:moveTo>
                    <a:lnTo>
                      <a:pt x="22" y="14"/>
                    </a:lnTo>
                    <a:lnTo>
                      <a:pt x="38" y="34"/>
                    </a:lnTo>
                    <a:lnTo>
                      <a:pt x="46" y="58"/>
                    </a:lnTo>
                    <a:lnTo>
                      <a:pt x="48" y="82"/>
                    </a:lnTo>
                    <a:lnTo>
                      <a:pt x="42" y="108"/>
                    </a:lnTo>
                    <a:lnTo>
                      <a:pt x="30" y="126"/>
                    </a:lnTo>
                    <a:lnTo>
                      <a:pt x="14" y="142"/>
                    </a:lnTo>
                  </a:path>
                </a:pathLst>
              </a:custGeom>
              <a:noFill/>
              <a:ln w="1905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50974" name="Freeform 94"/>
              <p:cNvSpPr>
                <a:spLocks noChangeAspect="1"/>
              </p:cNvSpPr>
              <p:nvPr/>
            </p:nvSpPr>
            <p:spPr bwMode="auto">
              <a:xfrm>
                <a:off x="624" y="3183"/>
                <a:ext cx="62" cy="50"/>
              </a:xfrm>
              <a:custGeom>
                <a:avLst/>
                <a:gdLst>
                  <a:gd name="T0" fmla="*/ 0 w 52"/>
                  <a:gd name="T1" fmla="*/ 0 h 42"/>
                  <a:gd name="T2" fmla="*/ 2 w 52"/>
                  <a:gd name="T3" fmla="*/ 0 h 42"/>
                  <a:gd name="T4" fmla="*/ 2 w 52"/>
                  <a:gd name="T5" fmla="*/ 0 h 42"/>
                  <a:gd name="T6" fmla="*/ 4 w 52"/>
                  <a:gd name="T7" fmla="*/ 2 h 42"/>
                  <a:gd name="T8" fmla="*/ 10 w 52"/>
                  <a:gd name="T9" fmla="*/ 4 h 42"/>
                  <a:gd name="T10" fmla="*/ 14 w 52"/>
                  <a:gd name="T11" fmla="*/ 8 h 42"/>
                  <a:gd name="T12" fmla="*/ 20 w 52"/>
                  <a:gd name="T13" fmla="*/ 10 h 42"/>
                  <a:gd name="T14" fmla="*/ 26 w 52"/>
                  <a:gd name="T15" fmla="*/ 14 h 42"/>
                  <a:gd name="T16" fmla="*/ 32 w 52"/>
                  <a:gd name="T17" fmla="*/ 18 h 42"/>
                  <a:gd name="T18" fmla="*/ 38 w 52"/>
                  <a:gd name="T19" fmla="*/ 22 h 42"/>
                  <a:gd name="T20" fmla="*/ 44 w 52"/>
                  <a:gd name="T21" fmla="*/ 28 h 42"/>
                  <a:gd name="T22" fmla="*/ 46 w 52"/>
                  <a:gd name="T23" fmla="*/ 30 h 42"/>
                  <a:gd name="T24" fmla="*/ 48 w 52"/>
                  <a:gd name="T25" fmla="*/ 32 h 42"/>
                  <a:gd name="T26" fmla="*/ 50 w 52"/>
                  <a:gd name="T27" fmla="*/ 32 h 42"/>
                  <a:gd name="T28" fmla="*/ 50 w 52"/>
                  <a:gd name="T29" fmla="*/ 34 h 42"/>
                  <a:gd name="T30" fmla="*/ 52 w 52"/>
                  <a:gd name="T31" fmla="*/ 36 h 42"/>
                  <a:gd name="T32" fmla="*/ 52 w 52"/>
                  <a:gd name="T33" fmla="*/ 36 h 42"/>
                  <a:gd name="T34" fmla="*/ 52 w 52"/>
                  <a:gd name="T35" fmla="*/ 38 h 42"/>
                  <a:gd name="T36" fmla="*/ 52 w 52"/>
                  <a:gd name="T37" fmla="*/ 38 h 42"/>
                  <a:gd name="T38" fmla="*/ 52 w 52"/>
                  <a:gd name="T39" fmla="*/ 40 h 42"/>
                  <a:gd name="T40" fmla="*/ 52 w 52"/>
                  <a:gd name="T41" fmla="*/ 40 h 42"/>
                  <a:gd name="T42" fmla="*/ 52 w 52"/>
                  <a:gd name="T43" fmla="*/ 40 h 42"/>
                  <a:gd name="T44" fmla="*/ 52 w 52"/>
                  <a:gd name="T45" fmla="*/ 40 h 42"/>
                  <a:gd name="T46" fmla="*/ 50 w 52"/>
                  <a:gd name="T47" fmla="*/ 42 h 42"/>
                  <a:gd name="T48" fmla="*/ 50 w 52"/>
                  <a:gd name="T49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2" h="42">
                    <a:moveTo>
                      <a:pt x="0" y="0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4" y="2"/>
                    </a:lnTo>
                    <a:lnTo>
                      <a:pt x="10" y="4"/>
                    </a:lnTo>
                    <a:lnTo>
                      <a:pt x="14" y="8"/>
                    </a:lnTo>
                    <a:lnTo>
                      <a:pt x="20" y="10"/>
                    </a:lnTo>
                    <a:lnTo>
                      <a:pt x="26" y="14"/>
                    </a:lnTo>
                    <a:lnTo>
                      <a:pt x="32" y="18"/>
                    </a:lnTo>
                    <a:lnTo>
                      <a:pt x="38" y="22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48" y="32"/>
                    </a:lnTo>
                    <a:lnTo>
                      <a:pt x="50" y="32"/>
                    </a:lnTo>
                    <a:lnTo>
                      <a:pt x="50" y="34"/>
                    </a:lnTo>
                    <a:lnTo>
                      <a:pt x="52" y="36"/>
                    </a:lnTo>
                    <a:lnTo>
                      <a:pt x="52" y="36"/>
                    </a:lnTo>
                    <a:lnTo>
                      <a:pt x="52" y="38"/>
                    </a:lnTo>
                    <a:lnTo>
                      <a:pt x="52" y="38"/>
                    </a:lnTo>
                    <a:lnTo>
                      <a:pt x="52" y="40"/>
                    </a:lnTo>
                    <a:lnTo>
                      <a:pt x="52" y="40"/>
                    </a:lnTo>
                    <a:lnTo>
                      <a:pt x="52" y="40"/>
                    </a:lnTo>
                    <a:lnTo>
                      <a:pt x="52" y="40"/>
                    </a:lnTo>
                    <a:lnTo>
                      <a:pt x="50" y="42"/>
                    </a:lnTo>
                    <a:lnTo>
                      <a:pt x="50" y="4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50975" name="Freeform 95"/>
              <p:cNvSpPr>
                <a:spLocks noChangeAspect="1"/>
              </p:cNvSpPr>
              <p:nvPr/>
            </p:nvSpPr>
            <p:spPr bwMode="auto">
              <a:xfrm>
                <a:off x="605" y="2945"/>
                <a:ext cx="74" cy="67"/>
              </a:xfrm>
              <a:custGeom>
                <a:avLst/>
                <a:gdLst>
                  <a:gd name="T0" fmla="*/ 0 w 62"/>
                  <a:gd name="T1" fmla="*/ 56 h 56"/>
                  <a:gd name="T2" fmla="*/ 2 w 62"/>
                  <a:gd name="T3" fmla="*/ 56 h 56"/>
                  <a:gd name="T4" fmla="*/ 2 w 62"/>
                  <a:gd name="T5" fmla="*/ 56 h 56"/>
                  <a:gd name="T6" fmla="*/ 6 w 62"/>
                  <a:gd name="T7" fmla="*/ 54 h 56"/>
                  <a:gd name="T8" fmla="*/ 10 w 62"/>
                  <a:gd name="T9" fmla="*/ 52 h 56"/>
                  <a:gd name="T10" fmla="*/ 16 w 62"/>
                  <a:gd name="T11" fmla="*/ 48 h 56"/>
                  <a:gd name="T12" fmla="*/ 22 w 62"/>
                  <a:gd name="T13" fmla="*/ 44 h 56"/>
                  <a:gd name="T14" fmla="*/ 28 w 62"/>
                  <a:gd name="T15" fmla="*/ 40 h 56"/>
                  <a:gd name="T16" fmla="*/ 34 w 62"/>
                  <a:gd name="T17" fmla="*/ 34 h 56"/>
                  <a:gd name="T18" fmla="*/ 40 w 62"/>
                  <a:gd name="T19" fmla="*/ 30 h 56"/>
                  <a:gd name="T20" fmla="*/ 48 w 62"/>
                  <a:gd name="T21" fmla="*/ 24 h 56"/>
                  <a:gd name="T22" fmla="*/ 54 w 62"/>
                  <a:gd name="T23" fmla="*/ 18 h 56"/>
                  <a:gd name="T24" fmla="*/ 56 w 62"/>
                  <a:gd name="T25" fmla="*/ 14 h 56"/>
                  <a:gd name="T26" fmla="*/ 58 w 62"/>
                  <a:gd name="T27" fmla="*/ 12 h 56"/>
                  <a:gd name="T28" fmla="*/ 60 w 62"/>
                  <a:gd name="T29" fmla="*/ 8 h 56"/>
                  <a:gd name="T30" fmla="*/ 62 w 62"/>
                  <a:gd name="T31" fmla="*/ 6 h 56"/>
                  <a:gd name="T32" fmla="*/ 62 w 62"/>
                  <a:gd name="T33" fmla="*/ 4 h 56"/>
                  <a:gd name="T34" fmla="*/ 62 w 62"/>
                  <a:gd name="T35" fmla="*/ 2 h 56"/>
                  <a:gd name="T36" fmla="*/ 62 w 62"/>
                  <a:gd name="T37" fmla="*/ 2 h 56"/>
                  <a:gd name="T38" fmla="*/ 62 w 62"/>
                  <a:gd name="T39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2" h="56">
                    <a:moveTo>
                      <a:pt x="0" y="56"/>
                    </a:moveTo>
                    <a:lnTo>
                      <a:pt x="2" y="56"/>
                    </a:lnTo>
                    <a:lnTo>
                      <a:pt x="2" y="56"/>
                    </a:lnTo>
                    <a:lnTo>
                      <a:pt x="6" y="54"/>
                    </a:lnTo>
                    <a:lnTo>
                      <a:pt x="10" y="52"/>
                    </a:lnTo>
                    <a:lnTo>
                      <a:pt x="16" y="48"/>
                    </a:lnTo>
                    <a:lnTo>
                      <a:pt x="22" y="44"/>
                    </a:lnTo>
                    <a:lnTo>
                      <a:pt x="28" y="40"/>
                    </a:lnTo>
                    <a:lnTo>
                      <a:pt x="34" y="34"/>
                    </a:lnTo>
                    <a:lnTo>
                      <a:pt x="40" y="30"/>
                    </a:lnTo>
                    <a:lnTo>
                      <a:pt x="48" y="24"/>
                    </a:lnTo>
                    <a:lnTo>
                      <a:pt x="54" y="18"/>
                    </a:lnTo>
                    <a:lnTo>
                      <a:pt x="56" y="14"/>
                    </a:lnTo>
                    <a:lnTo>
                      <a:pt x="58" y="12"/>
                    </a:lnTo>
                    <a:lnTo>
                      <a:pt x="60" y="8"/>
                    </a:lnTo>
                    <a:lnTo>
                      <a:pt x="62" y="6"/>
                    </a:lnTo>
                    <a:lnTo>
                      <a:pt x="62" y="4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62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</p:grpSp>
      <p:sp>
        <p:nvSpPr>
          <p:cNvPr id="250976" name="Text Box 96"/>
          <p:cNvSpPr txBox="1">
            <a:spLocks noChangeArrowheads="1"/>
          </p:cNvSpPr>
          <p:nvPr/>
        </p:nvSpPr>
        <p:spPr bwMode="auto">
          <a:xfrm>
            <a:off x="1584325" y="2246313"/>
            <a:ext cx="1720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Water Surface</a:t>
            </a:r>
          </a:p>
        </p:txBody>
      </p:sp>
      <p:pic>
        <p:nvPicPr>
          <p:cNvPr id="250977" name="sim_raytrace4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76200" y="990600"/>
            <a:ext cx="4381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1187" name="Group 307"/>
          <p:cNvGrpSpPr>
            <a:grpSpLocks/>
          </p:cNvGrpSpPr>
          <p:nvPr/>
        </p:nvGrpSpPr>
        <p:grpSpPr bwMode="auto">
          <a:xfrm>
            <a:off x="4419600" y="1447800"/>
            <a:ext cx="4572000" cy="2762250"/>
            <a:chOff x="2832" y="660"/>
            <a:chExt cx="2880" cy="1740"/>
          </a:xfrm>
        </p:grpSpPr>
        <p:pic>
          <p:nvPicPr>
            <p:cNvPr id="251183" name="Picture 30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t="6392" r="10025" b="11221"/>
            <a:stretch>
              <a:fillRect/>
            </a:stretch>
          </p:blipFill>
          <p:spPr bwMode="auto">
            <a:xfrm>
              <a:off x="3120" y="660"/>
              <a:ext cx="2592" cy="1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1184" name="Text Box 304"/>
            <p:cNvSpPr txBox="1">
              <a:spLocks noChangeArrowheads="1"/>
            </p:cNvSpPr>
            <p:nvPr/>
          </p:nvSpPr>
          <p:spPr bwMode="auto">
            <a:xfrm rot="16200000">
              <a:off x="2560" y="1409"/>
              <a:ext cx="8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Intensity</a:t>
              </a:r>
            </a:p>
          </p:txBody>
        </p:sp>
        <p:sp>
          <p:nvSpPr>
            <p:cNvPr id="251185" name="Text Box 305"/>
            <p:cNvSpPr txBox="1">
              <a:spLocks noChangeArrowheads="1"/>
            </p:cNvSpPr>
            <p:nvPr/>
          </p:nvSpPr>
          <p:spPr bwMode="auto">
            <a:xfrm>
              <a:off x="4598" y="871"/>
              <a:ext cx="10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0000FF"/>
                  </a:solidFill>
                </a:rPr>
                <a:t>Backscatter</a:t>
              </a:r>
            </a:p>
          </p:txBody>
        </p:sp>
        <p:sp>
          <p:nvSpPr>
            <p:cNvPr id="251186" name="Text Box 306"/>
            <p:cNvSpPr txBox="1">
              <a:spLocks noChangeArrowheads="1"/>
            </p:cNvSpPr>
            <p:nvPr/>
          </p:nvSpPr>
          <p:spPr bwMode="auto">
            <a:xfrm>
              <a:off x="4608" y="1872"/>
              <a:ext cx="5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</a:rPr>
                <a:t>Signal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318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49" fill="hold"/>
                                        <p:tgtEl>
                                          <p:spTgt spid="250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25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5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51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0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509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977"/>
                  </p:tgtEl>
                </p:cond>
              </p:nextCondLst>
            </p:seq>
            <p:video>
              <p:cMediaNode>
                <p:cTn id="4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0977"/>
                </p:tgtEl>
              </p:cMediaNode>
            </p:video>
          </p:childTnLst>
        </p:cTn>
      </p:par>
    </p:tnLst>
    <p:bldLst>
      <p:bldP spid="250954" grpId="0" animBg="1"/>
      <p:bldP spid="250955" grpId="0" animBg="1"/>
      <p:bldP spid="250953" grpId="0" animBg="1"/>
      <p:bldP spid="2509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884D4-81D9-4C1E-BCFE-FA5BA3B42007}" type="slidenum">
              <a:rPr lang="he-IL">
                <a:solidFill>
                  <a:schemeClr val="bg1"/>
                </a:solidFill>
              </a:rPr>
              <a:pPr/>
              <a:t>25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pic>
        <p:nvPicPr>
          <p:cNvPr id="122901" name="Picture 21" descr="mantisshrimpey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209675"/>
            <a:ext cx="4910137" cy="328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1755775" y="7938"/>
            <a:ext cx="60499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r>
              <a:rPr lang="en-US" sz="320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Potential Biological Mechanism?</a:t>
            </a:r>
          </a:p>
        </p:txBody>
      </p:sp>
      <p:grpSp>
        <p:nvGrpSpPr>
          <p:cNvPr id="122889" name="Group 9"/>
          <p:cNvGrpSpPr>
            <a:grpSpLocks/>
          </p:cNvGrpSpPr>
          <p:nvPr/>
        </p:nvGrpSpPr>
        <p:grpSpPr bwMode="auto">
          <a:xfrm>
            <a:off x="5138738" y="1376363"/>
            <a:ext cx="2176462" cy="457200"/>
            <a:chOff x="4241" y="920"/>
            <a:chExt cx="1371" cy="288"/>
          </a:xfrm>
        </p:grpSpPr>
        <p:sp>
          <p:nvSpPr>
            <p:cNvPr id="122890" name="AutoShape 10"/>
            <p:cNvSpPr>
              <a:spLocks noChangeArrowheads="1"/>
            </p:cNvSpPr>
            <p:nvPr/>
          </p:nvSpPr>
          <p:spPr bwMode="auto">
            <a:xfrm>
              <a:off x="4241" y="935"/>
              <a:ext cx="1361" cy="27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e-IL"/>
            </a:p>
          </p:txBody>
        </p:sp>
        <p:sp>
          <p:nvSpPr>
            <p:cNvPr id="122891" name="Text Box 11"/>
            <p:cNvSpPr txBox="1">
              <a:spLocks noChangeArrowheads="1"/>
            </p:cNvSpPr>
            <p:nvPr/>
          </p:nvSpPr>
          <p:spPr bwMode="auto">
            <a:xfrm>
              <a:off x="4251" y="920"/>
              <a:ext cx="136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>
                  <a:latin typeface="Tahoma" pitchFamily="34" charset="0"/>
                  <a:cs typeface="Tahoma" pitchFamily="34" charset="0"/>
                </a:rPr>
                <a:t>Mantis Shrimp</a:t>
              </a:r>
            </a:p>
          </p:txBody>
        </p:sp>
      </p:grpSp>
      <p:sp>
        <p:nvSpPr>
          <p:cNvPr id="7" name="מציין מיקום תוכן 6"/>
          <p:cNvSpPr>
            <a:spLocks/>
          </p:cNvSpPr>
          <p:nvPr/>
        </p:nvSpPr>
        <p:spPr bwMode="auto">
          <a:xfrm>
            <a:off x="762000" y="4800600"/>
            <a:ext cx="8305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11163" indent="-3429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lang="en-US" sz="2800"/>
              <a:t>Potential stereo vision capability</a:t>
            </a:r>
          </a:p>
          <a:p>
            <a:pPr marL="411163" indent="-3429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lang="en-US" sz="2800"/>
              <a:t>Very small brain (trouble for spatial-only stereo)</a:t>
            </a:r>
          </a:p>
          <a:p>
            <a:pPr marL="411163" indent="-342900"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§"/>
            </a:pPr>
            <a:r>
              <a:rPr lang="en-US" sz="2800"/>
              <a:t>Shallow water (flickering habitat)</a:t>
            </a:r>
          </a:p>
          <a:p>
            <a:pPr marL="411163" indent="-342900" algn="r" rtl="1">
              <a:spcBef>
                <a:spcPct val="20000"/>
              </a:spcBef>
              <a:buFontTx/>
              <a:buChar char="•"/>
            </a:pPr>
            <a:endParaRPr lang="en-US" sz="2800"/>
          </a:p>
        </p:txBody>
      </p:sp>
      <p:sp>
        <p:nvSpPr>
          <p:cNvPr id="122899" name="Rectangle 19"/>
          <p:cNvSpPr>
            <a:spLocks noChangeArrowheads="1"/>
          </p:cNvSpPr>
          <p:nvPr/>
        </p:nvSpPr>
        <p:spPr bwMode="auto">
          <a:xfrm>
            <a:off x="424815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122900" name="Text Box 20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E5924DDB-DFBB-4301-A56E-C0CEE433105F}" type="slidenum">
              <a:rPr lang="he-IL" sz="1400"/>
              <a:pPr/>
              <a:t>25</a:t>
            </a:fld>
            <a:endParaRPr lang="en-US" sz="1400"/>
          </a:p>
        </p:txBody>
      </p:sp>
      <p:sp>
        <p:nvSpPr>
          <p:cNvPr id="122906" name="Text Box 26"/>
          <p:cNvSpPr txBox="1">
            <a:spLocks noChangeArrowheads="1"/>
          </p:cNvSpPr>
          <p:nvPr/>
        </p:nvSpPr>
        <p:spPr bwMode="auto">
          <a:xfrm rot="-5400000">
            <a:off x="6200775" y="3346450"/>
            <a:ext cx="145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chemeClr val="bg1"/>
                </a:solidFill>
              </a:rPr>
              <a:t>©  Webexhibits</a:t>
            </a:r>
            <a:r>
              <a:rPr lang="en-US" sz="20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76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F1E35-2613-4ED9-BFF0-2B0C32EF7DBA}" type="slidenum">
              <a:rPr lang="he-IL">
                <a:solidFill>
                  <a:schemeClr val="bg1"/>
                </a:solidFill>
              </a:rPr>
              <a:pPr/>
              <a:t>26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04838" name="Rectangle 38"/>
          <p:cNvSpPr>
            <a:spLocks noChangeArrowheads="1"/>
          </p:cNvSpPr>
          <p:nvPr/>
        </p:nvSpPr>
        <p:spPr bwMode="auto">
          <a:xfrm>
            <a:off x="6019800" y="990600"/>
            <a:ext cx="25908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4837" name="Rectangle 37"/>
          <p:cNvSpPr>
            <a:spLocks noChangeArrowheads="1"/>
          </p:cNvSpPr>
          <p:nvPr/>
        </p:nvSpPr>
        <p:spPr bwMode="auto">
          <a:xfrm>
            <a:off x="457200" y="990600"/>
            <a:ext cx="3352800" cy="2590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4000">
                <a:solidFill>
                  <a:schemeClr val="bg1"/>
                </a:solidFill>
              </a:rPr>
              <a:t>Correspondence from flicker</a:t>
            </a:r>
          </a:p>
        </p:txBody>
      </p:sp>
      <p:sp>
        <p:nvSpPr>
          <p:cNvPr id="204821" name="Rectangle 21"/>
          <p:cNvSpPr>
            <a:spLocks noGrp="1" noChangeArrowheads="1"/>
          </p:cNvSpPr>
          <p:nvPr>
            <p:ph type="body" sz="half" idx="1"/>
          </p:nvPr>
        </p:nvSpPr>
        <p:spPr>
          <a:xfrm>
            <a:off x="6324600" y="2209800"/>
            <a:ext cx="2590800" cy="44196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endParaRPr lang="en-US" sz="2800">
              <a:solidFill>
                <a:schemeClr val="bg1"/>
              </a:solidFill>
            </a:endParaRPr>
          </a:p>
          <a:p>
            <a:pPr algn="l" rtl="0">
              <a:lnSpc>
                <a:spcPct val="90000"/>
              </a:lnSpc>
            </a:pPr>
            <a:endParaRPr lang="en-US" sz="2800">
              <a:solidFill>
                <a:schemeClr val="bg1"/>
              </a:solidFill>
            </a:endParaRPr>
          </a:p>
          <a:p>
            <a:pPr algn="l" rtl="0">
              <a:lnSpc>
                <a:spcPct val="90000"/>
              </a:lnSpc>
            </a:pPr>
            <a:endParaRPr lang="en-US" sz="2800">
              <a:solidFill>
                <a:schemeClr val="bg1"/>
              </a:solidFill>
            </a:endParaRPr>
          </a:p>
          <a:p>
            <a:pPr algn="l" rtl="0">
              <a:lnSpc>
                <a:spcPct val="90000"/>
              </a:lnSpc>
            </a:pPr>
            <a:endParaRPr lang="en-US" sz="2800">
              <a:solidFill>
                <a:schemeClr val="bg1"/>
              </a:solidFill>
            </a:endParaRP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Accurate.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Dense.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Point-wise.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Simple.</a:t>
            </a: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213360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204816" name="AutoShape 16"/>
          <p:cNvSpPr>
            <a:spLocks noChangeArrowheads="1"/>
          </p:cNvSpPr>
          <p:nvPr/>
        </p:nvSpPr>
        <p:spPr bwMode="auto">
          <a:xfrm>
            <a:off x="4343400" y="2011363"/>
            <a:ext cx="1219200" cy="685800"/>
          </a:xfrm>
          <a:prstGeom prst="rightArrow">
            <a:avLst>
              <a:gd name="adj1" fmla="val 50000"/>
              <a:gd name="adj2" fmla="val 44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pic>
        <p:nvPicPr>
          <p:cNvPr id="204825" name="pool_flicker_left2.avi">
            <a:hlinkClick r:id="" action="ppaction://media"/>
          </p:cNvPr>
          <p:cNvPicPr>
            <a:picLocks noChangeAspect="1" noChangeArrowheads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143000"/>
            <a:ext cx="3048000" cy="2287588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3" name="pool_3d12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2286000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6" name="WordArt 36"/>
          <p:cNvSpPr>
            <a:spLocks noChangeArrowheads="1" noChangeShapeType="1" noTextEdit="1"/>
          </p:cNvSpPr>
          <p:nvPr/>
        </p:nvSpPr>
        <p:spPr bwMode="auto">
          <a:xfrm>
            <a:off x="847725" y="4343400"/>
            <a:ext cx="5095875" cy="16621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9" lon="19439998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</a:rPr>
              <a:t>Caustrereo</a:t>
            </a:r>
            <a:endParaRPr lang="he-IL" sz="3600" kern="1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707070"/>
                  </a:gs>
                  <a:gs pos="50000">
                    <a:srgbClr val="FFFFFF"/>
                  </a:gs>
                  <a:gs pos="100000">
                    <a:srgbClr val="707070"/>
                  </a:gs>
                </a:gsLst>
                <a:lin ang="2700000" scaled="1"/>
              </a:gradFill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87219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2" fill="hold"/>
                                        <p:tgtEl>
                                          <p:spTgt spid="2048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04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00" fill="hold"/>
                                        <p:tgtEl>
                                          <p:spTgt spid="2048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0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825"/>
                </p:tgtEl>
              </p:cMediaNode>
            </p:video>
            <p:vide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4833"/>
                </p:tgtEl>
              </p:cMediaNode>
            </p:video>
          </p:childTnLst>
        </p:cTn>
      </p:par>
    </p:tnLst>
    <p:bldLst>
      <p:bldP spid="204838" grpId="0" animBg="1"/>
      <p:bldP spid="204816" grpId="0" animBg="1"/>
      <p:bldP spid="2048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7523E9B-548C-44CF-80E4-8927D2204828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27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26987"/>
            <a:ext cx="9144000" cy="1116013"/>
          </a:xfrm>
        </p:spPr>
        <p:txBody>
          <a:bodyPr/>
          <a:lstStyle/>
          <a:p>
            <a:pPr eaLnBrk="1" hangingPunct="1"/>
            <a:r>
              <a:rPr lang="en-US" sz="6600" b="1" i="1" dirty="0" smtClean="0">
                <a:solidFill>
                  <a:schemeClr val="bg1"/>
                </a:solidFill>
                <a:cs typeface="Times New Roman" pitchFamily="18" charset="0"/>
              </a:rPr>
              <a:t>3D</a:t>
            </a:r>
            <a:r>
              <a:rPr lang="en-US" dirty="0" smtClean="0">
                <a:solidFill>
                  <a:schemeClr val="bg1"/>
                </a:solidFill>
                <a:cs typeface="Times New Roman" pitchFamily="18" charset="0"/>
              </a:rPr>
              <a:t>eflicker from Motion</a:t>
            </a:r>
            <a:endParaRPr lang="en-US" sz="4000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052" name="Rectangle 6"/>
          <p:cNvSpPr>
            <a:spLocks noChangeArrowheads="1"/>
          </p:cNvSpPr>
          <p:nvPr/>
        </p:nvSpPr>
        <p:spPr bwMode="auto">
          <a:xfrm>
            <a:off x="1524000" y="5981700"/>
            <a:ext cx="5761038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rtl="1">
              <a:lnSpc>
                <a:spcPct val="80000"/>
              </a:lnSpc>
              <a:spcBef>
                <a:spcPct val="20000"/>
              </a:spcBef>
            </a:pPr>
            <a:r>
              <a:rPr lang="en-US" dirty="0">
                <a:solidFill>
                  <a:schemeClr val="bg1"/>
                </a:solidFill>
              </a:rPr>
              <a:t>Elect. Eng. Dept.</a:t>
            </a:r>
          </a:p>
          <a:p>
            <a:pPr algn="ctr" rtl="1">
              <a:lnSpc>
                <a:spcPct val="80000"/>
              </a:lnSpc>
              <a:spcBef>
                <a:spcPct val="20000"/>
              </a:spcBef>
            </a:pPr>
            <a:r>
              <a:rPr lang="en-US" dirty="0" err="1" smtClean="0">
                <a:solidFill>
                  <a:schemeClr val="bg1"/>
                </a:solidFill>
              </a:rPr>
              <a:t>Technion</a:t>
            </a:r>
            <a:r>
              <a:rPr lang="en-US" dirty="0" smtClean="0">
                <a:solidFill>
                  <a:schemeClr val="bg1"/>
                </a:solidFill>
              </a:rPr>
              <a:t> – Israel Institute of Technology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3" name="Picture 12" descr="lab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0025"/>
            <a:ext cx="9906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4" descr="Tech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52400"/>
            <a:ext cx="715962" cy="914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19"/>
          <p:cNvSpPr>
            <a:spLocks noChangeArrowheads="1"/>
          </p:cNvSpPr>
          <p:nvPr/>
        </p:nvSpPr>
        <p:spPr bwMode="auto">
          <a:xfrm>
            <a:off x="228600" y="5348288"/>
            <a:ext cx="883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Yohay Swirski   and   Yoav Y. Schechner</a:t>
            </a:r>
          </a:p>
        </p:txBody>
      </p:sp>
      <p:pic>
        <p:nvPicPr>
          <p:cNvPr id="76802" name="Picture 2" descr="D:\article_ICCP13\001404DSC_796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05840" y="1128540"/>
            <a:ext cx="6314160" cy="4281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 rot="16200000">
            <a:off x="6766536" y="4569384"/>
            <a:ext cx="11238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© I. </a:t>
            </a:r>
            <a:r>
              <a:rPr lang="en-US" sz="1600" dirty="0" err="1">
                <a:solidFill>
                  <a:srgbClr val="FF0000"/>
                </a:solidFill>
              </a:rPr>
              <a:t>Yogev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8802" y="4888468"/>
            <a:ext cx="2390398" cy="369332"/>
          </a:xfrm>
          <a:prstGeom prst="rect">
            <a:avLst/>
          </a:prstGeom>
          <a:solidFill>
            <a:srgbClr val="FFFFFF">
              <a:alpha val="72157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>
                <a:solidFill>
                  <a:srgbClr val="C00000"/>
                </a:solidFill>
              </a:rPr>
              <a:t>Flickering illumination</a:t>
            </a:r>
            <a:endParaRPr lang="he-IL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7875" y="2689860"/>
            <a:ext cx="8771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Motion</a:t>
            </a:r>
            <a:endParaRPr lang="he-IL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09057" y="2497574"/>
            <a:ext cx="18802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Stereo video</a:t>
            </a:r>
            <a:endParaRPr lang="he-IL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7455" y="4114800"/>
            <a:ext cx="1223412" cy="369332"/>
          </a:xfrm>
          <a:prstGeom prst="rect">
            <a:avLst/>
          </a:prstGeom>
          <a:solidFill>
            <a:srgbClr val="FFFFFF">
              <a:alpha val="72157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Scattering</a:t>
            </a:r>
            <a:endParaRPr lang="he-IL" dirty="0">
              <a:solidFill>
                <a:srgbClr val="C0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1676400" y="3581400"/>
            <a:ext cx="838200" cy="140386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4191000" y="3824048"/>
            <a:ext cx="1441420" cy="369332"/>
          </a:xfrm>
          <a:prstGeom prst="rect">
            <a:avLst/>
          </a:prstGeom>
          <a:solidFill>
            <a:srgbClr val="FFFFFF">
              <a:alpha val="72157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>
                <a:solidFill>
                  <a:srgbClr val="C00000"/>
                </a:solidFill>
              </a:rPr>
              <a:t>3D structure</a:t>
            </a:r>
            <a:endParaRPr lang="he-IL" dirty="0">
              <a:solidFill>
                <a:srgbClr val="C0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276600" y="2689860"/>
            <a:ext cx="685800" cy="533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>
            <a:stCxn id="14" idx="1"/>
          </p:cNvCxnSpPr>
          <p:nvPr/>
        </p:nvCxnSpPr>
        <p:spPr bwMode="auto">
          <a:xfrm flipH="1" flipV="1">
            <a:off x="6019800" y="2497574"/>
            <a:ext cx="388075" cy="3769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 bwMode="auto">
          <a:xfrm>
            <a:off x="1303020" y="5410200"/>
            <a:ext cx="6629400" cy="1295400"/>
          </a:xfrm>
          <a:prstGeom prst="rect">
            <a:avLst/>
          </a:prstGeom>
          <a:solidFill>
            <a:srgbClr val="160195">
              <a:alpha val="83137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 animBg="1"/>
      <p:bldP spid="19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C9B99A3-0897-4264-94AA-204F8C375BD3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28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pPr rtl="0" eaLnBrk="1" hangingPunct="1"/>
            <a:r>
              <a:rPr lang="en-US" sz="4000" dirty="0" smtClean="0">
                <a:solidFill>
                  <a:srgbClr val="FFFF99"/>
                </a:solidFill>
              </a:rPr>
              <a:t>Flickering caustics in </a:t>
            </a:r>
            <a:br>
              <a:rPr lang="en-US" sz="4000" dirty="0" smtClean="0">
                <a:solidFill>
                  <a:srgbClr val="FFFF99"/>
                </a:solidFill>
              </a:rPr>
            </a:br>
            <a:r>
              <a:rPr lang="en-US" sz="4000" dirty="0" smtClean="0">
                <a:solidFill>
                  <a:srgbClr val="FFFF99"/>
                </a:solidFill>
              </a:rPr>
              <a:t>a free-moving camera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934200" y="64912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rgbClr val="FFFF66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rgbClr val="FFFF66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rgbClr val="FFFF66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6491288"/>
            <a:ext cx="5130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Ack</a:t>
            </a:r>
            <a:r>
              <a:rPr lang="en-US" dirty="0" smtClean="0">
                <a:solidFill>
                  <a:schemeClr val="bg1"/>
                </a:solidFill>
              </a:rPr>
              <a:t>: Marina </a:t>
            </a:r>
            <a:r>
              <a:rPr lang="en-US" dirty="0" err="1" smtClean="0">
                <a:solidFill>
                  <a:schemeClr val="bg1"/>
                </a:solidFill>
              </a:rPr>
              <a:t>Alterman</a:t>
            </a:r>
            <a:r>
              <a:rPr lang="en-US" dirty="0" smtClean="0">
                <a:solidFill>
                  <a:schemeClr val="bg1"/>
                </a:solidFill>
              </a:rPr>
              <a:t>, Hani </a:t>
            </a:r>
            <a:r>
              <a:rPr lang="en-US" dirty="0" err="1" smtClean="0">
                <a:solidFill>
                  <a:schemeClr val="bg1"/>
                </a:solidFill>
              </a:rPr>
              <a:t>Swirski</a:t>
            </a:r>
            <a:r>
              <a:rPr lang="en-US" dirty="0" smtClean="0">
                <a:solidFill>
                  <a:schemeClr val="bg1"/>
                </a:solidFill>
              </a:rPr>
              <a:t>, Yuval </a:t>
            </a:r>
            <a:r>
              <a:rPr lang="en-US" dirty="0" err="1" smtClean="0">
                <a:solidFill>
                  <a:schemeClr val="bg1"/>
                </a:solidFill>
              </a:rPr>
              <a:t>Bahat</a:t>
            </a:r>
            <a:endParaRPr lang="en-US" dirty="0"/>
          </a:p>
        </p:txBody>
      </p:sp>
      <p:pic>
        <p:nvPicPr>
          <p:cNvPr id="5" name="left_pool_fu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676400"/>
            <a:ext cx="5524500" cy="441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25EFB4C-8C6E-4610-96FD-6C9278401F4D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29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9525"/>
            <a:ext cx="8229600" cy="1143000"/>
          </a:xfrm>
        </p:spPr>
        <p:txBody>
          <a:bodyPr/>
          <a:lstStyle/>
          <a:p>
            <a:pPr rtl="0" eaLnBrk="1" hangingPunct="1"/>
            <a:r>
              <a:rPr lang="en-US" sz="3600" dirty="0" smtClean="0">
                <a:solidFill>
                  <a:srgbClr val="FFFF66"/>
                </a:solidFill>
              </a:rPr>
              <a:t>Structure, motion and </a:t>
            </a:r>
            <a:r>
              <a:rPr lang="en-US" sz="3600" dirty="0" err="1" smtClean="0">
                <a:solidFill>
                  <a:srgbClr val="FFFF66"/>
                </a:solidFill>
              </a:rPr>
              <a:t>deflicker</a:t>
            </a:r>
            <a:r>
              <a:rPr lang="en-US" sz="3600" dirty="0" smtClean="0">
                <a:solidFill>
                  <a:srgbClr val="FFFF66"/>
                </a:solidFill>
              </a:rPr>
              <a:t/>
            </a:r>
            <a:br>
              <a:rPr lang="en-US" sz="3600" dirty="0" smtClean="0">
                <a:solidFill>
                  <a:srgbClr val="FFFF66"/>
                </a:solidFill>
              </a:rPr>
            </a:br>
            <a:r>
              <a:rPr lang="en-US" sz="3600" dirty="0" smtClean="0">
                <a:solidFill>
                  <a:srgbClr val="FFFF66"/>
                </a:solidFill>
              </a:rPr>
              <a:t>from moving stereo</a:t>
            </a:r>
            <a:endParaRPr lang="en-US" sz="2400" dirty="0" smtClean="0">
              <a:solidFill>
                <a:srgbClr val="FFFF66"/>
              </a:solidFill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FFFF66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rgbClr val="FFFF66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rgbClr val="FFFF66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rgbClr val="FFFF66"/>
              </a:solidFill>
              <a:latin typeface="Tahoma" pitchFamily="34" charset="0"/>
            </a:endParaRPr>
          </a:p>
        </p:txBody>
      </p:sp>
      <p:pic>
        <p:nvPicPr>
          <p:cNvPr id="6" name="Picture 2" descr="D:\article_ICCP13\Supp_mat\SFM\left_pool_deflickered_GICP_new_stab.bmp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2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60564" y="4095751"/>
            <a:ext cx="2997654" cy="2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article_ICCP13\Supp_mat\SFM\left_pool.bmp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" r="-1"/>
          <a:stretch/>
        </p:blipFill>
        <p:spPr bwMode="auto">
          <a:xfrm>
            <a:off x="5569405" y="4095751"/>
            <a:ext cx="2997655" cy="238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42860" y="3714690"/>
            <a:ext cx="3320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</a:rPr>
              <a:t>Render a </a:t>
            </a:r>
            <a:r>
              <a:rPr lang="en-US" sz="2000" dirty="0" err="1" smtClean="0">
                <a:solidFill>
                  <a:srgbClr val="FFFF66"/>
                </a:solidFill>
              </a:rPr>
              <a:t>deflickered</a:t>
            </a:r>
            <a:r>
              <a:rPr lang="en-US" sz="2000" dirty="0" smtClean="0">
                <a:solidFill>
                  <a:srgbClr val="FFFF66"/>
                </a:solidFill>
              </a:rPr>
              <a:t> image</a:t>
            </a:r>
            <a:endParaRPr lang="he-IL" sz="2000" dirty="0"/>
          </a:p>
        </p:txBody>
      </p:sp>
      <p:sp>
        <p:nvSpPr>
          <p:cNvPr id="13" name="Rectangle 12"/>
          <p:cNvSpPr/>
          <p:nvPr/>
        </p:nvSpPr>
        <p:spPr>
          <a:xfrm>
            <a:off x="1078207" y="1066800"/>
            <a:ext cx="611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</a:rPr>
              <a:t>Left</a:t>
            </a:r>
            <a:endParaRPr lang="he-IL" sz="2000" dirty="0"/>
          </a:p>
        </p:txBody>
      </p:sp>
      <p:sp>
        <p:nvSpPr>
          <p:cNvPr id="14" name="Rectangle 13"/>
          <p:cNvSpPr/>
          <p:nvPr/>
        </p:nvSpPr>
        <p:spPr>
          <a:xfrm>
            <a:off x="3423975" y="1093410"/>
            <a:ext cx="7841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66"/>
                </a:solidFill>
              </a:rPr>
              <a:t>Right</a:t>
            </a:r>
            <a:endParaRPr lang="he-IL" sz="2000" dirty="0"/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208164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solidFill>
                  <a:srgbClr val="FFFF66"/>
                </a:solidFill>
                <a:latin typeface="Tahoma" pitchFamily="34" charset="0"/>
              </a:rPr>
              <a:t>Ack</a:t>
            </a:r>
            <a:r>
              <a:rPr lang="en-US" dirty="0" smtClean="0">
                <a:solidFill>
                  <a:srgbClr val="FFFF66"/>
                </a:solidFill>
                <a:latin typeface="Tahoma" pitchFamily="34" charset="0"/>
              </a:rPr>
              <a:t>: </a:t>
            </a:r>
            <a:r>
              <a:rPr lang="en-US" dirty="0" err="1" smtClean="0">
                <a:solidFill>
                  <a:srgbClr val="FFFF66"/>
                </a:solidFill>
                <a:latin typeface="Tahoma" pitchFamily="34" charset="0"/>
              </a:rPr>
              <a:t>Amit</a:t>
            </a:r>
            <a:r>
              <a:rPr lang="en-US" dirty="0" smtClean="0">
                <a:solidFill>
                  <a:srgbClr val="FFFF66"/>
                </a:solidFill>
                <a:latin typeface="Tahoma" pitchFamily="34" charset="0"/>
              </a:rPr>
              <a:t> Aides</a:t>
            </a:r>
            <a:endParaRPr lang="en-US" i="1" dirty="0">
              <a:solidFill>
                <a:srgbClr val="FFFF66"/>
              </a:solidFill>
              <a:latin typeface="Tahoma" pitchFamily="34" charset="0"/>
            </a:endParaRPr>
          </a:p>
        </p:txBody>
      </p:sp>
      <p:pic>
        <p:nvPicPr>
          <p:cNvPr id="4" name="pool_3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23578"/>
          <a:stretch/>
        </p:blipFill>
        <p:spPr>
          <a:xfrm>
            <a:off x="406400" y="3431066"/>
            <a:ext cx="4241800" cy="3122134"/>
          </a:xfrm>
          <a:prstGeom prst="rect">
            <a:avLst/>
          </a:prstGeom>
        </p:spPr>
      </p:pic>
      <p:pic>
        <p:nvPicPr>
          <p:cNvPr id="3" name="pool4_stereoavi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9550" y="1429144"/>
            <a:ext cx="4786575" cy="1904606"/>
          </a:xfrm>
          <a:prstGeom prst="rect">
            <a:avLst/>
          </a:prstGeom>
        </p:spPr>
      </p:pic>
      <p:pic>
        <p:nvPicPr>
          <p:cNvPr id="17" name="Picture 2" descr="C:\Users\yohays\Dropbox\water_stereo_papers\setup\DSC_0370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442441">
            <a:off x="5594744" y="1491406"/>
            <a:ext cx="2990401" cy="1471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6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1D00F-D7FD-4430-A962-C337A005F43A}" type="slidenum">
              <a:rPr lang="he-IL">
                <a:solidFill>
                  <a:schemeClr val="bg1"/>
                </a:solidFill>
              </a:rPr>
              <a:pPr/>
              <a:t>3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-63500"/>
            <a:ext cx="8229600" cy="1143000"/>
          </a:xfrm>
        </p:spPr>
        <p:txBody>
          <a:bodyPr/>
          <a:lstStyle/>
          <a:p>
            <a:r>
              <a:rPr lang="en-US" sz="3600">
                <a:solidFill>
                  <a:srgbClr val="FFFF66"/>
                </a:solidFill>
              </a:rPr>
              <a:t>3D Recovery   </a:t>
            </a:r>
            <a:r>
              <a:rPr lang="en-US" sz="2400">
                <a:solidFill>
                  <a:srgbClr val="FFFF66"/>
                </a:solidFill>
              </a:rPr>
              <a:t>(inverse disparity)</a:t>
            </a:r>
          </a:p>
        </p:txBody>
      </p:sp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FF66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rgbClr val="FFFF66"/>
              </a:solidFill>
              <a:latin typeface="Tahoma" pitchFamily="34" charset="0"/>
            </a:endParaRPr>
          </a:p>
        </p:txBody>
      </p:sp>
      <p:pic>
        <p:nvPicPr>
          <p:cNvPr id="209926" name="pool_3d12.avi">
            <a:hlinkClick r:id="" action="ppaction://media"/>
          </p:cNvPr>
          <p:cNvPicPr>
            <a:picLocks noChangeAspect="1" noChangeArrowheads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017588"/>
            <a:ext cx="5410200" cy="538321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372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0" fill="hold"/>
                                        <p:tgtEl>
                                          <p:spTgt spid="209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99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9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9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92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30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rtl="0" eaLnBrk="1" hangingPunct="1"/>
            <a:r>
              <a:rPr lang="en-US" sz="4000" dirty="0" smtClean="0">
                <a:solidFill>
                  <a:srgbClr val="FFFF99"/>
                </a:solidFill>
              </a:rPr>
              <a:t>Structured light setups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934200" y="6491288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rgbClr val="FFFF66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rgbClr val="FFFF66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rgbClr val="FFFF66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rgbClr val="FFFF66"/>
              </a:solidFill>
              <a:latin typeface="Tahoma" pitchFamily="34" charset="0"/>
            </a:endParaRPr>
          </a:p>
        </p:txBody>
      </p:sp>
      <p:pic>
        <p:nvPicPr>
          <p:cNvPr id="7" name="Picture 2" descr="D:\data\structured4\PICS\DSC_03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5401" y="3247135"/>
            <a:ext cx="3525322" cy="2912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SC_00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3671888" cy="2863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876300" y="2614675"/>
            <a:ext cx="762000" cy="6858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276600" y="2789935"/>
            <a:ext cx="533400" cy="457200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7234" y="1565850"/>
            <a:ext cx="189045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Video cameras</a:t>
            </a:r>
            <a:endParaRPr lang="he-IL" sz="2000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/>
          <p:cNvCxnSpPr>
            <a:endCxn id="2" idx="7"/>
          </p:cNvCxnSpPr>
          <p:nvPr/>
        </p:nvCxnSpPr>
        <p:spPr bwMode="auto">
          <a:xfrm flipH="1">
            <a:off x="1526708" y="1924110"/>
            <a:ext cx="1597492" cy="7909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>
            <a:endCxn id="9" idx="0"/>
          </p:cNvCxnSpPr>
          <p:nvPr/>
        </p:nvCxnSpPr>
        <p:spPr bwMode="auto">
          <a:xfrm flipH="1">
            <a:off x="3543300" y="1924110"/>
            <a:ext cx="190501" cy="8658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826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29EECEE-C1EE-4B30-99E9-7D18A2EF9B10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31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 smtClean="0">
              <a:latin typeface="Corbel" pitchFamily="34" charset="0"/>
            </a:endParaRPr>
          </a:p>
        </p:txBody>
      </p:sp>
      <p:sp>
        <p:nvSpPr>
          <p:cNvPr id="15364" name="Slide Number Placeholder 3"/>
          <p:cNvSpPr txBox="1">
            <a:spLocks/>
          </p:cNvSpPr>
          <p:nvPr/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fld id="{E350E30C-67E4-4542-B31F-C4993CD1F244}" type="slidenum">
              <a:rPr lang="he-IL" sz="1400">
                <a:solidFill>
                  <a:schemeClr val="bg1"/>
                </a:solidFill>
                <a:latin typeface="Corbel" pitchFamily="34" charset="0"/>
              </a:rPr>
              <a:pPr algn="l" rtl="0" eaLnBrk="1" hangingPunct="1"/>
              <a:t>31</a:t>
            </a:fld>
            <a:endParaRPr lang="he-IL" sz="1400">
              <a:solidFill>
                <a:schemeClr val="bg1"/>
              </a:solidFill>
              <a:latin typeface="Corbel" pitchFamily="34" charset="0"/>
            </a:endParaRPr>
          </a:p>
          <a:p>
            <a:pPr algn="l" rtl="0" eaLnBrk="1" hangingPunct="1"/>
            <a:endParaRPr lang="en-US" sz="1400">
              <a:latin typeface="Corbel" pitchFamily="34" charset="0"/>
            </a:endParaRPr>
          </a:p>
        </p:txBody>
      </p:sp>
      <p:sp>
        <p:nvSpPr>
          <p:cNvPr id="15365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fld id="{32FB7E3F-6D2C-473B-A120-9B99693516BE}" type="slidenum">
              <a:rPr lang="he-IL" sz="1400"/>
              <a:pPr algn="l" rtl="0" eaLnBrk="1" hangingPunct="1"/>
              <a:t>31</a:t>
            </a:fld>
            <a:endParaRPr lang="en-US" sz="1400"/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49240" y="2362201"/>
            <a:ext cx="1905001" cy="1600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369" name="Oval 49"/>
          <p:cNvSpPr>
            <a:spLocks noChangeArrowheads="1"/>
          </p:cNvSpPr>
          <p:nvPr/>
        </p:nvSpPr>
        <p:spPr bwMode="auto">
          <a:xfrm>
            <a:off x="5348796" y="2362200"/>
            <a:ext cx="1905000" cy="1600200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rtl="0"/>
            <a:endParaRPr lang="he-IL"/>
          </a:p>
        </p:txBody>
      </p:sp>
      <p:sp>
        <p:nvSpPr>
          <p:cNvPr id="51" name="Oval 50"/>
          <p:cNvSpPr/>
          <p:nvPr/>
        </p:nvSpPr>
        <p:spPr bwMode="auto">
          <a:xfrm>
            <a:off x="3405696" y="1371600"/>
            <a:ext cx="2133600" cy="160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1" anchor="ctr"/>
          <a:lstStyle/>
          <a:p>
            <a:pPr algn="ctr" rtl="0">
              <a:defRPr/>
            </a:pPr>
            <a:r>
              <a:rPr lang="en-US" dirty="0"/>
              <a:t>Motion estimation</a:t>
            </a:r>
          </a:p>
        </p:txBody>
      </p:sp>
      <p:pic>
        <p:nvPicPr>
          <p:cNvPr id="52" name="Picture 10" descr="b0493"/>
          <p:cNvPicPr>
            <a:picLocks noChangeAspect="1" noChangeArrowheads="1"/>
          </p:cNvPicPr>
          <p:nvPr/>
        </p:nvPicPr>
        <p:blipFill rotWithShape="1">
          <a:blip r:embed="rId4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95525" y="3997910"/>
            <a:ext cx="2181225" cy="16123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2767478" y="4484370"/>
            <a:ext cx="1225637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rtlCol="1">
            <a:spAutoFit/>
          </a:bodyPr>
          <a:lstStyle/>
          <a:p>
            <a:pPr algn="l" rtl="0">
              <a:defRPr/>
            </a:pPr>
            <a:r>
              <a:rPr lang="en-US" dirty="0"/>
              <a:t>Flickering</a:t>
            </a:r>
          </a:p>
          <a:p>
            <a:pPr algn="ctr" rtl="0">
              <a:defRPr/>
            </a:pPr>
            <a:r>
              <a:rPr lang="en-US" dirty="0"/>
              <a:t>Caustics</a:t>
            </a:r>
            <a:endParaRPr lang="he-IL" dirty="0"/>
          </a:p>
        </p:txBody>
      </p:sp>
      <p:pic>
        <p:nvPicPr>
          <p:cNvPr id="54" name="Picture 3" descr="IMG_4919"/>
          <p:cNvPicPr>
            <a:picLocks noChangeAspect="1" noChangeArrowheads="1"/>
          </p:cNvPicPr>
          <p:nvPr/>
        </p:nvPicPr>
        <p:blipFill rotWithShape="1"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0"/>
          <a:stretch/>
        </p:blipFill>
        <p:spPr bwMode="auto">
          <a:xfrm>
            <a:off x="4597400" y="4003091"/>
            <a:ext cx="2133600" cy="160020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4905018" y="4480025"/>
            <a:ext cx="1518364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l" rtl="0">
              <a:defRPr/>
            </a:pPr>
            <a:r>
              <a:rPr lang="en-US" dirty="0"/>
              <a:t>Stereoscopic</a:t>
            </a:r>
          </a:p>
          <a:p>
            <a:pPr algn="ctr" rtl="0">
              <a:defRPr/>
            </a:pPr>
            <a:r>
              <a:rPr lang="en-US" dirty="0"/>
              <a:t>Vision</a:t>
            </a:r>
            <a:endParaRPr lang="he-IL" dirty="0"/>
          </a:p>
        </p:txBody>
      </p:sp>
      <p:pic>
        <p:nvPicPr>
          <p:cNvPr id="56" name="Picture 3" descr="best_w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371725"/>
            <a:ext cx="1920240" cy="1607819"/>
          </a:xfrm>
          <a:prstGeom prst="ellipse">
            <a:avLst/>
          </a:prstGeom>
          <a:ln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784985" y="2886075"/>
            <a:ext cx="1736373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l" rtl="0">
              <a:defRPr/>
            </a:pPr>
            <a:r>
              <a:rPr lang="en-US" dirty="0"/>
              <a:t>Scattering and </a:t>
            </a:r>
          </a:p>
          <a:p>
            <a:pPr algn="ctr" rtl="0">
              <a:defRPr/>
            </a:pPr>
            <a:r>
              <a:rPr lang="en-US" dirty="0"/>
              <a:t>attenuation</a:t>
            </a:r>
            <a:endParaRPr lang="he-IL" dirty="0"/>
          </a:p>
        </p:txBody>
      </p:sp>
      <p:sp>
        <p:nvSpPr>
          <p:cNvPr id="58" name="TextBox 57"/>
          <p:cNvSpPr txBox="1"/>
          <p:nvPr/>
        </p:nvSpPr>
        <p:spPr>
          <a:xfrm>
            <a:off x="5581030" y="2965520"/>
            <a:ext cx="1441420" cy="36933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l" rtl="0">
              <a:defRPr/>
            </a:pPr>
            <a:r>
              <a:rPr lang="en-US" dirty="0"/>
              <a:t>3D structure</a:t>
            </a:r>
          </a:p>
        </p:txBody>
      </p:sp>
      <p:pic>
        <p:nvPicPr>
          <p:cNvPr id="59" name="Picture 2" descr="D:\article_ICCP13\001404DSC_79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6139" y="1371601"/>
            <a:ext cx="2152650" cy="160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3864346" y="1848534"/>
            <a:ext cx="1236236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ctr" rtl="0">
              <a:defRPr/>
            </a:pPr>
            <a:r>
              <a:rPr lang="en-US" dirty="0"/>
              <a:t>Motion </a:t>
            </a:r>
          </a:p>
          <a:p>
            <a:pPr algn="ctr" rtl="0">
              <a:defRPr/>
            </a:pPr>
            <a:r>
              <a:rPr lang="en-US" dirty="0"/>
              <a:t>estimation</a:t>
            </a:r>
          </a:p>
        </p:txBody>
      </p:sp>
    </p:spTree>
    <p:extLst>
      <p:ext uri="{BB962C8B-B14F-4D97-AF65-F5344CB8AC3E}">
        <p14:creationId xmlns:p14="http://schemas.microsoft.com/office/powerpoint/2010/main" val="32015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32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ool_flicker_left2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572696"/>
            <a:ext cx="1829646" cy="1373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ool_3d12.avi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446" y="4576508"/>
            <a:ext cx="1372234" cy="136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6505" r="4347" b="5554"/>
          <a:stretch>
            <a:fillRect/>
          </a:stretch>
        </p:blipFill>
        <p:spPr bwMode="auto">
          <a:xfrm>
            <a:off x="247650" y="3505200"/>
            <a:ext cx="1466623" cy="92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25319" r="9970" b="14665"/>
          <a:stretch>
            <a:fillRect/>
          </a:stretch>
        </p:blipFill>
        <p:spPr bwMode="auto">
          <a:xfrm>
            <a:off x="2000250" y="3532751"/>
            <a:ext cx="874664" cy="89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95250" y="466725"/>
            <a:ext cx="8229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/>
              <a:t>Stereo from flicker (</a:t>
            </a:r>
            <a:r>
              <a:rPr lang="en-US" sz="2800" dirty="0" err="1" smtClean="0"/>
              <a:t>CauStereo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154214" y="923925"/>
            <a:ext cx="373380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dirty="0" err="1" smtClean="0"/>
              <a:t>Swirski</a:t>
            </a:r>
            <a:r>
              <a:rPr lang="en-US" sz="1600" dirty="0" smtClean="0"/>
              <a:t> et </a:t>
            </a:r>
            <a:r>
              <a:rPr lang="en-US" sz="1600" dirty="0"/>
              <a:t>al, </a:t>
            </a:r>
            <a:r>
              <a:rPr lang="en-US" sz="1600" dirty="0" smtClean="0"/>
              <a:t>2009.</a:t>
            </a:r>
          </a:p>
          <a:p>
            <a:pPr eaLnBrk="1" hangingPunct="1"/>
            <a:r>
              <a:rPr lang="en-US" sz="1600" dirty="0" err="1" smtClean="0"/>
              <a:t>Swirski</a:t>
            </a:r>
            <a:r>
              <a:rPr lang="en-US" sz="1600" dirty="0" smtClean="0"/>
              <a:t>, </a:t>
            </a:r>
            <a:r>
              <a:rPr lang="en-US" sz="1600" dirty="0" err="1" smtClean="0"/>
              <a:t>Schechner</a:t>
            </a:r>
            <a:r>
              <a:rPr lang="en-US" sz="1600" dirty="0" smtClean="0"/>
              <a:t> and </a:t>
            </a:r>
            <a:r>
              <a:rPr lang="en-US" sz="1600" dirty="0" err="1" smtClean="0"/>
              <a:t>Nir</a:t>
            </a:r>
            <a:r>
              <a:rPr lang="en-US" sz="1600" dirty="0" smtClean="0"/>
              <a:t>, 2011.</a:t>
            </a:r>
            <a:endParaRPr lang="en-US" sz="1600" dirty="0"/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63286" y="2158425"/>
            <a:ext cx="2025650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defPPr>
              <a:defRPr lang="en-US"/>
            </a:defPPr>
            <a:lvl1pPr eaLnBrk="1" hangingPunct="1"/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sz="1600" dirty="0"/>
              <a:t>Zhang et al, 2003.</a:t>
            </a:r>
          </a:p>
          <a:p>
            <a:r>
              <a:rPr lang="en-US" sz="1600" dirty="0"/>
              <a:t>Davis et al, 2005.</a:t>
            </a: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66675" y="1620832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/>
              <a:t>Space-time </a:t>
            </a:r>
            <a:r>
              <a:rPr lang="en-US" sz="2800" dirty="0"/>
              <a:t>stereo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66675" y="2715727"/>
            <a:ext cx="8229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/>
              <a:t>Structured light</a:t>
            </a:r>
            <a:endParaRPr lang="en-US" sz="2800" dirty="0"/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600E5CF7-1A72-4896-8DE9-10C146007B94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32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29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32</a:t>
            </a:fld>
            <a:endParaRPr lang="en-US" sz="1400"/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4469" y="2009776"/>
            <a:ext cx="1905001" cy="1600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4" name="Oval 63"/>
          <p:cNvSpPr/>
          <p:nvPr/>
        </p:nvSpPr>
        <p:spPr bwMode="auto">
          <a:xfrm>
            <a:off x="6804469" y="2009776"/>
            <a:ext cx="1905000" cy="1600200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65" name="Oval 64"/>
          <p:cNvSpPr/>
          <p:nvPr/>
        </p:nvSpPr>
        <p:spPr bwMode="auto">
          <a:xfrm>
            <a:off x="4861368" y="1019175"/>
            <a:ext cx="2133600" cy="160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Motion estimation</a:t>
            </a:r>
          </a:p>
        </p:txBody>
      </p:sp>
      <p:pic>
        <p:nvPicPr>
          <p:cNvPr id="66" name="Picture 10" descr="b0493"/>
          <p:cNvPicPr>
            <a:picLocks noChangeAspect="1" noChangeArrowheads="1"/>
          </p:cNvPicPr>
          <p:nvPr/>
        </p:nvPicPr>
        <p:blipFill rotWithShape="1">
          <a:blip r:embed="rId12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0754" y="3645485"/>
            <a:ext cx="2181225" cy="16123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/>
          <p:cNvSpPr txBox="1"/>
          <p:nvPr/>
        </p:nvSpPr>
        <p:spPr>
          <a:xfrm>
            <a:off x="4222707" y="4131945"/>
            <a:ext cx="1225637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1">
            <a:spAutoFit/>
          </a:bodyPr>
          <a:lstStyle/>
          <a:p>
            <a:r>
              <a:rPr lang="en-US" dirty="0" smtClean="0"/>
              <a:t>Flickering</a:t>
            </a:r>
          </a:p>
          <a:p>
            <a:pPr algn="ctr"/>
            <a:r>
              <a:rPr lang="en-US" dirty="0" smtClean="0"/>
              <a:t>Caustics</a:t>
            </a:r>
            <a:endParaRPr lang="he-IL" dirty="0"/>
          </a:p>
        </p:txBody>
      </p:sp>
      <p:pic>
        <p:nvPicPr>
          <p:cNvPr id="68" name="Picture 3" descr="IMG_4919"/>
          <p:cNvPicPr>
            <a:picLocks noChangeAspect="1" noChangeArrowheads="1"/>
          </p:cNvPicPr>
          <p:nvPr/>
        </p:nvPicPr>
        <p:blipFill rotWithShape="1">
          <a:blip r:embed="rId13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0"/>
          <a:stretch/>
        </p:blipFill>
        <p:spPr bwMode="auto">
          <a:xfrm>
            <a:off x="6052629" y="3650666"/>
            <a:ext cx="2133600" cy="160020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6360247" y="4127600"/>
            <a:ext cx="1518364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Stereoscopic</a:t>
            </a:r>
          </a:p>
          <a:p>
            <a:pPr algn="ctr"/>
            <a:r>
              <a:rPr lang="en-US" dirty="0" smtClean="0"/>
              <a:t>Vision</a:t>
            </a:r>
            <a:endParaRPr lang="he-IL" dirty="0"/>
          </a:p>
        </p:txBody>
      </p:sp>
      <p:pic>
        <p:nvPicPr>
          <p:cNvPr id="70" name="Picture 3" descr="best_w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629" y="2019300"/>
            <a:ext cx="1920240" cy="1607819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3240214" y="2533650"/>
            <a:ext cx="1736373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Scattering and </a:t>
            </a:r>
          </a:p>
          <a:p>
            <a:pPr algn="ctr"/>
            <a:r>
              <a:rPr lang="en-US" dirty="0" smtClean="0"/>
              <a:t>attenuation</a:t>
            </a:r>
            <a:endParaRPr lang="he-IL" dirty="0"/>
          </a:p>
        </p:txBody>
      </p:sp>
      <p:sp>
        <p:nvSpPr>
          <p:cNvPr id="72" name="TextBox 71"/>
          <p:cNvSpPr txBox="1"/>
          <p:nvPr/>
        </p:nvSpPr>
        <p:spPr>
          <a:xfrm>
            <a:off x="7036259" y="2613095"/>
            <a:ext cx="1441420" cy="36933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3D structure</a:t>
            </a:r>
          </a:p>
        </p:txBody>
      </p:sp>
      <p:pic>
        <p:nvPicPr>
          <p:cNvPr id="73" name="Picture 2" descr="D:\article_ICCP13\001404DSC_7963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1368" y="1019176"/>
            <a:ext cx="2152650" cy="160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5319575" y="1496109"/>
            <a:ext cx="1236236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ctr"/>
            <a:r>
              <a:rPr lang="en-US" dirty="0" smtClean="0"/>
              <a:t>Motion </a:t>
            </a:r>
          </a:p>
          <a:p>
            <a:pPr algn="ctr"/>
            <a:r>
              <a:rPr lang="en-US" dirty="0" smtClean="0"/>
              <a:t>estimation</a:t>
            </a:r>
          </a:p>
        </p:txBody>
      </p:sp>
      <p:sp>
        <p:nvSpPr>
          <p:cNvPr id="75" name="Oval 74"/>
          <p:cNvSpPr/>
          <p:nvPr/>
        </p:nvSpPr>
        <p:spPr bwMode="auto">
          <a:xfrm>
            <a:off x="4861368" y="1020278"/>
            <a:ext cx="2172336" cy="1600200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76" name="Oval 75"/>
          <p:cNvSpPr/>
          <p:nvPr/>
        </p:nvSpPr>
        <p:spPr bwMode="auto">
          <a:xfrm>
            <a:off x="3124200" y="2009776"/>
            <a:ext cx="1930400" cy="1612315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 rot="20511495">
            <a:off x="-70044" y="3682021"/>
            <a:ext cx="3806826" cy="1450975"/>
          </a:xfrm>
          <a:prstGeom prst="ellipse">
            <a:avLst/>
          </a:prstGeom>
          <a:solidFill>
            <a:srgbClr val="00E2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rtl="0"/>
            <a:r>
              <a:rPr lang="en-US" sz="2000" dirty="0"/>
              <a:t>We generalize </a:t>
            </a:r>
            <a:r>
              <a:rPr lang="en-US" sz="2000" dirty="0" err="1"/>
              <a:t>CauStereo</a:t>
            </a:r>
            <a:r>
              <a:rPr lang="en-US" sz="2000" dirty="0"/>
              <a:t> for </a:t>
            </a:r>
          </a:p>
          <a:p>
            <a:pPr algn="ctr" rtl="0"/>
            <a:r>
              <a:rPr lang="en-US" sz="2000" dirty="0"/>
              <a:t>free-moving cameras.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366622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14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vide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23" grpId="0"/>
      <p:bldP spid="24" grpId="0"/>
      <p:bldP spid="25" grpId="0" animBg="1"/>
      <p:bldP spid="26" grpId="0"/>
      <p:bldP spid="27" grpId="0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33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52400" y="1729116"/>
            <a:ext cx="2624308" cy="5847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dirty="0" err="1"/>
              <a:t>Karpel</a:t>
            </a:r>
            <a:r>
              <a:rPr lang="en-US" sz="1600" dirty="0"/>
              <a:t> &amp; </a:t>
            </a:r>
            <a:r>
              <a:rPr lang="en-US" sz="1600" dirty="0" err="1"/>
              <a:t>Schechner</a:t>
            </a:r>
            <a:r>
              <a:rPr lang="en-US" sz="1600" dirty="0"/>
              <a:t>, 2004.</a:t>
            </a:r>
          </a:p>
          <a:p>
            <a:pPr eaLnBrk="1" hangingPunct="1"/>
            <a:r>
              <a:rPr lang="en-US" sz="1600" dirty="0"/>
              <a:t>Gracias et al, 2008.</a:t>
            </a:r>
          </a:p>
        </p:txBody>
      </p:sp>
      <p:pic>
        <p:nvPicPr>
          <p:cNvPr id="14" name="Picture 21" descr="caust_seara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8"/>
          <a:stretch>
            <a:fillRect/>
          </a:stretch>
        </p:blipFill>
        <p:spPr bwMode="auto">
          <a:xfrm>
            <a:off x="182077" y="2616785"/>
            <a:ext cx="262410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finalse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/>
          <a:stretch/>
        </p:blipFill>
        <p:spPr bwMode="auto">
          <a:xfrm>
            <a:off x="220142" y="2671553"/>
            <a:ext cx="2556566" cy="165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1218515"/>
            <a:ext cx="4363695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dirty="0"/>
              <a:t>Flicker removal (</a:t>
            </a:r>
            <a:r>
              <a:rPr lang="en-US" sz="2800" dirty="0" err="1"/>
              <a:t>Deflicker</a:t>
            </a:r>
            <a:r>
              <a:rPr lang="en-US" sz="2800" dirty="0"/>
              <a:t>)</a:t>
            </a:r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600E5CF7-1A72-4896-8DE9-10C146007B94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33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17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33</a:t>
            </a:fld>
            <a:endParaRPr lang="en-US" sz="140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4469" y="2009776"/>
            <a:ext cx="1905001" cy="1600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3" name="Oval 32"/>
          <p:cNvSpPr/>
          <p:nvPr/>
        </p:nvSpPr>
        <p:spPr bwMode="auto">
          <a:xfrm>
            <a:off x="6804469" y="2009776"/>
            <a:ext cx="1905000" cy="1600200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 bwMode="auto">
          <a:xfrm>
            <a:off x="4861368" y="1019175"/>
            <a:ext cx="2133600" cy="160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Motion estimation</a:t>
            </a:r>
          </a:p>
        </p:txBody>
      </p:sp>
      <p:pic>
        <p:nvPicPr>
          <p:cNvPr id="35" name="Picture 10" descr="b0493"/>
          <p:cNvPicPr>
            <a:picLocks noChangeAspect="1" noChangeArrowheads="1"/>
          </p:cNvPicPr>
          <p:nvPr/>
        </p:nvPicPr>
        <p:blipFill rotWithShape="1">
          <a:blip r:embed="rId6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0754" y="3645485"/>
            <a:ext cx="2181225" cy="16123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222707" y="4131945"/>
            <a:ext cx="1225637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1">
            <a:spAutoFit/>
          </a:bodyPr>
          <a:lstStyle/>
          <a:p>
            <a:r>
              <a:rPr lang="en-US" dirty="0" smtClean="0"/>
              <a:t>Flickering</a:t>
            </a:r>
          </a:p>
          <a:p>
            <a:pPr algn="ctr"/>
            <a:r>
              <a:rPr lang="en-US" dirty="0" smtClean="0"/>
              <a:t>Caustics</a:t>
            </a:r>
            <a:endParaRPr lang="he-IL" dirty="0"/>
          </a:p>
        </p:txBody>
      </p:sp>
      <p:pic>
        <p:nvPicPr>
          <p:cNvPr id="37" name="Picture 3" descr="IMG_4919"/>
          <p:cNvPicPr>
            <a:picLocks noChangeAspect="1" noChangeArrowheads="1"/>
          </p:cNvPicPr>
          <p:nvPr/>
        </p:nvPicPr>
        <p:blipFill rotWithShape="1">
          <a:blip r:embed="rId7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0"/>
          <a:stretch/>
        </p:blipFill>
        <p:spPr bwMode="auto">
          <a:xfrm>
            <a:off x="6052629" y="3650666"/>
            <a:ext cx="2133600" cy="160020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360247" y="4127600"/>
            <a:ext cx="1518364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Stereoscopic</a:t>
            </a:r>
          </a:p>
          <a:p>
            <a:pPr algn="ctr"/>
            <a:r>
              <a:rPr lang="en-US" dirty="0" smtClean="0"/>
              <a:t>Vision</a:t>
            </a:r>
            <a:endParaRPr lang="he-IL" dirty="0"/>
          </a:p>
        </p:txBody>
      </p:sp>
      <p:pic>
        <p:nvPicPr>
          <p:cNvPr id="39" name="Picture 3" descr="best_w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629" y="2019300"/>
            <a:ext cx="1920240" cy="1607819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3240214" y="2533650"/>
            <a:ext cx="1736373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Scattering and </a:t>
            </a:r>
          </a:p>
          <a:p>
            <a:pPr algn="ctr"/>
            <a:r>
              <a:rPr lang="en-US" dirty="0" smtClean="0"/>
              <a:t>attenuation</a:t>
            </a:r>
            <a:endParaRPr lang="he-IL" dirty="0"/>
          </a:p>
        </p:txBody>
      </p:sp>
      <p:sp>
        <p:nvSpPr>
          <p:cNvPr id="41" name="TextBox 40"/>
          <p:cNvSpPr txBox="1"/>
          <p:nvPr/>
        </p:nvSpPr>
        <p:spPr>
          <a:xfrm>
            <a:off x="7036259" y="2613095"/>
            <a:ext cx="1441420" cy="36933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3D structure</a:t>
            </a:r>
          </a:p>
        </p:txBody>
      </p:sp>
      <p:pic>
        <p:nvPicPr>
          <p:cNvPr id="42" name="Picture 2" descr="D:\article_ICCP13\001404DSC_796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1368" y="1019176"/>
            <a:ext cx="2152650" cy="160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5319575" y="1496109"/>
            <a:ext cx="1236236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ctr"/>
            <a:r>
              <a:rPr lang="en-US" dirty="0" smtClean="0"/>
              <a:t>Motion </a:t>
            </a:r>
          </a:p>
          <a:p>
            <a:pPr algn="ctr"/>
            <a:r>
              <a:rPr lang="en-US" dirty="0" smtClean="0"/>
              <a:t>estimation</a:t>
            </a:r>
          </a:p>
        </p:txBody>
      </p:sp>
      <p:sp>
        <p:nvSpPr>
          <p:cNvPr id="28" name="Oval 27"/>
          <p:cNvSpPr/>
          <p:nvPr/>
        </p:nvSpPr>
        <p:spPr bwMode="auto">
          <a:xfrm>
            <a:off x="3124200" y="2021891"/>
            <a:ext cx="1930400" cy="1600200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 bwMode="auto">
          <a:xfrm>
            <a:off x="4861368" y="1020278"/>
            <a:ext cx="2172336" cy="1600200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 bwMode="auto">
          <a:xfrm>
            <a:off x="6804469" y="2009776"/>
            <a:ext cx="1930400" cy="1612315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30" name="Oval 29"/>
          <p:cNvSpPr/>
          <p:nvPr/>
        </p:nvSpPr>
        <p:spPr bwMode="auto">
          <a:xfrm>
            <a:off x="6046279" y="3638551"/>
            <a:ext cx="2159000" cy="1612315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 rot="20685427">
            <a:off x="-29463" y="3700737"/>
            <a:ext cx="3973512" cy="1250950"/>
          </a:xfrm>
          <a:prstGeom prst="ellipse">
            <a:avLst/>
          </a:prstGeom>
          <a:solidFill>
            <a:srgbClr val="00E2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rtl="0"/>
            <a:r>
              <a:rPr lang="en-US" sz="2000" dirty="0"/>
              <a:t>We </a:t>
            </a:r>
            <a:r>
              <a:rPr lang="en-US" sz="2000" dirty="0" err="1"/>
              <a:t>deflicker</a:t>
            </a:r>
            <a:r>
              <a:rPr lang="en-US" sz="2000" dirty="0"/>
              <a:t> </a:t>
            </a:r>
          </a:p>
          <a:p>
            <a:pPr algn="ctr" rtl="0"/>
            <a:r>
              <a:rPr lang="en-US" sz="2000" dirty="0"/>
              <a:t>free-moving video sequences.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0533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34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52400" y="1357610"/>
            <a:ext cx="2715808" cy="15696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600" dirty="0" err="1" smtClean="0"/>
              <a:t>Nayar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Narasimhan</a:t>
            </a:r>
            <a:r>
              <a:rPr lang="en-US" sz="1600" dirty="0" smtClean="0"/>
              <a:t>, 1999.</a:t>
            </a:r>
          </a:p>
          <a:p>
            <a:pPr eaLnBrk="1" hangingPunct="1"/>
            <a:r>
              <a:rPr lang="en-US" sz="1600" dirty="0" err="1" smtClean="0"/>
              <a:t>Schechner</a:t>
            </a:r>
            <a:r>
              <a:rPr lang="en-US" sz="1600" dirty="0" smtClean="0"/>
              <a:t> &amp; </a:t>
            </a:r>
            <a:r>
              <a:rPr lang="en-US" sz="1600" dirty="0" err="1" smtClean="0"/>
              <a:t>Karpel</a:t>
            </a:r>
            <a:r>
              <a:rPr lang="en-US" sz="1600" dirty="0" smtClean="0"/>
              <a:t>, 2004.</a:t>
            </a:r>
            <a:endParaRPr lang="en-US" sz="1600" dirty="0"/>
          </a:p>
          <a:p>
            <a:pPr eaLnBrk="1" hangingPunct="1"/>
            <a:r>
              <a:rPr lang="en-US" sz="1600" dirty="0" err="1" smtClean="0"/>
              <a:t>Treibitz</a:t>
            </a:r>
            <a:r>
              <a:rPr lang="en-US" sz="1600" dirty="0" smtClean="0"/>
              <a:t> &amp; </a:t>
            </a:r>
            <a:r>
              <a:rPr lang="en-US" sz="1600" dirty="0" err="1" smtClean="0"/>
              <a:t>Schechner</a:t>
            </a:r>
            <a:r>
              <a:rPr lang="en-US" sz="1600" dirty="0" smtClean="0"/>
              <a:t>, 2006.</a:t>
            </a:r>
          </a:p>
          <a:p>
            <a:pPr eaLnBrk="1" hangingPunct="1"/>
            <a:r>
              <a:rPr lang="en-US" sz="1600" dirty="0" err="1" smtClean="0"/>
              <a:t>Fattal</a:t>
            </a:r>
            <a:r>
              <a:rPr lang="en-US" sz="1600" dirty="0" smtClean="0"/>
              <a:t>, 2008.</a:t>
            </a:r>
          </a:p>
          <a:p>
            <a:pPr eaLnBrk="1" hangingPunct="1"/>
            <a:r>
              <a:rPr lang="en-US" sz="1600" dirty="0" smtClean="0"/>
              <a:t>He et al, 2009.</a:t>
            </a:r>
          </a:p>
          <a:p>
            <a:pPr eaLnBrk="1" hangingPunct="1"/>
            <a:r>
              <a:rPr lang="en-US" sz="1600" dirty="0" smtClean="0"/>
              <a:t>Joshi &amp; Cohen, 2010.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107907" y="829359"/>
            <a:ext cx="822960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dirty="0" err="1" smtClean="0"/>
              <a:t>Dehazing</a:t>
            </a:r>
            <a:r>
              <a:rPr lang="en-US" sz="2800" dirty="0" smtClean="0"/>
              <a:t> &amp; </a:t>
            </a:r>
            <a:r>
              <a:rPr lang="en-US" sz="2800" dirty="0" err="1" smtClean="0"/>
              <a:t>Descattering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16" name="Slide Number Placeholder 3"/>
          <p:cNvSpPr txBox="1">
            <a:spLocks/>
          </p:cNvSpPr>
          <p:nvPr/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600E5CF7-1A72-4896-8DE9-10C146007B94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34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17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34</a:t>
            </a:fld>
            <a:endParaRPr lang="en-US" sz="1400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b="9744"/>
          <a:stretch/>
        </p:blipFill>
        <p:spPr bwMode="auto">
          <a:xfrm>
            <a:off x="211082" y="3388310"/>
            <a:ext cx="268570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4469" y="2009776"/>
            <a:ext cx="1905001" cy="1600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1" name="Oval 70"/>
          <p:cNvSpPr/>
          <p:nvPr/>
        </p:nvSpPr>
        <p:spPr bwMode="auto">
          <a:xfrm>
            <a:off x="6804469" y="2009776"/>
            <a:ext cx="1905000" cy="1600200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72" name="Oval 71"/>
          <p:cNvSpPr/>
          <p:nvPr/>
        </p:nvSpPr>
        <p:spPr bwMode="auto">
          <a:xfrm>
            <a:off x="4861368" y="1019175"/>
            <a:ext cx="2133600" cy="160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Motion estimation</a:t>
            </a:r>
          </a:p>
        </p:txBody>
      </p:sp>
      <p:pic>
        <p:nvPicPr>
          <p:cNvPr id="73" name="Picture 10" descr="b0493"/>
          <p:cNvPicPr>
            <a:picLocks noChangeAspect="1" noChangeArrowheads="1"/>
          </p:cNvPicPr>
          <p:nvPr/>
        </p:nvPicPr>
        <p:blipFill rotWithShape="1">
          <a:blip r:embed="rId5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0754" y="3645485"/>
            <a:ext cx="2181225" cy="16123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4222707" y="4131945"/>
            <a:ext cx="1225637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1">
            <a:spAutoFit/>
          </a:bodyPr>
          <a:lstStyle/>
          <a:p>
            <a:r>
              <a:rPr lang="en-US" dirty="0" smtClean="0"/>
              <a:t>Flickering</a:t>
            </a:r>
          </a:p>
          <a:p>
            <a:pPr algn="ctr"/>
            <a:r>
              <a:rPr lang="en-US" dirty="0" smtClean="0"/>
              <a:t>Caustics</a:t>
            </a:r>
            <a:endParaRPr lang="he-IL" dirty="0"/>
          </a:p>
        </p:txBody>
      </p:sp>
      <p:pic>
        <p:nvPicPr>
          <p:cNvPr id="75" name="Picture 3" descr="IMG_4919"/>
          <p:cNvPicPr>
            <a:picLocks noChangeAspect="1" noChangeArrowheads="1"/>
          </p:cNvPicPr>
          <p:nvPr/>
        </p:nvPicPr>
        <p:blipFill rotWithShape="1">
          <a:blip r:embed="rId6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0"/>
          <a:stretch/>
        </p:blipFill>
        <p:spPr bwMode="auto">
          <a:xfrm>
            <a:off x="6052629" y="3650666"/>
            <a:ext cx="2133600" cy="160020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6360247" y="4127600"/>
            <a:ext cx="1518364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Stereoscopic</a:t>
            </a:r>
          </a:p>
          <a:p>
            <a:pPr algn="ctr"/>
            <a:r>
              <a:rPr lang="en-US" dirty="0" smtClean="0"/>
              <a:t>Vision</a:t>
            </a:r>
            <a:endParaRPr lang="he-IL" dirty="0"/>
          </a:p>
        </p:txBody>
      </p:sp>
      <p:pic>
        <p:nvPicPr>
          <p:cNvPr id="77" name="Picture 3" descr="best_w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629" y="2019300"/>
            <a:ext cx="1920240" cy="1607819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TextBox 77"/>
          <p:cNvSpPr txBox="1"/>
          <p:nvPr/>
        </p:nvSpPr>
        <p:spPr>
          <a:xfrm>
            <a:off x="3240214" y="2533650"/>
            <a:ext cx="1736373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Scattering and </a:t>
            </a:r>
          </a:p>
          <a:p>
            <a:pPr algn="ctr"/>
            <a:r>
              <a:rPr lang="en-US" dirty="0" smtClean="0"/>
              <a:t>attenuation</a:t>
            </a:r>
            <a:endParaRPr lang="he-IL" dirty="0"/>
          </a:p>
        </p:txBody>
      </p:sp>
      <p:sp>
        <p:nvSpPr>
          <p:cNvPr id="79" name="TextBox 78"/>
          <p:cNvSpPr txBox="1"/>
          <p:nvPr/>
        </p:nvSpPr>
        <p:spPr>
          <a:xfrm>
            <a:off x="7036259" y="2613095"/>
            <a:ext cx="1441420" cy="36933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3D structure</a:t>
            </a:r>
          </a:p>
        </p:txBody>
      </p:sp>
      <p:pic>
        <p:nvPicPr>
          <p:cNvPr id="80" name="Picture 2" descr="D:\article_ICCP13\001404DSC_796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1368" y="1019176"/>
            <a:ext cx="2152650" cy="160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/>
          <p:cNvSpPr txBox="1"/>
          <p:nvPr/>
        </p:nvSpPr>
        <p:spPr>
          <a:xfrm>
            <a:off x="5319575" y="1496109"/>
            <a:ext cx="1236236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ctr"/>
            <a:r>
              <a:rPr lang="en-US" dirty="0" smtClean="0"/>
              <a:t>Motion </a:t>
            </a:r>
          </a:p>
          <a:p>
            <a:pPr algn="ctr"/>
            <a:r>
              <a:rPr lang="en-US" dirty="0" smtClean="0"/>
              <a:t>estimation</a:t>
            </a:r>
          </a:p>
        </p:txBody>
      </p:sp>
      <p:sp>
        <p:nvSpPr>
          <p:cNvPr id="83" name="Oval 82"/>
          <p:cNvSpPr/>
          <p:nvPr/>
        </p:nvSpPr>
        <p:spPr bwMode="auto">
          <a:xfrm>
            <a:off x="4861368" y="1020278"/>
            <a:ext cx="2172336" cy="1600200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84" name="Oval 83"/>
          <p:cNvSpPr/>
          <p:nvPr/>
        </p:nvSpPr>
        <p:spPr bwMode="auto">
          <a:xfrm>
            <a:off x="6804469" y="2009776"/>
            <a:ext cx="1930400" cy="1612315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85" name="Oval 84"/>
          <p:cNvSpPr/>
          <p:nvPr/>
        </p:nvSpPr>
        <p:spPr bwMode="auto">
          <a:xfrm>
            <a:off x="3751514" y="3648076"/>
            <a:ext cx="2196021" cy="1612315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86" name="Oval 85"/>
          <p:cNvSpPr/>
          <p:nvPr/>
        </p:nvSpPr>
        <p:spPr bwMode="auto">
          <a:xfrm>
            <a:off x="6043104" y="3650666"/>
            <a:ext cx="2143125" cy="1612315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 rot="20745290">
            <a:off x="-58593" y="3697471"/>
            <a:ext cx="3909518" cy="1250950"/>
          </a:xfrm>
          <a:prstGeom prst="ellipse">
            <a:avLst/>
          </a:prstGeom>
          <a:solidFill>
            <a:srgbClr val="00E2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rtl="0"/>
            <a:r>
              <a:rPr lang="en-US" sz="2000" dirty="0"/>
              <a:t>We </a:t>
            </a:r>
            <a:r>
              <a:rPr lang="en-US" sz="2000" dirty="0" err="1"/>
              <a:t>descatter</a:t>
            </a:r>
            <a:r>
              <a:rPr lang="en-US" sz="2000" dirty="0"/>
              <a:t> using moving stereo videos.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366622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35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1307068"/>
            <a:ext cx="3642344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 dirty="0" smtClean="0"/>
              <a:t>Structure from motion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200025" y="185651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Hartley and </a:t>
            </a:r>
            <a:r>
              <a:rPr lang="en-US" sz="1600" dirty="0" err="1"/>
              <a:t>Zisserman</a:t>
            </a:r>
            <a:r>
              <a:rPr lang="en-US" sz="1600" dirty="0"/>
              <a:t>, 2000</a:t>
            </a:r>
          </a:p>
          <a:p>
            <a:pPr eaLnBrk="1" hangingPunct="1"/>
            <a:r>
              <a:rPr lang="en-US" sz="1600" dirty="0" err="1" smtClean="0"/>
              <a:t>Snavely</a:t>
            </a:r>
            <a:r>
              <a:rPr lang="en-US" sz="1600" dirty="0" smtClean="0"/>
              <a:t> et al, 2006.</a:t>
            </a:r>
          </a:p>
          <a:p>
            <a:pPr eaLnBrk="1" hangingPunct="1"/>
            <a:r>
              <a:rPr lang="en-US" sz="1600" dirty="0" smtClean="0"/>
              <a:t>And many more…</a:t>
            </a:r>
            <a:endParaRPr lang="en-US" sz="1600" dirty="0"/>
          </a:p>
        </p:txBody>
      </p:sp>
      <p:sp>
        <p:nvSpPr>
          <p:cNvPr id="20" name="Slide Number Placeholder 3"/>
          <p:cNvSpPr txBox="1">
            <a:spLocks/>
          </p:cNvSpPr>
          <p:nvPr/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600E5CF7-1A72-4896-8DE9-10C146007B94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35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21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35</a:t>
            </a:fld>
            <a:endParaRPr lang="en-US" sz="1400"/>
          </a:p>
        </p:txBody>
      </p:sp>
      <p:pic>
        <p:nvPicPr>
          <p:cNvPr id="89090" name="Picture 2" descr="http://phototour.cs.washington.edu/bundler/images/Colosseu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425" y="3058273"/>
            <a:ext cx="2667000" cy="2064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4469" y="2009776"/>
            <a:ext cx="1905001" cy="1600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Oval 40"/>
          <p:cNvSpPr/>
          <p:nvPr/>
        </p:nvSpPr>
        <p:spPr bwMode="auto">
          <a:xfrm>
            <a:off x="6804469" y="2009776"/>
            <a:ext cx="1905000" cy="1600200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 bwMode="auto">
          <a:xfrm>
            <a:off x="4861368" y="1019175"/>
            <a:ext cx="2133600" cy="160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Motion estimation</a:t>
            </a:r>
          </a:p>
        </p:txBody>
      </p:sp>
      <p:pic>
        <p:nvPicPr>
          <p:cNvPr id="43" name="Picture 10" descr="b0493"/>
          <p:cNvPicPr>
            <a:picLocks noChangeAspect="1" noChangeArrowheads="1"/>
          </p:cNvPicPr>
          <p:nvPr/>
        </p:nvPicPr>
        <p:blipFill rotWithShape="1">
          <a:blip r:embed="rId5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0754" y="3645485"/>
            <a:ext cx="2181225" cy="16123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222707" y="4131945"/>
            <a:ext cx="1225637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1">
            <a:spAutoFit/>
          </a:bodyPr>
          <a:lstStyle/>
          <a:p>
            <a:r>
              <a:rPr lang="en-US" dirty="0" smtClean="0"/>
              <a:t>Flickering</a:t>
            </a:r>
          </a:p>
          <a:p>
            <a:pPr algn="ctr"/>
            <a:r>
              <a:rPr lang="en-US" dirty="0" smtClean="0"/>
              <a:t>Caustics</a:t>
            </a:r>
            <a:endParaRPr lang="he-IL" dirty="0"/>
          </a:p>
        </p:txBody>
      </p:sp>
      <p:pic>
        <p:nvPicPr>
          <p:cNvPr id="45" name="Picture 3" descr="IMG_4919"/>
          <p:cNvPicPr>
            <a:picLocks noChangeAspect="1" noChangeArrowheads="1"/>
          </p:cNvPicPr>
          <p:nvPr/>
        </p:nvPicPr>
        <p:blipFill rotWithShape="1">
          <a:blip r:embed="rId6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0"/>
          <a:stretch/>
        </p:blipFill>
        <p:spPr bwMode="auto">
          <a:xfrm>
            <a:off x="6052629" y="3650666"/>
            <a:ext cx="2133600" cy="160020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360247" y="4127600"/>
            <a:ext cx="1518364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Stereoscopic</a:t>
            </a:r>
          </a:p>
          <a:p>
            <a:pPr algn="ctr"/>
            <a:r>
              <a:rPr lang="en-US" dirty="0" smtClean="0"/>
              <a:t>Vision</a:t>
            </a:r>
            <a:endParaRPr lang="he-IL" dirty="0"/>
          </a:p>
        </p:txBody>
      </p:sp>
      <p:pic>
        <p:nvPicPr>
          <p:cNvPr id="47" name="Picture 3" descr="best_w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629" y="2019300"/>
            <a:ext cx="1920240" cy="1607819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3240214" y="2533650"/>
            <a:ext cx="1736373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Scattering and </a:t>
            </a:r>
          </a:p>
          <a:p>
            <a:pPr algn="ctr"/>
            <a:r>
              <a:rPr lang="en-US" dirty="0" smtClean="0"/>
              <a:t>attenuation</a:t>
            </a:r>
            <a:endParaRPr lang="he-IL" dirty="0"/>
          </a:p>
        </p:txBody>
      </p:sp>
      <p:sp>
        <p:nvSpPr>
          <p:cNvPr id="49" name="TextBox 48"/>
          <p:cNvSpPr txBox="1"/>
          <p:nvPr/>
        </p:nvSpPr>
        <p:spPr>
          <a:xfrm>
            <a:off x="7036259" y="2613095"/>
            <a:ext cx="1441420" cy="36933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3D structure</a:t>
            </a:r>
          </a:p>
        </p:txBody>
      </p:sp>
      <p:pic>
        <p:nvPicPr>
          <p:cNvPr id="50" name="Picture 2" descr="D:\article_ICCP13\001404DSC_796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1368" y="1019176"/>
            <a:ext cx="2152650" cy="160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5319575" y="1496109"/>
            <a:ext cx="1236236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ctr"/>
            <a:r>
              <a:rPr lang="en-US" dirty="0" smtClean="0"/>
              <a:t>Motion </a:t>
            </a:r>
          </a:p>
          <a:p>
            <a:pPr algn="ctr"/>
            <a:r>
              <a:rPr lang="en-US" dirty="0" smtClean="0"/>
              <a:t>estimation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6052311" y="3650665"/>
            <a:ext cx="2152968" cy="1600200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3" name="Oval 52"/>
          <p:cNvSpPr/>
          <p:nvPr/>
        </p:nvSpPr>
        <p:spPr bwMode="auto">
          <a:xfrm>
            <a:off x="3124200" y="2009776"/>
            <a:ext cx="1930400" cy="1612315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4" name="Oval 53"/>
          <p:cNvSpPr/>
          <p:nvPr/>
        </p:nvSpPr>
        <p:spPr bwMode="auto">
          <a:xfrm>
            <a:off x="3734879" y="3648077"/>
            <a:ext cx="2202814" cy="1612315"/>
          </a:xfrm>
          <a:prstGeom prst="ellipse">
            <a:avLst/>
          </a:prstGeom>
          <a:solidFill>
            <a:srgbClr val="595959">
              <a:alpha val="89804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 rot="20496155">
            <a:off x="1441" y="3847712"/>
            <a:ext cx="3948936" cy="1198562"/>
          </a:xfrm>
          <a:prstGeom prst="ellipse">
            <a:avLst/>
          </a:prstGeom>
          <a:solidFill>
            <a:srgbClr val="00E2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rtl="0"/>
            <a:r>
              <a:rPr lang="en-US" sz="2000" dirty="0"/>
              <a:t>We focus </a:t>
            </a:r>
            <a:r>
              <a:rPr lang="en-US" sz="2000" dirty="0" smtClean="0"/>
              <a:t>on </a:t>
            </a:r>
            <a:r>
              <a:rPr lang="en-US" sz="2000" dirty="0" err="1" smtClean="0"/>
              <a:t>SfM</a:t>
            </a:r>
            <a:r>
              <a:rPr lang="en-US" sz="2000" dirty="0" smtClean="0"/>
              <a:t> under very strong illumination variations.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366622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36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521" y="685800"/>
            <a:ext cx="4118479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i="1" dirty="0" smtClean="0"/>
              <a:t>3D</a:t>
            </a:r>
            <a:r>
              <a:rPr lang="en-US" sz="2800" dirty="0" smtClean="0"/>
              <a:t>eficker from motion: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3D structure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Motion estimation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Deflicker</a:t>
            </a: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err="1" smtClean="0"/>
              <a:t>Descatter</a:t>
            </a:r>
            <a:endParaRPr lang="en-US" sz="2800" dirty="0" smtClean="0"/>
          </a:p>
          <a:p>
            <a:pPr marL="457200" indent="-457200"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600E5CF7-1A72-4896-8DE9-10C146007B94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36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20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36</a:t>
            </a:fld>
            <a:endParaRPr lang="en-US" sz="1400"/>
          </a:p>
        </p:txBody>
      </p:sp>
      <p:sp>
        <p:nvSpPr>
          <p:cNvPr id="23" name="Oval 22"/>
          <p:cNvSpPr/>
          <p:nvPr/>
        </p:nvSpPr>
        <p:spPr bwMode="auto">
          <a:xfrm>
            <a:off x="5224325" y="2714625"/>
            <a:ext cx="1446607" cy="110859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Our work</a:t>
            </a:r>
            <a:endParaRPr kumimoji="0" lang="he-I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04469" y="2009776"/>
            <a:ext cx="1905001" cy="160020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 bwMode="auto">
          <a:xfrm>
            <a:off x="6804469" y="2009776"/>
            <a:ext cx="1905000" cy="1600200"/>
          </a:xfrm>
          <a:prstGeom prst="ellipse">
            <a:avLst/>
          </a:prstGeom>
          <a:solidFill>
            <a:srgbClr val="FFFF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 bwMode="auto">
          <a:xfrm>
            <a:off x="4861368" y="1019175"/>
            <a:ext cx="2133600" cy="160020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/>
              <a:t>Motion estimation</a:t>
            </a:r>
          </a:p>
        </p:txBody>
      </p:sp>
      <p:pic>
        <p:nvPicPr>
          <p:cNvPr id="52" name="Picture 10" descr="b0493"/>
          <p:cNvPicPr>
            <a:picLocks noChangeAspect="1" noChangeArrowheads="1"/>
          </p:cNvPicPr>
          <p:nvPr/>
        </p:nvPicPr>
        <p:blipFill rotWithShape="1">
          <a:blip r:embed="rId4" cstate="print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0754" y="3645485"/>
            <a:ext cx="2181225" cy="161231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4222707" y="4131945"/>
            <a:ext cx="1225637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square" rtlCol="1">
            <a:spAutoFit/>
          </a:bodyPr>
          <a:lstStyle/>
          <a:p>
            <a:r>
              <a:rPr lang="en-US" dirty="0" smtClean="0"/>
              <a:t>Flickering</a:t>
            </a:r>
          </a:p>
          <a:p>
            <a:pPr algn="ctr"/>
            <a:r>
              <a:rPr lang="en-US" dirty="0" smtClean="0"/>
              <a:t>Caustics</a:t>
            </a:r>
            <a:endParaRPr lang="he-IL" dirty="0"/>
          </a:p>
        </p:txBody>
      </p:sp>
      <p:pic>
        <p:nvPicPr>
          <p:cNvPr id="54" name="Picture 3" descr="IMG_4919"/>
          <p:cNvPicPr>
            <a:picLocks noChangeAspect="1" noChangeArrowheads="1"/>
          </p:cNvPicPr>
          <p:nvPr/>
        </p:nvPicPr>
        <p:blipFill rotWithShape="1"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0"/>
          <a:stretch/>
        </p:blipFill>
        <p:spPr bwMode="auto">
          <a:xfrm>
            <a:off x="6052629" y="3650666"/>
            <a:ext cx="2133600" cy="1600200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6360247" y="4127600"/>
            <a:ext cx="1518364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Stereoscopic</a:t>
            </a:r>
          </a:p>
          <a:p>
            <a:pPr algn="ctr"/>
            <a:r>
              <a:rPr lang="en-US" dirty="0" smtClean="0"/>
              <a:t>Vision</a:t>
            </a:r>
            <a:endParaRPr lang="he-IL" dirty="0"/>
          </a:p>
        </p:txBody>
      </p:sp>
      <p:pic>
        <p:nvPicPr>
          <p:cNvPr id="56" name="Picture 3" descr="best_wb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31629" y="2019300"/>
            <a:ext cx="1920240" cy="1607819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3240214" y="2533650"/>
            <a:ext cx="1736373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Scattering and </a:t>
            </a:r>
          </a:p>
          <a:p>
            <a:pPr algn="ctr"/>
            <a:r>
              <a:rPr lang="en-US" dirty="0" smtClean="0"/>
              <a:t>attenuation</a:t>
            </a:r>
            <a:endParaRPr lang="he-IL" dirty="0"/>
          </a:p>
        </p:txBody>
      </p:sp>
      <p:sp>
        <p:nvSpPr>
          <p:cNvPr id="58" name="TextBox 57"/>
          <p:cNvSpPr txBox="1"/>
          <p:nvPr/>
        </p:nvSpPr>
        <p:spPr>
          <a:xfrm>
            <a:off x="7036259" y="2613095"/>
            <a:ext cx="1441420" cy="36933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3D structure</a:t>
            </a:r>
          </a:p>
        </p:txBody>
      </p:sp>
      <p:pic>
        <p:nvPicPr>
          <p:cNvPr id="59" name="Picture 2" descr="D:\article_ICCP13\001404DSC_796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1368" y="1019176"/>
            <a:ext cx="2152650" cy="16002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5319575" y="1496109"/>
            <a:ext cx="1236236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pPr algn="ctr"/>
            <a:r>
              <a:rPr lang="en-US" dirty="0" smtClean="0"/>
              <a:t>Motion </a:t>
            </a:r>
          </a:p>
          <a:p>
            <a:pPr algn="ctr"/>
            <a:r>
              <a:rPr lang="en-US" dirty="0" smtClean="0"/>
              <a:t>estimation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 rot="20842098">
            <a:off x="52564" y="3522556"/>
            <a:ext cx="3800475" cy="1420813"/>
          </a:xfrm>
          <a:prstGeom prst="ellipse">
            <a:avLst/>
          </a:prstGeom>
          <a:solidFill>
            <a:srgbClr val="00E2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rtl="0"/>
            <a:r>
              <a:rPr lang="en-US" sz="2400" dirty="0"/>
              <a:t>Coupled problems solved together!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85005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eft_pool_orig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066800"/>
            <a:ext cx="6127166" cy="490551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37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rtl="0"/>
            <a:r>
              <a:rPr lang="en-US" dirty="0">
                <a:solidFill>
                  <a:schemeClr val="bg1"/>
                </a:solidFill>
              </a:rPr>
              <a:t>SIFT </a:t>
            </a:r>
            <a:r>
              <a:rPr lang="en-US" dirty="0" smtClean="0">
                <a:solidFill>
                  <a:schemeClr val="bg1"/>
                </a:solidFill>
              </a:rPr>
              <a:t>feature points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38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984" y="5323582"/>
            <a:ext cx="8763000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 static sequence </a:t>
            </a:r>
            <a:r>
              <a:rPr lang="en-US" sz="3200" dirty="0">
                <a:solidFill>
                  <a:schemeClr val="bg1"/>
                </a:solidFill>
              </a:rPr>
              <a:t>: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	almost no temporally static feature points</a:t>
            </a:r>
            <a:endParaRPr lang="he-IL" sz="3200" dirty="0">
              <a:solidFill>
                <a:schemeClr val="bg1"/>
              </a:solidFill>
            </a:endParaRPr>
          </a:p>
        </p:txBody>
      </p:sp>
      <p:pic>
        <p:nvPicPr>
          <p:cNvPr id="6" name="sift_che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18770" y="1066799"/>
            <a:ext cx="5222381" cy="4191001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06876" y="6457890"/>
            <a:ext cx="213712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Lowe, IJCV 2004</a:t>
            </a:r>
            <a:endParaRPr lang="he-I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0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Rendering vibrations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39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vib_poo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285875"/>
            <a:ext cx="6232512" cy="4876800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6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00E5CF7-1A72-4896-8DE9-10C146007B94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4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5123" name="AutoShape 2"/>
          <p:cNvSpPr>
            <a:spLocks noChangeAspect="1" noChangeArrowheads="1" noTextEdit="1"/>
          </p:cNvSpPr>
          <p:nvPr/>
        </p:nvSpPr>
        <p:spPr bwMode="auto">
          <a:xfrm>
            <a:off x="633413" y="1766888"/>
            <a:ext cx="7899400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24" name="Freeform 3"/>
          <p:cNvSpPr>
            <a:spLocks/>
          </p:cNvSpPr>
          <p:nvPr/>
        </p:nvSpPr>
        <p:spPr bwMode="auto">
          <a:xfrm>
            <a:off x="1785938" y="3209925"/>
            <a:ext cx="6305550" cy="2170113"/>
          </a:xfrm>
          <a:custGeom>
            <a:avLst/>
            <a:gdLst>
              <a:gd name="T0" fmla="*/ 6294438 w 3972"/>
              <a:gd name="T1" fmla="*/ 2170113 h 1367"/>
              <a:gd name="T2" fmla="*/ 6305550 w 3972"/>
              <a:gd name="T3" fmla="*/ 236538 h 1367"/>
              <a:gd name="T4" fmla="*/ 6203950 w 3972"/>
              <a:gd name="T5" fmla="*/ 101600 h 1367"/>
              <a:gd name="T6" fmla="*/ 5943600 w 3972"/>
              <a:gd name="T7" fmla="*/ 112713 h 1367"/>
              <a:gd name="T8" fmla="*/ 5907088 w 3972"/>
              <a:gd name="T9" fmla="*/ 187325 h 1367"/>
              <a:gd name="T10" fmla="*/ 5616575 w 3972"/>
              <a:gd name="T11" fmla="*/ 123825 h 1367"/>
              <a:gd name="T12" fmla="*/ 5367338 w 3972"/>
              <a:gd name="T13" fmla="*/ 123825 h 1367"/>
              <a:gd name="T14" fmla="*/ 5024438 w 3972"/>
              <a:gd name="T15" fmla="*/ 266700 h 1367"/>
              <a:gd name="T16" fmla="*/ 4681538 w 3972"/>
              <a:gd name="T17" fmla="*/ 173038 h 1367"/>
              <a:gd name="T18" fmla="*/ 4511675 w 3972"/>
              <a:gd name="T19" fmla="*/ 161925 h 1367"/>
              <a:gd name="T20" fmla="*/ 4264025 w 3972"/>
              <a:gd name="T21" fmla="*/ 112713 h 1367"/>
              <a:gd name="T22" fmla="*/ 3927475 w 3972"/>
              <a:gd name="T23" fmla="*/ 168275 h 1367"/>
              <a:gd name="T24" fmla="*/ 3559175 w 3972"/>
              <a:gd name="T25" fmla="*/ 173038 h 1367"/>
              <a:gd name="T26" fmla="*/ 3271838 w 3972"/>
              <a:gd name="T27" fmla="*/ 82550 h 1367"/>
              <a:gd name="T28" fmla="*/ 3019425 w 3972"/>
              <a:gd name="T29" fmla="*/ 66675 h 1367"/>
              <a:gd name="T30" fmla="*/ 2827338 w 3972"/>
              <a:gd name="T31" fmla="*/ 107950 h 1367"/>
              <a:gd name="T32" fmla="*/ 2533650 w 3972"/>
              <a:gd name="T33" fmla="*/ 120650 h 1367"/>
              <a:gd name="T34" fmla="*/ 2185988 w 3972"/>
              <a:gd name="T35" fmla="*/ 55563 h 1367"/>
              <a:gd name="T36" fmla="*/ 1854200 w 3972"/>
              <a:gd name="T37" fmla="*/ 6350 h 1367"/>
              <a:gd name="T38" fmla="*/ 1617663 w 3972"/>
              <a:gd name="T39" fmla="*/ 82550 h 1367"/>
              <a:gd name="T40" fmla="*/ 1236663 w 3972"/>
              <a:gd name="T41" fmla="*/ 104775 h 1367"/>
              <a:gd name="T42" fmla="*/ 1071563 w 3972"/>
              <a:gd name="T43" fmla="*/ 101600 h 1367"/>
              <a:gd name="T44" fmla="*/ 754063 w 3972"/>
              <a:gd name="T45" fmla="*/ 25400 h 1367"/>
              <a:gd name="T46" fmla="*/ 419100 w 3972"/>
              <a:gd name="T47" fmla="*/ 0 h 1367"/>
              <a:gd name="T48" fmla="*/ 76200 w 3972"/>
              <a:gd name="T49" fmla="*/ 93663 h 1367"/>
              <a:gd name="T50" fmla="*/ 7938 w 3972"/>
              <a:gd name="T51" fmla="*/ 228600 h 1367"/>
              <a:gd name="T52" fmla="*/ 0 w 3972"/>
              <a:gd name="T53" fmla="*/ 2151063 h 1367"/>
              <a:gd name="T54" fmla="*/ 6294438 w 3972"/>
              <a:gd name="T55" fmla="*/ 2170113 h 136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72" h="1367">
                <a:moveTo>
                  <a:pt x="3965" y="1367"/>
                </a:moveTo>
                <a:lnTo>
                  <a:pt x="3972" y="149"/>
                </a:lnTo>
                <a:lnTo>
                  <a:pt x="3908" y="64"/>
                </a:lnTo>
                <a:lnTo>
                  <a:pt x="3744" y="71"/>
                </a:lnTo>
                <a:lnTo>
                  <a:pt x="3721" y="118"/>
                </a:lnTo>
                <a:lnTo>
                  <a:pt x="3538" y="78"/>
                </a:lnTo>
                <a:lnTo>
                  <a:pt x="3381" y="78"/>
                </a:lnTo>
                <a:lnTo>
                  <a:pt x="3165" y="168"/>
                </a:lnTo>
                <a:lnTo>
                  <a:pt x="2949" y="109"/>
                </a:lnTo>
                <a:lnTo>
                  <a:pt x="2842" y="102"/>
                </a:lnTo>
                <a:lnTo>
                  <a:pt x="2686" y="71"/>
                </a:lnTo>
                <a:lnTo>
                  <a:pt x="2474" y="106"/>
                </a:lnTo>
                <a:lnTo>
                  <a:pt x="2242" y="109"/>
                </a:lnTo>
                <a:lnTo>
                  <a:pt x="2061" y="52"/>
                </a:lnTo>
                <a:lnTo>
                  <a:pt x="1902" y="42"/>
                </a:lnTo>
                <a:lnTo>
                  <a:pt x="1781" y="68"/>
                </a:lnTo>
                <a:lnTo>
                  <a:pt x="1596" y="76"/>
                </a:lnTo>
                <a:lnTo>
                  <a:pt x="1377" y="35"/>
                </a:lnTo>
                <a:lnTo>
                  <a:pt x="1168" y="4"/>
                </a:lnTo>
                <a:lnTo>
                  <a:pt x="1019" y="52"/>
                </a:lnTo>
                <a:lnTo>
                  <a:pt x="779" y="66"/>
                </a:lnTo>
                <a:lnTo>
                  <a:pt x="675" y="64"/>
                </a:lnTo>
                <a:lnTo>
                  <a:pt x="475" y="16"/>
                </a:lnTo>
                <a:lnTo>
                  <a:pt x="264" y="0"/>
                </a:lnTo>
                <a:lnTo>
                  <a:pt x="48" y="59"/>
                </a:lnTo>
                <a:lnTo>
                  <a:pt x="5" y="144"/>
                </a:lnTo>
                <a:lnTo>
                  <a:pt x="0" y="1355"/>
                </a:lnTo>
                <a:lnTo>
                  <a:pt x="3965" y="1367"/>
                </a:lnTo>
                <a:close/>
              </a:path>
            </a:pathLst>
          </a:custGeom>
          <a:solidFill>
            <a:srgbClr val="99D6FF"/>
          </a:solidFill>
          <a:ln w="0">
            <a:solidFill>
              <a:srgbClr val="99D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5125" name="Freeform 4"/>
          <p:cNvSpPr>
            <a:spLocks/>
          </p:cNvSpPr>
          <p:nvPr/>
        </p:nvSpPr>
        <p:spPr bwMode="auto">
          <a:xfrm>
            <a:off x="1785938" y="3214688"/>
            <a:ext cx="6305550" cy="2170112"/>
          </a:xfrm>
          <a:custGeom>
            <a:avLst/>
            <a:gdLst>
              <a:gd name="T0" fmla="*/ 6294438 w 3972"/>
              <a:gd name="T1" fmla="*/ 2170112 h 1367"/>
              <a:gd name="T2" fmla="*/ 6305550 w 3972"/>
              <a:gd name="T3" fmla="*/ 236537 h 1367"/>
              <a:gd name="T4" fmla="*/ 6203950 w 3972"/>
              <a:gd name="T5" fmla="*/ 101600 h 1367"/>
              <a:gd name="T6" fmla="*/ 5943600 w 3972"/>
              <a:gd name="T7" fmla="*/ 112712 h 1367"/>
              <a:gd name="T8" fmla="*/ 5907088 w 3972"/>
              <a:gd name="T9" fmla="*/ 187325 h 1367"/>
              <a:gd name="T10" fmla="*/ 5616575 w 3972"/>
              <a:gd name="T11" fmla="*/ 123825 h 1367"/>
              <a:gd name="T12" fmla="*/ 5367338 w 3972"/>
              <a:gd name="T13" fmla="*/ 123825 h 1367"/>
              <a:gd name="T14" fmla="*/ 5024438 w 3972"/>
              <a:gd name="T15" fmla="*/ 266700 h 1367"/>
              <a:gd name="T16" fmla="*/ 4681538 w 3972"/>
              <a:gd name="T17" fmla="*/ 173037 h 1367"/>
              <a:gd name="T18" fmla="*/ 4511675 w 3972"/>
              <a:gd name="T19" fmla="*/ 161925 h 1367"/>
              <a:gd name="T20" fmla="*/ 4264025 w 3972"/>
              <a:gd name="T21" fmla="*/ 112712 h 1367"/>
              <a:gd name="T22" fmla="*/ 3927475 w 3972"/>
              <a:gd name="T23" fmla="*/ 168275 h 1367"/>
              <a:gd name="T24" fmla="*/ 3559175 w 3972"/>
              <a:gd name="T25" fmla="*/ 173037 h 1367"/>
              <a:gd name="T26" fmla="*/ 3271838 w 3972"/>
              <a:gd name="T27" fmla="*/ 82550 h 1367"/>
              <a:gd name="T28" fmla="*/ 3019425 w 3972"/>
              <a:gd name="T29" fmla="*/ 66675 h 1367"/>
              <a:gd name="T30" fmla="*/ 2827338 w 3972"/>
              <a:gd name="T31" fmla="*/ 107950 h 1367"/>
              <a:gd name="T32" fmla="*/ 2533650 w 3972"/>
              <a:gd name="T33" fmla="*/ 120650 h 1367"/>
              <a:gd name="T34" fmla="*/ 2185988 w 3972"/>
              <a:gd name="T35" fmla="*/ 55562 h 1367"/>
              <a:gd name="T36" fmla="*/ 1854200 w 3972"/>
              <a:gd name="T37" fmla="*/ 6350 h 1367"/>
              <a:gd name="T38" fmla="*/ 1617663 w 3972"/>
              <a:gd name="T39" fmla="*/ 82550 h 1367"/>
              <a:gd name="T40" fmla="*/ 1236663 w 3972"/>
              <a:gd name="T41" fmla="*/ 104775 h 1367"/>
              <a:gd name="T42" fmla="*/ 1071563 w 3972"/>
              <a:gd name="T43" fmla="*/ 101600 h 1367"/>
              <a:gd name="T44" fmla="*/ 754063 w 3972"/>
              <a:gd name="T45" fmla="*/ 25400 h 1367"/>
              <a:gd name="T46" fmla="*/ 419100 w 3972"/>
              <a:gd name="T47" fmla="*/ 0 h 1367"/>
              <a:gd name="T48" fmla="*/ 76200 w 3972"/>
              <a:gd name="T49" fmla="*/ 93662 h 1367"/>
              <a:gd name="T50" fmla="*/ 7938 w 3972"/>
              <a:gd name="T51" fmla="*/ 228600 h 1367"/>
              <a:gd name="T52" fmla="*/ 0 w 3972"/>
              <a:gd name="T53" fmla="*/ 2151062 h 136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972" h="1367">
                <a:moveTo>
                  <a:pt x="3965" y="1367"/>
                </a:moveTo>
                <a:lnTo>
                  <a:pt x="3972" y="149"/>
                </a:lnTo>
                <a:lnTo>
                  <a:pt x="3908" y="64"/>
                </a:lnTo>
                <a:lnTo>
                  <a:pt x="3744" y="71"/>
                </a:lnTo>
                <a:lnTo>
                  <a:pt x="3721" y="118"/>
                </a:lnTo>
                <a:lnTo>
                  <a:pt x="3538" y="78"/>
                </a:lnTo>
                <a:lnTo>
                  <a:pt x="3381" y="78"/>
                </a:lnTo>
                <a:lnTo>
                  <a:pt x="3165" y="168"/>
                </a:lnTo>
                <a:lnTo>
                  <a:pt x="2949" y="109"/>
                </a:lnTo>
                <a:lnTo>
                  <a:pt x="2842" y="102"/>
                </a:lnTo>
                <a:lnTo>
                  <a:pt x="2686" y="71"/>
                </a:lnTo>
                <a:lnTo>
                  <a:pt x="2474" y="106"/>
                </a:lnTo>
                <a:lnTo>
                  <a:pt x="2242" y="109"/>
                </a:lnTo>
                <a:lnTo>
                  <a:pt x="2061" y="52"/>
                </a:lnTo>
                <a:lnTo>
                  <a:pt x="1902" y="42"/>
                </a:lnTo>
                <a:lnTo>
                  <a:pt x="1781" y="68"/>
                </a:lnTo>
                <a:lnTo>
                  <a:pt x="1596" y="76"/>
                </a:lnTo>
                <a:lnTo>
                  <a:pt x="1377" y="35"/>
                </a:lnTo>
                <a:lnTo>
                  <a:pt x="1168" y="4"/>
                </a:lnTo>
                <a:lnTo>
                  <a:pt x="1019" y="52"/>
                </a:lnTo>
                <a:lnTo>
                  <a:pt x="779" y="66"/>
                </a:lnTo>
                <a:lnTo>
                  <a:pt x="675" y="64"/>
                </a:lnTo>
                <a:lnTo>
                  <a:pt x="475" y="16"/>
                </a:lnTo>
                <a:lnTo>
                  <a:pt x="264" y="0"/>
                </a:lnTo>
                <a:lnTo>
                  <a:pt x="48" y="59"/>
                </a:lnTo>
                <a:lnTo>
                  <a:pt x="5" y="144"/>
                </a:lnTo>
                <a:lnTo>
                  <a:pt x="0" y="135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26" name="Freeform 5"/>
          <p:cNvSpPr>
            <a:spLocks/>
          </p:cNvSpPr>
          <p:nvPr/>
        </p:nvSpPr>
        <p:spPr bwMode="auto">
          <a:xfrm>
            <a:off x="660400" y="2847975"/>
            <a:ext cx="1130300" cy="2517775"/>
          </a:xfrm>
          <a:custGeom>
            <a:avLst/>
            <a:gdLst>
              <a:gd name="T0" fmla="*/ 1125538 w 712"/>
              <a:gd name="T1" fmla="*/ 2517775 h 1586"/>
              <a:gd name="T2" fmla="*/ 1130300 w 712"/>
              <a:gd name="T3" fmla="*/ 595313 h 1586"/>
              <a:gd name="T4" fmla="*/ 0 w 712"/>
              <a:gd name="T5" fmla="*/ 0 h 1586"/>
              <a:gd name="T6" fmla="*/ 0 w 712"/>
              <a:gd name="T7" fmla="*/ 1938338 h 1586"/>
              <a:gd name="T8" fmla="*/ 1125538 w 712"/>
              <a:gd name="T9" fmla="*/ 2517775 h 15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12" h="1586">
                <a:moveTo>
                  <a:pt x="709" y="1586"/>
                </a:moveTo>
                <a:lnTo>
                  <a:pt x="712" y="375"/>
                </a:lnTo>
                <a:lnTo>
                  <a:pt x="0" y="0"/>
                </a:lnTo>
                <a:lnTo>
                  <a:pt x="0" y="1221"/>
                </a:lnTo>
                <a:lnTo>
                  <a:pt x="709" y="1586"/>
                </a:lnTo>
                <a:close/>
              </a:path>
            </a:pathLst>
          </a:custGeom>
          <a:solidFill>
            <a:srgbClr val="99D6FF"/>
          </a:solidFill>
          <a:ln w="0">
            <a:solidFill>
              <a:srgbClr val="99D6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5127" name="Freeform 6"/>
          <p:cNvSpPr>
            <a:spLocks/>
          </p:cNvSpPr>
          <p:nvPr/>
        </p:nvSpPr>
        <p:spPr bwMode="auto">
          <a:xfrm>
            <a:off x="660400" y="2847975"/>
            <a:ext cx="1130300" cy="2517775"/>
          </a:xfrm>
          <a:custGeom>
            <a:avLst/>
            <a:gdLst>
              <a:gd name="T0" fmla="*/ 1125538 w 712"/>
              <a:gd name="T1" fmla="*/ 2517775 h 1586"/>
              <a:gd name="T2" fmla="*/ 1130300 w 712"/>
              <a:gd name="T3" fmla="*/ 595313 h 1586"/>
              <a:gd name="T4" fmla="*/ 0 w 712"/>
              <a:gd name="T5" fmla="*/ 0 h 1586"/>
              <a:gd name="T6" fmla="*/ 0 w 712"/>
              <a:gd name="T7" fmla="*/ 1938338 h 158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12" h="1586">
                <a:moveTo>
                  <a:pt x="709" y="1586"/>
                </a:moveTo>
                <a:lnTo>
                  <a:pt x="712" y="375"/>
                </a:lnTo>
                <a:lnTo>
                  <a:pt x="0" y="0"/>
                </a:lnTo>
                <a:lnTo>
                  <a:pt x="0" y="1221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28" name="Line 7"/>
          <p:cNvSpPr>
            <a:spLocks noChangeShapeType="1"/>
          </p:cNvSpPr>
          <p:nvPr/>
        </p:nvSpPr>
        <p:spPr bwMode="auto">
          <a:xfrm flipH="1">
            <a:off x="6881813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29" name="Line 8"/>
          <p:cNvSpPr>
            <a:spLocks noChangeShapeType="1"/>
          </p:cNvSpPr>
          <p:nvPr/>
        </p:nvSpPr>
        <p:spPr bwMode="auto">
          <a:xfrm flipH="1">
            <a:off x="6829425" y="4786313"/>
            <a:ext cx="1428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0" name="Line 9"/>
          <p:cNvSpPr>
            <a:spLocks noChangeShapeType="1"/>
          </p:cNvSpPr>
          <p:nvPr/>
        </p:nvSpPr>
        <p:spPr bwMode="auto">
          <a:xfrm flipH="1">
            <a:off x="6780213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1" name="Line 10"/>
          <p:cNvSpPr>
            <a:spLocks noChangeShapeType="1"/>
          </p:cNvSpPr>
          <p:nvPr/>
        </p:nvSpPr>
        <p:spPr bwMode="auto">
          <a:xfrm flipH="1">
            <a:off x="6731000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2" name="Line 11"/>
          <p:cNvSpPr>
            <a:spLocks noChangeShapeType="1"/>
          </p:cNvSpPr>
          <p:nvPr/>
        </p:nvSpPr>
        <p:spPr bwMode="auto">
          <a:xfrm flipH="1">
            <a:off x="6681788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3" name="Line 12"/>
          <p:cNvSpPr>
            <a:spLocks noChangeShapeType="1"/>
          </p:cNvSpPr>
          <p:nvPr/>
        </p:nvSpPr>
        <p:spPr bwMode="auto">
          <a:xfrm flipH="1">
            <a:off x="6629400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4" name="Line 13"/>
          <p:cNvSpPr>
            <a:spLocks noChangeShapeType="1"/>
          </p:cNvSpPr>
          <p:nvPr/>
        </p:nvSpPr>
        <p:spPr bwMode="auto">
          <a:xfrm flipH="1">
            <a:off x="6580188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5" name="Line 14"/>
          <p:cNvSpPr>
            <a:spLocks noChangeShapeType="1"/>
          </p:cNvSpPr>
          <p:nvPr/>
        </p:nvSpPr>
        <p:spPr bwMode="auto">
          <a:xfrm flipH="1">
            <a:off x="6530975" y="4786313"/>
            <a:ext cx="1270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6" name="Line 15"/>
          <p:cNvSpPr>
            <a:spLocks noChangeShapeType="1"/>
          </p:cNvSpPr>
          <p:nvPr/>
        </p:nvSpPr>
        <p:spPr bwMode="auto">
          <a:xfrm flipH="1">
            <a:off x="6483350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7" name="Line 16"/>
          <p:cNvSpPr>
            <a:spLocks noChangeShapeType="1"/>
          </p:cNvSpPr>
          <p:nvPr/>
        </p:nvSpPr>
        <p:spPr bwMode="auto">
          <a:xfrm flipH="1">
            <a:off x="6429375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8" name="Line 17"/>
          <p:cNvSpPr>
            <a:spLocks noChangeShapeType="1"/>
          </p:cNvSpPr>
          <p:nvPr/>
        </p:nvSpPr>
        <p:spPr bwMode="auto">
          <a:xfrm flipH="1">
            <a:off x="6380163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39" name="Line 18"/>
          <p:cNvSpPr>
            <a:spLocks noChangeShapeType="1"/>
          </p:cNvSpPr>
          <p:nvPr/>
        </p:nvSpPr>
        <p:spPr bwMode="auto">
          <a:xfrm flipH="1">
            <a:off x="6332538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0" name="Line 19"/>
          <p:cNvSpPr>
            <a:spLocks noChangeShapeType="1"/>
          </p:cNvSpPr>
          <p:nvPr/>
        </p:nvSpPr>
        <p:spPr bwMode="auto">
          <a:xfrm flipH="1">
            <a:off x="6283325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1" name="Line 20"/>
          <p:cNvSpPr>
            <a:spLocks noChangeShapeType="1"/>
          </p:cNvSpPr>
          <p:nvPr/>
        </p:nvSpPr>
        <p:spPr bwMode="auto">
          <a:xfrm flipH="1">
            <a:off x="6229350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2" name="Line 21"/>
          <p:cNvSpPr>
            <a:spLocks noChangeShapeType="1"/>
          </p:cNvSpPr>
          <p:nvPr/>
        </p:nvSpPr>
        <p:spPr bwMode="auto">
          <a:xfrm flipH="1">
            <a:off x="6181725" y="4786313"/>
            <a:ext cx="1428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3" name="Line 22"/>
          <p:cNvSpPr>
            <a:spLocks noChangeShapeType="1"/>
          </p:cNvSpPr>
          <p:nvPr/>
        </p:nvSpPr>
        <p:spPr bwMode="auto">
          <a:xfrm flipH="1">
            <a:off x="6132513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4" name="Line 23"/>
          <p:cNvSpPr>
            <a:spLocks noChangeShapeType="1"/>
          </p:cNvSpPr>
          <p:nvPr/>
        </p:nvSpPr>
        <p:spPr bwMode="auto">
          <a:xfrm flipH="1">
            <a:off x="6083300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5" name="Line 24"/>
          <p:cNvSpPr>
            <a:spLocks noChangeShapeType="1"/>
          </p:cNvSpPr>
          <p:nvPr/>
        </p:nvSpPr>
        <p:spPr bwMode="auto">
          <a:xfrm flipH="1">
            <a:off x="6030913" y="4786313"/>
            <a:ext cx="14287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6" name="Line 25"/>
          <p:cNvSpPr>
            <a:spLocks noChangeShapeType="1"/>
          </p:cNvSpPr>
          <p:nvPr/>
        </p:nvSpPr>
        <p:spPr bwMode="auto">
          <a:xfrm flipH="1">
            <a:off x="5981700" y="4786313"/>
            <a:ext cx="1428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7" name="Line 26"/>
          <p:cNvSpPr>
            <a:spLocks noChangeShapeType="1"/>
          </p:cNvSpPr>
          <p:nvPr/>
        </p:nvSpPr>
        <p:spPr bwMode="auto">
          <a:xfrm flipH="1">
            <a:off x="5932488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8" name="Line 27"/>
          <p:cNvSpPr>
            <a:spLocks noChangeShapeType="1"/>
          </p:cNvSpPr>
          <p:nvPr/>
        </p:nvSpPr>
        <p:spPr bwMode="auto">
          <a:xfrm flipH="1">
            <a:off x="5883275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49" name="Line 28"/>
          <p:cNvSpPr>
            <a:spLocks noChangeShapeType="1"/>
          </p:cNvSpPr>
          <p:nvPr/>
        </p:nvSpPr>
        <p:spPr bwMode="auto">
          <a:xfrm flipH="1">
            <a:off x="5830888" y="4786313"/>
            <a:ext cx="14287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0" name="Line 29"/>
          <p:cNvSpPr>
            <a:spLocks noChangeShapeType="1"/>
          </p:cNvSpPr>
          <p:nvPr/>
        </p:nvSpPr>
        <p:spPr bwMode="auto">
          <a:xfrm flipH="1">
            <a:off x="5781675" y="4786313"/>
            <a:ext cx="1428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1" name="Line 30"/>
          <p:cNvSpPr>
            <a:spLocks noChangeShapeType="1"/>
          </p:cNvSpPr>
          <p:nvPr/>
        </p:nvSpPr>
        <p:spPr bwMode="auto">
          <a:xfrm flipH="1">
            <a:off x="5732463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2" name="Line 31"/>
          <p:cNvSpPr>
            <a:spLocks noChangeShapeType="1"/>
          </p:cNvSpPr>
          <p:nvPr/>
        </p:nvSpPr>
        <p:spPr bwMode="auto">
          <a:xfrm flipH="1">
            <a:off x="5683250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3" name="Line 32"/>
          <p:cNvSpPr>
            <a:spLocks noChangeShapeType="1"/>
          </p:cNvSpPr>
          <p:nvPr/>
        </p:nvSpPr>
        <p:spPr bwMode="auto">
          <a:xfrm flipH="1">
            <a:off x="5630863" y="4786313"/>
            <a:ext cx="14287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4" name="Line 33"/>
          <p:cNvSpPr>
            <a:spLocks noChangeShapeType="1"/>
          </p:cNvSpPr>
          <p:nvPr/>
        </p:nvSpPr>
        <p:spPr bwMode="auto">
          <a:xfrm flipH="1">
            <a:off x="5581650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5" name="Line 34"/>
          <p:cNvSpPr>
            <a:spLocks noChangeShapeType="1"/>
          </p:cNvSpPr>
          <p:nvPr/>
        </p:nvSpPr>
        <p:spPr bwMode="auto">
          <a:xfrm flipH="1">
            <a:off x="5532438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6" name="Line 35"/>
          <p:cNvSpPr>
            <a:spLocks noChangeShapeType="1"/>
          </p:cNvSpPr>
          <p:nvPr/>
        </p:nvSpPr>
        <p:spPr bwMode="auto">
          <a:xfrm flipH="1">
            <a:off x="5483225" y="4786313"/>
            <a:ext cx="1270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7" name="Line 36"/>
          <p:cNvSpPr>
            <a:spLocks noChangeShapeType="1"/>
          </p:cNvSpPr>
          <p:nvPr/>
        </p:nvSpPr>
        <p:spPr bwMode="auto">
          <a:xfrm flipH="1">
            <a:off x="5430838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8" name="Line 37"/>
          <p:cNvSpPr>
            <a:spLocks noChangeShapeType="1"/>
          </p:cNvSpPr>
          <p:nvPr/>
        </p:nvSpPr>
        <p:spPr bwMode="auto">
          <a:xfrm flipH="1">
            <a:off x="5381625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59" name="Line 38"/>
          <p:cNvSpPr>
            <a:spLocks noChangeShapeType="1"/>
          </p:cNvSpPr>
          <p:nvPr/>
        </p:nvSpPr>
        <p:spPr bwMode="auto">
          <a:xfrm flipH="1">
            <a:off x="5332413" y="4786313"/>
            <a:ext cx="1270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0" name="Line 39"/>
          <p:cNvSpPr>
            <a:spLocks noChangeShapeType="1"/>
          </p:cNvSpPr>
          <p:nvPr/>
        </p:nvSpPr>
        <p:spPr bwMode="auto">
          <a:xfrm flipH="1">
            <a:off x="5284788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1" name="Line 40"/>
          <p:cNvSpPr>
            <a:spLocks noChangeShapeType="1"/>
          </p:cNvSpPr>
          <p:nvPr/>
        </p:nvSpPr>
        <p:spPr bwMode="auto">
          <a:xfrm flipH="1">
            <a:off x="5230813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2" name="Line 41"/>
          <p:cNvSpPr>
            <a:spLocks noChangeShapeType="1"/>
          </p:cNvSpPr>
          <p:nvPr/>
        </p:nvSpPr>
        <p:spPr bwMode="auto">
          <a:xfrm flipH="1">
            <a:off x="5181600" y="4786313"/>
            <a:ext cx="15875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3" name="Line 42"/>
          <p:cNvSpPr>
            <a:spLocks noChangeShapeType="1"/>
          </p:cNvSpPr>
          <p:nvPr/>
        </p:nvSpPr>
        <p:spPr bwMode="auto">
          <a:xfrm flipH="1">
            <a:off x="5133975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4" name="Line 43"/>
          <p:cNvSpPr>
            <a:spLocks noChangeShapeType="1"/>
          </p:cNvSpPr>
          <p:nvPr/>
        </p:nvSpPr>
        <p:spPr bwMode="auto">
          <a:xfrm flipH="1">
            <a:off x="5084763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5" name="Line 44"/>
          <p:cNvSpPr>
            <a:spLocks noChangeShapeType="1"/>
          </p:cNvSpPr>
          <p:nvPr/>
        </p:nvSpPr>
        <p:spPr bwMode="auto">
          <a:xfrm flipH="1">
            <a:off x="5035550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6" name="Line 45"/>
          <p:cNvSpPr>
            <a:spLocks noChangeShapeType="1"/>
          </p:cNvSpPr>
          <p:nvPr/>
        </p:nvSpPr>
        <p:spPr bwMode="auto">
          <a:xfrm flipH="1">
            <a:off x="4983163" y="4786313"/>
            <a:ext cx="14287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7" name="Line 46"/>
          <p:cNvSpPr>
            <a:spLocks noChangeShapeType="1"/>
          </p:cNvSpPr>
          <p:nvPr/>
        </p:nvSpPr>
        <p:spPr bwMode="auto">
          <a:xfrm flipH="1">
            <a:off x="4933950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68" name="Line 47"/>
          <p:cNvSpPr>
            <a:spLocks noChangeShapeType="1"/>
          </p:cNvSpPr>
          <p:nvPr/>
        </p:nvSpPr>
        <p:spPr bwMode="auto">
          <a:xfrm flipH="1">
            <a:off x="4884738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5169" name="Group 48"/>
          <p:cNvGrpSpPr>
            <a:grpSpLocks/>
          </p:cNvGrpSpPr>
          <p:nvPr/>
        </p:nvGrpSpPr>
        <p:grpSpPr bwMode="auto">
          <a:xfrm>
            <a:off x="4183063" y="4786313"/>
            <a:ext cx="463550" cy="1587"/>
            <a:chOff x="2576" y="2994"/>
            <a:chExt cx="292" cy="1"/>
          </a:xfrm>
        </p:grpSpPr>
        <p:sp>
          <p:nvSpPr>
            <p:cNvPr id="6403" name="Line 49"/>
            <p:cNvSpPr>
              <a:spLocks noChangeShapeType="1"/>
            </p:cNvSpPr>
            <p:nvPr/>
          </p:nvSpPr>
          <p:spPr bwMode="auto">
            <a:xfrm flipH="1">
              <a:off x="2861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04" name="Line 50"/>
            <p:cNvSpPr>
              <a:spLocks noChangeShapeType="1"/>
            </p:cNvSpPr>
            <p:nvPr/>
          </p:nvSpPr>
          <p:spPr bwMode="auto">
            <a:xfrm flipH="1">
              <a:off x="2828" y="2994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05" name="Line 51"/>
            <p:cNvSpPr>
              <a:spLocks noChangeShapeType="1"/>
            </p:cNvSpPr>
            <p:nvPr/>
          </p:nvSpPr>
          <p:spPr bwMode="auto">
            <a:xfrm flipH="1">
              <a:off x="2797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06" name="Line 52"/>
            <p:cNvSpPr>
              <a:spLocks noChangeShapeType="1"/>
            </p:cNvSpPr>
            <p:nvPr/>
          </p:nvSpPr>
          <p:spPr bwMode="auto">
            <a:xfrm flipH="1">
              <a:off x="2766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07" name="Line 53"/>
            <p:cNvSpPr>
              <a:spLocks noChangeShapeType="1"/>
            </p:cNvSpPr>
            <p:nvPr/>
          </p:nvSpPr>
          <p:spPr bwMode="auto">
            <a:xfrm flipH="1">
              <a:off x="2735" y="2994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08" name="Line 54"/>
            <p:cNvSpPr>
              <a:spLocks noChangeShapeType="1"/>
            </p:cNvSpPr>
            <p:nvPr/>
          </p:nvSpPr>
          <p:spPr bwMode="auto">
            <a:xfrm flipH="1">
              <a:off x="2702" y="2994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09" name="Line 55"/>
            <p:cNvSpPr>
              <a:spLocks noChangeShapeType="1"/>
            </p:cNvSpPr>
            <p:nvPr/>
          </p:nvSpPr>
          <p:spPr bwMode="auto">
            <a:xfrm flipH="1">
              <a:off x="2671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10" name="Line 56"/>
            <p:cNvSpPr>
              <a:spLocks noChangeShapeType="1"/>
            </p:cNvSpPr>
            <p:nvPr/>
          </p:nvSpPr>
          <p:spPr bwMode="auto">
            <a:xfrm flipH="1">
              <a:off x="2640" y="2994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11" name="Line 57"/>
            <p:cNvSpPr>
              <a:spLocks noChangeShapeType="1"/>
            </p:cNvSpPr>
            <p:nvPr/>
          </p:nvSpPr>
          <p:spPr bwMode="auto">
            <a:xfrm flipH="1">
              <a:off x="2610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412" name="Line 58"/>
            <p:cNvSpPr>
              <a:spLocks noChangeShapeType="1"/>
            </p:cNvSpPr>
            <p:nvPr/>
          </p:nvSpPr>
          <p:spPr bwMode="auto">
            <a:xfrm flipH="1">
              <a:off x="2576" y="2994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5170" name="Line 59"/>
          <p:cNvSpPr>
            <a:spLocks noChangeShapeType="1"/>
          </p:cNvSpPr>
          <p:nvPr/>
        </p:nvSpPr>
        <p:spPr bwMode="auto">
          <a:xfrm flipH="1">
            <a:off x="4133850" y="4786313"/>
            <a:ext cx="1270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71" name="Line 60"/>
          <p:cNvSpPr>
            <a:spLocks noChangeShapeType="1"/>
          </p:cNvSpPr>
          <p:nvPr/>
        </p:nvSpPr>
        <p:spPr bwMode="auto">
          <a:xfrm flipH="1">
            <a:off x="4086225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72" name="Line 61"/>
          <p:cNvSpPr>
            <a:spLocks noChangeShapeType="1"/>
          </p:cNvSpPr>
          <p:nvPr/>
        </p:nvSpPr>
        <p:spPr bwMode="auto">
          <a:xfrm flipH="1">
            <a:off x="4037013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73" name="Line 62"/>
          <p:cNvSpPr>
            <a:spLocks noChangeShapeType="1"/>
          </p:cNvSpPr>
          <p:nvPr/>
        </p:nvSpPr>
        <p:spPr bwMode="auto">
          <a:xfrm flipH="1">
            <a:off x="3984625" y="4786313"/>
            <a:ext cx="1428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74" name="Line 63"/>
          <p:cNvSpPr>
            <a:spLocks noChangeShapeType="1"/>
          </p:cNvSpPr>
          <p:nvPr/>
        </p:nvSpPr>
        <p:spPr bwMode="auto">
          <a:xfrm flipH="1">
            <a:off x="3935413" y="47863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75" name="Line 64"/>
          <p:cNvSpPr>
            <a:spLocks noChangeShapeType="1"/>
          </p:cNvSpPr>
          <p:nvPr/>
        </p:nvSpPr>
        <p:spPr bwMode="auto">
          <a:xfrm flipH="1">
            <a:off x="3486150" y="47863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76" name="Freeform 65"/>
          <p:cNvSpPr>
            <a:spLocks/>
          </p:cNvSpPr>
          <p:nvPr/>
        </p:nvSpPr>
        <p:spPr bwMode="auto">
          <a:xfrm>
            <a:off x="2544763" y="3063875"/>
            <a:ext cx="5969000" cy="2320925"/>
          </a:xfrm>
          <a:custGeom>
            <a:avLst/>
            <a:gdLst>
              <a:gd name="T0" fmla="*/ 3779838 w 3760"/>
              <a:gd name="T1" fmla="*/ 1692275 h 1462"/>
              <a:gd name="T2" fmla="*/ 1835150 w 3760"/>
              <a:gd name="T3" fmla="*/ 2022475 h 1462"/>
              <a:gd name="T4" fmla="*/ 0 w 3760"/>
              <a:gd name="T5" fmla="*/ 2071688 h 1462"/>
              <a:gd name="T6" fmla="*/ 241300 w 3760"/>
              <a:gd name="T7" fmla="*/ 2309813 h 1462"/>
              <a:gd name="T8" fmla="*/ 2505075 w 3760"/>
              <a:gd name="T9" fmla="*/ 2320925 h 1462"/>
              <a:gd name="T10" fmla="*/ 5969000 w 3760"/>
              <a:gd name="T11" fmla="*/ 2320925 h 1462"/>
              <a:gd name="T12" fmla="*/ 5969000 w 3760"/>
              <a:gd name="T13" fmla="*/ 0 h 1462"/>
              <a:gd name="T14" fmla="*/ 3779838 w 3760"/>
              <a:gd name="T15" fmla="*/ 1692275 h 14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760" h="1462">
                <a:moveTo>
                  <a:pt x="2381" y="1066"/>
                </a:moveTo>
                <a:lnTo>
                  <a:pt x="1156" y="1274"/>
                </a:lnTo>
                <a:lnTo>
                  <a:pt x="0" y="1305"/>
                </a:lnTo>
                <a:lnTo>
                  <a:pt x="152" y="1455"/>
                </a:lnTo>
                <a:lnTo>
                  <a:pt x="1578" y="1462"/>
                </a:lnTo>
                <a:lnTo>
                  <a:pt x="3760" y="1462"/>
                </a:lnTo>
                <a:lnTo>
                  <a:pt x="3760" y="0"/>
                </a:lnTo>
                <a:lnTo>
                  <a:pt x="2381" y="1066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5177" name="Freeform 66"/>
          <p:cNvSpPr>
            <a:spLocks/>
          </p:cNvSpPr>
          <p:nvPr/>
        </p:nvSpPr>
        <p:spPr bwMode="auto">
          <a:xfrm>
            <a:off x="2544763" y="3063875"/>
            <a:ext cx="5969000" cy="2320925"/>
          </a:xfrm>
          <a:custGeom>
            <a:avLst/>
            <a:gdLst>
              <a:gd name="T0" fmla="*/ 3779838 w 3760"/>
              <a:gd name="T1" fmla="*/ 1692275 h 1462"/>
              <a:gd name="T2" fmla="*/ 1835150 w 3760"/>
              <a:gd name="T3" fmla="*/ 2022475 h 1462"/>
              <a:gd name="T4" fmla="*/ 0 w 3760"/>
              <a:gd name="T5" fmla="*/ 2071688 h 1462"/>
              <a:gd name="T6" fmla="*/ 241300 w 3760"/>
              <a:gd name="T7" fmla="*/ 2309813 h 1462"/>
              <a:gd name="T8" fmla="*/ 2505075 w 3760"/>
              <a:gd name="T9" fmla="*/ 2320925 h 1462"/>
              <a:gd name="T10" fmla="*/ 5969000 w 3760"/>
              <a:gd name="T11" fmla="*/ 2320925 h 1462"/>
              <a:gd name="T12" fmla="*/ 5969000 w 3760"/>
              <a:gd name="T13" fmla="*/ 0 h 14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60" h="1462">
                <a:moveTo>
                  <a:pt x="2381" y="1066"/>
                </a:moveTo>
                <a:lnTo>
                  <a:pt x="1156" y="1274"/>
                </a:lnTo>
                <a:lnTo>
                  <a:pt x="0" y="1305"/>
                </a:lnTo>
                <a:lnTo>
                  <a:pt x="152" y="1455"/>
                </a:lnTo>
                <a:lnTo>
                  <a:pt x="1578" y="1462"/>
                </a:lnTo>
                <a:lnTo>
                  <a:pt x="3760" y="1462"/>
                </a:lnTo>
                <a:lnTo>
                  <a:pt x="3760" y="0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78" name="Freeform 67"/>
          <p:cNvSpPr>
            <a:spLocks/>
          </p:cNvSpPr>
          <p:nvPr/>
        </p:nvSpPr>
        <p:spPr bwMode="auto">
          <a:xfrm>
            <a:off x="652463" y="4630738"/>
            <a:ext cx="1447800" cy="742950"/>
          </a:xfrm>
          <a:custGeom>
            <a:avLst/>
            <a:gdLst>
              <a:gd name="T0" fmla="*/ 7938 w 912"/>
              <a:gd name="T1" fmla="*/ 0 h 468"/>
              <a:gd name="T2" fmla="*/ 0 w 912"/>
              <a:gd name="T3" fmla="*/ 155575 h 468"/>
              <a:gd name="T4" fmla="*/ 1133475 w 912"/>
              <a:gd name="T5" fmla="*/ 742950 h 468"/>
              <a:gd name="T6" fmla="*/ 1447800 w 912"/>
              <a:gd name="T7" fmla="*/ 731838 h 468"/>
              <a:gd name="T8" fmla="*/ 7938 w 912"/>
              <a:gd name="T9" fmla="*/ 0 h 4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2" h="468">
                <a:moveTo>
                  <a:pt x="5" y="0"/>
                </a:moveTo>
                <a:lnTo>
                  <a:pt x="0" y="98"/>
                </a:lnTo>
                <a:lnTo>
                  <a:pt x="714" y="468"/>
                </a:lnTo>
                <a:lnTo>
                  <a:pt x="912" y="461"/>
                </a:lnTo>
                <a:lnTo>
                  <a:pt x="5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5179" name="Freeform 68"/>
          <p:cNvSpPr>
            <a:spLocks/>
          </p:cNvSpPr>
          <p:nvPr/>
        </p:nvSpPr>
        <p:spPr bwMode="auto">
          <a:xfrm>
            <a:off x="652463" y="4630738"/>
            <a:ext cx="1447800" cy="742950"/>
          </a:xfrm>
          <a:custGeom>
            <a:avLst/>
            <a:gdLst>
              <a:gd name="T0" fmla="*/ 7938 w 912"/>
              <a:gd name="T1" fmla="*/ 0 h 468"/>
              <a:gd name="T2" fmla="*/ 0 w 912"/>
              <a:gd name="T3" fmla="*/ 155575 h 468"/>
              <a:gd name="T4" fmla="*/ 1133475 w 912"/>
              <a:gd name="T5" fmla="*/ 742950 h 468"/>
              <a:gd name="T6" fmla="*/ 1447800 w 912"/>
              <a:gd name="T7" fmla="*/ 731838 h 46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2" h="468">
                <a:moveTo>
                  <a:pt x="5" y="0"/>
                </a:moveTo>
                <a:lnTo>
                  <a:pt x="0" y="98"/>
                </a:lnTo>
                <a:lnTo>
                  <a:pt x="714" y="468"/>
                </a:lnTo>
                <a:lnTo>
                  <a:pt x="912" y="461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80" name="Freeform 69"/>
          <p:cNvSpPr>
            <a:spLocks/>
          </p:cNvSpPr>
          <p:nvPr/>
        </p:nvSpPr>
        <p:spPr bwMode="auto">
          <a:xfrm>
            <a:off x="655638" y="2633663"/>
            <a:ext cx="7813675" cy="2736850"/>
          </a:xfrm>
          <a:custGeom>
            <a:avLst/>
            <a:gdLst>
              <a:gd name="T0" fmla="*/ 1160463 w 4922"/>
              <a:gd name="T1" fmla="*/ 2586038 h 1724"/>
              <a:gd name="T2" fmla="*/ 0 w 4922"/>
              <a:gd name="T3" fmla="*/ 1974850 h 1724"/>
              <a:gd name="T4" fmla="*/ 600075 w 4922"/>
              <a:gd name="T5" fmla="*/ 2224088 h 1724"/>
              <a:gd name="T6" fmla="*/ 1160463 w 4922"/>
              <a:gd name="T7" fmla="*/ 2260600 h 1724"/>
              <a:gd name="T8" fmla="*/ 1598613 w 4922"/>
              <a:gd name="T9" fmla="*/ 2249488 h 1724"/>
              <a:gd name="T10" fmla="*/ 2111375 w 4922"/>
              <a:gd name="T11" fmla="*/ 2012950 h 1724"/>
              <a:gd name="T12" fmla="*/ 2759075 w 4922"/>
              <a:gd name="T13" fmla="*/ 1963738 h 1724"/>
              <a:gd name="T14" fmla="*/ 3460750 w 4922"/>
              <a:gd name="T15" fmla="*/ 2212975 h 1724"/>
              <a:gd name="T16" fmla="*/ 3995738 w 4922"/>
              <a:gd name="T17" fmla="*/ 2238375 h 1724"/>
              <a:gd name="T18" fmla="*/ 4522788 w 4922"/>
              <a:gd name="T19" fmla="*/ 2092325 h 1724"/>
              <a:gd name="T20" fmla="*/ 4906963 w 4922"/>
              <a:gd name="T21" fmla="*/ 1503363 h 1724"/>
              <a:gd name="T22" fmla="*/ 5381625 w 4922"/>
              <a:gd name="T23" fmla="*/ 1281113 h 1724"/>
              <a:gd name="T24" fmla="*/ 5581650 w 4922"/>
              <a:gd name="T25" fmla="*/ 893763 h 1724"/>
              <a:gd name="T26" fmla="*/ 6464300 w 4922"/>
              <a:gd name="T27" fmla="*/ 0 h 1724"/>
              <a:gd name="T28" fmla="*/ 7813675 w 4922"/>
              <a:gd name="T29" fmla="*/ 441325 h 1724"/>
              <a:gd name="T30" fmla="*/ 7153275 w 4922"/>
              <a:gd name="T31" fmla="*/ 1119188 h 1724"/>
              <a:gd name="T32" fmla="*/ 6791325 w 4922"/>
              <a:gd name="T33" fmla="*/ 1492250 h 1724"/>
              <a:gd name="T34" fmla="*/ 6667500 w 4922"/>
              <a:gd name="T35" fmla="*/ 1790700 h 1724"/>
              <a:gd name="T36" fmla="*/ 6245225 w 4922"/>
              <a:gd name="T37" fmla="*/ 1941513 h 1724"/>
              <a:gd name="T38" fmla="*/ 5792788 w 4922"/>
              <a:gd name="T39" fmla="*/ 2540000 h 1724"/>
              <a:gd name="T40" fmla="*/ 5268913 w 4922"/>
              <a:gd name="T41" fmla="*/ 2736850 h 1724"/>
              <a:gd name="T42" fmla="*/ 4605338 w 4922"/>
              <a:gd name="T43" fmla="*/ 2724150 h 1724"/>
              <a:gd name="T44" fmla="*/ 4092575 w 4922"/>
              <a:gd name="T45" fmla="*/ 2547938 h 1724"/>
              <a:gd name="T46" fmla="*/ 3208338 w 4922"/>
              <a:gd name="T47" fmla="*/ 2509838 h 1724"/>
              <a:gd name="T48" fmla="*/ 2559050 w 4922"/>
              <a:gd name="T49" fmla="*/ 2649538 h 1724"/>
              <a:gd name="T50" fmla="*/ 2073275 w 4922"/>
              <a:gd name="T51" fmla="*/ 2736850 h 1724"/>
              <a:gd name="T52" fmla="*/ 1311275 w 4922"/>
              <a:gd name="T53" fmla="*/ 2736850 h 1724"/>
              <a:gd name="T54" fmla="*/ 1160463 w 4922"/>
              <a:gd name="T55" fmla="*/ 2586038 h 172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4922" h="1724">
                <a:moveTo>
                  <a:pt x="731" y="1629"/>
                </a:moveTo>
                <a:lnTo>
                  <a:pt x="0" y="1244"/>
                </a:lnTo>
                <a:lnTo>
                  <a:pt x="378" y="1401"/>
                </a:lnTo>
                <a:lnTo>
                  <a:pt x="731" y="1424"/>
                </a:lnTo>
                <a:lnTo>
                  <a:pt x="1007" y="1417"/>
                </a:lnTo>
                <a:lnTo>
                  <a:pt x="1330" y="1268"/>
                </a:lnTo>
                <a:lnTo>
                  <a:pt x="1738" y="1237"/>
                </a:lnTo>
                <a:lnTo>
                  <a:pt x="2180" y="1394"/>
                </a:lnTo>
                <a:lnTo>
                  <a:pt x="2517" y="1410"/>
                </a:lnTo>
                <a:lnTo>
                  <a:pt x="2849" y="1318"/>
                </a:lnTo>
                <a:lnTo>
                  <a:pt x="3091" y="947"/>
                </a:lnTo>
                <a:lnTo>
                  <a:pt x="3390" y="807"/>
                </a:lnTo>
                <a:lnTo>
                  <a:pt x="3516" y="563"/>
                </a:lnTo>
                <a:lnTo>
                  <a:pt x="4072" y="0"/>
                </a:lnTo>
                <a:lnTo>
                  <a:pt x="4922" y="278"/>
                </a:lnTo>
                <a:lnTo>
                  <a:pt x="4506" y="705"/>
                </a:lnTo>
                <a:lnTo>
                  <a:pt x="4278" y="940"/>
                </a:lnTo>
                <a:lnTo>
                  <a:pt x="4200" y="1128"/>
                </a:lnTo>
                <a:lnTo>
                  <a:pt x="3934" y="1223"/>
                </a:lnTo>
                <a:lnTo>
                  <a:pt x="3649" y="1600"/>
                </a:lnTo>
                <a:lnTo>
                  <a:pt x="3319" y="1724"/>
                </a:lnTo>
                <a:lnTo>
                  <a:pt x="2901" y="1716"/>
                </a:lnTo>
                <a:lnTo>
                  <a:pt x="2578" y="1605"/>
                </a:lnTo>
                <a:lnTo>
                  <a:pt x="2021" y="1581"/>
                </a:lnTo>
                <a:lnTo>
                  <a:pt x="1612" y="1669"/>
                </a:lnTo>
                <a:lnTo>
                  <a:pt x="1306" y="1724"/>
                </a:lnTo>
                <a:lnTo>
                  <a:pt x="826" y="1724"/>
                </a:lnTo>
                <a:lnTo>
                  <a:pt x="731" y="1629"/>
                </a:lnTo>
                <a:close/>
              </a:path>
            </a:pathLst>
          </a:custGeom>
          <a:solidFill>
            <a:srgbClr val="00CCCC"/>
          </a:solidFill>
          <a:ln w="0">
            <a:solidFill>
              <a:srgbClr val="00CCC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grpSp>
        <p:nvGrpSpPr>
          <p:cNvPr id="5181" name="Group 70"/>
          <p:cNvGrpSpPr>
            <a:grpSpLocks/>
          </p:cNvGrpSpPr>
          <p:nvPr/>
        </p:nvGrpSpPr>
        <p:grpSpPr bwMode="auto">
          <a:xfrm>
            <a:off x="1971675" y="4767263"/>
            <a:ext cx="727075" cy="125412"/>
            <a:chOff x="1183" y="2982"/>
            <a:chExt cx="458" cy="79"/>
          </a:xfrm>
        </p:grpSpPr>
        <p:sp>
          <p:nvSpPr>
            <p:cNvPr id="6378" name="Line 71"/>
            <p:cNvSpPr>
              <a:spLocks noChangeShapeType="1"/>
            </p:cNvSpPr>
            <p:nvPr/>
          </p:nvSpPr>
          <p:spPr bwMode="auto">
            <a:xfrm flipH="1">
              <a:off x="1634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9" name="Line 72"/>
            <p:cNvSpPr>
              <a:spLocks noChangeShapeType="1"/>
            </p:cNvSpPr>
            <p:nvPr/>
          </p:nvSpPr>
          <p:spPr bwMode="auto">
            <a:xfrm>
              <a:off x="1183" y="3060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80" name="Line 73"/>
            <p:cNvSpPr>
              <a:spLocks noChangeShapeType="1"/>
            </p:cNvSpPr>
            <p:nvPr/>
          </p:nvSpPr>
          <p:spPr bwMode="auto">
            <a:xfrm>
              <a:off x="1214" y="3060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81" name="Line 74"/>
            <p:cNvSpPr>
              <a:spLocks noChangeShapeType="1"/>
            </p:cNvSpPr>
            <p:nvPr/>
          </p:nvSpPr>
          <p:spPr bwMode="auto">
            <a:xfrm>
              <a:off x="1245" y="3058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82" name="Line 75"/>
            <p:cNvSpPr>
              <a:spLocks noChangeShapeType="1"/>
            </p:cNvSpPr>
            <p:nvPr/>
          </p:nvSpPr>
          <p:spPr bwMode="auto">
            <a:xfrm>
              <a:off x="1275" y="3058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83" name="Line 76"/>
            <p:cNvSpPr>
              <a:spLocks noChangeShapeType="1"/>
            </p:cNvSpPr>
            <p:nvPr/>
          </p:nvSpPr>
          <p:spPr bwMode="auto">
            <a:xfrm>
              <a:off x="1309" y="3055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84" name="Line 77"/>
            <p:cNvSpPr>
              <a:spLocks noChangeShapeType="1"/>
            </p:cNvSpPr>
            <p:nvPr/>
          </p:nvSpPr>
          <p:spPr bwMode="auto">
            <a:xfrm>
              <a:off x="1339" y="3055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85" name="Line 78"/>
            <p:cNvSpPr>
              <a:spLocks noChangeShapeType="1"/>
            </p:cNvSpPr>
            <p:nvPr/>
          </p:nvSpPr>
          <p:spPr bwMode="auto">
            <a:xfrm flipV="1">
              <a:off x="1370" y="3048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86" name="Line 79"/>
            <p:cNvSpPr>
              <a:spLocks noChangeShapeType="1"/>
            </p:cNvSpPr>
            <p:nvPr/>
          </p:nvSpPr>
          <p:spPr bwMode="auto">
            <a:xfrm flipV="1">
              <a:off x="1399" y="3034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grpSp>
          <p:nvGrpSpPr>
            <p:cNvPr id="6387" name="Group 80"/>
            <p:cNvGrpSpPr>
              <a:grpSpLocks/>
            </p:cNvGrpSpPr>
            <p:nvPr/>
          </p:nvGrpSpPr>
          <p:grpSpPr bwMode="auto">
            <a:xfrm>
              <a:off x="1192" y="2994"/>
              <a:ext cx="323" cy="30"/>
              <a:chOff x="1192" y="2994"/>
              <a:chExt cx="323" cy="30"/>
            </a:xfrm>
          </p:grpSpPr>
          <p:sp>
            <p:nvSpPr>
              <p:cNvPr id="6389" name="Line 81"/>
              <p:cNvSpPr>
                <a:spLocks noChangeShapeType="1"/>
              </p:cNvSpPr>
              <p:nvPr/>
            </p:nvSpPr>
            <p:spPr bwMode="auto">
              <a:xfrm flipH="1">
                <a:off x="1508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0" name="Line 82"/>
              <p:cNvSpPr>
                <a:spLocks noChangeShapeType="1"/>
              </p:cNvSpPr>
              <p:nvPr/>
            </p:nvSpPr>
            <p:spPr bwMode="auto">
              <a:xfrm flipH="1">
                <a:off x="1477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1" name="Line 83"/>
              <p:cNvSpPr>
                <a:spLocks noChangeShapeType="1"/>
              </p:cNvSpPr>
              <p:nvPr/>
            </p:nvSpPr>
            <p:spPr bwMode="auto">
              <a:xfrm flipH="1">
                <a:off x="1444" y="2994"/>
                <a:ext cx="9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2" name="Line 84"/>
              <p:cNvSpPr>
                <a:spLocks noChangeShapeType="1"/>
              </p:cNvSpPr>
              <p:nvPr/>
            </p:nvSpPr>
            <p:spPr bwMode="auto">
              <a:xfrm flipH="1">
                <a:off x="1413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3" name="Line 85"/>
              <p:cNvSpPr>
                <a:spLocks noChangeShapeType="1"/>
              </p:cNvSpPr>
              <p:nvPr/>
            </p:nvSpPr>
            <p:spPr bwMode="auto">
              <a:xfrm flipH="1">
                <a:off x="1382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4" name="Line 86"/>
              <p:cNvSpPr>
                <a:spLocks noChangeShapeType="1"/>
              </p:cNvSpPr>
              <p:nvPr/>
            </p:nvSpPr>
            <p:spPr bwMode="auto">
              <a:xfrm flipH="1">
                <a:off x="1351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5" name="Line 87"/>
              <p:cNvSpPr>
                <a:spLocks noChangeShapeType="1"/>
              </p:cNvSpPr>
              <p:nvPr/>
            </p:nvSpPr>
            <p:spPr bwMode="auto">
              <a:xfrm flipH="1">
                <a:off x="1318" y="2994"/>
                <a:ext cx="1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6" name="Line 88"/>
              <p:cNvSpPr>
                <a:spLocks noChangeShapeType="1"/>
              </p:cNvSpPr>
              <p:nvPr/>
            </p:nvSpPr>
            <p:spPr bwMode="auto">
              <a:xfrm flipH="1">
                <a:off x="1287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7" name="Line 89"/>
              <p:cNvSpPr>
                <a:spLocks noChangeShapeType="1"/>
              </p:cNvSpPr>
              <p:nvPr/>
            </p:nvSpPr>
            <p:spPr bwMode="auto">
              <a:xfrm flipH="1">
                <a:off x="1256" y="2994"/>
                <a:ext cx="8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8" name="Line 90"/>
              <p:cNvSpPr>
                <a:spLocks noChangeShapeType="1"/>
              </p:cNvSpPr>
              <p:nvPr/>
            </p:nvSpPr>
            <p:spPr bwMode="auto">
              <a:xfrm flipH="1">
                <a:off x="1226" y="299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399" name="Line 91"/>
              <p:cNvSpPr>
                <a:spLocks noChangeShapeType="1"/>
              </p:cNvSpPr>
              <p:nvPr/>
            </p:nvSpPr>
            <p:spPr bwMode="auto">
              <a:xfrm flipH="1">
                <a:off x="1192" y="2994"/>
                <a:ext cx="10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400" name="Line 92"/>
              <p:cNvSpPr>
                <a:spLocks noChangeShapeType="1"/>
              </p:cNvSpPr>
              <p:nvPr/>
            </p:nvSpPr>
            <p:spPr bwMode="auto">
              <a:xfrm flipV="1">
                <a:off x="1427" y="3022"/>
                <a:ext cx="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401" name="Line 93"/>
              <p:cNvSpPr>
                <a:spLocks noChangeShapeType="1"/>
              </p:cNvSpPr>
              <p:nvPr/>
            </p:nvSpPr>
            <p:spPr bwMode="auto">
              <a:xfrm flipV="1">
                <a:off x="1456" y="3008"/>
                <a:ext cx="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402" name="Line 94"/>
              <p:cNvSpPr>
                <a:spLocks noChangeShapeType="1"/>
              </p:cNvSpPr>
              <p:nvPr/>
            </p:nvSpPr>
            <p:spPr bwMode="auto">
              <a:xfrm flipV="1">
                <a:off x="1484" y="2994"/>
                <a:ext cx="7" cy="4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sp>
          <p:nvSpPr>
            <p:cNvPr id="6388" name="Line 95"/>
            <p:cNvSpPr>
              <a:spLocks noChangeShapeType="1"/>
            </p:cNvSpPr>
            <p:nvPr/>
          </p:nvSpPr>
          <p:spPr bwMode="auto">
            <a:xfrm flipV="1">
              <a:off x="1513" y="2982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5182" name="Group 96"/>
          <p:cNvGrpSpPr>
            <a:grpSpLocks/>
          </p:cNvGrpSpPr>
          <p:nvPr/>
        </p:nvGrpSpPr>
        <p:grpSpPr bwMode="auto">
          <a:xfrm>
            <a:off x="2540000" y="2633663"/>
            <a:ext cx="5921375" cy="2460625"/>
            <a:chOff x="1541" y="1638"/>
            <a:chExt cx="3730" cy="1550"/>
          </a:xfrm>
        </p:grpSpPr>
        <p:sp>
          <p:nvSpPr>
            <p:cNvPr id="6178" name="Line 97"/>
            <p:cNvSpPr>
              <a:spLocks noChangeShapeType="1"/>
            </p:cNvSpPr>
            <p:nvPr/>
          </p:nvSpPr>
          <p:spPr bwMode="auto">
            <a:xfrm flipV="1">
              <a:off x="1541" y="2967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9" name="Line 98"/>
            <p:cNvSpPr>
              <a:spLocks noChangeShapeType="1"/>
            </p:cNvSpPr>
            <p:nvPr/>
          </p:nvSpPr>
          <p:spPr bwMode="auto">
            <a:xfrm flipV="1">
              <a:off x="1570" y="2956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0" name="Line 99"/>
            <p:cNvSpPr>
              <a:spLocks noChangeShapeType="1"/>
            </p:cNvSpPr>
            <p:nvPr/>
          </p:nvSpPr>
          <p:spPr bwMode="auto">
            <a:xfrm flipV="1">
              <a:off x="1598" y="2941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1" name="Line 100"/>
            <p:cNvSpPr>
              <a:spLocks noChangeShapeType="1"/>
            </p:cNvSpPr>
            <p:nvPr/>
          </p:nvSpPr>
          <p:spPr bwMode="auto">
            <a:xfrm flipV="1">
              <a:off x="1627" y="2929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2" name="Line 101"/>
            <p:cNvSpPr>
              <a:spLocks noChangeShapeType="1"/>
            </p:cNvSpPr>
            <p:nvPr/>
          </p:nvSpPr>
          <p:spPr bwMode="auto">
            <a:xfrm flipV="1">
              <a:off x="1655" y="2915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3" name="Freeform 102"/>
            <p:cNvSpPr>
              <a:spLocks/>
            </p:cNvSpPr>
            <p:nvPr/>
          </p:nvSpPr>
          <p:spPr bwMode="auto">
            <a:xfrm>
              <a:off x="1684" y="2906"/>
              <a:ext cx="7" cy="1"/>
            </a:xfrm>
            <a:custGeom>
              <a:avLst/>
              <a:gdLst>
                <a:gd name="T0" fmla="*/ 0 w 7"/>
                <a:gd name="T1" fmla="*/ 0 h 1"/>
                <a:gd name="T2" fmla="*/ 0 w 7"/>
                <a:gd name="T3" fmla="*/ 0 h 1"/>
                <a:gd name="T4" fmla="*/ 7 w 7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1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4" name="Line 103"/>
            <p:cNvSpPr>
              <a:spLocks noChangeShapeType="1"/>
            </p:cNvSpPr>
            <p:nvPr/>
          </p:nvSpPr>
          <p:spPr bwMode="auto">
            <a:xfrm>
              <a:off x="1715" y="2903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5" name="Line 104"/>
            <p:cNvSpPr>
              <a:spLocks noChangeShapeType="1"/>
            </p:cNvSpPr>
            <p:nvPr/>
          </p:nvSpPr>
          <p:spPr bwMode="auto">
            <a:xfrm>
              <a:off x="1745" y="2901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6" name="Line 105"/>
            <p:cNvSpPr>
              <a:spLocks noChangeShapeType="1"/>
            </p:cNvSpPr>
            <p:nvPr/>
          </p:nvSpPr>
          <p:spPr bwMode="auto">
            <a:xfrm>
              <a:off x="1776" y="2899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7" name="Line 106"/>
            <p:cNvSpPr>
              <a:spLocks noChangeShapeType="1"/>
            </p:cNvSpPr>
            <p:nvPr/>
          </p:nvSpPr>
          <p:spPr bwMode="auto">
            <a:xfrm>
              <a:off x="1810" y="2896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8" name="Line 107"/>
            <p:cNvSpPr>
              <a:spLocks noChangeShapeType="1"/>
            </p:cNvSpPr>
            <p:nvPr/>
          </p:nvSpPr>
          <p:spPr bwMode="auto">
            <a:xfrm>
              <a:off x="1840" y="2894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89" name="Line 108"/>
            <p:cNvSpPr>
              <a:spLocks noChangeShapeType="1"/>
            </p:cNvSpPr>
            <p:nvPr/>
          </p:nvSpPr>
          <p:spPr bwMode="auto">
            <a:xfrm>
              <a:off x="1871" y="2891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0" name="Line 109"/>
            <p:cNvSpPr>
              <a:spLocks noChangeShapeType="1"/>
            </p:cNvSpPr>
            <p:nvPr/>
          </p:nvSpPr>
          <p:spPr bwMode="auto">
            <a:xfrm>
              <a:off x="1902" y="2889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1" name="Line 110"/>
            <p:cNvSpPr>
              <a:spLocks noChangeShapeType="1"/>
            </p:cNvSpPr>
            <p:nvPr/>
          </p:nvSpPr>
          <p:spPr bwMode="auto">
            <a:xfrm>
              <a:off x="1935" y="2887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2" name="Line 111"/>
            <p:cNvSpPr>
              <a:spLocks noChangeShapeType="1"/>
            </p:cNvSpPr>
            <p:nvPr/>
          </p:nvSpPr>
          <p:spPr bwMode="auto">
            <a:xfrm flipV="1">
              <a:off x="1966" y="2882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3" name="Line 112"/>
            <p:cNvSpPr>
              <a:spLocks noChangeShapeType="1"/>
            </p:cNvSpPr>
            <p:nvPr/>
          </p:nvSpPr>
          <p:spPr bwMode="auto">
            <a:xfrm flipV="1">
              <a:off x="1997" y="2880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4" name="Line 113"/>
            <p:cNvSpPr>
              <a:spLocks noChangeShapeType="1"/>
            </p:cNvSpPr>
            <p:nvPr/>
          </p:nvSpPr>
          <p:spPr bwMode="auto">
            <a:xfrm flipV="1">
              <a:off x="2028" y="2877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5" name="Line 114"/>
            <p:cNvSpPr>
              <a:spLocks noChangeShapeType="1"/>
            </p:cNvSpPr>
            <p:nvPr/>
          </p:nvSpPr>
          <p:spPr bwMode="auto">
            <a:xfrm flipV="1">
              <a:off x="2059" y="2875"/>
              <a:ext cx="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6" name="Freeform 115"/>
            <p:cNvSpPr>
              <a:spLocks/>
            </p:cNvSpPr>
            <p:nvPr/>
          </p:nvSpPr>
          <p:spPr bwMode="auto">
            <a:xfrm>
              <a:off x="2092" y="2875"/>
              <a:ext cx="7" cy="2"/>
            </a:xfrm>
            <a:custGeom>
              <a:avLst/>
              <a:gdLst>
                <a:gd name="T0" fmla="*/ 0 w 7"/>
                <a:gd name="T1" fmla="*/ 0 h 2"/>
                <a:gd name="T2" fmla="*/ 0 w 7"/>
                <a:gd name="T3" fmla="*/ 0 h 2"/>
                <a:gd name="T4" fmla="*/ 7 w 7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0" y="0"/>
                  </a:moveTo>
                  <a:lnTo>
                    <a:pt x="0" y="0"/>
                  </a:lnTo>
                  <a:lnTo>
                    <a:pt x="7" y="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7" name="Line 116"/>
            <p:cNvSpPr>
              <a:spLocks noChangeShapeType="1"/>
            </p:cNvSpPr>
            <p:nvPr/>
          </p:nvSpPr>
          <p:spPr bwMode="auto">
            <a:xfrm>
              <a:off x="2121" y="2884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8" name="Line 117"/>
            <p:cNvSpPr>
              <a:spLocks noChangeShapeType="1"/>
            </p:cNvSpPr>
            <p:nvPr/>
          </p:nvSpPr>
          <p:spPr bwMode="auto">
            <a:xfrm>
              <a:off x="2151" y="2894"/>
              <a:ext cx="8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99" name="Line 118"/>
            <p:cNvSpPr>
              <a:spLocks noChangeShapeType="1"/>
            </p:cNvSpPr>
            <p:nvPr/>
          </p:nvSpPr>
          <p:spPr bwMode="auto">
            <a:xfrm>
              <a:off x="2180" y="2906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0" name="Line 119"/>
            <p:cNvSpPr>
              <a:spLocks noChangeShapeType="1"/>
            </p:cNvSpPr>
            <p:nvPr/>
          </p:nvSpPr>
          <p:spPr bwMode="auto">
            <a:xfrm>
              <a:off x="2208" y="2915"/>
              <a:ext cx="10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1" name="Line 120"/>
            <p:cNvSpPr>
              <a:spLocks noChangeShapeType="1"/>
            </p:cNvSpPr>
            <p:nvPr/>
          </p:nvSpPr>
          <p:spPr bwMode="auto">
            <a:xfrm>
              <a:off x="2239" y="292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2" name="Line 121"/>
            <p:cNvSpPr>
              <a:spLocks noChangeShapeType="1"/>
            </p:cNvSpPr>
            <p:nvPr/>
          </p:nvSpPr>
          <p:spPr bwMode="auto">
            <a:xfrm>
              <a:off x="2268" y="2937"/>
              <a:ext cx="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3" name="Line 122"/>
            <p:cNvSpPr>
              <a:spLocks noChangeShapeType="1"/>
            </p:cNvSpPr>
            <p:nvPr/>
          </p:nvSpPr>
          <p:spPr bwMode="auto">
            <a:xfrm>
              <a:off x="2299" y="2948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4" name="Line 123"/>
            <p:cNvSpPr>
              <a:spLocks noChangeShapeType="1"/>
            </p:cNvSpPr>
            <p:nvPr/>
          </p:nvSpPr>
          <p:spPr bwMode="auto">
            <a:xfrm>
              <a:off x="2327" y="2958"/>
              <a:ext cx="10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5" name="Line 124"/>
            <p:cNvSpPr>
              <a:spLocks noChangeShapeType="1"/>
            </p:cNvSpPr>
            <p:nvPr/>
          </p:nvSpPr>
          <p:spPr bwMode="auto">
            <a:xfrm>
              <a:off x="2358" y="2970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6" name="Line 125"/>
            <p:cNvSpPr>
              <a:spLocks noChangeShapeType="1"/>
            </p:cNvSpPr>
            <p:nvPr/>
          </p:nvSpPr>
          <p:spPr bwMode="auto">
            <a:xfrm>
              <a:off x="2386" y="2979"/>
              <a:ext cx="8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7" name="Line 126"/>
            <p:cNvSpPr>
              <a:spLocks noChangeShapeType="1"/>
            </p:cNvSpPr>
            <p:nvPr/>
          </p:nvSpPr>
          <p:spPr bwMode="auto">
            <a:xfrm>
              <a:off x="2417" y="2989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8" name="Line 127"/>
            <p:cNvSpPr>
              <a:spLocks noChangeShapeType="1"/>
            </p:cNvSpPr>
            <p:nvPr/>
          </p:nvSpPr>
          <p:spPr bwMode="auto">
            <a:xfrm>
              <a:off x="2446" y="3001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09" name="Line 128"/>
            <p:cNvSpPr>
              <a:spLocks noChangeShapeType="1"/>
            </p:cNvSpPr>
            <p:nvPr/>
          </p:nvSpPr>
          <p:spPr bwMode="auto">
            <a:xfrm>
              <a:off x="2477" y="3010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0" name="Line 129"/>
            <p:cNvSpPr>
              <a:spLocks noChangeShapeType="1"/>
            </p:cNvSpPr>
            <p:nvPr/>
          </p:nvSpPr>
          <p:spPr bwMode="auto">
            <a:xfrm>
              <a:off x="2505" y="3022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1" name="Line 130"/>
            <p:cNvSpPr>
              <a:spLocks noChangeShapeType="1"/>
            </p:cNvSpPr>
            <p:nvPr/>
          </p:nvSpPr>
          <p:spPr bwMode="auto">
            <a:xfrm>
              <a:off x="2536" y="3032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2" name="Line 131"/>
            <p:cNvSpPr>
              <a:spLocks noChangeShapeType="1"/>
            </p:cNvSpPr>
            <p:nvPr/>
          </p:nvSpPr>
          <p:spPr bwMode="auto">
            <a:xfrm>
              <a:off x="2567" y="303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3" name="Line 132"/>
            <p:cNvSpPr>
              <a:spLocks noChangeShapeType="1"/>
            </p:cNvSpPr>
            <p:nvPr/>
          </p:nvSpPr>
          <p:spPr bwMode="auto">
            <a:xfrm>
              <a:off x="2598" y="3034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4" name="Line 133"/>
            <p:cNvSpPr>
              <a:spLocks noChangeShapeType="1"/>
            </p:cNvSpPr>
            <p:nvPr/>
          </p:nvSpPr>
          <p:spPr bwMode="auto">
            <a:xfrm>
              <a:off x="2631" y="3036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5" name="Line 134"/>
            <p:cNvSpPr>
              <a:spLocks noChangeShapeType="1"/>
            </p:cNvSpPr>
            <p:nvPr/>
          </p:nvSpPr>
          <p:spPr bwMode="auto">
            <a:xfrm>
              <a:off x="2662" y="3036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6" name="Line 135"/>
            <p:cNvSpPr>
              <a:spLocks noChangeShapeType="1"/>
            </p:cNvSpPr>
            <p:nvPr/>
          </p:nvSpPr>
          <p:spPr bwMode="auto">
            <a:xfrm>
              <a:off x="2693" y="3039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7" name="Line 136"/>
            <p:cNvSpPr>
              <a:spLocks noChangeShapeType="1"/>
            </p:cNvSpPr>
            <p:nvPr/>
          </p:nvSpPr>
          <p:spPr bwMode="auto">
            <a:xfrm>
              <a:off x="2724" y="3041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8" name="Line 137"/>
            <p:cNvSpPr>
              <a:spLocks noChangeShapeType="1"/>
            </p:cNvSpPr>
            <p:nvPr/>
          </p:nvSpPr>
          <p:spPr bwMode="auto">
            <a:xfrm>
              <a:off x="2754" y="3041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19" name="Line 138"/>
            <p:cNvSpPr>
              <a:spLocks noChangeShapeType="1"/>
            </p:cNvSpPr>
            <p:nvPr/>
          </p:nvSpPr>
          <p:spPr bwMode="auto">
            <a:xfrm>
              <a:off x="2788" y="3043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0" name="Line 139"/>
            <p:cNvSpPr>
              <a:spLocks noChangeShapeType="1"/>
            </p:cNvSpPr>
            <p:nvPr/>
          </p:nvSpPr>
          <p:spPr bwMode="auto">
            <a:xfrm>
              <a:off x="2819" y="3043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1" name="Line 140"/>
            <p:cNvSpPr>
              <a:spLocks noChangeShapeType="1"/>
            </p:cNvSpPr>
            <p:nvPr/>
          </p:nvSpPr>
          <p:spPr bwMode="auto">
            <a:xfrm>
              <a:off x="2849" y="3046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2" name="Line 141"/>
            <p:cNvSpPr>
              <a:spLocks noChangeShapeType="1"/>
            </p:cNvSpPr>
            <p:nvPr/>
          </p:nvSpPr>
          <p:spPr bwMode="auto">
            <a:xfrm flipV="1">
              <a:off x="2880" y="3041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3" name="Line 142"/>
            <p:cNvSpPr>
              <a:spLocks noChangeShapeType="1"/>
            </p:cNvSpPr>
            <p:nvPr/>
          </p:nvSpPr>
          <p:spPr bwMode="auto">
            <a:xfrm flipV="1">
              <a:off x="2911" y="3034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4" name="Line 143"/>
            <p:cNvSpPr>
              <a:spLocks noChangeShapeType="1"/>
            </p:cNvSpPr>
            <p:nvPr/>
          </p:nvSpPr>
          <p:spPr bwMode="auto">
            <a:xfrm flipV="1">
              <a:off x="2942" y="3024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5" name="Line 144"/>
            <p:cNvSpPr>
              <a:spLocks noChangeShapeType="1"/>
            </p:cNvSpPr>
            <p:nvPr/>
          </p:nvSpPr>
          <p:spPr bwMode="auto">
            <a:xfrm flipV="1">
              <a:off x="2973" y="3017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6" name="Line 145"/>
            <p:cNvSpPr>
              <a:spLocks noChangeShapeType="1"/>
            </p:cNvSpPr>
            <p:nvPr/>
          </p:nvSpPr>
          <p:spPr bwMode="auto">
            <a:xfrm flipV="1">
              <a:off x="3001" y="3008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7" name="Line 146"/>
            <p:cNvSpPr>
              <a:spLocks noChangeShapeType="1"/>
            </p:cNvSpPr>
            <p:nvPr/>
          </p:nvSpPr>
          <p:spPr bwMode="auto">
            <a:xfrm flipV="1">
              <a:off x="3032" y="3001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8" name="Line 147"/>
            <p:cNvSpPr>
              <a:spLocks noChangeShapeType="1"/>
            </p:cNvSpPr>
            <p:nvPr/>
          </p:nvSpPr>
          <p:spPr bwMode="auto">
            <a:xfrm flipV="1">
              <a:off x="3063" y="2991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29" name="Line 148"/>
            <p:cNvSpPr>
              <a:spLocks noChangeShapeType="1"/>
            </p:cNvSpPr>
            <p:nvPr/>
          </p:nvSpPr>
          <p:spPr bwMode="auto">
            <a:xfrm flipV="1">
              <a:off x="3094" y="2984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0" name="Line 149"/>
            <p:cNvSpPr>
              <a:spLocks noChangeShapeType="1"/>
            </p:cNvSpPr>
            <p:nvPr/>
          </p:nvSpPr>
          <p:spPr bwMode="auto">
            <a:xfrm flipV="1">
              <a:off x="3122" y="2975"/>
              <a:ext cx="10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1" name="Line 150"/>
            <p:cNvSpPr>
              <a:spLocks noChangeShapeType="1"/>
            </p:cNvSpPr>
            <p:nvPr/>
          </p:nvSpPr>
          <p:spPr bwMode="auto">
            <a:xfrm flipV="1">
              <a:off x="3153" y="2967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2" name="Line 151"/>
            <p:cNvSpPr>
              <a:spLocks noChangeShapeType="1"/>
            </p:cNvSpPr>
            <p:nvPr/>
          </p:nvSpPr>
          <p:spPr bwMode="auto">
            <a:xfrm flipV="1">
              <a:off x="3184" y="2958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3" name="Line 152"/>
            <p:cNvSpPr>
              <a:spLocks noChangeShapeType="1"/>
            </p:cNvSpPr>
            <p:nvPr/>
          </p:nvSpPr>
          <p:spPr bwMode="auto">
            <a:xfrm flipV="1">
              <a:off x="3208" y="2939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4" name="Line 153"/>
            <p:cNvSpPr>
              <a:spLocks noChangeShapeType="1"/>
            </p:cNvSpPr>
            <p:nvPr/>
          </p:nvSpPr>
          <p:spPr bwMode="auto">
            <a:xfrm flipV="1">
              <a:off x="3227" y="2913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5" name="Line 154"/>
            <p:cNvSpPr>
              <a:spLocks noChangeShapeType="1"/>
            </p:cNvSpPr>
            <p:nvPr/>
          </p:nvSpPr>
          <p:spPr bwMode="auto">
            <a:xfrm flipV="1">
              <a:off x="3243" y="2887"/>
              <a:ext cx="5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6" name="Line 155"/>
            <p:cNvSpPr>
              <a:spLocks noChangeShapeType="1"/>
            </p:cNvSpPr>
            <p:nvPr/>
          </p:nvSpPr>
          <p:spPr bwMode="auto">
            <a:xfrm flipV="1">
              <a:off x="3260" y="2858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7" name="Line 156"/>
            <p:cNvSpPr>
              <a:spLocks noChangeShapeType="1"/>
            </p:cNvSpPr>
            <p:nvPr/>
          </p:nvSpPr>
          <p:spPr bwMode="auto">
            <a:xfrm flipV="1">
              <a:off x="3279" y="2832"/>
              <a:ext cx="2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8" name="Line 157"/>
            <p:cNvSpPr>
              <a:spLocks noChangeShapeType="1"/>
            </p:cNvSpPr>
            <p:nvPr/>
          </p:nvSpPr>
          <p:spPr bwMode="auto">
            <a:xfrm flipV="1">
              <a:off x="3296" y="2806"/>
              <a:ext cx="4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39" name="Line 158"/>
            <p:cNvSpPr>
              <a:spLocks noChangeShapeType="1"/>
            </p:cNvSpPr>
            <p:nvPr/>
          </p:nvSpPr>
          <p:spPr bwMode="auto">
            <a:xfrm flipV="1">
              <a:off x="3312" y="2780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0" name="Line 159"/>
            <p:cNvSpPr>
              <a:spLocks noChangeShapeType="1"/>
            </p:cNvSpPr>
            <p:nvPr/>
          </p:nvSpPr>
          <p:spPr bwMode="auto">
            <a:xfrm flipV="1">
              <a:off x="3331" y="2754"/>
              <a:ext cx="3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1" name="Line 160"/>
            <p:cNvSpPr>
              <a:spLocks noChangeShapeType="1"/>
            </p:cNvSpPr>
            <p:nvPr/>
          </p:nvSpPr>
          <p:spPr bwMode="auto">
            <a:xfrm flipV="1">
              <a:off x="3348" y="2728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2" name="Line 161"/>
            <p:cNvSpPr>
              <a:spLocks noChangeShapeType="1"/>
            </p:cNvSpPr>
            <p:nvPr/>
          </p:nvSpPr>
          <p:spPr bwMode="auto">
            <a:xfrm flipV="1">
              <a:off x="3365" y="2702"/>
              <a:ext cx="4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3" name="Line 162"/>
            <p:cNvSpPr>
              <a:spLocks noChangeShapeType="1"/>
            </p:cNvSpPr>
            <p:nvPr/>
          </p:nvSpPr>
          <p:spPr bwMode="auto">
            <a:xfrm flipV="1">
              <a:off x="3381" y="2675"/>
              <a:ext cx="5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4" name="Line 163"/>
            <p:cNvSpPr>
              <a:spLocks noChangeShapeType="1"/>
            </p:cNvSpPr>
            <p:nvPr/>
          </p:nvSpPr>
          <p:spPr bwMode="auto">
            <a:xfrm flipV="1">
              <a:off x="3400" y="2649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5" name="Line 164"/>
            <p:cNvSpPr>
              <a:spLocks noChangeShapeType="1"/>
            </p:cNvSpPr>
            <p:nvPr/>
          </p:nvSpPr>
          <p:spPr bwMode="auto">
            <a:xfrm flipV="1">
              <a:off x="3417" y="2623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6" name="Line 165"/>
            <p:cNvSpPr>
              <a:spLocks noChangeShapeType="1"/>
            </p:cNvSpPr>
            <p:nvPr/>
          </p:nvSpPr>
          <p:spPr bwMode="auto">
            <a:xfrm flipV="1">
              <a:off x="3433" y="2597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7" name="Line 166"/>
            <p:cNvSpPr>
              <a:spLocks noChangeShapeType="1"/>
            </p:cNvSpPr>
            <p:nvPr/>
          </p:nvSpPr>
          <p:spPr bwMode="auto">
            <a:xfrm flipV="1">
              <a:off x="3455" y="2578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8" name="Line 167"/>
            <p:cNvSpPr>
              <a:spLocks noChangeShapeType="1"/>
            </p:cNvSpPr>
            <p:nvPr/>
          </p:nvSpPr>
          <p:spPr bwMode="auto">
            <a:xfrm flipV="1">
              <a:off x="3483" y="2564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49" name="Line 168"/>
            <p:cNvSpPr>
              <a:spLocks noChangeShapeType="1"/>
            </p:cNvSpPr>
            <p:nvPr/>
          </p:nvSpPr>
          <p:spPr bwMode="auto">
            <a:xfrm flipV="1">
              <a:off x="3512" y="2552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0" name="Line 169"/>
            <p:cNvSpPr>
              <a:spLocks noChangeShapeType="1"/>
            </p:cNvSpPr>
            <p:nvPr/>
          </p:nvSpPr>
          <p:spPr bwMode="auto">
            <a:xfrm flipV="1">
              <a:off x="3540" y="2538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1" name="Line 170"/>
            <p:cNvSpPr>
              <a:spLocks noChangeShapeType="1"/>
            </p:cNvSpPr>
            <p:nvPr/>
          </p:nvSpPr>
          <p:spPr bwMode="auto">
            <a:xfrm flipV="1">
              <a:off x="3569" y="2524"/>
              <a:ext cx="7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2" name="Line 171"/>
            <p:cNvSpPr>
              <a:spLocks noChangeShapeType="1"/>
            </p:cNvSpPr>
            <p:nvPr/>
          </p:nvSpPr>
          <p:spPr bwMode="auto">
            <a:xfrm flipV="1">
              <a:off x="3597" y="2512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3" name="Line 172"/>
            <p:cNvSpPr>
              <a:spLocks noChangeShapeType="1"/>
            </p:cNvSpPr>
            <p:nvPr/>
          </p:nvSpPr>
          <p:spPr bwMode="auto">
            <a:xfrm flipV="1">
              <a:off x="3626" y="2497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4" name="Line 173"/>
            <p:cNvSpPr>
              <a:spLocks noChangeShapeType="1"/>
            </p:cNvSpPr>
            <p:nvPr/>
          </p:nvSpPr>
          <p:spPr bwMode="auto">
            <a:xfrm flipV="1">
              <a:off x="3654" y="2483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5" name="Line 174"/>
            <p:cNvSpPr>
              <a:spLocks noChangeShapeType="1"/>
            </p:cNvSpPr>
            <p:nvPr/>
          </p:nvSpPr>
          <p:spPr bwMode="auto">
            <a:xfrm flipV="1">
              <a:off x="3683" y="2471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6" name="Line 175"/>
            <p:cNvSpPr>
              <a:spLocks noChangeShapeType="1"/>
            </p:cNvSpPr>
            <p:nvPr/>
          </p:nvSpPr>
          <p:spPr bwMode="auto">
            <a:xfrm flipV="1">
              <a:off x="3711" y="245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7" name="Freeform 176"/>
            <p:cNvSpPr>
              <a:spLocks/>
            </p:cNvSpPr>
            <p:nvPr/>
          </p:nvSpPr>
          <p:spPr bwMode="auto">
            <a:xfrm>
              <a:off x="3740" y="2443"/>
              <a:ext cx="4" cy="5"/>
            </a:xfrm>
            <a:custGeom>
              <a:avLst/>
              <a:gdLst>
                <a:gd name="T0" fmla="*/ 0 w 4"/>
                <a:gd name="T1" fmla="*/ 5 h 5"/>
                <a:gd name="T2" fmla="*/ 4 w 4"/>
                <a:gd name="T3" fmla="*/ 2 h 5"/>
                <a:gd name="T4" fmla="*/ 4 w 4"/>
                <a:gd name="T5" fmla="*/ 0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" h="5">
                  <a:moveTo>
                    <a:pt x="0" y="5"/>
                  </a:moveTo>
                  <a:lnTo>
                    <a:pt x="4" y="2"/>
                  </a:lnTo>
                  <a:lnTo>
                    <a:pt x="4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8" name="Line 177"/>
            <p:cNvSpPr>
              <a:spLocks noChangeShapeType="1"/>
            </p:cNvSpPr>
            <p:nvPr/>
          </p:nvSpPr>
          <p:spPr bwMode="auto">
            <a:xfrm flipV="1">
              <a:off x="3756" y="2414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59" name="Line 178"/>
            <p:cNvSpPr>
              <a:spLocks noChangeShapeType="1"/>
            </p:cNvSpPr>
            <p:nvPr/>
          </p:nvSpPr>
          <p:spPr bwMode="auto">
            <a:xfrm flipV="1">
              <a:off x="3770" y="2386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0" name="Line 179"/>
            <p:cNvSpPr>
              <a:spLocks noChangeShapeType="1"/>
            </p:cNvSpPr>
            <p:nvPr/>
          </p:nvSpPr>
          <p:spPr bwMode="auto">
            <a:xfrm flipV="1">
              <a:off x="3785" y="2360"/>
              <a:ext cx="4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1" name="Line 180"/>
            <p:cNvSpPr>
              <a:spLocks noChangeShapeType="1"/>
            </p:cNvSpPr>
            <p:nvPr/>
          </p:nvSpPr>
          <p:spPr bwMode="auto">
            <a:xfrm flipV="1">
              <a:off x="3799" y="2331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2" name="Line 181"/>
            <p:cNvSpPr>
              <a:spLocks noChangeShapeType="1"/>
            </p:cNvSpPr>
            <p:nvPr/>
          </p:nvSpPr>
          <p:spPr bwMode="auto">
            <a:xfrm flipV="1">
              <a:off x="3813" y="2303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3" name="Line 182"/>
            <p:cNvSpPr>
              <a:spLocks noChangeShapeType="1"/>
            </p:cNvSpPr>
            <p:nvPr/>
          </p:nvSpPr>
          <p:spPr bwMode="auto">
            <a:xfrm flipV="1">
              <a:off x="3827" y="2274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4" name="Line 183"/>
            <p:cNvSpPr>
              <a:spLocks noChangeShapeType="1"/>
            </p:cNvSpPr>
            <p:nvPr/>
          </p:nvSpPr>
          <p:spPr bwMode="auto">
            <a:xfrm flipV="1">
              <a:off x="3842" y="2246"/>
              <a:ext cx="4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5" name="Line 184"/>
            <p:cNvSpPr>
              <a:spLocks noChangeShapeType="1"/>
            </p:cNvSpPr>
            <p:nvPr/>
          </p:nvSpPr>
          <p:spPr bwMode="auto">
            <a:xfrm flipV="1">
              <a:off x="3858" y="2220"/>
              <a:ext cx="3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6" name="Line 185"/>
            <p:cNvSpPr>
              <a:spLocks noChangeShapeType="1"/>
            </p:cNvSpPr>
            <p:nvPr/>
          </p:nvSpPr>
          <p:spPr bwMode="auto">
            <a:xfrm flipV="1">
              <a:off x="3873" y="2194"/>
              <a:ext cx="4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7" name="Line 186"/>
            <p:cNvSpPr>
              <a:spLocks noChangeShapeType="1"/>
            </p:cNvSpPr>
            <p:nvPr/>
          </p:nvSpPr>
          <p:spPr bwMode="auto">
            <a:xfrm flipV="1">
              <a:off x="3894" y="2170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8" name="Line 187"/>
            <p:cNvSpPr>
              <a:spLocks noChangeShapeType="1"/>
            </p:cNvSpPr>
            <p:nvPr/>
          </p:nvSpPr>
          <p:spPr bwMode="auto">
            <a:xfrm flipV="1">
              <a:off x="3918" y="2148"/>
              <a:ext cx="4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69" name="Line 188"/>
            <p:cNvSpPr>
              <a:spLocks noChangeShapeType="1"/>
            </p:cNvSpPr>
            <p:nvPr/>
          </p:nvSpPr>
          <p:spPr bwMode="auto">
            <a:xfrm flipV="1">
              <a:off x="3939" y="2125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0" name="Line 189"/>
            <p:cNvSpPr>
              <a:spLocks noChangeShapeType="1"/>
            </p:cNvSpPr>
            <p:nvPr/>
          </p:nvSpPr>
          <p:spPr bwMode="auto">
            <a:xfrm flipV="1">
              <a:off x="3960" y="2103"/>
              <a:ext cx="8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1" name="Line 190"/>
            <p:cNvSpPr>
              <a:spLocks noChangeShapeType="1"/>
            </p:cNvSpPr>
            <p:nvPr/>
          </p:nvSpPr>
          <p:spPr bwMode="auto">
            <a:xfrm flipV="1">
              <a:off x="3984" y="2082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2" name="Line 191"/>
            <p:cNvSpPr>
              <a:spLocks noChangeShapeType="1"/>
            </p:cNvSpPr>
            <p:nvPr/>
          </p:nvSpPr>
          <p:spPr bwMode="auto">
            <a:xfrm flipV="1">
              <a:off x="4006" y="2058"/>
              <a:ext cx="4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3" name="Line 192"/>
            <p:cNvSpPr>
              <a:spLocks noChangeShapeType="1"/>
            </p:cNvSpPr>
            <p:nvPr/>
          </p:nvSpPr>
          <p:spPr bwMode="auto">
            <a:xfrm flipV="1">
              <a:off x="4027" y="2037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4" name="Line 193"/>
            <p:cNvSpPr>
              <a:spLocks noChangeShapeType="1"/>
            </p:cNvSpPr>
            <p:nvPr/>
          </p:nvSpPr>
          <p:spPr bwMode="auto">
            <a:xfrm flipV="1">
              <a:off x="4051" y="2013"/>
              <a:ext cx="4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5" name="Line 194"/>
            <p:cNvSpPr>
              <a:spLocks noChangeShapeType="1"/>
            </p:cNvSpPr>
            <p:nvPr/>
          </p:nvSpPr>
          <p:spPr bwMode="auto">
            <a:xfrm flipV="1">
              <a:off x="4072" y="1992"/>
              <a:ext cx="5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6" name="Line 195"/>
            <p:cNvSpPr>
              <a:spLocks noChangeShapeType="1"/>
            </p:cNvSpPr>
            <p:nvPr/>
          </p:nvSpPr>
          <p:spPr bwMode="auto">
            <a:xfrm flipV="1">
              <a:off x="4093" y="1970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7" name="Line 196"/>
            <p:cNvSpPr>
              <a:spLocks noChangeShapeType="1"/>
            </p:cNvSpPr>
            <p:nvPr/>
          </p:nvSpPr>
          <p:spPr bwMode="auto">
            <a:xfrm flipV="1">
              <a:off x="4115" y="1947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8" name="Line 197"/>
            <p:cNvSpPr>
              <a:spLocks noChangeShapeType="1"/>
            </p:cNvSpPr>
            <p:nvPr/>
          </p:nvSpPr>
          <p:spPr bwMode="auto">
            <a:xfrm flipV="1">
              <a:off x="4138" y="1925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79" name="Line 198"/>
            <p:cNvSpPr>
              <a:spLocks noChangeShapeType="1"/>
            </p:cNvSpPr>
            <p:nvPr/>
          </p:nvSpPr>
          <p:spPr bwMode="auto">
            <a:xfrm flipV="1">
              <a:off x="4160" y="1902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0" name="Line 199"/>
            <p:cNvSpPr>
              <a:spLocks noChangeShapeType="1"/>
            </p:cNvSpPr>
            <p:nvPr/>
          </p:nvSpPr>
          <p:spPr bwMode="auto">
            <a:xfrm flipV="1">
              <a:off x="4181" y="1880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1" name="Line 200"/>
            <p:cNvSpPr>
              <a:spLocks noChangeShapeType="1"/>
            </p:cNvSpPr>
            <p:nvPr/>
          </p:nvSpPr>
          <p:spPr bwMode="auto">
            <a:xfrm flipV="1">
              <a:off x="4205" y="1859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2" name="Line 201"/>
            <p:cNvSpPr>
              <a:spLocks noChangeShapeType="1"/>
            </p:cNvSpPr>
            <p:nvPr/>
          </p:nvSpPr>
          <p:spPr bwMode="auto">
            <a:xfrm flipV="1">
              <a:off x="4226" y="1835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3" name="Line 202"/>
            <p:cNvSpPr>
              <a:spLocks noChangeShapeType="1"/>
            </p:cNvSpPr>
            <p:nvPr/>
          </p:nvSpPr>
          <p:spPr bwMode="auto">
            <a:xfrm flipV="1">
              <a:off x="4248" y="1814"/>
              <a:ext cx="7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4" name="Line 203"/>
            <p:cNvSpPr>
              <a:spLocks noChangeShapeType="1"/>
            </p:cNvSpPr>
            <p:nvPr/>
          </p:nvSpPr>
          <p:spPr bwMode="auto">
            <a:xfrm flipV="1">
              <a:off x="4271" y="1790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5" name="Line 204"/>
            <p:cNvSpPr>
              <a:spLocks noChangeShapeType="1"/>
            </p:cNvSpPr>
            <p:nvPr/>
          </p:nvSpPr>
          <p:spPr bwMode="auto">
            <a:xfrm flipV="1">
              <a:off x="4293" y="1769"/>
              <a:ext cx="5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6" name="Line 205"/>
            <p:cNvSpPr>
              <a:spLocks noChangeShapeType="1"/>
            </p:cNvSpPr>
            <p:nvPr/>
          </p:nvSpPr>
          <p:spPr bwMode="auto">
            <a:xfrm flipV="1">
              <a:off x="4314" y="1745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7" name="Line 206"/>
            <p:cNvSpPr>
              <a:spLocks noChangeShapeType="1"/>
            </p:cNvSpPr>
            <p:nvPr/>
          </p:nvSpPr>
          <p:spPr bwMode="auto">
            <a:xfrm flipV="1">
              <a:off x="4338" y="1723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8" name="Line 207"/>
            <p:cNvSpPr>
              <a:spLocks noChangeShapeType="1"/>
            </p:cNvSpPr>
            <p:nvPr/>
          </p:nvSpPr>
          <p:spPr bwMode="auto">
            <a:xfrm flipV="1">
              <a:off x="4359" y="1702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89" name="Line 208"/>
            <p:cNvSpPr>
              <a:spLocks noChangeShapeType="1"/>
            </p:cNvSpPr>
            <p:nvPr/>
          </p:nvSpPr>
          <p:spPr bwMode="auto">
            <a:xfrm flipV="1">
              <a:off x="4381" y="167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0" name="Line 209"/>
            <p:cNvSpPr>
              <a:spLocks noChangeShapeType="1"/>
            </p:cNvSpPr>
            <p:nvPr/>
          </p:nvSpPr>
          <p:spPr bwMode="auto">
            <a:xfrm flipV="1">
              <a:off x="4404" y="1657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1" name="Freeform 210"/>
            <p:cNvSpPr>
              <a:spLocks/>
            </p:cNvSpPr>
            <p:nvPr/>
          </p:nvSpPr>
          <p:spPr bwMode="auto">
            <a:xfrm>
              <a:off x="4426" y="1638"/>
              <a:ext cx="7" cy="2"/>
            </a:xfrm>
            <a:custGeom>
              <a:avLst/>
              <a:gdLst>
                <a:gd name="T0" fmla="*/ 0 w 7"/>
                <a:gd name="T1" fmla="*/ 2 h 2"/>
                <a:gd name="T2" fmla="*/ 0 w 7"/>
                <a:gd name="T3" fmla="*/ 0 h 2"/>
                <a:gd name="T4" fmla="*/ 7 w 7"/>
                <a:gd name="T5" fmla="*/ 2 h 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" h="2">
                  <a:moveTo>
                    <a:pt x="0" y="2"/>
                  </a:moveTo>
                  <a:lnTo>
                    <a:pt x="0" y="0"/>
                  </a:lnTo>
                  <a:lnTo>
                    <a:pt x="7" y="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2" name="Line 211"/>
            <p:cNvSpPr>
              <a:spLocks noChangeShapeType="1"/>
            </p:cNvSpPr>
            <p:nvPr/>
          </p:nvSpPr>
          <p:spPr bwMode="auto">
            <a:xfrm>
              <a:off x="4454" y="1648"/>
              <a:ext cx="10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3" name="Line 212"/>
            <p:cNvSpPr>
              <a:spLocks noChangeShapeType="1"/>
            </p:cNvSpPr>
            <p:nvPr/>
          </p:nvSpPr>
          <p:spPr bwMode="auto">
            <a:xfrm>
              <a:off x="4485" y="1659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4" name="Line 213"/>
            <p:cNvSpPr>
              <a:spLocks noChangeShapeType="1"/>
            </p:cNvSpPr>
            <p:nvPr/>
          </p:nvSpPr>
          <p:spPr bwMode="auto">
            <a:xfrm>
              <a:off x="4516" y="1669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5" name="Line 214"/>
            <p:cNvSpPr>
              <a:spLocks noChangeShapeType="1"/>
            </p:cNvSpPr>
            <p:nvPr/>
          </p:nvSpPr>
          <p:spPr bwMode="auto">
            <a:xfrm>
              <a:off x="4544" y="1678"/>
              <a:ext cx="8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6" name="Line 215"/>
            <p:cNvSpPr>
              <a:spLocks noChangeShapeType="1"/>
            </p:cNvSpPr>
            <p:nvPr/>
          </p:nvSpPr>
          <p:spPr bwMode="auto">
            <a:xfrm>
              <a:off x="4575" y="1688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7" name="Line 216"/>
            <p:cNvSpPr>
              <a:spLocks noChangeShapeType="1"/>
            </p:cNvSpPr>
            <p:nvPr/>
          </p:nvSpPr>
          <p:spPr bwMode="auto">
            <a:xfrm>
              <a:off x="4604" y="1697"/>
              <a:ext cx="9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8" name="Line 217"/>
            <p:cNvSpPr>
              <a:spLocks noChangeShapeType="1"/>
            </p:cNvSpPr>
            <p:nvPr/>
          </p:nvSpPr>
          <p:spPr bwMode="auto">
            <a:xfrm>
              <a:off x="4635" y="170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299" name="Line 218"/>
            <p:cNvSpPr>
              <a:spLocks noChangeShapeType="1"/>
            </p:cNvSpPr>
            <p:nvPr/>
          </p:nvSpPr>
          <p:spPr bwMode="auto">
            <a:xfrm>
              <a:off x="4666" y="1716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0" name="Line 219"/>
            <p:cNvSpPr>
              <a:spLocks noChangeShapeType="1"/>
            </p:cNvSpPr>
            <p:nvPr/>
          </p:nvSpPr>
          <p:spPr bwMode="auto">
            <a:xfrm>
              <a:off x="4694" y="1726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1" name="Line 220"/>
            <p:cNvSpPr>
              <a:spLocks noChangeShapeType="1"/>
            </p:cNvSpPr>
            <p:nvPr/>
          </p:nvSpPr>
          <p:spPr bwMode="auto">
            <a:xfrm>
              <a:off x="4725" y="1735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2" name="Line 221"/>
            <p:cNvSpPr>
              <a:spLocks noChangeShapeType="1"/>
            </p:cNvSpPr>
            <p:nvPr/>
          </p:nvSpPr>
          <p:spPr bwMode="auto">
            <a:xfrm>
              <a:off x="4753" y="1747"/>
              <a:ext cx="10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3" name="Line 222"/>
            <p:cNvSpPr>
              <a:spLocks noChangeShapeType="1"/>
            </p:cNvSpPr>
            <p:nvPr/>
          </p:nvSpPr>
          <p:spPr bwMode="auto">
            <a:xfrm>
              <a:off x="4784" y="175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4" name="Line 223"/>
            <p:cNvSpPr>
              <a:spLocks noChangeShapeType="1"/>
            </p:cNvSpPr>
            <p:nvPr/>
          </p:nvSpPr>
          <p:spPr bwMode="auto">
            <a:xfrm>
              <a:off x="4815" y="1766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5" name="Line 224"/>
            <p:cNvSpPr>
              <a:spLocks noChangeShapeType="1"/>
            </p:cNvSpPr>
            <p:nvPr/>
          </p:nvSpPr>
          <p:spPr bwMode="auto">
            <a:xfrm>
              <a:off x="4844" y="1776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6" name="Line 225"/>
            <p:cNvSpPr>
              <a:spLocks noChangeShapeType="1"/>
            </p:cNvSpPr>
            <p:nvPr/>
          </p:nvSpPr>
          <p:spPr bwMode="auto">
            <a:xfrm>
              <a:off x="4874" y="1785"/>
              <a:ext cx="8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7" name="Line 226"/>
            <p:cNvSpPr>
              <a:spLocks noChangeShapeType="1"/>
            </p:cNvSpPr>
            <p:nvPr/>
          </p:nvSpPr>
          <p:spPr bwMode="auto">
            <a:xfrm>
              <a:off x="4903" y="1795"/>
              <a:ext cx="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8" name="Line 227"/>
            <p:cNvSpPr>
              <a:spLocks noChangeShapeType="1"/>
            </p:cNvSpPr>
            <p:nvPr/>
          </p:nvSpPr>
          <p:spPr bwMode="auto">
            <a:xfrm>
              <a:off x="4934" y="1804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09" name="Line 228"/>
            <p:cNvSpPr>
              <a:spLocks noChangeShapeType="1"/>
            </p:cNvSpPr>
            <p:nvPr/>
          </p:nvSpPr>
          <p:spPr bwMode="auto">
            <a:xfrm>
              <a:off x="4965" y="1814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0" name="Line 229"/>
            <p:cNvSpPr>
              <a:spLocks noChangeShapeType="1"/>
            </p:cNvSpPr>
            <p:nvPr/>
          </p:nvSpPr>
          <p:spPr bwMode="auto">
            <a:xfrm>
              <a:off x="4993" y="1823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1" name="Line 230"/>
            <p:cNvSpPr>
              <a:spLocks noChangeShapeType="1"/>
            </p:cNvSpPr>
            <p:nvPr/>
          </p:nvSpPr>
          <p:spPr bwMode="auto">
            <a:xfrm>
              <a:off x="5024" y="1835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2" name="Line 231"/>
            <p:cNvSpPr>
              <a:spLocks noChangeShapeType="1"/>
            </p:cNvSpPr>
            <p:nvPr/>
          </p:nvSpPr>
          <p:spPr bwMode="auto">
            <a:xfrm>
              <a:off x="5052" y="1845"/>
              <a:ext cx="10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3" name="Line 232"/>
            <p:cNvSpPr>
              <a:spLocks noChangeShapeType="1"/>
            </p:cNvSpPr>
            <p:nvPr/>
          </p:nvSpPr>
          <p:spPr bwMode="auto">
            <a:xfrm>
              <a:off x="5083" y="1854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4" name="Line 233"/>
            <p:cNvSpPr>
              <a:spLocks noChangeShapeType="1"/>
            </p:cNvSpPr>
            <p:nvPr/>
          </p:nvSpPr>
          <p:spPr bwMode="auto">
            <a:xfrm>
              <a:off x="5114" y="1864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5" name="Line 234"/>
            <p:cNvSpPr>
              <a:spLocks noChangeShapeType="1"/>
            </p:cNvSpPr>
            <p:nvPr/>
          </p:nvSpPr>
          <p:spPr bwMode="auto">
            <a:xfrm>
              <a:off x="5143" y="1873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6" name="Line 235"/>
            <p:cNvSpPr>
              <a:spLocks noChangeShapeType="1"/>
            </p:cNvSpPr>
            <p:nvPr/>
          </p:nvSpPr>
          <p:spPr bwMode="auto">
            <a:xfrm>
              <a:off x="5174" y="1883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7" name="Line 236"/>
            <p:cNvSpPr>
              <a:spLocks noChangeShapeType="1"/>
            </p:cNvSpPr>
            <p:nvPr/>
          </p:nvSpPr>
          <p:spPr bwMode="auto">
            <a:xfrm>
              <a:off x="5202" y="1892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8" name="Line 237"/>
            <p:cNvSpPr>
              <a:spLocks noChangeShapeType="1"/>
            </p:cNvSpPr>
            <p:nvPr/>
          </p:nvSpPr>
          <p:spPr bwMode="auto">
            <a:xfrm>
              <a:off x="5233" y="1902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19" name="Line 238"/>
            <p:cNvSpPr>
              <a:spLocks noChangeShapeType="1"/>
            </p:cNvSpPr>
            <p:nvPr/>
          </p:nvSpPr>
          <p:spPr bwMode="auto">
            <a:xfrm>
              <a:off x="5264" y="1911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0" name="Line 239"/>
            <p:cNvSpPr>
              <a:spLocks noChangeShapeType="1"/>
            </p:cNvSpPr>
            <p:nvPr/>
          </p:nvSpPr>
          <p:spPr bwMode="auto">
            <a:xfrm flipH="1">
              <a:off x="5257" y="1930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1" name="Line 240"/>
            <p:cNvSpPr>
              <a:spLocks noChangeShapeType="1"/>
            </p:cNvSpPr>
            <p:nvPr/>
          </p:nvSpPr>
          <p:spPr bwMode="auto">
            <a:xfrm flipH="1">
              <a:off x="5235" y="1951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2" name="Line 241"/>
            <p:cNvSpPr>
              <a:spLocks noChangeShapeType="1"/>
            </p:cNvSpPr>
            <p:nvPr/>
          </p:nvSpPr>
          <p:spPr bwMode="auto">
            <a:xfrm flipH="1">
              <a:off x="5214" y="1975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3" name="Line 242"/>
            <p:cNvSpPr>
              <a:spLocks noChangeShapeType="1"/>
            </p:cNvSpPr>
            <p:nvPr/>
          </p:nvSpPr>
          <p:spPr bwMode="auto">
            <a:xfrm flipH="1">
              <a:off x="5193" y="1996"/>
              <a:ext cx="4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4" name="Line 243"/>
            <p:cNvSpPr>
              <a:spLocks noChangeShapeType="1"/>
            </p:cNvSpPr>
            <p:nvPr/>
          </p:nvSpPr>
          <p:spPr bwMode="auto">
            <a:xfrm flipH="1">
              <a:off x="5171" y="2020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5" name="Line 244"/>
            <p:cNvSpPr>
              <a:spLocks noChangeShapeType="1"/>
            </p:cNvSpPr>
            <p:nvPr/>
          </p:nvSpPr>
          <p:spPr bwMode="auto">
            <a:xfrm flipH="1">
              <a:off x="5147" y="2042"/>
              <a:ext cx="8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6" name="Line 245"/>
            <p:cNvSpPr>
              <a:spLocks noChangeShapeType="1"/>
            </p:cNvSpPr>
            <p:nvPr/>
          </p:nvSpPr>
          <p:spPr bwMode="auto">
            <a:xfrm flipH="1">
              <a:off x="5126" y="2065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7" name="Line 246"/>
            <p:cNvSpPr>
              <a:spLocks noChangeShapeType="1"/>
            </p:cNvSpPr>
            <p:nvPr/>
          </p:nvSpPr>
          <p:spPr bwMode="auto">
            <a:xfrm flipH="1">
              <a:off x="5105" y="2087"/>
              <a:ext cx="4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8" name="Line 247"/>
            <p:cNvSpPr>
              <a:spLocks noChangeShapeType="1"/>
            </p:cNvSpPr>
            <p:nvPr/>
          </p:nvSpPr>
          <p:spPr bwMode="auto">
            <a:xfrm flipH="1">
              <a:off x="5083" y="2110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29" name="Line 248"/>
            <p:cNvSpPr>
              <a:spLocks noChangeShapeType="1"/>
            </p:cNvSpPr>
            <p:nvPr/>
          </p:nvSpPr>
          <p:spPr bwMode="auto">
            <a:xfrm flipH="1">
              <a:off x="5060" y="2132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0" name="Line 249"/>
            <p:cNvSpPr>
              <a:spLocks noChangeShapeType="1"/>
            </p:cNvSpPr>
            <p:nvPr/>
          </p:nvSpPr>
          <p:spPr bwMode="auto">
            <a:xfrm flipH="1">
              <a:off x="5038" y="2153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1" name="Line 250"/>
            <p:cNvSpPr>
              <a:spLocks noChangeShapeType="1"/>
            </p:cNvSpPr>
            <p:nvPr/>
          </p:nvSpPr>
          <p:spPr bwMode="auto">
            <a:xfrm flipH="1">
              <a:off x="5017" y="2177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2" name="Line 251"/>
            <p:cNvSpPr>
              <a:spLocks noChangeShapeType="1"/>
            </p:cNvSpPr>
            <p:nvPr/>
          </p:nvSpPr>
          <p:spPr bwMode="auto">
            <a:xfrm flipH="1">
              <a:off x="4996" y="2198"/>
              <a:ext cx="4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3" name="Line 252"/>
            <p:cNvSpPr>
              <a:spLocks noChangeShapeType="1"/>
            </p:cNvSpPr>
            <p:nvPr/>
          </p:nvSpPr>
          <p:spPr bwMode="auto">
            <a:xfrm flipH="1">
              <a:off x="4972" y="2222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4" name="Line 253"/>
            <p:cNvSpPr>
              <a:spLocks noChangeShapeType="1"/>
            </p:cNvSpPr>
            <p:nvPr/>
          </p:nvSpPr>
          <p:spPr bwMode="auto">
            <a:xfrm flipH="1">
              <a:off x="4950" y="2243"/>
              <a:ext cx="5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5" name="Line 254"/>
            <p:cNvSpPr>
              <a:spLocks noChangeShapeType="1"/>
            </p:cNvSpPr>
            <p:nvPr/>
          </p:nvSpPr>
          <p:spPr bwMode="auto">
            <a:xfrm flipH="1">
              <a:off x="4929" y="2267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6" name="Line 255"/>
            <p:cNvSpPr>
              <a:spLocks noChangeShapeType="1"/>
            </p:cNvSpPr>
            <p:nvPr/>
          </p:nvSpPr>
          <p:spPr bwMode="auto">
            <a:xfrm flipH="1">
              <a:off x="4908" y="2288"/>
              <a:ext cx="4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7" name="Line 256"/>
            <p:cNvSpPr>
              <a:spLocks noChangeShapeType="1"/>
            </p:cNvSpPr>
            <p:nvPr/>
          </p:nvSpPr>
          <p:spPr bwMode="auto">
            <a:xfrm flipH="1">
              <a:off x="4884" y="2312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8" name="Line 257"/>
            <p:cNvSpPr>
              <a:spLocks noChangeShapeType="1"/>
            </p:cNvSpPr>
            <p:nvPr/>
          </p:nvSpPr>
          <p:spPr bwMode="auto">
            <a:xfrm flipH="1">
              <a:off x="4863" y="2334"/>
              <a:ext cx="4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39" name="Line 258"/>
            <p:cNvSpPr>
              <a:spLocks noChangeShapeType="1"/>
            </p:cNvSpPr>
            <p:nvPr/>
          </p:nvSpPr>
          <p:spPr bwMode="auto">
            <a:xfrm flipH="1">
              <a:off x="4841" y="2357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0" name="Line 259"/>
            <p:cNvSpPr>
              <a:spLocks noChangeShapeType="1"/>
            </p:cNvSpPr>
            <p:nvPr/>
          </p:nvSpPr>
          <p:spPr bwMode="auto">
            <a:xfrm flipH="1">
              <a:off x="4820" y="2379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1" name="Line 260"/>
            <p:cNvSpPr>
              <a:spLocks noChangeShapeType="1"/>
            </p:cNvSpPr>
            <p:nvPr/>
          </p:nvSpPr>
          <p:spPr bwMode="auto">
            <a:xfrm flipH="1">
              <a:off x="4796" y="2402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2" name="Line 261"/>
            <p:cNvSpPr>
              <a:spLocks noChangeShapeType="1"/>
            </p:cNvSpPr>
            <p:nvPr/>
          </p:nvSpPr>
          <p:spPr bwMode="auto">
            <a:xfrm flipH="1">
              <a:off x="4775" y="2424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3" name="Line 262"/>
            <p:cNvSpPr>
              <a:spLocks noChangeShapeType="1"/>
            </p:cNvSpPr>
            <p:nvPr/>
          </p:nvSpPr>
          <p:spPr bwMode="auto">
            <a:xfrm flipH="1">
              <a:off x="4753" y="2448"/>
              <a:ext cx="5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4" name="Line 263"/>
            <p:cNvSpPr>
              <a:spLocks noChangeShapeType="1"/>
            </p:cNvSpPr>
            <p:nvPr/>
          </p:nvSpPr>
          <p:spPr bwMode="auto">
            <a:xfrm flipH="1">
              <a:off x="4732" y="2471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5" name="Line 264"/>
            <p:cNvSpPr>
              <a:spLocks noChangeShapeType="1"/>
            </p:cNvSpPr>
            <p:nvPr/>
          </p:nvSpPr>
          <p:spPr bwMode="auto">
            <a:xfrm flipH="1">
              <a:off x="4711" y="2493"/>
              <a:ext cx="4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6" name="Line 265"/>
            <p:cNvSpPr>
              <a:spLocks noChangeShapeType="1"/>
            </p:cNvSpPr>
            <p:nvPr/>
          </p:nvSpPr>
          <p:spPr bwMode="auto">
            <a:xfrm flipH="1">
              <a:off x="4687" y="2516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7" name="Line 266"/>
            <p:cNvSpPr>
              <a:spLocks noChangeShapeType="1"/>
            </p:cNvSpPr>
            <p:nvPr/>
          </p:nvSpPr>
          <p:spPr bwMode="auto">
            <a:xfrm flipH="1">
              <a:off x="4666" y="253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8" name="Line 267"/>
            <p:cNvSpPr>
              <a:spLocks noChangeShapeType="1"/>
            </p:cNvSpPr>
            <p:nvPr/>
          </p:nvSpPr>
          <p:spPr bwMode="auto">
            <a:xfrm flipH="1">
              <a:off x="4644" y="2561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49" name="Line 268"/>
            <p:cNvSpPr>
              <a:spLocks noChangeShapeType="1"/>
            </p:cNvSpPr>
            <p:nvPr/>
          </p:nvSpPr>
          <p:spPr bwMode="auto">
            <a:xfrm flipH="1">
              <a:off x="4628" y="2585"/>
              <a:ext cx="2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0" name="Line 269"/>
            <p:cNvSpPr>
              <a:spLocks noChangeShapeType="1"/>
            </p:cNvSpPr>
            <p:nvPr/>
          </p:nvSpPr>
          <p:spPr bwMode="auto">
            <a:xfrm flipH="1">
              <a:off x="4616" y="2614"/>
              <a:ext cx="2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1" name="Line 270"/>
            <p:cNvSpPr>
              <a:spLocks noChangeShapeType="1"/>
            </p:cNvSpPr>
            <p:nvPr/>
          </p:nvSpPr>
          <p:spPr bwMode="auto">
            <a:xfrm flipH="1">
              <a:off x="4604" y="2642"/>
              <a:ext cx="2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2" name="Line 271"/>
            <p:cNvSpPr>
              <a:spLocks noChangeShapeType="1"/>
            </p:cNvSpPr>
            <p:nvPr/>
          </p:nvSpPr>
          <p:spPr bwMode="auto">
            <a:xfrm flipH="1">
              <a:off x="4592" y="2673"/>
              <a:ext cx="2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3" name="Line 272"/>
            <p:cNvSpPr>
              <a:spLocks noChangeShapeType="1"/>
            </p:cNvSpPr>
            <p:nvPr/>
          </p:nvSpPr>
          <p:spPr bwMode="auto">
            <a:xfrm flipH="1">
              <a:off x="4578" y="2702"/>
              <a:ext cx="4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4" name="Line 273"/>
            <p:cNvSpPr>
              <a:spLocks noChangeShapeType="1"/>
            </p:cNvSpPr>
            <p:nvPr/>
          </p:nvSpPr>
          <p:spPr bwMode="auto">
            <a:xfrm flipH="1">
              <a:off x="4566" y="2730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5" name="Line 274"/>
            <p:cNvSpPr>
              <a:spLocks noChangeShapeType="1"/>
            </p:cNvSpPr>
            <p:nvPr/>
          </p:nvSpPr>
          <p:spPr bwMode="auto">
            <a:xfrm flipH="1">
              <a:off x="4554" y="2759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6" name="Line 275"/>
            <p:cNvSpPr>
              <a:spLocks noChangeShapeType="1"/>
            </p:cNvSpPr>
            <p:nvPr/>
          </p:nvSpPr>
          <p:spPr bwMode="auto">
            <a:xfrm flipH="1">
              <a:off x="4525" y="2775"/>
              <a:ext cx="8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7" name="Line 276"/>
            <p:cNvSpPr>
              <a:spLocks noChangeShapeType="1"/>
            </p:cNvSpPr>
            <p:nvPr/>
          </p:nvSpPr>
          <p:spPr bwMode="auto">
            <a:xfrm flipH="1">
              <a:off x="4495" y="2785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8" name="Line 277"/>
            <p:cNvSpPr>
              <a:spLocks noChangeShapeType="1"/>
            </p:cNvSpPr>
            <p:nvPr/>
          </p:nvSpPr>
          <p:spPr bwMode="auto">
            <a:xfrm flipH="1">
              <a:off x="4466" y="2794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59" name="Line 278"/>
            <p:cNvSpPr>
              <a:spLocks noChangeShapeType="1"/>
            </p:cNvSpPr>
            <p:nvPr/>
          </p:nvSpPr>
          <p:spPr bwMode="auto">
            <a:xfrm flipH="1">
              <a:off x="4435" y="2806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0" name="Line 279"/>
            <p:cNvSpPr>
              <a:spLocks noChangeShapeType="1"/>
            </p:cNvSpPr>
            <p:nvPr/>
          </p:nvSpPr>
          <p:spPr bwMode="auto">
            <a:xfrm flipH="1">
              <a:off x="4407" y="2816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1" name="Line 280"/>
            <p:cNvSpPr>
              <a:spLocks noChangeShapeType="1"/>
            </p:cNvSpPr>
            <p:nvPr/>
          </p:nvSpPr>
          <p:spPr bwMode="auto">
            <a:xfrm flipH="1">
              <a:off x="4376" y="2827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2" name="Line 281"/>
            <p:cNvSpPr>
              <a:spLocks noChangeShapeType="1"/>
            </p:cNvSpPr>
            <p:nvPr/>
          </p:nvSpPr>
          <p:spPr bwMode="auto">
            <a:xfrm flipH="1">
              <a:off x="4347" y="2837"/>
              <a:ext cx="8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3" name="Line 282"/>
            <p:cNvSpPr>
              <a:spLocks noChangeShapeType="1"/>
            </p:cNvSpPr>
            <p:nvPr/>
          </p:nvSpPr>
          <p:spPr bwMode="auto">
            <a:xfrm flipH="1">
              <a:off x="4317" y="2849"/>
              <a:ext cx="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4" name="Line 283"/>
            <p:cNvSpPr>
              <a:spLocks noChangeShapeType="1"/>
            </p:cNvSpPr>
            <p:nvPr/>
          </p:nvSpPr>
          <p:spPr bwMode="auto">
            <a:xfrm flipH="1">
              <a:off x="4288" y="2858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5" name="Line 284"/>
            <p:cNvSpPr>
              <a:spLocks noChangeShapeType="1"/>
            </p:cNvSpPr>
            <p:nvPr/>
          </p:nvSpPr>
          <p:spPr bwMode="auto">
            <a:xfrm flipH="1">
              <a:off x="4269" y="2880"/>
              <a:ext cx="5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6" name="Line 285"/>
            <p:cNvSpPr>
              <a:spLocks noChangeShapeType="1"/>
            </p:cNvSpPr>
            <p:nvPr/>
          </p:nvSpPr>
          <p:spPr bwMode="auto">
            <a:xfrm flipH="1">
              <a:off x="4250" y="2903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7" name="Line 286"/>
            <p:cNvSpPr>
              <a:spLocks noChangeShapeType="1"/>
            </p:cNvSpPr>
            <p:nvPr/>
          </p:nvSpPr>
          <p:spPr bwMode="auto">
            <a:xfrm flipH="1">
              <a:off x="4231" y="2929"/>
              <a:ext cx="5" cy="8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8" name="Line 287"/>
            <p:cNvSpPr>
              <a:spLocks noChangeShapeType="1"/>
            </p:cNvSpPr>
            <p:nvPr/>
          </p:nvSpPr>
          <p:spPr bwMode="auto">
            <a:xfrm flipH="1">
              <a:off x="4212" y="2956"/>
              <a:ext cx="5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69" name="Line 288"/>
            <p:cNvSpPr>
              <a:spLocks noChangeShapeType="1"/>
            </p:cNvSpPr>
            <p:nvPr/>
          </p:nvSpPr>
          <p:spPr bwMode="auto">
            <a:xfrm flipH="1">
              <a:off x="4193" y="2979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0" name="Line 289"/>
            <p:cNvSpPr>
              <a:spLocks noChangeShapeType="1"/>
            </p:cNvSpPr>
            <p:nvPr/>
          </p:nvSpPr>
          <p:spPr bwMode="auto">
            <a:xfrm flipH="1">
              <a:off x="4174" y="3005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1" name="Line 290"/>
            <p:cNvSpPr>
              <a:spLocks noChangeShapeType="1"/>
            </p:cNvSpPr>
            <p:nvPr/>
          </p:nvSpPr>
          <p:spPr bwMode="auto">
            <a:xfrm flipH="1">
              <a:off x="4155" y="3029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2" name="Line 291"/>
            <p:cNvSpPr>
              <a:spLocks noChangeShapeType="1"/>
            </p:cNvSpPr>
            <p:nvPr/>
          </p:nvSpPr>
          <p:spPr bwMode="auto">
            <a:xfrm flipH="1">
              <a:off x="4136" y="3055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3" name="Line 292"/>
            <p:cNvSpPr>
              <a:spLocks noChangeShapeType="1"/>
            </p:cNvSpPr>
            <p:nvPr/>
          </p:nvSpPr>
          <p:spPr bwMode="auto">
            <a:xfrm flipH="1">
              <a:off x="4117" y="3081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4" name="Line 293"/>
            <p:cNvSpPr>
              <a:spLocks noChangeShapeType="1"/>
            </p:cNvSpPr>
            <p:nvPr/>
          </p:nvSpPr>
          <p:spPr bwMode="auto">
            <a:xfrm flipH="1">
              <a:off x="4098" y="3105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5" name="Line 294"/>
            <p:cNvSpPr>
              <a:spLocks noChangeShapeType="1"/>
            </p:cNvSpPr>
            <p:nvPr/>
          </p:nvSpPr>
          <p:spPr bwMode="auto">
            <a:xfrm flipH="1">
              <a:off x="4079" y="3131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6" name="Line 295"/>
            <p:cNvSpPr>
              <a:spLocks noChangeShapeType="1"/>
            </p:cNvSpPr>
            <p:nvPr/>
          </p:nvSpPr>
          <p:spPr bwMode="auto">
            <a:xfrm flipH="1">
              <a:off x="4060" y="3155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377" name="Line 296"/>
            <p:cNvSpPr>
              <a:spLocks noChangeShapeType="1"/>
            </p:cNvSpPr>
            <p:nvPr/>
          </p:nvSpPr>
          <p:spPr bwMode="auto">
            <a:xfrm flipH="1">
              <a:off x="4041" y="3181"/>
              <a:ext cx="5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5183" name="Line 297"/>
          <p:cNvSpPr>
            <a:spLocks noChangeShapeType="1"/>
          </p:cNvSpPr>
          <p:nvPr/>
        </p:nvSpPr>
        <p:spPr bwMode="auto">
          <a:xfrm flipH="1">
            <a:off x="6478588" y="5124450"/>
            <a:ext cx="7937" cy="79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84" name="Line 298"/>
          <p:cNvSpPr>
            <a:spLocks noChangeShapeType="1"/>
          </p:cNvSpPr>
          <p:nvPr/>
        </p:nvSpPr>
        <p:spPr bwMode="auto">
          <a:xfrm flipH="1">
            <a:off x="6453188" y="5162550"/>
            <a:ext cx="6350" cy="1111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85" name="Line 299"/>
          <p:cNvSpPr>
            <a:spLocks noChangeShapeType="1"/>
          </p:cNvSpPr>
          <p:nvPr/>
        </p:nvSpPr>
        <p:spPr bwMode="auto">
          <a:xfrm flipH="1">
            <a:off x="6403975" y="5184775"/>
            <a:ext cx="11113" cy="79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86" name="Line 300"/>
          <p:cNvSpPr>
            <a:spLocks noChangeShapeType="1"/>
          </p:cNvSpPr>
          <p:nvPr/>
        </p:nvSpPr>
        <p:spPr bwMode="auto">
          <a:xfrm flipH="1">
            <a:off x="6357938" y="5203825"/>
            <a:ext cx="11112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87" name="Line 301"/>
          <p:cNvSpPr>
            <a:spLocks noChangeShapeType="1"/>
          </p:cNvSpPr>
          <p:nvPr/>
        </p:nvSpPr>
        <p:spPr bwMode="auto">
          <a:xfrm flipH="1">
            <a:off x="6308725" y="5222875"/>
            <a:ext cx="15875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88" name="Line 302"/>
          <p:cNvSpPr>
            <a:spLocks noChangeShapeType="1"/>
          </p:cNvSpPr>
          <p:nvPr/>
        </p:nvSpPr>
        <p:spPr bwMode="auto">
          <a:xfrm flipH="1">
            <a:off x="6264275" y="5237163"/>
            <a:ext cx="11113" cy="47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89" name="Line 303"/>
          <p:cNvSpPr>
            <a:spLocks noChangeShapeType="1"/>
          </p:cNvSpPr>
          <p:nvPr/>
        </p:nvSpPr>
        <p:spPr bwMode="auto">
          <a:xfrm flipH="1">
            <a:off x="6218238" y="5256213"/>
            <a:ext cx="11112" cy="47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0" name="Line 304"/>
          <p:cNvSpPr>
            <a:spLocks noChangeShapeType="1"/>
          </p:cNvSpPr>
          <p:nvPr/>
        </p:nvSpPr>
        <p:spPr bwMode="auto">
          <a:xfrm flipH="1">
            <a:off x="6169025" y="5275263"/>
            <a:ext cx="12700" cy="47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1" name="Line 305"/>
          <p:cNvSpPr>
            <a:spLocks noChangeShapeType="1"/>
          </p:cNvSpPr>
          <p:nvPr/>
        </p:nvSpPr>
        <p:spPr bwMode="auto">
          <a:xfrm flipH="1">
            <a:off x="6124575" y="5291138"/>
            <a:ext cx="11113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2" name="Line 306"/>
          <p:cNvSpPr>
            <a:spLocks noChangeShapeType="1"/>
          </p:cNvSpPr>
          <p:nvPr/>
        </p:nvSpPr>
        <p:spPr bwMode="auto">
          <a:xfrm flipH="1">
            <a:off x="6075363" y="5310188"/>
            <a:ext cx="11112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3" name="Line 307"/>
          <p:cNvSpPr>
            <a:spLocks noChangeShapeType="1"/>
          </p:cNvSpPr>
          <p:nvPr/>
        </p:nvSpPr>
        <p:spPr bwMode="auto">
          <a:xfrm flipH="1">
            <a:off x="6030913" y="5324475"/>
            <a:ext cx="11112" cy="79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4" name="Line 308"/>
          <p:cNvSpPr>
            <a:spLocks noChangeShapeType="1"/>
          </p:cNvSpPr>
          <p:nvPr/>
        </p:nvSpPr>
        <p:spPr bwMode="auto">
          <a:xfrm flipH="1">
            <a:off x="5981700" y="5343525"/>
            <a:ext cx="14288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5" name="Line 309"/>
          <p:cNvSpPr>
            <a:spLocks noChangeShapeType="1"/>
          </p:cNvSpPr>
          <p:nvPr/>
        </p:nvSpPr>
        <p:spPr bwMode="auto">
          <a:xfrm flipH="1">
            <a:off x="5935663" y="5362575"/>
            <a:ext cx="11112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6" name="Line 310"/>
          <p:cNvSpPr>
            <a:spLocks noChangeShapeType="1"/>
          </p:cNvSpPr>
          <p:nvPr/>
        </p:nvSpPr>
        <p:spPr bwMode="auto">
          <a:xfrm flipH="1">
            <a:off x="5886450" y="5370513"/>
            <a:ext cx="12700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7" name="Line 311"/>
          <p:cNvSpPr>
            <a:spLocks noChangeShapeType="1"/>
          </p:cNvSpPr>
          <p:nvPr/>
        </p:nvSpPr>
        <p:spPr bwMode="auto">
          <a:xfrm flipH="1">
            <a:off x="5838825" y="5370513"/>
            <a:ext cx="111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8" name="Line 312"/>
          <p:cNvSpPr>
            <a:spLocks noChangeShapeType="1"/>
          </p:cNvSpPr>
          <p:nvPr/>
        </p:nvSpPr>
        <p:spPr bwMode="auto">
          <a:xfrm flipH="1">
            <a:off x="5789613" y="5365750"/>
            <a:ext cx="1111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199" name="Line 313"/>
          <p:cNvSpPr>
            <a:spLocks noChangeShapeType="1"/>
          </p:cNvSpPr>
          <p:nvPr/>
        </p:nvSpPr>
        <p:spPr bwMode="auto">
          <a:xfrm flipH="1">
            <a:off x="5735638" y="5365750"/>
            <a:ext cx="15875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0" name="Line 314"/>
          <p:cNvSpPr>
            <a:spLocks noChangeShapeType="1"/>
          </p:cNvSpPr>
          <p:nvPr/>
        </p:nvSpPr>
        <p:spPr bwMode="auto">
          <a:xfrm flipH="1">
            <a:off x="5688013" y="5365750"/>
            <a:ext cx="1111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1" name="Line 315"/>
          <p:cNvSpPr>
            <a:spLocks noChangeShapeType="1"/>
          </p:cNvSpPr>
          <p:nvPr/>
        </p:nvSpPr>
        <p:spPr bwMode="auto">
          <a:xfrm flipH="1">
            <a:off x="5638800" y="5365750"/>
            <a:ext cx="1111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2" name="Line 316"/>
          <p:cNvSpPr>
            <a:spLocks noChangeShapeType="1"/>
          </p:cNvSpPr>
          <p:nvPr/>
        </p:nvSpPr>
        <p:spPr bwMode="auto">
          <a:xfrm flipH="1">
            <a:off x="5589588" y="5362575"/>
            <a:ext cx="1111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3" name="Line 317"/>
          <p:cNvSpPr>
            <a:spLocks noChangeShapeType="1"/>
          </p:cNvSpPr>
          <p:nvPr/>
        </p:nvSpPr>
        <p:spPr bwMode="auto">
          <a:xfrm flipH="1">
            <a:off x="5537200" y="5362575"/>
            <a:ext cx="14288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4" name="Line 318"/>
          <p:cNvSpPr>
            <a:spLocks noChangeShapeType="1"/>
          </p:cNvSpPr>
          <p:nvPr/>
        </p:nvSpPr>
        <p:spPr bwMode="auto">
          <a:xfrm flipH="1">
            <a:off x="5487988" y="5362575"/>
            <a:ext cx="11112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5" name="Line 319"/>
          <p:cNvSpPr>
            <a:spLocks noChangeShapeType="1"/>
          </p:cNvSpPr>
          <p:nvPr/>
        </p:nvSpPr>
        <p:spPr bwMode="auto">
          <a:xfrm flipH="1">
            <a:off x="5438775" y="5362575"/>
            <a:ext cx="1111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6" name="Line 320"/>
          <p:cNvSpPr>
            <a:spLocks noChangeShapeType="1"/>
          </p:cNvSpPr>
          <p:nvPr/>
        </p:nvSpPr>
        <p:spPr bwMode="auto">
          <a:xfrm flipH="1">
            <a:off x="5389563" y="53578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7" name="Line 321"/>
          <p:cNvSpPr>
            <a:spLocks noChangeShapeType="1"/>
          </p:cNvSpPr>
          <p:nvPr/>
        </p:nvSpPr>
        <p:spPr bwMode="auto">
          <a:xfrm flipH="1">
            <a:off x="5337175" y="5357813"/>
            <a:ext cx="14288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8" name="Line 322"/>
          <p:cNvSpPr>
            <a:spLocks noChangeShapeType="1"/>
          </p:cNvSpPr>
          <p:nvPr/>
        </p:nvSpPr>
        <p:spPr bwMode="auto">
          <a:xfrm flipH="1">
            <a:off x="5287963" y="5357813"/>
            <a:ext cx="11112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09" name="Line 323"/>
          <p:cNvSpPr>
            <a:spLocks noChangeShapeType="1"/>
          </p:cNvSpPr>
          <p:nvPr/>
        </p:nvSpPr>
        <p:spPr bwMode="auto">
          <a:xfrm flipH="1" flipV="1">
            <a:off x="5238750" y="5351463"/>
            <a:ext cx="11113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10" name="Line 324"/>
          <p:cNvSpPr>
            <a:spLocks noChangeShapeType="1"/>
          </p:cNvSpPr>
          <p:nvPr/>
        </p:nvSpPr>
        <p:spPr bwMode="auto">
          <a:xfrm flipH="1" flipV="1">
            <a:off x="5194300" y="5332413"/>
            <a:ext cx="11113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11" name="Line 325"/>
          <p:cNvSpPr>
            <a:spLocks noChangeShapeType="1"/>
          </p:cNvSpPr>
          <p:nvPr/>
        </p:nvSpPr>
        <p:spPr bwMode="auto">
          <a:xfrm flipH="1" flipV="1">
            <a:off x="5145088" y="5316538"/>
            <a:ext cx="11112" cy="47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12" name="Line 326"/>
          <p:cNvSpPr>
            <a:spLocks noChangeShapeType="1"/>
          </p:cNvSpPr>
          <p:nvPr/>
        </p:nvSpPr>
        <p:spPr bwMode="auto">
          <a:xfrm flipH="1" flipV="1">
            <a:off x="5099050" y="5302250"/>
            <a:ext cx="11113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13" name="Line 327"/>
          <p:cNvSpPr>
            <a:spLocks noChangeShapeType="1"/>
          </p:cNvSpPr>
          <p:nvPr/>
        </p:nvSpPr>
        <p:spPr bwMode="auto">
          <a:xfrm flipH="1" flipV="1">
            <a:off x="5049838" y="5283200"/>
            <a:ext cx="12700" cy="793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14" name="Line 328"/>
          <p:cNvSpPr>
            <a:spLocks noChangeShapeType="1"/>
          </p:cNvSpPr>
          <p:nvPr/>
        </p:nvSpPr>
        <p:spPr bwMode="auto">
          <a:xfrm flipH="1" flipV="1">
            <a:off x="5005388" y="5267325"/>
            <a:ext cx="11112" cy="4763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15" name="Line 329"/>
          <p:cNvSpPr>
            <a:spLocks noChangeShapeType="1"/>
          </p:cNvSpPr>
          <p:nvPr/>
        </p:nvSpPr>
        <p:spPr bwMode="auto">
          <a:xfrm flipH="1" flipV="1">
            <a:off x="4956175" y="5253038"/>
            <a:ext cx="11113" cy="3175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16" name="Line 330"/>
          <p:cNvSpPr>
            <a:spLocks noChangeShapeType="1"/>
          </p:cNvSpPr>
          <p:nvPr/>
        </p:nvSpPr>
        <p:spPr bwMode="auto">
          <a:xfrm flipH="1" flipV="1">
            <a:off x="4906963" y="5237163"/>
            <a:ext cx="15875" cy="4762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5217" name="Group 331"/>
          <p:cNvGrpSpPr>
            <a:grpSpLocks/>
          </p:cNvGrpSpPr>
          <p:nvPr/>
        </p:nvGrpSpPr>
        <p:grpSpPr bwMode="auto">
          <a:xfrm>
            <a:off x="4670425" y="4786313"/>
            <a:ext cx="203200" cy="436562"/>
            <a:chOff x="2883" y="2994"/>
            <a:chExt cx="128" cy="275"/>
          </a:xfrm>
        </p:grpSpPr>
        <p:sp>
          <p:nvSpPr>
            <p:cNvPr id="6169" name="Line 332"/>
            <p:cNvSpPr>
              <a:spLocks noChangeShapeType="1"/>
            </p:cNvSpPr>
            <p:nvPr/>
          </p:nvSpPr>
          <p:spPr bwMode="auto">
            <a:xfrm flipH="1">
              <a:off x="2987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0" name="Line 333"/>
            <p:cNvSpPr>
              <a:spLocks noChangeShapeType="1"/>
            </p:cNvSpPr>
            <p:nvPr/>
          </p:nvSpPr>
          <p:spPr bwMode="auto">
            <a:xfrm flipH="1">
              <a:off x="2954" y="2994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1" name="Line 334"/>
            <p:cNvSpPr>
              <a:spLocks noChangeShapeType="1"/>
            </p:cNvSpPr>
            <p:nvPr/>
          </p:nvSpPr>
          <p:spPr bwMode="auto">
            <a:xfrm flipH="1">
              <a:off x="2923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2" name="Line 335"/>
            <p:cNvSpPr>
              <a:spLocks noChangeShapeType="1"/>
            </p:cNvSpPr>
            <p:nvPr/>
          </p:nvSpPr>
          <p:spPr bwMode="auto">
            <a:xfrm flipH="1">
              <a:off x="2892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3" name="Line 336"/>
            <p:cNvSpPr>
              <a:spLocks noChangeShapeType="1"/>
            </p:cNvSpPr>
            <p:nvPr/>
          </p:nvSpPr>
          <p:spPr bwMode="auto">
            <a:xfrm flipH="1" flipV="1">
              <a:off x="3004" y="326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4" name="Line 337"/>
            <p:cNvSpPr>
              <a:spLocks noChangeShapeType="1"/>
            </p:cNvSpPr>
            <p:nvPr/>
          </p:nvSpPr>
          <p:spPr bwMode="auto">
            <a:xfrm flipH="1" flipV="1">
              <a:off x="2973" y="325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5" name="Line 338"/>
            <p:cNvSpPr>
              <a:spLocks noChangeShapeType="1"/>
            </p:cNvSpPr>
            <p:nvPr/>
          </p:nvSpPr>
          <p:spPr bwMode="auto">
            <a:xfrm flipH="1" flipV="1">
              <a:off x="2944" y="3248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6" name="Line 339"/>
            <p:cNvSpPr>
              <a:spLocks noChangeShapeType="1"/>
            </p:cNvSpPr>
            <p:nvPr/>
          </p:nvSpPr>
          <p:spPr bwMode="auto">
            <a:xfrm flipH="1">
              <a:off x="2913" y="3243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77" name="Line 340"/>
            <p:cNvSpPr>
              <a:spLocks noChangeShapeType="1"/>
            </p:cNvSpPr>
            <p:nvPr/>
          </p:nvSpPr>
          <p:spPr bwMode="auto">
            <a:xfrm flipH="1" flipV="1">
              <a:off x="2883" y="3240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5218" name="Group 341"/>
          <p:cNvGrpSpPr>
            <a:grpSpLocks/>
          </p:cNvGrpSpPr>
          <p:nvPr/>
        </p:nvGrpSpPr>
        <p:grpSpPr bwMode="auto">
          <a:xfrm>
            <a:off x="4070350" y="5154613"/>
            <a:ext cx="561975" cy="23812"/>
            <a:chOff x="2505" y="3226"/>
            <a:chExt cx="354" cy="15"/>
          </a:xfrm>
        </p:grpSpPr>
        <p:sp>
          <p:nvSpPr>
            <p:cNvPr id="6157" name="Line 342"/>
            <p:cNvSpPr>
              <a:spLocks noChangeShapeType="1"/>
            </p:cNvSpPr>
            <p:nvPr/>
          </p:nvSpPr>
          <p:spPr bwMode="auto">
            <a:xfrm flipH="1">
              <a:off x="2849" y="3240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8" name="Line 343"/>
            <p:cNvSpPr>
              <a:spLocks noChangeShapeType="1"/>
            </p:cNvSpPr>
            <p:nvPr/>
          </p:nvSpPr>
          <p:spPr bwMode="auto">
            <a:xfrm flipH="1">
              <a:off x="2819" y="3238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9" name="Line 344"/>
            <p:cNvSpPr>
              <a:spLocks noChangeShapeType="1"/>
            </p:cNvSpPr>
            <p:nvPr/>
          </p:nvSpPr>
          <p:spPr bwMode="auto">
            <a:xfrm flipH="1">
              <a:off x="2788" y="3238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0" name="Line 345"/>
            <p:cNvSpPr>
              <a:spLocks noChangeShapeType="1"/>
            </p:cNvSpPr>
            <p:nvPr/>
          </p:nvSpPr>
          <p:spPr bwMode="auto">
            <a:xfrm flipH="1">
              <a:off x="2757" y="3236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1" name="Line 346"/>
            <p:cNvSpPr>
              <a:spLocks noChangeShapeType="1"/>
            </p:cNvSpPr>
            <p:nvPr/>
          </p:nvSpPr>
          <p:spPr bwMode="auto">
            <a:xfrm flipH="1">
              <a:off x="2724" y="3236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2" name="Line 347"/>
            <p:cNvSpPr>
              <a:spLocks noChangeShapeType="1"/>
            </p:cNvSpPr>
            <p:nvPr/>
          </p:nvSpPr>
          <p:spPr bwMode="auto">
            <a:xfrm flipH="1">
              <a:off x="2693" y="3233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3" name="Line 348"/>
            <p:cNvSpPr>
              <a:spLocks noChangeShapeType="1"/>
            </p:cNvSpPr>
            <p:nvPr/>
          </p:nvSpPr>
          <p:spPr bwMode="auto">
            <a:xfrm flipH="1" flipV="1">
              <a:off x="2662" y="3231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4" name="Line 349"/>
            <p:cNvSpPr>
              <a:spLocks noChangeShapeType="1"/>
            </p:cNvSpPr>
            <p:nvPr/>
          </p:nvSpPr>
          <p:spPr bwMode="auto">
            <a:xfrm flipH="1">
              <a:off x="2631" y="3231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5" name="Line 350"/>
            <p:cNvSpPr>
              <a:spLocks noChangeShapeType="1"/>
            </p:cNvSpPr>
            <p:nvPr/>
          </p:nvSpPr>
          <p:spPr bwMode="auto">
            <a:xfrm flipH="1">
              <a:off x="2598" y="3229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6" name="Line 351"/>
            <p:cNvSpPr>
              <a:spLocks noChangeShapeType="1"/>
            </p:cNvSpPr>
            <p:nvPr/>
          </p:nvSpPr>
          <p:spPr bwMode="auto">
            <a:xfrm flipH="1">
              <a:off x="2567" y="3229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7" name="Line 352"/>
            <p:cNvSpPr>
              <a:spLocks noChangeShapeType="1"/>
            </p:cNvSpPr>
            <p:nvPr/>
          </p:nvSpPr>
          <p:spPr bwMode="auto">
            <a:xfrm flipH="1">
              <a:off x="2536" y="3226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68" name="Line 353"/>
            <p:cNvSpPr>
              <a:spLocks noChangeShapeType="1"/>
            </p:cNvSpPr>
            <p:nvPr/>
          </p:nvSpPr>
          <p:spPr bwMode="auto">
            <a:xfrm flipH="1">
              <a:off x="2505" y="3226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5219" name="Group 354"/>
          <p:cNvGrpSpPr>
            <a:grpSpLocks/>
          </p:cNvGrpSpPr>
          <p:nvPr/>
        </p:nvGrpSpPr>
        <p:grpSpPr bwMode="auto">
          <a:xfrm>
            <a:off x="3675063" y="5143500"/>
            <a:ext cx="357187" cy="41275"/>
            <a:chOff x="2256" y="3219"/>
            <a:chExt cx="225" cy="26"/>
          </a:xfrm>
        </p:grpSpPr>
        <p:sp>
          <p:nvSpPr>
            <p:cNvPr id="6149" name="Line 355"/>
            <p:cNvSpPr>
              <a:spLocks noChangeShapeType="1"/>
            </p:cNvSpPr>
            <p:nvPr/>
          </p:nvSpPr>
          <p:spPr bwMode="auto">
            <a:xfrm flipH="1">
              <a:off x="2474" y="322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0" name="Line 356"/>
            <p:cNvSpPr>
              <a:spLocks noChangeShapeType="1"/>
            </p:cNvSpPr>
            <p:nvPr/>
          </p:nvSpPr>
          <p:spPr bwMode="auto">
            <a:xfrm flipH="1">
              <a:off x="2441" y="3224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1" name="Line 357"/>
            <p:cNvSpPr>
              <a:spLocks noChangeShapeType="1"/>
            </p:cNvSpPr>
            <p:nvPr/>
          </p:nvSpPr>
          <p:spPr bwMode="auto">
            <a:xfrm flipH="1">
              <a:off x="2410" y="3221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2" name="Line 358"/>
            <p:cNvSpPr>
              <a:spLocks noChangeShapeType="1"/>
            </p:cNvSpPr>
            <p:nvPr/>
          </p:nvSpPr>
          <p:spPr bwMode="auto">
            <a:xfrm flipH="1" flipV="1">
              <a:off x="2379" y="3219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3" name="Line 359"/>
            <p:cNvSpPr>
              <a:spLocks noChangeShapeType="1"/>
            </p:cNvSpPr>
            <p:nvPr/>
          </p:nvSpPr>
          <p:spPr bwMode="auto">
            <a:xfrm flipH="1">
              <a:off x="2348" y="3224"/>
              <a:ext cx="8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4" name="Line 360"/>
            <p:cNvSpPr>
              <a:spLocks noChangeShapeType="1"/>
            </p:cNvSpPr>
            <p:nvPr/>
          </p:nvSpPr>
          <p:spPr bwMode="auto">
            <a:xfrm flipH="1">
              <a:off x="2318" y="3231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5" name="Line 361"/>
            <p:cNvSpPr>
              <a:spLocks noChangeShapeType="1"/>
            </p:cNvSpPr>
            <p:nvPr/>
          </p:nvSpPr>
          <p:spPr bwMode="auto">
            <a:xfrm flipH="1">
              <a:off x="2287" y="3238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56" name="Line 362"/>
            <p:cNvSpPr>
              <a:spLocks noChangeShapeType="1"/>
            </p:cNvSpPr>
            <p:nvPr/>
          </p:nvSpPr>
          <p:spPr bwMode="auto">
            <a:xfrm flipH="1">
              <a:off x="2256" y="3243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5220" name="Group 363"/>
          <p:cNvGrpSpPr>
            <a:grpSpLocks/>
          </p:cNvGrpSpPr>
          <p:nvPr/>
        </p:nvGrpSpPr>
        <p:grpSpPr bwMode="auto">
          <a:xfrm>
            <a:off x="1952625" y="5192713"/>
            <a:ext cx="1684338" cy="179387"/>
            <a:chOff x="1171" y="3250"/>
            <a:chExt cx="1061" cy="113"/>
          </a:xfrm>
        </p:grpSpPr>
        <p:grpSp>
          <p:nvGrpSpPr>
            <p:cNvPr id="6110" name="Group 364"/>
            <p:cNvGrpSpPr>
              <a:grpSpLocks/>
            </p:cNvGrpSpPr>
            <p:nvPr/>
          </p:nvGrpSpPr>
          <p:grpSpPr bwMode="auto">
            <a:xfrm>
              <a:off x="2040" y="3250"/>
              <a:ext cx="192" cy="41"/>
              <a:chOff x="2040" y="3250"/>
              <a:chExt cx="192" cy="41"/>
            </a:xfrm>
          </p:grpSpPr>
          <p:sp>
            <p:nvSpPr>
              <p:cNvPr id="6142" name="Line 365"/>
              <p:cNvSpPr>
                <a:spLocks noChangeShapeType="1"/>
              </p:cNvSpPr>
              <p:nvPr/>
            </p:nvSpPr>
            <p:spPr bwMode="auto">
              <a:xfrm flipH="1">
                <a:off x="2225" y="3250"/>
                <a:ext cx="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43" name="Line 366"/>
              <p:cNvSpPr>
                <a:spLocks noChangeShapeType="1"/>
              </p:cNvSpPr>
              <p:nvPr/>
            </p:nvSpPr>
            <p:spPr bwMode="auto">
              <a:xfrm flipH="1">
                <a:off x="2194" y="3257"/>
                <a:ext cx="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44" name="Line 367"/>
              <p:cNvSpPr>
                <a:spLocks noChangeShapeType="1"/>
              </p:cNvSpPr>
              <p:nvPr/>
            </p:nvSpPr>
            <p:spPr bwMode="auto">
              <a:xfrm flipH="1">
                <a:off x="2163" y="3264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45" name="Line 368"/>
              <p:cNvSpPr>
                <a:spLocks noChangeShapeType="1"/>
              </p:cNvSpPr>
              <p:nvPr/>
            </p:nvSpPr>
            <p:spPr bwMode="auto">
              <a:xfrm flipH="1">
                <a:off x="2132" y="3269"/>
                <a:ext cx="8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46" name="Line 369"/>
              <p:cNvSpPr>
                <a:spLocks noChangeShapeType="1"/>
              </p:cNvSpPr>
              <p:nvPr/>
            </p:nvSpPr>
            <p:spPr bwMode="auto">
              <a:xfrm flipH="1">
                <a:off x="2102" y="3276"/>
                <a:ext cx="7" cy="2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47" name="Line 370"/>
              <p:cNvSpPr>
                <a:spLocks noChangeShapeType="1"/>
              </p:cNvSpPr>
              <p:nvPr/>
            </p:nvSpPr>
            <p:spPr bwMode="auto">
              <a:xfrm flipH="1">
                <a:off x="2071" y="3283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48" name="Line 371"/>
              <p:cNvSpPr>
                <a:spLocks noChangeShapeType="1"/>
              </p:cNvSpPr>
              <p:nvPr/>
            </p:nvSpPr>
            <p:spPr bwMode="auto">
              <a:xfrm flipH="1">
                <a:off x="2040" y="3290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6111" name="Group 372"/>
            <p:cNvGrpSpPr>
              <a:grpSpLocks/>
            </p:cNvGrpSpPr>
            <p:nvPr/>
          </p:nvGrpSpPr>
          <p:grpSpPr bwMode="auto">
            <a:xfrm>
              <a:off x="1292" y="3295"/>
              <a:ext cx="724" cy="68"/>
              <a:chOff x="1292" y="3295"/>
              <a:chExt cx="724" cy="68"/>
            </a:xfrm>
          </p:grpSpPr>
          <p:grpSp>
            <p:nvGrpSpPr>
              <p:cNvPr id="6116" name="Group 373"/>
              <p:cNvGrpSpPr>
                <a:grpSpLocks/>
              </p:cNvGrpSpPr>
              <p:nvPr/>
            </p:nvGrpSpPr>
            <p:grpSpPr bwMode="auto">
              <a:xfrm>
                <a:off x="1605" y="3295"/>
                <a:ext cx="411" cy="68"/>
                <a:chOff x="1605" y="3295"/>
                <a:chExt cx="411" cy="68"/>
              </a:xfrm>
            </p:grpSpPr>
            <p:sp>
              <p:nvSpPr>
                <p:cNvPr id="6128" name="Line 374"/>
                <p:cNvSpPr>
                  <a:spLocks noChangeShapeType="1"/>
                </p:cNvSpPr>
                <p:nvPr/>
              </p:nvSpPr>
              <p:spPr bwMode="auto">
                <a:xfrm flipH="1">
                  <a:off x="2009" y="3295"/>
                  <a:ext cx="7" cy="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29" name="Line 375"/>
                <p:cNvSpPr>
                  <a:spLocks noChangeShapeType="1"/>
                </p:cNvSpPr>
                <p:nvPr/>
              </p:nvSpPr>
              <p:spPr bwMode="auto">
                <a:xfrm flipH="1">
                  <a:off x="1978" y="3302"/>
                  <a:ext cx="10" cy="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0" name="Line 376"/>
                <p:cNvSpPr>
                  <a:spLocks noChangeShapeType="1"/>
                </p:cNvSpPr>
                <p:nvPr/>
              </p:nvSpPr>
              <p:spPr bwMode="auto">
                <a:xfrm flipH="1">
                  <a:off x="1947" y="3309"/>
                  <a:ext cx="10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1" name="Line 377"/>
                <p:cNvSpPr>
                  <a:spLocks noChangeShapeType="1"/>
                </p:cNvSpPr>
                <p:nvPr/>
              </p:nvSpPr>
              <p:spPr bwMode="auto">
                <a:xfrm flipH="1">
                  <a:off x="1916" y="3314"/>
                  <a:ext cx="7" cy="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2" name="Line 378"/>
                <p:cNvSpPr>
                  <a:spLocks noChangeShapeType="1"/>
                </p:cNvSpPr>
                <p:nvPr/>
              </p:nvSpPr>
              <p:spPr bwMode="auto">
                <a:xfrm flipH="1">
                  <a:off x="1886" y="3319"/>
                  <a:ext cx="7" cy="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3" name="Line 379"/>
                <p:cNvSpPr>
                  <a:spLocks noChangeShapeType="1"/>
                </p:cNvSpPr>
                <p:nvPr/>
              </p:nvSpPr>
              <p:spPr bwMode="auto">
                <a:xfrm flipH="1">
                  <a:off x="1855" y="3326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4" name="Line 380"/>
                <p:cNvSpPr>
                  <a:spLocks noChangeShapeType="1"/>
                </p:cNvSpPr>
                <p:nvPr/>
              </p:nvSpPr>
              <p:spPr bwMode="auto">
                <a:xfrm flipH="1">
                  <a:off x="1824" y="3331"/>
                  <a:ext cx="7" cy="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5" name="Line 381"/>
                <p:cNvSpPr>
                  <a:spLocks noChangeShapeType="1"/>
                </p:cNvSpPr>
                <p:nvPr/>
              </p:nvSpPr>
              <p:spPr bwMode="auto">
                <a:xfrm flipH="1">
                  <a:off x="1793" y="3335"/>
                  <a:ext cx="7" cy="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6" name="Line 382"/>
                <p:cNvSpPr>
                  <a:spLocks noChangeShapeType="1"/>
                </p:cNvSpPr>
                <p:nvPr/>
              </p:nvSpPr>
              <p:spPr bwMode="auto">
                <a:xfrm flipH="1">
                  <a:off x="1762" y="3343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7" name="Line 383"/>
                <p:cNvSpPr>
                  <a:spLocks noChangeShapeType="1"/>
                </p:cNvSpPr>
                <p:nvPr/>
              </p:nvSpPr>
              <p:spPr bwMode="auto">
                <a:xfrm flipH="1">
                  <a:off x="1731" y="3347"/>
                  <a:ext cx="7" cy="3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8" name="Line 384"/>
                <p:cNvSpPr>
                  <a:spLocks noChangeShapeType="1"/>
                </p:cNvSpPr>
                <p:nvPr/>
              </p:nvSpPr>
              <p:spPr bwMode="auto">
                <a:xfrm flipH="1">
                  <a:off x="1700" y="3352"/>
                  <a:ext cx="7" cy="2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39" name="Line 385"/>
                <p:cNvSpPr>
                  <a:spLocks noChangeShapeType="1"/>
                </p:cNvSpPr>
                <p:nvPr/>
              </p:nvSpPr>
              <p:spPr bwMode="auto">
                <a:xfrm flipH="1">
                  <a:off x="1669" y="3359"/>
                  <a:ext cx="8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40" name="Line 386"/>
                <p:cNvSpPr>
                  <a:spLocks noChangeShapeType="1"/>
                </p:cNvSpPr>
                <p:nvPr/>
              </p:nvSpPr>
              <p:spPr bwMode="auto">
                <a:xfrm flipH="1">
                  <a:off x="1639" y="336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41" name="Line 387"/>
                <p:cNvSpPr>
                  <a:spLocks noChangeShapeType="1"/>
                </p:cNvSpPr>
                <p:nvPr/>
              </p:nvSpPr>
              <p:spPr bwMode="auto">
                <a:xfrm flipH="1">
                  <a:off x="1605" y="3362"/>
                  <a:ext cx="10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6117" name="Group 388"/>
              <p:cNvGrpSpPr>
                <a:grpSpLocks/>
              </p:cNvGrpSpPr>
              <p:nvPr/>
            </p:nvGrpSpPr>
            <p:grpSpPr bwMode="auto">
              <a:xfrm>
                <a:off x="1480" y="3362"/>
                <a:ext cx="104" cy="1"/>
                <a:chOff x="1480" y="3362"/>
                <a:chExt cx="104" cy="1"/>
              </a:xfrm>
            </p:grpSpPr>
            <p:sp>
              <p:nvSpPr>
                <p:cNvPr id="6124" name="Line 389"/>
                <p:cNvSpPr>
                  <a:spLocks noChangeShapeType="1"/>
                </p:cNvSpPr>
                <p:nvPr/>
              </p:nvSpPr>
              <p:spPr bwMode="auto">
                <a:xfrm flipH="1">
                  <a:off x="1575" y="3362"/>
                  <a:ext cx="9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25" name="Line 390"/>
                <p:cNvSpPr>
                  <a:spLocks noChangeShapeType="1"/>
                </p:cNvSpPr>
                <p:nvPr/>
              </p:nvSpPr>
              <p:spPr bwMode="auto">
                <a:xfrm flipH="1">
                  <a:off x="1544" y="336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26" name="Line 391"/>
                <p:cNvSpPr>
                  <a:spLocks noChangeShapeType="1"/>
                </p:cNvSpPr>
                <p:nvPr/>
              </p:nvSpPr>
              <p:spPr bwMode="auto">
                <a:xfrm flipH="1">
                  <a:off x="1513" y="3362"/>
                  <a:ext cx="7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27" name="Line 392"/>
                <p:cNvSpPr>
                  <a:spLocks noChangeShapeType="1"/>
                </p:cNvSpPr>
                <p:nvPr/>
              </p:nvSpPr>
              <p:spPr bwMode="auto">
                <a:xfrm flipH="1">
                  <a:off x="1480" y="3362"/>
                  <a:ext cx="9" cy="1"/>
                </a:xfrm>
                <a:prstGeom prst="line">
                  <a:avLst/>
                </a:prstGeom>
                <a:noFill/>
                <a:ln w="111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sp>
            <p:nvSpPr>
              <p:cNvPr id="6118" name="Line 393"/>
              <p:cNvSpPr>
                <a:spLocks noChangeShapeType="1"/>
              </p:cNvSpPr>
              <p:nvPr/>
            </p:nvSpPr>
            <p:spPr bwMode="auto">
              <a:xfrm flipH="1">
                <a:off x="1449" y="3362"/>
                <a:ext cx="9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19" name="Line 394"/>
              <p:cNvSpPr>
                <a:spLocks noChangeShapeType="1"/>
              </p:cNvSpPr>
              <p:nvPr/>
            </p:nvSpPr>
            <p:spPr bwMode="auto">
              <a:xfrm flipH="1">
                <a:off x="1418" y="336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20" name="Line 395"/>
              <p:cNvSpPr>
                <a:spLocks noChangeShapeType="1"/>
              </p:cNvSpPr>
              <p:nvPr/>
            </p:nvSpPr>
            <p:spPr bwMode="auto">
              <a:xfrm flipH="1">
                <a:off x="1387" y="336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21" name="Line 396"/>
              <p:cNvSpPr>
                <a:spLocks noChangeShapeType="1"/>
              </p:cNvSpPr>
              <p:nvPr/>
            </p:nvSpPr>
            <p:spPr bwMode="auto">
              <a:xfrm flipH="1">
                <a:off x="1354" y="3362"/>
                <a:ext cx="9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22" name="Line 397"/>
              <p:cNvSpPr>
                <a:spLocks noChangeShapeType="1"/>
              </p:cNvSpPr>
              <p:nvPr/>
            </p:nvSpPr>
            <p:spPr bwMode="auto">
              <a:xfrm flipH="1">
                <a:off x="1323" y="3362"/>
                <a:ext cx="9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123" name="Line 398"/>
              <p:cNvSpPr>
                <a:spLocks noChangeShapeType="1"/>
              </p:cNvSpPr>
              <p:nvPr/>
            </p:nvSpPr>
            <p:spPr bwMode="auto">
              <a:xfrm flipH="1">
                <a:off x="1292" y="3362"/>
                <a:ext cx="7" cy="1"/>
              </a:xfrm>
              <a:prstGeom prst="line">
                <a:avLst/>
              </a:prstGeom>
              <a:noFill/>
              <a:ln w="111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sp>
          <p:nvSpPr>
            <p:cNvPr id="6112" name="Line 399"/>
            <p:cNvSpPr>
              <a:spLocks noChangeShapeType="1"/>
            </p:cNvSpPr>
            <p:nvPr/>
          </p:nvSpPr>
          <p:spPr bwMode="auto">
            <a:xfrm flipH="1">
              <a:off x="1261" y="3362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13" name="Line 400"/>
            <p:cNvSpPr>
              <a:spLocks noChangeShapeType="1"/>
            </p:cNvSpPr>
            <p:nvPr/>
          </p:nvSpPr>
          <p:spPr bwMode="auto">
            <a:xfrm flipH="1">
              <a:off x="1230" y="3362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14" name="Line 401"/>
            <p:cNvSpPr>
              <a:spLocks noChangeShapeType="1"/>
            </p:cNvSpPr>
            <p:nvPr/>
          </p:nvSpPr>
          <p:spPr bwMode="auto">
            <a:xfrm flipH="1">
              <a:off x="1197" y="3362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6115" name="Line 402"/>
            <p:cNvSpPr>
              <a:spLocks noChangeShapeType="1"/>
            </p:cNvSpPr>
            <p:nvPr/>
          </p:nvSpPr>
          <p:spPr bwMode="auto">
            <a:xfrm flipH="1" flipV="1">
              <a:off x="1171" y="3352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95635" name="Group 403"/>
          <p:cNvGrpSpPr>
            <a:grpSpLocks/>
          </p:cNvGrpSpPr>
          <p:nvPr/>
        </p:nvGrpSpPr>
        <p:grpSpPr bwMode="auto">
          <a:xfrm>
            <a:off x="2159000" y="3429000"/>
            <a:ext cx="5303838" cy="1933575"/>
            <a:chOff x="1301" y="2139"/>
            <a:chExt cx="3341" cy="1218"/>
          </a:xfrm>
        </p:grpSpPr>
        <p:sp>
          <p:nvSpPr>
            <p:cNvPr id="6105" name="Freeform 404"/>
            <p:cNvSpPr>
              <a:spLocks noEditPoints="1"/>
            </p:cNvSpPr>
            <p:nvPr/>
          </p:nvSpPr>
          <p:spPr bwMode="auto">
            <a:xfrm>
              <a:off x="3531" y="2507"/>
              <a:ext cx="586" cy="669"/>
            </a:xfrm>
            <a:custGeom>
              <a:avLst/>
              <a:gdLst>
                <a:gd name="T0" fmla="*/ 4 w 586"/>
                <a:gd name="T1" fmla="*/ 45 h 669"/>
                <a:gd name="T2" fmla="*/ 97 w 586"/>
                <a:gd name="T3" fmla="*/ 0 h 669"/>
                <a:gd name="T4" fmla="*/ 104 w 586"/>
                <a:gd name="T5" fmla="*/ 12 h 669"/>
                <a:gd name="T6" fmla="*/ 38 w 586"/>
                <a:gd name="T7" fmla="*/ 90 h 669"/>
                <a:gd name="T8" fmla="*/ 52 w 586"/>
                <a:gd name="T9" fmla="*/ 102 h 669"/>
                <a:gd name="T10" fmla="*/ 99 w 586"/>
                <a:gd name="T11" fmla="*/ 135 h 669"/>
                <a:gd name="T12" fmla="*/ 175 w 586"/>
                <a:gd name="T13" fmla="*/ 59 h 669"/>
                <a:gd name="T14" fmla="*/ 197 w 586"/>
                <a:gd name="T15" fmla="*/ 66 h 669"/>
                <a:gd name="T16" fmla="*/ 211 w 586"/>
                <a:gd name="T17" fmla="*/ 166 h 669"/>
                <a:gd name="T18" fmla="*/ 230 w 586"/>
                <a:gd name="T19" fmla="*/ 161 h 669"/>
                <a:gd name="T20" fmla="*/ 223 w 586"/>
                <a:gd name="T21" fmla="*/ 161 h 669"/>
                <a:gd name="T22" fmla="*/ 263 w 586"/>
                <a:gd name="T23" fmla="*/ 66 h 669"/>
                <a:gd name="T24" fmla="*/ 311 w 586"/>
                <a:gd name="T25" fmla="*/ 97 h 669"/>
                <a:gd name="T26" fmla="*/ 270 w 586"/>
                <a:gd name="T27" fmla="*/ 202 h 669"/>
                <a:gd name="T28" fmla="*/ 277 w 586"/>
                <a:gd name="T29" fmla="*/ 214 h 669"/>
                <a:gd name="T30" fmla="*/ 301 w 586"/>
                <a:gd name="T31" fmla="*/ 254 h 669"/>
                <a:gd name="T32" fmla="*/ 408 w 586"/>
                <a:gd name="T33" fmla="*/ 249 h 669"/>
                <a:gd name="T34" fmla="*/ 410 w 586"/>
                <a:gd name="T35" fmla="*/ 285 h 669"/>
                <a:gd name="T36" fmla="*/ 308 w 586"/>
                <a:gd name="T37" fmla="*/ 294 h 669"/>
                <a:gd name="T38" fmla="*/ 308 w 586"/>
                <a:gd name="T39" fmla="*/ 301 h 669"/>
                <a:gd name="T40" fmla="*/ 308 w 586"/>
                <a:gd name="T41" fmla="*/ 337 h 669"/>
                <a:gd name="T42" fmla="*/ 413 w 586"/>
                <a:gd name="T43" fmla="*/ 337 h 669"/>
                <a:gd name="T44" fmla="*/ 429 w 586"/>
                <a:gd name="T45" fmla="*/ 384 h 669"/>
                <a:gd name="T46" fmla="*/ 358 w 586"/>
                <a:gd name="T47" fmla="*/ 468 h 669"/>
                <a:gd name="T48" fmla="*/ 372 w 586"/>
                <a:gd name="T49" fmla="*/ 494 h 669"/>
                <a:gd name="T50" fmla="*/ 410 w 586"/>
                <a:gd name="T51" fmla="*/ 553 h 669"/>
                <a:gd name="T52" fmla="*/ 513 w 586"/>
                <a:gd name="T53" fmla="*/ 517 h 669"/>
                <a:gd name="T54" fmla="*/ 536 w 586"/>
                <a:gd name="T55" fmla="*/ 546 h 669"/>
                <a:gd name="T56" fmla="*/ 482 w 586"/>
                <a:gd name="T57" fmla="*/ 636 h 669"/>
                <a:gd name="T58" fmla="*/ 491 w 586"/>
                <a:gd name="T59" fmla="*/ 643 h 669"/>
                <a:gd name="T60" fmla="*/ 513 w 586"/>
                <a:gd name="T61" fmla="*/ 662 h 669"/>
                <a:gd name="T62" fmla="*/ 577 w 586"/>
                <a:gd name="T63" fmla="*/ 584 h 669"/>
                <a:gd name="T64" fmla="*/ 2 w 586"/>
                <a:gd name="T65" fmla="*/ 38 h 669"/>
                <a:gd name="T66" fmla="*/ 52 w 586"/>
                <a:gd name="T67" fmla="*/ 28 h 669"/>
                <a:gd name="T68" fmla="*/ 21 w 586"/>
                <a:gd name="T69" fmla="*/ 73 h 669"/>
                <a:gd name="T70" fmla="*/ 38 w 586"/>
                <a:gd name="T71" fmla="*/ 90 h 669"/>
                <a:gd name="T72" fmla="*/ 80 w 586"/>
                <a:gd name="T73" fmla="*/ 123 h 669"/>
                <a:gd name="T74" fmla="*/ 154 w 586"/>
                <a:gd name="T75" fmla="*/ 107 h 669"/>
                <a:gd name="T76" fmla="*/ 180 w 586"/>
                <a:gd name="T77" fmla="*/ 168 h 669"/>
                <a:gd name="T78" fmla="*/ 211 w 586"/>
                <a:gd name="T79" fmla="*/ 166 h 669"/>
                <a:gd name="T80" fmla="*/ 221 w 586"/>
                <a:gd name="T81" fmla="*/ 111 h 669"/>
                <a:gd name="T82" fmla="*/ 263 w 586"/>
                <a:gd name="T83" fmla="*/ 66 h 669"/>
                <a:gd name="T84" fmla="*/ 311 w 586"/>
                <a:gd name="T85" fmla="*/ 97 h 669"/>
                <a:gd name="T86" fmla="*/ 349 w 586"/>
                <a:gd name="T87" fmla="*/ 135 h 669"/>
                <a:gd name="T88" fmla="*/ 342 w 586"/>
                <a:gd name="T89" fmla="*/ 218 h 669"/>
                <a:gd name="T90" fmla="*/ 408 w 586"/>
                <a:gd name="T91" fmla="*/ 249 h 669"/>
                <a:gd name="T92" fmla="*/ 410 w 586"/>
                <a:gd name="T93" fmla="*/ 285 h 669"/>
                <a:gd name="T94" fmla="*/ 410 w 586"/>
                <a:gd name="T95" fmla="*/ 304 h 669"/>
                <a:gd name="T96" fmla="*/ 306 w 586"/>
                <a:gd name="T97" fmla="*/ 325 h 669"/>
                <a:gd name="T98" fmla="*/ 363 w 586"/>
                <a:gd name="T99" fmla="*/ 351 h 669"/>
                <a:gd name="T100" fmla="*/ 337 w 586"/>
                <a:gd name="T101" fmla="*/ 422 h 669"/>
                <a:gd name="T102" fmla="*/ 358 w 586"/>
                <a:gd name="T103" fmla="*/ 468 h 669"/>
                <a:gd name="T104" fmla="*/ 399 w 586"/>
                <a:gd name="T105" fmla="*/ 536 h 669"/>
                <a:gd name="T106" fmla="*/ 513 w 586"/>
                <a:gd name="T107" fmla="*/ 517 h 669"/>
                <a:gd name="T108" fmla="*/ 463 w 586"/>
                <a:gd name="T109" fmla="*/ 617 h 669"/>
                <a:gd name="T110" fmla="*/ 482 w 586"/>
                <a:gd name="T111" fmla="*/ 636 h 669"/>
                <a:gd name="T112" fmla="*/ 505 w 586"/>
                <a:gd name="T113" fmla="*/ 657 h 669"/>
                <a:gd name="T114" fmla="*/ 548 w 586"/>
                <a:gd name="T115" fmla="*/ 624 h 6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86" h="669">
                  <a:moveTo>
                    <a:pt x="0" y="19"/>
                  </a:moveTo>
                  <a:lnTo>
                    <a:pt x="102" y="19"/>
                  </a:lnTo>
                  <a:lnTo>
                    <a:pt x="102" y="21"/>
                  </a:lnTo>
                  <a:lnTo>
                    <a:pt x="0" y="21"/>
                  </a:lnTo>
                  <a:lnTo>
                    <a:pt x="0" y="19"/>
                  </a:lnTo>
                  <a:close/>
                  <a:moveTo>
                    <a:pt x="2" y="38"/>
                  </a:moveTo>
                  <a:lnTo>
                    <a:pt x="99" y="5"/>
                  </a:lnTo>
                  <a:lnTo>
                    <a:pt x="99" y="7"/>
                  </a:lnTo>
                  <a:lnTo>
                    <a:pt x="2" y="38"/>
                  </a:lnTo>
                  <a:close/>
                  <a:moveTo>
                    <a:pt x="4" y="45"/>
                  </a:moveTo>
                  <a:lnTo>
                    <a:pt x="97" y="0"/>
                  </a:lnTo>
                  <a:lnTo>
                    <a:pt x="97" y="2"/>
                  </a:lnTo>
                  <a:lnTo>
                    <a:pt x="7" y="47"/>
                  </a:lnTo>
                  <a:lnTo>
                    <a:pt x="4" y="45"/>
                  </a:lnTo>
                  <a:close/>
                  <a:moveTo>
                    <a:pt x="4" y="45"/>
                  </a:moveTo>
                  <a:lnTo>
                    <a:pt x="99" y="5"/>
                  </a:lnTo>
                  <a:lnTo>
                    <a:pt x="99" y="7"/>
                  </a:lnTo>
                  <a:lnTo>
                    <a:pt x="7" y="47"/>
                  </a:lnTo>
                  <a:lnTo>
                    <a:pt x="4" y="45"/>
                  </a:lnTo>
                  <a:close/>
                  <a:moveTo>
                    <a:pt x="9" y="54"/>
                  </a:moveTo>
                  <a:lnTo>
                    <a:pt x="97" y="0"/>
                  </a:lnTo>
                  <a:lnTo>
                    <a:pt x="99" y="5"/>
                  </a:lnTo>
                  <a:lnTo>
                    <a:pt x="12" y="59"/>
                  </a:lnTo>
                  <a:lnTo>
                    <a:pt x="9" y="54"/>
                  </a:lnTo>
                  <a:close/>
                  <a:moveTo>
                    <a:pt x="12" y="57"/>
                  </a:moveTo>
                  <a:lnTo>
                    <a:pt x="99" y="7"/>
                  </a:lnTo>
                  <a:lnTo>
                    <a:pt x="104" y="12"/>
                  </a:lnTo>
                  <a:lnTo>
                    <a:pt x="14" y="62"/>
                  </a:lnTo>
                  <a:lnTo>
                    <a:pt x="12" y="57"/>
                  </a:lnTo>
                  <a:close/>
                  <a:moveTo>
                    <a:pt x="16" y="66"/>
                  </a:moveTo>
                  <a:lnTo>
                    <a:pt x="99" y="7"/>
                  </a:lnTo>
                  <a:lnTo>
                    <a:pt x="104" y="12"/>
                  </a:lnTo>
                  <a:lnTo>
                    <a:pt x="21" y="73"/>
                  </a:lnTo>
                  <a:lnTo>
                    <a:pt x="16" y="66"/>
                  </a:lnTo>
                  <a:close/>
                  <a:moveTo>
                    <a:pt x="23" y="76"/>
                  </a:moveTo>
                  <a:lnTo>
                    <a:pt x="102" y="9"/>
                  </a:lnTo>
                  <a:lnTo>
                    <a:pt x="107" y="17"/>
                  </a:lnTo>
                  <a:lnTo>
                    <a:pt x="28" y="81"/>
                  </a:lnTo>
                  <a:lnTo>
                    <a:pt x="23" y="76"/>
                  </a:lnTo>
                  <a:close/>
                  <a:moveTo>
                    <a:pt x="31" y="85"/>
                  </a:moveTo>
                  <a:lnTo>
                    <a:pt x="104" y="12"/>
                  </a:lnTo>
                  <a:lnTo>
                    <a:pt x="111" y="19"/>
                  </a:lnTo>
                  <a:lnTo>
                    <a:pt x="38" y="90"/>
                  </a:lnTo>
                  <a:lnTo>
                    <a:pt x="31" y="85"/>
                  </a:lnTo>
                  <a:close/>
                  <a:moveTo>
                    <a:pt x="40" y="92"/>
                  </a:moveTo>
                  <a:lnTo>
                    <a:pt x="109" y="17"/>
                  </a:lnTo>
                  <a:lnTo>
                    <a:pt x="116" y="24"/>
                  </a:lnTo>
                  <a:lnTo>
                    <a:pt x="50" y="102"/>
                  </a:lnTo>
                  <a:lnTo>
                    <a:pt x="40" y="92"/>
                  </a:lnTo>
                  <a:close/>
                  <a:moveTo>
                    <a:pt x="52" y="102"/>
                  </a:moveTo>
                  <a:lnTo>
                    <a:pt x="114" y="21"/>
                  </a:lnTo>
                  <a:lnTo>
                    <a:pt x="126" y="31"/>
                  </a:lnTo>
                  <a:lnTo>
                    <a:pt x="61" y="111"/>
                  </a:lnTo>
                  <a:lnTo>
                    <a:pt x="52" y="102"/>
                  </a:lnTo>
                  <a:close/>
                  <a:moveTo>
                    <a:pt x="66" y="114"/>
                  </a:moveTo>
                  <a:lnTo>
                    <a:pt x="121" y="28"/>
                  </a:lnTo>
                  <a:lnTo>
                    <a:pt x="135" y="38"/>
                  </a:lnTo>
                  <a:lnTo>
                    <a:pt x="80" y="123"/>
                  </a:lnTo>
                  <a:lnTo>
                    <a:pt x="66" y="114"/>
                  </a:lnTo>
                  <a:close/>
                  <a:moveTo>
                    <a:pt x="80" y="123"/>
                  </a:moveTo>
                  <a:lnTo>
                    <a:pt x="135" y="35"/>
                  </a:lnTo>
                  <a:lnTo>
                    <a:pt x="152" y="47"/>
                  </a:lnTo>
                  <a:lnTo>
                    <a:pt x="99" y="135"/>
                  </a:lnTo>
                  <a:lnTo>
                    <a:pt x="80" y="123"/>
                  </a:lnTo>
                  <a:close/>
                  <a:moveTo>
                    <a:pt x="99" y="135"/>
                  </a:moveTo>
                  <a:lnTo>
                    <a:pt x="149" y="47"/>
                  </a:lnTo>
                  <a:lnTo>
                    <a:pt x="166" y="54"/>
                  </a:lnTo>
                  <a:lnTo>
                    <a:pt x="114" y="145"/>
                  </a:lnTo>
                  <a:lnTo>
                    <a:pt x="99" y="135"/>
                  </a:lnTo>
                  <a:close/>
                  <a:moveTo>
                    <a:pt x="118" y="145"/>
                  </a:moveTo>
                  <a:lnTo>
                    <a:pt x="161" y="52"/>
                  </a:lnTo>
                  <a:lnTo>
                    <a:pt x="175" y="59"/>
                  </a:lnTo>
                  <a:lnTo>
                    <a:pt x="133" y="152"/>
                  </a:lnTo>
                  <a:lnTo>
                    <a:pt x="118" y="145"/>
                  </a:lnTo>
                  <a:close/>
                  <a:moveTo>
                    <a:pt x="133" y="152"/>
                  </a:moveTo>
                  <a:lnTo>
                    <a:pt x="175" y="59"/>
                  </a:lnTo>
                  <a:lnTo>
                    <a:pt x="187" y="64"/>
                  </a:lnTo>
                  <a:lnTo>
                    <a:pt x="147" y="159"/>
                  </a:lnTo>
                  <a:lnTo>
                    <a:pt x="133" y="152"/>
                  </a:lnTo>
                  <a:close/>
                  <a:moveTo>
                    <a:pt x="152" y="161"/>
                  </a:moveTo>
                  <a:lnTo>
                    <a:pt x="183" y="64"/>
                  </a:lnTo>
                  <a:lnTo>
                    <a:pt x="194" y="66"/>
                  </a:lnTo>
                  <a:lnTo>
                    <a:pt x="164" y="164"/>
                  </a:lnTo>
                  <a:lnTo>
                    <a:pt x="152" y="161"/>
                  </a:lnTo>
                  <a:close/>
                  <a:moveTo>
                    <a:pt x="171" y="166"/>
                  </a:moveTo>
                  <a:lnTo>
                    <a:pt x="187" y="64"/>
                  </a:lnTo>
                  <a:lnTo>
                    <a:pt x="197" y="66"/>
                  </a:lnTo>
                  <a:lnTo>
                    <a:pt x="180" y="168"/>
                  </a:lnTo>
                  <a:lnTo>
                    <a:pt x="171" y="166"/>
                  </a:lnTo>
                  <a:close/>
                  <a:moveTo>
                    <a:pt x="185" y="168"/>
                  </a:moveTo>
                  <a:lnTo>
                    <a:pt x="192" y="66"/>
                  </a:lnTo>
                  <a:lnTo>
                    <a:pt x="202" y="66"/>
                  </a:lnTo>
                  <a:lnTo>
                    <a:pt x="194" y="168"/>
                  </a:lnTo>
                  <a:lnTo>
                    <a:pt x="185" y="168"/>
                  </a:lnTo>
                  <a:close/>
                  <a:moveTo>
                    <a:pt x="204" y="168"/>
                  </a:moveTo>
                  <a:lnTo>
                    <a:pt x="190" y="66"/>
                  </a:lnTo>
                  <a:lnTo>
                    <a:pt x="197" y="66"/>
                  </a:lnTo>
                  <a:lnTo>
                    <a:pt x="211" y="166"/>
                  </a:lnTo>
                  <a:lnTo>
                    <a:pt x="204" y="168"/>
                  </a:lnTo>
                  <a:close/>
                  <a:moveTo>
                    <a:pt x="218" y="166"/>
                  </a:moveTo>
                  <a:lnTo>
                    <a:pt x="190" y="66"/>
                  </a:lnTo>
                  <a:lnTo>
                    <a:pt x="197" y="66"/>
                  </a:lnTo>
                  <a:lnTo>
                    <a:pt x="223" y="164"/>
                  </a:lnTo>
                  <a:lnTo>
                    <a:pt x="218" y="166"/>
                  </a:lnTo>
                  <a:close/>
                  <a:moveTo>
                    <a:pt x="230" y="161"/>
                  </a:moveTo>
                  <a:lnTo>
                    <a:pt x="192" y="66"/>
                  </a:lnTo>
                  <a:lnTo>
                    <a:pt x="197" y="66"/>
                  </a:lnTo>
                  <a:lnTo>
                    <a:pt x="235" y="161"/>
                  </a:lnTo>
                  <a:lnTo>
                    <a:pt x="230" y="161"/>
                  </a:lnTo>
                  <a:close/>
                  <a:moveTo>
                    <a:pt x="228" y="161"/>
                  </a:moveTo>
                  <a:lnTo>
                    <a:pt x="202" y="64"/>
                  </a:lnTo>
                  <a:lnTo>
                    <a:pt x="206" y="62"/>
                  </a:lnTo>
                  <a:lnTo>
                    <a:pt x="235" y="161"/>
                  </a:lnTo>
                  <a:lnTo>
                    <a:pt x="228" y="161"/>
                  </a:lnTo>
                  <a:close/>
                  <a:moveTo>
                    <a:pt x="230" y="161"/>
                  </a:moveTo>
                  <a:lnTo>
                    <a:pt x="211" y="62"/>
                  </a:lnTo>
                  <a:lnTo>
                    <a:pt x="218" y="59"/>
                  </a:lnTo>
                  <a:lnTo>
                    <a:pt x="235" y="161"/>
                  </a:lnTo>
                  <a:lnTo>
                    <a:pt x="230" y="161"/>
                  </a:lnTo>
                  <a:close/>
                  <a:moveTo>
                    <a:pt x="223" y="161"/>
                  </a:moveTo>
                  <a:lnTo>
                    <a:pt x="230" y="59"/>
                  </a:lnTo>
                  <a:lnTo>
                    <a:pt x="237" y="59"/>
                  </a:lnTo>
                  <a:lnTo>
                    <a:pt x="230" y="161"/>
                  </a:lnTo>
                  <a:lnTo>
                    <a:pt x="223" y="161"/>
                  </a:lnTo>
                  <a:close/>
                  <a:moveTo>
                    <a:pt x="221" y="161"/>
                  </a:moveTo>
                  <a:lnTo>
                    <a:pt x="247" y="62"/>
                  </a:lnTo>
                  <a:lnTo>
                    <a:pt x="254" y="64"/>
                  </a:lnTo>
                  <a:lnTo>
                    <a:pt x="230" y="161"/>
                  </a:lnTo>
                  <a:lnTo>
                    <a:pt x="221" y="161"/>
                  </a:lnTo>
                  <a:close/>
                  <a:moveTo>
                    <a:pt x="221" y="159"/>
                  </a:moveTo>
                  <a:lnTo>
                    <a:pt x="263" y="66"/>
                  </a:lnTo>
                  <a:lnTo>
                    <a:pt x="273" y="71"/>
                  </a:lnTo>
                  <a:lnTo>
                    <a:pt x="230" y="164"/>
                  </a:lnTo>
                  <a:lnTo>
                    <a:pt x="221" y="159"/>
                  </a:lnTo>
                  <a:close/>
                  <a:moveTo>
                    <a:pt x="225" y="161"/>
                  </a:moveTo>
                  <a:lnTo>
                    <a:pt x="277" y="73"/>
                  </a:lnTo>
                  <a:lnTo>
                    <a:pt x="289" y="81"/>
                  </a:lnTo>
                  <a:lnTo>
                    <a:pt x="237" y="168"/>
                  </a:lnTo>
                  <a:lnTo>
                    <a:pt x="225" y="161"/>
                  </a:lnTo>
                  <a:close/>
                  <a:moveTo>
                    <a:pt x="232" y="164"/>
                  </a:moveTo>
                  <a:lnTo>
                    <a:pt x="296" y="85"/>
                  </a:lnTo>
                  <a:lnTo>
                    <a:pt x="311" y="97"/>
                  </a:lnTo>
                  <a:lnTo>
                    <a:pt x="247" y="176"/>
                  </a:lnTo>
                  <a:lnTo>
                    <a:pt x="232" y="164"/>
                  </a:lnTo>
                  <a:close/>
                  <a:moveTo>
                    <a:pt x="242" y="173"/>
                  </a:moveTo>
                  <a:lnTo>
                    <a:pt x="313" y="100"/>
                  </a:lnTo>
                  <a:lnTo>
                    <a:pt x="330" y="114"/>
                  </a:lnTo>
                  <a:lnTo>
                    <a:pt x="258" y="187"/>
                  </a:lnTo>
                  <a:lnTo>
                    <a:pt x="242" y="173"/>
                  </a:lnTo>
                  <a:close/>
                  <a:moveTo>
                    <a:pt x="254" y="185"/>
                  </a:moveTo>
                  <a:lnTo>
                    <a:pt x="332" y="119"/>
                  </a:lnTo>
                  <a:lnTo>
                    <a:pt x="349" y="135"/>
                  </a:lnTo>
                  <a:lnTo>
                    <a:pt x="270" y="202"/>
                  </a:lnTo>
                  <a:lnTo>
                    <a:pt x="254" y="185"/>
                  </a:lnTo>
                  <a:close/>
                  <a:moveTo>
                    <a:pt x="268" y="199"/>
                  </a:moveTo>
                  <a:lnTo>
                    <a:pt x="351" y="140"/>
                  </a:lnTo>
                  <a:lnTo>
                    <a:pt x="363" y="157"/>
                  </a:lnTo>
                  <a:lnTo>
                    <a:pt x="280" y="216"/>
                  </a:lnTo>
                  <a:lnTo>
                    <a:pt x="268" y="199"/>
                  </a:lnTo>
                  <a:close/>
                  <a:moveTo>
                    <a:pt x="277" y="214"/>
                  </a:moveTo>
                  <a:lnTo>
                    <a:pt x="363" y="159"/>
                  </a:lnTo>
                  <a:lnTo>
                    <a:pt x="375" y="176"/>
                  </a:lnTo>
                  <a:lnTo>
                    <a:pt x="289" y="230"/>
                  </a:lnTo>
                  <a:lnTo>
                    <a:pt x="277" y="214"/>
                  </a:lnTo>
                  <a:close/>
                  <a:moveTo>
                    <a:pt x="287" y="228"/>
                  </a:moveTo>
                  <a:lnTo>
                    <a:pt x="377" y="178"/>
                  </a:lnTo>
                  <a:lnTo>
                    <a:pt x="387" y="195"/>
                  </a:lnTo>
                  <a:lnTo>
                    <a:pt x="296" y="244"/>
                  </a:lnTo>
                  <a:lnTo>
                    <a:pt x="287" y="228"/>
                  </a:lnTo>
                  <a:close/>
                  <a:moveTo>
                    <a:pt x="294" y="242"/>
                  </a:moveTo>
                  <a:lnTo>
                    <a:pt x="387" y="197"/>
                  </a:lnTo>
                  <a:lnTo>
                    <a:pt x="394" y="211"/>
                  </a:lnTo>
                  <a:lnTo>
                    <a:pt x="301" y="256"/>
                  </a:lnTo>
                  <a:lnTo>
                    <a:pt x="294" y="242"/>
                  </a:lnTo>
                  <a:close/>
                  <a:moveTo>
                    <a:pt x="301" y="254"/>
                  </a:moveTo>
                  <a:lnTo>
                    <a:pt x="396" y="216"/>
                  </a:lnTo>
                  <a:lnTo>
                    <a:pt x="401" y="228"/>
                  </a:lnTo>
                  <a:lnTo>
                    <a:pt x="306" y="266"/>
                  </a:lnTo>
                  <a:lnTo>
                    <a:pt x="301" y="254"/>
                  </a:lnTo>
                  <a:close/>
                  <a:moveTo>
                    <a:pt x="304" y="263"/>
                  </a:moveTo>
                  <a:lnTo>
                    <a:pt x="403" y="233"/>
                  </a:lnTo>
                  <a:lnTo>
                    <a:pt x="406" y="244"/>
                  </a:lnTo>
                  <a:lnTo>
                    <a:pt x="308" y="275"/>
                  </a:lnTo>
                  <a:lnTo>
                    <a:pt x="304" y="263"/>
                  </a:lnTo>
                  <a:close/>
                  <a:moveTo>
                    <a:pt x="306" y="271"/>
                  </a:moveTo>
                  <a:lnTo>
                    <a:pt x="408" y="249"/>
                  </a:lnTo>
                  <a:lnTo>
                    <a:pt x="410" y="259"/>
                  </a:lnTo>
                  <a:lnTo>
                    <a:pt x="308" y="280"/>
                  </a:lnTo>
                  <a:lnTo>
                    <a:pt x="306" y="271"/>
                  </a:lnTo>
                  <a:close/>
                  <a:moveTo>
                    <a:pt x="308" y="275"/>
                  </a:moveTo>
                  <a:lnTo>
                    <a:pt x="410" y="263"/>
                  </a:lnTo>
                  <a:lnTo>
                    <a:pt x="410" y="271"/>
                  </a:lnTo>
                  <a:lnTo>
                    <a:pt x="311" y="285"/>
                  </a:lnTo>
                  <a:lnTo>
                    <a:pt x="308" y="275"/>
                  </a:lnTo>
                  <a:close/>
                  <a:moveTo>
                    <a:pt x="308" y="278"/>
                  </a:moveTo>
                  <a:lnTo>
                    <a:pt x="410" y="278"/>
                  </a:lnTo>
                  <a:lnTo>
                    <a:pt x="410" y="285"/>
                  </a:lnTo>
                  <a:lnTo>
                    <a:pt x="308" y="285"/>
                  </a:lnTo>
                  <a:lnTo>
                    <a:pt x="308" y="278"/>
                  </a:lnTo>
                  <a:close/>
                  <a:moveTo>
                    <a:pt x="308" y="282"/>
                  </a:moveTo>
                  <a:lnTo>
                    <a:pt x="410" y="290"/>
                  </a:lnTo>
                  <a:lnTo>
                    <a:pt x="410" y="297"/>
                  </a:lnTo>
                  <a:lnTo>
                    <a:pt x="308" y="287"/>
                  </a:lnTo>
                  <a:lnTo>
                    <a:pt x="308" y="282"/>
                  </a:lnTo>
                  <a:close/>
                  <a:moveTo>
                    <a:pt x="308" y="287"/>
                  </a:moveTo>
                  <a:lnTo>
                    <a:pt x="410" y="297"/>
                  </a:lnTo>
                  <a:lnTo>
                    <a:pt x="410" y="304"/>
                  </a:lnTo>
                  <a:lnTo>
                    <a:pt x="308" y="294"/>
                  </a:lnTo>
                  <a:lnTo>
                    <a:pt x="308" y="287"/>
                  </a:lnTo>
                  <a:close/>
                  <a:moveTo>
                    <a:pt x="308" y="290"/>
                  </a:moveTo>
                  <a:lnTo>
                    <a:pt x="410" y="306"/>
                  </a:lnTo>
                  <a:lnTo>
                    <a:pt x="408" y="313"/>
                  </a:lnTo>
                  <a:lnTo>
                    <a:pt x="308" y="297"/>
                  </a:lnTo>
                  <a:lnTo>
                    <a:pt x="308" y="290"/>
                  </a:lnTo>
                  <a:close/>
                  <a:moveTo>
                    <a:pt x="308" y="301"/>
                  </a:moveTo>
                  <a:lnTo>
                    <a:pt x="408" y="309"/>
                  </a:lnTo>
                  <a:lnTo>
                    <a:pt x="408" y="316"/>
                  </a:lnTo>
                  <a:lnTo>
                    <a:pt x="306" y="309"/>
                  </a:lnTo>
                  <a:lnTo>
                    <a:pt x="308" y="301"/>
                  </a:lnTo>
                  <a:close/>
                  <a:moveTo>
                    <a:pt x="306" y="311"/>
                  </a:moveTo>
                  <a:lnTo>
                    <a:pt x="408" y="311"/>
                  </a:lnTo>
                  <a:lnTo>
                    <a:pt x="408" y="320"/>
                  </a:lnTo>
                  <a:lnTo>
                    <a:pt x="306" y="320"/>
                  </a:lnTo>
                  <a:lnTo>
                    <a:pt x="306" y="311"/>
                  </a:lnTo>
                  <a:close/>
                  <a:moveTo>
                    <a:pt x="306" y="325"/>
                  </a:moveTo>
                  <a:lnTo>
                    <a:pt x="408" y="313"/>
                  </a:lnTo>
                  <a:lnTo>
                    <a:pt x="410" y="323"/>
                  </a:lnTo>
                  <a:lnTo>
                    <a:pt x="308" y="335"/>
                  </a:lnTo>
                  <a:lnTo>
                    <a:pt x="306" y="325"/>
                  </a:lnTo>
                  <a:close/>
                  <a:moveTo>
                    <a:pt x="308" y="337"/>
                  </a:moveTo>
                  <a:lnTo>
                    <a:pt x="410" y="320"/>
                  </a:lnTo>
                  <a:lnTo>
                    <a:pt x="410" y="332"/>
                  </a:lnTo>
                  <a:lnTo>
                    <a:pt x="311" y="346"/>
                  </a:lnTo>
                  <a:lnTo>
                    <a:pt x="308" y="337"/>
                  </a:lnTo>
                  <a:close/>
                  <a:moveTo>
                    <a:pt x="311" y="354"/>
                  </a:moveTo>
                  <a:lnTo>
                    <a:pt x="410" y="325"/>
                  </a:lnTo>
                  <a:lnTo>
                    <a:pt x="413" y="337"/>
                  </a:lnTo>
                  <a:lnTo>
                    <a:pt x="315" y="365"/>
                  </a:lnTo>
                  <a:lnTo>
                    <a:pt x="311" y="354"/>
                  </a:lnTo>
                  <a:close/>
                  <a:moveTo>
                    <a:pt x="315" y="368"/>
                  </a:moveTo>
                  <a:lnTo>
                    <a:pt x="413" y="337"/>
                  </a:lnTo>
                  <a:lnTo>
                    <a:pt x="418" y="351"/>
                  </a:lnTo>
                  <a:lnTo>
                    <a:pt x="320" y="382"/>
                  </a:lnTo>
                  <a:lnTo>
                    <a:pt x="315" y="368"/>
                  </a:lnTo>
                  <a:close/>
                  <a:moveTo>
                    <a:pt x="320" y="384"/>
                  </a:moveTo>
                  <a:lnTo>
                    <a:pt x="418" y="349"/>
                  </a:lnTo>
                  <a:lnTo>
                    <a:pt x="422" y="368"/>
                  </a:lnTo>
                  <a:lnTo>
                    <a:pt x="327" y="401"/>
                  </a:lnTo>
                  <a:lnTo>
                    <a:pt x="320" y="384"/>
                  </a:lnTo>
                  <a:close/>
                  <a:moveTo>
                    <a:pt x="327" y="403"/>
                  </a:moveTo>
                  <a:lnTo>
                    <a:pt x="422" y="365"/>
                  </a:lnTo>
                  <a:lnTo>
                    <a:pt x="429" y="384"/>
                  </a:lnTo>
                  <a:lnTo>
                    <a:pt x="337" y="422"/>
                  </a:lnTo>
                  <a:lnTo>
                    <a:pt x="327" y="403"/>
                  </a:lnTo>
                  <a:close/>
                  <a:moveTo>
                    <a:pt x="337" y="425"/>
                  </a:moveTo>
                  <a:lnTo>
                    <a:pt x="429" y="380"/>
                  </a:lnTo>
                  <a:lnTo>
                    <a:pt x="439" y="401"/>
                  </a:lnTo>
                  <a:lnTo>
                    <a:pt x="346" y="446"/>
                  </a:lnTo>
                  <a:lnTo>
                    <a:pt x="337" y="425"/>
                  </a:lnTo>
                  <a:close/>
                  <a:moveTo>
                    <a:pt x="346" y="446"/>
                  </a:moveTo>
                  <a:lnTo>
                    <a:pt x="439" y="401"/>
                  </a:lnTo>
                  <a:lnTo>
                    <a:pt x="448" y="422"/>
                  </a:lnTo>
                  <a:lnTo>
                    <a:pt x="358" y="468"/>
                  </a:lnTo>
                  <a:lnTo>
                    <a:pt x="346" y="446"/>
                  </a:lnTo>
                  <a:close/>
                  <a:moveTo>
                    <a:pt x="358" y="470"/>
                  </a:moveTo>
                  <a:lnTo>
                    <a:pt x="448" y="420"/>
                  </a:lnTo>
                  <a:lnTo>
                    <a:pt x="460" y="441"/>
                  </a:lnTo>
                  <a:lnTo>
                    <a:pt x="370" y="491"/>
                  </a:lnTo>
                  <a:lnTo>
                    <a:pt x="358" y="470"/>
                  </a:lnTo>
                  <a:close/>
                  <a:moveTo>
                    <a:pt x="372" y="494"/>
                  </a:moveTo>
                  <a:lnTo>
                    <a:pt x="460" y="441"/>
                  </a:lnTo>
                  <a:lnTo>
                    <a:pt x="472" y="460"/>
                  </a:lnTo>
                  <a:lnTo>
                    <a:pt x="384" y="513"/>
                  </a:lnTo>
                  <a:lnTo>
                    <a:pt x="372" y="494"/>
                  </a:lnTo>
                  <a:close/>
                  <a:moveTo>
                    <a:pt x="384" y="515"/>
                  </a:moveTo>
                  <a:lnTo>
                    <a:pt x="472" y="460"/>
                  </a:lnTo>
                  <a:lnTo>
                    <a:pt x="482" y="479"/>
                  </a:lnTo>
                  <a:lnTo>
                    <a:pt x="396" y="534"/>
                  </a:lnTo>
                  <a:lnTo>
                    <a:pt x="384" y="515"/>
                  </a:lnTo>
                  <a:close/>
                  <a:moveTo>
                    <a:pt x="399" y="536"/>
                  </a:moveTo>
                  <a:lnTo>
                    <a:pt x="482" y="477"/>
                  </a:lnTo>
                  <a:lnTo>
                    <a:pt x="494" y="494"/>
                  </a:lnTo>
                  <a:lnTo>
                    <a:pt x="410" y="551"/>
                  </a:lnTo>
                  <a:lnTo>
                    <a:pt x="399" y="536"/>
                  </a:lnTo>
                  <a:close/>
                  <a:moveTo>
                    <a:pt x="410" y="553"/>
                  </a:moveTo>
                  <a:lnTo>
                    <a:pt x="494" y="491"/>
                  </a:lnTo>
                  <a:lnTo>
                    <a:pt x="503" y="508"/>
                  </a:lnTo>
                  <a:lnTo>
                    <a:pt x="420" y="567"/>
                  </a:lnTo>
                  <a:lnTo>
                    <a:pt x="410" y="553"/>
                  </a:lnTo>
                  <a:close/>
                  <a:moveTo>
                    <a:pt x="422" y="570"/>
                  </a:moveTo>
                  <a:lnTo>
                    <a:pt x="501" y="503"/>
                  </a:lnTo>
                  <a:lnTo>
                    <a:pt x="510" y="517"/>
                  </a:lnTo>
                  <a:lnTo>
                    <a:pt x="432" y="582"/>
                  </a:lnTo>
                  <a:lnTo>
                    <a:pt x="422" y="570"/>
                  </a:lnTo>
                  <a:close/>
                  <a:moveTo>
                    <a:pt x="432" y="582"/>
                  </a:moveTo>
                  <a:lnTo>
                    <a:pt x="513" y="517"/>
                  </a:lnTo>
                  <a:lnTo>
                    <a:pt x="522" y="529"/>
                  </a:lnTo>
                  <a:lnTo>
                    <a:pt x="441" y="593"/>
                  </a:lnTo>
                  <a:lnTo>
                    <a:pt x="432" y="582"/>
                  </a:lnTo>
                  <a:close/>
                  <a:moveTo>
                    <a:pt x="444" y="596"/>
                  </a:moveTo>
                  <a:lnTo>
                    <a:pt x="520" y="527"/>
                  </a:lnTo>
                  <a:lnTo>
                    <a:pt x="529" y="539"/>
                  </a:lnTo>
                  <a:lnTo>
                    <a:pt x="453" y="605"/>
                  </a:lnTo>
                  <a:lnTo>
                    <a:pt x="444" y="596"/>
                  </a:lnTo>
                  <a:close/>
                  <a:moveTo>
                    <a:pt x="453" y="608"/>
                  </a:moveTo>
                  <a:lnTo>
                    <a:pt x="529" y="536"/>
                  </a:lnTo>
                  <a:lnTo>
                    <a:pt x="536" y="546"/>
                  </a:lnTo>
                  <a:lnTo>
                    <a:pt x="463" y="617"/>
                  </a:lnTo>
                  <a:lnTo>
                    <a:pt x="453" y="608"/>
                  </a:lnTo>
                  <a:close/>
                  <a:moveTo>
                    <a:pt x="465" y="617"/>
                  </a:moveTo>
                  <a:lnTo>
                    <a:pt x="536" y="546"/>
                  </a:lnTo>
                  <a:lnTo>
                    <a:pt x="546" y="553"/>
                  </a:lnTo>
                  <a:lnTo>
                    <a:pt x="472" y="627"/>
                  </a:lnTo>
                  <a:lnTo>
                    <a:pt x="465" y="617"/>
                  </a:lnTo>
                  <a:close/>
                  <a:moveTo>
                    <a:pt x="475" y="627"/>
                  </a:moveTo>
                  <a:lnTo>
                    <a:pt x="543" y="553"/>
                  </a:lnTo>
                  <a:lnTo>
                    <a:pt x="553" y="560"/>
                  </a:lnTo>
                  <a:lnTo>
                    <a:pt x="482" y="636"/>
                  </a:lnTo>
                  <a:lnTo>
                    <a:pt x="475" y="627"/>
                  </a:lnTo>
                  <a:close/>
                  <a:moveTo>
                    <a:pt x="484" y="636"/>
                  </a:moveTo>
                  <a:lnTo>
                    <a:pt x="550" y="560"/>
                  </a:lnTo>
                  <a:lnTo>
                    <a:pt x="560" y="567"/>
                  </a:lnTo>
                  <a:lnTo>
                    <a:pt x="491" y="643"/>
                  </a:lnTo>
                  <a:lnTo>
                    <a:pt x="484" y="636"/>
                  </a:lnTo>
                  <a:close/>
                  <a:moveTo>
                    <a:pt x="491" y="643"/>
                  </a:moveTo>
                  <a:lnTo>
                    <a:pt x="560" y="567"/>
                  </a:lnTo>
                  <a:lnTo>
                    <a:pt x="567" y="574"/>
                  </a:lnTo>
                  <a:lnTo>
                    <a:pt x="498" y="648"/>
                  </a:lnTo>
                  <a:lnTo>
                    <a:pt x="491" y="643"/>
                  </a:lnTo>
                  <a:close/>
                  <a:moveTo>
                    <a:pt x="498" y="648"/>
                  </a:moveTo>
                  <a:lnTo>
                    <a:pt x="567" y="574"/>
                  </a:lnTo>
                  <a:lnTo>
                    <a:pt x="572" y="579"/>
                  </a:lnTo>
                  <a:lnTo>
                    <a:pt x="503" y="655"/>
                  </a:lnTo>
                  <a:lnTo>
                    <a:pt x="498" y="648"/>
                  </a:lnTo>
                  <a:close/>
                  <a:moveTo>
                    <a:pt x="505" y="657"/>
                  </a:moveTo>
                  <a:lnTo>
                    <a:pt x="569" y="577"/>
                  </a:lnTo>
                  <a:lnTo>
                    <a:pt x="574" y="582"/>
                  </a:lnTo>
                  <a:lnTo>
                    <a:pt x="510" y="660"/>
                  </a:lnTo>
                  <a:lnTo>
                    <a:pt x="505" y="657"/>
                  </a:lnTo>
                  <a:close/>
                  <a:moveTo>
                    <a:pt x="513" y="662"/>
                  </a:moveTo>
                  <a:lnTo>
                    <a:pt x="572" y="579"/>
                  </a:lnTo>
                  <a:lnTo>
                    <a:pt x="577" y="582"/>
                  </a:lnTo>
                  <a:lnTo>
                    <a:pt x="517" y="665"/>
                  </a:lnTo>
                  <a:lnTo>
                    <a:pt x="513" y="662"/>
                  </a:lnTo>
                  <a:close/>
                  <a:moveTo>
                    <a:pt x="510" y="660"/>
                  </a:moveTo>
                  <a:lnTo>
                    <a:pt x="584" y="586"/>
                  </a:lnTo>
                  <a:lnTo>
                    <a:pt x="586" y="589"/>
                  </a:lnTo>
                  <a:lnTo>
                    <a:pt x="513" y="662"/>
                  </a:lnTo>
                  <a:lnTo>
                    <a:pt x="510" y="660"/>
                  </a:lnTo>
                  <a:close/>
                  <a:moveTo>
                    <a:pt x="520" y="667"/>
                  </a:moveTo>
                  <a:lnTo>
                    <a:pt x="577" y="584"/>
                  </a:lnTo>
                  <a:lnTo>
                    <a:pt x="579" y="584"/>
                  </a:lnTo>
                  <a:lnTo>
                    <a:pt x="522" y="669"/>
                  </a:lnTo>
                  <a:lnTo>
                    <a:pt x="520" y="667"/>
                  </a:lnTo>
                  <a:close/>
                  <a:moveTo>
                    <a:pt x="515" y="662"/>
                  </a:moveTo>
                  <a:lnTo>
                    <a:pt x="586" y="591"/>
                  </a:lnTo>
                  <a:lnTo>
                    <a:pt x="515" y="662"/>
                  </a:lnTo>
                  <a:close/>
                  <a:moveTo>
                    <a:pt x="0" y="21"/>
                  </a:moveTo>
                  <a:lnTo>
                    <a:pt x="50" y="21"/>
                  </a:lnTo>
                  <a:lnTo>
                    <a:pt x="2" y="38"/>
                  </a:lnTo>
                  <a:lnTo>
                    <a:pt x="0" y="21"/>
                  </a:lnTo>
                  <a:close/>
                  <a:moveTo>
                    <a:pt x="2" y="38"/>
                  </a:moveTo>
                  <a:lnTo>
                    <a:pt x="50" y="21"/>
                  </a:lnTo>
                  <a:lnTo>
                    <a:pt x="4" y="45"/>
                  </a:lnTo>
                  <a:lnTo>
                    <a:pt x="2" y="38"/>
                  </a:lnTo>
                  <a:close/>
                  <a:moveTo>
                    <a:pt x="97" y="2"/>
                  </a:moveTo>
                  <a:lnTo>
                    <a:pt x="99" y="5"/>
                  </a:lnTo>
                  <a:lnTo>
                    <a:pt x="52" y="24"/>
                  </a:lnTo>
                  <a:lnTo>
                    <a:pt x="97" y="2"/>
                  </a:lnTo>
                  <a:close/>
                  <a:moveTo>
                    <a:pt x="7" y="47"/>
                  </a:moveTo>
                  <a:lnTo>
                    <a:pt x="52" y="28"/>
                  </a:lnTo>
                  <a:lnTo>
                    <a:pt x="9" y="54"/>
                  </a:lnTo>
                  <a:lnTo>
                    <a:pt x="7" y="47"/>
                  </a:lnTo>
                  <a:close/>
                  <a:moveTo>
                    <a:pt x="99" y="5"/>
                  </a:moveTo>
                  <a:lnTo>
                    <a:pt x="99" y="7"/>
                  </a:lnTo>
                  <a:lnTo>
                    <a:pt x="57" y="33"/>
                  </a:lnTo>
                  <a:lnTo>
                    <a:pt x="99" y="5"/>
                  </a:lnTo>
                  <a:close/>
                  <a:moveTo>
                    <a:pt x="14" y="62"/>
                  </a:moveTo>
                  <a:lnTo>
                    <a:pt x="59" y="38"/>
                  </a:lnTo>
                  <a:lnTo>
                    <a:pt x="16" y="66"/>
                  </a:lnTo>
                  <a:lnTo>
                    <a:pt x="14" y="62"/>
                  </a:lnTo>
                  <a:close/>
                  <a:moveTo>
                    <a:pt x="21" y="73"/>
                  </a:moveTo>
                  <a:lnTo>
                    <a:pt x="61" y="43"/>
                  </a:lnTo>
                  <a:lnTo>
                    <a:pt x="23" y="76"/>
                  </a:lnTo>
                  <a:lnTo>
                    <a:pt x="21" y="73"/>
                  </a:lnTo>
                  <a:close/>
                  <a:moveTo>
                    <a:pt x="28" y="81"/>
                  </a:moveTo>
                  <a:lnTo>
                    <a:pt x="66" y="47"/>
                  </a:lnTo>
                  <a:lnTo>
                    <a:pt x="31" y="85"/>
                  </a:lnTo>
                  <a:lnTo>
                    <a:pt x="28" y="81"/>
                  </a:lnTo>
                  <a:close/>
                  <a:moveTo>
                    <a:pt x="38" y="90"/>
                  </a:moveTo>
                  <a:lnTo>
                    <a:pt x="73" y="54"/>
                  </a:lnTo>
                  <a:lnTo>
                    <a:pt x="40" y="92"/>
                  </a:lnTo>
                  <a:lnTo>
                    <a:pt x="38" y="90"/>
                  </a:lnTo>
                  <a:close/>
                  <a:moveTo>
                    <a:pt x="50" y="102"/>
                  </a:moveTo>
                  <a:lnTo>
                    <a:pt x="83" y="62"/>
                  </a:lnTo>
                  <a:lnTo>
                    <a:pt x="52" y="102"/>
                  </a:lnTo>
                  <a:lnTo>
                    <a:pt x="50" y="102"/>
                  </a:lnTo>
                  <a:close/>
                  <a:moveTo>
                    <a:pt x="61" y="111"/>
                  </a:moveTo>
                  <a:lnTo>
                    <a:pt x="92" y="71"/>
                  </a:lnTo>
                  <a:lnTo>
                    <a:pt x="66" y="114"/>
                  </a:lnTo>
                  <a:lnTo>
                    <a:pt x="61" y="111"/>
                  </a:lnTo>
                  <a:close/>
                  <a:moveTo>
                    <a:pt x="80" y="123"/>
                  </a:moveTo>
                  <a:lnTo>
                    <a:pt x="107" y="81"/>
                  </a:lnTo>
                  <a:lnTo>
                    <a:pt x="80" y="123"/>
                  </a:lnTo>
                  <a:close/>
                  <a:moveTo>
                    <a:pt x="99" y="135"/>
                  </a:moveTo>
                  <a:lnTo>
                    <a:pt x="126" y="90"/>
                  </a:lnTo>
                  <a:lnTo>
                    <a:pt x="99" y="135"/>
                  </a:lnTo>
                  <a:close/>
                  <a:moveTo>
                    <a:pt x="114" y="145"/>
                  </a:moveTo>
                  <a:lnTo>
                    <a:pt x="140" y="100"/>
                  </a:lnTo>
                  <a:lnTo>
                    <a:pt x="118" y="145"/>
                  </a:lnTo>
                  <a:lnTo>
                    <a:pt x="114" y="145"/>
                  </a:lnTo>
                  <a:close/>
                  <a:moveTo>
                    <a:pt x="133" y="152"/>
                  </a:moveTo>
                  <a:lnTo>
                    <a:pt x="154" y="107"/>
                  </a:lnTo>
                  <a:lnTo>
                    <a:pt x="133" y="152"/>
                  </a:lnTo>
                  <a:close/>
                  <a:moveTo>
                    <a:pt x="147" y="159"/>
                  </a:moveTo>
                  <a:lnTo>
                    <a:pt x="168" y="111"/>
                  </a:lnTo>
                  <a:lnTo>
                    <a:pt x="152" y="161"/>
                  </a:lnTo>
                  <a:lnTo>
                    <a:pt x="147" y="159"/>
                  </a:lnTo>
                  <a:close/>
                  <a:moveTo>
                    <a:pt x="164" y="164"/>
                  </a:moveTo>
                  <a:lnTo>
                    <a:pt x="180" y="116"/>
                  </a:lnTo>
                  <a:lnTo>
                    <a:pt x="171" y="166"/>
                  </a:lnTo>
                  <a:lnTo>
                    <a:pt x="164" y="164"/>
                  </a:lnTo>
                  <a:close/>
                  <a:moveTo>
                    <a:pt x="180" y="168"/>
                  </a:moveTo>
                  <a:lnTo>
                    <a:pt x="190" y="116"/>
                  </a:lnTo>
                  <a:lnTo>
                    <a:pt x="185" y="168"/>
                  </a:lnTo>
                  <a:lnTo>
                    <a:pt x="180" y="168"/>
                  </a:lnTo>
                  <a:close/>
                  <a:moveTo>
                    <a:pt x="194" y="168"/>
                  </a:moveTo>
                  <a:lnTo>
                    <a:pt x="197" y="119"/>
                  </a:lnTo>
                  <a:lnTo>
                    <a:pt x="204" y="168"/>
                  </a:lnTo>
                  <a:lnTo>
                    <a:pt x="194" y="168"/>
                  </a:lnTo>
                  <a:close/>
                  <a:moveTo>
                    <a:pt x="211" y="166"/>
                  </a:moveTo>
                  <a:lnTo>
                    <a:pt x="204" y="116"/>
                  </a:lnTo>
                  <a:lnTo>
                    <a:pt x="218" y="166"/>
                  </a:lnTo>
                  <a:lnTo>
                    <a:pt x="211" y="166"/>
                  </a:lnTo>
                  <a:close/>
                  <a:moveTo>
                    <a:pt x="223" y="164"/>
                  </a:moveTo>
                  <a:lnTo>
                    <a:pt x="211" y="114"/>
                  </a:lnTo>
                  <a:lnTo>
                    <a:pt x="230" y="161"/>
                  </a:lnTo>
                  <a:lnTo>
                    <a:pt x="223" y="164"/>
                  </a:lnTo>
                  <a:close/>
                  <a:moveTo>
                    <a:pt x="197" y="66"/>
                  </a:moveTo>
                  <a:lnTo>
                    <a:pt x="202" y="64"/>
                  </a:lnTo>
                  <a:lnTo>
                    <a:pt x="216" y="114"/>
                  </a:lnTo>
                  <a:lnTo>
                    <a:pt x="197" y="66"/>
                  </a:lnTo>
                  <a:close/>
                  <a:moveTo>
                    <a:pt x="206" y="62"/>
                  </a:moveTo>
                  <a:lnTo>
                    <a:pt x="211" y="62"/>
                  </a:lnTo>
                  <a:lnTo>
                    <a:pt x="221" y="111"/>
                  </a:lnTo>
                  <a:lnTo>
                    <a:pt x="206" y="62"/>
                  </a:lnTo>
                  <a:close/>
                  <a:moveTo>
                    <a:pt x="218" y="59"/>
                  </a:moveTo>
                  <a:lnTo>
                    <a:pt x="230" y="59"/>
                  </a:lnTo>
                  <a:lnTo>
                    <a:pt x="228" y="109"/>
                  </a:lnTo>
                  <a:lnTo>
                    <a:pt x="218" y="59"/>
                  </a:lnTo>
                  <a:close/>
                  <a:moveTo>
                    <a:pt x="237" y="59"/>
                  </a:moveTo>
                  <a:lnTo>
                    <a:pt x="247" y="62"/>
                  </a:lnTo>
                  <a:lnTo>
                    <a:pt x="232" y="111"/>
                  </a:lnTo>
                  <a:lnTo>
                    <a:pt x="237" y="59"/>
                  </a:lnTo>
                  <a:close/>
                  <a:moveTo>
                    <a:pt x="254" y="64"/>
                  </a:moveTo>
                  <a:lnTo>
                    <a:pt x="263" y="66"/>
                  </a:lnTo>
                  <a:lnTo>
                    <a:pt x="242" y="114"/>
                  </a:lnTo>
                  <a:lnTo>
                    <a:pt x="254" y="64"/>
                  </a:lnTo>
                  <a:close/>
                  <a:moveTo>
                    <a:pt x="273" y="71"/>
                  </a:moveTo>
                  <a:lnTo>
                    <a:pt x="277" y="73"/>
                  </a:lnTo>
                  <a:lnTo>
                    <a:pt x="251" y="119"/>
                  </a:lnTo>
                  <a:lnTo>
                    <a:pt x="273" y="71"/>
                  </a:lnTo>
                  <a:close/>
                  <a:moveTo>
                    <a:pt x="289" y="81"/>
                  </a:moveTo>
                  <a:lnTo>
                    <a:pt x="296" y="85"/>
                  </a:lnTo>
                  <a:lnTo>
                    <a:pt x="263" y="126"/>
                  </a:lnTo>
                  <a:lnTo>
                    <a:pt x="289" y="81"/>
                  </a:lnTo>
                  <a:close/>
                  <a:moveTo>
                    <a:pt x="311" y="97"/>
                  </a:moveTo>
                  <a:lnTo>
                    <a:pt x="313" y="100"/>
                  </a:lnTo>
                  <a:lnTo>
                    <a:pt x="277" y="135"/>
                  </a:lnTo>
                  <a:lnTo>
                    <a:pt x="311" y="97"/>
                  </a:lnTo>
                  <a:close/>
                  <a:moveTo>
                    <a:pt x="330" y="114"/>
                  </a:moveTo>
                  <a:lnTo>
                    <a:pt x="332" y="119"/>
                  </a:lnTo>
                  <a:lnTo>
                    <a:pt x="294" y="152"/>
                  </a:lnTo>
                  <a:lnTo>
                    <a:pt x="330" y="114"/>
                  </a:lnTo>
                  <a:close/>
                  <a:moveTo>
                    <a:pt x="349" y="135"/>
                  </a:moveTo>
                  <a:lnTo>
                    <a:pt x="351" y="140"/>
                  </a:lnTo>
                  <a:lnTo>
                    <a:pt x="308" y="168"/>
                  </a:lnTo>
                  <a:lnTo>
                    <a:pt x="349" y="135"/>
                  </a:lnTo>
                  <a:close/>
                  <a:moveTo>
                    <a:pt x="363" y="157"/>
                  </a:moveTo>
                  <a:lnTo>
                    <a:pt x="363" y="159"/>
                  </a:lnTo>
                  <a:lnTo>
                    <a:pt x="320" y="185"/>
                  </a:lnTo>
                  <a:lnTo>
                    <a:pt x="363" y="157"/>
                  </a:lnTo>
                  <a:close/>
                  <a:moveTo>
                    <a:pt x="375" y="176"/>
                  </a:moveTo>
                  <a:lnTo>
                    <a:pt x="377" y="178"/>
                  </a:lnTo>
                  <a:lnTo>
                    <a:pt x="332" y="204"/>
                  </a:lnTo>
                  <a:lnTo>
                    <a:pt x="375" y="176"/>
                  </a:lnTo>
                  <a:close/>
                  <a:moveTo>
                    <a:pt x="387" y="195"/>
                  </a:moveTo>
                  <a:lnTo>
                    <a:pt x="387" y="197"/>
                  </a:lnTo>
                  <a:lnTo>
                    <a:pt x="342" y="218"/>
                  </a:lnTo>
                  <a:lnTo>
                    <a:pt x="387" y="195"/>
                  </a:lnTo>
                  <a:close/>
                  <a:moveTo>
                    <a:pt x="394" y="211"/>
                  </a:moveTo>
                  <a:lnTo>
                    <a:pt x="396" y="216"/>
                  </a:lnTo>
                  <a:lnTo>
                    <a:pt x="349" y="235"/>
                  </a:lnTo>
                  <a:lnTo>
                    <a:pt x="394" y="211"/>
                  </a:lnTo>
                  <a:close/>
                  <a:moveTo>
                    <a:pt x="401" y="228"/>
                  </a:moveTo>
                  <a:lnTo>
                    <a:pt x="403" y="233"/>
                  </a:lnTo>
                  <a:lnTo>
                    <a:pt x="353" y="247"/>
                  </a:lnTo>
                  <a:lnTo>
                    <a:pt x="401" y="228"/>
                  </a:lnTo>
                  <a:close/>
                  <a:moveTo>
                    <a:pt x="406" y="244"/>
                  </a:moveTo>
                  <a:lnTo>
                    <a:pt x="408" y="249"/>
                  </a:lnTo>
                  <a:lnTo>
                    <a:pt x="358" y="259"/>
                  </a:lnTo>
                  <a:lnTo>
                    <a:pt x="406" y="244"/>
                  </a:lnTo>
                  <a:close/>
                  <a:moveTo>
                    <a:pt x="410" y="259"/>
                  </a:moveTo>
                  <a:lnTo>
                    <a:pt x="410" y="263"/>
                  </a:lnTo>
                  <a:lnTo>
                    <a:pt x="358" y="268"/>
                  </a:lnTo>
                  <a:lnTo>
                    <a:pt x="410" y="259"/>
                  </a:lnTo>
                  <a:close/>
                  <a:moveTo>
                    <a:pt x="410" y="271"/>
                  </a:moveTo>
                  <a:lnTo>
                    <a:pt x="410" y="278"/>
                  </a:lnTo>
                  <a:lnTo>
                    <a:pt x="361" y="278"/>
                  </a:lnTo>
                  <a:lnTo>
                    <a:pt x="410" y="271"/>
                  </a:lnTo>
                  <a:close/>
                  <a:moveTo>
                    <a:pt x="410" y="285"/>
                  </a:moveTo>
                  <a:lnTo>
                    <a:pt x="410" y="290"/>
                  </a:lnTo>
                  <a:lnTo>
                    <a:pt x="361" y="285"/>
                  </a:lnTo>
                  <a:lnTo>
                    <a:pt x="410" y="285"/>
                  </a:lnTo>
                  <a:close/>
                  <a:moveTo>
                    <a:pt x="410" y="297"/>
                  </a:moveTo>
                  <a:lnTo>
                    <a:pt x="410" y="297"/>
                  </a:lnTo>
                  <a:lnTo>
                    <a:pt x="361" y="292"/>
                  </a:lnTo>
                  <a:lnTo>
                    <a:pt x="410" y="297"/>
                  </a:lnTo>
                  <a:close/>
                  <a:moveTo>
                    <a:pt x="410" y="304"/>
                  </a:moveTo>
                  <a:lnTo>
                    <a:pt x="410" y="306"/>
                  </a:lnTo>
                  <a:lnTo>
                    <a:pt x="358" y="299"/>
                  </a:lnTo>
                  <a:lnTo>
                    <a:pt x="410" y="304"/>
                  </a:lnTo>
                  <a:close/>
                  <a:moveTo>
                    <a:pt x="308" y="297"/>
                  </a:moveTo>
                  <a:lnTo>
                    <a:pt x="358" y="304"/>
                  </a:lnTo>
                  <a:lnTo>
                    <a:pt x="308" y="301"/>
                  </a:lnTo>
                  <a:lnTo>
                    <a:pt x="308" y="297"/>
                  </a:lnTo>
                  <a:close/>
                  <a:moveTo>
                    <a:pt x="306" y="309"/>
                  </a:moveTo>
                  <a:lnTo>
                    <a:pt x="358" y="311"/>
                  </a:lnTo>
                  <a:lnTo>
                    <a:pt x="306" y="311"/>
                  </a:lnTo>
                  <a:lnTo>
                    <a:pt x="306" y="309"/>
                  </a:lnTo>
                  <a:close/>
                  <a:moveTo>
                    <a:pt x="306" y="320"/>
                  </a:moveTo>
                  <a:lnTo>
                    <a:pt x="358" y="320"/>
                  </a:lnTo>
                  <a:lnTo>
                    <a:pt x="306" y="325"/>
                  </a:lnTo>
                  <a:lnTo>
                    <a:pt x="306" y="320"/>
                  </a:lnTo>
                  <a:close/>
                  <a:moveTo>
                    <a:pt x="308" y="335"/>
                  </a:moveTo>
                  <a:lnTo>
                    <a:pt x="358" y="330"/>
                  </a:lnTo>
                  <a:lnTo>
                    <a:pt x="308" y="337"/>
                  </a:lnTo>
                  <a:lnTo>
                    <a:pt x="308" y="335"/>
                  </a:lnTo>
                  <a:close/>
                  <a:moveTo>
                    <a:pt x="311" y="346"/>
                  </a:moveTo>
                  <a:lnTo>
                    <a:pt x="361" y="339"/>
                  </a:lnTo>
                  <a:lnTo>
                    <a:pt x="311" y="354"/>
                  </a:lnTo>
                  <a:lnTo>
                    <a:pt x="311" y="346"/>
                  </a:lnTo>
                  <a:close/>
                  <a:moveTo>
                    <a:pt x="315" y="365"/>
                  </a:moveTo>
                  <a:lnTo>
                    <a:pt x="363" y="351"/>
                  </a:lnTo>
                  <a:lnTo>
                    <a:pt x="315" y="368"/>
                  </a:lnTo>
                  <a:lnTo>
                    <a:pt x="315" y="365"/>
                  </a:lnTo>
                  <a:close/>
                  <a:moveTo>
                    <a:pt x="320" y="382"/>
                  </a:moveTo>
                  <a:lnTo>
                    <a:pt x="368" y="368"/>
                  </a:lnTo>
                  <a:lnTo>
                    <a:pt x="320" y="384"/>
                  </a:lnTo>
                  <a:lnTo>
                    <a:pt x="320" y="382"/>
                  </a:lnTo>
                  <a:close/>
                  <a:moveTo>
                    <a:pt x="327" y="401"/>
                  </a:moveTo>
                  <a:lnTo>
                    <a:pt x="375" y="384"/>
                  </a:lnTo>
                  <a:lnTo>
                    <a:pt x="327" y="403"/>
                  </a:lnTo>
                  <a:lnTo>
                    <a:pt x="327" y="401"/>
                  </a:lnTo>
                  <a:close/>
                  <a:moveTo>
                    <a:pt x="337" y="422"/>
                  </a:moveTo>
                  <a:lnTo>
                    <a:pt x="382" y="403"/>
                  </a:lnTo>
                  <a:lnTo>
                    <a:pt x="337" y="425"/>
                  </a:lnTo>
                  <a:lnTo>
                    <a:pt x="337" y="422"/>
                  </a:lnTo>
                  <a:close/>
                  <a:moveTo>
                    <a:pt x="346" y="446"/>
                  </a:moveTo>
                  <a:lnTo>
                    <a:pt x="394" y="422"/>
                  </a:lnTo>
                  <a:lnTo>
                    <a:pt x="346" y="446"/>
                  </a:lnTo>
                  <a:close/>
                  <a:moveTo>
                    <a:pt x="358" y="468"/>
                  </a:moveTo>
                  <a:lnTo>
                    <a:pt x="403" y="444"/>
                  </a:lnTo>
                  <a:lnTo>
                    <a:pt x="358" y="470"/>
                  </a:lnTo>
                  <a:lnTo>
                    <a:pt x="358" y="468"/>
                  </a:lnTo>
                  <a:close/>
                  <a:moveTo>
                    <a:pt x="370" y="491"/>
                  </a:moveTo>
                  <a:lnTo>
                    <a:pt x="415" y="468"/>
                  </a:lnTo>
                  <a:lnTo>
                    <a:pt x="372" y="494"/>
                  </a:lnTo>
                  <a:lnTo>
                    <a:pt x="370" y="491"/>
                  </a:lnTo>
                  <a:close/>
                  <a:moveTo>
                    <a:pt x="384" y="513"/>
                  </a:moveTo>
                  <a:lnTo>
                    <a:pt x="427" y="487"/>
                  </a:lnTo>
                  <a:lnTo>
                    <a:pt x="384" y="515"/>
                  </a:lnTo>
                  <a:lnTo>
                    <a:pt x="384" y="513"/>
                  </a:lnTo>
                  <a:close/>
                  <a:moveTo>
                    <a:pt x="396" y="534"/>
                  </a:moveTo>
                  <a:lnTo>
                    <a:pt x="439" y="506"/>
                  </a:lnTo>
                  <a:lnTo>
                    <a:pt x="399" y="536"/>
                  </a:lnTo>
                  <a:lnTo>
                    <a:pt x="396" y="534"/>
                  </a:lnTo>
                  <a:close/>
                  <a:moveTo>
                    <a:pt x="410" y="551"/>
                  </a:moveTo>
                  <a:lnTo>
                    <a:pt x="451" y="522"/>
                  </a:lnTo>
                  <a:lnTo>
                    <a:pt x="410" y="553"/>
                  </a:lnTo>
                  <a:lnTo>
                    <a:pt x="410" y="551"/>
                  </a:lnTo>
                  <a:close/>
                  <a:moveTo>
                    <a:pt x="420" y="567"/>
                  </a:moveTo>
                  <a:lnTo>
                    <a:pt x="460" y="536"/>
                  </a:lnTo>
                  <a:lnTo>
                    <a:pt x="422" y="570"/>
                  </a:lnTo>
                  <a:lnTo>
                    <a:pt x="420" y="567"/>
                  </a:lnTo>
                  <a:close/>
                  <a:moveTo>
                    <a:pt x="510" y="517"/>
                  </a:moveTo>
                  <a:lnTo>
                    <a:pt x="513" y="517"/>
                  </a:lnTo>
                  <a:lnTo>
                    <a:pt x="472" y="548"/>
                  </a:lnTo>
                  <a:lnTo>
                    <a:pt x="510" y="517"/>
                  </a:lnTo>
                  <a:close/>
                  <a:moveTo>
                    <a:pt x="441" y="593"/>
                  </a:moveTo>
                  <a:lnTo>
                    <a:pt x="482" y="560"/>
                  </a:lnTo>
                  <a:lnTo>
                    <a:pt x="444" y="596"/>
                  </a:lnTo>
                  <a:lnTo>
                    <a:pt x="441" y="593"/>
                  </a:lnTo>
                  <a:close/>
                  <a:moveTo>
                    <a:pt x="453" y="605"/>
                  </a:moveTo>
                  <a:lnTo>
                    <a:pt x="491" y="572"/>
                  </a:lnTo>
                  <a:lnTo>
                    <a:pt x="453" y="608"/>
                  </a:lnTo>
                  <a:lnTo>
                    <a:pt x="453" y="605"/>
                  </a:lnTo>
                  <a:close/>
                  <a:moveTo>
                    <a:pt x="463" y="617"/>
                  </a:moveTo>
                  <a:lnTo>
                    <a:pt x="501" y="582"/>
                  </a:lnTo>
                  <a:lnTo>
                    <a:pt x="465" y="617"/>
                  </a:lnTo>
                  <a:lnTo>
                    <a:pt x="463" y="617"/>
                  </a:lnTo>
                  <a:close/>
                  <a:moveTo>
                    <a:pt x="472" y="627"/>
                  </a:moveTo>
                  <a:lnTo>
                    <a:pt x="510" y="591"/>
                  </a:lnTo>
                  <a:lnTo>
                    <a:pt x="475" y="627"/>
                  </a:lnTo>
                  <a:lnTo>
                    <a:pt x="472" y="627"/>
                  </a:lnTo>
                  <a:close/>
                  <a:moveTo>
                    <a:pt x="482" y="636"/>
                  </a:moveTo>
                  <a:lnTo>
                    <a:pt x="517" y="598"/>
                  </a:lnTo>
                  <a:lnTo>
                    <a:pt x="484" y="636"/>
                  </a:lnTo>
                  <a:lnTo>
                    <a:pt x="482" y="636"/>
                  </a:lnTo>
                  <a:close/>
                  <a:moveTo>
                    <a:pt x="560" y="567"/>
                  </a:moveTo>
                  <a:lnTo>
                    <a:pt x="560" y="567"/>
                  </a:lnTo>
                  <a:lnTo>
                    <a:pt x="524" y="605"/>
                  </a:lnTo>
                  <a:lnTo>
                    <a:pt x="560" y="567"/>
                  </a:lnTo>
                  <a:close/>
                  <a:moveTo>
                    <a:pt x="498" y="648"/>
                  </a:moveTo>
                  <a:lnTo>
                    <a:pt x="532" y="612"/>
                  </a:lnTo>
                  <a:lnTo>
                    <a:pt x="498" y="648"/>
                  </a:lnTo>
                  <a:close/>
                  <a:moveTo>
                    <a:pt x="503" y="655"/>
                  </a:moveTo>
                  <a:lnTo>
                    <a:pt x="539" y="617"/>
                  </a:lnTo>
                  <a:lnTo>
                    <a:pt x="505" y="657"/>
                  </a:lnTo>
                  <a:lnTo>
                    <a:pt x="503" y="655"/>
                  </a:lnTo>
                  <a:close/>
                  <a:moveTo>
                    <a:pt x="510" y="660"/>
                  </a:moveTo>
                  <a:lnTo>
                    <a:pt x="543" y="622"/>
                  </a:lnTo>
                  <a:lnTo>
                    <a:pt x="513" y="662"/>
                  </a:lnTo>
                  <a:lnTo>
                    <a:pt x="510" y="660"/>
                  </a:lnTo>
                  <a:close/>
                  <a:moveTo>
                    <a:pt x="577" y="582"/>
                  </a:moveTo>
                  <a:lnTo>
                    <a:pt x="584" y="586"/>
                  </a:lnTo>
                  <a:lnTo>
                    <a:pt x="546" y="624"/>
                  </a:lnTo>
                  <a:lnTo>
                    <a:pt x="577" y="582"/>
                  </a:lnTo>
                  <a:close/>
                  <a:moveTo>
                    <a:pt x="513" y="662"/>
                  </a:moveTo>
                  <a:lnTo>
                    <a:pt x="548" y="624"/>
                  </a:lnTo>
                  <a:lnTo>
                    <a:pt x="520" y="667"/>
                  </a:lnTo>
                  <a:lnTo>
                    <a:pt x="513" y="662"/>
                  </a:lnTo>
                  <a:close/>
                  <a:moveTo>
                    <a:pt x="579" y="584"/>
                  </a:moveTo>
                  <a:lnTo>
                    <a:pt x="586" y="591"/>
                  </a:lnTo>
                  <a:lnTo>
                    <a:pt x="550" y="627"/>
                  </a:lnTo>
                  <a:lnTo>
                    <a:pt x="579" y="584"/>
                  </a:lnTo>
                  <a:close/>
                </a:path>
              </a:pathLst>
            </a:custGeom>
            <a:solidFill>
              <a:srgbClr val="E6FFF4"/>
            </a:solidFill>
            <a:ln w="0">
              <a:solidFill>
                <a:srgbClr val="E6FFF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106" name="Freeform 405"/>
            <p:cNvSpPr>
              <a:spLocks noEditPoints="1"/>
            </p:cNvSpPr>
            <p:nvPr/>
          </p:nvSpPr>
          <p:spPr bwMode="auto">
            <a:xfrm>
              <a:off x="2982" y="3005"/>
              <a:ext cx="437" cy="349"/>
            </a:xfrm>
            <a:custGeom>
              <a:avLst/>
              <a:gdLst>
                <a:gd name="T0" fmla="*/ 3 w 437"/>
                <a:gd name="T1" fmla="*/ 19 h 349"/>
                <a:gd name="T2" fmla="*/ 41 w 437"/>
                <a:gd name="T3" fmla="*/ 15 h 349"/>
                <a:gd name="T4" fmla="*/ 43 w 437"/>
                <a:gd name="T5" fmla="*/ 22 h 349"/>
                <a:gd name="T6" fmla="*/ 15 w 437"/>
                <a:gd name="T7" fmla="*/ 55 h 349"/>
                <a:gd name="T8" fmla="*/ 19 w 437"/>
                <a:gd name="T9" fmla="*/ 65 h 349"/>
                <a:gd name="T10" fmla="*/ 45 w 437"/>
                <a:gd name="T11" fmla="*/ 100 h 349"/>
                <a:gd name="T12" fmla="*/ 102 w 437"/>
                <a:gd name="T13" fmla="*/ 100 h 349"/>
                <a:gd name="T14" fmla="*/ 112 w 437"/>
                <a:gd name="T15" fmla="*/ 110 h 349"/>
                <a:gd name="T16" fmla="*/ 114 w 437"/>
                <a:gd name="T17" fmla="*/ 159 h 349"/>
                <a:gd name="T18" fmla="*/ 124 w 437"/>
                <a:gd name="T19" fmla="*/ 167 h 349"/>
                <a:gd name="T20" fmla="*/ 145 w 437"/>
                <a:gd name="T21" fmla="*/ 178 h 349"/>
                <a:gd name="T22" fmla="*/ 169 w 437"/>
                <a:gd name="T23" fmla="*/ 148 h 349"/>
                <a:gd name="T24" fmla="*/ 171 w 437"/>
                <a:gd name="T25" fmla="*/ 148 h 349"/>
                <a:gd name="T26" fmla="*/ 166 w 437"/>
                <a:gd name="T27" fmla="*/ 188 h 349"/>
                <a:gd name="T28" fmla="*/ 174 w 437"/>
                <a:gd name="T29" fmla="*/ 190 h 349"/>
                <a:gd name="T30" fmla="*/ 204 w 437"/>
                <a:gd name="T31" fmla="*/ 207 h 349"/>
                <a:gd name="T32" fmla="*/ 254 w 437"/>
                <a:gd name="T33" fmla="*/ 188 h 349"/>
                <a:gd name="T34" fmla="*/ 271 w 437"/>
                <a:gd name="T35" fmla="*/ 197 h 349"/>
                <a:gd name="T36" fmla="*/ 283 w 437"/>
                <a:gd name="T37" fmla="*/ 245 h 349"/>
                <a:gd name="T38" fmla="*/ 295 w 437"/>
                <a:gd name="T39" fmla="*/ 250 h 349"/>
                <a:gd name="T40" fmla="*/ 314 w 437"/>
                <a:gd name="T41" fmla="*/ 254 h 349"/>
                <a:gd name="T42" fmla="*/ 318 w 437"/>
                <a:gd name="T43" fmla="*/ 214 h 349"/>
                <a:gd name="T44" fmla="*/ 330 w 437"/>
                <a:gd name="T45" fmla="*/ 214 h 349"/>
                <a:gd name="T46" fmla="*/ 328 w 437"/>
                <a:gd name="T47" fmla="*/ 254 h 349"/>
                <a:gd name="T48" fmla="*/ 335 w 437"/>
                <a:gd name="T49" fmla="*/ 257 h 349"/>
                <a:gd name="T50" fmla="*/ 364 w 437"/>
                <a:gd name="T51" fmla="*/ 276 h 349"/>
                <a:gd name="T52" fmla="*/ 411 w 437"/>
                <a:gd name="T53" fmla="*/ 269 h 349"/>
                <a:gd name="T54" fmla="*/ 421 w 437"/>
                <a:gd name="T55" fmla="*/ 281 h 349"/>
                <a:gd name="T56" fmla="*/ 392 w 437"/>
                <a:gd name="T57" fmla="*/ 314 h 349"/>
                <a:gd name="T58" fmla="*/ 394 w 437"/>
                <a:gd name="T59" fmla="*/ 321 h 349"/>
                <a:gd name="T60" fmla="*/ 399 w 437"/>
                <a:gd name="T61" fmla="*/ 340 h 349"/>
                <a:gd name="T62" fmla="*/ 437 w 437"/>
                <a:gd name="T63" fmla="*/ 342 h 349"/>
                <a:gd name="T64" fmla="*/ 437 w 437"/>
                <a:gd name="T65" fmla="*/ 347 h 349"/>
                <a:gd name="T66" fmla="*/ 38 w 437"/>
                <a:gd name="T67" fmla="*/ 5 h 349"/>
                <a:gd name="T68" fmla="*/ 5 w 437"/>
                <a:gd name="T69" fmla="*/ 27 h 349"/>
                <a:gd name="T70" fmla="*/ 10 w 437"/>
                <a:gd name="T71" fmla="*/ 43 h 349"/>
                <a:gd name="T72" fmla="*/ 26 w 437"/>
                <a:gd name="T73" fmla="*/ 74 h 349"/>
                <a:gd name="T74" fmla="*/ 60 w 437"/>
                <a:gd name="T75" fmla="*/ 88 h 349"/>
                <a:gd name="T76" fmla="*/ 74 w 437"/>
                <a:gd name="T77" fmla="*/ 131 h 349"/>
                <a:gd name="T78" fmla="*/ 102 w 437"/>
                <a:gd name="T79" fmla="*/ 152 h 349"/>
                <a:gd name="T80" fmla="*/ 138 w 437"/>
                <a:gd name="T81" fmla="*/ 176 h 349"/>
                <a:gd name="T82" fmla="*/ 166 w 437"/>
                <a:gd name="T83" fmla="*/ 145 h 349"/>
                <a:gd name="T84" fmla="*/ 166 w 437"/>
                <a:gd name="T85" fmla="*/ 167 h 349"/>
                <a:gd name="T86" fmla="*/ 183 w 437"/>
                <a:gd name="T87" fmla="*/ 152 h 349"/>
                <a:gd name="T88" fmla="*/ 212 w 437"/>
                <a:gd name="T89" fmla="*/ 167 h 349"/>
                <a:gd name="T90" fmla="*/ 238 w 437"/>
                <a:gd name="T91" fmla="*/ 181 h 349"/>
                <a:gd name="T92" fmla="*/ 254 w 437"/>
                <a:gd name="T93" fmla="*/ 233 h 349"/>
                <a:gd name="T94" fmla="*/ 283 w 437"/>
                <a:gd name="T95" fmla="*/ 245 h 349"/>
                <a:gd name="T96" fmla="*/ 314 w 437"/>
                <a:gd name="T97" fmla="*/ 214 h 349"/>
                <a:gd name="T98" fmla="*/ 318 w 437"/>
                <a:gd name="T99" fmla="*/ 233 h 349"/>
                <a:gd name="T100" fmla="*/ 326 w 437"/>
                <a:gd name="T101" fmla="*/ 214 h 349"/>
                <a:gd name="T102" fmla="*/ 352 w 437"/>
                <a:gd name="T103" fmla="*/ 224 h 349"/>
                <a:gd name="T104" fmla="*/ 375 w 437"/>
                <a:gd name="T105" fmla="*/ 238 h 349"/>
                <a:gd name="T106" fmla="*/ 387 w 437"/>
                <a:gd name="T107" fmla="*/ 271 h 349"/>
                <a:gd name="T108" fmla="*/ 418 w 437"/>
                <a:gd name="T109" fmla="*/ 281 h 349"/>
                <a:gd name="T110" fmla="*/ 432 w 437"/>
                <a:gd name="T111" fmla="*/ 311 h 349"/>
                <a:gd name="T112" fmla="*/ 416 w 437"/>
                <a:gd name="T113" fmla="*/ 330 h 349"/>
                <a:gd name="T114" fmla="*/ 399 w 437"/>
                <a:gd name="T115" fmla="*/ 345 h 3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37" h="349">
                  <a:moveTo>
                    <a:pt x="0" y="8"/>
                  </a:moveTo>
                  <a:lnTo>
                    <a:pt x="38" y="8"/>
                  </a:lnTo>
                  <a:lnTo>
                    <a:pt x="0" y="8"/>
                  </a:lnTo>
                  <a:close/>
                  <a:moveTo>
                    <a:pt x="0" y="15"/>
                  </a:moveTo>
                  <a:lnTo>
                    <a:pt x="38" y="0"/>
                  </a:lnTo>
                  <a:lnTo>
                    <a:pt x="38" y="3"/>
                  </a:lnTo>
                  <a:lnTo>
                    <a:pt x="3" y="19"/>
                  </a:lnTo>
                  <a:lnTo>
                    <a:pt x="0" y="15"/>
                  </a:lnTo>
                  <a:close/>
                  <a:moveTo>
                    <a:pt x="0" y="15"/>
                  </a:moveTo>
                  <a:lnTo>
                    <a:pt x="38" y="5"/>
                  </a:lnTo>
                  <a:lnTo>
                    <a:pt x="41" y="10"/>
                  </a:lnTo>
                  <a:lnTo>
                    <a:pt x="3" y="19"/>
                  </a:lnTo>
                  <a:lnTo>
                    <a:pt x="0" y="15"/>
                  </a:lnTo>
                  <a:close/>
                  <a:moveTo>
                    <a:pt x="3" y="19"/>
                  </a:moveTo>
                  <a:lnTo>
                    <a:pt x="41" y="10"/>
                  </a:lnTo>
                  <a:lnTo>
                    <a:pt x="41" y="15"/>
                  </a:lnTo>
                  <a:lnTo>
                    <a:pt x="5" y="27"/>
                  </a:lnTo>
                  <a:lnTo>
                    <a:pt x="3" y="19"/>
                  </a:lnTo>
                  <a:close/>
                  <a:moveTo>
                    <a:pt x="5" y="27"/>
                  </a:moveTo>
                  <a:lnTo>
                    <a:pt x="41" y="15"/>
                  </a:lnTo>
                  <a:lnTo>
                    <a:pt x="43" y="22"/>
                  </a:lnTo>
                  <a:lnTo>
                    <a:pt x="5" y="34"/>
                  </a:lnTo>
                  <a:lnTo>
                    <a:pt x="5" y="27"/>
                  </a:lnTo>
                  <a:close/>
                  <a:moveTo>
                    <a:pt x="7" y="34"/>
                  </a:moveTo>
                  <a:lnTo>
                    <a:pt x="43" y="22"/>
                  </a:lnTo>
                  <a:lnTo>
                    <a:pt x="45" y="29"/>
                  </a:lnTo>
                  <a:lnTo>
                    <a:pt x="10" y="43"/>
                  </a:lnTo>
                  <a:lnTo>
                    <a:pt x="7" y="34"/>
                  </a:lnTo>
                  <a:close/>
                  <a:moveTo>
                    <a:pt x="10" y="43"/>
                  </a:moveTo>
                  <a:lnTo>
                    <a:pt x="45" y="29"/>
                  </a:lnTo>
                  <a:lnTo>
                    <a:pt x="50" y="38"/>
                  </a:lnTo>
                  <a:lnTo>
                    <a:pt x="15" y="53"/>
                  </a:lnTo>
                  <a:lnTo>
                    <a:pt x="10" y="43"/>
                  </a:lnTo>
                  <a:close/>
                  <a:moveTo>
                    <a:pt x="15" y="55"/>
                  </a:moveTo>
                  <a:lnTo>
                    <a:pt x="50" y="36"/>
                  </a:lnTo>
                  <a:lnTo>
                    <a:pt x="55" y="46"/>
                  </a:lnTo>
                  <a:lnTo>
                    <a:pt x="19" y="65"/>
                  </a:lnTo>
                  <a:lnTo>
                    <a:pt x="15" y="55"/>
                  </a:lnTo>
                  <a:close/>
                  <a:moveTo>
                    <a:pt x="19" y="65"/>
                  </a:moveTo>
                  <a:lnTo>
                    <a:pt x="53" y="43"/>
                  </a:lnTo>
                  <a:lnTo>
                    <a:pt x="60" y="55"/>
                  </a:lnTo>
                  <a:lnTo>
                    <a:pt x="26" y="74"/>
                  </a:lnTo>
                  <a:lnTo>
                    <a:pt x="19" y="65"/>
                  </a:lnTo>
                  <a:close/>
                  <a:moveTo>
                    <a:pt x="26" y="76"/>
                  </a:moveTo>
                  <a:lnTo>
                    <a:pt x="60" y="53"/>
                  </a:lnTo>
                  <a:lnTo>
                    <a:pt x="67" y="65"/>
                  </a:lnTo>
                  <a:lnTo>
                    <a:pt x="34" y="86"/>
                  </a:lnTo>
                  <a:lnTo>
                    <a:pt x="26" y="76"/>
                  </a:lnTo>
                  <a:close/>
                  <a:moveTo>
                    <a:pt x="36" y="88"/>
                  </a:moveTo>
                  <a:lnTo>
                    <a:pt x="67" y="62"/>
                  </a:lnTo>
                  <a:lnTo>
                    <a:pt x="76" y="76"/>
                  </a:lnTo>
                  <a:lnTo>
                    <a:pt x="45" y="100"/>
                  </a:lnTo>
                  <a:lnTo>
                    <a:pt x="36" y="88"/>
                  </a:lnTo>
                  <a:close/>
                  <a:moveTo>
                    <a:pt x="45" y="103"/>
                  </a:moveTo>
                  <a:lnTo>
                    <a:pt x="76" y="74"/>
                  </a:lnTo>
                  <a:lnTo>
                    <a:pt x="88" y="88"/>
                  </a:lnTo>
                  <a:lnTo>
                    <a:pt x="57" y="114"/>
                  </a:lnTo>
                  <a:lnTo>
                    <a:pt x="45" y="103"/>
                  </a:lnTo>
                  <a:close/>
                  <a:moveTo>
                    <a:pt x="60" y="117"/>
                  </a:moveTo>
                  <a:lnTo>
                    <a:pt x="86" y="86"/>
                  </a:lnTo>
                  <a:lnTo>
                    <a:pt x="102" y="100"/>
                  </a:lnTo>
                  <a:lnTo>
                    <a:pt x="74" y="129"/>
                  </a:lnTo>
                  <a:lnTo>
                    <a:pt x="60" y="117"/>
                  </a:lnTo>
                  <a:close/>
                  <a:moveTo>
                    <a:pt x="74" y="131"/>
                  </a:moveTo>
                  <a:lnTo>
                    <a:pt x="100" y="100"/>
                  </a:lnTo>
                  <a:lnTo>
                    <a:pt x="114" y="112"/>
                  </a:lnTo>
                  <a:lnTo>
                    <a:pt x="88" y="140"/>
                  </a:lnTo>
                  <a:lnTo>
                    <a:pt x="74" y="131"/>
                  </a:lnTo>
                  <a:close/>
                  <a:moveTo>
                    <a:pt x="88" y="143"/>
                  </a:moveTo>
                  <a:lnTo>
                    <a:pt x="112" y="110"/>
                  </a:lnTo>
                  <a:lnTo>
                    <a:pt x="124" y="119"/>
                  </a:lnTo>
                  <a:lnTo>
                    <a:pt x="102" y="152"/>
                  </a:lnTo>
                  <a:lnTo>
                    <a:pt x="88" y="143"/>
                  </a:lnTo>
                  <a:close/>
                  <a:moveTo>
                    <a:pt x="102" y="152"/>
                  </a:moveTo>
                  <a:lnTo>
                    <a:pt x="124" y="119"/>
                  </a:lnTo>
                  <a:lnTo>
                    <a:pt x="136" y="129"/>
                  </a:lnTo>
                  <a:lnTo>
                    <a:pt x="112" y="159"/>
                  </a:lnTo>
                  <a:lnTo>
                    <a:pt x="102" y="152"/>
                  </a:lnTo>
                  <a:close/>
                  <a:moveTo>
                    <a:pt x="114" y="159"/>
                  </a:moveTo>
                  <a:lnTo>
                    <a:pt x="136" y="129"/>
                  </a:lnTo>
                  <a:lnTo>
                    <a:pt x="145" y="133"/>
                  </a:lnTo>
                  <a:lnTo>
                    <a:pt x="124" y="167"/>
                  </a:lnTo>
                  <a:lnTo>
                    <a:pt x="114" y="159"/>
                  </a:lnTo>
                  <a:close/>
                  <a:moveTo>
                    <a:pt x="124" y="167"/>
                  </a:moveTo>
                  <a:lnTo>
                    <a:pt x="145" y="133"/>
                  </a:lnTo>
                  <a:lnTo>
                    <a:pt x="152" y="140"/>
                  </a:lnTo>
                  <a:lnTo>
                    <a:pt x="131" y="171"/>
                  </a:lnTo>
                  <a:lnTo>
                    <a:pt x="124" y="167"/>
                  </a:lnTo>
                  <a:close/>
                  <a:moveTo>
                    <a:pt x="131" y="174"/>
                  </a:moveTo>
                  <a:lnTo>
                    <a:pt x="152" y="138"/>
                  </a:lnTo>
                  <a:lnTo>
                    <a:pt x="157" y="143"/>
                  </a:lnTo>
                  <a:lnTo>
                    <a:pt x="138" y="176"/>
                  </a:lnTo>
                  <a:lnTo>
                    <a:pt x="131" y="174"/>
                  </a:lnTo>
                  <a:close/>
                  <a:moveTo>
                    <a:pt x="140" y="176"/>
                  </a:moveTo>
                  <a:lnTo>
                    <a:pt x="157" y="143"/>
                  </a:lnTo>
                  <a:lnTo>
                    <a:pt x="162" y="145"/>
                  </a:lnTo>
                  <a:lnTo>
                    <a:pt x="145" y="178"/>
                  </a:lnTo>
                  <a:lnTo>
                    <a:pt x="140" y="176"/>
                  </a:lnTo>
                  <a:close/>
                  <a:moveTo>
                    <a:pt x="148" y="181"/>
                  </a:moveTo>
                  <a:lnTo>
                    <a:pt x="159" y="143"/>
                  </a:lnTo>
                  <a:lnTo>
                    <a:pt x="164" y="145"/>
                  </a:lnTo>
                  <a:lnTo>
                    <a:pt x="150" y="181"/>
                  </a:lnTo>
                  <a:lnTo>
                    <a:pt x="148" y="181"/>
                  </a:lnTo>
                  <a:close/>
                  <a:moveTo>
                    <a:pt x="150" y="181"/>
                  </a:moveTo>
                  <a:lnTo>
                    <a:pt x="166" y="145"/>
                  </a:lnTo>
                  <a:lnTo>
                    <a:pt x="169" y="148"/>
                  </a:lnTo>
                  <a:lnTo>
                    <a:pt x="155" y="183"/>
                  </a:lnTo>
                  <a:lnTo>
                    <a:pt x="150" y="181"/>
                  </a:lnTo>
                  <a:close/>
                  <a:moveTo>
                    <a:pt x="155" y="183"/>
                  </a:moveTo>
                  <a:lnTo>
                    <a:pt x="169" y="148"/>
                  </a:lnTo>
                  <a:lnTo>
                    <a:pt x="171" y="148"/>
                  </a:lnTo>
                  <a:lnTo>
                    <a:pt x="159" y="186"/>
                  </a:lnTo>
                  <a:lnTo>
                    <a:pt x="155" y="183"/>
                  </a:lnTo>
                  <a:close/>
                  <a:moveTo>
                    <a:pt x="159" y="186"/>
                  </a:moveTo>
                  <a:lnTo>
                    <a:pt x="171" y="148"/>
                  </a:lnTo>
                  <a:lnTo>
                    <a:pt x="176" y="150"/>
                  </a:lnTo>
                  <a:lnTo>
                    <a:pt x="162" y="186"/>
                  </a:lnTo>
                  <a:lnTo>
                    <a:pt x="159" y="186"/>
                  </a:lnTo>
                  <a:close/>
                  <a:moveTo>
                    <a:pt x="162" y="186"/>
                  </a:moveTo>
                  <a:lnTo>
                    <a:pt x="176" y="150"/>
                  </a:lnTo>
                  <a:lnTo>
                    <a:pt x="183" y="152"/>
                  </a:lnTo>
                  <a:lnTo>
                    <a:pt x="166" y="188"/>
                  </a:lnTo>
                  <a:lnTo>
                    <a:pt x="162" y="186"/>
                  </a:lnTo>
                  <a:close/>
                  <a:moveTo>
                    <a:pt x="166" y="188"/>
                  </a:moveTo>
                  <a:lnTo>
                    <a:pt x="183" y="152"/>
                  </a:lnTo>
                  <a:lnTo>
                    <a:pt x="190" y="155"/>
                  </a:lnTo>
                  <a:lnTo>
                    <a:pt x="174" y="190"/>
                  </a:lnTo>
                  <a:lnTo>
                    <a:pt x="166" y="188"/>
                  </a:lnTo>
                  <a:close/>
                  <a:moveTo>
                    <a:pt x="174" y="190"/>
                  </a:moveTo>
                  <a:lnTo>
                    <a:pt x="190" y="155"/>
                  </a:lnTo>
                  <a:lnTo>
                    <a:pt x="200" y="159"/>
                  </a:lnTo>
                  <a:lnTo>
                    <a:pt x="183" y="195"/>
                  </a:lnTo>
                  <a:lnTo>
                    <a:pt x="174" y="190"/>
                  </a:lnTo>
                  <a:close/>
                  <a:moveTo>
                    <a:pt x="181" y="195"/>
                  </a:moveTo>
                  <a:lnTo>
                    <a:pt x="200" y="159"/>
                  </a:lnTo>
                  <a:lnTo>
                    <a:pt x="212" y="167"/>
                  </a:lnTo>
                  <a:lnTo>
                    <a:pt x="193" y="200"/>
                  </a:lnTo>
                  <a:lnTo>
                    <a:pt x="181" y="195"/>
                  </a:lnTo>
                  <a:close/>
                  <a:moveTo>
                    <a:pt x="193" y="200"/>
                  </a:moveTo>
                  <a:lnTo>
                    <a:pt x="212" y="167"/>
                  </a:lnTo>
                  <a:lnTo>
                    <a:pt x="223" y="174"/>
                  </a:lnTo>
                  <a:lnTo>
                    <a:pt x="204" y="207"/>
                  </a:lnTo>
                  <a:lnTo>
                    <a:pt x="193" y="200"/>
                  </a:lnTo>
                  <a:close/>
                  <a:moveTo>
                    <a:pt x="207" y="207"/>
                  </a:moveTo>
                  <a:lnTo>
                    <a:pt x="223" y="174"/>
                  </a:lnTo>
                  <a:lnTo>
                    <a:pt x="238" y="181"/>
                  </a:lnTo>
                  <a:lnTo>
                    <a:pt x="221" y="216"/>
                  </a:lnTo>
                  <a:lnTo>
                    <a:pt x="207" y="207"/>
                  </a:lnTo>
                  <a:close/>
                  <a:moveTo>
                    <a:pt x="221" y="214"/>
                  </a:moveTo>
                  <a:lnTo>
                    <a:pt x="238" y="181"/>
                  </a:lnTo>
                  <a:lnTo>
                    <a:pt x="254" y="188"/>
                  </a:lnTo>
                  <a:lnTo>
                    <a:pt x="235" y="224"/>
                  </a:lnTo>
                  <a:lnTo>
                    <a:pt x="221" y="214"/>
                  </a:lnTo>
                  <a:close/>
                  <a:moveTo>
                    <a:pt x="235" y="224"/>
                  </a:moveTo>
                  <a:lnTo>
                    <a:pt x="254" y="188"/>
                  </a:lnTo>
                  <a:lnTo>
                    <a:pt x="271" y="197"/>
                  </a:lnTo>
                  <a:lnTo>
                    <a:pt x="254" y="233"/>
                  </a:lnTo>
                  <a:lnTo>
                    <a:pt x="235" y="224"/>
                  </a:lnTo>
                  <a:close/>
                  <a:moveTo>
                    <a:pt x="254" y="233"/>
                  </a:moveTo>
                  <a:lnTo>
                    <a:pt x="271" y="197"/>
                  </a:lnTo>
                  <a:lnTo>
                    <a:pt x="285" y="205"/>
                  </a:lnTo>
                  <a:lnTo>
                    <a:pt x="271" y="240"/>
                  </a:lnTo>
                  <a:lnTo>
                    <a:pt x="254" y="233"/>
                  </a:lnTo>
                  <a:close/>
                  <a:moveTo>
                    <a:pt x="271" y="240"/>
                  </a:moveTo>
                  <a:lnTo>
                    <a:pt x="285" y="205"/>
                  </a:lnTo>
                  <a:lnTo>
                    <a:pt x="299" y="209"/>
                  </a:lnTo>
                  <a:lnTo>
                    <a:pt x="283" y="245"/>
                  </a:lnTo>
                  <a:lnTo>
                    <a:pt x="271" y="240"/>
                  </a:lnTo>
                  <a:close/>
                  <a:moveTo>
                    <a:pt x="283" y="245"/>
                  </a:moveTo>
                  <a:lnTo>
                    <a:pt x="297" y="209"/>
                  </a:lnTo>
                  <a:lnTo>
                    <a:pt x="307" y="212"/>
                  </a:lnTo>
                  <a:lnTo>
                    <a:pt x="295" y="250"/>
                  </a:lnTo>
                  <a:lnTo>
                    <a:pt x="283" y="245"/>
                  </a:lnTo>
                  <a:close/>
                  <a:moveTo>
                    <a:pt x="295" y="250"/>
                  </a:moveTo>
                  <a:lnTo>
                    <a:pt x="307" y="212"/>
                  </a:lnTo>
                  <a:lnTo>
                    <a:pt x="314" y="214"/>
                  </a:lnTo>
                  <a:lnTo>
                    <a:pt x="302" y="252"/>
                  </a:lnTo>
                  <a:lnTo>
                    <a:pt x="295" y="250"/>
                  </a:lnTo>
                  <a:close/>
                  <a:moveTo>
                    <a:pt x="307" y="252"/>
                  </a:moveTo>
                  <a:lnTo>
                    <a:pt x="309" y="214"/>
                  </a:lnTo>
                  <a:lnTo>
                    <a:pt x="314" y="214"/>
                  </a:lnTo>
                  <a:lnTo>
                    <a:pt x="311" y="254"/>
                  </a:lnTo>
                  <a:lnTo>
                    <a:pt x="307" y="252"/>
                  </a:lnTo>
                  <a:close/>
                  <a:moveTo>
                    <a:pt x="309" y="254"/>
                  </a:moveTo>
                  <a:lnTo>
                    <a:pt x="316" y="214"/>
                  </a:lnTo>
                  <a:lnTo>
                    <a:pt x="318" y="214"/>
                  </a:lnTo>
                  <a:lnTo>
                    <a:pt x="314" y="254"/>
                  </a:lnTo>
                  <a:lnTo>
                    <a:pt x="309" y="254"/>
                  </a:lnTo>
                  <a:close/>
                  <a:moveTo>
                    <a:pt x="321" y="254"/>
                  </a:moveTo>
                  <a:lnTo>
                    <a:pt x="314" y="214"/>
                  </a:lnTo>
                  <a:lnTo>
                    <a:pt x="316" y="214"/>
                  </a:lnTo>
                  <a:lnTo>
                    <a:pt x="323" y="252"/>
                  </a:lnTo>
                  <a:lnTo>
                    <a:pt x="321" y="254"/>
                  </a:lnTo>
                  <a:close/>
                  <a:moveTo>
                    <a:pt x="323" y="252"/>
                  </a:moveTo>
                  <a:lnTo>
                    <a:pt x="316" y="214"/>
                  </a:lnTo>
                  <a:lnTo>
                    <a:pt x="318" y="214"/>
                  </a:lnTo>
                  <a:lnTo>
                    <a:pt x="326" y="252"/>
                  </a:lnTo>
                  <a:lnTo>
                    <a:pt x="323" y="252"/>
                  </a:lnTo>
                  <a:close/>
                  <a:moveTo>
                    <a:pt x="323" y="252"/>
                  </a:moveTo>
                  <a:lnTo>
                    <a:pt x="323" y="214"/>
                  </a:lnTo>
                  <a:lnTo>
                    <a:pt x="326" y="214"/>
                  </a:lnTo>
                  <a:lnTo>
                    <a:pt x="326" y="252"/>
                  </a:lnTo>
                  <a:lnTo>
                    <a:pt x="323" y="252"/>
                  </a:lnTo>
                  <a:close/>
                  <a:moveTo>
                    <a:pt x="321" y="252"/>
                  </a:moveTo>
                  <a:lnTo>
                    <a:pt x="330" y="214"/>
                  </a:lnTo>
                  <a:lnTo>
                    <a:pt x="335" y="216"/>
                  </a:lnTo>
                  <a:lnTo>
                    <a:pt x="326" y="254"/>
                  </a:lnTo>
                  <a:lnTo>
                    <a:pt x="321" y="252"/>
                  </a:lnTo>
                  <a:close/>
                  <a:moveTo>
                    <a:pt x="323" y="252"/>
                  </a:moveTo>
                  <a:lnTo>
                    <a:pt x="337" y="216"/>
                  </a:lnTo>
                  <a:lnTo>
                    <a:pt x="342" y="219"/>
                  </a:lnTo>
                  <a:lnTo>
                    <a:pt x="330" y="254"/>
                  </a:lnTo>
                  <a:lnTo>
                    <a:pt x="323" y="252"/>
                  </a:lnTo>
                  <a:close/>
                  <a:moveTo>
                    <a:pt x="328" y="254"/>
                  </a:moveTo>
                  <a:lnTo>
                    <a:pt x="345" y="219"/>
                  </a:lnTo>
                  <a:lnTo>
                    <a:pt x="352" y="224"/>
                  </a:lnTo>
                  <a:lnTo>
                    <a:pt x="335" y="257"/>
                  </a:lnTo>
                  <a:lnTo>
                    <a:pt x="328" y="254"/>
                  </a:lnTo>
                  <a:close/>
                  <a:moveTo>
                    <a:pt x="335" y="257"/>
                  </a:moveTo>
                  <a:lnTo>
                    <a:pt x="354" y="224"/>
                  </a:lnTo>
                  <a:lnTo>
                    <a:pt x="364" y="228"/>
                  </a:lnTo>
                  <a:lnTo>
                    <a:pt x="345" y="262"/>
                  </a:lnTo>
                  <a:lnTo>
                    <a:pt x="335" y="257"/>
                  </a:lnTo>
                  <a:close/>
                  <a:moveTo>
                    <a:pt x="342" y="262"/>
                  </a:moveTo>
                  <a:lnTo>
                    <a:pt x="364" y="228"/>
                  </a:lnTo>
                  <a:lnTo>
                    <a:pt x="375" y="235"/>
                  </a:lnTo>
                  <a:lnTo>
                    <a:pt x="354" y="269"/>
                  </a:lnTo>
                  <a:lnTo>
                    <a:pt x="342" y="262"/>
                  </a:lnTo>
                  <a:close/>
                  <a:moveTo>
                    <a:pt x="352" y="269"/>
                  </a:moveTo>
                  <a:lnTo>
                    <a:pt x="375" y="238"/>
                  </a:lnTo>
                  <a:lnTo>
                    <a:pt x="387" y="245"/>
                  </a:lnTo>
                  <a:lnTo>
                    <a:pt x="364" y="276"/>
                  </a:lnTo>
                  <a:lnTo>
                    <a:pt x="352" y="269"/>
                  </a:lnTo>
                  <a:close/>
                  <a:moveTo>
                    <a:pt x="361" y="276"/>
                  </a:moveTo>
                  <a:lnTo>
                    <a:pt x="387" y="247"/>
                  </a:lnTo>
                  <a:lnTo>
                    <a:pt x="399" y="257"/>
                  </a:lnTo>
                  <a:lnTo>
                    <a:pt x="373" y="285"/>
                  </a:lnTo>
                  <a:lnTo>
                    <a:pt x="361" y="276"/>
                  </a:lnTo>
                  <a:close/>
                  <a:moveTo>
                    <a:pt x="373" y="285"/>
                  </a:moveTo>
                  <a:lnTo>
                    <a:pt x="402" y="259"/>
                  </a:lnTo>
                  <a:lnTo>
                    <a:pt x="411" y="269"/>
                  </a:lnTo>
                  <a:lnTo>
                    <a:pt x="380" y="295"/>
                  </a:lnTo>
                  <a:lnTo>
                    <a:pt x="373" y="285"/>
                  </a:lnTo>
                  <a:close/>
                  <a:moveTo>
                    <a:pt x="380" y="292"/>
                  </a:moveTo>
                  <a:lnTo>
                    <a:pt x="411" y="271"/>
                  </a:lnTo>
                  <a:lnTo>
                    <a:pt x="418" y="281"/>
                  </a:lnTo>
                  <a:lnTo>
                    <a:pt x="387" y="302"/>
                  </a:lnTo>
                  <a:lnTo>
                    <a:pt x="380" y="292"/>
                  </a:lnTo>
                  <a:close/>
                  <a:moveTo>
                    <a:pt x="385" y="302"/>
                  </a:moveTo>
                  <a:lnTo>
                    <a:pt x="421" y="281"/>
                  </a:lnTo>
                  <a:lnTo>
                    <a:pt x="425" y="290"/>
                  </a:lnTo>
                  <a:lnTo>
                    <a:pt x="390" y="309"/>
                  </a:lnTo>
                  <a:lnTo>
                    <a:pt x="385" y="302"/>
                  </a:lnTo>
                  <a:close/>
                  <a:moveTo>
                    <a:pt x="390" y="307"/>
                  </a:moveTo>
                  <a:lnTo>
                    <a:pt x="425" y="292"/>
                  </a:lnTo>
                  <a:lnTo>
                    <a:pt x="430" y="300"/>
                  </a:lnTo>
                  <a:lnTo>
                    <a:pt x="394" y="316"/>
                  </a:lnTo>
                  <a:lnTo>
                    <a:pt x="390" y="307"/>
                  </a:lnTo>
                  <a:close/>
                  <a:moveTo>
                    <a:pt x="392" y="314"/>
                  </a:moveTo>
                  <a:lnTo>
                    <a:pt x="430" y="302"/>
                  </a:lnTo>
                  <a:lnTo>
                    <a:pt x="432" y="311"/>
                  </a:lnTo>
                  <a:lnTo>
                    <a:pt x="394" y="323"/>
                  </a:lnTo>
                  <a:lnTo>
                    <a:pt x="392" y="314"/>
                  </a:lnTo>
                  <a:close/>
                  <a:moveTo>
                    <a:pt x="394" y="321"/>
                  </a:moveTo>
                  <a:lnTo>
                    <a:pt x="432" y="311"/>
                  </a:lnTo>
                  <a:lnTo>
                    <a:pt x="435" y="321"/>
                  </a:lnTo>
                  <a:lnTo>
                    <a:pt x="397" y="328"/>
                  </a:lnTo>
                  <a:lnTo>
                    <a:pt x="394" y="321"/>
                  </a:lnTo>
                  <a:close/>
                  <a:moveTo>
                    <a:pt x="397" y="326"/>
                  </a:moveTo>
                  <a:lnTo>
                    <a:pt x="435" y="321"/>
                  </a:lnTo>
                  <a:lnTo>
                    <a:pt x="437" y="328"/>
                  </a:lnTo>
                  <a:lnTo>
                    <a:pt x="397" y="335"/>
                  </a:lnTo>
                  <a:lnTo>
                    <a:pt x="397" y="326"/>
                  </a:lnTo>
                  <a:close/>
                  <a:moveTo>
                    <a:pt x="397" y="335"/>
                  </a:moveTo>
                  <a:lnTo>
                    <a:pt x="435" y="328"/>
                  </a:lnTo>
                  <a:lnTo>
                    <a:pt x="437" y="333"/>
                  </a:lnTo>
                  <a:lnTo>
                    <a:pt x="399" y="340"/>
                  </a:lnTo>
                  <a:lnTo>
                    <a:pt x="397" y="335"/>
                  </a:lnTo>
                  <a:close/>
                  <a:moveTo>
                    <a:pt x="397" y="338"/>
                  </a:moveTo>
                  <a:lnTo>
                    <a:pt x="437" y="338"/>
                  </a:lnTo>
                  <a:lnTo>
                    <a:pt x="437" y="342"/>
                  </a:lnTo>
                  <a:lnTo>
                    <a:pt x="397" y="342"/>
                  </a:lnTo>
                  <a:lnTo>
                    <a:pt x="397" y="338"/>
                  </a:lnTo>
                  <a:close/>
                  <a:moveTo>
                    <a:pt x="399" y="345"/>
                  </a:moveTo>
                  <a:lnTo>
                    <a:pt x="437" y="340"/>
                  </a:lnTo>
                  <a:lnTo>
                    <a:pt x="437" y="342"/>
                  </a:lnTo>
                  <a:lnTo>
                    <a:pt x="399" y="349"/>
                  </a:lnTo>
                  <a:lnTo>
                    <a:pt x="399" y="345"/>
                  </a:lnTo>
                  <a:close/>
                  <a:moveTo>
                    <a:pt x="399" y="347"/>
                  </a:moveTo>
                  <a:lnTo>
                    <a:pt x="437" y="347"/>
                  </a:lnTo>
                  <a:lnTo>
                    <a:pt x="399" y="347"/>
                  </a:lnTo>
                  <a:close/>
                  <a:moveTo>
                    <a:pt x="399" y="347"/>
                  </a:moveTo>
                  <a:lnTo>
                    <a:pt x="437" y="347"/>
                  </a:lnTo>
                  <a:lnTo>
                    <a:pt x="437" y="349"/>
                  </a:lnTo>
                  <a:lnTo>
                    <a:pt x="399" y="349"/>
                  </a:lnTo>
                  <a:lnTo>
                    <a:pt x="399" y="347"/>
                  </a:lnTo>
                  <a:close/>
                  <a:moveTo>
                    <a:pt x="0" y="8"/>
                  </a:moveTo>
                  <a:lnTo>
                    <a:pt x="19" y="8"/>
                  </a:lnTo>
                  <a:lnTo>
                    <a:pt x="0" y="15"/>
                  </a:lnTo>
                  <a:lnTo>
                    <a:pt x="0" y="8"/>
                  </a:lnTo>
                  <a:close/>
                  <a:moveTo>
                    <a:pt x="38" y="3"/>
                  </a:moveTo>
                  <a:lnTo>
                    <a:pt x="38" y="5"/>
                  </a:lnTo>
                  <a:lnTo>
                    <a:pt x="19" y="10"/>
                  </a:lnTo>
                  <a:lnTo>
                    <a:pt x="38" y="3"/>
                  </a:lnTo>
                  <a:close/>
                  <a:moveTo>
                    <a:pt x="3" y="19"/>
                  </a:moveTo>
                  <a:lnTo>
                    <a:pt x="22" y="15"/>
                  </a:lnTo>
                  <a:lnTo>
                    <a:pt x="3" y="19"/>
                  </a:lnTo>
                  <a:close/>
                  <a:moveTo>
                    <a:pt x="5" y="27"/>
                  </a:moveTo>
                  <a:lnTo>
                    <a:pt x="24" y="22"/>
                  </a:lnTo>
                  <a:lnTo>
                    <a:pt x="5" y="27"/>
                  </a:lnTo>
                  <a:close/>
                  <a:moveTo>
                    <a:pt x="5" y="34"/>
                  </a:moveTo>
                  <a:lnTo>
                    <a:pt x="24" y="29"/>
                  </a:lnTo>
                  <a:lnTo>
                    <a:pt x="7" y="34"/>
                  </a:lnTo>
                  <a:lnTo>
                    <a:pt x="5" y="34"/>
                  </a:lnTo>
                  <a:close/>
                  <a:moveTo>
                    <a:pt x="10" y="43"/>
                  </a:moveTo>
                  <a:lnTo>
                    <a:pt x="29" y="36"/>
                  </a:lnTo>
                  <a:lnTo>
                    <a:pt x="10" y="43"/>
                  </a:lnTo>
                  <a:close/>
                  <a:moveTo>
                    <a:pt x="15" y="53"/>
                  </a:moveTo>
                  <a:lnTo>
                    <a:pt x="31" y="46"/>
                  </a:lnTo>
                  <a:lnTo>
                    <a:pt x="15" y="55"/>
                  </a:lnTo>
                  <a:lnTo>
                    <a:pt x="15" y="53"/>
                  </a:lnTo>
                  <a:close/>
                  <a:moveTo>
                    <a:pt x="19" y="65"/>
                  </a:moveTo>
                  <a:lnTo>
                    <a:pt x="36" y="55"/>
                  </a:lnTo>
                  <a:lnTo>
                    <a:pt x="19" y="65"/>
                  </a:lnTo>
                  <a:close/>
                  <a:moveTo>
                    <a:pt x="26" y="74"/>
                  </a:moveTo>
                  <a:lnTo>
                    <a:pt x="43" y="65"/>
                  </a:lnTo>
                  <a:lnTo>
                    <a:pt x="26" y="76"/>
                  </a:lnTo>
                  <a:lnTo>
                    <a:pt x="26" y="74"/>
                  </a:lnTo>
                  <a:close/>
                  <a:moveTo>
                    <a:pt x="34" y="86"/>
                  </a:moveTo>
                  <a:lnTo>
                    <a:pt x="50" y="76"/>
                  </a:lnTo>
                  <a:lnTo>
                    <a:pt x="36" y="88"/>
                  </a:lnTo>
                  <a:lnTo>
                    <a:pt x="34" y="86"/>
                  </a:lnTo>
                  <a:close/>
                  <a:moveTo>
                    <a:pt x="45" y="100"/>
                  </a:moveTo>
                  <a:lnTo>
                    <a:pt x="60" y="88"/>
                  </a:lnTo>
                  <a:lnTo>
                    <a:pt x="45" y="103"/>
                  </a:lnTo>
                  <a:lnTo>
                    <a:pt x="45" y="100"/>
                  </a:lnTo>
                  <a:close/>
                  <a:moveTo>
                    <a:pt x="57" y="114"/>
                  </a:moveTo>
                  <a:lnTo>
                    <a:pt x="72" y="100"/>
                  </a:lnTo>
                  <a:lnTo>
                    <a:pt x="60" y="117"/>
                  </a:lnTo>
                  <a:lnTo>
                    <a:pt x="57" y="114"/>
                  </a:lnTo>
                  <a:close/>
                  <a:moveTo>
                    <a:pt x="74" y="129"/>
                  </a:moveTo>
                  <a:lnTo>
                    <a:pt x="88" y="114"/>
                  </a:lnTo>
                  <a:lnTo>
                    <a:pt x="74" y="131"/>
                  </a:lnTo>
                  <a:lnTo>
                    <a:pt x="74" y="129"/>
                  </a:lnTo>
                  <a:close/>
                  <a:moveTo>
                    <a:pt x="88" y="140"/>
                  </a:moveTo>
                  <a:lnTo>
                    <a:pt x="100" y="126"/>
                  </a:lnTo>
                  <a:lnTo>
                    <a:pt x="88" y="143"/>
                  </a:lnTo>
                  <a:lnTo>
                    <a:pt x="88" y="140"/>
                  </a:lnTo>
                  <a:close/>
                  <a:moveTo>
                    <a:pt x="102" y="152"/>
                  </a:moveTo>
                  <a:lnTo>
                    <a:pt x="112" y="136"/>
                  </a:lnTo>
                  <a:lnTo>
                    <a:pt x="102" y="152"/>
                  </a:lnTo>
                  <a:close/>
                  <a:moveTo>
                    <a:pt x="112" y="159"/>
                  </a:moveTo>
                  <a:lnTo>
                    <a:pt x="124" y="145"/>
                  </a:lnTo>
                  <a:lnTo>
                    <a:pt x="114" y="159"/>
                  </a:lnTo>
                  <a:lnTo>
                    <a:pt x="112" y="159"/>
                  </a:lnTo>
                  <a:close/>
                  <a:moveTo>
                    <a:pt x="131" y="171"/>
                  </a:moveTo>
                  <a:lnTo>
                    <a:pt x="143" y="155"/>
                  </a:lnTo>
                  <a:lnTo>
                    <a:pt x="131" y="174"/>
                  </a:lnTo>
                  <a:lnTo>
                    <a:pt x="131" y="171"/>
                  </a:lnTo>
                  <a:close/>
                  <a:moveTo>
                    <a:pt x="138" y="176"/>
                  </a:moveTo>
                  <a:lnTo>
                    <a:pt x="148" y="159"/>
                  </a:lnTo>
                  <a:lnTo>
                    <a:pt x="140" y="176"/>
                  </a:lnTo>
                  <a:lnTo>
                    <a:pt x="138" y="176"/>
                  </a:lnTo>
                  <a:close/>
                  <a:moveTo>
                    <a:pt x="145" y="178"/>
                  </a:moveTo>
                  <a:lnTo>
                    <a:pt x="152" y="162"/>
                  </a:lnTo>
                  <a:lnTo>
                    <a:pt x="148" y="181"/>
                  </a:lnTo>
                  <a:lnTo>
                    <a:pt x="145" y="178"/>
                  </a:lnTo>
                  <a:close/>
                  <a:moveTo>
                    <a:pt x="164" y="145"/>
                  </a:moveTo>
                  <a:lnTo>
                    <a:pt x="166" y="145"/>
                  </a:lnTo>
                  <a:lnTo>
                    <a:pt x="157" y="164"/>
                  </a:lnTo>
                  <a:lnTo>
                    <a:pt x="164" y="145"/>
                  </a:lnTo>
                  <a:close/>
                  <a:moveTo>
                    <a:pt x="155" y="183"/>
                  </a:moveTo>
                  <a:lnTo>
                    <a:pt x="162" y="164"/>
                  </a:lnTo>
                  <a:lnTo>
                    <a:pt x="155" y="183"/>
                  </a:lnTo>
                  <a:close/>
                  <a:moveTo>
                    <a:pt x="171" y="148"/>
                  </a:moveTo>
                  <a:lnTo>
                    <a:pt x="171" y="148"/>
                  </a:lnTo>
                  <a:lnTo>
                    <a:pt x="166" y="167"/>
                  </a:lnTo>
                  <a:lnTo>
                    <a:pt x="171" y="148"/>
                  </a:lnTo>
                  <a:close/>
                  <a:moveTo>
                    <a:pt x="176" y="150"/>
                  </a:moveTo>
                  <a:lnTo>
                    <a:pt x="176" y="150"/>
                  </a:lnTo>
                  <a:lnTo>
                    <a:pt x="169" y="169"/>
                  </a:lnTo>
                  <a:lnTo>
                    <a:pt x="176" y="150"/>
                  </a:lnTo>
                  <a:close/>
                  <a:moveTo>
                    <a:pt x="183" y="152"/>
                  </a:moveTo>
                  <a:lnTo>
                    <a:pt x="183" y="152"/>
                  </a:lnTo>
                  <a:lnTo>
                    <a:pt x="176" y="171"/>
                  </a:lnTo>
                  <a:lnTo>
                    <a:pt x="183" y="152"/>
                  </a:lnTo>
                  <a:close/>
                  <a:moveTo>
                    <a:pt x="190" y="155"/>
                  </a:moveTo>
                  <a:lnTo>
                    <a:pt x="190" y="155"/>
                  </a:lnTo>
                  <a:lnTo>
                    <a:pt x="181" y="174"/>
                  </a:lnTo>
                  <a:lnTo>
                    <a:pt x="190" y="155"/>
                  </a:lnTo>
                  <a:close/>
                  <a:moveTo>
                    <a:pt x="200" y="159"/>
                  </a:moveTo>
                  <a:lnTo>
                    <a:pt x="200" y="159"/>
                  </a:lnTo>
                  <a:lnTo>
                    <a:pt x="190" y="178"/>
                  </a:lnTo>
                  <a:lnTo>
                    <a:pt x="200" y="159"/>
                  </a:lnTo>
                  <a:close/>
                  <a:moveTo>
                    <a:pt x="212" y="167"/>
                  </a:moveTo>
                  <a:lnTo>
                    <a:pt x="212" y="167"/>
                  </a:lnTo>
                  <a:lnTo>
                    <a:pt x="202" y="183"/>
                  </a:lnTo>
                  <a:lnTo>
                    <a:pt x="212" y="167"/>
                  </a:lnTo>
                  <a:close/>
                  <a:moveTo>
                    <a:pt x="204" y="207"/>
                  </a:moveTo>
                  <a:lnTo>
                    <a:pt x="214" y="190"/>
                  </a:lnTo>
                  <a:lnTo>
                    <a:pt x="207" y="207"/>
                  </a:lnTo>
                  <a:lnTo>
                    <a:pt x="204" y="207"/>
                  </a:lnTo>
                  <a:close/>
                  <a:moveTo>
                    <a:pt x="238" y="181"/>
                  </a:moveTo>
                  <a:lnTo>
                    <a:pt x="238" y="181"/>
                  </a:lnTo>
                  <a:lnTo>
                    <a:pt x="231" y="197"/>
                  </a:lnTo>
                  <a:lnTo>
                    <a:pt x="238" y="181"/>
                  </a:lnTo>
                  <a:close/>
                  <a:moveTo>
                    <a:pt x="235" y="224"/>
                  </a:moveTo>
                  <a:lnTo>
                    <a:pt x="245" y="207"/>
                  </a:lnTo>
                  <a:lnTo>
                    <a:pt x="235" y="224"/>
                  </a:lnTo>
                  <a:close/>
                  <a:moveTo>
                    <a:pt x="254" y="233"/>
                  </a:moveTo>
                  <a:lnTo>
                    <a:pt x="261" y="214"/>
                  </a:lnTo>
                  <a:lnTo>
                    <a:pt x="254" y="233"/>
                  </a:lnTo>
                  <a:close/>
                  <a:moveTo>
                    <a:pt x="285" y="205"/>
                  </a:moveTo>
                  <a:lnTo>
                    <a:pt x="285" y="205"/>
                  </a:lnTo>
                  <a:lnTo>
                    <a:pt x="278" y="221"/>
                  </a:lnTo>
                  <a:lnTo>
                    <a:pt x="285" y="205"/>
                  </a:lnTo>
                  <a:close/>
                  <a:moveTo>
                    <a:pt x="283" y="245"/>
                  </a:moveTo>
                  <a:lnTo>
                    <a:pt x="290" y="228"/>
                  </a:lnTo>
                  <a:lnTo>
                    <a:pt x="283" y="245"/>
                  </a:lnTo>
                  <a:close/>
                  <a:moveTo>
                    <a:pt x="295" y="250"/>
                  </a:moveTo>
                  <a:lnTo>
                    <a:pt x="302" y="231"/>
                  </a:lnTo>
                  <a:lnTo>
                    <a:pt x="295" y="250"/>
                  </a:lnTo>
                  <a:close/>
                  <a:moveTo>
                    <a:pt x="302" y="252"/>
                  </a:moveTo>
                  <a:lnTo>
                    <a:pt x="307" y="233"/>
                  </a:lnTo>
                  <a:lnTo>
                    <a:pt x="307" y="252"/>
                  </a:lnTo>
                  <a:lnTo>
                    <a:pt x="302" y="252"/>
                  </a:lnTo>
                  <a:close/>
                  <a:moveTo>
                    <a:pt x="314" y="214"/>
                  </a:moveTo>
                  <a:lnTo>
                    <a:pt x="316" y="214"/>
                  </a:lnTo>
                  <a:lnTo>
                    <a:pt x="314" y="233"/>
                  </a:lnTo>
                  <a:lnTo>
                    <a:pt x="314" y="214"/>
                  </a:lnTo>
                  <a:close/>
                  <a:moveTo>
                    <a:pt x="314" y="254"/>
                  </a:moveTo>
                  <a:lnTo>
                    <a:pt x="316" y="235"/>
                  </a:lnTo>
                  <a:lnTo>
                    <a:pt x="321" y="254"/>
                  </a:lnTo>
                  <a:lnTo>
                    <a:pt x="314" y="254"/>
                  </a:lnTo>
                  <a:close/>
                  <a:moveTo>
                    <a:pt x="323" y="252"/>
                  </a:moveTo>
                  <a:lnTo>
                    <a:pt x="318" y="233"/>
                  </a:lnTo>
                  <a:lnTo>
                    <a:pt x="323" y="252"/>
                  </a:lnTo>
                  <a:close/>
                  <a:moveTo>
                    <a:pt x="318" y="214"/>
                  </a:moveTo>
                  <a:lnTo>
                    <a:pt x="323" y="214"/>
                  </a:lnTo>
                  <a:lnTo>
                    <a:pt x="323" y="233"/>
                  </a:lnTo>
                  <a:lnTo>
                    <a:pt x="318" y="214"/>
                  </a:lnTo>
                  <a:close/>
                  <a:moveTo>
                    <a:pt x="326" y="214"/>
                  </a:moveTo>
                  <a:lnTo>
                    <a:pt x="330" y="214"/>
                  </a:lnTo>
                  <a:lnTo>
                    <a:pt x="326" y="233"/>
                  </a:lnTo>
                  <a:lnTo>
                    <a:pt x="326" y="214"/>
                  </a:lnTo>
                  <a:close/>
                  <a:moveTo>
                    <a:pt x="335" y="216"/>
                  </a:moveTo>
                  <a:lnTo>
                    <a:pt x="337" y="216"/>
                  </a:lnTo>
                  <a:lnTo>
                    <a:pt x="330" y="235"/>
                  </a:lnTo>
                  <a:lnTo>
                    <a:pt x="335" y="216"/>
                  </a:lnTo>
                  <a:close/>
                  <a:moveTo>
                    <a:pt x="342" y="219"/>
                  </a:moveTo>
                  <a:lnTo>
                    <a:pt x="345" y="219"/>
                  </a:lnTo>
                  <a:lnTo>
                    <a:pt x="337" y="235"/>
                  </a:lnTo>
                  <a:lnTo>
                    <a:pt x="342" y="219"/>
                  </a:lnTo>
                  <a:close/>
                  <a:moveTo>
                    <a:pt x="352" y="224"/>
                  </a:moveTo>
                  <a:lnTo>
                    <a:pt x="354" y="224"/>
                  </a:lnTo>
                  <a:lnTo>
                    <a:pt x="345" y="240"/>
                  </a:lnTo>
                  <a:lnTo>
                    <a:pt x="352" y="224"/>
                  </a:lnTo>
                  <a:close/>
                  <a:moveTo>
                    <a:pt x="364" y="228"/>
                  </a:moveTo>
                  <a:lnTo>
                    <a:pt x="364" y="228"/>
                  </a:lnTo>
                  <a:lnTo>
                    <a:pt x="354" y="245"/>
                  </a:lnTo>
                  <a:lnTo>
                    <a:pt x="364" y="228"/>
                  </a:lnTo>
                  <a:close/>
                  <a:moveTo>
                    <a:pt x="375" y="235"/>
                  </a:moveTo>
                  <a:lnTo>
                    <a:pt x="375" y="238"/>
                  </a:lnTo>
                  <a:lnTo>
                    <a:pt x="364" y="252"/>
                  </a:lnTo>
                  <a:lnTo>
                    <a:pt x="375" y="235"/>
                  </a:lnTo>
                  <a:close/>
                  <a:moveTo>
                    <a:pt x="387" y="245"/>
                  </a:moveTo>
                  <a:lnTo>
                    <a:pt x="387" y="247"/>
                  </a:lnTo>
                  <a:lnTo>
                    <a:pt x="375" y="262"/>
                  </a:lnTo>
                  <a:lnTo>
                    <a:pt x="387" y="245"/>
                  </a:lnTo>
                  <a:close/>
                  <a:moveTo>
                    <a:pt x="399" y="257"/>
                  </a:moveTo>
                  <a:lnTo>
                    <a:pt x="402" y="259"/>
                  </a:lnTo>
                  <a:lnTo>
                    <a:pt x="387" y="271"/>
                  </a:lnTo>
                  <a:lnTo>
                    <a:pt x="399" y="257"/>
                  </a:lnTo>
                  <a:close/>
                  <a:moveTo>
                    <a:pt x="411" y="269"/>
                  </a:moveTo>
                  <a:lnTo>
                    <a:pt x="411" y="271"/>
                  </a:lnTo>
                  <a:lnTo>
                    <a:pt x="394" y="281"/>
                  </a:lnTo>
                  <a:lnTo>
                    <a:pt x="411" y="269"/>
                  </a:lnTo>
                  <a:close/>
                  <a:moveTo>
                    <a:pt x="418" y="281"/>
                  </a:moveTo>
                  <a:lnTo>
                    <a:pt x="421" y="281"/>
                  </a:lnTo>
                  <a:lnTo>
                    <a:pt x="402" y="290"/>
                  </a:lnTo>
                  <a:lnTo>
                    <a:pt x="418" y="281"/>
                  </a:lnTo>
                  <a:close/>
                  <a:moveTo>
                    <a:pt x="425" y="290"/>
                  </a:moveTo>
                  <a:lnTo>
                    <a:pt x="425" y="292"/>
                  </a:lnTo>
                  <a:lnTo>
                    <a:pt x="409" y="300"/>
                  </a:lnTo>
                  <a:lnTo>
                    <a:pt x="425" y="290"/>
                  </a:lnTo>
                  <a:close/>
                  <a:moveTo>
                    <a:pt x="430" y="300"/>
                  </a:moveTo>
                  <a:lnTo>
                    <a:pt x="430" y="302"/>
                  </a:lnTo>
                  <a:lnTo>
                    <a:pt x="411" y="309"/>
                  </a:lnTo>
                  <a:lnTo>
                    <a:pt x="430" y="300"/>
                  </a:lnTo>
                  <a:close/>
                  <a:moveTo>
                    <a:pt x="432" y="311"/>
                  </a:moveTo>
                  <a:lnTo>
                    <a:pt x="432" y="311"/>
                  </a:lnTo>
                  <a:lnTo>
                    <a:pt x="413" y="316"/>
                  </a:lnTo>
                  <a:lnTo>
                    <a:pt x="432" y="311"/>
                  </a:lnTo>
                  <a:close/>
                  <a:moveTo>
                    <a:pt x="435" y="321"/>
                  </a:moveTo>
                  <a:lnTo>
                    <a:pt x="435" y="321"/>
                  </a:lnTo>
                  <a:lnTo>
                    <a:pt x="416" y="323"/>
                  </a:lnTo>
                  <a:lnTo>
                    <a:pt x="435" y="321"/>
                  </a:lnTo>
                  <a:close/>
                  <a:moveTo>
                    <a:pt x="397" y="335"/>
                  </a:moveTo>
                  <a:lnTo>
                    <a:pt x="416" y="330"/>
                  </a:lnTo>
                  <a:lnTo>
                    <a:pt x="397" y="335"/>
                  </a:lnTo>
                  <a:close/>
                  <a:moveTo>
                    <a:pt x="437" y="333"/>
                  </a:moveTo>
                  <a:lnTo>
                    <a:pt x="437" y="338"/>
                  </a:lnTo>
                  <a:lnTo>
                    <a:pt x="418" y="338"/>
                  </a:lnTo>
                  <a:lnTo>
                    <a:pt x="437" y="333"/>
                  </a:lnTo>
                  <a:close/>
                  <a:moveTo>
                    <a:pt x="397" y="342"/>
                  </a:moveTo>
                  <a:lnTo>
                    <a:pt x="418" y="342"/>
                  </a:lnTo>
                  <a:lnTo>
                    <a:pt x="399" y="345"/>
                  </a:lnTo>
                  <a:lnTo>
                    <a:pt x="397" y="342"/>
                  </a:lnTo>
                  <a:close/>
                  <a:moveTo>
                    <a:pt x="437" y="342"/>
                  </a:moveTo>
                  <a:lnTo>
                    <a:pt x="437" y="347"/>
                  </a:lnTo>
                  <a:lnTo>
                    <a:pt x="418" y="347"/>
                  </a:lnTo>
                  <a:lnTo>
                    <a:pt x="437" y="34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107" name="Freeform 406"/>
            <p:cNvSpPr>
              <a:spLocks noEditPoints="1"/>
            </p:cNvSpPr>
            <p:nvPr/>
          </p:nvSpPr>
          <p:spPr bwMode="auto">
            <a:xfrm>
              <a:off x="1928" y="2972"/>
              <a:ext cx="513" cy="335"/>
            </a:xfrm>
            <a:custGeom>
              <a:avLst/>
              <a:gdLst>
                <a:gd name="T0" fmla="*/ 511 w 513"/>
                <a:gd name="T1" fmla="*/ 226 h 335"/>
                <a:gd name="T2" fmla="*/ 392 w 513"/>
                <a:gd name="T3" fmla="*/ 238 h 335"/>
                <a:gd name="T4" fmla="*/ 387 w 513"/>
                <a:gd name="T5" fmla="*/ 209 h 335"/>
                <a:gd name="T6" fmla="*/ 492 w 513"/>
                <a:gd name="T7" fmla="*/ 152 h 335"/>
                <a:gd name="T8" fmla="*/ 485 w 513"/>
                <a:gd name="T9" fmla="*/ 133 h 335"/>
                <a:gd name="T10" fmla="*/ 456 w 513"/>
                <a:gd name="T11" fmla="*/ 86 h 335"/>
                <a:gd name="T12" fmla="*/ 349 w 513"/>
                <a:gd name="T13" fmla="*/ 143 h 335"/>
                <a:gd name="T14" fmla="*/ 323 w 513"/>
                <a:gd name="T15" fmla="*/ 124 h 335"/>
                <a:gd name="T16" fmla="*/ 366 w 513"/>
                <a:gd name="T17" fmla="*/ 14 h 335"/>
                <a:gd name="T18" fmla="*/ 352 w 513"/>
                <a:gd name="T19" fmla="*/ 7 h 335"/>
                <a:gd name="T20" fmla="*/ 325 w 513"/>
                <a:gd name="T21" fmla="*/ 3 h 335"/>
                <a:gd name="T22" fmla="*/ 321 w 513"/>
                <a:gd name="T23" fmla="*/ 121 h 335"/>
                <a:gd name="T24" fmla="*/ 299 w 513"/>
                <a:gd name="T25" fmla="*/ 119 h 335"/>
                <a:gd name="T26" fmla="*/ 285 w 513"/>
                <a:gd name="T27" fmla="*/ 0 h 335"/>
                <a:gd name="T28" fmla="*/ 266 w 513"/>
                <a:gd name="T29" fmla="*/ 0 h 335"/>
                <a:gd name="T30" fmla="*/ 216 w 513"/>
                <a:gd name="T31" fmla="*/ 3 h 335"/>
                <a:gd name="T32" fmla="*/ 200 w 513"/>
                <a:gd name="T33" fmla="*/ 121 h 335"/>
                <a:gd name="T34" fmla="*/ 166 w 513"/>
                <a:gd name="T35" fmla="*/ 121 h 335"/>
                <a:gd name="T36" fmla="*/ 166 w 513"/>
                <a:gd name="T37" fmla="*/ 3 h 335"/>
                <a:gd name="T38" fmla="*/ 164 w 513"/>
                <a:gd name="T39" fmla="*/ 3 h 335"/>
                <a:gd name="T40" fmla="*/ 126 w 513"/>
                <a:gd name="T41" fmla="*/ 3 h 335"/>
                <a:gd name="T42" fmla="*/ 157 w 513"/>
                <a:gd name="T43" fmla="*/ 117 h 335"/>
                <a:gd name="T44" fmla="*/ 143 w 513"/>
                <a:gd name="T45" fmla="*/ 128 h 335"/>
                <a:gd name="T46" fmla="*/ 38 w 513"/>
                <a:gd name="T47" fmla="*/ 69 h 335"/>
                <a:gd name="T48" fmla="*/ 22 w 513"/>
                <a:gd name="T49" fmla="*/ 95 h 335"/>
                <a:gd name="T50" fmla="*/ 3 w 513"/>
                <a:gd name="T51" fmla="*/ 157 h 335"/>
                <a:gd name="T52" fmla="*/ 119 w 513"/>
                <a:gd name="T53" fmla="*/ 195 h 335"/>
                <a:gd name="T54" fmla="*/ 119 w 513"/>
                <a:gd name="T55" fmla="*/ 233 h 335"/>
                <a:gd name="T56" fmla="*/ 5 w 513"/>
                <a:gd name="T57" fmla="*/ 273 h 335"/>
                <a:gd name="T58" fmla="*/ 7 w 513"/>
                <a:gd name="T59" fmla="*/ 287 h 335"/>
                <a:gd name="T60" fmla="*/ 12 w 513"/>
                <a:gd name="T61" fmla="*/ 318 h 335"/>
                <a:gd name="T62" fmla="*/ 128 w 513"/>
                <a:gd name="T63" fmla="*/ 304 h 335"/>
                <a:gd name="T64" fmla="*/ 513 w 513"/>
                <a:gd name="T65" fmla="*/ 230 h 335"/>
                <a:gd name="T66" fmla="*/ 392 w 513"/>
                <a:gd name="T67" fmla="*/ 238 h 335"/>
                <a:gd name="T68" fmla="*/ 501 w 513"/>
                <a:gd name="T69" fmla="*/ 183 h 335"/>
                <a:gd name="T70" fmla="*/ 492 w 513"/>
                <a:gd name="T71" fmla="*/ 152 h 335"/>
                <a:gd name="T72" fmla="*/ 466 w 513"/>
                <a:gd name="T73" fmla="*/ 102 h 335"/>
                <a:gd name="T74" fmla="*/ 387 w 513"/>
                <a:gd name="T75" fmla="*/ 98 h 335"/>
                <a:gd name="T76" fmla="*/ 387 w 513"/>
                <a:gd name="T77" fmla="*/ 24 h 335"/>
                <a:gd name="T78" fmla="*/ 366 w 513"/>
                <a:gd name="T79" fmla="*/ 14 h 335"/>
                <a:gd name="T80" fmla="*/ 328 w 513"/>
                <a:gd name="T81" fmla="*/ 3 h 335"/>
                <a:gd name="T82" fmla="*/ 311 w 513"/>
                <a:gd name="T83" fmla="*/ 121 h 335"/>
                <a:gd name="T84" fmla="*/ 290 w 513"/>
                <a:gd name="T85" fmla="*/ 119 h 335"/>
                <a:gd name="T86" fmla="*/ 269 w 513"/>
                <a:gd name="T87" fmla="*/ 0 h 335"/>
                <a:gd name="T88" fmla="*/ 221 w 513"/>
                <a:gd name="T89" fmla="*/ 60 h 335"/>
                <a:gd name="T90" fmla="*/ 185 w 513"/>
                <a:gd name="T91" fmla="*/ 62 h 335"/>
                <a:gd name="T92" fmla="*/ 159 w 513"/>
                <a:gd name="T93" fmla="*/ 121 h 335"/>
                <a:gd name="T94" fmla="*/ 171 w 513"/>
                <a:gd name="T95" fmla="*/ 3 h 335"/>
                <a:gd name="T96" fmla="*/ 126 w 513"/>
                <a:gd name="T97" fmla="*/ 3 h 335"/>
                <a:gd name="T98" fmla="*/ 121 w 513"/>
                <a:gd name="T99" fmla="*/ 69 h 335"/>
                <a:gd name="T100" fmla="*/ 50 w 513"/>
                <a:gd name="T101" fmla="*/ 52 h 335"/>
                <a:gd name="T102" fmla="*/ 26 w 513"/>
                <a:gd name="T103" fmla="*/ 90 h 335"/>
                <a:gd name="T104" fmla="*/ 3 w 513"/>
                <a:gd name="T105" fmla="*/ 157 h 335"/>
                <a:gd name="T106" fmla="*/ 57 w 513"/>
                <a:gd name="T107" fmla="*/ 209 h 335"/>
                <a:gd name="T108" fmla="*/ 3 w 513"/>
                <a:gd name="T109" fmla="*/ 257 h 335"/>
                <a:gd name="T110" fmla="*/ 5 w 513"/>
                <a:gd name="T111" fmla="*/ 285 h 335"/>
                <a:gd name="T112" fmla="*/ 69 w 513"/>
                <a:gd name="T113" fmla="*/ 309 h 335"/>
                <a:gd name="T114" fmla="*/ 131 w 513"/>
                <a:gd name="T115" fmla="*/ 321 h 33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13" h="335">
                  <a:moveTo>
                    <a:pt x="513" y="242"/>
                  </a:moveTo>
                  <a:lnTo>
                    <a:pt x="394" y="242"/>
                  </a:lnTo>
                  <a:lnTo>
                    <a:pt x="394" y="240"/>
                  </a:lnTo>
                  <a:lnTo>
                    <a:pt x="513" y="240"/>
                  </a:lnTo>
                  <a:lnTo>
                    <a:pt x="513" y="242"/>
                  </a:lnTo>
                  <a:close/>
                  <a:moveTo>
                    <a:pt x="513" y="230"/>
                  </a:moveTo>
                  <a:lnTo>
                    <a:pt x="397" y="252"/>
                  </a:lnTo>
                  <a:lnTo>
                    <a:pt x="397" y="249"/>
                  </a:lnTo>
                  <a:lnTo>
                    <a:pt x="511" y="228"/>
                  </a:lnTo>
                  <a:lnTo>
                    <a:pt x="513" y="230"/>
                  </a:lnTo>
                  <a:close/>
                  <a:moveTo>
                    <a:pt x="511" y="226"/>
                  </a:moveTo>
                  <a:lnTo>
                    <a:pt x="397" y="252"/>
                  </a:lnTo>
                  <a:lnTo>
                    <a:pt x="394" y="247"/>
                  </a:lnTo>
                  <a:lnTo>
                    <a:pt x="511" y="221"/>
                  </a:lnTo>
                  <a:lnTo>
                    <a:pt x="511" y="226"/>
                  </a:lnTo>
                  <a:close/>
                  <a:moveTo>
                    <a:pt x="511" y="221"/>
                  </a:moveTo>
                  <a:lnTo>
                    <a:pt x="394" y="247"/>
                  </a:lnTo>
                  <a:lnTo>
                    <a:pt x="394" y="240"/>
                  </a:lnTo>
                  <a:lnTo>
                    <a:pt x="508" y="214"/>
                  </a:lnTo>
                  <a:lnTo>
                    <a:pt x="511" y="221"/>
                  </a:lnTo>
                  <a:close/>
                  <a:moveTo>
                    <a:pt x="508" y="216"/>
                  </a:moveTo>
                  <a:lnTo>
                    <a:pt x="392" y="238"/>
                  </a:lnTo>
                  <a:lnTo>
                    <a:pt x="392" y="228"/>
                  </a:lnTo>
                  <a:lnTo>
                    <a:pt x="508" y="207"/>
                  </a:lnTo>
                  <a:lnTo>
                    <a:pt x="508" y="216"/>
                  </a:lnTo>
                  <a:close/>
                  <a:moveTo>
                    <a:pt x="506" y="204"/>
                  </a:moveTo>
                  <a:lnTo>
                    <a:pt x="392" y="233"/>
                  </a:lnTo>
                  <a:lnTo>
                    <a:pt x="390" y="221"/>
                  </a:lnTo>
                  <a:lnTo>
                    <a:pt x="504" y="192"/>
                  </a:lnTo>
                  <a:lnTo>
                    <a:pt x="506" y="204"/>
                  </a:lnTo>
                  <a:close/>
                  <a:moveTo>
                    <a:pt x="504" y="195"/>
                  </a:moveTo>
                  <a:lnTo>
                    <a:pt x="390" y="221"/>
                  </a:lnTo>
                  <a:lnTo>
                    <a:pt x="387" y="209"/>
                  </a:lnTo>
                  <a:lnTo>
                    <a:pt x="501" y="183"/>
                  </a:lnTo>
                  <a:lnTo>
                    <a:pt x="504" y="195"/>
                  </a:lnTo>
                  <a:close/>
                  <a:moveTo>
                    <a:pt x="501" y="178"/>
                  </a:moveTo>
                  <a:lnTo>
                    <a:pt x="387" y="214"/>
                  </a:lnTo>
                  <a:lnTo>
                    <a:pt x="385" y="202"/>
                  </a:lnTo>
                  <a:lnTo>
                    <a:pt x="496" y="166"/>
                  </a:lnTo>
                  <a:lnTo>
                    <a:pt x="501" y="178"/>
                  </a:lnTo>
                  <a:close/>
                  <a:moveTo>
                    <a:pt x="496" y="164"/>
                  </a:moveTo>
                  <a:lnTo>
                    <a:pt x="385" y="204"/>
                  </a:lnTo>
                  <a:lnTo>
                    <a:pt x="380" y="192"/>
                  </a:lnTo>
                  <a:lnTo>
                    <a:pt x="492" y="152"/>
                  </a:lnTo>
                  <a:lnTo>
                    <a:pt x="496" y="164"/>
                  </a:lnTo>
                  <a:close/>
                  <a:moveTo>
                    <a:pt x="492" y="152"/>
                  </a:moveTo>
                  <a:lnTo>
                    <a:pt x="382" y="195"/>
                  </a:lnTo>
                  <a:lnTo>
                    <a:pt x="378" y="183"/>
                  </a:lnTo>
                  <a:lnTo>
                    <a:pt x="487" y="138"/>
                  </a:lnTo>
                  <a:lnTo>
                    <a:pt x="492" y="152"/>
                  </a:lnTo>
                  <a:close/>
                  <a:moveTo>
                    <a:pt x="485" y="133"/>
                  </a:moveTo>
                  <a:lnTo>
                    <a:pt x="378" y="188"/>
                  </a:lnTo>
                  <a:lnTo>
                    <a:pt x="373" y="173"/>
                  </a:lnTo>
                  <a:lnTo>
                    <a:pt x="477" y="121"/>
                  </a:lnTo>
                  <a:lnTo>
                    <a:pt x="485" y="133"/>
                  </a:lnTo>
                  <a:close/>
                  <a:moveTo>
                    <a:pt x="477" y="119"/>
                  </a:moveTo>
                  <a:lnTo>
                    <a:pt x="373" y="176"/>
                  </a:lnTo>
                  <a:lnTo>
                    <a:pt x="366" y="164"/>
                  </a:lnTo>
                  <a:lnTo>
                    <a:pt x="470" y="107"/>
                  </a:lnTo>
                  <a:lnTo>
                    <a:pt x="477" y="119"/>
                  </a:lnTo>
                  <a:close/>
                  <a:moveTo>
                    <a:pt x="466" y="102"/>
                  </a:moveTo>
                  <a:lnTo>
                    <a:pt x="371" y="169"/>
                  </a:lnTo>
                  <a:lnTo>
                    <a:pt x="361" y="157"/>
                  </a:lnTo>
                  <a:lnTo>
                    <a:pt x="458" y="88"/>
                  </a:lnTo>
                  <a:lnTo>
                    <a:pt x="466" y="102"/>
                  </a:lnTo>
                  <a:close/>
                  <a:moveTo>
                    <a:pt x="456" y="86"/>
                  </a:moveTo>
                  <a:lnTo>
                    <a:pt x="363" y="159"/>
                  </a:lnTo>
                  <a:lnTo>
                    <a:pt x="354" y="147"/>
                  </a:lnTo>
                  <a:lnTo>
                    <a:pt x="444" y="74"/>
                  </a:lnTo>
                  <a:lnTo>
                    <a:pt x="456" y="86"/>
                  </a:lnTo>
                  <a:close/>
                  <a:moveTo>
                    <a:pt x="442" y="69"/>
                  </a:moveTo>
                  <a:lnTo>
                    <a:pt x="356" y="152"/>
                  </a:lnTo>
                  <a:lnTo>
                    <a:pt x="344" y="140"/>
                  </a:lnTo>
                  <a:lnTo>
                    <a:pt x="430" y="55"/>
                  </a:lnTo>
                  <a:lnTo>
                    <a:pt x="442" y="69"/>
                  </a:lnTo>
                  <a:close/>
                  <a:moveTo>
                    <a:pt x="425" y="52"/>
                  </a:moveTo>
                  <a:lnTo>
                    <a:pt x="349" y="143"/>
                  </a:lnTo>
                  <a:lnTo>
                    <a:pt x="337" y="133"/>
                  </a:lnTo>
                  <a:lnTo>
                    <a:pt x="413" y="43"/>
                  </a:lnTo>
                  <a:lnTo>
                    <a:pt x="425" y="52"/>
                  </a:lnTo>
                  <a:close/>
                  <a:moveTo>
                    <a:pt x="411" y="41"/>
                  </a:moveTo>
                  <a:lnTo>
                    <a:pt x="342" y="136"/>
                  </a:lnTo>
                  <a:lnTo>
                    <a:pt x="330" y="128"/>
                  </a:lnTo>
                  <a:lnTo>
                    <a:pt x="399" y="31"/>
                  </a:lnTo>
                  <a:lnTo>
                    <a:pt x="411" y="41"/>
                  </a:lnTo>
                  <a:close/>
                  <a:moveTo>
                    <a:pt x="397" y="31"/>
                  </a:moveTo>
                  <a:lnTo>
                    <a:pt x="333" y="131"/>
                  </a:lnTo>
                  <a:lnTo>
                    <a:pt x="323" y="124"/>
                  </a:lnTo>
                  <a:lnTo>
                    <a:pt x="387" y="24"/>
                  </a:lnTo>
                  <a:lnTo>
                    <a:pt x="397" y="31"/>
                  </a:lnTo>
                  <a:close/>
                  <a:moveTo>
                    <a:pt x="382" y="22"/>
                  </a:moveTo>
                  <a:lnTo>
                    <a:pt x="325" y="126"/>
                  </a:lnTo>
                  <a:lnTo>
                    <a:pt x="318" y="121"/>
                  </a:lnTo>
                  <a:lnTo>
                    <a:pt x="375" y="17"/>
                  </a:lnTo>
                  <a:lnTo>
                    <a:pt x="382" y="22"/>
                  </a:lnTo>
                  <a:close/>
                  <a:moveTo>
                    <a:pt x="373" y="17"/>
                  </a:moveTo>
                  <a:lnTo>
                    <a:pt x="321" y="121"/>
                  </a:lnTo>
                  <a:lnTo>
                    <a:pt x="314" y="119"/>
                  </a:lnTo>
                  <a:lnTo>
                    <a:pt x="366" y="14"/>
                  </a:lnTo>
                  <a:lnTo>
                    <a:pt x="373" y="17"/>
                  </a:lnTo>
                  <a:close/>
                  <a:moveTo>
                    <a:pt x="363" y="12"/>
                  </a:moveTo>
                  <a:lnTo>
                    <a:pt x="316" y="119"/>
                  </a:lnTo>
                  <a:lnTo>
                    <a:pt x="311" y="119"/>
                  </a:lnTo>
                  <a:lnTo>
                    <a:pt x="359" y="10"/>
                  </a:lnTo>
                  <a:lnTo>
                    <a:pt x="363" y="12"/>
                  </a:lnTo>
                  <a:close/>
                  <a:moveTo>
                    <a:pt x="352" y="7"/>
                  </a:moveTo>
                  <a:lnTo>
                    <a:pt x="318" y="121"/>
                  </a:lnTo>
                  <a:lnTo>
                    <a:pt x="316" y="119"/>
                  </a:lnTo>
                  <a:lnTo>
                    <a:pt x="347" y="7"/>
                  </a:lnTo>
                  <a:lnTo>
                    <a:pt x="352" y="7"/>
                  </a:lnTo>
                  <a:close/>
                  <a:moveTo>
                    <a:pt x="354" y="7"/>
                  </a:moveTo>
                  <a:lnTo>
                    <a:pt x="309" y="117"/>
                  </a:lnTo>
                  <a:lnTo>
                    <a:pt x="306" y="117"/>
                  </a:lnTo>
                  <a:lnTo>
                    <a:pt x="352" y="7"/>
                  </a:lnTo>
                  <a:lnTo>
                    <a:pt x="354" y="7"/>
                  </a:lnTo>
                  <a:close/>
                  <a:moveTo>
                    <a:pt x="328" y="3"/>
                  </a:moveTo>
                  <a:lnTo>
                    <a:pt x="328" y="121"/>
                  </a:lnTo>
                  <a:lnTo>
                    <a:pt x="325" y="121"/>
                  </a:lnTo>
                  <a:lnTo>
                    <a:pt x="325" y="3"/>
                  </a:lnTo>
                  <a:lnTo>
                    <a:pt x="328" y="3"/>
                  </a:lnTo>
                  <a:close/>
                  <a:moveTo>
                    <a:pt x="325" y="3"/>
                  </a:moveTo>
                  <a:lnTo>
                    <a:pt x="325" y="121"/>
                  </a:lnTo>
                  <a:lnTo>
                    <a:pt x="323" y="121"/>
                  </a:lnTo>
                  <a:lnTo>
                    <a:pt x="323" y="3"/>
                  </a:lnTo>
                  <a:lnTo>
                    <a:pt x="325" y="3"/>
                  </a:lnTo>
                  <a:close/>
                  <a:moveTo>
                    <a:pt x="333" y="3"/>
                  </a:moveTo>
                  <a:lnTo>
                    <a:pt x="314" y="119"/>
                  </a:lnTo>
                  <a:lnTo>
                    <a:pt x="311" y="119"/>
                  </a:lnTo>
                  <a:lnTo>
                    <a:pt x="330" y="3"/>
                  </a:lnTo>
                  <a:lnTo>
                    <a:pt x="333" y="3"/>
                  </a:lnTo>
                  <a:close/>
                  <a:moveTo>
                    <a:pt x="321" y="3"/>
                  </a:moveTo>
                  <a:lnTo>
                    <a:pt x="321" y="121"/>
                  </a:lnTo>
                  <a:lnTo>
                    <a:pt x="316" y="121"/>
                  </a:lnTo>
                  <a:lnTo>
                    <a:pt x="316" y="3"/>
                  </a:lnTo>
                  <a:lnTo>
                    <a:pt x="321" y="3"/>
                  </a:lnTo>
                  <a:close/>
                  <a:moveTo>
                    <a:pt x="321" y="3"/>
                  </a:moveTo>
                  <a:lnTo>
                    <a:pt x="311" y="121"/>
                  </a:lnTo>
                  <a:lnTo>
                    <a:pt x="304" y="119"/>
                  </a:lnTo>
                  <a:lnTo>
                    <a:pt x="316" y="3"/>
                  </a:lnTo>
                  <a:lnTo>
                    <a:pt x="321" y="3"/>
                  </a:lnTo>
                  <a:close/>
                  <a:moveTo>
                    <a:pt x="314" y="3"/>
                  </a:moveTo>
                  <a:lnTo>
                    <a:pt x="306" y="119"/>
                  </a:lnTo>
                  <a:lnTo>
                    <a:pt x="299" y="119"/>
                  </a:lnTo>
                  <a:lnTo>
                    <a:pt x="306" y="3"/>
                  </a:lnTo>
                  <a:lnTo>
                    <a:pt x="314" y="3"/>
                  </a:lnTo>
                  <a:close/>
                  <a:moveTo>
                    <a:pt x="306" y="3"/>
                  </a:moveTo>
                  <a:lnTo>
                    <a:pt x="299" y="119"/>
                  </a:lnTo>
                  <a:lnTo>
                    <a:pt x="290" y="119"/>
                  </a:lnTo>
                  <a:lnTo>
                    <a:pt x="295" y="0"/>
                  </a:lnTo>
                  <a:lnTo>
                    <a:pt x="306" y="3"/>
                  </a:lnTo>
                  <a:close/>
                  <a:moveTo>
                    <a:pt x="297" y="0"/>
                  </a:moveTo>
                  <a:lnTo>
                    <a:pt x="287" y="119"/>
                  </a:lnTo>
                  <a:lnTo>
                    <a:pt x="276" y="117"/>
                  </a:lnTo>
                  <a:lnTo>
                    <a:pt x="285" y="0"/>
                  </a:lnTo>
                  <a:lnTo>
                    <a:pt x="297" y="0"/>
                  </a:lnTo>
                  <a:close/>
                  <a:moveTo>
                    <a:pt x="283" y="0"/>
                  </a:moveTo>
                  <a:lnTo>
                    <a:pt x="278" y="117"/>
                  </a:lnTo>
                  <a:lnTo>
                    <a:pt x="264" y="117"/>
                  </a:lnTo>
                  <a:lnTo>
                    <a:pt x="269" y="0"/>
                  </a:lnTo>
                  <a:lnTo>
                    <a:pt x="283" y="0"/>
                  </a:lnTo>
                  <a:close/>
                  <a:moveTo>
                    <a:pt x="266" y="0"/>
                  </a:moveTo>
                  <a:lnTo>
                    <a:pt x="266" y="117"/>
                  </a:lnTo>
                  <a:lnTo>
                    <a:pt x="250" y="117"/>
                  </a:lnTo>
                  <a:lnTo>
                    <a:pt x="250" y="0"/>
                  </a:lnTo>
                  <a:lnTo>
                    <a:pt x="266" y="0"/>
                  </a:lnTo>
                  <a:close/>
                  <a:moveTo>
                    <a:pt x="247" y="0"/>
                  </a:moveTo>
                  <a:lnTo>
                    <a:pt x="252" y="117"/>
                  </a:lnTo>
                  <a:lnTo>
                    <a:pt x="235" y="117"/>
                  </a:lnTo>
                  <a:lnTo>
                    <a:pt x="233" y="0"/>
                  </a:lnTo>
                  <a:lnTo>
                    <a:pt x="247" y="0"/>
                  </a:lnTo>
                  <a:close/>
                  <a:moveTo>
                    <a:pt x="228" y="0"/>
                  </a:moveTo>
                  <a:lnTo>
                    <a:pt x="240" y="117"/>
                  </a:lnTo>
                  <a:lnTo>
                    <a:pt x="226" y="119"/>
                  </a:lnTo>
                  <a:lnTo>
                    <a:pt x="214" y="3"/>
                  </a:lnTo>
                  <a:lnTo>
                    <a:pt x="228" y="0"/>
                  </a:lnTo>
                  <a:close/>
                  <a:moveTo>
                    <a:pt x="216" y="3"/>
                  </a:moveTo>
                  <a:lnTo>
                    <a:pt x="223" y="119"/>
                  </a:lnTo>
                  <a:lnTo>
                    <a:pt x="212" y="121"/>
                  </a:lnTo>
                  <a:lnTo>
                    <a:pt x="202" y="3"/>
                  </a:lnTo>
                  <a:lnTo>
                    <a:pt x="216" y="3"/>
                  </a:lnTo>
                  <a:close/>
                  <a:moveTo>
                    <a:pt x="204" y="3"/>
                  </a:moveTo>
                  <a:lnTo>
                    <a:pt x="209" y="121"/>
                  </a:lnTo>
                  <a:lnTo>
                    <a:pt x="200" y="121"/>
                  </a:lnTo>
                  <a:lnTo>
                    <a:pt x="193" y="3"/>
                  </a:lnTo>
                  <a:lnTo>
                    <a:pt x="204" y="3"/>
                  </a:lnTo>
                  <a:close/>
                  <a:moveTo>
                    <a:pt x="193" y="3"/>
                  </a:moveTo>
                  <a:lnTo>
                    <a:pt x="200" y="121"/>
                  </a:lnTo>
                  <a:lnTo>
                    <a:pt x="188" y="121"/>
                  </a:lnTo>
                  <a:lnTo>
                    <a:pt x="183" y="3"/>
                  </a:lnTo>
                  <a:lnTo>
                    <a:pt x="193" y="3"/>
                  </a:lnTo>
                  <a:close/>
                  <a:moveTo>
                    <a:pt x="181" y="3"/>
                  </a:moveTo>
                  <a:lnTo>
                    <a:pt x="190" y="121"/>
                  </a:lnTo>
                  <a:lnTo>
                    <a:pt x="181" y="121"/>
                  </a:lnTo>
                  <a:lnTo>
                    <a:pt x="174" y="5"/>
                  </a:lnTo>
                  <a:lnTo>
                    <a:pt x="181" y="3"/>
                  </a:lnTo>
                  <a:close/>
                  <a:moveTo>
                    <a:pt x="183" y="5"/>
                  </a:moveTo>
                  <a:lnTo>
                    <a:pt x="174" y="121"/>
                  </a:lnTo>
                  <a:lnTo>
                    <a:pt x="166" y="121"/>
                  </a:lnTo>
                  <a:lnTo>
                    <a:pt x="176" y="3"/>
                  </a:lnTo>
                  <a:lnTo>
                    <a:pt x="183" y="5"/>
                  </a:lnTo>
                  <a:close/>
                  <a:moveTo>
                    <a:pt x="176" y="3"/>
                  </a:moveTo>
                  <a:lnTo>
                    <a:pt x="164" y="121"/>
                  </a:lnTo>
                  <a:lnTo>
                    <a:pt x="159" y="121"/>
                  </a:lnTo>
                  <a:lnTo>
                    <a:pt x="171" y="3"/>
                  </a:lnTo>
                  <a:lnTo>
                    <a:pt x="176" y="3"/>
                  </a:lnTo>
                  <a:close/>
                  <a:moveTo>
                    <a:pt x="171" y="3"/>
                  </a:moveTo>
                  <a:lnTo>
                    <a:pt x="159" y="121"/>
                  </a:lnTo>
                  <a:lnTo>
                    <a:pt x="155" y="119"/>
                  </a:lnTo>
                  <a:lnTo>
                    <a:pt x="166" y="3"/>
                  </a:lnTo>
                  <a:lnTo>
                    <a:pt x="171" y="3"/>
                  </a:lnTo>
                  <a:close/>
                  <a:moveTo>
                    <a:pt x="176" y="5"/>
                  </a:moveTo>
                  <a:lnTo>
                    <a:pt x="147" y="119"/>
                  </a:lnTo>
                  <a:lnTo>
                    <a:pt x="143" y="117"/>
                  </a:lnTo>
                  <a:lnTo>
                    <a:pt x="171" y="3"/>
                  </a:lnTo>
                  <a:lnTo>
                    <a:pt x="176" y="5"/>
                  </a:lnTo>
                  <a:close/>
                  <a:moveTo>
                    <a:pt x="164" y="3"/>
                  </a:moveTo>
                  <a:lnTo>
                    <a:pt x="150" y="119"/>
                  </a:lnTo>
                  <a:lnTo>
                    <a:pt x="145" y="119"/>
                  </a:lnTo>
                  <a:lnTo>
                    <a:pt x="159" y="0"/>
                  </a:lnTo>
                  <a:lnTo>
                    <a:pt x="164" y="3"/>
                  </a:lnTo>
                  <a:close/>
                  <a:moveTo>
                    <a:pt x="152" y="0"/>
                  </a:moveTo>
                  <a:lnTo>
                    <a:pt x="152" y="119"/>
                  </a:lnTo>
                  <a:lnTo>
                    <a:pt x="147" y="119"/>
                  </a:lnTo>
                  <a:lnTo>
                    <a:pt x="147" y="0"/>
                  </a:lnTo>
                  <a:lnTo>
                    <a:pt x="152" y="0"/>
                  </a:lnTo>
                  <a:close/>
                  <a:moveTo>
                    <a:pt x="143" y="0"/>
                  </a:moveTo>
                  <a:lnTo>
                    <a:pt x="155" y="119"/>
                  </a:lnTo>
                  <a:lnTo>
                    <a:pt x="147" y="119"/>
                  </a:lnTo>
                  <a:lnTo>
                    <a:pt x="136" y="3"/>
                  </a:lnTo>
                  <a:lnTo>
                    <a:pt x="143" y="0"/>
                  </a:lnTo>
                  <a:close/>
                  <a:moveTo>
                    <a:pt x="126" y="3"/>
                  </a:moveTo>
                  <a:lnTo>
                    <a:pt x="157" y="117"/>
                  </a:lnTo>
                  <a:lnTo>
                    <a:pt x="152" y="119"/>
                  </a:lnTo>
                  <a:lnTo>
                    <a:pt x="121" y="5"/>
                  </a:lnTo>
                  <a:lnTo>
                    <a:pt x="126" y="3"/>
                  </a:lnTo>
                  <a:close/>
                  <a:moveTo>
                    <a:pt x="114" y="7"/>
                  </a:moveTo>
                  <a:lnTo>
                    <a:pt x="159" y="117"/>
                  </a:lnTo>
                  <a:lnTo>
                    <a:pt x="152" y="119"/>
                  </a:lnTo>
                  <a:lnTo>
                    <a:pt x="107" y="10"/>
                  </a:lnTo>
                  <a:lnTo>
                    <a:pt x="114" y="7"/>
                  </a:lnTo>
                  <a:close/>
                  <a:moveTo>
                    <a:pt x="102" y="12"/>
                  </a:moveTo>
                  <a:lnTo>
                    <a:pt x="157" y="117"/>
                  </a:lnTo>
                  <a:lnTo>
                    <a:pt x="150" y="121"/>
                  </a:lnTo>
                  <a:lnTo>
                    <a:pt x="95" y="17"/>
                  </a:lnTo>
                  <a:lnTo>
                    <a:pt x="102" y="12"/>
                  </a:lnTo>
                  <a:close/>
                  <a:moveTo>
                    <a:pt x="88" y="22"/>
                  </a:moveTo>
                  <a:lnTo>
                    <a:pt x="157" y="117"/>
                  </a:lnTo>
                  <a:lnTo>
                    <a:pt x="147" y="124"/>
                  </a:lnTo>
                  <a:lnTo>
                    <a:pt x="79" y="26"/>
                  </a:lnTo>
                  <a:lnTo>
                    <a:pt x="88" y="22"/>
                  </a:lnTo>
                  <a:close/>
                  <a:moveTo>
                    <a:pt x="76" y="29"/>
                  </a:moveTo>
                  <a:lnTo>
                    <a:pt x="152" y="121"/>
                  </a:lnTo>
                  <a:lnTo>
                    <a:pt x="143" y="128"/>
                  </a:lnTo>
                  <a:lnTo>
                    <a:pt x="67" y="38"/>
                  </a:lnTo>
                  <a:lnTo>
                    <a:pt x="76" y="29"/>
                  </a:lnTo>
                  <a:close/>
                  <a:moveTo>
                    <a:pt x="62" y="43"/>
                  </a:moveTo>
                  <a:lnTo>
                    <a:pt x="147" y="124"/>
                  </a:lnTo>
                  <a:lnTo>
                    <a:pt x="138" y="133"/>
                  </a:lnTo>
                  <a:lnTo>
                    <a:pt x="50" y="52"/>
                  </a:lnTo>
                  <a:lnTo>
                    <a:pt x="62" y="43"/>
                  </a:lnTo>
                  <a:close/>
                  <a:moveTo>
                    <a:pt x="48" y="57"/>
                  </a:moveTo>
                  <a:lnTo>
                    <a:pt x="140" y="131"/>
                  </a:lnTo>
                  <a:lnTo>
                    <a:pt x="131" y="143"/>
                  </a:lnTo>
                  <a:lnTo>
                    <a:pt x="38" y="69"/>
                  </a:lnTo>
                  <a:lnTo>
                    <a:pt x="48" y="57"/>
                  </a:lnTo>
                  <a:close/>
                  <a:moveTo>
                    <a:pt x="33" y="76"/>
                  </a:moveTo>
                  <a:lnTo>
                    <a:pt x="136" y="136"/>
                  </a:lnTo>
                  <a:lnTo>
                    <a:pt x="128" y="147"/>
                  </a:lnTo>
                  <a:lnTo>
                    <a:pt x="26" y="90"/>
                  </a:lnTo>
                  <a:lnTo>
                    <a:pt x="33" y="76"/>
                  </a:lnTo>
                  <a:close/>
                  <a:moveTo>
                    <a:pt x="22" y="95"/>
                  </a:moveTo>
                  <a:lnTo>
                    <a:pt x="131" y="143"/>
                  </a:lnTo>
                  <a:lnTo>
                    <a:pt x="124" y="157"/>
                  </a:lnTo>
                  <a:lnTo>
                    <a:pt x="17" y="109"/>
                  </a:lnTo>
                  <a:lnTo>
                    <a:pt x="22" y="95"/>
                  </a:lnTo>
                  <a:close/>
                  <a:moveTo>
                    <a:pt x="14" y="114"/>
                  </a:moveTo>
                  <a:lnTo>
                    <a:pt x="126" y="152"/>
                  </a:lnTo>
                  <a:lnTo>
                    <a:pt x="121" y="169"/>
                  </a:lnTo>
                  <a:lnTo>
                    <a:pt x="10" y="131"/>
                  </a:lnTo>
                  <a:lnTo>
                    <a:pt x="14" y="114"/>
                  </a:lnTo>
                  <a:close/>
                  <a:moveTo>
                    <a:pt x="7" y="138"/>
                  </a:moveTo>
                  <a:lnTo>
                    <a:pt x="124" y="162"/>
                  </a:lnTo>
                  <a:lnTo>
                    <a:pt x="119" y="176"/>
                  </a:lnTo>
                  <a:lnTo>
                    <a:pt x="5" y="152"/>
                  </a:lnTo>
                  <a:lnTo>
                    <a:pt x="7" y="138"/>
                  </a:lnTo>
                  <a:close/>
                  <a:moveTo>
                    <a:pt x="3" y="157"/>
                  </a:moveTo>
                  <a:lnTo>
                    <a:pt x="121" y="173"/>
                  </a:lnTo>
                  <a:lnTo>
                    <a:pt x="119" y="188"/>
                  </a:lnTo>
                  <a:lnTo>
                    <a:pt x="3" y="171"/>
                  </a:lnTo>
                  <a:lnTo>
                    <a:pt x="3" y="157"/>
                  </a:lnTo>
                  <a:close/>
                  <a:moveTo>
                    <a:pt x="0" y="173"/>
                  </a:moveTo>
                  <a:lnTo>
                    <a:pt x="119" y="183"/>
                  </a:lnTo>
                  <a:lnTo>
                    <a:pt x="117" y="197"/>
                  </a:lnTo>
                  <a:lnTo>
                    <a:pt x="0" y="190"/>
                  </a:lnTo>
                  <a:lnTo>
                    <a:pt x="0" y="173"/>
                  </a:lnTo>
                  <a:close/>
                  <a:moveTo>
                    <a:pt x="0" y="192"/>
                  </a:moveTo>
                  <a:lnTo>
                    <a:pt x="119" y="195"/>
                  </a:lnTo>
                  <a:lnTo>
                    <a:pt x="117" y="209"/>
                  </a:lnTo>
                  <a:lnTo>
                    <a:pt x="0" y="207"/>
                  </a:lnTo>
                  <a:lnTo>
                    <a:pt x="0" y="192"/>
                  </a:lnTo>
                  <a:close/>
                  <a:moveTo>
                    <a:pt x="0" y="209"/>
                  </a:moveTo>
                  <a:lnTo>
                    <a:pt x="117" y="207"/>
                  </a:lnTo>
                  <a:lnTo>
                    <a:pt x="119" y="221"/>
                  </a:lnTo>
                  <a:lnTo>
                    <a:pt x="0" y="226"/>
                  </a:lnTo>
                  <a:lnTo>
                    <a:pt x="0" y="209"/>
                  </a:lnTo>
                  <a:close/>
                  <a:moveTo>
                    <a:pt x="0" y="228"/>
                  </a:moveTo>
                  <a:lnTo>
                    <a:pt x="117" y="219"/>
                  </a:lnTo>
                  <a:lnTo>
                    <a:pt x="119" y="233"/>
                  </a:lnTo>
                  <a:lnTo>
                    <a:pt x="0" y="242"/>
                  </a:lnTo>
                  <a:lnTo>
                    <a:pt x="0" y="228"/>
                  </a:lnTo>
                  <a:close/>
                  <a:moveTo>
                    <a:pt x="0" y="242"/>
                  </a:moveTo>
                  <a:lnTo>
                    <a:pt x="119" y="233"/>
                  </a:lnTo>
                  <a:lnTo>
                    <a:pt x="119" y="247"/>
                  </a:lnTo>
                  <a:lnTo>
                    <a:pt x="3" y="257"/>
                  </a:lnTo>
                  <a:lnTo>
                    <a:pt x="0" y="242"/>
                  </a:lnTo>
                  <a:close/>
                  <a:moveTo>
                    <a:pt x="3" y="261"/>
                  </a:moveTo>
                  <a:lnTo>
                    <a:pt x="119" y="242"/>
                  </a:lnTo>
                  <a:lnTo>
                    <a:pt x="121" y="257"/>
                  </a:lnTo>
                  <a:lnTo>
                    <a:pt x="5" y="273"/>
                  </a:lnTo>
                  <a:lnTo>
                    <a:pt x="3" y="261"/>
                  </a:lnTo>
                  <a:close/>
                  <a:moveTo>
                    <a:pt x="5" y="273"/>
                  </a:moveTo>
                  <a:lnTo>
                    <a:pt x="121" y="259"/>
                  </a:lnTo>
                  <a:lnTo>
                    <a:pt x="124" y="271"/>
                  </a:lnTo>
                  <a:lnTo>
                    <a:pt x="5" y="285"/>
                  </a:lnTo>
                  <a:lnTo>
                    <a:pt x="5" y="273"/>
                  </a:lnTo>
                  <a:close/>
                  <a:moveTo>
                    <a:pt x="7" y="287"/>
                  </a:moveTo>
                  <a:lnTo>
                    <a:pt x="124" y="268"/>
                  </a:lnTo>
                  <a:lnTo>
                    <a:pt x="124" y="278"/>
                  </a:lnTo>
                  <a:lnTo>
                    <a:pt x="10" y="299"/>
                  </a:lnTo>
                  <a:lnTo>
                    <a:pt x="7" y="287"/>
                  </a:lnTo>
                  <a:close/>
                  <a:moveTo>
                    <a:pt x="7" y="299"/>
                  </a:moveTo>
                  <a:lnTo>
                    <a:pt x="126" y="280"/>
                  </a:lnTo>
                  <a:lnTo>
                    <a:pt x="126" y="290"/>
                  </a:lnTo>
                  <a:lnTo>
                    <a:pt x="10" y="309"/>
                  </a:lnTo>
                  <a:lnTo>
                    <a:pt x="7" y="299"/>
                  </a:lnTo>
                  <a:close/>
                  <a:moveTo>
                    <a:pt x="10" y="311"/>
                  </a:moveTo>
                  <a:lnTo>
                    <a:pt x="126" y="287"/>
                  </a:lnTo>
                  <a:lnTo>
                    <a:pt x="128" y="297"/>
                  </a:lnTo>
                  <a:lnTo>
                    <a:pt x="12" y="318"/>
                  </a:lnTo>
                  <a:lnTo>
                    <a:pt x="10" y="311"/>
                  </a:lnTo>
                  <a:close/>
                  <a:moveTo>
                    <a:pt x="12" y="318"/>
                  </a:moveTo>
                  <a:lnTo>
                    <a:pt x="128" y="297"/>
                  </a:lnTo>
                  <a:lnTo>
                    <a:pt x="128" y="304"/>
                  </a:lnTo>
                  <a:lnTo>
                    <a:pt x="12" y="323"/>
                  </a:lnTo>
                  <a:lnTo>
                    <a:pt x="12" y="318"/>
                  </a:lnTo>
                  <a:close/>
                  <a:moveTo>
                    <a:pt x="14" y="328"/>
                  </a:moveTo>
                  <a:lnTo>
                    <a:pt x="128" y="299"/>
                  </a:lnTo>
                  <a:lnTo>
                    <a:pt x="128" y="304"/>
                  </a:lnTo>
                  <a:lnTo>
                    <a:pt x="14" y="333"/>
                  </a:lnTo>
                  <a:lnTo>
                    <a:pt x="14" y="328"/>
                  </a:lnTo>
                  <a:close/>
                  <a:moveTo>
                    <a:pt x="14" y="333"/>
                  </a:moveTo>
                  <a:lnTo>
                    <a:pt x="128" y="304"/>
                  </a:lnTo>
                  <a:lnTo>
                    <a:pt x="131" y="306"/>
                  </a:lnTo>
                  <a:lnTo>
                    <a:pt x="14" y="335"/>
                  </a:lnTo>
                  <a:lnTo>
                    <a:pt x="14" y="333"/>
                  </a:lnTo>
                  <a:close/>
                  <a:moveTo>
                    <a:pt x="14" y="321"/>
                  </a:moveTo>
                  <a:lnTo>
                    <a:pt x="131" y="321"/>
                  </a:lnTo>
                  <a:lnTo>
                    <a:pt x="14" y="321"/>
                  </a:lnTo>
                  <a:close/>
                  <a:moveTo>
                    <a:pt x="513" y="240"/>
                  </a:moveTo>
                  <a:lnTo>
                    <a:pt x="454" y="240"/>
                  </a:lnTo>
                  <a:lnTo>
                    <a:pt x="513" y="230"/>
                  </a:lnTo>
                  <a:lnTo>
                    <a:pt x="513" y="240"/>
                  </a:lnTo>
                  <a:close/>
                  <a:moveTo>
                    <a:pt x="511" y="228"/>
                  </a:moveTo>
                  <a:lnTo>
                    <a:pt x="454" y="238"/>
                  </a:lnTo>
                  <a:lnTo>
                    <a:pt x="511" y="226"/>
                  </a:lnTo>
                  <a:lnTo>
                    <a:pt x="511" y="228"/>
                  </a:lnTo>
                  <a:close/>
                  <a:moveTo>
                    <a:pt x="511" y="221"/>
                  </a:moveTo>
                  <a:lnTo>
                    <a:pt x="454" y="233"/>
                  </a:lnTo>
                  <a:lnTo>
                    <a:pt x="511" y="221"/>
                  </a:lnTo>
                  <a:close/>
                  <a:moveTo>
                    <a:pt x="394" y="240"/>
                  </a:moveTo>
                  <a:lnTo>
                    <a:pt x="392" y="238"/>
                  </a:lnTo>
                  <a:lnTo>
                    <a:pt x="451" y="228"/>
                  </a:lnTo>
                  <a:lnTo>
                    <a:pt x="394" y="240"/>
                  </a:lnTo>
                  <a:close/>
                  <a:moveTo>
                    <a:pt x="508" y="207"/>
                  </a:moveTo>
                  <a:lnTo>
                    <a:pt x="449" y="219"/>
                  </a:lnTo>
                  <a:lnTo>
                    <a:pt x="506" y="204"/>
                  </a:lnTo>
                  <a:lnTo>
                    <a:pt x="508" y="207"/>
                  </a:lnTo>
                  <a:close/>
                  <a:moveTo>
                    <a:pt x="390" y="221"/>
                  </a:moveTo>
                  <a:lnTo>
                    <a:pt x="390" y="221"/>
                  </a:lnTo>
                  <a:lnTo>
                    <a:pt x="447" y="207"/>
                  </a:lnTo>
                  <a:lnTo>
                    <a:pt x="390" y="221"/>
                  </a:lnTo>
                  <a:close/>
                  <a:moveTo>
                    <a:pt x="501" y="183"/>
                  </a:moveTo>
                  <a:lnTo>
                    <a:pt x="444" y="197"/>
                  </a:lnTo>
                  <a:lnTo>
                    <a:pt x="501" y="178"/>
                  </a:lnTo>
                  <a:lnTo>
                    <a:pt x="501" y="183"/>
                  </a:lnTo>
                  <a:close/>
                  <a:moveTo>
                    <a:pt x="496" y="166"/>
                  </a:moveTo>
                  <a:lnTo>
                    <a:pt x="439" y="185"/>
                  </a:lnTo>
                  <a:lnTo>
                    <a:pt x="496" y="164"/>
                  </a:lnTo>
                  <a:lnTo>
                    <a:pt x="496" y="166"/>
                  </a:lnTo>
                  <a:close/>
                  <a:moveTo>
                    <a:pt x="492" y="152"/>
                  </a:moveTo>
                  <a:lnTo>
                    <a:pt x="437" y="173"/>
                  </a:lnTo>
                  <a:lnTo>
                    <a:pt x="492" y="152"/>
                  </a:lnTo>
                  <a:close/>
                  <a:moveTo>
                    <a:pt x="487" y="138"/>
                  </a:moveTo>
                  <a:lnTo>
                    <a:pt x="432" y="159"/>
                  </a:lnTo>
                  <a:lnTo>
                    <a:pt x="485" y="133"/>
                  </a:lnTo>
                  <a:lnTo>
                    <a:pt x="487" y="138"/>
                  </a:lnTo>
                  <a:close/>
                  <a:moveTo>
                    <a:pt x="477" y="121"/>
                  </a:moveTo>
                  <a:lnTo>
                    <a:pt x="425" y="147"/>
                  </a:lnTo>
                  <a:lnTo>
                    <a:pt x="477" y="119"/>
                  </a:lnTo>
                  <a:lnTo>
                    <a:pt x="477" y="121"/>
                  </a:lnTo>
                  <a:close/>
                  <a:moveTo>
                    <a:pt x="470" y="107"/>
                  </a:moveTo>
                  <a:lnTo>
                    <a:pt x="418" y="136"/>
                  </a:lnTo>
                  <a:lnTo>
                    <a:pt x="466" y="102"/>
                  </a:lnTo>
                  <a:lnTo>
                    <a:pt x="470" y="107"/>
                  </a:lnTo>
                  <a:close/>
                  <a:moveTo>
                    <a:pt x="458" y="88"/>
                  </a:moveTo>
                  <a:lnTo>
                    <a:pt x="409" y="124"/>
                  </a:lnTo>
                  <a:lnTo>
                    <a:pt x="456" y="86"/>
                  </a:lnTo>
                  <a:lnTo>
                    <a:pt x="458" y="88"/>
                  </a:lnTo>
                  <a:close/>
                  <a:moveTo>
                    <a:pt x="444" y="74"/>
                  </a:moveTo>
                  <a:lnTo>
                    <a:pt x="399" y="109"/>
                  </a:lnTo>
                  <a:lnTo>
                    <a:pt x="442" y="69"/>
                  </a:lnTo>
                  <a:lnTo>
                    <a:pt x="444" y="74"/>
                  </a:lnTo>
                  <a:close/>
                  <a:moveTo>
                    <a:pt x="430" y="55"/>
                  </a:moveTo>
                  <a:lnTo>
                    <a:pt x="387" y="98"/>
                  </a:lnTo>
                  <a:lnTo>
                    <a:pt x="425" y="52"/>
                  </a:lnTo>
                  <a:lnTo>
                    <a:pt x="430" y="55"/>
                  </a:lnTo>
                  <a:close/>
                  <a:moveTo>
                    <a:pt x="413" y="43"/>
                  </a:moveTo>
                  <a:lnTo>
                    <a:pt x="375" y="88"/>
                  </a:lnTo>
                  <a:lnTo>
                    <a:pt x="411" y="41"/>
                  </a:lnTo>
                  <a:lnTo>
                    <a:pt x="413" y="43"/>
                  </a:lnTo>
                  <a:close/>
                  <a:moveTo>
                    <a:pt x="399" y="31"/>
                  </a:moveTo>
                  <a:lnTo>
                    <a:pt x="363" y="81"/>
                  </a:lnTo>
                  <a:lnTo>
                    <a:pt x="397" y="31"/>
                  </a:lnTo>
                  <a:lnTo>
                    <a:pt x="399" y="31"/>
                  </a:lnTo>
                  <a:close/>
                  <a:moveTo>
                    <a:pt x="387" y="24"/>
                  </a:moveTo>
                  <a:lnTo>
                    <a:pt x="354" y="74"/>
                  </a:lnTo>
                  <a:lnTo>
                    <a:pt x="382" y="22"/>
                  </a:lnTo>
                  <a:lnTo>
                    <a:pt x="387" y="24"/>
                  </a:lnTo>
                  <a:close/>
                  <a:moveTo>
                    <a:pt x="375" y="17"/>
                  </a:moveTo>
                  <a:lnTo>
                    <a:pt x="347" y="69"/>
                  </a:lnTo>
                  <a:lnTo>
                    <a:pt x="373" y="17"/>
                  </a:lnTo>
                  <a:lnTo>
                    <a:pt x="375" y="17"/>
                  </a:lnTo>
                  <a:close/>
                  <a:moveTo>
                    <a:pt x="366" y="14"/>
                  </a:moveTo>
                  <a:lnTo>
                    <a:pt x="340" y="67"/>
                  </a:lnTo>
                  <a:lnTo>
                    <a:pt x="363" y="12"/>
                  </a:lnTo>
                  <a:lnTo>
                    <a:pt x="366" y="14"/>
                  </a:lnTo>
                  <a:close/>
                  <a:moveTo>
                    <a:pt x="359" y="10"/>
                  </a:moveTo>
                  <a:lnTo>
                    <a:pt x="335" y="64"/>
                  </a:lnTo>
                  <a:lnTo>
                    <a:pt x="352" y="7"/>
                  </a:lnTo>
                  <a:lnTo>
                    <a:pt x="359" y="10"/>
                  </a:lnTo>
                  <a:close/>
                  <a:moveTo>
                    <a:pt x="316" y="119"/>
                  </a:moveTo>
                  <a:lnTo>
                    <a:pt x="309" y="117"/>
                  </a:lnTo>
                  <a:lnTo>
                    <a:pt x="333" y="62"/>
                  </a:lnTo>
                  <a:lnTo>
                    <a:pt x="316" y="119"/>
                  </a:lnTo>
                  <a:close/>
                  <a:moveTo>
                    <a:pt x="352" y="7"/>
                  </a:moveTo>
                  <a:lnTo>
                    <a:pt x="328" y="62"/>
                  </a:lnTo>
                  <a:lnTo>
                    <a:pt x="328" y="3"/>
                  </a:lnTo>
                  <a:lnTo>
                    <a:pt x="352" y="7"/>
                  </a:lnTo>
                  <a:close/>
                  <a:moveTo>
                    <a:pt x="323" y="121"/>
                  </a:moveTo>
                  <a:lnTo>
                    <a:pt x="314" y="119"/>
                  </a:lnTo>
                  <a:lnTo>
                    <a:pt x="323" y="62"/>
                  </a:lnTo>
                  <a:lnTo>
                    <a:pt x="323" y="121"/>
                  </a:lnTo>
                  <a:close/>
                  <a:moveTo>
                    <a:pt x="330" y="3"/>
                  </a:moveTo>
                  <a:lnTo>
                    <a:pt x="321" y="62"/>
                  </a:lnTo>
                  <a:lnTo>
                    <a:pt x="321" y="3"/>
                  </a:lnTo>
                  <a:lnTo>
                    <a:pt x="330" y="3"/>
                  </a:lnTo>
                  <a:close/>
                  <a:moveTo>
                    <a:pt x="316" y="121"/>
                  </a:moveTo>
                  <a:lnTo>
                    <a:pt x="311" y="121"/>
                  </a:lnTo>
                  <a:lnTo>
                    <a:pt x="316" y="62"/>
                  </a:lnTo>
                  <a:lnTo>
                    <a:pt x="316" y="121"/>
                  </a:lnTo>
                  <a:close/>
                  <a:moveTo>
                    <a:pt x="316" y="3"/>
                  </a:moveTo>
                  <a:lnTo>
                    <a:pt x="311" y="62"/>
                  </a:lnTo>
                  <a:lnTo>
                    <a:pt x="314" y="3"/>
                  </a:lnTo>
                  <a:lnTo>
                    <a:pt x="316" y="3"/>
                  </a:lnTo>
                  <a:close/>
                  <a:moveTo>
                    <a:pt x="306" y="3"/>
                  </a:moveTo>
                  <a:lnTo>
                    <a:pt x="304" y="60"/>
                  </a:lnTo>
                  <a:lnTo>
                    <a:pt x="306" y="3"/>
                  </a:lnTo>
                  <a:close/>
                  <a:moveTo>
                    <a:pt x="290" y="119"/>
                  </a:moveTo>
                  <a:lnTo>
                    <a:pt x="287" y="119"/>
                  </a:lnTo>
                  <a:lnTo>
                    <a:pt x="292" y="60"/>
                  </a:lnTo>
                  <a:lnTo>
                    <a:pt x="290" y="119"/>
                  </a:lnTo>
                  <a:close/>
                  <a:moveTo>
                    <a:pt x="285" y="0"/>
                  </a:moveTo>
                  <a:lnTo>
                    <a:pt x="280" y="60"/>
                  </a:lnTo>
                  <a:lnTo>
                    <a:pt x="283" y="0"/>
                  </a:lnTo>
                  <a:lnTo>
                    <a:pt x="285" y="0"/>
                  </a:lnTo>
                  <a:close/>
                  <a:moveTo>
                    <a:pt x="269" y="0"/>
                  </a:moveTo>
                  <a:lnTo>
                    <a:pt x="266" y="57"/>
                  </a:lnTo>
                  <a:lnTo>
                    <a:pt x="266" y="0"/>
                  </a:lnTo>
                  <a:lnTo>
                    <a:pt x="269" y="0"/>
                  </a:lnTo>
                  <a:close/>
                  <a:moveTo>
                    <a:pt x="250" y="0"/>
                  </a:moveTo>
                  <a:lnTo>
                    <a:pt x="250" y="57"/>
                  </a:lnTo>
                  <a:lnTo>
                    <a:pt x="247" y="0"/>
                  </a:lnTo>
                  <a:lnTo>
                    <a:pt x="250" y="0"/>
                  </a:lnTo>
                  <a:close/>
                  <a:moveTo>
                    <a:pt x="233" y="0"/>
                  </a:moveTo>
                  <a:lnTo>
                    <a:pt x="233" y="60"/>
                  </a:lnTo>
                  <a:lnTo>
                    <a:pt x="228" y="0"/>
                  </a:lnTo>
                  <a:lnTo>
                    <a:pt x="233" y="0"/>
                  </a:lnTo>
                  <a:close/>
                  <a:moveTo>
                    <a:pt x="226" y="119"/>
                  </a:moveTo>
                  <a:lnTo>
                    <a:pt x="223" y="119"/>
                  </a:lnTo>
                  <a:lnTo>
                    <a:pt x="221" y="60"/>
                  </a:lnTo>
                  <a:lnTo>
                    <a:pt x="226" y="119"/>
                  </a:lnTo>
                  <a:close/>
                  <a:moveTo>
                    <a:pt x="212" y="121"/>
                  </a:moveTo>
                  <a:lnTo>
                    <a:pt x="209" y="121"/>
                  </a:lnTo>
                  <a:lnTo>
                    <a:pt x="207" y="62"/>
                  </a:lnTo>
                  <a:lnTo>
                    <a:pt x="212" y="121"/>
                  </a:lnTo>
                  <a:close/>
                  <a:moveTo>
                    <a:pt x="193" y="3"/>
                  </a:moveTo>
                  <a:lnTo>
                    <a:pt x="195" y="62"/>
                  </a:lnTo>
                  <a:lnTo>
                    <a:pt x="193" y="3"/>
                  </a:lnTo>
                  <a:close/>
                  <a:moveTo>
                    <a:pt x="183" y="3"/>
                  </a:moveTo>
                  <a:lnTo>
                    <a:pt x="185" y="62"/>
                  </a:lnTo>
                  <a:lnTo>
                    <a:pt x="181" y="3"/>
                  </a:lnTo>
                  <a:lnTo>
                    <a:pt x="183" y="3"/>
                  </a:lnTo>
                  <a:close/>
                  <a:moveTo>
                    <a:pt x="181" y="121"/>
                  </a:moveTo>
                  <a:lnTo>
                    <a:pt x="174" y="121"/>
                  </a:lnTo>
                  <a:lnTo>
                    <a:pt x="178" y="62"/>
                  </a:lnTo>
                  <a:lnTo>
                    <a:pt x="181" y="121"/>
                  </a:lnTo>
                  <a:close/>
                  <a:moveTo>
                    <a:pt x="166" y="121"/>
                  </a:moveTo>
                  <a:lnTo>
                    <a:pt x="164" y="121"/>
                  </a:lnTo>
                  <a:lnTo>
                    <a:pt x="171" y="62"/>
                  </a:lnTo>
                  <a:lnTo>
                    <a:pt x="166" y="121"/>
                  </a:lnTo>
                  <a:close/>
                  <a:moveTo>
                    <a:pt x="159" y="121"/>
                  </a:moveTo>
                  <a:lnTo>
                    <a:pt x="159" y="121"/>
                  </a:lnTo>
                  <a:lnTo>
                    <a:pt x="166" y="62"/>
                  </a:lnTo>
                  <a:lnTo>
                    <a:pt x="159" y="121"/>
                  </a:lnTo>
                  <a:close/>
                  <a:moveTo>
                    <a:pt x="155" y="119"/>
                  </a:moveTo>
                  <a:lnTo>
                    <a:pt x="147" y="119"/>
                  </a:lnTo>
                  <a:lnTo>
                    <a:pt x="162" y="62"/>
                  </a:lnTo>
                  <a:lnTo>
                    <a:pt x="155" y="119"/>
                  </a:lnTo>
                  <a:close/>
                  <a:moveTo>
                    <a:pt x="171" y="3"/>
                  </a:moveTo>
                  <a:lnTo>
                    <a:pt x="157" y="60"/>
                  </a:lnTo>
                  <a:lnTo>
                    <a:pt x="164" y="3"/>
                  </a:lnTo>
                  <a:lnTo>
                    <a:pt x="171" y="3"/>
                  </a:lnTo>
                  <a:close/>
                  <a:moveTo>
                    <a:pt x="159" y="0"/>
                  </a:moveTo>
                  <a:lnTo>
                    <a:pt x="152" y="60"/>
                  </a:lnTo>
                  <a:lnTo>
                    <a:pt x="152" y="0"/>
                  </a:lnTo>
                  <a:lnTo>
                    <a:pt x="159" y="0"/>
                  </a:lnTo>
                  <a:close/>
                  <a:moveTo>
                    <a:pt x="147" y="0"/>
                  </a:moveTo>
                  <a:lnTo>
                    <a:pt x="147" y="60"/>
                  </a:lnTo>
                  <a:lnTo>
                    <a:pt x="143" y="0"/>
                  </a:lnTo>
                  <a:lnTo>
                    <a:pt x="147" y="0"/>
                  </a:lnTo>
                  <a:close/>
                  <a:moveTo>
                    <a:pt x="136" y="3"/>
                  </a:moveTo>
                  <a:lnTo>
                    <a:pt x="143" y="60"/>
                  </a:lnTo>
                  <a:lnTo>
                    <a:pt x="126" y="3"/>
                  </a:lnTo>
                  <a:lnTo>
                    <a:pt x="136" y="3"/>
                  </a:lnTo>
                  <a:close/>
                  <a:moveTo>
                    <a:pt x="121" y="5"/>
                  </a:moveTo>
                  <a:lnTo>
                    <a:pt x="136" y="62"/>
                  </a:lnTo>
                  <a:lnTo>
                    <a:pt x="114" y="7"/>
                  </a:lnTo>
                  <a:lnTo>
                    <a:pt x="121" y="5"/>
                  </a:lnTo>
                  <a:close/>
                  <a:moveTo>
                    <a:pt x="107" y="10"/>
                  </a:moveTo>
                  <a:lnTo>
                    <a:pt x="131" y="64"/>
                  </a:lnTo>
                  <a:lnTo>
                    <a:pt x="102" y="12"/>
                  </a:lnTo>
                  <a:lnTo>
                    <a:pt x="107" y="10"/>
                  </a:lnTo>
                  <a:close/>
                  <a:moveTo>
                    <a:pt x="95" y="17"/>
                  </a:moveTo>
                  <a:lnTo>
                    <a:pt x="121" y="69"/>
                  </a:lnTo>
                  <a:lnTo>
                    <a:pt x="88" y="22"/>
                  </a:lnTo>
                  <a:lnTo>
                    <a:pt x="95" y="17"/>
                  </a:lnTo>
                  <a:close/>
                  <a:moveTo>
                    <a:pt x="79" y="26"/>
                  </a:moveTo>
                  <a:lnTo>
                    <a:pt x="114" y="76"/>
                  </a:lnTo>
                  <a:lnTo>
                    <a:pt x="76" y="29"/>
                  </a:lnTo>
                  <a:lnTo>
                    <a:pt x="79" y="26"/>
                  </a:lnTo>
                  <a:close/>
                  <a:moveTo>
                    <a:pt x="67" y="38"/>
                  </a:moveTo>
                  <a:lnTo>
                    <a:pt x="105" y="83"/>
                  </a:lnTo>
                  <a:lnTo>
                    <a:pt x="62" y="43"/>
                  </a:lnTo>
                  <a:lnTo>
                    <a:pt x="67" y="38"/>
                  </a:lnTo>
                  <a:close/>
                  <a:moveTo>
                    <a:pt x="50" y="52"/>
                  </a:moveTo>
                  <a:lnTo>
                    <a:pt x="95" y="93"/>
                  </a:lnTo>
                  <a:lnTo>
                    <a:pt x="48" y="57"/>
                  </a:lnTo>
                  <a:lnTo>
                    <a:pt x="50" y="52"/>
                  </a:lnTo>
                  <a:close/>
                  <a:moveTo>
                    <a:pt x="38" y="69"/>
                  </a:moveTo>
                  <a:lnTo>
                    <a:pt x="86" y="105"/>
                  </a:lnTo>
                  <a:lnTo>
                    <a:pt x="33" y="76"/>
                  </a:lnTo>
                  <a:lnTo>
                    <a:pt x="38" y="69"/>
                  </a:lnTo>
                  <a:close/>
                  <a:moveTo>
                    <a:pt x="26" y="90"/>
                  </a:moveTo>
                  <a:lnTo>
                    <a:pt x="76" y="119"/>
                  </a:lnTo>
                  <a:lnTo>
                    <a:pt x="22" y="95"/>
                  </a:lnTo>
                  <a:lnTo>
                    <a:pt x="26" y="90"/>
                  </a:lnTo>
                  <a:close/>
                  <a:moveTo>
                    <a:pt x="17" y="109"/>
                  </a:moveTo>
                  <a:lnTo>
                    <a:pt x="71" y="133"/>
                  </a:lnTo>
                  <a:lnTo>
                    <a:pt x="14" y="114"/>
                  </a:lnTo>
                  <a:lnTo>
                    <a:pt x="17" y="109"/>
                  </a:lnTo>
                  <a:close/>
                  <a:moveTo>
                    <a:pt x="10" y="131"/>
                  </a:moveTo>
                  <a:lnTo>
                    <a:pt x="64" y="150"/>
                  </a:lnTo>
                  <a:lnTo>
                    <a:pt x="7" y="138"/>
                  </a:lnTo>
                  <a:lnTo>
                    <a:pt x="10" y="131"/>
                  </a:lnTo>
                  <a:close/>
                  <a:moveTo>
                    <a:pt x="5" y="152"/>
                  </a:moveTo>
                  <a:lnTo>
                    <a:pt x="62" y="164"/>
                  </a:lnTo>
                  <a:lnTo>
                    <a:pt x="3" y="157"/>
                  </a:lnTo>
                  <a:lnTo>
                    <a:pt x="5" y="152"/>
                  </a:lnTo>
                  <a:close/>
                  <a:moveTo>
                    <a:pt x="3" y="171"/>
                  </a:moveTo>
                  <a:lnTo>
                    <a:pt x="60" y="178"/>
                  </a:lnTo>
                  <a:lnTo>
                    <a:pt x="0" y="173"/>
                  </a:lnTo>
                  <a:lnTo>
                    <a:pt x="3" y="171"/>
                  </a:lnTo>
                  <a:close/>
                  <a:moveTo>
                    <a:pt x="0" y="190"/>
                  </a:moveTo>
                  <a:lnTo>
                    <a:pt x="60" y="192"/>
                  </a:lnTo>
                  <a:lnTo>
                    <a:pt x="0" y="192"/>
                  </a:lnTo>
                  <a:lnTo>
                    <a:pt x="0" y="190"/>
                  </a:lnTo>
                  <a:close/>
                  <a:moveTo>
                    <a:pt x="0" y="207"/>
                  </a:moveTo>
                  <a:lnTo>
                    <a:pt x="57" y="209"/>
                  </a:lnTo>
                  <a:lnTo>
                    <a:pt x="0" y="209"/>
                  </a:lnTo>
                  <a:lnTo>
                    <a:pt x="0" y="207"/>
                  </a:lnTo>
                  <a:close/>
                  <a:moveTo>
                    <a:pt x="0" y="226"/>
                  </a:moveTo>
                  <a:lnTo>
                    <a:pt x="60" y="223"/>
                  </a:lnTo>
                  <a:lnTo>
                    <a:pt x="0" y="228"/>
                  </a:lnTo>
                  <a:lnTo>
                    <a:pt x="0" y="226"/>
                  </a:lnTo>
                  <a:close/>
                  <a:moveTo>
                    <a:pt x="0" y="242"/>
                  </a:moveTo>
                  <a:lnTo>
                    <a:pt x="60" y="238"/>
                  </a:lnTo>
                  <a:lnTo>
                    <a:pt x="0" y="242"/>
                  </a:lnTo>
                  <a:close/>
                  <a:moveTo>
                    <a:pt x="3" y="257"/>
                  </a:moveTo>
                  <a:lnTo>
                    <a:pt x="62" y="252"/>
                  </a:lnTo>
                  <a:lnTo>
                    <a:pt x="3" y="261"/>
                  </a:lnTo>
                  <a:lnTo>
                    <a:pt x="3" y="257"/>
                  </a:lnTo>
                  <a:close/>
                  <a:moveTo>
                    <a:pt x="121" y="257"/>
                  </a:moveTo>
                  <a:lnTo>
                    <a:pt x="121" y="259"/>
                  </a:lnTo>
                  <a:lnTo>
                    <a:pt x="62" y="266"/>
                  </a:lnTo>
                  <a:lnTo>
                    <a:pt x="121" y="257"/>
                  </a:lnTo>
                  <a:close/>
                  <a:moveTo>
                    <a:pt x="5" y="285"/>
                  </a:moveTo>
                  <a:lnTo>
                    <a:pt x="64" y="278"/>
                  </a:lnTo>
                  <a:lnTo>
                    <a:pt x="7" y="287"/>
                  </a:lnTo>
                  <a:lnTo>
                    <a:pt x="5" y="285"/>
                  </a:lnTo>
                  <a:close/>
                  <a:moveTo>
                    <a:pt x="124" y="278"/>
                  </a:moveTo>
                  <a:lnTo>
                    <a:pt x="126" y="280"/>
                  </a:lnTo>
                  <a:lnTo>
                    <a:pt x="67" y="290"/>
                  </a:lnTo>
                  <a:lnTo>
                    <a:pt x="124" y="278"/>
                  </a:lnTo>
                  <a:close/>
                  <a:moveTo>
                    <a:pt x="10" y="309"/>
                  </a:moveTo>
                  <a:lnTo>
                    <a:pt x="69" y="299"/>
                  </a:lnTo>
                  <a:lnTo>
                    <a:pt x="10" y="311"/>
                  </a:lnTo>
                  <a:lnTo>
                    <a:pt x="10" y="309"/>
                  </a:lnTo>
                  <a:close/>
                  <a:moveTo>
                    <a:pt x="128" y="297"/>
                  </a:moveTo>
                  <a:lnTo>
                    <a:pt x="128" y="297"/>
                  </a:lnTo>
                  <a:lnTo>
                    <a:pt x="69" y="309"/>
                  </a:lnTo>
                  <a:lnTo>
                    <a:pt x="128" y="297"/>
                  </a:lnTo>
                  <a:close/>
                  <a:moveTo>
                    <a:pt x="12" y="323"/>
                  </a:moveTo>
                  <a:lnTo>
                    <a:pt x="71" y="314"/>
                  </a:lnTo>
                  <a:lnTo>
                    <a:pt x="14" y="328"/>
                  </a:lnTo>
                  <a:lnTo>
                    <a:pt x="12" y="323"/>
                  </a:lnTo>
                  <a:close/>
                  <a:moveTo>
                    <a:pt x="14" y="333"/>
                  </a:moveTo>
                  <a:lnTo>
                    <a:pt x="71" y="318"/>
                  </a:lnTo>
                  <a:lnTo>
                    <a:pt x="14" y="333"/>
                  </a:lnTo>
                  <a:close/>
                  <a:moveTo>
                    <a:pt x="131" y="306"/>
                  </a:moveTo>
                  <a:lnTo>
                    <a:pt x="131" y="321"/>
                  </a:lnTo>
                  <a:lnTo>
                    <a:pt x="71" y="321"/>
                  </a:lnTo>
                  <a:lnTo>
                    <a:pt x="131" y="306"/>
                  </a:lnTo>
                  <a:close/>
                </a:path>
              </a:pathLst>
            </a:custGeom>
            <a:solidFill>
              <a:srgbClr val="E6FFF4"/>
            </a:solidFill>
            <a:ln w="0">
              <a:solidFill>
                <a:srgbClr val="E6FFF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108" name="Freeform 407"/>
            <p:cNvSpPr>
              <a:spLocks noEditPoints="1"/>
            </p:cNvSpPr>
            <p:nvPr/>
          </p:nvSpPr>
          <p:spPr bwMode="auto">
            <a:xfrm>
              <a:off x="4326" y="2139"/>
              <a:ext cx="316" cy="487"/>
            </a:xfrm>
            <a:custGeom>
              <a:avLst/>
              <a:gdLst>
                <a:gd name="T0" fmla="*/ 45 w 316"/>
                <a:gd name="T1" fmla="*/ 0 h 487"/>
                <a:gd name="T2" fmla="*/ 7 w 316"/>
                <a:gd name="T3" fmla="*/ 62 h 487"/>
                <a:gd name="T4" fmla="*/ 14 w 316"/>
                <a:gd name="T5" fmla="*/ 66 h 487"/>
                <a:gd name="T6" fmla="*/ 69 w 316"/>
                <a:gd name="T7" fmla="*/ 21 h 487"/>
                <a:gd name="T8" fmla="*/ 26 w 316"/>
                <a:gd name="T9" fmla="*/ 76 h 487"/>
                <a:gd name="T10" fmla="*/ 88 w 316"/>
                <a:gd name="T11" fmla="*/ 36 h 487"/>
                <a:gd name="T12" fmla="*/ 62 w 316"/>
                <a:gd name="T13" fmla="*/ 107 h 487"/>
                <a:gd name="T14" fmla="*/ 71 w 316"/>
                <a:gd name="T15" fmla="*/ 114 h 487"/>
                <a:gd name="T16" fmla="*/ 142 w 316"/>
                <a:gd name="T17" fmla="*/ 83 h 487"/>
                <a:gd name="T18" fmla="*/ 95 w 316"/>
                <a:gd name="T19" fmla="*/ 135 h 487"/>
                <a:gd name="T20" fmla="*/ 169 w 316"/>
                <a:gd name="T21" fmla="*/ 107 h 487"/>
                <a:gd name="T22" fmla="*/ 138 w 316"/>
                <a:gd name="T23" fmla="*/ 180 h 487"/>
                <a:gd name="T24" fmla="*/ 147 w 316"/>
                <a:gd name="T25" fmla="*/ 192 h 487"/>
                <a:gd name="T26" fmla="*/ 228 w 316"/>
                <a:gd name="T27" fmla="*/ 180 h 487"/>
                <a:gd name="T28" fmla="*/ 171 w 316"/>
                <a:gd name="T29" fmla="*/ 223 h 487"/>
                <a:gd name="T30" fmla="*/ 254 w 316"/>
                <a:gd name="T31" fmla="*/ 221 h 487"/>
                <a:gd name="T32" fmla="*/ 207 w 316"/>
                <a:gd name="T33" fmla="*/ 285 h 487"/>
                <a:gd name="T34" fmla="*/ 209 w 316"/>
                <a:gd name="T35" fmla="*/ 292 h 487"/>
                <a:gd name="T36" fmla="*/ 283 w 316"/>
                <a:gd name="T37" fmla="*/ 294 h 487"/>
                <a:gd name="T38" fmla="*/ 214 w 316"/>
                <a:gd name="T39" fmla="*/ 297 h 487"/>
                <a:gd name="T40" fmla="*/ 280 w 316"/>
                <a:gd name="T41" fmla="*/ 325 h 487"/>
                <a:gd name="T42" fmla="*/ 211 w 316"/>
                <a:gd name="T43" fmla="*/ 304 h 487"/>
                <a:gd name="T44" fmla="*/ 207 w 316"/>
                <a:gd name="T45" fmla="*/ 318 h 487"/>
                <a:gd name="T46" fmla="*/ 275 w 316"/>
                <a:gd name="T47" fmla="*/ 337 h 487"/>
                <a:gd name="T48" fmla="*/ 207 w 316"/>
                <a:gd name="T49" fmla="*/ 337 h 487"/>
                <a:gd name="T50" fmla="*/ 278 w 316"/>
                <a:gd name="T51" fmla="*/ 342 h 487"/>
                <a:gd name="T52" fmla="*/ 216 w 316"/>
                <a:gd name="T53" fmla="*/ 387 h 487"/>
                <a:gd name="T54" fmla="*/ 223 w 316"/>
                <a:gd name="T55" fmla="*/ 403 h 487"/>
                <a:gd name="T56" fmla="*/ 302 w 316"/>
                <a:gd name="T57" fmla="*/ 406 h 487"/>
                <a:gd name="T58" fmla="*/ 237 w 316"/>
                <a:gd name="T59" fmla="*/ 439 h 487"/>
                <a:gd name="T60" fmla="*/ 306 w 316"/>
                <a:gd name="T61" fmla="*/ 415 h 487"/>
                <a:gd name="T62" fmla="*/ 264 w 316"/>
                <a:gd name="T63" fmla="*/ 472 h 487"/>
                <a:gd name="T64" fmla="*/ 280 w 316"/>
                <a:gd name="T65" fmla="*/ 482 h 487"/>
                <a:gd name="T66" fmla="*/ 316 w 316"/>
                <a:gd name="T67" fmla="*/ 420 h 487"/>
                <a:gd name="T68" fmla="*/ 285 w 316"/>
                <a:gd name="T69" fmla="*/ 484 h 487"/>
                <a:gd name="T70" fmla="*/ 26 w 316"/>
                <a:gd name="T71" fmla="*/ 31 h 487"/>
                <a:gd name="T72" fmla="*/ 52 w 316"/>
                <a:gd name="T73" fmla="*/ 7 h 487"/>
                <a:gd name="T74" fmla="*/ 12 w 316"/>
                <a:gd name="T75" fmla="*/ 64 h 487"/>
                <a:gd name="T76" fmla="*/ 26 w 316"/>
                <a:gd name="T77" fmla="*/ 76 h 487"/>
                <a:gd name="T78" fmla="*/ 64 w 316"/>
                <a:gd name="T79" fmla="*/ 62 h 487"/>
                <a:gd name="T80" fmla="*/ 107 w 316"/>
                <a:gd name="T81" fmla="*/ 52 h 487"/>
                <a:gd name="T82" fmla="*/ 119 w 316"/>
                <a:gd name="T83" fmla="*/ 62 h 487"/>
                <a:gd name="T84" fmla="*/ 119 w 316"/>
                <a:gd name="T85" fmla="*/ 109 h 487"/>
                <a:gd name="T86" fmla="*/ 169 w 316"/>
                <a:gd name="T87" fmla="*/ 107 h 487"/>
                <a:gd name="T88" fmla="*/ 190 w 316"/>
                <a:gd name="T89" fmla="*/ 133 h 487"/>
                <a:gd name="T90" fmla="*/ 204 w 316"/>
                <a:gd name="T91" fmla="*/ 149 h 487"/>
                <a:gd name="T92" fmla="*/ 199 w 316"/>
                <a:gd name="T93" fmla="*/ 202 h 487"/>
                <a:gd name="T94" fmla="*/ 254 w 316"/>
                <a:gd name="T95" fmla="*/ 221 h 487"/>
                <a:gd name="T96" fmla="*/ 271 w 316"/>
                <a:gd name="T97" fmla="*/ 259 h 487"/>
                <a:gd name="T98" fmla="*/ 275 w 316"/>
                <a:gd name="T99" fmla="*/ 271 h 487"/>
                <a:gd name="T100" fmla="*/ 247 w 316"/>
                <a:gd name="T101" fmla="*/ 301 h 487"/>
                <a:gd name="T102" fmla="*/ 280 w 316"/>
                <a:gd name="T103" fmla="*/ 325 h 487"/>
                <a:gd name="T104" fmla="*/ 211 w 316"/>
                <a:gd name="T105" fmla="*/ 304 h 487"/>
                <a:gd name="T106" fmla="*/ 209 w 316"/>
                <a:gd name="T107" fmla="*/ 311 h 487"/>
                <a:gd name="T108" fmla="*/ 207 w 316"/>
                <a:gd name="T109" fmla="*/ 337 h 487"/>
                <a:gd name="T110" fmla="*/ 245 w 316"/>
                <a:gd name="T111" fmla="*/ 351 h 487"/>
                <a:gd name="T112" fmla="*/ 216 w 316"/>
                <a:gd name="T113" fmla="*/ 387 h 487"/>
                <a:gd name="T114" fmla="*/ 223 w 316"/>
                <a:gd name="T115" fmla="*/ 401 h 487"/>
                <a:gd name="T116" fmla="*/ 237 w 316"/>
                <a:gd name="T117" fmla="*/ 439 h 487"/>
                <a:gd name="T118" fmla="*/ 280 w 316"/>
                <a:gd name="T119" fmla="*/ 437 h 487"/>
                <a:gd name="T120" fmla="*/ 264 w 316"/>
                <a:gd name="T121" fmla="*/ 472 h 487"/>
                <a:gd name="T122" fmla="*/ 268 w 316"/>
                <a:gd name="T123" fmla="*/ 475 h 487"/>
                <a:gd name="T124" fmla="*/ 285 w 316"/>
                <a:gd name="T125" fmla="*/ 484 h 48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16" h="487">
                  <a:moveTo>
                    <a:pt x="0" y="55"/>
                  </a:moveTo>
                  <a:lnTo>
                    <a:pt x="50" y="5"/>
                  </a:lnTo>
                  <a:lnTo>
                    <a:pt x="52" y="5"/>
                  </a:lnTo>
                  <a:lnTo>
                    <a:pt x="0" y="55"/>
                  </a:lnTo>
                  <a:close/>
                  <a:moveTo>
                    <a:pt x="7" y="59"/>
                  </a:moveTo>
                  <a:lnTo>
                    <a:pt x="45" y="0"/>
                  </a:lnTo>
                  <a:lnTo>
                    <a:pt x="48" y="2"/>
                  </a:lnTo>
                  <a:lnTo>
                    <a:pt x="7" y="62"/>
                  </a:lnTo>
                  <a:lnTo>
                    <a:pt x="7" y="59"/>
                  </a:lnTo>
                  <a:close/>
                  <a:moveTo>
                    <a:pt x="5" y="59"/>
                  </a:moveTo>
                  <a:lnTo>
                    <a:pt x="50" y="5"/>
                  </a:lnTo>
                  <a:lnTo>
                    <a:pt x="52" y="7"/>
                  </a:lnTo>
                  <a:lnTo>
                    <a:pt x="7" y="62"/>
                  </a:lnTo>
                  <a:lnTo>
                    <a:pt x="5" y="59"/>
                  </a:lnTo>
                  <a:close/>
                  <a:moveTo>
                    <a:pt x="7" y="59"/>
                  </a:moveTo>
                  <a:lnTo>
                    <a:pt x="55" y="7"/>
                  </a:lnTo>
                  <a:lnTo>
                    <a:pt x="57" y="12"/>
                  </a:lnTo>
                  <a:lnTo>
                    <a:pt x="12" y="64"/>
                  </a:lnTo>
                  <a:lnTo>
                    <a:pt x="7" y="59"/>
                  </a:lnTo>
                  <a:close/>
                  <a:moveTo>
                    <a:pt x="14" y="66"/>
                  </a:moveTo>
                  <a:lnTo>
                    <a:pt x="55" y="9"/>
                  </a:lnTo>
                  <a:lnTo>
                    <a:pt x="62" y="12"/>
                  </a:lnTo>
                  <a:lnTo>
                    <a:pt x="19" y="71"/>
                  </a:lnTo>
                  <a:lnTo>
                    <a:pt x="14" y="66"/>
                  </a:lnTo>
                  <a:close/>
                  <a:moveTo>
                    <a:pt x="17" y="69"/>
                  </a:moveTo>
                  <a:lnTo>
                    <a:pt x="64" y="14"/>
                  </a:lnTo>
                  <a:lnTo>
                    <a:pt x="69" y="21"/>
                  </a:lnTo>
                  <a:lnTo>
                    <a:pt x="24" y="74"/>
                  </a:lnTo>
                  <a:lnTo>
                    <a:pt x="17" y="69"/>
                  </a:lnTo>
                  <a:close/>
                  <a:moveTo>
                    <a:pt x="26" y="76"/>
                  </a:moveTo>
                  <a:lnTo>
                    <a:pt x="69" y="19"/>
                  </a:lnTo>
                  <a:lnTo>
                    <a:pt x="76" y="26"/>
                  </a:lnTo>
                  <a:lnTo>
                    <a:pt x="33" y="83"/>
                  </a:lnTo>
                  <a:lnTo>
                    <a:pt x="26" y="76"/>
                  </a:lnTo>
                  <a:close/>
                  <a:moveTo>
                    <a:pt x="31" y="81"/>
                  </a:moveTo>
                  <a:lnTo>
                    <a:pt x="78" y="26"/>
                  </a:lnTo>
                  <a:lnTo>
                    <a:pt x="88" y="36"/>
                  </a:lnTo>
                  <a:lnTo>
                    <a:pt x="40" y="88"/>
                  </a:lnTo>
                  <a:lnTo>
                    <a:pt x="31" y="81"/>
                  </a:lnTo>
                  <a:close/>
                  <a:moveTo>
                    <a:pt x="40" y="88"/>
                  </a:moveTo>
                  <a:lnTo>
                    <a:pt x="88" y="36"/>
                  </a:lnTo>
                  <a:lnTo>
                    <a:pt x="97" y="43"/>
                  </a:lnTo>
                  <a:lnTo>
                    <a:pt x="52" y="97"/>
                  </a:lnTo>
                  <a:lnTo>
                    <a:pt x="40" y="88"/>
                  </a:lnTo>
                  <a:close/>
                  <a:moveTo>
                    <a:pt x="52" y="97"/>
                  </a:moveTo>
                  <a:lnTo>
                    <a:pt x="97" y="43"/>
                  </a:lnTo>
                  <a:lnTo>
                    <a:pt x="107" y="52"/>
                  </a:lnTo>
                  <a:lnTo>
                    <a:pt x="62" y="107"/>
                  </a:lnTo>
                  <a:lnTo>
                    <a:pt x="52" y="97"/>
                  </a:lnTo>
                  <a:close/>
                  <a:moveTo>
                    <a:pt x="62" y="104"/>
                  </a:moveTo>
                  <a:lnTo>
                    <a:pt x="109" y="52"/>
                  </a:lnTo>
                  <a:lnTo>
                    <a:pt x="119" y="62"/>
                  </a:lnTo>
                  <a:lnTo>
                    <a:pt x="71" y="114"/>
                  </a:lnTo>
                  <a:lnTo>
                    <a:pt x="62" y="104"/>
                  </a:lnTo>
                  <a:close/>
                  <a:moveTo>
                    <a:pt x="71" y="114"/>
                  </a:moveTo>
                  <a:lnTo>
                    <a:pt x="119" y="62"/>
                  </a:lnTo>
                  <a:lnTo>
                    <a:pt x="131" y="74"/>
                  </a:lnTo>
                  <a:lnTo>
                    <a:pt x="83" y="126"/>
                  </a:lnTo>
                  <a:lnTo>
                    <a:pt x="71" y="114"/>
                  </a:lnTo>
                  <a:close/>
                  <a:moveTo>
                    <a:pt x="83" y="126"/>
                  </a:moveTo>
                  <a:lnTo>
                    <a:pt x="131" y="74"/>
                  </a:lnTo>
                  <a:lnTo>
                    <a:pt x="142" y="83"/>
                  </a:lnTo>
                  <a:lnTo>
                    <a:pt x="95" y="135"/>
                  </a:lnTo>
                  <a:lnTo>
                    <a:pt x="83" y="126"/>
                  </a:lnTo>
                  <a:close/>
                  <a:moveTo>
                    <a:pt x="95" y="135"/>
                  </a:moveTo>
                  <a:lnTo>
                    <a:pt x="142" y="83"/>
                  </a:lnTo>
                  <a:lnTo>
                    <a:pt x="154" y="95"/>
                  </a:lnTo>
                  <a:lnTo>
                    <a:pt x="104" y="145"/>
                  </a:lnTo>
                  <a:lnTo>
                    <a:pt x="95" y="135"/>
                  </a:lnTo>
                  <a:close/>
                  <a:moveTo>
                    <a:pt x="104" y="145"/>
                  </a:moveTo>
                  <a:lnTo>
                    <a:pt x="154" y="95"/>
                  </a:lnTo>
                  <a:lnTo>
                    <a:pt x="166" y="107"/>
                  </a:lnTo>
                  <a:lnTo>
                    <a:pt x="116" y="157"/>
                  </a:lnTo>
                  <a:lnTo>
                    <a:pt x="104" y="145"/>
                  </a:lnTo>
                  <a:close/>
                  <a:moveTo>
                    <a:pt x="116" y="157"/>
                  </a:moveTo>
                  <a:lnTo>
                    <a:pt x="169" y="107"/>
                  </a:lnTo>
                  <a:lnTo>
                    <a:pt x="178" y="121"/>
                  </a:lnTo>
                  <a:lnTo>
                    <a:pt x="126" y="168"/>
                  </a:lnTo>
                  <a:lnTo>
                    <a:pt x="116" y="157"/>
                  </a:lnTo>
                  <a:close/>
                  <a:moveTo>
                    <a:pt x="126" y="168"/>
                  </a:moveTo>
                  <a:lnTo>
                    <a:pt x="180" y="121"/>
                  </a:lnTo>
                  <a:lnTo>
                    <a:pt x="190" y="133"/>
                  </a:lnTo>
                  <a:lnTo>
                    <a:pt x="138" y="180"/>
                  </a:lnTo>
                  <a:lnTo>
                    <a:pt x="126" y="168"/>
                  </a:lnTo>
                  <a:close/>
                  <a:moveTo>
                    <a:pt x="138" y="180"/>
                  </a:moveTo>
                  <a:lnTo>
                    <a:pt x="192" y="135"/>
                  </a:lnTo>
                  <a:lnTo>
                    <a:pt x="204" y="149"/>
                  </a:lnTo>
                  <a:lnTo>
                    <a:pt x="150" y="195"/>
                  </a:lnTo>
                  <a:lnTo>
                    <a:pt x="138" y="180"/>
                  </a:lnTo>
                  <a:close/>
                  <a:moveTo>
                    <a:pt x="147" y="192"/>
                  </a:moveTo>
                  <a:lnTo>
                    <a:pt x="204" y="149"/>
                  </a:lnTo>
                  <a:lnTo>
                    <a:pt x="216" y="166"/>
                  </a:lnTo>
                  <a:lnTo>
                    <a:pt x="159" y="209"/>
                  </a:lnTo>
                  <a:lnTo>
                    <a:pt x="147" y="192"/>
                  </a:lnTo>
                  <a:close/>
                  <a:moveTo>
                    <a:pt x="159" y="206"/>
                  </a:moveTo>
                  <a:lnTo>
                    <a:pt x="216" y="166"/>
                  </a:lnTo>
                  <a:lnTo>
                    <a:pt x="228" y="180"/>
                  </a:lnTo>
                  <a:lnTo>
                    <a:pt x="171" y="223"/>
                  </a:lnTo>
                  <a:lnTo>
                    <a:pt x="159" y="206"/>
                  </a:lnTo>
                  <a:close/>
                  <a:moveTo>
                    <a:pt x="171" y="223"/>
                  </a:moveTo>
                  <a:lnTo>
                    <a:pt x="228" y="183"/>
                  </a:lnTo>
                  <a:lnTo>
                    <a:pt x="240" y="199"/>
                  </a:lnTo>
                  <a:lnTo>
                    <a:pt x="180" y="240"/>
                  </a:lnTo>
                  <a:lnTo>
                    <a:pt x="171" y="223"/>
                  </a:lnTo>
                  <a:close/>
                  <a:moveTo>
                    <a:pt x="180" y="237"/>
                  </a:moveTo>
                  <a:lnTo>
                    <a:pt x="240" y="199"/>
                  </a:lnTo>
                  <a:lnTo>
                    <a:pt x="252" y="218"/>
                  </a:lnTo>
                  <a:lnTo>
                    <a:pt x="192" y="256"/>
                  </a:lnTo>
                  <a:lnTo>
                    <a:pt x="180" y="237"/>
                  </a:lnTo>
                  <a:close/>
                  <a:moveTo>
                    <a:pt x="192" y="254"/>
                  </a:moveTo>
                  <a:lnTo>
                    <a:pt x="254" y="221"/>
                  </a:lnTo>
                  <a:lnTo>
                    <a:pt x="264" y="240"/>
                  </a:lnTo>
                  <a:lnTo>
                    <a:pt x="202" y="273"/>
                  </a:lnTo>
                  <a:lnTo>
                    <a:pt x="192" y="254"/>
                  </a:lnTo>
                  <a:close/>
                  <a:moveTo>
                    <a:pt x="199" y="271"/>
                  </a:moveTo>
                  <a:lnTo>
                    <a:pt x="264" y="242"/>
                  </a:lnTo>
                  <a:lnTo>
                    <a:pt x="271" y="259"/>
                  </a:lnTo>
                  <a:lnTo>
                    <a:pt x="207" y="285"/>
                  </a:lnTo>
                  <a:lnTo>
                    <a:pt x="199" y="271"/>
                  </a:lnTo>
                  <a:close/>
                  <a:moveTo>
                    <a:pt x="207" y="285"/>
                  </a:moveTo>
                  <a:lnTo>
                    <a:pt x="271" y="259"/>
                  </a:lnTo>
                  <a:lnTo>
                    <a:pt x="275" y="271"/>
                  </a:lnTo>
                  <a:lnTo>
                    <a:pt x="211" y="297"/>
                  </a:lnTo>
                  <a:lnTo>
                    <a:pt x="207" y="285"/>
                  </a:lnTo>
                  <a:close/>
                  <a:moveTo>
                    <a:pt x="209" y="292"/>
                  </a:moveTo>
                  <a:lnTo>
                    <a:pt x="278" y="275"/>
                  </a:lnTo>
                  <a:lnTo>
                    <a:pt x="280" y="285"/>
                  </a:lnTo>
                  <a:lnTo>
                    <a:pt x="211" y="304"/>
                  </a:lnTo>
                  <a:lnTo>
                    <a:pt x="209" y="292"/>
                  </a:lnTo>
                  <a:close/>
                  <a:moveTo>
                    <a:pt x="211" y="301"/>
                  </a:moveTo>
                  <a:lnTo>
                    <a:pt x="280" y="287"/>
                  </a:lnTo>
                  <a:lnTo>
                    <a:pt x="283" y="294"/>
                  </a:lnTo>
                  <a:lnTo>
                    <a:pt x="214" y="309"/>
                  </a:lnTo>
                  <a:lnTo>
                    <a:pt x="211" y="301"/>
                  </a:lnTo>
                  <a:close/>
                  <a:moveTo>
                    <a:pt x="214" y="297"/>
                  </a:moveTo>
                  <a:lnTo>
                    <a:pt x="283" y="304"/>
                  </a:lnTo>
                  <a:lnTo>
                    <a:pt x="283" y="311"/>
                  </a:lnTo>
                  <a:lnTo>
                    <a:pt x="211" y="304"/>
                  </a:lnTo>
                  <a:lnTo>
                    <a:pt x="214" y="297"/>
                  </a:lnTo>
                  <a:close/>
                  <a:moveTo>
                    <a:pt x="211" y="301"/>
                  </a:moveTo>
                  <a:lnTo>
                    <a:pt x="283" y="311"/>
                  </a:lnTo>
                  <a:lnTo>
                    <a:pt x="283" y="316"/>
                  </a:lnTo>
                  <a:lnTo>
                    <a:pt x="211" y="306"/>
                  </a:lnTo>
                  <a:lnTo>
                    <a:pt x="211" y="301"/>
                  </a:lnTo>
                  <a:close/>
                  <a:moveTo>
                    <a:pt x="214" y="297"/>
                  </a:moveTo>
                  <a:lnTo>
                    <a:pt x="280" y="325"/>
                  </a:lnTo>
                  <a:lnTo>
                    <a:pt x="278" y="328"/>
                  </a:lnTo>
                  <a:lnTo>
                    <a:pt x="214" y="301"/>
                  </a:lnTo>
                  <a:lnTo>
                    <a:pt x="214" y="297"/>
                  </a:lnTo>
                  <a:close/>
                  <a:moveTo>
                    <a:pt x="214" y="301"/>
                  </a:moveTo>
                  <a:lnTo>
                    <a:pt x="278" y="328"/>
                  </a:lnTo>
                  <a:lnTo>
                    <a:pt x="275" y="332"/>
                  </a:lnTo>
                  <a:lnTo>
                    <a:pt x="211" y="304"/>
                  </a:lnTo>
                  <a:lnTo>
                    <a:pt x="214" y="301"/>
                  </a:lnTo>
                  <a:close/>
                  <a:moveTo>
                    <a:pt x="211" y="306"/>
                  </a:moveTo>
                  <a:lnTo>
                    <a:pt x="278" y="330"/>
                  </a:lnTo>
                  <a:lnTo>
                    <a:pt x="275" y="335"/>
                  </a:lnTo>
                  <a:lnTo>
                    <a:pt x="209" y="311"/>
                  </a:lnTo>
                  <a:lnTo>
                    <a:pt x="211" y="306"/>
                  </a:lnTo>
                  <a:close/>
                  <a:moveTo>
                    <a:pt x="207" y="318"/>
                  </a:moveTo>
                  <a:lnTo>
                    <a:pt x="278" y="328"/>
                  </a:lnTo>
                  <a:lnTo>
                    <a:pt x="278" y="332"/>
                  </a:lnTo>
                  <a:lnTo>
                    <a:pt x="207" y="323"/>
                  </a:lnTo>
                  <a:lnTo>
                    <a:pt x="207" y="318"/>
                  </a:lnTo>
                  <a:close/>
                  <a:moveTo>
                    <a:pt x="207" y="325"/>
                  </a:moveTo>
                  <a:lnTo>
                    <a:pt x="278" y="330"/>
                  </a:lnTo>
                  <a:lnTo>
                    <a:pt x="275" y="337"/>
                  </a:lnTo>
                  <a:lnTo>
                    <a:pt x="207" y="330"/>
                  </a:lnTo>
                  <a:lnTo>
                    <a:pt x="207" y="325"/>
                  </a:lnTo>
                  <a:close/>
                  <a:moveTo>
                    <a:pt x="207" y="337"/>
                  </a:moveTo>
                  <a:lnTo>
                    <a:pt x="275" y="330"/>
                  </a:lnTo>
                  <a:lnTo>
                    <a:pt x="278" y="337"/>
                  </a:lnTo>
                  <a:lnTo>
                    <a:pt x="207" y="347"/>
                  </a:lnTo>
                  <a:lnTo>
                    <a:pt x="207" y="337"/>
                  </a:lnTo>
                  <a:close/>
                  <a:moveTo>
                    <a:pt x="207" y="347"/>
                  </a:moveTo>
                  <a:lnTo>
                    <a:pt x="278" y="335"/>
                  </a:lnTo>
                  <a:lnTo>
                    <a:pt x="278" y="347"/>
                  </a:lnTo>
                  <a:lnTo>
                    <a:pt x="209" y="356"/>
                  </a:lnTo>
                  <a:lnTo>
                    <a:pt x="207" y="347"/>
                  </a:lnTo>
                  <a:close/>
                  <a:moveTo>
                    <a:pt x="209" y="361"/>
                  </a:moveTo>
                  <a:lnTo>
                    <a:pt x="278" y="342"/>
                  </a:lnTo>
                  <a:lnTo>
                    <a:pt x="280" y="354"/>
                  </a:lnTo>
                  <a:lnTo>
                    <a:pt x="214" y="373"/>
                  </a:lnTo>
                  <a:lnTo>
                    <a:pt x="209" y="361"/>
                  </a:lnTo>
                  <a:close/>
                  <a:moveTo>
                    <a:pt x="214" y="375"/>
                  </a:moveTo>
                  <a:lnTo>
                    <a:pt x="280" y="354"/>
                  </a:lnTo>
                  <a:lnTo>
                    <a:pt x="285" y="366"/>
                  </a:lnTo>
                  <a:lnTo>
                    <a:pt x="216" y="387"/>
                  </a:lnTo>
                  <a:lnTo>
                    <a:pt x="214" y="375"/>
                  </a:lnTo>
                  <a:close/>
                  <a:moveTo>
                    <a:pt x="218" y="389"/>
                  </a:moveTo>
                  <a:lnTo>
                    <a:pt x="285" y="366"/>
                  </a:lnTo>
                  <a:lnTo>
                    <a:pt x="290" y="377"/>
                  </a:lnTo>
                  <a:lnTo>
                    <a:pt x="223" y="401"/>
                  </a:lnTo>
                  <a:lnTo>
                    <a:pt x="218" y="389"/>
                  </a:lnTo>
                  <a:close/>
                  <a:moveTo>
                    <a:pt x="223" y="403"/>
                  </a:moveTo>
                  <a:lnTo>
                    <a:pt x="290" y="377"/>
                  </a:lnTo>
                  <a:lnTo>
                    <a:pt x="294" y="394"/>
                  </a:lnTo>
                  <a:lnTo>
                    <a:pt x="230" y="420"/>
                  </a:lnTo>
                  <a:lnTo>
                    <a:pt x="223" y="403"/>
                  </a:lnTo>
                  <a:close/>
                  <a:moveTo>
                    <a:pt x="230" y="422"/>
                  </a:moveTo>
                  <a:lnTo>
                    <a:pt x="294" y="392"/>
                  </a:lnTo>
                  <a:lnTo>
                    <a:pt x="302" y="406"/>
                  </a:lnTo>
                  <a:lnTo>
                    <a:pt x="237" y="434"/>
                  </a:lnTo>
                  <a:lnTo>
                    <a:pt x="230" y="422"/>
                  </a:lnTo>
                  <a:close/>
                  <a:moveTo>
                    <a:pt x="237" y="439"/>
                  </a:moveTo>
                  <a:lnTo>
                    <a:pt x="299" y="403"/>
                  </a:lnTo>
                  <a:lnTo>
                    <a:pt x="306" y="413"/>
                  </a:lnTo>
                  <a:lnTo>
                    <a:pt x="245" y="449"/>
                  </a:lnTo>
                  <a:lnTo>
                    <a:pt x="237" y="439"/>
                  </a:lnTo>
                  <a:close/>
                  <a:moveTo>
                    <a:pt x="245" y="451"/>
                  </a:moveTo>
                  <a:lnTo>
                    <a:pt x="304" y="411"/>
                  </a:lnTo>
                  <a:lnTo>
                    <a:pt x="309" y="418"/>
                  </a:lnTo>
                  <a:lnTo>
                    <a:pt x="249" y="458"/>
                  </a:lnTo>
                  <a:lnTo>
                    <a:pt x="245" y="451"/>
                  </a:lnTo>
                  <a:close/>
                  <a:moveTo>
                    <a:pt x="252" y="460"/>
                  </a:moveTo>
                  <a:lnTo>
                    <a:pt x="306" y="415"/>
                  </a:lnTo>
                  <a:lnTo>
                    <a:pt x="311" y="420"/>
                  </a:lnTo>
                  <a:lnTo>
                    <a:pt x="256" y="465"/>
                  </a:lnTo>
                  <a:lnTo>
                    <a:pt x="252" y="460"/>
                  </a:lnTo>
                  <a:close/>
                  <a:moveTo>
                    <a:pt x="261" y="470"/>
                  </a:moveTo>
                  <a:lnTo>
                    <a:pt x="306" y="415"/>
                  </a:lnTo>
                  <a:lnTo>
                    <a:pt x="311" y="418"/>
                  </a:lnTo>
                  <a:lnTo>
                    <a:pt x="264" y="472"/>
                  </a:lnTo>
                  <a:lnTo>
                    <a:pt x="261" y="470"/>
                  </a:lnTo>
                  <a:close/>
                  <a:moveTo>
                    <a:pt x="264" y="472"/>
                  </a:moveTo>
                  <a:lnTo>
                    <a:pt x="309" y="418"/>
                  </a:lnTo>
                  <a:lnTo>
                    <a:pt x="313" y="420"/>
                  </a:lnTo>
                  <a:lnTo>
                    <a:pt x="268" y="475"/>
                  </a:lnTo>
                  <a:lnTo>
                    <a:pt x="264" y="472"/>
                  </a:lnTo>
                  <a:close/>
                  <a:moveTo>
                    <a:pt x="280" y="482"/>
                  </a:moveTo>
                  <a:lnTo>
                    <a:pt x="302" y="415"/>
                  </a:lnTo>
                  <a:lnTo>
                    <a:pt x="304" y="415"/>
                  </a:lnTo>
                  <a:lnTo>
                    <a:pt x="283" y="482"/>
                  </a:lnTo>
                  <a:lnTo>
                    <a:pt x="280" y="482"/>
                  </a:lnTo>
                  <a:close/>
                  <a:moveTo>
                    <a:pt x="273" y="479"/>
                  </a:moveTo>
                  <a:lnTo>
                    <a:pt x="313" y="420"/>
                  </a:lnTo>
                  <a:lnTo>
                    <a:pt x="316" y="420"/>
                  </a:lnTo>
                  <a:lnTo>
                    <a:pt x="275" y="479"/>
                  </a:lnTo>
                  <a:lnTo>
                    <a:pt x="273" y="479"/>
                  </a:lnTo>
                  <a:close/>
                  <a:moveTo>
                    <a:pt x="285" y="484"/>
                  </a:moveTo>
                  <a:lnTo>
                    <a:pt x="306" y="418"/>
                  </a:lnTo>
                  <a:lnTo>
                    <a:pt x="309" y="418"/>
                  </a:lnTo>
                  <a:lnTo>
                    <a:pt x="285" y="484"/>
                  </a:lnTo>
                  <a:close/>
                  <a:moveTo>
                    <a:pt x="297" y="487"/>
                  </a:moveTo>
                  <a:lnTo>
                    <a:pt x="297" y="415"/>
                  </a:lnTo>
                  <a:lnTo>
                    <a:pt x="297" y="487"/>
                  </a:lnTo>
                  <a:close/>
                  <a:moveTo>
                    <a:pt x="0" y="55"/>
                  </a:moveTo>
                  <a:lnTo>
                    <a:pt x="26" y="31"/>
                  </a:lnTo>
                  <a:lnTo>
                    <a:pt x="7" y="59"/>
                  </a:lnTo>
                  <a:lnTo>
                    <a:pt x="0" y="55"/>
                  </a:lnTo>
                  <a:close/>
                  <a:moveTo>
                    <a:pt x="48" y="2"/>
                  </a:moveTo>
                  <a:lnTo>
                    <a:pt x="50" y="5"/>
                  </a:lnTo>
                  <a:lnTo>
                    <a:pt x="29" y="31"/>
                  </a:lnTo>
                  <a:lnTo>
                    <a:pt x="48" y="2"/>
                  </a:lnTo>
                  <a:close/>
                  <a:moveTo>
                    <a:pt x="52" y="7"/>
                  </a:moveTo>
                  <a:lnTo>
                    <a:pt x="55" y="7"/>
                  </a:lnTo>
                  <a:lnTo>
                    <a:pt x="31" y="33"/>
                  </a:lnTo>
                  <a:lnTo>
                    <a:pt x="52" y="7"/>
                  </a:lnTo>
                  <a:close/>
                  <a:moveTo>
                    <a:pt x="12" y="64"/>
                  </a:moveTo>
                  <a:lnTo>
                    <a:pt x="33" y="38"/>
                  </a:lnTo>
                  <a:lnTo>
                    <a:pt x="14" y="66"/>
                  </a:lnTo>
                  <a:lnTo>
                    <a:pt x="12" y="64"/>
                  </a:lnTo>
                  <a:close/>
                  <a:moveTo>
                    <a:pt x="62" y="12"/>
                  </a:moveTo>
                  <a:lnTo>
                    <a:pt x="64" y="14"/>
                  </a:lnTo>
                  <a:lnTo>
                    <a:pt x="40" y="43"/>
                  </a:lnTo>
                  <a:lnTo>
                    <a:pt x="62" y="12"/>
                  </a:lnTo>
                  <a:close/>
                  <a:moveTo>
                    <a:pt x="24" y="74"/>
                  </a:moveTo>
                  <a:lnTo>
                    <a:pt x="48" y="47"/>
                  </a:lnTo>
                  <a:lnTo>
                    <a:pt x="26" y="76"/>
                  </a:lnTo>
                  <a:lnTo>
                    <a:pt x="24" y="74"/>
                  </a:lnTo>
                  <a:close/>
                  <a:moveTo>
                    <a:pt x="76" y="26"/>
                  </a:moveTo>
                  <a:lnTo>
                    <a:pt x="78" y="26"/>
                  </a:lnTo>
                  <a:lnTo>
                    <a:pt x="55" y="55"/>
                  </a:lnTo>
                  <a:lnTo>
                    <a:pt x="76" y="26"/>
                  </a:lnTo>
                  <a:close/>
                  <a:moveTo>
                    <a:pt x="40" y="88"/>
                  </a:moveTo>
                  <a:lnTo>
                    <a:pt x="64" y="62"/>
                  </a:lnTo>
                  <a:lnTo>
                    <a:pt x="40" y="88"/>
                  </a:lnTo>
                  <a:close/>
                  <a:moveTo>
                    <a:pt x="97" y="43"/>
                  </a:moveTo>
                  <a:lnTo>
                    <a:pt x="97" y="43"/>
                  </a:lnTo>
                  <a:lnTo>
                    <a:pt x="74" y="69"/>
                  </a:lnTo>
                  <a:lnTo>
                    <a:pt x="97" y="43"/>
                  </a:lnTo>
                  <a:close/>
                  <a:moveTo>
                    <a:pt x="107" y="52"/>
                  </a:moveTo>
                  <a:lnTo>
                    <a:pt x="109" y="52"/>
                  </a:lnTo>
                  <a:lnTo>
                    <a:pt x="85" y="78"/>
                  </a:lnTo>
                  <a:lnTo>
                    <a:pt x="107" y="52"/>
                  </a:lnTo>
                  <a:close/>
                  <a:moveTo>
                    <a:pt x="119" y="62"/>
                  </a:moveTo>
                  <a:lnTo>
                    <a:pt x="119" y="62"/>
                  </a:lnTo>
                  <a:lnTo>
                    <a:pt x="95" y="88"/>
                  </a:lnTo>
                  <a:lnTo>
                    <a:pt x="119" y="62"/>
                  </a:lnTo>
                  <a:close/>
                  <a:moveTo>
                    <a:pt x="131" y="74"/>
                  </a:moveTo>
                  <a:lnTo>
                    <a:pt x="131" y="74"/>
                  </a:lnTo>
                  <a:lnTo>
                    <a:pt x="107" y="100"/>
                  </a:lnTo>
                  <a:lnTo>
                    <a:pt x="131" y="74"/>
                  </a:lnTo>
                  <a:close/>
                  <a:moveTo>
                    <a:pt x="142" y="83"/>
                  </a:moveTo>
                  <a:lnTo>
                    <a:pt x="142" y="83"/>
                  </a:lnTo>
                  <a:lnTo>
                    <a:pt x="119" y="109"/>
                  </a:lnTo>
                  <a:lnTo>
                    <a:pt x="142" y="83"/>
                  </a:lnTo>
                  <a:close/>
                  <a:moveTo>
                    <a:pt x="154" y="95"/>
                  </a:moveTo>
                  <a:lnTo>
                    <a:pt x="154" y="95"/>
                  </a:lnTo>
                  <a:lnTo>
                    <a:pt x="131" y="121"/>
                  </a:lnTo>
                  <a:lnTo>
                    <a:pt x="154" y="95"/>
                  </a:lnTo>
                  <a:close/>
                  <a:moveTo>
                    <a:pt x="166" y="107"/>
                  </a:moveTo>
                  <a:lnTo>
                    <a:pt x="169" y="107"/>
                  </a:lnTo>
                  <a:lnTo>
                    <a:pt x="142" y="130"/>
                  </a:lnTo>
                  <a:lnTo>
                    <a:pt x="166" y="107"/>
                  </a:lnTo>
                  <a:close/>
                  <a:moveTo>
                    <a:pt x="178" y="121"/>
                  </a:moveTo>
                  <a:lnTo>
                    <a:pt x="180" y="121"/>
                  </a:lnTo>
                  <a:lnTo>
                    <a:pt x="152" y="145"/>
                  </a:lnTo>
                  <a:lnTo>
                    <a:pt x="178" y="121"/>
                  </a:lnTo>
                  <a:close/>
                  <a:moveTo>
                    <a:pt x="190" y="133"/>
                  </a:moveTo>
                  <a:lnTo>
                    <a:pt x="192" y="135"/>
                  </a:lnTo>
                  <a:lnTo>
                    <a:pt x="164" y="157"/>
                  </a:lnTo>
                  <a:lnTo>
                    <a:pt x="190" y="133"/>
                  </a:lnTo>
                  <a:close/>
                  <a:moveTo>
                    <a:pt x="204" y="149"/>
                  </a:moveTo>
                  <a:lnTo>
                    <a:pt x="204" y="149"/>
                  </a:lnTo>
                  <a:lnTo>
                    <a:pt x="176" y="171"/>
                  </a:lnTo>
                  <a:lnTo>
                    <a:pt x="204" y="149"/>
                  </a:lnTo>
                  <a:close/>
                  <a:moveTo>
                    <a:pt x="216" y="166"/>
                  </a:moveTo>
                  <a:lnTo>
                    <a:pt x="216" y="166"/>
                  </a:lnTo>
                  <a:lnTo>
                    <a:pt x="188" y="187"/>
                  </a:lnTo>
                  <a:lnTo>
                    <a:pt x="216" y="166"/>
                  </a:lnTo>
                  <a:close/>
                  <a:moveTo>
                    <a:pt x="228" y="180"/>
                  </a:moveTo>
                  <a:lnTo>
                    <a:pt x="228" y="183"/>
                  </a:lnTo>
                  <a:lnTo>
                    <a:pt x="199" y="202"/>
                  </a:lnTo>
                  <a:lnTo>
                    <a:pt x="228" y="180"/>
                  </a:lnTo>
                  <a:close/>
                  <a:moveTo>
                    <a:pt x="240" y="199"/>
                  </a:moveTo>
                  <a:lnTo>
                    <a:pt x="240" y="199"/>
                  </a:lnTo>
                  <a:lnTo>
                    <a:pt x="211" y="218"/>
                  </a:lnTo>
                  <a:lnTo>
                    <a:pt x="240" y="199"/>
                  </a:lnTo>
                  <a:close/>
                  <a:moveTo>
                    <a:pt x="252" y="218"/>
                  </a:moveTo>
                  <a:lnTo>
                    <a:pt x="254" y="221"/>
                  </a:lnTo>
                  <a:lnTo>
                    <a:pt x="223" y="237"/>
                  </a:lnTo>
                  <a:lnTo>
                    <a:pt x="252" y="218"/>
                  </a:lnTo>
                  <a:close/>
                  <a:moveTo>
                    <a:pt x="264" y="240"/>
                  </a:moveTo>
                  <a:lnTo>
                    <a:pt x="264" y="242"/>
                  </a:lnTo>
                  <a:lnTo>
                    <a:pt x="233" y="256"/>
                  </a:lnTo>
                  <a:lnTo>
                    <a:pt x="264" y="240"/>
                  </a:lnTo>
                  <a:close/>
                  <a:moveTo>
                    <a:pt x="271" y="259"/>
                  </a:moveTo>
                  <a:lnTo>
                    <a:pt x="271" y="259"/>
                  </a:lnTo>
                  <a:lnTo>
                    <a:pt x="240" y="271"/>
                  </a:lnTo>
                  <a:lnTo>
                    <a:pt x="271" y="259"/>
                  </a:lnTo>
                  <a:close/>
                  <a:moveTo>
                    <a:pt x="275" y="271"/>
                  </a:moveTo>
                  <a:lnTo>
                    <a:pt x="278" y="275"/>
                  </a:lnTo>
                  <a:lnTo>
                    <a:pt x="245" y="285"/>
                  </a:lnTo>
                  <a:lnTo>
                    <a:pt x="275" y="271"/>
                  </a:lnTo>
                  <a:close/>
                  <a:moveTo>
                    <a:pt x="280" y="285"/>
                  </a:moveTo>
                  <a:lnTo>
                    <a:pt x="280" y="287"/>
                  </a:lnTo>
                  <a:lnTo>
                    <a:pt x="247" y="294"/>
                  </a:lnTo>
                  <a:lnTo>
                    <a:pt x="280" y="285"/>
                  </a:lnTo>
                  <a:close/>
                  <a:moveTo>
                    <a:pt x="283" y="294"/>
                  </a:moveTo>
                  <a:lnTo>
                    <a:pt x="283" y="304"/>
                  </a:lnTo>
                  <a:lnTo>
                    <a:pt x="247" y="301"/>
                  </a:lnTo>
                  <a:lnTo>
                    <a:pt x="283" y="294"/>
                  </a:lnTo>
                  <a:close/>
                  <a:moveTo>
                    <a:pt x="283" y="311"/>
                  </a:moveTo>
                  <a:lnTo>
                    <a:pt x="283" y="311"/>
                  </a:lnTo>
                  <a:lnTo>
                    <a:pt x="247" y="306"/>
                  </a:lnTo>
                  <a:lnTo>
                    <a:pt x="283" y="311"/>
                  </a:lnTo>
                  <a:close/>
                  <a:moveTo>
                    <a:pt x="283" y="316"/>
                  </a:moveTo>
                  <a:lnTo>
                    <a:pt x="280" y="325"/>
                  </a:lnTo>
                  <a:lnTo>
                    <a:pt x="247" y="311"/>
                  </a:lnTo>
                  <a:lnTo>
                    <a:pt x="283" y="316"/>
                  </a:lnTo>
                  <a:close/>
                  <a:moveTo>
                    <a:pt x="214" y="301"/>
                  </a:moveTo>
                  <a:lnTo>
                    <a:pt x="245" y="316"/>
                  </a:lnTo>
                  <a:lnTo>
                    <a:pt x="214" y="301"/>
                  </a:lnTo>
                  <a:close/>
                  <a:moveTo>
                    <a:pt x="211" y="304"/>
                  </a:moveTo>
                  <a:lnTo>
                    <a:pt x="245" y="318"/>
                  </a:lnTo>
                  <a:lnTo>
                    <a:pt x="211" y="306"/>
                  </a:lnTo>
                  <a:lnTo>
                    <a:pt x="211" y="304"/>
                  </a:lnTo>
                  <a:close/>
                  <a:moveTo>
                    <a:pt x="209" y="311"/>
                  </a:moveTo>
                  <a:lnTo>
                    <a:pt x="242" y="323"/>
                  </a:lnTo>
                  <a:lnTo>
                    <a:pt x="207" y="318"/>
                  </a:lnTo>
                  <a:lnTo>
                    <a:pt x="209" y="311"/>
                  </a:lnTo>
                  <a:close/>
                  <a:moveTo>
                    <a:pt x="207" y="323"/>
                  </a:moveTo>
                  <a:lnTo>
                    <a:pt x="242" y="328"/>
                  </a:lnTo>
                  <a:lnTo>
                    <a:pt x="207" y="325"/>
                  </a:lnTo>
                  <a:lnTo>
                    <a:pt x="207" y="323"/>
                  </a:lnTo>
                  <a:close/>
                  <a:moveTo>
                    <a:pt x="207" y="330"/>
                  </a:moveTo>
                  <a:lnTo>
                    <a:pt x="240" y="335"/>
                  </a:lnTo>
                  <a:lnTo>
                    <a:pt x="207" y="337"/>
                  </a:lnTo>
                  <a:lnTo>
                    <a:pt x="207" y="330"/>
                  </a:lnTo>
                  <a:close/>
                  <a:moveTo>
                    <a:pt x="207" y="347"/>
                  </a:moveTo>
                  <a:lnTo>
                    <a:pt x="242" y="342"/>
                  </a:lnTo>
                  <a:lnTo>
                    <a:pt x="207" y="347"/>
                  </a:lnTo>
                  <a:close/>
                  <a:moveTo>
                    <a:pt x="209" y="356"/>
                  </a:moveTo>
                  <a:lnTo>
                    <a:pt x="245" y="351"/>
                  </a:lnTo>
                  <a:lnTo>
                    <a:pt x="209" y="361"/>
                  </a:lnTo>
                  <a:lnTo>
                    <a:pt x="209" y="356"/>
                  </a:lnTo>
                  <a:close/>
                  <a:moveTo>
                    <a:pt x="214" y="373"/>
                  </a:moveTo>
                  <a:lnTo>
                    <a:pt x="247" y="363"/>
                  </a:lnTo>
                  <a:lnTo>
                    <a:pt x="214" y="375"/>
                  </a:lnTo>
                  <a:lnTo>
                    <a:pt x="214" y="373"/>
                  </a:lnTo>
                  <a:close/>
                  <a:moveTo>
                    <a:pt x="216" y="387"/>
                  </a:moveTo>
                  <a:lnTo>
                    <a:pt x="252" y="377"/>
                  </a:lnTo>
                  <a:lnTo>
                    <a:pt x="218" y="389"/>
                  </a:lnTo>
                  <a:lnTo>
                    <a:pt x="216" y="387"/>
                  </a:lnTo>
                  <a:close/>
                  <a:moveTo>
                    <a:pt x="223" y="401"/>
                  </a:moveTo>
                  <a:lnTo>
                    <a:pt x="256" y="389"/>
                  </a:lnTo>
                  <a:lnTo>
                    <a:pt x="223" y="403"/>
                  </a:lnTo>
                  <a:lnTo>
                    <a:pt x="223" y="401"/>
                  </a:lnTo>
                  <a:close/>
                  <a:moveTo>
                    <a:pt x="230" y="420"/>
                  </a:moveTo>
                  <a:lnTo>
                    <a:pt x="264" y="406"/>
                  </a:lnTo>
                  <a:lnTo>
                    <a:pt x="230" y="422"/>
                  </a:lnTo>
                  <a:lnTo>
                    <a:pt x="230" y="420"/>
                  </a:lnTo>
                  <a:close/>
                  <a:moveTo>
                    <a:pt x="237" y="434"/>
                  </a:moveTo>
                  <a:lnTo>
                    <a:pt x="268" y="420"/>
                  </a:lnTo>
                  <a:lnTo>
                    <a:pt x="237" y="439"/>
                  </a:lnTo>
                  <a:lnTo>
                    <a:pt x="237" y="434"/>
                  </a:lnTo>
                  <a:close/>
                  <a:moveTo>
                    <a:pt x="245" y="449"/>
                  </a:moveTo>
                  <a:lnTo>
                    <a:pt x="275" y="430"/>
                  </a:lnTo>
                  <a:lnTo>
                    <a:pt x="245" y="451"/>
                  </a:lnTo>
                  <a:lnTo>
                    <a:pt x="245" y="449"/>
                  </a:lnTo>
                  <a:close/>
                  <a:moveTo>
                    <a:pt x="249" y="458"/>
                  </a:moveTo>
                  <a:lnTo>
                    <a:pt x="280" y="437"/>
                  </a:lnTo>
                  <a:lnTo>
                    <a:pt x="252" y="460"/>
                  </a:lnTo>
                  <a:lnTo>
                    <a:pt x="249" y="458"/>
                  </a:lnTo>
                  <a:close/>
                  <a:moveTo>
                    <a:pt x="256" y="465"/>
                  </a:moveTo>
                  <a:lnTo>
                    <a:pt x="283" y="441"/>
                  </a:lnTo>
                  <a:lnTo>
                    <a:pt x="261" y="470"/>
                  </a:lnTo>
                  <a:lnTo>
                    <a:pt x="256" y="465"/>
                  </a:lnTo>
                  <a:close/>
                  <a:moveTo>
                    <a:pt x="264" y="472"/>
                  </a:moveTo>
                  <a:lnTo>
                    <a:pt x="287" y="446"/>
                  </a:lnTo>
                  <a:lnTo>
                    <a:pt x="264" y="472"/>
                  </a:lnTo>
                  <a:close/>
                  <a:moveTo>
                    <a:pt x="268" y="475"/>
                  </a:moveTo>
                  <a:lnTo>
                    <a:pt x="290" y="449"/>
                  </a:lnTo>
                  <a:lnTo>
                    <a:pt x="280" y="482"/>
                  </a:lnTo>
                  <a:lnTo>
                    <a:pt x="268" y="475"/>
                  </a:lnTo>
                  <a:close/>
                  <a:moveTo>
                    <a:pt x="304" y="415"/>
                  </a:moveTo>
                  <a:lnTo>
                    <a:pt x="313" y="420"/>
                  </a:lnTo>
                  <a:lnTo>
                    <a:pt x="294" y="449"/>
                  </a:lnTo>
                  <a:lnTo>
                    <a:pt x="304" y="415"/>
                  </a:lnTo>
                  <a:close/>
                  <a:moveTo>
                    <a:pt x="275" y="479"/>
                  </a:moveTo>
                  <a:lnTo>
                    <a:pt x="294" y="451"/>
                  </a:lnTo>
                  <a:lnTo>
                    <a:pt x="285" y="484"/>
                  </a:lnTo>
                  <a:lnTo>
                    <a:pt x="275" y="479"/>
                  </a:lnTo>
                  <a:close/>
                  <a:moveTo>
                    <a:pt x="285" y="484"/>
                  </a:moveTo>
                  <a:lnTo>
                    <a:pt x="297" y="451"/>
                  </a:lnTo>
                  <a:lnTo>
                    <a:pt x="297" y="487"/>
                  </a:lnTo>
                  <a:lnTo>
                    <a:pt x="285" y="484"/>
                  </a:lnTo>
                  <a:close/>
                </a:path>
              </a:pathLst>
            </a:custGeom>
            <a:solidFill>
              <a:srgbClr val="E6FFF4"/>
            </a:solidFill>
            <a:ln w="0">
              <a:solidFill>
                <a:srgbClr val="E6FFF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6109" name="Freeform 408"/>
            <p:cNvSpPr>
              <a:spLocks noEditPoints="1"/>
            </p:cNvSpPr>
            <p:nvPr/>
          </p:nvSpPr>
          <p:spPr bwMode="auto">
            <a:xfrm>
              <a:off x="1301" y="3048"/>
              <a:ext cx="428" cy="309"/>
            </a:xfrm>
            <a:custGeom>
              <a:avLst/>
              <a:gdLst>
                <a:gd name="T0" fmla="*/ 5 w 428"/>
                <a:gd name="T1" fmla="*/ 0 h 309"/>
                <a:gd name="T2" fmla="*/ 3 w 428"/>
                <a:gd name="T3" fmla="*/ 10 h 309"/>
                <a:gd name="T4" fmla="*/ 3 w 428"/>
                <a:gd name="T5" fmla="*/ 26 h 309"/>
                <a:gd name="T6" fmla="*/ 0 w 428"/>
                <a:gd name="T7" fmla="*/ 43 h 309"/>
                <a:gd name="T8" fmla="*/ 3 w 428"/>
                <a:gd name="T9" fmla="*/ 64 h 309"/>
                <a:gd name="T10" fmla="*/ 3 w 428"/>
                <a:gd name="T11" fmla="*/ 95 h 309"/>
                <a:gd name="T12" fmla="*/ 5 w 428"/>
                <a:gd name="T13" fmla="*/ 121 h 309"/>
                <a:gd name="T14" fmla="*/ 8 w 428"/>
                <a:gd name="T15" fmla="*/ 128 h 309"/>
                <a:gd name="T16" fmla="*/ 5 w 428"/>
                <a:gd name="T17" fmla="*/ 133 h 309"/>
                <a:gd name="T18" fmla="*/ 3 w 428"/>
                <a:gd name="T19" fmla="*/ 154 h 309"/>
                <a:gd name="T20" fmla="*/ 10 w 428"/>
                <a:gd name="T21" fmla="*/ 183 h 309"/>
                <a:gd name="T22" fmla="*/ 29 w 428"/>
                <a:gd name="T23" fmla="*/ 214 h 309"/>
                <a:gd name="T24" fmla="*/ 46 w 428"/>
                <a:gd name="T25" fmla="*/ 233 h 309"/>
                <a:gd name="T26" fmla="*/ 57 w 428"/>
                <a:gd name="T27" fmla="*/ 242 h 309"/>
                <a:gd name="T28" fmla="*/ 67 w 428"/>
                <a:gd name="T29" fmla="*/ 249 h 309"/>
                <a:gd name="T30" fmla="*/ 74 w 428"/>
                <a:gd name="T31" fmla="*/ 254 h 309"/>
                <a:gd name="T32" fmla="*/ 86 w 428"/>
                <a:gd name="T33" fmla="*/ 259 h 309"/>
                <a:gd name="T34" fmla="*/ 95 w 428"/>
                <a:gd name="T35" fmla="*/ 261 h 309"/>
                <a:gd name="T36" fmla="*/ 117 w 428"/>
                <a:gd name="T37" fmla="*/ 266 h 309"/>
                <a:gd name="T38" fmla="*/ 150 w 428"/>
                <a:gd name="T39" fmla="*/ 273 h 309"/>
                <a:gd name="T40" fmla="*/ 183 w 428"/>
                <a:gd name="T41" fmla="*/ 276 h 309"/>
                <a:gd name="T42" fmla="*/ 212 w 428"/>
                <a:gd name="T43" fmla="*/ 273 h 309"/>
                <a:gd name="T44" fmla="*/ 238 w 428"/>
                <a:gd name="T45" fmla="*/ 271 h 309"/>
                <a:gd name="T46" fmla="*/ 255 w 428"/>
                <a:gd name="T47" fmla="*/ 264 h 309"/>
                <a:gd name="T48" fmla="*/ 262 w 428"/>
                <a:gd name="T49" fmla="*/ 259 h 309"/>
                <a:gd name="T50" fmla="*/ 269 w 428"/>
                <a:gd name="T51" fmla="*/ 257 h 309"/>
                <a:gd name="T52" fmla="*/ 278 w 428"/>
                <a:gd name="T53" fmla="*/ 257 h 309"/>
                <a:gd name="T54" fmla="*/ 297 w 428"/>
                <a:gd name="T55" fmla="*/ 257 h 309"/>
                <a:gd name="T56" fmla="*/ 319 w 428"/>
                <a:gd name="T57" fmla="*/ 259 h 309"/>
                <a:gd name="T58" fmla="*/ 335 w 428"/>
                <a:gd name="T59" fmla="*/ 266 h 309"/>
                <a:gd name="T60" fmla="*/ 345 w 428"/>
                <a:gd name="T61" fmla="*/ 271 h 309"/>
                <a:gd name="T62" fmla="*/ 352 w 428"/>
                <a:gd name="T63" fmla="*/ 280 h 309"/>
                <a:gd name="T64" fmla="*/ 354 w 428"/>
                <a:gd name="T65" fmla="*/ 287 h 309"/>
                <a:gd name="T66" fmla="*/ 357 w 428"/>
                <a:gd name="T67" fmla="*/ 297 h 309"/>
                <a:gd name="T68" fmla="*/ 357 w 428"/>
                <a:gd name="T69" fmla="*/ 304 h 309"/>
                <a:gd name="T70" fmla="*/ 357 w 428"/>
                <a:gd name="T71" fmla="*/ 304 h 309"/>
                <a:gd name="T72" fmla="*/ 74 w 428"/>
                <a:gd name="T73" fmla="*/ 17 h 309"/>
                <a:gd name="T74" fmla="*/ 3 w 428"/>
                <a:gd name="T75" fmla="*/ 24 h 309"/>
                <a:gd name="T76" fmla="*/ 36 w 428"/>
                <a:gd name="T77" fmla="*/ 52 h 309"/>
                <a:gd name="T78" fmla="*/ 3 w 428"/>
                <a:gd name="T79" fmla="*/ 78 h 309"/>
                <a:gd name="T80" fmla="*/ 41 w 428"/>
                <a:gd name="T81" fmla="*/ 121 h 309"/>
                <a:gd name="T82" fmla="*/ 76 w 428"/>
                <a:gd name="T83" fmla="*/ 138 h 309"/>
                <a:gd name="T84" fmla="*/ 38 w 428"/>
                <a:gd name="T85" fmla="*/ 147 h 309"/>
                <a:gd name="T86" fmla="*/ 3 w 428"/>
                <a:gd name="T87" fmla="*/ 162 h 309"/>
                <a:gd name="T88" fmla="*/ 55 w 428"/>
                <a:gd name="T89" fmla="*/ 190 h 309"/>
                <a:gd name="T90" fmla="*/ 46 w 428"/>
                <a:gd name="T91" fmla="*/ 233 h 309"/>
                <a:gd name="T92" fmla="*/ 84 w 428"/>
                <a:gd name="T93" fmla="*/ 219 h 309"/>
                <a:gd name="T94" fmla="*/ 69 w 428"/>
                <a:gd name="T95" fmla="*/ 249 h 309"/>
                <a:gd name="T96" fmla="*/ 105 w 428"/>
                <a:gd name="T97" fmla="*/ 228 h 309"/>
                <a:gd name="T98" fmla="*/ 114 w 428"/>
                <a:gd name="T99" fmla="*/ 266 h 309"/>
                <a:gd name="T100" fmla="*/ 169 w 428"/>
                <a:gd name="T101" fmla="*/ 240 h 309"/>
                <a:gd name="T102" fmla="*/ 198 w 428"/>
                <a:gd name="T103" fmla="*/ 276 h 309"/>
                <a:gd name="T104" fmla="*/ 226 w 428"/>
                <a:gd name="T105" fmla="*/ 235 h 309"/>
                <a:gd name="T106" fmla="*/ 252 w 428"/>
                <a:gd name="T107" fmla="*/ 266 h 309"/>
                <a:gd name="T108" fmla="*/ 255 w 428"/>
                <a:gd name="T109" fmla="*/ 188 h 309"/>
                <a:gd name="T110" fmla="*/ 278 w 428"/>
                <a:gd name="T111" fmla="*/ 185 h 309"/>
                <a:gd name="T112" fmla="*/ 323 w 428"/>
                <a:gd name="T113" fmla="*/ 188 h 309"/>
                <a:gd name="T114" fmla="*/ 354 w 428"/>
                <a:gd name="T115" fmla="*/ 197 h 309"/>
                <a:gd name="T116" fmla="*/ 399 w 428"/>
                <a:gd name="T117" fmla="*/ 226 h 309"/>
                <a:gd name="T118" fmla="*/ 411 w 428"/>
                <a:gd name="T119" fmla="*/ 245 h 309"/>
                <a:gd name="T120" fmla="*/ 390 w 428"/>
                <a:gd name="T121" fmla="*/ 290 h 309"/>
                <a:gd name="T122" fmla="*/ 357 w 428"/>
                <a:gd name="T123" fmla="*/ 304 h 3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28" h="309">
                  <a:moveTo>
                    <a:pt x="3" y="5"/>
                  </a:moveTo>
                  <a:lnTo>
                    <a:pt x="74" y="5"/>
                  </a:lnTo>
                  <a:lnTo>
                    <a:pt x="74" y="7"/>
                  </a:lnTo>
                  <a:lnTo>
                    <a:pt x="3" y="7"/>
                  </a:lnTo>
                  <a:lnTo>
                    <a:pt x="3" y="5"/>
                  </a:lnTo>
                  <a:close/>
                  <a:moveTo>
                    <a:pt x="5" y="0"/>
                  </a:moveTo>
                  <a:lnTo>
                    <a:pt x="74" y="14"/>
                  </a:lnTo>
                  <a:lnTo>
                    <a:pt x="74" y="17"/>
                  </a:lnTo>
                  <a:lnTo>
                    <a:pt x="3" y="3"/>
                  </a:lnTo>
                  <a:lnTo>
                    <a:pt x="5" y="0"/>
                  </a:lnTo>
                  <a:close/>
                  <a:moveTo>
                    <a:pt x="3" y="10"/>
                  </a:moveTo>
                  <a:lnTo>
                    <a:pt x="74" y="10"/>
                  </a:lnTo>
                  <a:lnTo>
                    <a:pt x="74" y="14"/>
                  </a:lnTo>
                  <a:lnTo>
                    <a:pt x="3" y="14"/>
                  </a:lnTo>
                  <a:lnTo>
                    <a:pt x="3" y="10"/>
                  </a:lnTo>
                  <a:close/>
                  <a:moveTo>
                    <a:pt x="3" y="10"/>
                  </a:moveTo>
                  <a:lnTo>
                    <a:pt x="74" y="17"/>
                  </a:lnTo>
                  <a:lnTo>
                    <a:pt x="74" y="22"/>
                  </a:lnTo>
                  <a:lnTo>
                    <a:pt x="3" y="17"/>
                  </a:lnTo>
                  <a:lnTo>
                    <a:pt x="3" y="10"/>
                  </a:lnTo>
                  <a:close/>
                  <a:moveTo>
                    <a:pt x="3" y="17"/>
                  </a:moveTo>
                  <a:lnTo>
                    <a:pt x="74" y="22"/>
                  </a:lnTo>
                  <a:lnTo>
                    <a:pt x="72" y="29"/>
                  </a:lnTo>
                  <a:lnTo>
                    <a:pt x="3" y="24"/>
                  </a:lnTo>
                  <a:lnTo>
                    <a:pt x="3" y="17"/>
                  </a:lnTo>
                  <a:close/>
                  <a:moveTo>
                    <a:pt x="3" y="26"/>
                  </a:moveTo>
                  <a:lnTo>
                    <a:pt x="72" y="26"/>
                  </a:lnTo>
                  <a:lnTo>
                    <a:pt x="72" y="33"/>
                  </a:lnTo>
                  <a:lnTo>
                    <a:pt x="3" y="33"/>
                  </a:lnTo>
                  <a:lnTo>
                    <a:pt x="3" y="26"/>
                  </a:lnTo>
                  <a:close/>
                  <a:moveTo>
                    <a:pt x="3" y="31"/>
                  </a:moveTo>
                  <a:lnTo>
                    <a:pt x="72" y="36"/>
                  </a:lnTo>
                  <a:lnTo>
                    <a:pt x="72" y="45"/>
                  </a:lnTo>
                  <a:lnTo>
                    <a:pt x="0" y="41"/>
                  </a:lnTo>
                  <a:lnTo>
                    <a:pt x="3" y="31"/>
                  </a:lnTo>
                  <a:close/>
                  <a:moveTo>
                    <a:pt x="0" y="43"/>
                  </a:moveTo>
                  <a:lnTo>
                    <a:pt x="72" y="43"/>
                  </a:lnTo>
                  <a:lnTo>
                    <a:pt x="72" y="52"/>
                  </a:lnTo>
                  <a:lnTo>
                    <a:pt x="0" y="52"/>
                  </a:lnTo>
                  <a:lnTo>
                    <a:pt x="0" y="43"/>
                  </a:lnTo>
                  <a:close/>
                  <a:moveTo>
                    <a:pt x="0" y="55"/>
                  </a:moveTo>
                  <a:lnTo>
                    <a:pt x="72" y="52"/>
                  </a:lnTo>
                  <a:lnTo>
                    <a:pt x="72" y="62"/>
                  </a:lnTo>
                  <a:lnTo>
                    <a:pt x="3" y="67"/>
                  </a:lnTo>
                  <a:lnTo>
                    <a:pt x="0" y="55"/>
                  </a:lnTo>
                  <a:close/>
                  <a:moveTo>
                    <a:pt x="3" y="64"/>
                  </a:moveTo>
                  <a:lnTo>
                    <a:pt x="72" y="62"/>
                  </a:lnTo>
                  <a:lnTo>
                    <a:pt x="74" y="76"/>
                  </a:lnTo>
                  <a:lnTo>
                    <a:pt x="3" y="78"/>
                  </a:lnTo>
                  <a:lnTo>
                    <a:pt x="3" y="64"/>
                  </a:lnTo>
                  <a:close/>
                  <a:moveTo>
                    <a:pt x="3" y="81"/>
                  </a:moveTo>
                  <a:lnTo>
                    <a:pt x="74" y="76"/>
                  </a:lnTo>
                  <a:lnTo>
                    <a:pt x="74" y="90"/>
                  </a:lnTo>
                  <a:lnTo>
                    <a:pt x="3" y="95"/>
                  </a:lnTo>
                  <a:lnTo>
                    <a:pt x="3" y="81"/>
                  </a:lnTo>
                  <a:close/>
                  <a:moveTo>
                    <a:pt x="3" y="95"/>
                  </a:moveTo>
                  <a:lnTo>
                    <a:pt x="74" y="88"/>
                  </a:lnTo>
                  <a:lnTo>
                    <a:pt x="76" y="105"/>
                  </a:lnTo>
                  <a:lnTo>
                    <a:pt x="5" y="112"/>
                  </a:lnTo>
                  <a:lnTo>
                    <a:pt x="3" y="95"/>
                  </a:lnTo>
                  <a:close/>
                  <a:moveTo>
                    <a:pt x="5" y="109"/>
                  </a:moveTo>
                  <a:lnTo>
                    <a:pt x="76" y="107"/>
                  </a:lnTo>
                  <a:lnTo>
                    <a:pt x="76" y="119"/>
                  </a:lnTo>
                  <a:lnTo>
                    <a:pt x="5" y="121"/>
                  </a:lnTo>
                  <a:lnTo>
                    <a:pt x="5" y="109"/>
                  </a:lnTo>
                  <a:close/>
                  <a:moveTo>
                    <a:pt x="5" y="121"/>
                  </a:moveTo>
                  <a:lnTo>
                    <a:pt x="76" y="119"/>
                  </a:lnTo>
                  <a:lnTo>
                    <a:pt x="76" y="128"/>
                  </a:lnTo>
                  <a:lnTo>
                    <a:pt x="5" y="131"/>
                  </a:lnTo>
                  <a:lnTo>
                    <a:pt x="5" y="121"/>
                  </a:lnTo>
                  <a:close/>
                  <a:moveTo>
                    <a:pt x="5" y="126"/>
                  </a:moveTo>
                  <a:lnTo>
                    <a:pt x="76" y="133"/>
                  </a:lnTo>
                  <a:lnTo>
                    <a:pt x="76" y="138"/>
                  </a:lnTo>
                  <a:lnTo>
                    <a:pt x="5" y="133"/>
                  </a:lnTo>
                  <a:lnTo>
                    <a:pt x="5" y="126"/>
                  </a:lnTo>
                  <a:close/>
                  <a:moveTo>
                    <a:pt x="8" y="128"/>
                  </a:moveTo>
                  <a:lnTo>
                    <a:pt x="76" y="145"/>
                  </a:lnTo>
                  <a:lnTo>
                    <a:pt x="74" y="150"/>
                  </a:lnTo>
                  <a:lnTo>
                    <a:pt x="5" y="133"/>
                  </a:lnTo>
                  <a:lnTo>
                    <a:pt x="8" y="128"/>
                  </a:lnTo>
                  <a:close/>
                  <a:moveTo>
                    <a:pt x="8" y="126"/>
                  </a:moveTo>
                  <a:lnTo>
                    <a:pt x="72" y="154"/>
                  </a:lnTo>
                  <a:lnTo>
                    <a:pt x="72" y="159"/>
                  </a:lnTo>
                  <a:lnTo>
                    <a:pt x="5" y="131"/>
                  </a:lnTo>
                  <a:lnTo>
                    <a:pt x="8" y="126"/>
                  </a:lnTo>
                  <a:close/>
                  <a:moveTo>
                    <a:pt x="5" y="133"/>
                  </a:moveTo>
                  <a:lnTo>
                    <a:pt x="72" y="157"/>
                  </a:lnTo>
                  <a:lnTo>
                    <a:pt x="72" y="159"/>
                  </a:lnTo>
                  <a:lnTo>
                    <a:pt x="3" y="135"/>
                  </a:lnTo>
                  <a:lnTo>
                    <a:pt x="5" y="133"/>
                  </a:lnTo>
                  <a:close/>
                  <a:moveTo>
                    <a:pt x="3" y="147"/>
                  </a:moveTo>
                  <a:lnTo>
                    <a:pt x="72" y="147"/>
                  </a:lnTo>
                  <a:lnTo>
                    <a:pt x="72" y="152"/>
                  </a:lnTo>
                  <a:lnTo>
                    <a:pt x="3" y="152"/>
                  </a:lnTo>
                  <a:lnTo>
                    <a:pt x="3" y="147"/>
                  </a:lnTo>
                  <a:close/>
                  <a:moveTo>
                    <a:pt x="3" y="154"/>
                  </a:moveTo>
                  <a:lnTo>
                    <a:pt x="72" y="150"/>
                  </a:lnTo>
                  <a:lnTo>
                    <a:pt x="74" y="154"/>
                  </a:lnTo>
                  <a:lnTo>
                    <a:pt x="3" y="162"/>
                  </a:lnTo>
                  <a:lnTo>
                    <a:pt x="3" y="154"/>
                  </a:lnTo>
                  <a:close/>
                  <a:moveTo>
                    <a:pt x="5" y="171"/>
                  </a:moveTo>
                  <a:lnTo>
                    <a:pt x="72" y="147"/>
                  </a:lnTo>
                  <a:lnTo>
                    <a:pt x="74" y="154"/>
                  </a:lnTo>
                  <a:lnTo>
                    <a:pt x="8" y="178"/>
                  </a:lnTo>
                  <a:lnTo>
                    <a:pt x="5" y="171"/>
                  </a:lnTo>
                  <a:close/>
                  <a:moveTo>
                    <a:pt x="10" y="183"/>
                  </a:moveTo>
                  <a:lnTo>
                    <a:pt x="74" y="152"/>
                  </a:lnTo>
                  <a:lnTo>
                    <a:pt x="79" y="164"/>
                  </a:lnTo>
                  <a:lnTo>
                    <a:pt x="15" y="192"/>
                  </a:lnTo>
                  <a:lnTo>
                    <a:pt x="10" y="183"/>
                  </a:lnTo>
                  <a:close/>
                  <a:moveTo>
                    <a:pt x="17" y="200"/>
                  </a:moveTo>
                  <a:lnTo>
                    <a:pt x="76" y="159"/>
                  </a:lnTo>
                  <a:lnTo>
                    <a:pt x="84" y="171"/>
                  </a:lnTo>
                  <a:lnTo>
                    <a:pt x="27" y="211"/>
                  </a:lnTo>
                  <a:lnTo>
                    <a:pt x="17" y="200"/>
                  </a:lnTo>
                  <a:close/>
                  <a:moveTo>
                    <a:pt x="29" y="214"/>
                  </a:moveTo>
                  <a:lnTo>
                    <a:pt x="81" y="166"/>
                  </a:lnTo>
                  <a:lnTo>
                    <a:pt x="88" y="176"/>
                  </a:lnTo>
                  <a:lnTo>
                    <a:pt x="36" y="221"/>
                  </a:lnTo>
                  <a:lnTo>
                    <a:pt x="29" y="214"/>
                  </a:lnTo>
                  <a:close/>
                  <a:moveTo>
                    <a:pt x="38" y="226"/>
                  </a:moveTo>
                  <a:lnTo>
                    <a:pt x="86" y="173"/>
                  </a:lnTo>
                  <a:lnTo>
                    <a:pt x="93" y="181"/>
                  </a:lnTo>
                  <a:lnTo>
                    <a:pt x="46" y="233"/>
                  </a:lnTo>
                  <a:lnTo>
                    <a:pt x="38" y="226"/>
                  </a:lnTo>
                  <a:close/>
                  <a:moveTo>
                    <a:pt x="46" y="233"/>
                  </a:moveTo>
                  <a:lnTo>
                    <a:pt x="93" y="181"/>
                  </a:lnTo>
                  <a:lnTo>
                    <a:pt x="100" y="185"/>
                  </a:lnTo>
                  <a:lnTo>
                    <a:pt x="53" y="238"/>
                  </a:lnTo>
                  <a:lnTo>
                    <a:pt x="46" y="233"/>
                  </a:lnTo>
                  <a:close/>
                  <a:moveTo>
                    <a:pt x="53" y="238"/>
                  </a:moveTo>
                  <a:lnTo>
                    <a:pt x="100" y="185"/>
                  </a:lnTo>
                  <a:lnTo>
                    <a:pt x="105" y="190"/>
                  </a:lnTo>
                  <a:lnTo>
                    <a:pt x="57" y="242"/>
                  </a:lnTo>
                  <a:lnTo>
                    <a:pt x="53" y="238"/>
                  </a:lnTo>
                  <a:close/>
                  <a:moveTo>
                    <a:pt x="57" y="242"/>
                  </a:moveTo>
                  <a:lnTo>
                    <a:pt x="105" y="190"/>
                  </a:lnTo>
                  <a:lnTo>
                    <a:pt x="107" y="192"/>
                  </a:lnTo>
                  <a:lnTo>
                    <a:pt x="62" y="247"/>
                  </a:lnTo>
                  <a:lnTo>
                    <a:pt x="57" y="242"/>
                  </a:lnTo>
                  <a:close/>
                  <a:moveTo>
                    <a:pt x="67" y="249"/>
                  </a:moveTo>
                  <a:lnTo>
                    <a:pt x="103" y="188"/>
                  </a:lnTo>
                  <a:lnTo>
                    <a:pt x="105" y="190"/>
                  </a:lnTo>
                  <a:lnTo>
                    <a:pt x="69" y="252"/>
                  </a:lnTo>
                  <a:lnTo>
                    <a:pt x="67" y="249"/>
                  </a:lnTo>
                  <a:close/>
                  <a:moveTo>
                    <a:pt x="67" y="249"/>
                  </a:moveTo>
                  <a:lnTo>
                    <a:pt x="110" y="192"/>
                  </a:lnTo>
                  <a:lnTo>
                    <a:pt x="110" y="195"/>
                  </a:lnTo>
                  <a:lnTo>
                    <a:pt x="69" y="249"/>
                  </a:lnTo>
                  <a:lnTo>
                    <a:pt x="67" y="249"/>
                  </a:lnTo>
                  <a:close/>
                  <a:moveTo>
                    <a:pt x="74" y="254"/>
                  </a:moveTo>
                  <a:lnTo>
                    <a:pt x="105" y="190"/>
                  </a:lnTo>
                  <a:lnTo>
                    <a:pt x="107" y="190"/>
                  </a:lnTo>
                  <a:lnTo>
                    <a:pt x="74" y="254"/>
                  </a:lnTo>
                  <a:close/>
                  <a:moveTo>
                    <a:pt x="74" y="254"/>
                  </a:moveTo>
                  <a:lnTo>
                    <a:pt x="107" y="190"/>
                  </a:lnTo>
                  <a:lnTo>
                    <a:pt x="107" y="192"/>
                  </a:lnTo>
                  <a:lnTo>
                    <a:pt x="76" y="257"/>
                  </a:lnTo>
                  <a:lnTo>
                    <a:pt x="74" y="254"/>
                  </a:lnTo>
                  <a:close/>
                  <a:moveTo>
                    <a:pt x="76" y="257"/>
                  </a:moveTo>
                  <a:lnTo>
                    <a:pt x="107" y="192"/>
                  </a:lnTo>
                  <a:lnTo>
                    <a:pt x="110" y="192"/>
                  </a:lnTo>
                  <a:lnTo>
                    <a:pt x="79" y="257"/>
                  </a:lnTo>
                  <a:lnTo>
                    <a:pt x="76" y="257"/>
                  </a:lnTo>
                  <a:close/>
                  <a:moveTo>
                    <a:pt x="86" y="259"/>
                  </a:moveTo>
                  <a:lnTo>
                    <a:pt x="105" y="190"/>
                  </a:lnTo>
                  <a:lnTo>
                    <a:pt x="107" y="192"/>
                  </a:lnTo>
                  <a:lnTo>
                    <a:pt x="88" y="259"/>
                  </a:lnTo>
                  <a:lnTo>
                    <a:pt x="86" y="259"/>
                  </a:lnTo>
                  <a:close/>
                  <a:moveTo>
                    <a:pt x="88" y="259"/>
                  </a:moveTo>
                  <a:lnTo>
                    <a:pt x="107" y="192"/>
                  </a:lnTo>
                  <a:lnTo>
                    <a:pt x="114" y="192"/>
                  </a:lnTo>
                  <a:lnTo>
                    <a:pt x="95" y="261"/>
                  </a:lnTo>
                  <a:lnTo>
                    <a:pt x="88" y="259"/>
                  </a:lnTo>
                  <a:close/>
                  <a:moveTo>
                    <a:pt x="95" y="261"/>
                  </a:moveTo>
                  <a:lnTo>
                    <a:pt x="112" y="192"/>
                  </a:lnTo>
                  <a:lnTo>
                    <a:pt x="122" y="195"/>
                  </a:lnTo>
                  <a:lnTo>
                    <a:pt x="103" y="264"/>
                  </a:lnTo>
                  <a:lnTo>
                    <a:pt x="95" y="261"/>
                  </a:lnTo>
                  <a:close/>
                  <a:moveTo>
                    <a:pt x="103" y="264"/>
                  </a:moveTo>
                  <a:lnTo>
                    <a:pt x="119" y="195"/>
                  </a:lnTo>
                  <a:lnTo>
                    <a:pt x="131" y="197"/>
                  </a:lnTo>
                  <a:lnTo>
                    <a:pt x="114" y="266"/>
                  </a:lnTo>
                  <a:lnTo>
                    <a:pt x="103" y="264"/>
                  </a:lnTo>
                  <a:close/>
                  <a:moveTo>
                    <a:pt x="117" y="266"/>
                  </a:moveTo>
                  <a:lnTo>
                    <a:pt x="129" y="197"/>
                  </a:lnTo>
                  <a:lnTo>
                    <a:pt x="143" y="200"/>
                  </a:lnTo>
                  <a:lnTo>
                    <a:pt x="131" y="271"/>
                  </a:lnTo>
                  <a:lnTo>
                    <a:pt x="117" y="266"/>
                  </a:lnTo>
                  <a:close/>
                  <a:moveTo>
                    <a:pt x="131" y="271"/>
                  </a:moveTo>
                  <a:lnTo>
                    <a:pt x="143" y="200"/>
                  </a:lnTo>
                  <a:lnTo>
                    <a:pt x="160" y="202"/>
                  </a:lnTo>
                  <a:lnTo>
                    <a:pt x="148" y="273"/>
                  </a:lnTo>
                  <a:lnTo>
                    <a:pt x="131" y="271"/>
                  </a:lnTo>
                  <a:close/>
                  <a:moveTo>
                    <a:pt x="150" y="273"/>
                  </a:moveTo>
                  <a:lnTo>
                    <a:pt x="157" y="202"/>
                  </a:lnTo>
                  <a:lnTo>
                    <a:pt x="171" y="204"/>
                  </a:lnTo>
                  <a:lnTo>
                    <a:pt x="167" y="273"/>
                  </a:lnTo>
                  <a:lnTo>
                    <a:pt x="150" y="273"/>
                  </a:lnTo>
                  <a:close/>
                  <a:moveTo>
                    <a:pt x="167" y="273"/>
                  </a:moveTo>
                  <a:lnTo>
                    <a:pt x="171" y="204"/>
                  </a:lnTo>
                  <a:lnTo>
                    <a:pt x="186" y="204"/>
                  </a:lnTo>
                  <a:lnTo>
                    <a:pt x="181" y="276"/>
                  </a:lnTo>
                  <a:lnTo>
                    <a:pt x="167" y="273"/>
                  </a:lnTo>
                  <a:close/>
                  <a:moveTo>
                    <a:pt x="183" y="276"/>
                  </a:moveTo>
                  <a:lnTo>
                    <a:pt x="183" y="204"/>
                  </a:lnTo>
                  <a:lnTo>
                    <a:pt x="198" y="204"/>
                  </a:lnTo>
                  <a:lnTo>
                    <a:pt x="198" y="276"/>
                  </a:lnTo>
                  <a:lnTo>
                    <a:pt x="183" y="276"/>
                  </a:lnTo>
                  <a:close/>
                  <a:moveTo>
                    <a:pt x="200" y="276"/>
                  </a:moveTo>
                  <a:lnTo>
                    <a:pt x="195" y="204"/>
                  </a:lnTo>
                  <a:lnTo>
                    <a:pt x="205" y="204"/>
                  </a:lnTo>
                  <a:lnTo>
                    <a:pt x="212" y="273"/>
                  </a:lnTo>
                  <a:lnTo>
                    <a:pt x="200" y="276"/>
                  </a:lnTo>
                  <a:close/>
                  <a:moveTo>
                    <a:pt x="212" y="273"/>
                  </a:moveTo>
                  <a:lnTo>
                    <a:pt x="205" y="204"/>
                  </a:lnTo>
                  <a:lnTo>
                    <a:pt x="214" y="202"/>
                  </a:lnTo>
                  <a:lnTo>
                    <a:pt x="224" y="273"/>
                  </a:lnTo>
                  <a:lnTo>
                    <a:pt x="212" y="273"/>
                  </a:lnTo>
                  <a:close/>
                  <a:moveTo>
                    <a:pt x="228" y="273"/>
                  </a:moveTo>
                  <a:lnTo>
                    <a:pt x="209" y="204"/>
                  </a:lnTo>
                  <a:lnTo>
                    <a:pt x="217" y="202"/>
                  </a:lnTo>
                  <a:lnTo>
                    <a:pt x="236" y="271"/>
                  </a:lnTo>
                  <a:lnTo>
                    <a:pt x="228" y="273"/>
                  </a:lnTo>
                  <a:close/>
                  <a:moveTo>
                    <a:pt x="238" y="271"/>
                  </a:moveTo>
                  <a:lnTo>
                    <a:pt x="217" y="202"/>
                  </a:lnTo>
                  <a:lnTo>
                    <a:pt x="224" y="200"/>
                  </a:lnTo>
                  <a:lnTo>
                    <a:pt x="245" y="268"/>
                  </a:lnTo>
                  <a:lnTo>
                    <a:pt x="238" y="271"/>
                  </a:lnTo>
                  <a:close/>
                  <a:moveTo>
                    <a:pt x="245" y="266"/>
                  </a:moveTo>
                  <a:lnTo>
                    <a:pt x="221" y="200"/>
                  </a:lnTo>
                  <a:lnTo>
                    <a:pt x="228" y="200"/>
                  </a:lnTo>
                  <a:lnTo>
                    <a:pt x="252" y="266"/>
                  </a:lnTo>
                  <a:lnTo>
                    <a:pt x="245" y="266"/>
                  </a:lnTo>
                  <a:close/>
                  <a:moveTo>
                    <a:pt x="255" y="264"/>
                  </a:moveTo>
                  <a:lnTo>
                    <a:pt x="224" y="200"/>
                  </a:lnTo>
                  <a:lnTo>
                    <a:pt x="228" y="197"/>
                  </a:lnTo>
                  <a:lnTo>
                    <a:pt x="259" y="261"/>
                  </a:lnTo>
                  <a:lnTo>
                    <a:pt x="255" y="264"/>
                  </a:lnTo>
                  <a:close/>
                  <a:moveTo>
                    <a:pt x="259" y="261"/>
                  </a:moveTo>
                  <a:lnTo>
                    <a:pt x="228" y="197"/>
                  </a:lnTo>
                  <a:lnTo>
                    <a:pt x="233" y="195"/>
                  </a:lnTo>
                  <a:lnTo>
                    <a:pt x="266" y="259"/>
                  </a:lnTo>
                  <a:lnTo>
                    <a:pt x="259" y="261"/>
                  </a:lnTo>
                  <a:close/>
                  <a:moveTo>
                    <a:pt x="262" y="259"/>
                  </a:moveTo>
                  <a:lnTo>
                    <a:pt x="238" y="192"/>
                  </a:lnTo>
                  <a:lnTo>
                    <a:pt x="243" y="190"/>
                  </a:lnTo>
                  <a:lnTo>
                    <a:pt x="269" y="257"/>
                  </a:lnTo>
                  <a:lnTo>
                    <a:pt x="262" y="259"/>
                  </a:lnTo>
                  <a:close/>
                  <a:moveTo>
                    <a:pt x="266" y="259"/>
                  </a:moveTo>
                  <a:lnTo>
                    <a:pt x="245" y="190"/>
                  </a:lnTo>
                  <a:lnTo>
                    <a:pt x="250" y="188"/>
                  </a:lnTo>
                  <a:lnTo>
                    <a:pt x="274" y="257"/>
                  </a:lnTo>
                  <a:lnTo>
                    <a:pt x="266" y="259"/>
                  </a:lnTo>
                  <a:close/>
                  <a:moveTo>
                    <a:pt x="269" y="257"/>
                  </a:moveTo>
                  <a:lnTo>
                    <a:pt x="255" y="188"/>
                  </a:lnTo>
                  <a:lnTo>
                    <a:pt x="262" y="185"/>
                  </a:lnTo>
                  <a:lnTo>
                    <a:pt x="276" y="257"/>
                  </a:lnTo>
                  <a:lnTo>
                    <a:pt x="269" y="257"/>
                  </a:lnTo>
                  <a:close/>
                  <a:moveTo>
                    <a:pt x="271" y="257"/>
                  </a:moveTo>
                  <a:lnTo>
                    <a:pt x="269" y="185"/>
                  </a:lnTo>
                  <a:lnTo>
                    <a:pt x="278" y="185"/>
                  </a:lnTo>
                  <a:lnTo>
                    <a:pt x="281" y="257"/>
                  </a:lnTo>
                  <a:lnTo>
                    <a:pt x="271" y="257"/>
                  </a:lnTo>
                  <a:close/>
                  <a:moveTo>
                    <a:pt x="278" y="257"/>
                  </a:moveTo>
                  <a:lnTo>
                    <a:pt x="278" y="185"/>
                  </a:lnTo>
                  <a:lnTo>
                    <a:pt x="290" y="185"/>
                  </a:lnTo>
                  <a:lnTo>
                    <a:pt x="290" y="257"/>
                  </a:lnTo>
                  <a:lnTo>
                    <a:pt x="278" y="257"/>
                  </a:lnTo>
                  <a:close/>
                  <a:moveTo>
                    <a:pt x="288" y="257"/>
                  </a:moveTo>
                  <a:lnTo>
                    <a:pt x="292" y="185"/>
                  </a:lnTo>
                  <a:lnTo>
                    <a:pt x="304" y="185"/>
                  </a:lnTo>
                  <a:lnTo>
                    <a:pt x="302" y="257"/>
                  </a:lnTo>
                  <a:lnTo>
                    <a:pt x="288" y="257"/>
                  </a:lnTo>
                  <a:close/>
                  <a:moveTo>
                    <a:pt x="297" y="257"/>
                  </a:moveTo>
                  <a:lnTo>
                    <a:pt x="309" y="185"/>
                  </a:lnTo>
                  <a:lnTo>
                    <a:pt x="321" y="188"/>
                  </a:lnTo>
                  <a:lnTo>
                    <a:pt x="311" y="259"/>
                  </a:lnTo>
                  <a:lnTo>
                    <a:pt x="297" y="257"/>
                  </a:lnTo>
                  <a:close/>
                  <a:moveTo>
                    <a:pt x="309" y="257"/>
                  </a:moveTo>
                  <a:lnTo>
                    <a:pt x="323" y="188"/>
                  </a:lnTo>
                  <a:lnTo>
                    <a:pt x="338" y="192"/>
                  </a:lnTo>
                  <a:lnTo>
                    <a:pt x="321" y="261"/>
                  </a:lnTo>
                  <a:lnTo>
                    <a:pt x="309" y="257"/>
                  </a:lnTo>
                  <a:close/>
                  <a:moveTo>
                    <a:pt x="319" y="259"/>
                  </a:moveTo>
                  <a:lnTo>
                    <a:pt x="342" y="192"/>
                  </a:lnTo>
                  <a:lnTo>
                    <a:pt x="354" y="197"/>
                  </a:lnTo>
                  <a:lnTo>
                    <a:pt x="333" y="264"/>
                  </a:lnTo>
                  <a:lnTo>
                    <a:pt x="319" y="259"/>
                  </a:lnTo>
                  <a:close/>
                  <a:moveTo>
                    <a:pt x="328" y="261"/>
                  </a:moveTo>
                  <a:lnTo>
                    <a:pt x="359" y="200"/>
                  </a:lnTo>
                  <a:lnTo>
                    <a:pt x="371" y="204"/>
                  </a:lnTo>
                  <a:lnTo>
                    <a:pt x="340" y="268"/>
                  </a:lnTo>
                  <a:lnTo>
                    <a:pt x="328" y="261"/>
                  </a:lnTo>
                  <a:close/>
                  <a:moveTo>
                    <a:pt x="335" y="266"/>
                  </a:moveTo>
                  <a:lnTo>
                    <a:pt x="376" y="207"/>
                  </a:lnTo>
                  <a:lnTo>
                    <a:pt x="385" y="214"/>
                  </a:lnTo>
                  <a:lnTo>
                    <a:pt x="345" y="273"/>
                  </a:lnTo>
                  <a:lnTo>
                    <a:pt x="335" y="266"/>
                  </a:lnTo>
                  <a:close/>
                  <a:moveTo>
                    <a:pt x="340" y="268"/>
                  </a:moveTo>
                  <a:lnTo>
                    <a:pt x="390" y="216"/>
                  </a:lnTo>
                  <a:lnTo>
                    <a:pt x="397" y="223"/>
                  </a:lnTo>
                  <a:lnTo>
                    <a:pt x="347" y="276"/>
                  </a:lnTo>
                  <a:lnTo>
                    <a:pt x="340" y="268"/>
                  </a:lnTo>
                  <a:close/>
                  <a:moveTo>
                    <a:pt x="345" y="271"/>
                  </a:moveTo>
                  <a:lnTo>
                    <a:pt x="399" y="226"/>
                  </a:lnTo>
                  <a:lnTo>
                    <a:pt x="404" y="233"/>
                  </a:lnTo>
                  <a:lnTo>
                    <a:pt x="352" y="278"/>
                  </a:lnTo>
                  <a:lnTo>
                    <a:pt x="345" y="271"/>
                  </a:lnTo>
                  <a:close/>
                  <a:moveTo>
                    <a:pt x="347" y="276"/>
                  </a:moveTo>
                  <a:lnTo>
                    <a:pt x="409" y="238"/>
                  </a:lnTo>
                  <a:lnTo>
                    <a:pt x="411" y="245"/>
                  </a:lnTo>
                  <a:lnTo>
                    <a:pt x="352" y="280"/>
                  </a:lnTo>
                  <a:lnTo>
                    <a:pt x="347" y="276"/>
                  </a:lnTo>
                  <a:close/>
                  <a:moveTo>
                    <a:pt x="352" y="280"/>
                  </a:moveTo>
                  <a:lnTo>
                    <a:pt x="414" y="247"/>
                  </a:lnTo>
                  <a:lnTo>
                    <a:pt x="416" y="252"/>
                  </a:lnTo>
                  <a:lnTo>
                    <a:pt x="354" y="287"/>
                  </a:lnTo>
                  <a:lnTo>
                    <a:pt x="352" y="280"/>
                  </a:lnTo>
                  <a:close/>
                  <a:moveTo>
                    <a:pt x="352" y="280"/>
                  </a:moveTo>
                  <a:lnTo>
                    <a:pt x="418" y="259"/>
                  </a:lnTo>
                  <a:lnTo>
                    <a:pt x="421" y="266"/>
                  </a:lnTo>
                  <a:lnTo>
                    <a:pt x="354" y="287"/>
                  </a:lnTo>
                  <a:lnTo>
                    <a:pt x="352" y="280"/>
                  </a:lnTo>
                  <a:close/>
                  <a:moveTo>
                    <a:pt x="354" y="287"/>
                  </a:moveTo>
                  <a:lnTo>
                    <a:pt x="421" y="266"/>
                  </a:lnTo>
                  <a:lnTo>
                    <a:pt x="423" y="273"/>
                  </a:lnTo>
                  <a:lnTo>
                    <a:pt x="357" y="295"/>
                  </a:lnTo>
                  <a:lnTo>
                    <a:pt x="354" y="287"/>
                  </a:lnTo>
                  <a:close/>
                  <a:moveTo>
                    <a:pt x="354" y="290"/>
                  </a:moveTo>
                  <a:lnTo>
                    <a:pt x="425" y="278"/>
                  </a:lnTo>
                  <a:lnTo>
                    <a:pt x="425" y="283"/>
                  </a:lnTo>
                  <a:lnTo>
                    <a:pt x="357" y="295"/>
                  </a:lnTo>
                  <a:lnTo>
                    <a:pt x="354" y="290"/>
                  </a:lnTo>
                  <a:close/>
                  <a:moveTo>
                    <a:pt x="357" y="297"/>
                  </a:moveTo>
                  <a:lnTo>
                    <a:pt x="425" y="283"/>
                  </a:lnTo>
                  <a:lnTo>
                    <a:pt x="425" y="287"/>
                  </a:lnTo>
                  <a:lnTo>
                    <a:pt x="357" y="302"/>
                  </a:lnTo>
                  <a:lnTo>
                    <a:pt x="357" y="297"/>
                  </a:lnTo>
                  <a:close/>
                  <a:moveTo>
                    <a:pt x="357" y="299"/>
                  </a:moveTo>
                  <a:lnTo>
                    <a:pt x="428" y="290"/>
                  </a:lnTo>
                  <a:lnTo>
                    <a:pt x="428" y="295"/>
                  </a:lnTo>
                  <a:lnTo>
                    <a:pt x="357" y="304"/>
                  </a:lnTo>
                  <a:lnTo>
                    <a:pt x="357" y="299"/>
                  </a:lnTo>
                  <a:close/>
                  <a:moveTo>
                    <a:pt x="357" y="304"/>
                  </a:moveTo>
                  <a:lnTo>
                    <a:pt x="428" y="292"/>
                  </a:lnTo>
                  <a:lnTo>
                    <a:pt x="428" y="297"/>
                  </a:lnTo>
                  <a:lnTo>
                    <a:pt x="359" y="309"/>
                  </a:lnTo>
                  <a:lnTo>
                    <a:pt x="357" y="304"/>
                  </a:lnTo>
                  <a:close/>
                  <a:moveTo>
                    <a:pt x="357" y="302"/>
                  </a:moveTo>
                  <a:lnTo>
                    <a:pt x="428" y="302"/>
                  </a:lnTo>
                  <a:lnTo>
                    <a:pt x="428" y="304"/>
                  </a:lnTo>
                  <a:lnTo>
                    <a:pt x="357" y="304"/>
                  </a:lnTo>
                  <a:lnTo>
                    <a:pt x="357" y="302"/>
                  </a:lnTo>
                  <a:close/>
                  <a:moveTo>
                    <a:pt x="357" y="304"/>
                  </a:moveTo>
                  <a:lnTo>
                    <a:pt x="428" y="304"/>
                  </a:lnTo>
                  <a:lnTo>
                    <a:pt x="357" y="304"/>
                  </a:lnTo>
                  <a:close/>
                  <a:moveTo>
                    <a:pt x="74" y="7"/>
                  </a:moveTo>
                  <a:lnTo>
                    <a:pt x="74" y="14"/>
                  </a:lnTo>
                  <a:lnTo>
                    <a:pt x="38" y="7"/>
                  </a:lnTo>
                  <a:lnTo>
                    <a:pt x="74" y="7"/>
                  </a:lnTo>
                  <a:close/>
                  <a:moveTo>
                    <a:pt x="3" y="3"/>
                  </a:moveTo>
                  <a:lnTo>
                    <a:pt x="38" y="10"/>
                  </a:lnTo>
                  <a:lnTo>
                    <a:pt x="3" y="10"/>
                  </a:lnTo>
                  <a:lnTo>
                    <a:pt x="3" y="3"/>
                  </a:lnTo>
                  <a:close/>
                  <a:moveTo>
                    <a:pt x="74" y="14"/>
                  </a:moveTo>
                  <a:lnTo>
                    <a:pt x="74" y="17"/>
                  </a:lnTo>
                  <a:lnTo>
                    <a:pt x="38" y="14"/>
                  </a:lnTo>
                  <a:lnTo>
                    <a:pt x="74" y="14"/>
                  </a:lnTo>
                  <a:close/>
                  <a:moveTo>
                    <a:pt x="3" y="17"/>
                  </a:moveTo>
                  <a:lnTo>
                    <a:pt x="38" y="19"/>
                  </a:lnTo>
                  <a:lnTo>
                    <a:pt x="3" y="17"/>
                  </a:lnTo>
                  <a:close/>
                  <a:moveTo>
                    <a:pt x="3" y="24"/>
                  </a:moveTo>
                  <a:lnTo>
                    <a:pt x="38" y="26"/>
                  </a:lnTo>
                  <a:lnTo>
                    <a:pt x="3" y="26"/>
                  </a:lnTo>
                  <a:lnTo>
                    <a:pt x="3" y="24"/>
                  </a:lnTo>
                  <a:close/>
                  <a:moveTo>
                    <a:pt x="72" y="33"/>
                  </a:moveTo>
                  <a:lnTo>
                    <a:pt x="72" y="36"/>
                  </a:lnTo>
                  <a:lnTo>
                    <a:pt x="38" y="33"/>
                  </a:lnTo>
                  <a:lnTo>
                    <a:pt x="72" y="33"/>
                  </a:lnTo>
                  <a:close/>
                  <a:moveTo>
                    <a:pt x="0" y="41"/>
                  </a:moveTo>
                  <a:lnTo>
                    <a:pt x="36" y="43"/>
                  </a:lnTo>
                  <a:lnTo>
                    <a:pt x="0" y="43"/>
                  </a:lnTo>
                  <a:lnTo>
                    <a:pt x="0" y="41"/>
                  </a:lnTo>
                  <a:close/>
                  <a:moveTo>
                    <a:pt x="0" y="52"/>
                  </a:moveTo>
                  <a:lnTo>
                    <a:pt x="36" y="52"/>
                  </a:lnTo>
                  <a:lnTo>
                    <a:pt x="0" y="55"/>
                  </a:lnTo>
                  <a:lnTo>
                    <a:pt x="0" y="52"/>
                  </a:lnTo>
                  <a:close/>
                  <a:moveTo>
                    <a:pt x="72" y="62"/>
                  </a:moveTo>
                  <a:lnTo>
                    <a:pt x="72" y="62"/>
                  </a:lnTo>
                  <a:lnTo>
                    <a:pt x="38" y="64"/>
                  </a:lnTo>
                  <a:lnTo>
                    <a:pt x="72" y="62"/>
                  </a:lnTo>
                  <a:close/>
                  <a:moveTo>
                    <a:pt x="3" y="78"/>
                  </a:moveTo>
                  <a:lnTo>
                    <a:pt x="38" y="78"/>
                  </a:lnTo>
                  <a:lnTo>
                    <a:pt x="3" y="81"/>
                  </a:lnTo>
                  <a:lnTo>
                    <a:pt x="3" y="78"/>
                  </a:lnTo>
                  <a:close/>
                  <a:moveTo>
                    <a:pt x="3" y="95"/>
                  </a:moveTo>
                  <a:lnTo>
                    <a:pt x="38" y="93"/>
                  </a:lnTo>
                  <a:lnTo>
                    <a:pt x="3" y="95"/>
                  </a:lnTo>
                  <a:close/>
                  <a:moveTo>
                    <a:pt x="76" y="105"/>
                  </a:moveTo>
                  <a:lnTo>
                    <a:pt x="76" y="107"/>
                  </a:lnTo>
                  <a:lnTo>
                    <a:pt x="41" y="107"/>
                  </a:lnTo>
                  <a:lnTo>
                    <a:pt x="76" y="105"/>
                  </a:lnTo>
                  <a:close/>
                  <a:moveTo>
                    <a:pt x="5" y="121"/>
                  </a:moveTo>
                  <a:lnTo>
                    <a:pt x="41" y="121"/>
                  </a:lnTo>
                  <a:lnTo>
                    <a:pt x="5" y="121"/>
                  </a:lnTo>
                  <a:close/>
                  <a:moveTo>
                    <a:pt x="76" y="128"/>
                  </a:moveTo>
                  <a:lnTo>
                    <a:pt x="76" y="133"/>
                  </a:lnTo>
                  <a:lnTo>
                    <a:pt x="41" y="128"/>
                  </a:lnTo>
                  <a:lnTo>
                    <a:pt x="76" y="128"/>
                  </a:lnTo>
                  <a:close/>
                  <a:moveTo>
                    <a:pt x="76" y="138"/>
                  </a:moveTo>
                  <a:lnTo>
                    <a:pt x="76" y="145"/>
                  </a:lnTo>
                  <a:lnTo>
                    <a:pt x="41" y="135"/>
                  </a:lnTo>
                  <a:lnTo>
                    <a:pt x="76" y="138"/>
                  </a:lnTo>
                  <a:close/>
                  <a:moveTo>
                    <a:pt x="74" y="150"/>
                  </a:moveTo>
                  <a:lnTo>
                    <a:pt x="72" y="154"/>
                  </a:lnTo>
                  <a:lnTo>
                    <a:pt x="41" y="140"/>
                  </a:lnTo>
                  <a:lnTo>
                    <a:pt x="74" y="150"/>
                  </a:lnTo>
                  <a:close/>
                  <a:moveTo>
                    <a:pt x="5" y="131"/>
                  </a:moveTo>
                  <a:lnTo>
                    <a:pt x="38" y="145"/>
                  </a:lnTo>
                  <a:lnTo>
                    <a:pt x="5" y="133"/>
                  </a:lnTo>
                  <a:lnTo>
                    <a:pt x="5" y="131"/>
                  </a:lnTo>
                  <a:close/>
                  <a:moveTo>
                    <a:pt x="3" y="135"/>
                  </a:moveTo>
                  <a:lnTo>
                    <a:pt x="38" y="147"/>
                  </a:lnTo>
                  <a:lnTo>
                    <a:pt x="3" y="147"/>
                  </a:lnTo>
                  <a:lnTo>
                    <a:pt x="3" y="135"/>
                  </a:lnTo>
                  <a:close/>
                  <a:moveTo>
                    <a:pt x="3" y="152"/>
                  </a:moveTo>
                  <a:lnTo>
                    <a:pt x="38" y="152"/>
                  </a:lnTo>
                  <a:lnTo>
                    <a:pt x="3" y="154"/>
                  </a:lnTo>
                  <a:lnTo>
                    <a:pt x="3" y="152"/>
                  </a:lnTo>
                  <a:close/>
                  <a:moveTo>
                    <a:pt x="3" y="162"/>
                  </a:moveTo>
                  <a:lnTo>
                    <a:pt x="38" y="159"/>
                  </a:lnTo>
                  <a:lnTo>
                    <a:pt x="5" y="171"/>
                  </a:lnTo>
                  <a:lnTo>
                    <a:pt x="3" y="162"/>
                  </a:lnTo>
                  <a:close/>
                  <a:moveTo>
                    <a:pt x="8" y="178"/>
                  </a:moveTo>
                  <a:lnTo>
                    <a:pt x="41" y="166"/>
                  </a:lnTo>
                  <a:lnTo>
                    <a:pt x="10" y="183"/>
                  </a:lnTo>
                  <a:lnTo>
                    <a:pt x="8" y="178"/>
                  </a:lnTo>
                  <a:close/>
                  <a:moveTo>
                    <a:pt x="15" y="192"/>
                  </a:moveTo>
                  <a:lnTo>
                    <a:pt x="46" y="178"/>
                  </a:lnTo>
                  <a:lnTo>
                    <a:pt x="17" y="200"/>
                  </a:lnTo>
                  <a:lnTo>
                    <a:pt x="15" y="192"/>
                  </a:lnTo>
                  <a:close/>
                  <a:moveTo>
                    <a:pt x="27" y="211"/>
                  </a:moveTo>
                  <a:lnTo>
                    <a:pt x="55" y="190"/>
                  </a:lnTo>
                  <a:lnTo>
                    <a:pt x="29" y="214"/>
                  </a:lnTo>
                  <a:lnTo>
                    <a:pt x="27" y="211"/>
                  </a:lnTo>
                  <a:close/>
                  <a:moveTo>
                    <a:pt x="36" y="221"/>
                  </a:moveTo>
                  <a:lnTo>
                    <a:pt x="62" y="200"/>
                  </a:lnTo>
                  <a:lnTo>
                    <a:pt x="38" y="226"/>
                  </a:lnTo>
                  <a:lnTo>
                    <a:pt x="36" y="221"/>
                  </a:lnTo>
                  <a:close/>
                  <a:moveTo>
                    <a:pt x="46" y="233"/>
                  </a:moveTo>
                  <a:lnTo>
                    <a:pt x="69" y="207"/>
                  </a:lnTo>
                  <a:lnTo>
                    <a:pt x="46" y="233"/>
                  </a:lnTo>
                  <a:close/>
                  <a:moveTo>
                    <a:pt x="53" y="238"/>
                  </a:moveTo>
                  <a:lnTo>
                    <a:pt x="76" y="211"/>
                  </a:lnTo>
                  <a:lnTo>
                    <a:pt x="53" y="238"/>
                  </a:lnTo>
                  <a:close/>
                  <a:moveTo>
                    <a:pt x="57" y="242"/>
                  </a:moveTo>
                  <a:lnTo>
                    <a:pt x="81" y="216"/>
                  </a:lnTo>
                  <a:lnTo>
                    <a:pt x="57" y="242"/>
                  </a:lnTo>
                  <a:close/>
                  <a:moveTo>
                    <a:pt x="62" y="247"/>
                  </a:moveTo>
                  <a:lnTo>
                    <a:pt x="84" y="219"/>
                  </a:lnTo>
                  <a:lnTo>
                    <a:pt x="67" y="249"/>
                  </a:lnTo>
                  <a:lnTo>
                    <a:pt x="62" y="247"/>
                  </a:lnTo>
                  <a:close/>
                  <a:moveTo>
                    <a:pt x="105" y="190"/>
                  </a:moveTo>
                  <a:lnTo>
                    <a:pt x="110" y="192"/>
                  </a:lnTo>
                  <a:lnTo>
                    <a:pt x="88" y="221"/>
                  </a:lnTo>
                  <a:lnTo>
                    <a:pt x="105" y="190"/>
                  </a:lnTo>
                  <a:close/>
                  <a:moveTo>
                    <a:pt x="69" y="249"/>
                  </a:moveTo>
                  <a:lnTo>
                    <a:pt x="88" y="223"/>
                  </a:lnTo>
                  <a:lnTo>
                    <a:pt x="74" y="254"/>
                  </a:lnTo>
                  <a:lnTo>
                    <a:pt x="69" y="249"/>
                  </a:lnTo>
                  <a:close/>
                  <a:moveTo>
                    <a:pt x="79" y="257"/>
                  </a:moveTo>
                  <a:lnTo>
                    <a:pt x="95" y="226"/>
                  </a:lnTo>
                  <a:lnTo>
                    <a:pt x="86" y="259"/>
                  </a:lnTo>
                  <a:lnTo>
                    <a:pt x="79" y="257"/>
                  </a:lnTo>
                  <a:close/>
                  <a:moveTo>
                    <a:pt x="88" y="259"/>
                  </a:moveTo>
                  <a:lnTo>
                    <a:pt x="98" y="226"/>
                  </a:lnTo>
                  <a:lnTo>
                    <a:pt x="88" y="259"/>
                  </a:lnTo>
                  <a:close/>
                  <a:moveTo>
                    <a:pt x="95" y="261"/>
                  </a:moveTo>
                  <a:lnTo>
                    <a:pt x="105" y="228"/>
                  </a:lnTo>
                  <a:lnTo>
                    <a:pt x="95" y="261"/>
                  </a:lnTo>
                  <a:close/>
                  <a:moveTo>
                    <a:pt x="103" y="264"/>
                  </a:moveTo>
                  <a:lnTo>
                    <a:pt x="112" y="230"/>
                  </a:lnTo>
                  <a:lnTo>
                    <a:pt x="103" y="264"/>
                  </a:lnTo>
                  <a:close/>
                  <a:moveTo>
                    <a:pt x="114" y="266"/>
                  </a:moveTo>
                  <a:lnTo>
                    <a:pt x="124" y="233"/>
                  </a:lnTo>
                  <a:lnTo>
                    <a:pt x="117" y="266"/>
                  </a:lnTo>
                  <a:lnTo>
                    <a:pt x="114" y="266"/>
                  </a:lnTo>
                  <a:close/>
                  <a:moveTo>
                    <a:pt x="131" y="271"/>
                  </a:moveTo>
                  <a:lnTo>
                    <a:pt x="138" y="235"/>
                  </a:lnTo>
                  <a:lnTo>
                    <a:pt x="131" y="271"/>
                  </a:lnTo>
                  <a:close/>
                  <a:moveTo>
                    <a:pt x="148" y="273"/>
                  </a:moveTo>
                  <a:lnTo>
                    <a:pt x="152" y="238"/>
                  </a:lnTo>
                  <a:lnTo>
                    <a:pt x="150" y="273"/>
                  </a:lnTo>
                  <a:lnTo>
                    <a:pt x="148" y="273"/>
                  </a:lnTo>
                  <a:close/>
                  <a:moveTo>
                    <a:pt x="167" y="273"/>
                  </a:moveTo>
                  <a:lnTo>
                    <a:pt x="169" y="240"/>
                  </a:lnTo>
                  <a:lnTo>
                    <a:pt x="167" y="273"/>
                  </a:lnTo>
                  <a:close/>
                  <a:moveTo>
                    <a:pt x="181" y="276"/>
                  </a:moveTo>
                  <a:lnTo>
                    <a:pt x="183" y="240"/>
                  </a:lnTo>
                  <a:lnTo>
                    <a:pt x="183" y="276"/>
                  </a:lnTo>
                  <a:lnTo>
                    <a:pt x="181" y="276"/>
                  </a:lnTo>
                  <a:close/>
                  <a:moveTo>
                    <a:pt x="198" y="276"/>
                  </a:moveTo>
                  <a:lnTo>
                    <a:pt x="198" y="240"/>
                  </a:lnTo>
                  <a:lnTo>
                    <a:pt x="200" y="276"/>
                  </a:lnTo>
                  <a:lnTo>
                    <a:pt x="198" y="276"/>
                  </a:lnTo>
                  <a:close/>
                  <a:moveTo>
                    <a:pt x="212" y="273"/>
                  </a:moveTo>
                  <a:lnTo>
                    <a:pt x="209" y="240"/>
                  </a:lnTo>
                  <a:lnTo>
                    <a:pt x="212" y="273"/>
                  </a:lnTo>
                  <a:close/>
                  <a:moveTo>
                    <a:pt x="224" y="273"/>
                  </a:moveTo>
                  <a:lnTo>
                    <a:pt x="219" y="238"/>
                  </a:lnTo>
                  <a:lnTo>
                    <a:pt x="228" y="273"/>
                  </a:lnTo>
                  <a:lnTo>
                    <a:pt x="224" y="273"/>
                  </a:lnTo>
                  <a:close/>
                  <a:moveTo>
                    <a:pt x="236" y="271"/>
                  </a:moveTo>
                  <a:lnTo>
                    <a:pt x="226" y="235"/>
                  </a:lnTo>
                  <a:lnTo>
                    <a:pt x="238" y="271"/>
                  </a:lnTo>
                  <a:lnTo>
                    <a:pt x="236" y="271"/>
                  </a:lnTo>
                  <a:close/>
                  <a:moveTo>
                    <a:pt x="245" y="268"/>
                  </a:moveTo>
                  <a:lnTo>
                    <a:pt x="233" y="233"/>
                  </a:lnTo>
                  <a:lnTo>
                    <a:pt x="245" y="266"/>
                  </a:lnTo>
                  <a:lnTo>
                    <a:pt x="245" y="268"/>
                  </a:lnTo>
                  <a:close/>
                  <a:moveTo>
                    <a:pt x="252" y="266"/>
                  </a:moveTo>
                  <a:lnTo>
                    <a:pt x="240" y="233"/>
                  </a:lnTo>
                  <a:lnTo>
                    <a:pt x="255" y="264"/>
                  </a:lnTo>
                  <a:lnTo>
                    <a:pt x="252" y="266"/>
                  </a:lnTo>
                  <a:close/>
                  <a:moveTo>
                    <a:pt x="233" y="195"/>
                  </a:moveTo>
                  <a:lnTo>
                    <a:pt x="238" y="192"/>
                  </a:lnTo>
                  <a:lnTo>
                    <a:pt x="250" y="226"/>
                  </a:lnTo>
                  <a:lnTo>
                    <a:pt x="233" y="195"/>
                  </a:lnTo>
                  <a:close/>
                  <a:moveTo>
                    <a:pt x="243" y="190"/>
                  </a:moveTo>
                  <a:lnTo>
                    <a:pt x="245" y="190"/>
                  </a:lnTo>
                  <a:lnTo>
                    <a:pt x="255" y="223"/>
                  </a:lnTo>
                  <a:lnTo>
                    <a:pt x="243" y="190"/>
                  </a:lnTo>
                  <a:close/>
                  <a:moveTo>
                    <a:pt x="250" y="188"/>
                  </a:moveTo>
                  <a:lnTo>
                    <a:pt x="255" y="188"/>
                  </a:lnTo>
                  <a:lnTo>
                    <a:pt x="262" y="223"/>
                  </a:lnTo>
                  <a:lnTo>
                    <a:pt x="250" y="188"/>
                  </a:lnTo>
                  <a:close/>
                  <a:moveTo>
                    <a:pt x="262" y="185"/>
                  </a:moveTo>
                  <a:lnTo>
                    <a:pt x="269" y="185"/>
                  </a:lnTo>
                  <a:lnTo>
                    <a:pt x="269" y="221"/>
                  </a:lnTo>
                  <a:lnTo>
                    <a:pt x="262" y="185"/>
                  </a:lnTo>
                  <a:close/>
                  <a:moveTo>
                    <a:pt x="278" y="185"/>
                  </a:moveTo>
                  <a:lnTo>
                    <a:pt x="278" y="185"/>
                  </a:lnTo>
                  <a:lnTo>
                    <a:pt x="278" y="221"/>
                  </a:lnTo>
                  <a:lnTo>
                    <a:pt x="278" y="185"/>
                  </a:lnTo>
                  <a:close/>
                  <a:moveTo>
                    <a:pt x="290" y="185"/>
                  </a:moveTo>
                  <a:lnTo>
                    <a:pt x="292" y="185"/>
                  </a:lnTo>
                  <a:lnTo>
                    <a:pt x="290" y="221"/>
                  </a:lnTo>
                  <a:lnTo>
                    <a:pt x="290" y="185"/>
                  </a:lnTo>
                  <a:close/>
                  <a:moveTo>
                    <a:pt x="304" y="185"/>
                  </a:moveTo>
                  <a:lnTo>
                    <a:pt x="309" y="185"/>
                  </a:lnTo>
                  <a:lnTo>
                    <a:pt x="302" y="221"/>
                  </a:lnTo>
                  <a:lnTo>
                    <a:pt x="304" y="185"/>
                  </a:lnTo>
                  <a:close/>
                  <a:moveTo>
                    <a:pt x="321" y="188"/>
                  </a:moveTo>
                  <a:lnTo>
                    <a:pt x="323" y="188"/>
                  </a:lnTo>
                  <a:lnTo>
                    <a:pt x="316" y="223"/>
                  </a:lnTo>
                  <a:lnTo>
                    <a:pt x="321" y="188"/>
                  </a:lnTo>
                  <a:close/>
                  <a:moveTo>
                    <a:pt x="338" y="192"/>
                  </a:moveTo>
                  <a:lnTo>
                    <a:pt x="342" y="192"/>
                  </a:lnTo>
                  <a:lnTo>
                    <a:pt x="330" y="226"/>
                  </a:lnTo>
                  <a:lnTo>
                    <a:pt x="338" y="192"/>
                  </a:lnTo>
                  <a:close/>
                  <a:moveTo>
                    <a:pt x="354" y="197"/>
                  </a:moveTo>
                  <a:lnTo>
                    <a:pt x="359" y="200"/>
                  </a:lnTo>
                  <a:lnTo>
                    <a:pt x="345" y="230"/>
                  </a:lnTo>
                  <a:lnTo>
                    <a:pt x="354" y="197"/>
                  </a:lnTo>
                  <a:close/>
                  <a:moveTo>
                    <a:pt x="371" y="204"/>
                  </a:moveTo>
                  <a:lnTo>
                    <a:pt x="376" y="207"/>
                  </a:lnTo>
                  <a:lnTo>
                    <a:pt x="357" y="238"/>
                  </a:lnTo>
                  <a:lnTo>
                    <a:pt x="371" y="204"/>
                  </a:lnTo>
                  <a:close/>
                  <a:moveTo>
                    <a:pt x="385" y="214"/>
                  </a:moveTo>
                  <a:lnTo>
                    <a:pt x="390" y="216"/>
                  </a:lnTo>
                  <a:lnTo>
                    <a:pt x="366" y="242"/>
                  </a:lnTo>
                  <a:lnTo>
                    <a:pt x="385" y="214"/>
                  </a:lnTo>
                  <a:close/>
                  <a:moveTo>
                    <a:pt x="397" y="223"/>
                  </a:moveTo>
                  <a:lnTo>
                    <a:pt x="399" y="226"/>
                  </a:lnTo>
                  <a:lnTo>
                    <a:pt x="371" y="249"/>
                  </a:lnTo>
                  <a:lnTo>
                    <a:pt x="397" y="223"/>
                  </a:lnTo>
                  <a:close/>
                  <a:moveTo>
                    <a:pt x="404" y="233"/>
                  </a:moveTo>
                  <a:lnTo>
                    <a:pt x="409" y="238"/>
                  </a:lnTo>
                  <a:lnTo>
                    <a:pt x="378" y="257"/>
                  </a:lnTo>
                  <a:lnTo>
                    <a:pt x="404" y="233"/>
                  </a:lnTo>
                  <a:close/>
                  <a:moveTo>
                    <a:pt x="411" y="245"/>
                  </a:moveTo>
                  <a:lnTo>
                    <a:pt x="414" y="247"/>
                  </a:lnTo>
                  <a:lnTo>
                    <a:pt x="383" y="264"/>
                  </a:lnTo>
                  <a:lnTo>
                    <a:pt x="411" y="245"/>
                  </a:lnTo>
                  <a:close/>
                  <a:moveTo>
                    <a:pt x="416" y="252"/>
                  </a:moveTo>
                  <a:lnTo>
                    <a:pt x="418" y="259"/>
                  </a:lnTo>
                  <a:lnTo>
                    <a:pt x="385" y="268"/>
                  </a:lnTo>
                  <a:lnTo>
                    <a:pt x="416" y="252"/>
                  </a:lnTo>
                  <a:close/>
                  <a:moveTo>
                    <a:pt x="423" y="273"/>
                  </a:moveTo>
                  <a:lnTo>
                    <a:pt x="425" y="278"/>
                  </a:lnTo>
                  <a:lnTo>
                    <a:pt x="390" y="283"/>
                  </a:lnTo>
                  <a:lnTo>
                    <a:pt x="423" y="273"/>
                  </a:lnTo>
                  <a:close/>
                  <a:moveTo>
                    <a:pt x="357" y="295"/>
                  </a:moveTo>
                  <a:lnTo>
                    <a:pt x="390" y="290"/>
                  </a:lnTo>
                  <a:lnTo>
                    <a:pt x="357" y="297"/>
                  </a:lnTo>
                  <a:lnTo>
                    <a:pt x="357" y="295"/>
                  </a:lnTo>
                  <a:close/>
                  <a:moveTo>
                    <a:pt x="425" y="287"/>
                  </a:moveTo>
                  <a:lnTo>
                    <a:pt x="428" y="290"/>
                  </a:lnTo>
                  <a:lnTo>
                    <a:pt x="392" y="295"/>
                  </a:lnTo>
                  <a:lnTo>
                    <a:pt x="425" y="287"/>
                  </a:lnTo>
                  <a:close/>
                  <a:moveTo>
                    <a:pt x="357" y="304"/>
                  </a:moveTo>
                  <a:lnTo>
                    <a:pt x="392" y="299"/>
                  </a:lnTo>
                  <a:lnTo>
                    <a:pt x="357" y="304"/>
                  </a:lnTo>
                  <a:close/>
                  <a:moveTo>
                    <a:pt x="428" y="297"/>
                  </a:moveTo>
                  <a:lnTo>
                    <a:pt x="428" y="302"/>
                  </a:lnTo>
                  <a:lnTo>
                    <a:pt x="392" y="302"/>
                  </a:lnTo>
                  <a:lnTo>
                    <a:pt x="428" y="297"/>
                  </a:lnTo>
                  <a:close/>
                </a:path>
              </a:pathLst>
            </a:custGeom>
            <a:solidFill>
              <a:srgbClr val="E6FFF4"/>
            </a:solidFill>
            <a:ln w="0">
              <a:solidFill>
                <a:srgbClr val="E6FFF4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95641" name="Group 409"/>
          <p:cNvGrpSpPr>
            <a:grpSpLocks/>
          </p:cNvGrpSpPr>
          <p:nvPr/>
        </p:nvGrpSpPr>
        <p:grpSpPr bwMode="auto">
          <a:xfrm>
            <a:off x="1466850" y="2971800"/>
            <a:ext cx="5842000" cy="2076450"/>
            <a:chOff x="865" y="1868"/>
            <a:chExt cx="3680" cy="1308"/>
          </a:xfrm>
        </p:grpSpPr>
        <p:grpSp>
          <p:nvGrpSpPr>
            <p:cNvPr id="5429" name="Group 410"/>
            <p:cNvGrpSpPr>
              <a:grpSpLocks/>
            </p:cNvGrpSpPr>
            <p:nvPr/>
          </p:nvGrpSpPr>
          <p:grpSpPr bwMode="auto">
            <a:xfrm>
              <a:off x="4336" y="2160"/>
              <a:ext cx="209" cy="190"/>
              <a:chOff x="4336" y="2160"/>
              <a:chExt cx="209" cy="190"/>
            </a:xfrm>
          </p:grpSpPr>
          <p:sp>
            <p:nvSpPr>
              <p:cNvPr id="6086" name="Line 411"/>
              <p:cNvSpPr>
                <a:spLocks noChangeShapeType="1"/>
              </p:cNvSpPr>
              <p:nvPr/>
            </p:nvSpPr>
            <p:spPr bwMode="auto">
              <a:xfrm>
                <a:off x="4336" y="2229"/>
                <a:ext cx="7" cy="5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087" name="Line 412"/>
              <p:cNvSpPr>
                <a:spLocks noChangeShapeType="1"/>
              </p:cNvSpPr>
              <p:nvPr/>
            </p:nvSpPr>
            <p:spPr bwMode="auto">
              <a:xfrm flipV="1">
                <a:off x="4354" y="2239"/>
                <a:ext cx="8" cy="12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088" name="Line 413"/>
              <p:cNvSpPr>
                <a:spLocks noChangeShapeType="1"/>
              </p:cNvSpPr>
              <p:nvPr/>
            </p:nvSpPr>
            <p:spPr bwMode="auto">
              <a:xfrm flipH="1">
                <a:off x="4458" y="2160"/>
                <a:ext cx="32" cy="2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089" name="Line 414"/>
              <p:cNvSpPr>
                <a:spLocks noChangeShapeType="1"/>
              </p:cNvSpPr>
              <p:nvPr/>
            </p:nvSpPr>
            <p:spPr bwMode="auto">
              <a:xfrm>
                <a:off x="4483" y="2179"/>
                <a:ext cx="2" cy="1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090" name="Line 415"/>
              <p:cNvSpPr>
                <a:spLocks noChangeShapeType="1"/>
              </p:cNvSpPr>
              <p:nvPr/>
            </p:nvSpPr>
            <p:spPr bwMode="auto">
              <a:xfrm>
                <a:off x="4492" y="2203"/>
                <a:ext cx="3" cy="7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091" name="Line 416"/>
              <p:cNvSpPr>
                <a:spLocks noChangeShapeType="1"/>
              </p:cNvSpPr>
              <p:nvPr/>
            </p:nvSpPr>
            <p:spPr bwMode="auto">
              <a:xfrm>
                <a:off x="4499" y="2224"/>
                <a:ext cx="5" cy="8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6092" name="Line 417"/>
              <p:cNvSpPr>
                <a:spLocks noChangeShapeType="1"/>
              </p:cNvSpPr>
              <p:nvPr/>
            </p:nvSpPr>
            <p:spPr bwMode="auto">
              <a:xfrm>
                <a:off x="4509" y="2246"/>
                <a:ext cx="2" cy="7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grpSp>
            <p:nvGrpSpPr>
              <p:cNvPr id="6093" name="Group 418"/>
              <p:cNvGrpSpPr>
                <a:grpSpLocks/>
              </p:cNvGrpSpPr>
              <p:nvPr/>
            </p:nvGrpSpPr>
            <p:grpSpPr bwMode="auto">
              <a:xfrm>
                <a:off x="4374" y="2258"/>
                <a:ext cx="171" cy="92"/>
                <a:chOff x="4374" y="2258"/>
                <a:chExt cx="171" cy="92"/>
              </a:xfrm>
            </p:grpSpPr>
            <p:sp>
              <p:nvSpPr>
                <p:cNvPr id="6094" name="Line 419"/>
                <p:cNvSpPr>
                  <a:spLocks noChangeShapeType="1"/>
                </p:cNvSpPr>
                <p:nvPr/>
              </p:nvSpPr>
              <p:spPr bwMode="auto">
                <a:xfrm>
                  <a:off x="4374" y="2258"/>
                  <a:ext cx="7" cy="4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95" name="Line 420"/>
                <p:cNvSpPr>
                  <a:spLocks noChangeShapeType="1"/>
                </p:cNvSpPr>
                <p:nvPr/>
              </p:nvSpPr>
              <p:spPr bwMode="auto">
                <a:xfrm>
                  <a:off x="4392" y="2272"/>
                  <a:ext cx="5" cy="7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96" name="Line 421"/>
                <p:cNvSpPr>
                  <a:spLocks noChangeShapeType="1"/>
                </p:cNvSpPr>
                <p:nvPr/>
              </p:nvSpPr>
              <p:spPr bwMode="auto">
                <a:xfrm>
                  <a:off x="4409" y="2288"/>
                  <a:ext cx="7" cy="5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97" name="Line 422"/>
                <p:cNvSpPr>
                  <a:spLocks noChangeShapeType="1"/>
                </p:cNvSpPr>
                <p:nvPr/>
              </p:nvSpPr>
              <p:spPr bwMode="auto">
                <a:xfrm>
                  <a:off x="4428" y="2303"/>
                  <a:ext cx="7" cy="4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98" name="Line 423"/>
                <p:cNvSpPr>
                  <a:spLocks noChangeShapeType="1"/>
                </p:cNvSpPr>
                <p:nvPr/>
              </p:nvSpPr>
              <p:spPr bwMode="auto">
                <a:xfrm>
                  <a:off x="4447" y="2317"/>
                  <a:ext cx="7" cy="5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99" name="Line 424"/>
                <p:cNvSpPr>
                  <a:spLocks noChangeShapeType="1"/>
                </p:cNvSpPr>
                <p:nvPr/>
              </p:nvSpPr>
              <p:spPr bwMode="auto">
                <a:xfrm>
                  <a:off x="4466" y="2331"/>
                  <a:ext cx="5" cy="5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00" name="Line 425"/>
                <p:cNvSpPr>
                  <a:spLocks noChangeShapeType="1"/>
                </p:cNvSpPr>
                <p:nvPr/>
              </p:nvSpPr>
              <p:spPr bwMode="auto">
                <a:xfrm>
                  <a:off x="4485" y="2345"/>
                  <a:ext cx="5" cy="5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01" name="Line 426"/>
                <p:cNvSpPr>
                  <a:spLocks noChangeShapeType="1"/>
                </p:cNvSpPr>
                <p:nvPr/>
              </p:nvSpPr>
              <p:spPr bwMode="auto">
                <a:xfrm>
                  <a:off x="4518" y="2267"/>
                  <a:ext cx="3" cy="7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02" name="Line 427"/>
                <p:cNvSpPr>
                  <a:spLocks noChangeShapeType="1"/>
                </p:cNvSpPr>
                <p:nvPr/>
              </p:nvSpPr>
              <p:spPr bwMode="auto">
                <a:xfrm>
                  <a:off x="4528" y="2288"/>
                  <a:ext cx="2" cy="8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03" name="Line 428"/>
                <p:cNvSpPr>
                  <a:spLocks noChangeShapeType="1"/>
                </p:cNvSpPr>
                <p:nvPr/>
              </p:nvSpPr>
              <p:spPr bwMode="auto">
                <a:xfrm>
                  <a:off x="4537" y="2312"/>
                  <a:ext cx="3" cy="7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104" name="Line 429"/>
                <p:cNvSpPr>
                  <a:spLocks noChangeShapeType="1"/>
                </p:cNvSpPr>
                <p:nvPr/>
              </p:nvSpPr>
              <p:spPr bwMode="auto">
                <a:xfrm>
                  <a:off x="4544" y="2334"/>
                  <a:ext cx="1" cy="1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</p:grpSp>
        <p:grpSp>
          <p:nvGrpSpPr>
            <p:cNvPr id="5430" name="Group 430"/>
            <p:cNvGrpSpPr>
              <a:grpSpLocks/>
            </p:cNvGrpSpPr>
            <p:nvPr/>
          </p:nvGrpSpPr>
          <p:grpSpPr bwMode="auto">
            <a:xfrm>
              <a:off x="865" y="1868"/>
              <a:ext cx="2997" cy="1308"/>
              <a:chOff x="865" y="1868"/>
              <a:chExt cx="2997" cy="1308"/>
            </a:xfrm>
          </p:grpSpPr>
          <p:grpSp>
            <p:nvGrpSpPr>
              <p:cNvPr id="5431" name="Group 431"/>
              <p:cNvGrpSpPr>
                <a:grpSpLocks/>
              </p:cNvGrpSpPr>
              <p:nvPr/>
            </p:nvGrpSpPr>
            <p:grpSpPr bwMode="auto">
              <a:xfrm>
                <a:off x="3626" y="2175"/>
                <a:ext cx="33" cy="147"/>
                <a:chOff x="3626" y="2175"/>
                <a:chExt cx="33" cy="147"/>
              </a:xfrm>
            </p:grpSpPr>
            <p:sp>
              <p:nvSpPr>
                <p:cNvPr id="6079" name="Line 432"/>
                <p:cNvSpPr>
                  <a:spLocks noChangeShapeType="1"/>
                </p:cNvSpPr>
                <p:nvPr/>
              </p:nvSpPr>
              <p:spPr bwMode="auto">
                <a:xfrm>
                  <a:off x="3626" y="2175"/>
                  <a:ext cx="2" cy="7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80" name="Line 433"/>
                <p:cNvSpPr>
                  <a:spLocks noChangeShapeType="1"/>
                </p:cNvSpPr>
                <p:nvPr/>
              </p:nvSpPr>
              <p:spPr bwMode="auto">
                <a:xfrm>
                  <a:off x="3633" y="2198"/>
                  <a:ext cx="1" cy="7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81" name="Line 434"/>
                <p:cNvSpPr>
                  <a:spLocks noChangeShapeType="1"/>
                </p:cNvSpPr>
                <p:nvPr/>
              </p:nvSpPr>
              <p:spPr bwMode="auto">
                <a:xfrm>
                  <a:off x="3638" y="2222"/>
                  <a:ext cx="1" cy="7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82" name="Line 435"/>
                <p:cNvSpPr>
                  <a:spLocks noChangeShapeType="1"/>
                </p:cNvSpPr>
                <p:nvPr/>
              </p:nvSpPr>
              <p:spPr bwMode="auto">
                <a:xfrm>
                  <a:off x="3642" y="2243"/>
                  <a:ext cx="1" cy="8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83" name="Line 436"/>
                <p:cNvSpPr>
                  <a:spLocks noChangeShapeType="1"/>
                </p:cNvSpPr>
                <p:nvPr/>
              </p:nvSpPr>
              <p:spPr bwMode="auto">
                <a:xfrm>
                  <a:off x="3647" y="2267"/>
                  <a:ext cx="2" cy="7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84" name="Line 437"/>
                <p:cNvSpPr>
                  <a:spLocks noChangeShapeType="1"/>
                </p:cNvSpPr>
                <p:nvPr/>
              </p:nvSpPr>
              <p:spPr bwMode="auto">
                <a:xfrm>
                  <a:off x="3652" y="2291"/>
                  <a:ext cx="2" cy="7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6085" name="Line 438"/>
                <p:cNvSpPr>
                  <a:spLocks noChangeShapeType="1"/>
                </p:cNvSpPr>
                <p:nvPr/>
              </p:nvSpPr>
              <p:spPr bwMode="auto">
                <a:xfrm>
                  <a:off x="3657" y="2312"/>
                  <a:ext cx="2" cy="10"/>
                </a:xfrm>
                <a:prstGeom prst="line">
                  <a:avLst/>
                </a:prstGeom>
                <a:noFill/>
                <a:ln w="26988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5432" name="Group 439"/>
              <p:cNvGrpSpPr>
                <a:grpSpLocks/>
              </p:cNvGrpSpPr>
              <p:nvPr/>
            </p:nvGrpSpPr>
            <p:grpSpPr bwMode="auto">
              <a:xfrm>
                <a:off x="865" y="1868"/>
                <a:ext cx="2997" cy="1308"/>
                <a:chOff x="865" y="1868"/>
                <a:chExt cx="2997" cy="1308"/>
              </a:xfrm>
            </p:grpSpPr>
            <p:grpSp>
              <p:nvGrpSpPr>
                <p:cNvPr id="5433" name="Group 440"/>
                <p:cNvGrpSpPr>
                  <a:grpSpLocks/>
                </p:cNvGrpSpPr>
                <p:nvPr/>
              </p:nvGrpSpPr>
              <p:grpSpPr bwMode="auto">
                <a:xfrm>
                  <a:off x="2102" y="1894"/>
                  <a:ext cx="1647" cy="1266"/>
                  <a:chOff x="2102" y="1894"/>
                  <a:chExt cx="1647" cy="1266"/>
                </a:xfrm>
              </p:grpSpPr>
              <p:sp>
                <p:nvSpPr>
                  <p:cNvPr id="5879" name="Line 441"/>
                  <p:cNvSpPr>
                    <a:spLocks noChangeShapeType="1"/>
                  </p:cNvSpPr>
                  <p:nvPr/>
                </p:nvSpPr>
                <p:spPr bwMode="auto">
                  <a:xfrm>
                    <a:off x="3661" y="2336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0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3666" y="2360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1" name="Line 443"/>
                  <p:cNvSpPr>
                    <a:spLocks noChangeShapeType="1"/>
                  </p:cNvSpPr>
                  <p:nvPr/>
                </p:nvSpPr>
                <p:spPr bwMode="auto">
                  <a:xfrm>
                    <a:off x="3671" y="2383"/>
                    <a:ext cx="2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2" name="Line 444"/>
                  <p:cNvSpPr>
                    <a:spLocks noChangeShapeType="1"/>
                  </p:cNvSpPr>
                  <p:nvPr/>
                </p:nvSpPr>
                <p:spPr bwMode="auto">
                  <a:xfrm>
                    <a:off x="3676" y="2405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3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3683" y="2429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4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3687" y="2452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5" name="Line 447"/>
                  <p:cNvSpPr>
                    <a:spLocks noChangeShapeType="1"/>
                  </p:cNvSpPr>
                  <p:nvPr/>
                </p:nvSpPr>
                <p:spPr bwMode="auto">
                  <a:xfrm>
                    <a:off x="3692" y="2474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6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3697" y="2497"/>
                    <a:ext cx="2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7" name="Line 449"/>
                  <p:cNvSpPr>
                    <a:spLocks noChangeShapeType="1"/>
                  </p:cNvSpPr>
                  <p:nvPr/>
                </p:nvSpPr>
                <p:spPr bwMode="auto">
                  <a:xfrm>
                    <a:off x="3702" y="2521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8" name="Line 450"/>
                  <p:cNvSpPr>
                    <a:spLocks noChangeShapeType="1"/>
                  </p:cNvSpPr>
                  <p:nvPr/>
                </p:nvSpPr>
                <p:spPr bwMode="auto">
                  <a:xfrm>
                    <a:off x="3706" y="2542"/>
                    <a:ext cx="3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89" name="Line 451"/>
                  <p:cNvSpPr>
                    <a:spLocks noChangeShapeType="1"/>
                  </p:cNvSpPr>
                  <p:nvPr/>
                </p:nvSpPr>
                <p:spPr bwMode="auto">
                  <a:xfrm>
                    <a:off x="3711" y="2566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0" name="Line 452"/>
                  <p:cNvSpPr>
                    <a:spLocks noChangeShapeType="1"/>
                  </p:cNvSpPr>
                  <p:nvPr/>
                </p:nvSpPr>
                <p:spPr bwMode="auto">
                  <a:xfrm>
                    <a:off x="3716" y="2590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1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3721" y="2614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2" name="Line 454"/>
                  <p:cNvSpPr>
                    <a:spLocks noChangeShapeType="1"/>
                  </p:cNvSpPr>
                  <p:nvPr/>
                </p:nvSpPr>
                <p:spPr bwMode="auto">
                  <a:xfrm>
                    <a:off x="3725" y="2635"/>
                    <a:ext cx="3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3" name="Line 455"/>
                  <p:cNvSpPr>
                    <a:spLocks noChangeShapeType="1"/>
                  </p:cNvSpPr>
                  <p:nvPr/>
                </p:nvSpPr>
                <p:spPr bwMode="auto">
                  <a:xfrm>
                    <a:off x="3733" y="2659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4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3737" y="2683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5" name="Line 457"/>
                  <p:cNvSpPr>
                    <a:spLocks noChangeShapeType="1"/>
                  </p:cNvSpPr>
                  <p:nvPr/>
                </p:nvSpPr>
                <p:spPr bwMode="auto">
                  <a:xfrm>
                    <a:off x="3742" y="2704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6" name="Line 458"/>
                  <p:cNvSpPr>
                    <a:spLocks noChangeShapeType="1"/>
                  </p:cNvSpPr>
                  <p:nvPr/>
                </p:nvSpPr>
                <p:spPr bwMode="auto">
                  <a:xfrm>
                    <a:off x="3747" y="2728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7" name="Line 459"/>
                  <p:cNvSpPr>
                    <a:spLocks noChangeShapeType="1"/>
                  </p:cNvSpPr>
                  <p:nvPr/>
                </p:nvSpPr>
                <p:spPr bwMode="auto">
                  <a:xfrm>
                    <a:off x="2797" y="1968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8" name="Line 460"/>
                  <p:cNvSpPr>
                    <a:spLocks noChangeShapeType="1"/>
                  </p:cNvSpPr>
                  <p:nvPr/>
                </p:nvSpPr>
                <p:spPr bwMode="auto">
                  <a:xfrm>
                    <a:off x="2804" y="1992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899" name="Line 461"/>
                  <p:cNvSpPr>
                    <a:spLocks noChangeShapeType="1"/>
                  </p:cNvSpPr>
                  <p:nvPr/>
                </p:nvSpPr>
                <p:spPr bwMode="auto">
                  <a:xfrm>
                    <a:off x="2809" y="2013"/>
                    <a:ext cx="2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0" name="Line 462"/>
                  <p:cNvSpPr>
                    <a:spLocks noChangeShapeType="1"/>
                  </p:cNvSpPr>
                  <p:nvPr/>
                </p:nvSpPr>
                <p:spPr bwMode="auto">
                  <a:xfrm>
                    <a:off x="2816" y="2037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1" name="Line 463"/>
                  <p:cNvSpPr>
                    <a:spLocks noChangeShapeType="1"/>
                  </p:cNvSpPr>
                  <p:nvPr/>
                </p:nvSpPr>
                <p:spPr bwMode="auto">
                  <a:xfrm>
                    <a:off x="2821" y="2061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2" name="Line 464"/>
                  <p:cNvSpPr>
                    <a:spLocks noChangeShapeType="1"/>
                  </p:cNvSpPr>
                  <p:nvPr/>
                </p:nvSpPr>
                <p:spPr bwMode="auto">
                  <a:xfrm>
                    <a:off x="2826" y="2082"/>
                    <a:ext cx="2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3" name="Line 465"/>
                  <p:cNvSpPr>
                    <a:spLocks noChangeShapeType="1"/>
                  </p:cNvSpPr>
                  <p:nvPr/>
                </p:nvSpPr>
                <p:spPr bwMode="auto">
                  <a:xfrm>
                    <a:off x="2833" y="2106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4" name="Line 466"/>
                  <p:cNvSpPr>
                    <a:spLocks noChangeShapeType="1"/>
                  </p:cNvSpPr>
                  <p:nvPr/>
                </p:nvSpPr>
                <p:spPr bwMode="auto">
                  <a:xfrm>
                    <a:off x="2837" y="2129"/>
                    <a:ext cx="3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5" name="Line 467"/>
                  <p:cNvSpPr>
                    <a:spLocks noChangeShapeType="1"/>
                  </p:cNvSpPr>
                  <p:nvPr/>
                </p:nvSpPr>
                <p:spPr bwMode="auto">
                  <a:xfrm>
                    <a:off x="2845" y="2151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6" name="Line 468"/>
                  <p:cNvSpPr>
                    <a:spLocks noChangeShapeType="1"/>
                  </p:cNvSpPr>
                  <p:nvPr/>
                </p:nvSpPr>
                <p:spPr bwMode="auto">
                  <a:xfrm>
                    <a:off x="2849" y="2175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7" name="Line 469"/>
                  <p:cNvSpPr>
                    <a:spLocks noChangeShapeType="1"/>
                  </p:cNvSpPr>
                  <p:nvPr/>
                </p:nvSpPr>
                <p:spPr bwMode="auto">
                  <a:xfrm>
                    <a:off x="2856" y="2196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8" name="Line 470"/>
                  <p:cNvSpPr>
                    <a:spLocks noChangeShapeType="1"/>
                  </p:cNvSpPr>
                  <p:nvPr/>
                </p:nvSpPr>
                <p:spPr bwMode="auto">
                  <a:xfrm>
                    <a:off x="2861" y="2220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09" name="Line 471"/>
                  <p:cNvSpPr>
                    <a:spLocks noChangeShapeType="1"/>
                  </p:cNvSpPr>
                  <p:nvPr/>
                </p:nvSpPr>
                <p:spPr bwMode="auto">
                  <a:xfrm>
                    <a:off x="2866" y="2243"/>
                    <a:ext cx="2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0" name="Line 472"/>
                  <p:cNvSpPr>
                    <a:spLocks noChangeShapeType="1"/>
                  </p:cNvSpPr>
                  <p:nvPr/>
                </p:nvSpPr>
                <p:spPr bwMode="auto">
                  <a:xfrm>
                    <a:off x="2873" y="2265"/>
                    <a:ext cx="2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1" name="Line 473"/>
                  <p:cNvSpPr>
                    <a:spLocks noChangeShapeType="1"/>
                  </p:cNvSpPr>
                  <p:nvPr/>
                </p:nvSpPr>
                <p:spPr bwMode="auto">
                  <a:xfrm>
                    <a:off x="2878" y="2288"/>
                    <a:ext cx="2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2" name="Line 474"/>
                  <p:cNvSpPr>
                    <a:spLocks noChangeShapeType="1"/>
                  </p:cNvSpPr>
                  <p:nvPr/>
                </p:nvSpPr>
                <p:spPr bwMode="auto">
                  <a:xfrm>
                    <a:off x="2885" y="2312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3" name="Line 475"/>
                  <p:cNvSpPr>
                    <a:spLocks noChangeShapeType="1"/>
                  </p:cNvSpPr>
                  <p:nvPr/>
                </p:nvSpPr>
                <p:spPr bwMode="auto">
                  <a:xfrm>
                    <a:off x="2890" y="2334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4" name="Line 476"/>
                  <p:cNvSpPr>
                    <a:spLocks noChangeShapeType="1"/>
                  </p:cNvSpPr>
                  <p:nvPr/>
                </p:nvSpPr>
                <p:spPr bwMode="auto">
                  <a:xfrm>
                    <a:off x="2897" y="2357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5" name="Line 477"/>
                  <p:cNvSpPr>
                    <a:spLocks noChangeShapeType="1"/>
                  </p:cNvSpPr>
                  <p:nvPr/>
                </p:nvSpPr>
                <p:spPr bwMode="auto">
                  <a:xfrm>
                    <a:off x="2902" y="2381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6" name="Line 478"/>
                  <p:cNvSpPr>
                    <a:spLocks noChangeShapeType="1"/>
                  </p:cNvSpPr>
                  <p:nvPr/>
                </p:nvSpPr>
                <p:spPr bwMode="auto">
                  <a:xfrm>
                    <a:off x="2906" y="2402"/>
                    <a:ext cx="3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7" name="Line 479"/>
                  <p:cNvSpPr>
                    <a:spLocks noChangeShapeType="1"/>
                  </p:cNvSpPr>
                  <p:nvPr/>
                </p:nvSpPr>
                <p:spPr bwMode="auto">
                  <a:xfrm>
                    <a:off x="2913" y="2426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8" name="Line 480"/>
                  <p:cNvSpPr>
                    <a:spLocks noChangeShapeType="1"/>
                  </p:cNvSpPr>
                  <p:nvPr/>
                </p:nvSpPr>
                <p:spPr bwMode="auto">
                  <a:xfrm>
                    <a:off x="2918" y="2448"/>
                    <a:ext cx="3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19" name="Line 481"/>
                  <p:cNvSpPr>
                    <a:spLocks noChangeShapeType="1"/>
                  </p:cNvSpPr>
                  <p:nvPr/>
                </p:nvSpPr>
                <p:spPr bwMode="auto">
                  <a:xfrm>
                    <a:off x="2925" y="2471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0" name="Line 482"/>
                  <p:cNvSpPr>
                    <a:spLocks noChangeShapeType="1"/>
                  </p:cNvSpPr>
                  <p:nvPr/>
                </p:nvSpPr>
                <p:spPr bwMode="auto">
                  <a:xfrm>
                    <a:off x="2930" y="2495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1" name="Line 483"/>
                  <p:cNvSpPr>
                    <a:spLocks noChangeShapeType="1"/>
                  </p:cNvSpPr>
                  <p:nvPr/>
                </p:nvSpPr>
                <p:spPr bwMode="auto">
                  <a:xfrm>
                    <a:off x="2937" y="2516"/>
                    <a:ext cx="1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2" name="Line 484"/>
                  <p:cNvSpPr>
                    <a:spLocks noChangeShapeType="1"/>
                  </p:cNvSpPr>
                  <p:nvPr/>
                </p:nvSpPr>
                <p:spPr bwMode="auto">
                  <a:xfrm>
                    <a:off x="2942" y="2540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3" name="Line 485"/>
                  <p:cNvSpPr>
                    <a:spLocks noChangeShapeType="1"/>
                  </p:cNvSpPr>
                  <p:nvPr/>
                </p:nvSpPr>
                <p:spPr bwMode="auto">
                  <a:xfrm>
                    <a:off x="2949" y="2564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4" name="Line 486"/>
                  <p:cNvSpPr>
                    <a:spLocks noChangeShapeType="1"/>
                  </p:cNvSpPr>
                  <p:nvPr/>
                </p:nvSpPr>
                <p:spPr bwMode="auto">
                  <a:xfrm>
                    <a:off x="2954" y="2585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5" name="Line 487"/>
                  <p:cNvSpPr>
                    <a:spLocks noChangeShapeType="1"/>
                  </p:cNvSpPr>
                  <p:nvPr/>
                </p:nvSpPr>
                <p:spPr bwMode="auto">
                  <a:xfrm>
                    <a:off x="2959" y="2609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6" name="Line 488"/>
                  <p:cNvSpPr>
                    <a:spLocks noChangeShapeType="1"/>
                  </p:cNvSpPr>
                  <p:nvPr/>
                </p:nvSpPr>
                <p:spPr bwMode="auto">
                  <a:xfrm>
                    <a:off x="2966" y="2630"/>
                    <a:ext cx="2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7" name="Line 489"/>
                  <p:cNvSpPr>
                    <a:spLocks noChangeShapeType="1"/>
                  </p:cNvSpPr>
                  <p:nvPr/>
                </p:nvSpPr>
                <p:spPr bwMode="auto">
                  <a:xfrm>
                    <a:off x="2970" y="2654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8" name="Line 490"/>
                  <p:cNvSpPr>
                    <a:spLocks noChangeShapeType="1"/>
                  </p:cNvSpPr>
                  <p:nvPr/>
                </p:nvSpPr>
                <p:spPr bwMode="auto">
                  <a:xfrm>
                    <a:off x="2978" y="2678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29" name="Line 491"/>
                  <p:cNvSpPr>
                    <a:spLocks noChangeShapeType="1"/>
                  </p:cNvSpPr>
                  <p:nvPr/>
                </p:nvSpPr>
                <p:spPr bwMode="auto">
                  <a:xfrm>
                    <a:off x="2982" y="2699"/>
                    <a:ext cx="3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0" name="Line 492"/>
                  <p:cNvSpPr>
                    <a:spLocks noChangeShapeType="1"/>
                  </p:cNvSpPr>
                  <p:nvPr/>
                </p:nvSpPr>
                <p:spPr bwMode="auto">
                  <a:xfrm>
                    <a:off x="2989" y="2723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1" name="Line 493"/>
                  <p:cNvSpPr>
                    <a:spLocks noChangeShapeType="1"/>
                  </p:cNvSpPr>
                  <p:nvPr/>
                </p:nvSpPr>
                <p:spPr bwMode="auto">
                  <a:xfrm>
                    <a:off x="2994" y="2747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2" name="Line 494"/>
                  <p:cNvSpPr>
                    <a:spLocks noChangeShapeType="1"/>
                  </p:cNvSpPr>
                  <p:nvPr/>
                </p:nvSpPr>
                <p:spPr bwMode="auto">
                  <a:xfrm>
                    <a:off x="2999" y="2768"/>
                    <a:ext cx="2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3" name="Line 495"/>
                  <p:cNvSpPr>
                    <a:spLocks noChangeShapeType="1"/>
                  </p:cNvSpPr>
                  <p:nvPr/>
                </p:nvSpPr>
                <p:spPr bwMode="auto">
                  <a:xfrm>
                    <a:off x="3006" y="2792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4" name="Line 496"/>
                  <p:cNvSpPr>
                    <a:spLocks noChangeShapeType="1"/>
                  </p:cNvSpPr>
                  <p:nvPr/>
                </p:nvSpPr>
                <p:spPr bwMode="auto">
                  <a:xfrm>
                    <a:off x="3011" y="2816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5" name="Line 497"/>
                  <p:cNvSpPr>
                    <a:spLocks noChangeShapeType="1"/>
                  </p:cNvSpPr>
                  <p:nvPr/>
                </p:nvSpPr>
                <p:spPr bwMode="auto">
                  <a:xfrm>
                    <a:off x="3018" y="2837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6" name="Line 498"/>
                  <p:cNvSpPr>
                    <a:spLocks noChangeShapeType="1"/>
                  </p:cNvSpPr>
                  <p:nvPr/>
                </p:nvSpPr>
                <p:spPr bwMode="auto">
                  <a:xfrm>
                    <a:off x="3023" y="2861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7" name="Line 499"/>
                  <p:cNvSpPr>
                    <a:spLocks noChangeShapeType="1"/>
                  </p:cNvSpPr>
                  <p:nvPr/>
                </p:nvSpPr>
                <p:spPr bwMode="auto">
                  <a:xfrm>
                    <a:off x="3030" y="2882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8" name="Line 500"/>
                  <p:cNvSpPr>
                    <a:spLocks noChangeShapeType="1"/>
                  </p:cNvSpPr>
                  <p:nvPr/>
                </p:nvSpPr>
                <p:spPr bwMode="auto">
                  <a:xfrm>
                    <a:off x="3035" y="2906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39" name="Line 501"/>
                  <p:cNvSpPr>
                    <a:spLocks noChangeShapeType="1"/>
                  </p:cNvSpPr>
                  <p:nvPr/>
                </p:nvSpPr>
                <p:spPr bwMode="auto">
                  <a:xfrm>
                    <a:off x="3039" y="2929"/>
                    <a:ext cx="3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0" name="Line 502"/>
                  <p:cNvSpPr>
                    <a:spLocks noChangeShapeType="1"/>
                  </p:cNvSpPr>
                  <p:nvPr/>
                </p:nvSpPr>
                <p:spPr bwMode="auto">
                  <a:xfrm>
                    <a:off x="3046" y="2951"/>
                    <a:ext cx="3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1" name="Line 503"/>
                  <p:cNvSpPr>
                    <a:spLocks noChangeShapeType="1"/>
                  </p:cNvSpPr>
                  <p:nvPr/>
                </p:nvSpPr>
                <p:spPr bwMode="auto">
                  <a:xfrm>
                    <a:off x="3051" y="2975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2" name="Line 504"/>
                  <p:cNvSpPr>
                    <a:spLocks noChangeShapeType="1"/>
                  </p:cNvSpPr>
                  <p:nvPr/>
                </p:nvSpPr>
                <p:spPr bwMode="auto">
                  <a:xfrm>
                    <a:off x="3058" y="2998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3" name="Line 505"/>
                  <p:cNvSpPr>
                    <a:spLocks noChangeShapeType="1"/>
                  </p:cNvSpPr>
                  <p:nvPr/>
                </p:nvSpPr>
                <p:spPr bwMode="auto">
                  <a:xfrm>
                    <a:off x="3063" y="3020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4" name="Line 506"/>
                  <p:cNvSpPr>
                    <a:spLocks noChangeShapeType="1"/>
                  </p:cNvSpPr>
                  <p:nvPr/>
                </p:nvSpPr>
                <p:spPr bwMode="auto">
                  <a:xfrm>
                    <a:off x="3070" y="3043"/>
                    <a:ext cx="1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5" name="Line 507"/>
                  <p:cNvSpPr>
                    <a:spLocks noChangeShapeType="1"/>
                  </p:cNvSpPr>
                  <p:nvPr/>
                </p:nvSpPr>
                <p:spPr bwMode="auto">
                  <a:xfrm>
                    <a:off x="3075" y="3067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6" name="Line 508"/>
                  <p:cNvSpPr>
                    <a:spLocks noChangeShapeType="1"/>
                  </p:cNvSpPr>
                  <p:nvPr/>
                </p:nvSpPr>
                <p:spPr bwMode="auto">
                  <a:xfrm>
                    <a:off x="3082" y="3089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7" name="Line 509"/>
                  <p:cNvSpPr>
                    <a:spLocks noChangeShapeType="1"/>
                  </p:cNvSpPr>
                  <p:nvPr/>
                </p:nvSpPr>
                <p:spPr bwMode="auto">
                  <a:xfrm>
                    <a:off x="3087" y="3112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8" name="Line 510"/>
                  <p:cNvSpPr>
                    <a:spLocks noChangeShapeType="1"/>
                  </p:cNvSpPr>
                  <p:nvPr/>
                </p:nvSpPr>
                <p:spPr bwMode="auto">
                  <a:xfrm>
                    <a:off x="3092" y="3134"/>
                    <a:ext cx="2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49" name="Line 511"/>
                  <p:cNvSpPr>
                    <a:spLocks noChangeShapeType="1"/>
                  </p:cNvSpPr>
                  <p:nvPr/>
                </p:nvSpPr>
                <p:spPr bwMode="auto">
                  <a:xfrm>
                    <a:off x="3099" y="3157"/>
                    <a:ext cx="1" cy="3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0" name="Line 5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86" y="1985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1" name="Line 5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76" y="2006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2" name="Line 5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7" y="2027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3" name="Line 5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57" y="2049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4" name="Line 5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50" y="2070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5" name="Line 5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41" y="2091"/>
                    <a:ext cx="2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6" name="Line 5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1" y="2113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7" name="Line 5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22" y="2137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8" name="Line 5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2" y="2158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59" name="Line 5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03" y="2179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0" name="Line 52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93" y="2201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1" name="Line 52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4" y="2222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2" name="Line 52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74" y="2243"/>
                    <a:ext cx="3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3" name="Line 5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265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4" name="Line 52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55" y="2286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5" name="Line 52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46" y="2307"/>
                    <a:ext cx="2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6" name="Line 5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6" y="2331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7" name="Line 52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27" y="2353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8" name="Line 5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7" y="2374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69" name="Line 5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08" y="2395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0" name="Line 53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8" y="2417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1" name="Line 53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89" y="2438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2" name="Line 5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9" y="2459"/>
                    <a:ext cx="3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3" name="Line 53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70" y="2481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4" name="Line 5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0" y="2502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5" name="Line 5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51" y="2526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6" name="Line 5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547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7" name="Line 5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32" y="2569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8" name="Line 54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22" y="2590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79" name="Line 54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3" y="2611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0" name="Line 5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3" y="2633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1" name="Line 54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4" y="2654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2" name="Line 5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87" y="2675"/>
                    <a:ext cx="2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3" name="Line 5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7" y="2697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4" name="Line 5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8" y="2721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5" name="Line 54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58" y="2742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6" name="Line 5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49" y="2763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7" name="Line 54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9" y="2785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8" name="Line 5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30" y="2806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89" name="Line 5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20" y="2827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0" name="Line 5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11" y="2849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1" name="Line 5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01" y="2870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2" name="Line 5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92" y="2891"/>
                    <a:ext cx="2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3" name="Line 5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82" y="2915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4" name="Line 5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73" y="2937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5" name="Line 5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63" y="2958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6" name="Line 5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54" y="2979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7" name="Line 5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44" y="3001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8" name="Line 5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35" y="3022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5999" name="Line 5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25" y="3043"/>
                    <a:ext cx="3" cy="8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0" name="Line 5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6" y="3065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1" name="Line 5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0" y="1902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2" name="Line 564"/>
                  <p:cNvSpPr>
                    <a:spLocks noChangeShapeType="1"/>
                  </p:cNvSpPr>
                  <p:nvPr/>
                </p:nvSpPr>
                <p:spPr bwMode="auto">
                  <a:xfrm>
                    <a:off x="2360" y="1925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3" name="Line 565"/>
                  <p:cNvSpPr>
                    <a:spLocks noChangeShapeType="1"/>
                  </p:cNvSpPr>
                  <p:nvPr/>
                </p:nvSpPr>
                <p:spPr bwMode="auto">
                  <a:xfrm>
                    <a:off x="2358" y="1949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4" name="Line 566"/>
                  <p:cNvSpPr>
                    <a:spLocks noChangeShapeType="1"/>
                  </p:cNvSpPr>
                  <p:nvPr/>
                </p:nvSpPr>
                <p:spPr bwMode="auto">
                  <a:xfrm>
                    <a:off x="2356" y="1973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5" name="Line 5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53" y="1994"/>
                    <a:ext cx="3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6" name="Line 568"/>
                  <p:cNvSpPr>
                    <a:spLocks noChangeShapeType="1"/>
                  </p:cNvSpPr>
                  <p:nvPr/>
                </p:nvSpPr>
                <p:spPr bwMode="auto">
                  <a:xfrm>
                    <a:off x="2353" y="2018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7" name="Line 569"/>
                  <p:cNvSpPr>
                    <a:spLocks noChangeShapeType="1"/>
                  </p:cNvSpPr>
                  <p:nvPr/>
                </p:nvSpPr>
                <p:spPr bwMode="auto">
                  <a:xfrm>
                    <a:off x="2351" y="2042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8" name="Line 570"/>
                  <p:cNvSpPr>
                    <a:spLocks noChangeShapeType="1"/>
                  </p:cNvSpPr>
                  <p:nvPr/>
                </p:nvSpPr>
                <p:spPr bwMode="auto">
                  <a:xfrm>
                    <a:off x="2348" y="2065"/>
                    <a:ext cx="1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09" name="Line 5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6" y="2089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0" name="Line 572"/>
                  <p:cNvSpPr>
                    <a:spLocks noChangeShapeType="1"/>
                  </p:cNvSpPr>
                  <p:nvPr/>
                </p:nvSpPr>
                <p:spPr bwMode="auto">
                  <a:xfrm>
                    <a:off x="2346" y="2113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1" name="Line 573"/>
                  <p:cNvSpPr>
                    <a:spLocks noChangeShapeType="1"/>
                  </p:cNvSpPr>
                  <p:nvPr/>
                </p:nvSpPr>
                <p:spPr bwMode="auto">
                  <a:xfrm>
                    <a:off x="2344" y="2137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2" name="Line 5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160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3" name="Line 575"/>
                  <p:cNvSpPr>
                    <a:spLocks noChangeShapeType="1"/>
                  </p:cNvSpPr>
                  <p:nvPr/>
                </p:nvSpPr>
                <p:spPr bwMode="auto">
                  <a:xfrm>
                    <a:off x="2341" y="2184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4" name="Line 576"/>
                  <p:cNvSpPr>
                    <a:spLocks noChangeShapeType="1"/>
                  </p:cNvSpPr>
                  <p:nvPr/>
                </p:nvSpPr>
                <p:spPr bwMode="auto">
                  <a:xfrm>
                    <a:off x="2339" y="2208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5" name="Line 577"/>
                  <p:cNvSpPr>
                    <a:spLocks noChangeShapeType="1"/>
                  </p:cNvSpPr>
                  <p:nvPr/>
                </p:nvSpPr>
                <p:spPr bwMode="auto">
                  <a:xfrm>
                    <a:off x="2337" y="2232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6" name="Line 5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34" y="2253"/>
                    <a:ext cx="3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7" name="Line 579"/>
                  <p:cNvSpPr>
                    <a:spLocks noChangeShapeType="1"/>
                  </p:cNvSpPr>
                  <p:nvPr/>
                </p:nvSpPr>
                <p:spPr bwMode="auto">
                  <a:xfrm>
                    <a:off x="2334" y="2277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8" name="Line 580"/>
                  <p:cNvSpPr>
                    <a:spLocks noChangeShapeType="1"/>
                  </p:cNvSpPr>
                  <p:nvPr/>
                </p:nvSpPr>
                <p:spPr bwMode="auto">
                  <a:xfrm>
                    <a:off x="2332" y="2300"/>
                    <a:ext cx="1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19" name="Line 581"/>
                  <p:cNvSpPr>
                    <a:spLocks noChangeShapeType="1"/>
                  </p:cNvSpPr>
                  <p:nvPr/>
                </p:nvSpPr>
                <p:spPr bwMode="auto">
                  <a:xfrm>
                    <a:off x="2329" y="2324"/>
                    <a:ext cx="1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0" name="Line 5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27" y="2348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1" name="Line 583"/>
                  <p:cNvSpPr>
                    <a:spLocks noChangeShapeType="1"/>
                  </p:cNvSpPr>
                  <p:nvPr/>
                </p:nvSpPr>
                <p:spPr bwMode="auto">
                  <a:xfrm>
                    <a:off x="2327" y="2372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2" name="Line 584"/>
                  <p:cNvSpPr>
                    <a:spLocks noChangeShapeType="1"/>
                  </p:cNvSpPr>
                  <p:nvPr/>
                </p:nvSpPr>
                <p:spPr bwMode="auto">
                  <a:xfrm>
                    <a:off x="2325" y="2395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3" name="Line 585"/>
                  <p:cNvSpPr>
                    <a:spLocks noChangeShapeType="1"/>
                  </p:cNvSpPr>
                  <p:nvPr/>
                </p:nvSpPr>
                <p:spPr bwMode="auto">
                  <a:xfrm>
                    <a:off x="2322" y="2419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4" name="Line 5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20" y="2443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5" name="Line 587"/>
                  <p:cNvSpPr>
                    <a:spLocks noChangeShapeType="1"/>
                  </p:cNvSpPr>
                  <p:nvPr/>
                </p:nvSpPr>
                <p:spPr bwMode="auto">
                  <a:xfrm>
                    <a:off x="2320" y="2467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6" name="Line 588"/>
                  <p:cNvSpPr>
                    <a:spLocks noChangeShapeType="1"/>
                  </p:cNvSpPr>
                  <p:nvPr/>
                </p:nvSpPr>
                <p:spPr bwMode="auto">
                  <a:xfrm>
                    <a:off x="2318" y="2490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7" name="Line 5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5" y="2512"/>
                    <a:ext cx="3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8" name="Line 590"/>
                  <p:cNvSpPr>
                    <a:spLocks noChangeShapeType="1"/>
                  </p:cNvSpPr>
                  <p:nvPr/>
                </p:nvSpPr>
                <p:spPr bwMode="auto">
                  <a:xfrm>
                    <a:off x="2315" y="2535"/>
                    <a:ext cx="1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29" name="Line 591"/>
                  <p:cNvSpPr>
                    <a:spLocks noChangeShapeType="1"/>
                  </p:cNvSpPr>
                  <p:nvPr/>
                </p:nvSpPr>
                <p:spPr bwMode="auto">
                  <a:xfrm>
                    <a:off x="2313" y="2559"/>
                    <a:ext cx="1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0" name="Line 592"/>
                  <p:cNvSpPr>
                    <a:spLocks noChangeShapeType="1"/>
                  </p:cNvSpPr>
                  <p:nvPr/>
                </p:nvSpPr>
                <p:spPr bwMode="auto">
                  <a:xfrm>
                    <a:off x="2310" y="2583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1" name="Line 5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8" y="2607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2" name="Line 594"/>
                  <p:cNvSpPr>
                    <a:spLocks noChangeShapeType="1"/>
                  </p:cNvSpPr>
                  <p:nvPr/>
                </p:nvSpPr>
                <p:spPr bwMode="auto">
                  <a:xfrm>
                    <a:off x="2308" y="2630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3" name="Line 595"/>
                  <p:cNvSpPr>
                    <a:spLocks noChangeShapeType="1"/>
                  </p:cNvSpPr>
                  <p:nvPr/>
                </p:nvSpPr>
                <p:spPr bwMode="auto">
                  <a:xfrm>
                    <a:off x="2306" y="2654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4" name="Line 596"/>
                  <p:cNvSpPr>
                    <a:spLocks noChangeShapeType="1"/>
                  </p:cNvSpPr>
                  <p:nvPr/>
                </p:nvSpPr>
                <p:spPr bwMode="auto">
                  <a:xfrm>
                    <a:off x="2303" y="2678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5" name="Line 5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01" y="2702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6" name="Line 598"/>
                  <p:cNvSpPr>
                    <a:spLocks noChangeShapeType="1"/>
                  </p:cNvSpPr>
                  <p:nvPr/>
                </p:nvSpPr>
                <p:spPr bwMode="auto">
                  <a:xfrm>
                    <a:off x="2301" y="2725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7" name="Line 599"/>
                  <p:cNvSpPr>
                    <a:spLocks noChangeShapeType="1"/>
                  </p:cNvSpPr>
                  <p:nvPr/>
                </p:nvSpPr>
                <p:spPr bwMode="auto">
                  <a:xfrm>
                    <a:off x="2299" y="2749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8" name="Line 600"/>
                  <p:cNvSpPr>
                    <a:spLocks noChangeShapeType="1"/>
                  </p:cNvSpPr>
                  <p:nvPr/>
                </p:nvSpPr>
                <p:spPr bwMode="auto">
                  <a:xfrm>
                    <a:off x="2296" y="2770"/>
                    <a:ext cx="1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39" name="Line 6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4" y="2794"/>
                    <a:ext cx="2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0" name="Line 602"/>
                  <p:cNvSpPr>
                    <a:spLocks noChangeShapeType="1"/>
                  </p:cNvSpPr>
                  <p:nvPr/>
                </p:nvSpPr>
                <p:spPr bwMode="auto">
                  <a:xfrm>
                    <a:off x="2294" y="2818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1" name="Line 603"/>
                  <p:cNvSpPr>
                    <a:spLocks noChangeShapeType="1"/>
                  </p:cNvSpPr>
                  <p:nvPr/>
                </p:nvSpPr>
                <p:spPr bwMode="auto">
                  <a:xfrm>
                    <a:off x="2291" y="2842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2" name="Line 604"/>
                  <p:cNvSpPr>
                    <a:spLocks noChangeShapeType="1"/>
                  </p:cNvSpPr>
                  <p:nvPr/>
                </p:nvSpPr>
                <p:spPr bwMode="auto">
                  <a:xfrm>
                    <a:off x="2289" y="2865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3" name="Line 605"/>
                  <p:cNvSpPr>
                    <a:spLocks noChangeShapeType="1"/>
                  </p:cNvSpPr>
                  <p:nvPr/>
                </p:nvSpPr>
                <p:spPr bwMode="auto">
                  <a:xfrm>
                    <a:off x="2289" y="2889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4" name="Line 606"/>
                  <p:cNvSpPr>
                    <a:spLocks noChangeShapeType="1"/>
                  </p:cNvSpPr>
                  <p:nvPr/>
                </p:nvSpPr>
                <p:spPr bwMode="auto">
                  <a:xfrm>
                    <a:off x="2287" y="2913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5" name="Line 607"/>
                  <p:cNvSpPr>
                    <a:spLocks noChangeShapeType="1"/>
                  </p:cNvSpPr>
                  <p:nvPr/>
                </p:nvSpPr>
                <p:spPr bwMode="auto">
                  <a:xfrm>
                    <a:off x="2284" y="2937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6" name="Line 6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82" y="2960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7" name="Line 609"/>
                  <p:cNvSpPr>
                    <a:spLocks noChangeShapeType="1"/>
                  </p:cNvSpPr>
                  <p:nvPr/>
                </p:nvSpPr>
                <p:spPr bwMode="auto">
                  <a:xfrm>
                    <a:off x="2282" y="2984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8" name="Line 610"/>
                  <p:cNvSpPr>
                    <a:spLocks noChangeShapeType="1"/>
                  </p:cNvSpPr>
                  <p:nvPr/>
                </p:nvSpPr>
                <p:spPr bwMode="auto">
                  <a:xfrm>
                    <a:off x="2280" y="3008"/>
                    <a:ext cx="1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49" name="Line 611"/>
                  <p:cNvSpPr>
                    <a:spLocks noChangeShapeType="1"/>
                  </p:cNvSpPr>
                  <p:nvPr/>
                </p:nvSpPr>
                <p:spPr bwMode="auto">
                  <a:xfrm>
                    <a:off x="2277" y="3029"/>
                    <a:ext cx="1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0" name="Line 6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75" y="3053"/>
                    <a:ext cx="2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1" name="Line 613"/>
                  <p:cNvSpPr>
                    <a:spLocks noChangeShapeType="1"/>
                  </p:cNvSpPr>
                  <p:nvPr/>
                </p:nvSpPr>
                <p:spPr bwMode="auto">
                  <a:xfrm>
                    <a:off x="2275" y="3077"/>
                    <a:ext cx="1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2" name="Line 614"/>
                  <p:cNvSpPr>
                    <a:spLocks noChangeShapeType="1"/>
                  </p:cNvSpPr>
                  <p:nvPr/>
                </p:nvSpPr>
                <p:spPr bwMode="auto">
                  <a:xfrm>
                    <a:off x="2102" y="1894"/>
                    <a:ext cx="2" cy="5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3" name="Line 615"/>
                  <p:cNvSpPr>
                    <a:spLocks noChangeShapeType="1"/>
                  </p:cNvSpPr>
                  <p:nvPr/>
                </p:nvSpPr>
                <p:spPr bwMode="auto">
                  <a:xfrm>
                    <a:off x="2109" y="1916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4" name="Line 616"/>
                  <p:cNvSpPr>
                    <a:spLocks noChangeShapeType="1"/>
                  </p:cNvSpPr>
                  <p:nvPr/>
                </p:nvSpPr>
                <p:spPr bwMode="auto">
                  <a:xfrm>
                    <a:off x="2118" y="1937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5" name="Line 617"/>
                  <p:cNvSpPr>
                    <a:spLocks noChangeShapeType="1"/>
                  </p:cNvSpPr>
                  <p:nvPr/>
                </p:nvSpPr>
                <p:spPr bwMode="auto">
                  <a:xfrm>
                    <a:off x="2125" y="1959"/>
                    <a:ext cx="3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6" name="Line 618"/>
                  <p:cNvSpPr>
                    <a:spLocks noChangeShapeType="1"/>
                  </p:cNvSpPr>
                  <p:nvPr/>
                </p:nvSpPr>
                <p:spPr bwMode="auto">
                  <a:xfrm>
                    <a:off x="2132" y="1982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7" name="Line 619"/>
                  <p:cNvSpPr>
                    <a:spLocks noChangeShapeType="1"/>
                  </p:cNvSpPr>
                  <p:nvPr/>
                </p:nvSpPr>
                <p:spPr bwMode="auto">
                  <a:xfrm>
                    <a:off x="2142" y="2004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8" name="Line 620"/>
                  <p:cNvSpPr>
                    <a:spLocks noChangeShapeType="1"/>
                  </p:cNvSpPr>
                  <p:nvPr/>
                </p:nvSpPr>
                <p:spPr bwMode="auto">
                  <a:xfrm>
                    <a:off x="2149" y="2025"/>
                    <a:ext cx="2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59" name="Line 621"/>
                  <p:cNvSpPr>
                    <a:spLocks noChangeShapeType="1"/>
                  </p:cNvSpPr>
                  <p:nvPr/>
                </p:nvSpPr>
                <p:spPr bwMode="auto">
                  <a:xfrm>
                    <a:off x="2156" y="2049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0" name="Line 622"/>
                  <p:cNvSpPr>
                    <a:spLocks noChangeShapeType="1"/>
                  </p:cNvSpPr>
                  <p:nvPr/>
                </p:nvSpPr>
                <p:spPr bwMode="auto">
                  <a:xfrm>
                    <a:off x="2166" y="2070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1" name="Line 623"/>
                  <p:cNvSpPr>
                    <a:spLocks noChangeShapeType="1"/>
                  </p:cNvSpPr>
                  <p:nvPr/>
                </p:nvSpPr>
                <p:spPr bwMode="auto">
                  <a:xfrm>
                    <a:off x="2173" y="2094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2" name="Line 624"/>
                  <p:cNvSpPr>
                    <a:spLocks noChangeShapeType="1"/>
                  </p:cNvSpPr>
                  <p:nvPr/>
                </p:nvSpPr>
                <p:spPr bwMode="auto">
                  <a:xfrm>
                    <a:off x="2180" y="2115"/>
                    <a:ext cx="5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3" name="Line 625"/>
                  <p:cNvSpPr>
                    <a:spLocks noChangeShapeType="1"/>
                  </p:cNvSpPr>
                  <p:nvPr/>
                </p:nvSpPr>
                <p:spPr bwMode="auto">
                  <a:xfrm>
                    <a:off x="2189" y="2137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4" name="Line 626"/>
                  <p:cNvSpPr>
                    <a:spLocks noChangeShapeType="1"/>
                  </p:cNvSpPr>
                  <p:nvPr/>
                </p:nvSpPr>
                <p:spPr bwMode="auto">
                  <a:xfrm>
                    <a:off x="2197" y="2160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5" name="Line 627"/>
                  <p:cNvSpPr>
                    <a:spLocks noChangeShapeType="1"/>
                  </p:cNvSpPr>
                  <p:nvPr/>
                </p:nvSpPr>
                <p:spPr bwMode="auto">
                  <a:xfrm>
                    <a:off x="2204" y="2182"/>
                    <a:ext cx="4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6" name="Line 628"/>
                  <p:cNvSpPr>
                    <a:spLocks noChangeShapeType="1"/>
                  </p:cNvSpPr>
                  <p:nvPr/>
                </p:nvSpPr>
                <p:spPr bwMode="auto">
                  <a:xfrm>
                    <a:off x="2213" y="2203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7" name="Line 629"/>
                  <p:cNvSpPr>
                    <a:spLocks noChangeShapeType="1"/>
                  </p:cNvSpPr>
                  <p:nvPr/>
                </p:nvSpPr>
                <p:spPr bwMode="auto">
                  <a:xfrm>
                    <a:off x="2220" y="2227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8" name="Line 630"/>
                  <p:cNvSpPr>
                    <a:spLocks noChangeShapeType="1"/>
                  </p:cNvSpPr>
                  <p:nvPr/>
                </p:nvSpPr>
                <p:spPr bwMode="auto">
                  <a:xfrm>
                    <a:off x="2230" y="2248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69" name="Line 631"/>
                  <p:cNvSpPr>
                    <a:spLocks noChangeShapeType="1"/>
                  </p:cNvSpPr>
                  <p:nvPr/>
                </p:nvSpPr>
                <p:spPr bwMode="auto">
                  <a:xfrm>
                    <a:off x="2237" y="2269"/>
                    <a:ext cx="2" cy="10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0" name="Line 632"/>
                  <p:cNvSpPr>
                    <a:spLocks noChangeShapeType="1"/>
                  </p:cNvSpPr>
                  <p:nvPr/>
                </p:nvSpPr>
                <p:spPr bwMode="auto">
                  <a:xfrm>
                    <a:off x="2244" y="2293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1" name="Line 633"/>
                  <p:cNvSpPr>
                    <a:spLocks noChangeShapeType="1"/>
                  </p:cNvSpPr>
                  <p:nvPr/>
                </p:nvSpPr>
                <p:spPr bwMode="auto">
                  <a:xfrm>
                    <a:off x="2253" y="2315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2" name="Line 634"/>
                  <p:cNvSpPr>
                    <a:spLocks noChangeShapeType="1"/>
                  </p:cNvSpPr>
                  <p:nvPr/>
                </p:nvSpPr>
                <p:spPr bwMode="auto">
                  <a:xfrm>
                    <a:off x="2261" y="2336"/>
                    <a:ext cx="2" cy="9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3" name="Line 635"/>
                  <p:cNvSpPr>
                    <a:spLocks noChangeShapeType="1"/>
                  </p:cNvSpPr>
                  <p:nvPr/>
                </p:nvSpPr>
                <p:spPr bwMode="auto">
                  <a:xfrm>
                    <a:off x="2268" y="2360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4" name="Line 636"/>
                  <p:cNvSpPr>
                    <a:spLocks noChangeShapeType="1"/>
                  </p:cNvSpPr>
                  <p:nvPr/>
                </p:nvSpPr>
                <p:spPr bwMode="auto">
                  <a:xfrm>
                    <a:off x="2277" y="2381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5" name="Line 637"/>
                  <p:cNvSpPr>
                    <a:spLocks noChangeShapeType="1"/>
                  </p:cNvSpPr>
                  <p:nvPr/>
                </p:nvSpPr>
                <p:spPr bwMode="auto">
                  <a:xfrm>
                    <a:off x="2284" y="2405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6" name="Line 638"/>
                  <p:cNvSpPr>
                    <a:spLocks noChangeShapeType="1"/>
                  </p:cNvSpPr>
                  <p:nvPr/>
                </p:nvSpPr>
                <p:spPr bwMode="auto">
                  <a:xfrm>
                    <a:off x="2291" y="2426"/>
                    <a:ext cx="3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7" name="Line 639"/>
                  <p:cNvSpPr>
                    <a:spLocks noChangeShapeType="1"/>
                  </p:cNvSpPr>
                  <p:nvPr/>
                </p:nvSpPr>
                <p:spPr bwMode="auto">
                  <a:xfrm>
                    <a:off x="2301" y="2448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  <p:sp>
                <p:nvSpPr>
                  <p:cNvPr id="6078" name="Line 640"/>
                  <p:cNvSpPr>
                    <a:spLocks noChangeShapeType="1"/>
                  </p:cNvSpPr>
                  <p:nvPr/>
                </p:nvSpPr>
                <p:spPr bwMode="auto">
                  <a:xfrm>
                    <a:off x="2308" y="2471"/>
                    <a:ext cx="2" cy="7"/>
                  </a:xfrm>
                  <a:prstGeom prst="line">
                    <a:avLst/>
                  </a:prstGeom>
                  <a:noFill/>
                  <a:ln w="269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e-IL"/>
                  </a:p>
                </p:txBody>
              </p:sp>
            </p:grpSp>
            <p:grpSp>
              <p:nvGrpSpPr>
                <p:cNvPr id="5434" name="Group 641"/>
                <p:cNvGrpSpPr>
                  <a:grpSpLocks/>
                </p:cNvGrpSpPr>
                <p:nvPr/>
              </p:nvGrpSpPr>
              <p:grpSpPr bwMode="auto">
                <a:xfrm>
                  <a:off x="865" y="1868"/>
                  <a:ext cx="2997" cy="1308"/>
                  <a:chOff x="865" y="1868"/>
                  <a:chExt cx="2997" cy="1308"/>
                </a:xfrm>
              </p:grpSpPr>
              <p:grpSp>
                <p:nvGrpSpPr>
                  <p:cNvPr id="5435" name="Group 642"/>
                  <p:cNvGrpSpPr>
                    <a:grpSpLocks/>
                  </p:cNvGrpSpPr>
                  <p:nvPr/>
                </p:nvGrpSpPr>
                <p:grpSpPr bwMode="auto">
                  <a:xfrm>
                    <a:off x="865" y="1868"/>
                    <a:ext cx="2997" cy="1308"/>
                    <a:chOff x="865" y="1868"/>
                    <a:chExt cx="2997" cy="1308"/>
                  </a:xfrm>
                </p:grpSpPr>
                <p:grpSp>
                  <p:nvGrpSpPr>
                    <p:cNvPr id="5475" name="Group 6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865" y="1868"/>
                      <a:ext cx="2997" cy="1308"/>
                      <a:chOff x="865" y="1868"/>
                      <a:chExt cx="2997" cy="1308"/>
                    </a:xfrm>
                  </p:grpSpPr>
                  <p:grpSp>
                    <p:nvGrpSpPr>
                      <p:cNvPr id="5477" name="Group 64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39" y="1894"/>
                        <a:ext cx="2523" cy="1266"/>
                        <a:chOff x="1339" y="1894"/>
                        <a:chExt cx="2523" cy="1266"/>
                      </a:xfrm>
                    </p:grpSpPr>
                    <p:sp>
                      <p:nvSpPr>
                        <p:cNvPr id="5679" name="Line 6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15" y="2493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0" name="Line 6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25" y="251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1" name="Line 6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32" y="253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2" name="Line 6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39" y="2559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3" name="Line 6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48" y="2580"/>
                          <a:ext cx="3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4" name="Line 6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56" y="260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5" name="Line 6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63" y="2626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6" name="Line 6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72" y="2647"/>
                          <a:ext cx="3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7" name="Line 6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79" y="2671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8" name="Line 6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86" y="2692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89" name="Line 6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396" y="2716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0" name="Line 6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03" y="2737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1" name="Line 6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10" y="2759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2" name="Line 6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20" y="2782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3" name="Line 6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27" y="280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4" name="Line 6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36" y="2825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5" name="Line 6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43" y="2849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6" name="Line 6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51" y="2870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7" name="Line 6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60" y="2891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8" name="Line 6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67" y="2915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99" name="Line 6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74" y="2937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0" name="Line 6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84" y="2958"/>
                          <a:ext cx="2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1" name="Line 6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91" y="2982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2" name="Line 6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498" y="300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3" name="Line 6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508" y="3024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4" name="Line 6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515" y="304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5" name="Line 6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522" y="3070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6" name="Line 6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531" y="3093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7" name="Line 6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2538" y="3115"/>
                          <a:ext cx="3" cy="4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8" name="Line 6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195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09" name="Line 6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1975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0" name="Line 6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1999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1" name="Line 6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023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2" name="Line 6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046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3" name="Line 6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07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4" name="Line 6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09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5" name="Line 6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11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6" name="Line 6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14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7" name="Line 6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165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8" name="Line 6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18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19" name="Line 6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21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0" name="Line 6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23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1" name="Line 6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26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2" name="Line 6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28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3" name="Line 6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307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4" name="Line 6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329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5" name="Line 6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353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6" name="Line 6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376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7" name="Line 6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400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8" name="Line 6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424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29" name="Line 6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44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0" name="Line 6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47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1" name="Line 6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495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2" name="Line 6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51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3" name="Line 6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542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4" name="Line 7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56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5" name="Line 7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59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6" name="Line 7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61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7" name="Line 7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637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8" name="Line 7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66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39" name="Line 7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61" y="2685"/>
                          <a:ext cx="1" cy="2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0" name="Line 7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49" y="1942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1" name="Line 7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51" y="1966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2" name="Line 7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51" y="1989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3" name="Line 7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54" y="201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4" name="Line 7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54" y="2037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5" name="Line 7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56" y="206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6" name="Line 7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56" y="208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7" name="Line 7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58" y="210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8" name="Line 7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61" y="213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49" name="Line 7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61" y="215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0" name="Line 7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63" y="217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1" name="Line 7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63" y="220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2" name="Line 7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65" y="2224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3" name="Line 7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65" y="2248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4" name="Line 7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68" y="2272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5" name="Line 7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68" y="229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6" name="Line 7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70" y="231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7" name="Line 7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70" y="234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8" name="Line 7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73" y="236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59" name="Line 7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73" y="2391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0" name="Line 7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75" y="241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1" name="Line 7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75" y="243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2" name="Line 7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77" y="246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3" name="Line 7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77" y="2486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4" name="Line 7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0" y="2507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5" name="Line 7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2" y="253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6" name="Line 7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2" y="2554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7" name="Line 7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4" y="2578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8" name="Line 7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4" y="260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69" name="Line 7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7" y="262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0" name="Line 7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7" y="264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1" name="Line 7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9" y="267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2" name="Line 7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89" y="269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3" name="Line 7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2" y="272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4" name="Line 7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2" y="274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5" name="Line 7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4" y="276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6" name="Line 7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4" y="2789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7" name="Line 7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6" y="2813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8" name="Line 7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6" y="2837"/>
                          <a:ext cx="3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79" name="Line 7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9" y="286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0" name="Line 7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9" y="288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1" name="Line 7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1" y="290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2" name="Line 7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3" y="293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3" name="Line 7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3" y="295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4" name="Line 7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6" y="297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5" name="Line 7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6" y="300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6" name="Line 7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8" y="302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7" name="Line 7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8" y="305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8" name="Line 7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11" y="307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89" name="Line 7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11" y="3096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0" name="Line 7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13" y="3119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1" name="Line 7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13" y="3143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2" name="Line 7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34" y="2025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3" name="Line 7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29" y="204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4" name="Line 7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24" y="2070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5" name="Line 7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19" y="209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6" name="Line 7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15" y="211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7" name="Line 7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10" y="214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8" name="Line 7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05" y="2163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799" name="Line 7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300" y="2186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0" name="Line 7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96" y="221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1" name="Line 7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91" y="223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2" name="Line 7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86" y="2255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3" name="Line 7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281" y="227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4" name="Line 7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74" y="2303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5" name="Line 7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70" y="2324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6" name="Line 7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65" y="234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7" name="Line 7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60" y="2372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8" name="Line 7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55" y="2395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09" name="Line 7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51" y="2417"/>
                          <a:ext cx="2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0" name="Line 7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46" y="2440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1" name="Line 7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41" y="246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2" name="Line 7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36" y="2488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3" name="Line 7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32" y="2509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4" name="Line 7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27" y="253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5" name="Line 7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22" y="2557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6" name="Line 7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17" y="2578"/>
                          <a:ext cx="3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7" name="Line 7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13" y="2602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8" name="Line 7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08" y="2626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19" name="Line 7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203" y="2649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0" name="Line 7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98" y="2671"/>
                          <a:ext cx="3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1" name="Line 7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94" y="2694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2" name="Line 7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89" y="271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3" name="Line 7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84" y="2742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4" name="Line 7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79" y="2763"/>
                          <a:ext cx="3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5" name="Line 7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75" y="2787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6" name="Line 7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70" y="2811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7" name="Line 7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65" y="2832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8" name="Line 7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60" y="2856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29" name="Line 7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56" y="2880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0" name="Line 7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51" y="290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1" name="Line 7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46" y="2925"/>
                          <a:ext cx="2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2" name="Line 7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3141" y="2948"/>
                          <a:ext cx="3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3" name="Line 7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37" y="297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4" name="Line 8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32" y="299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5" name="Line 8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27" y="3017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6" name="Line 8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22" y="304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7" name="Line 8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18" y="3065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8" name="Line 8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13" y="3086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39" name="Line 8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8" y="311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0" name="Line 8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103" y="313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1" name="Line 8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099" y="3157"/>
                          <a:ext cx="1" cy="3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2" name="Line 8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61" y="1894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3" name="Line 8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61" y="1916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4" name="Line 8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61" y="1940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5" name="Line 8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8" y="1963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6" name="Line 8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8" y="1987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7" name="Line 8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8" y="201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8" name="Line 8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8" y="2034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49" name="Line 8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6" y="205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0" name="Line 8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6" y="208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1" name="Line 8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6" y="210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2" name="Line 8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6" y="2129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3" name="Line 8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4" y="215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4" name="Line 8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4" y="217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5" name="Line 8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4" y="220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6" name="Line 8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4" y="2224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7" name="Line 8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1" y="224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8" name="Line 8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1" y="2269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59" name="Line 8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1" y="2293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0" name="Line 8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1" y="2317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1" name="Line 8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9" y="234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2" name="Line 8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9" y="2364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3" name="Line 8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9" y="238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4" name="Line 8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9" y="241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5" name="Line 8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7" y="243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6" name="Line 8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7" y="2459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7" name="Line 8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7" y="248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8" name="Line 8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7" y="250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69" name="Line 8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44" y="2531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0" name="Line 8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4" y="255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1" name="Line 8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4" y="257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2" name="Line 8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4" y="260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3" name="Line 8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42" y="2623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4" name="Line 8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2" y="2647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5" name="Line 8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2" y="267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6" name="Line 8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2" y="2694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7" name="Line 8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39" y="2718"/>
                          <a:ext cx="3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878" name="Line 8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9" y="274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</p:grpSp>
                  <p:grpSp>
                    <p:nvGrpSpPr>
                      <p:cNvPr id="5478" name="Group 8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65" y="1868"/>
                        <a:ext cx="1033" cy="1308"/>
                        <a:chOff x="865" y="1868"/>
                        <a:chExt cx="1033" cy="1308"/>
                      </a:xfrm>
                    </p:grpSpPr>
                    <p:sp>
                      <p:nvSpPr>
                        <p:cNvPr id="5479" name="Line 8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9" y="276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0" name="Line 8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9" y="2789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1" name="Line 8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H="1">
                          <a:off x="1337" y="281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2" name="Line 8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7" y="283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3" name="Line 8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7" y="286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4" name="Line 8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7" y="288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5" name="Line 8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7" y="290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6" name="Line 8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5" y="293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7" name="Line 8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5" y="295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8" name="Line 8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5" y="2977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89" name="Line 8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5" y="300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0" name="Line 8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2" y="3024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1" name="Line 8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2" y="3048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2" name="Line 8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2" y="3072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3" name="Line 8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2" y="309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4" name="Line 8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0" y="311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5" name="Line 8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0" y="314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6" name="Line 8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0" y="316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7" name="Line 8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16" y="1906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8" name="Line 8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21" y="1928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499" name="Line 8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23" y="1951"/>
                          <a:ext cx="3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0" name="Line 8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26" y="1975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1" name="Line 8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31" y="199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2" name="Line 8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33" y="202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3" name="Line 8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35" y="2046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4" name="Line 8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40" y="207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5" name="Line 8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42" y="2091"/>
                          <a:ext cx="3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6" name="Line 8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45" y="2115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7" name="Line 8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50" y="213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8" name="Line 8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52" y="216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09" name="Line 8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54" y="2186"/>
                          <a:ext cx="3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0" name="Line 8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59" y="221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1" name="Line 8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61" y="2232"/>
                          <a:ext cx="3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2" name="Line 8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66" y="2255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3" name="Line 8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69" y="2279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4" name="Line 8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71" y="230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5" name="Line 8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76" y="2326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6" name="Line 8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78" y="235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7" name="Line 8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80" y="2374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8" name="Line 8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85" y="2395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19" name="Line 8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88" y="2419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0" name="Line 8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90" y="244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1" name="Line 8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95" y="246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2" name="Line 8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97" y="249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3" name="Line 8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99" y="2514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4" name="Line 8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04" y="2535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5" name="Line 8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07" y="2559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6" name="Line 8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09" y="258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7" name="Line 8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14" y="260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8" name="Line 8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16" y="263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29" name="Line 8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18" y="2654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0" name="Line 8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23" y="267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1" name="Line 8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26" y="2699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2" name="Line 8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28" y="272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3" name="Line 9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33" y="274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4" name="Line 9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35" y="2770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5" name="Line 9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37" y="2794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6" name="Line 9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2" y="281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7" name="Line 9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5" y="2839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8" name="Line 9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7" y="2863"/>
                          <a:ext cx="2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39" name="Line 9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52" y="288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0" name="Line 9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54" y="2910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1" name="Line 9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56" y="2934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2" name="Line 9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61" y="295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3" name="Line 9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64" y="2982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4" name="Line 9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66" y="3003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5" name="Line 9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71" y="302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6" name="Line 9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73" y="3051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7" name="Line 9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75" y="3074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8" name="Line 9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80" y="309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49" name="Line 9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82" y="3122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0" name="Line 9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85" y="3143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1" name="Line 9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90" y="3167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2" name="Line 9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65" y="1928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3" name="Line 9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74" y="1949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4" name="Line 9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84" y="1970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5" name="Line 9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893" y="1992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6" name="Line 9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03" y="2013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7" name="Line 9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12" y="2034"/>
                          <a:ext cx="5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8" name="Line 9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22" y="2056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59" name="Line 9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31" y="2077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0" name="Line 9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41" y="2101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1" name="Line 9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50" y="2122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2" name="Line 9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60" y="214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3" name="Line 9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69" y="2165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4" name="Line 9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79" y="2186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5" name="Line 9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88" y="220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6" name="Line 9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998" y="2229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7" name="Line 9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07" y="2251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8" name="Line 9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17" y="2272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69" name="Line 9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26" y="229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0" name="Line 9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36" y="2317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1" name="Line 9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45" y="233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2" name="Line 9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55" y="2360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3" name="Line 9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64" y="2381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4" name="Line 9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74" y="2402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5" name="Line 9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83" y="242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6" name="Line 9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093" y="2445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7" name="Line 9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02" y="2467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8" name="Line 9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12" y="248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79" name="Line 94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21" y="2509"/>
                          <a:ext cx="2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0" name="Line 94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31" y="253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1" name="Line 94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40" y="255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2" name="Line 94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50" y="2576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3" name="Line 95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59" y="2597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4" name="Line 95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69" y="2618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5" name="Line 95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78" y="2640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6" name="Line 95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88" y="2661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7" name="Line 95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197" y="268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8" name="Line 95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07" y="270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89" name="Line 95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16" y="2728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0" name="Line 95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26" y="2749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1" name="Line 95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35" y="2770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2" name="Line 95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45" y="2792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3" name="Line 96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54" y="281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4" name="Line 96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64" y="2834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5" name="Line 96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73" y="2856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6" name="Line 96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82" y="2877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7" name="Line 96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292" y="2899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8" name="Line 96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01" y="2920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599" name="Line 96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11" y="2944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0" name="Line 96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18" y="2965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1" name="Line 96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28" y="2986"/>
                          <a:ext cx="4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2" name="Line 96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37" y="3008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3" name="Line 97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47" y="3029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4" name="Line 97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56" y="3051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5" name="Line 97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66" y="3072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6" name="Line 97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75" y="3093"/>
                          <a:ext cx="5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7" name="Line 97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85" y="3115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8" name="Line 97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394" y="3136"/>
                          <a:ext cx="5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09" name="Line 97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404" y="3160"/>
                          <a:ext cx="4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0" name="Line 97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2" y="186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1" name="Line 97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2" y="1890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2" name="Line 97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2" y="1913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3" name="Line 98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4" y="1937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4" name="Line 98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4" y="196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5" name="Line 98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4" y="1985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6" name="Line 98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4" y="200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7" name="Line 98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4" y="2032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8" name="Line 98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7" y="205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19" name="Line 98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7" y="208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0" name="Line 98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7" y="210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1" name="Line 98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7" y="212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2" name="Line 98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9" y="215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3" name="Line 99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9" y="2175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4" name="Line 99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9" y="219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5" name="Line 99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29" y="222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6" name="Line 99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1" y="2243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7" name="Line 99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1" y="2267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8" name="Line 99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1" y="229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29" name="Line 99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1" y="2315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0" name="Line 99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4" y="233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1" name="Line 99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4" y="236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2" name="Line 99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4" y="238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3" name="Line 100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4" y="241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4" name="Line 10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4" y="243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5" name="Line 100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6" y="245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6" name="Line 100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6" y="248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7" name="Line 100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6" y="2505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8" name="Line 100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6" y="2528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39" name="Line 100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9" y="255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0" name="Line 100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9" y="257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1" name="Line 100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9" y="2597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2" name="Line 100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39" y="262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3" name="Line 101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1" y="2645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4" name="Line 101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1" y="2668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5" name="Line 101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1" y="269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6" name="Line 101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1" y="271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7" name="Line 101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3" y="274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8" name="Line 101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3" y="276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49" name="Line 101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3" y="278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0" name="Line 101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3" y="2811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1" name="Line 101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6" y="2834"/>
                          <a:ext cx="1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2" name="Line 101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6" y="2858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3" name="Line 102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6" y="2882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4" name="Line 102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6" y="290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5" name="Line 10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6" y="2929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6" name="Line 10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8" y="2951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7" name="Line 102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8" y="2975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8" name="Line 102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8" y="2998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59" name="Line 102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48" y="3022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0" name="Line 102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50" y="3046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1" name="Line 102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50" y="3070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2" name="Line 102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50" y="309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3" name="Line 103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50" y="311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4" name="Line 103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53" y="3141"/>
                          <a:ext cx="1" cy="2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5" name="Line 103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57" y="192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6" name="Line 103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59" y="194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7" name="Line 103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62" y="1970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8" name="Line 103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67" y="1992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69" name="Line 1036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69" y="2015"/>
                          <a:ext cx="1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0" name="Line 1037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71" y="2039"/>
                          <a:ext cx="3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1" name="Line 1038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76" y="2063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2" name="Line 10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78" y="208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3" name="Line 10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81" y="2110"/>
                          <a:ext cx="2" cy="8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4" name="Line 10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86" y="2134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5" name="Line 10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88" y="2156"/>
                          <a:ext cx="1" cy="9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6" name="Line 10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90" y="2179"/>
                          <a:ext cx="3" cy="10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7" name="Line 10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93" y="2203"/>
                          <a:ext cx="2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  <p:sp>
                      <p:nvSpPr>
                        <p:cNvPr id="5678" name="Line 1045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897" y="2227"/>
                          <a:ext cx="1" cy="7"/>
                        </a:xfrm>
                        <a:prstGeom prst="line">
                          <a:avLst/>
                        </a:prstGeom>
                        <a:noFill/>
                        <a:ln w="26988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he-IL"/>
                        </a:p>
                      </p:txBody>
                    </p:sp>
                  </p:grpSp>
                </p:grpSp>
                <p:sp>
                  <p:nvSpPr>
                    <p:cNvPr id="5476" name="Line 104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2" y="2647"/>
                      <a:ext cx="2" cy="9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</p:grpSp>
              <p:grpSp>
                <p:nvGrpSpPr>
                  <p:cNvPr id="5436" name="Group 1047"/>
                  <p:cNvGrpSpPr>
                    <a:grpSpLocks/>
                  </p:cNvGrpSpPr>
                  <p:nvPr/>
                </p:nvGrpSpPr>
                <p:grpSpPr bwMode="auto">
                  <a:xfrm>
                    <a:off x="1900" y="2251"/>
                    <a:ext cx="118" cy="849"/>
                    <a:chOff x="1900" y="2251"/>
                    <a:chExt cx="118" cy="849"/>
                  </a:xfrm>
                </p:grpSpPr>
                <p:sp>
                  <p:nvSpPr>
                    <p:cNvPr id="5437" name="Line 104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011" y="2994"/>
                      <a:ext cx="7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38" name="Line 104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80" y="2994"/>
                      <a:ext cx="8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39" name="Line 105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0" y="2251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0" name="Line 105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2" y="2274"/>
                      <a:ext cx="2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1" name="Line 10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7" y="2298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2" name="Line 10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9" y="2319"/>
                      <a:ext cx="1" cy="10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3" name="Line 105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12" y="2343"/>
                      <a:ext cx="2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4" name="Line 105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16" y="2367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5" name="Line 10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19" y="2391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6" name="Line 10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1" y="2414"/>
                      <a:ext cx="2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7" name="Line 105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6" y="2438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8" name="Line 105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28" y="2459"/>
                      <a:ext cx="1" cy="10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49" name="Line 10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31" y="2483"/>
                      <a:ext cx="2" cy="10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0" name="Line 106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33" y="2507"/>
                      <a:ext cx="2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1" name="Line 10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38" y="2531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2" name="Line 10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0" y="2554"/>
                      <a:ext cx="2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3" name="Line 106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2" y="2578"/>
                      <a:ext cx="3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4" name="Line 10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47" y="2602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5" name="Line 10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0" y="2623"/>
                      <a:ext cx="1" cy="10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6" name="Line 10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7" y="2671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7" name="Line 106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59" y="2694"/>
                      <a:ext cx="1" cy="8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8" name="Line 106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1" y="2718"/>
                      <a:ext cx="3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59" name="Line 10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6" y="2742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0" name="Line 10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69" y="2763"/>
                      <a:ext cx="1" cy="10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1" name="Line 10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71" y="2787"/>
                      <a:ext cx="2" cy="10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2" name="Line 10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76" y="2811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3" name="Line 10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78" y="2834"/>
                      <a:ext cx="1" cy="8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4" name="Line 10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0" y="2858"/>
                      <a:ext cx="3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5" name="Line 10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3" y="2882"/>
                      <a:ext cx="2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6" name="Line 10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8" y="2906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7" name="Line 10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0" y="2927"/>
                      <a:ext cx="2" cy="10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8" name="Line 10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2" y="2951"/>
                      <a:ext cx="3" cy="9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69" name="Line 10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7" y="2975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70" name="Line 10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99" y="2998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71" name="Line 10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2" y="3022"/>
                      <a:ext cx="2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72" name="Line 10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7" y="3046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73" name="Line 10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09" y="3070"/>
                      <a:ext cx="1" cy="7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5474" name="Line 10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11" y="3091"/>
                      <a:ext cx="3" cy="9"/>
                    </a:xfrm>
                    <a:prstGeom prst="line">
                      <a:avLst/>
                    </a:prstGeom>
                    <a:noFill/>
                    <a:ln w="26988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</p:grpSp>
      <p:sp>
        <p:nvSpPr>
          <p:cNvPr id="5223" name="Freeform 1086"/>
          <p:cNvSpPr>
            <a:spLocks/>
          </p:cNvSpPr>
          <p:nvPr/>
        </p:nvSpPr>
        <p:spPr bwMode="auto">
          <a:xfrm>
            <a:off x="655638" y="2697163"/>
            <a:ext cx="7435850" cy="885825"/>
          </a:xfrm>
          <a:custGeom>
            <a:avLst/>
            <a:gdLst>
              <a:gd name="T0" fmla="*/ 6234113 w 4684"/>
              <a:gd name="T1" fmla="*/ 128588 h 558"/>
              <a:gd name="T2" fmla="*/ 6091238 w 4684"/>
              <a:gd name="T3" fmla="*/ 169863 h 558"/>
              <a:gd name="T4" fmla="*/ 5970588 w 4684"/>
              <a:gd name="T5" fmla="*/ 219075 h 558"/>
              <a:gd name="T6" fmla="*/ 5849938 w 4684"/>
              <a:gd name="T7" fmla="*/ 204788 h 558"/>
              <a:gd name="T8" fmla="*/ 5724525 w 4684"/>
              <a:gd name="T9" fmla="*/ 131763 h 558"/>
              <a:gd name="T10" fmla="*/ 5548313 w 4684"/>
              <a:gd name="T11" fmla="*/ 114300 h 558"/>
              <a:gd name="T12" fmla="*/ 5235575 w 4684"/>
              <a:gd name="T13" fmla="*/ 219075 h 558"/>
              <a:gd name="T14" fmla="*/ 4945063 w 4684"/>
              <a:gd name="T15" fmla="*/ 265113 h 558"/>
              <a:gd name="T16" fmla="*/ 4741863 w 4684"/>
              <a:gd name="T17" fmla="*/ 211138 h 558"/>
              <a:gd name="T18" fmla="*/ 4406900 w 4684"/>
              <a:gd name="T19" fmla="*/ 128588 h 558"/>
              <a:gd name="T20" fmla="*/ 4191000 w 4684"/>
              <a:gd name="T21" fmla="*/ 125413 h 558"/>
              <a:gd name="T22" fmla="*/ 3949700 w 4684"/>
              <a:gd name="T23" fmla="*/ 174625 h 558"/>
              <a:gd name="T24" fmla="*/ 3705225 w 4684"/>
              <a:gd name="T25" fmla="*/ 200025 h 558"/>
              <a:gd name="T26" fmla="*/ 3455988 w 4684"/>
              <a:gd name="T27" fmla="*/ 120650 h 558"/>
              <a:gd name="T28" fmla="*/ 3222625 w 4684"/>
              <a:gd name="T29" fmla="*/ 65088 h 558"/>
              <a:gd name="T30" fmla="*/ 2978150 w 4684"/>
              <a:gd name="T31" fmla="*/ 90488 h 558"/>
              <a:gd name="T32" fmla="*/ 2732088 w 4684"/>
              <a:gd name="T33" fmla="*/ 139700 h 558"/>
              <a:gd name="T34" fmla="*/ 2517775 w 4684"/>
              <a:gd name="T35" fmla="*/ 136525 h 558"/>
              <a:gd name="T36" fmla="*/ 2182813 w 4684"/>
              <a:gd name="T37" fmla="*/ 49213 h 558"/>
              <a:gd name="T38" fmla="*/ 1979613 w 4684"/>
              <a:gd name="T39" fmla="*/ 0 h 558"/>
              <a:gd name="T40" fmla="*/ 1889125 w 4684"/>
              <a:gd name="T41" fmla="*/ 19050 h 558"/>
              <a:gd name="T42" fmla="*/ 1730375 w 4684"/>
              <a:gd name="T43" fmla="*/ 90488 h 558"/>
              <a:gd name="T44" fmla="*/ 1497013 w 4684"/>
              <a:gd name="T45" fmla="*/ 139700 h 558"/>
              <a:gd name="T46" fmla="*/ 1184275 w 4684"/>
              <a:gd name="T47" fmla="*/ 131763 h 558"/>
              <a:gd name="T48" fmla="*/ 1039813 w 4684"/>
              <a:gd name="T49" fmla="*/ 101600 h 558"/>
              <a:gd name="T50" fmla="*/ 776288 w 4684"/>
              <a:gd name="T51" fmla="*/ 26988 h 558"/>
              <a:gd name="T52" fmla="*/ 504825 w 4684"/>
              <a:gd name="T53" fmla="*/ 11113 h 558"/>
              <a:gd name="T54" fmla="*/ 249238 w 4684"/>
              <a:gd name="T55" fmla="*/ 53975 h 558"/>
              <a:gd name="T56" fmla="*/ 0 w 4684"/>
              <a:gd name="T57" fmla="*/ 144463 h 558"/>
              <a:gd name="T58" fmla="*/ 1304925 w 4684"/>
              <a:gd name="T59" fmla="*/ 668338 h 558"/>
              <a:gd name="T60" fmla="*/ 1519238 w 4684"/>
              <a:gd name="T61" fmla="*/ 630238 h 558"/>
              <a:gd name="T62" fmla="*/ 1779588 w 4684"/>
              <a:gd name="T63" fmla="*/ 630238 h 558"/>
              <a:gd name="T64" fmla="*/ 2043113 w 4684"/>
              <a:gd name="T65" fmla="*/ 690563 h 558"/>
              <a:gd name="T66" fmla="*/ 2238375 w 4684"/>
              <a:gd name="T67" fmla="*/ 746125 h 558"/>
              <a:gd name="T68" fmla="*/ 2487613 w 4684"/>
              <a:gd name="T69" fmla="*/ 765175 h 558"/>
              <a:gd name="T70" fmla="*/ 2751138 w 4684"/>
              <a:gd name="T71" fmla="*/ 735013 h 558"/>
              <a:gd name="T72" fmla="*/ 2925763 w 4684"/>
              <a:gd name="T73" fmla="*/ 660400 h 558"/>
              <a:gd name="T74" fmla="*/ 3041650 w 4684"/>
              <a:gd name="T75" fmla="*/ 622300 h 558"/>
              <a:gd name="T76" fmla="*/ 3165475 w 4684"/>
              <a:gd name="T77" fmla="*/ 638175 h 558"/>
              <a:gd name="T78" fmla="*/ 3505200 w 4684"/>
              <a:gd name="T79" fmla="*/ 735013 h 558"/>
              <a:gd name="T80" fmla="*/ 3738563 w 4684"/>
              <a:gd name="T81" fmla="*/ 762000 h 558"/>
              <a:gd name="T82" fmla="*/ 3987800 w 4684"/>
              <a:gd name="T83" fmla="*/ 731838 h 558"/>
              <a:gd name="T84" fmla="*/ 4225925 w 4684"/>
              <a:gd name="T85" fmla="*/ 674688 h 558"/>
              <a:gd name="T86" fmla="*/ 4478338 w 4684"/>
              <a:gd name="T87" fmla="*/ 720725 h 558"/>
              <a:gd name="T88" fmla="*/ 4722813 w 4684"/>
              <a:gd name="T89" fmla="*/ 806450 h 558"/>
              <a:gd name="T90" fmla="*/ 4967288 w 4684"/>
              <a:gd name="T91" fmla="*/ 814388 h 558"/>
              <a:gd name="T92" fmla="*/ 5205413 w 4684"/>
              <a:gd name="T93" fmla="*/ 754063 h 558"/>
              <a:gd name="T94" fmla="*/ 5435600 w 4684"/>
              <a:gd name="T95" fmla="*/ 742950 h 558"/>
              <a:gd name="T96" fmla="*/ 5702300 w 4684"/>
              <a:gd name="T97" fmla="*/ 788988 h 558"/>
              <a:gd name="T98" fmla="*/ 6003925 w 4684"/>
              <a:gd name="T99" fmla="*/ 879475 h 558"/>
              <a:gd name="T100" fmla="*/ 6207125 w 4684"/>
              <a:gd name="T101" fmla="*/ 874713 h 558"/>
              <a:gd name="T102" fmla="*/ 6546850 w 4684"/>
              <a:gd name="T103" fmla="*/ 758825 h 558"/>
              <a:gd name="T104" fmla="*/ 6772275 w 4684"/>
              <a:gd name="T105" fmla="*/ 731838 h 558"/>
              <a:gd name="T106" fmla="*/ 6908800 w 4684"/>
              <a:gd name="T107" fmla="*/ 814388 h 558"/>
              <a:gd name="T108" fmla="*/ 7013575 w 4684"/>
              <a:gd name="T109" fmla="*/ 841375 h 558"/>
              <a:gd name="T110" fmla="*/ 7150100 w 4684"/>
              <a:gd name="T111" fmla="*/ 811213 h 558"/>
              <a:gd name="T112" fmla="*/ 7278688 w 4684"/>
              <a:gd name="T113" fmla="*/ 750888 h 558"/>
              <a:gd name="T114" fmla="*/ 7435850 w 4684"/>
              <a:gd name="T115" fmla="*/ 769938 h 55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684" h="558">
                <a:moveTo>
                  <a:pt x="4053" y="107"/>
                </a:moveTo>
                <a:lnTo>
                  <a:pt x="3963" y="88"/>
                </a:lnTo>
                <a:lnTo>
                  <a:pt x="3927" y="81"/>
                </a:lnTo>
                <a:lnTo>
                  <a:pt x="3896" y="83"/>
                </a:lnTo>
                <a:lnTo>
                  <a:pt x="3868" y="91"/>
                </a:lnTo>
                <a:lnTo>
                  <a:pt x="3837" y="107"/>
                </a:lnTo>
                <a:lnTo>
                  <a:pt x="3815" y="121"/>
                </a:lnTo>
                <a:lnTo>
                  <a:pt x="3792" y="131"/>
                </a:lnTo>
                <a:lnTo>
                  <a:pt x="3761" y="138"/>
                </a:lnTo>
                <a:lnTo>
                  <a:pt x="3732" y="138"/>
                </a:lnTo>
                <a:lnTo>
                  <a:pt x="3709" y="136"/>
                </a:lnTo>
                <a:lnTo>
                  <a:pt x="3685" y="129"/>
                </a:lnTo>
                <a:lnTo>
                  <a:pt x="3666" y="124"/>
                </a:lnTo>
                <a:lnTo>
                  <a:pt x="3644" y="112"/>
                </a:lnTo>
                <a:lnTo>
                  <a:pt x="3606" y="83"/>
                </a:lnTo>
                <a:lnTo>
                  <a:pt x="3578" y="72"/>
                </a:lnTo>
                <a:lnTo>
                  <a:pt x="3547" y="67"/>
                </a:lnTo>
                <a:lnTo>
                  <a:pt x="3495" y="72"/>
                </a:lnTo>
                <a:lnTo>
                  <a:pt x="3435" y="88"/>
                </a:lnTo>
                <a:lnTo>
                  <a:pt x="3367" y="114"/>
                </a:lnTo>
                <a:lnTo>
                  <a:pt x="3298" y="138"/>
                </a:lnTo>
                <a:lnTo>
                  <a:pt x="3222" y="159"/>
                </a:lnTo>
                <a:lnTo>
                  <a:pt x="3162" y="169"/>
                </a:lnTo>
                <a:lnTo>
                  <a:pt x="3115" y="167"/>
                </a:lnTo>
                <a:lnTo>
                  <a:pt x="3096" y="164"/>
                </a:lnTo>
                <a:lnTo>
                  <a:pt x="3056" y="155"/>
                </a:lnTo>
                <a:lnTo>
                  <a:pt x="2987" y="133"/>
                </a:lnTo>
                <a:lnTo>
                  <a:pt x="2906" y="107"/>
                </a:lnTo>
                <a:lnTo>
                  <a:pt x="2842" y="93"/>
                </a:lnTo>
                <a:lnTo>
                  <a:pt x="2776" y="81"/>
                </a:lnTo>
                <a:lnTo>
                  <a:pt x="2735" y="76"/>
                </a:lnTo>
                <a:lnTo>
                  <a:pt x="2695" y="76"/>
                </a:lnTo>
                <a:lnTo>
                  <a:pt x="2640" y="79"/>
                </a:lnTo>
                <a:lnTo>
                  <a:pt x="2593" y="86"/>
                </a:lnTo>
                <a:lnTo>
                  <a:pt x="2538" y="95"/>
                </a:lnTo>
                <a:lnTo>
                  <a:pt x="2488" y="110"/>
                </a:lnTo>
                <a:lnTo>
                  <a:pt x="2441" y="124"/>
                </a:lnTo>
                <a:lnTo>
                  <a:pt x="2389" y="131"/>
                </a:lnTo>
                <a:lnTo>
                  <a:pt x="2334" y="126"/>
                </a:lnTo>
                <a:lnTo>
                  <a:pt x="2286" y="117"/>
                </a:lnTo>
                <a:lnTo>
                  <a:pt x="2229" y="102"/>
                </a:lnTo>
                <a:lnTo>
                  <a:pt x="2177" y="76"/>
                </a:lnTo>
                <a:lnTo>
                  <a:pt x="2135" y="64"/>
                </a:lnTo>
                <a:lnTo>
                  <a:pt x="2078" y="50"/>
                </a:lnTo>
                <a:lnTo>
                  <a:pt x="2030" y="41"/>
                </a:lnTo>
                <a:lnTo>
                  <a:pt x="1975" y="36"/>
                </a:lnTo>
                <a:lnTo>
                  <a:pt x="1921" y="43"/>
                </a:lnTo>
                <a:lnTo>
                  <a:pt x="1876" y="57"/>
                </a:lnTo>
                <a:lnTo>
                  <a:pt x="1824" y="72"/>
                </a:lnTo>
                <a:lnTo>
                  <a:pt x="1771" y="81"/>
                </a:lnTo>
                <a:lnTo>
                  <a:pt x="1721" y="88"/>
                </a:lnTo>
                <a:lnTo>
                  <a:pt x="1667" y="91"/>
                </a:lnTo>
                <a:lnTo>
                  <a:pt x="1626" y="91"/>
                </a:lnTo>
                <a:lnTo>
                  <a:pt x="1586" y="86"/>
                </a:lnTo>
                <a:lnTo>
                  <a:pt x="1520" y="72"/>
                </a:lnTo>
                <a:lnTo>
                  <a:pt x="1458" y="60"/>
                </a:lnTo>
                <a:lnTo>
                  <a:pt x="1375" y="31"/>
                </a:lnTo>
                <a:lnTo>
                  <a:pt x="1306" y="10"/>
                </a:lnTo>
                <a:lnTo>
                  <a:pt x="1268" y="3"/>
                </a:lnTo>
                <a:lnTo>
                  <a:pt x="1247" y="0"/>
                </a:lnTo>
                <a:lnTo>
                  <a:pt x="1228" y="3"/>
                </a:lnTo>
                <a:lnTo>
                  <a:pt x="1206" y="5"/>
                </a:lnTo>
                <a:lnTo>
                  <a:pt x="1190" y="12"/>
                </a:lnTo>
                <a:lnTo>
                  <a:pt x="1156" y="26"/>
                </a:lnTo>
                <a:lnTo>
                  <a:pt x="1126" y="43"/>
                </a:lnTo>
                <a:lnTo>
                  <a:pt x="1090" y="57"/>
                </a:lnTo>
                <a:lnTo>
                  <a:pt x="1045" y="72"/>
                </a:lnTo>
                <a:lnTo>
                  <a:pt x="1000" y="81"/>
                </a:lnTo>
                <a:lnTo>
                  <a:pt x="943" y="88"/>
                </a:lnTo>
                <a:lnTo>
                  <a:pt x="881" y="91"/>
                </a:lnTo>
                <a:lnTo>
                  <a:pt x="819" y="91"/>
                </a:lnTo>
                <a:lnTo>
                  <a:pt x="746" y="83"/>
                </a:lnTo>
                <a:lnTo>
                  <a:pt x="724" y="81"/>
                </a:lnTo>
                <a:lnTo>
                  <a:pt x="698" y="76"/>
                </a:lnTo>
                <a:lnTo>
                  <a:pt x="655" y="64"/>
                </a:lnTo>
                <a:lnTo>
                  <a:pt x="601" y="45"/>
                </a:lnTo>
                <a:lnTo>
                  <a:pt x="542" y="29"/>
                </a:lnTo>
                <a:lnTo>
                  <a:pt x="489" y="17"/>
                </a:lnTo>
                <a:lnTo>
                  <a:pt x="435" y="7"/>
                </a:lnTo>
                <a:lnTo>
                  <a:pt x="375" y="3"/>
                </a:lnTo>
                <a:lnTo>
                  <a:pt x="318" y="7"/>
                </a:lnTo>
                <a:lnTo>
                  <a:pt x="264" y="15"/>
                </a:lnTo>
                <a:lnTo>
                  <a:pt x="209" y="24"/>
                </a:lnTo>
                <a:lnTo>
                  <a:pt x="157" y="34"/>
                </a:lnTo>
                <a:lnTo>
                  <a:pt x="105" y="50"/>
                </a:lnTo>
                <a:lnTo>
                  <a:pt x="52" y="67"/>
                </a:lnTo>
                <a:lnTo>
                  <a:pt x="0" y="91"/>
                </a:lnTo>
                <a:lnTo>
                  <a:pt x="715" y="487"/>
                </a:lnTo>
                <a:lnTo>
                  <a:pt x="769" y="444"/>
                </a:lnTo>
                <a:lnTo>
                  <a:pt x="822" y="421"/>
                </a:lnTo>
                <a:lnTo>
                  <a:pt x="864" y="409"/>
                </a:lnTo>
                <a:lnTo>
                  <a:pt x="910" y="404"/>
                </a:lnTo>
                <a:lnTo>
                  <a:pt x="957" y="397"/>
                </a:lnTo>
                <a:lnTo>
                  <a:pt x="1009" y="392"/>
                </a:lnTo>
                <a:lnTo>
                  <a:pt x="1061" y="394"/>
                </a:lnTo>
                <a:lnTo>
                  <a:pt x="1121" y="397"/>
                </a:lnTo>
                <a:lnTo>
                  <a:pt x="1178" y="406"/>
                </a:lnTo>
                <a:lnTo>
                  <a:pt x="1230" y="418"/>
                </a:lnTo>
                <a:lnTo>
                  <a:pt x="1287" y="435"/>
                </a:lnTo>
                <a:lnTo>
                  <a:pt x="1342" y="454"/>
                </a:lnTo>
                <a:lnTo>
                  <a:pt x="1387" y="466"/>
                </a:lnTo>
                <a:lnTo>
                  <a:pt x="1410" y="470"/>
                </a:lnTo>
                <a:lnTo>
                  <a:pt x="1434" y="473"/>
                </a:lnTo>
                <a:lnTo>
                  <a:pt x="1508" y="480"/>
                </a:lnTo>
                <a:lnTo>
                  <a:pt x="1567" y="482"/>
                </a:lnTo>
                <a:lnTo>
                  <a:pt x="1631" y="478"/>
                </a:lnTo>
                <a:lnTo>
                  <a:pt x="1688" y="470"/>
                </a:lnTo>
                <a:lnTo>
                  <a:pt x="1733" y="463"/>
                </a:lnTo>
                <a:lnTo>
                  <a:pt x="1778" y="447"/>
                </a:lnTo>
                <a:lnTo>
                  <a:pt x="1814" y="432"/>
                </a:lnTo>
                <a:lnTo>
                  <a:pt x="1843" y="416"/>
                </a:lnTo>
                <a:lnTo>
                  <a:pt x="1878" y="402"/>
                </a:lnTo>
                <a:lnTo>
                  <a:pt x="1895" y="394"/>
                </a:lnTo>
                <a:lnTo>
                  <a:pt x="1916" y="392"/>
                </a:lnTo>
                <a:lnTo>
                  <a:pt x="1935" y="390"/>
                </a:lnTo>
                <a:lnTo>
                  <a:pt x="1954" y="392"/>
                </a:lnTo>
                <a:lnTo>
                  <a:pt x="1994" y="402"/>
                </a:lnTo>
                <a:lnTo>
                  <a:pt x="2063" y="423"/>
                </a:lnTo>
                <a:lnTo>
                  <a:pt x="2146" y="449"/>
                </a:lnTo>
                <a:lnTo>
                  <a:pt x="2208" y="463"/>
                </a:lnTo>
                <a:lnTo>
                  <a:pt x="2275" y="475"/>
                </a:lnTo>
                <a:lnTo>
                  <a:pt x="2313" y="480"/>
                </a:lnTo>
                <a:lnTo>
                  <a:pt x="2355" y="480"/>
                </a:lnTo>
                <a:lnTo>
                  <a:pt x="2410" y="478"/>
                </a:lnTo>
                <a:lnTo>
                  <a:pt x="2457" y="470"/>
                </a:lnTo>
                <a:lnTo>
                  <a:pt x="2512" y="461"/>
                </a:lnTo>
                <a:lnTo>
                  <a:pt x="2562" y="447"/>
                </a:lnTo>
                <a:lnTo>
                  <a:pt x="2609" y="432"/>
                </a:lnTo>
                <a:lnTo>
                  <a:pt x="2662" y="425"/>
                </a:lnTo>
                <a:lnTo>
                  <a:pt x="2716" y="430"/>
                </a:lnTo>
                <a:lnTo>
                  <a:pt x="2764" y="440"/>
                </a:lnTo>
                <a:lnTo>
                  <a:pt x="2821" y="454"/>
                </a:lnTo>
                <a:lnTo>
                  <a:pt x="2863" y="468"/>
                </a:lnTo>
                <a:lnTo>
                  <a:pt x="2918" y="492"/>
                </a:lnTo>
                <a:lnTo>
                  <a:pt x="2975" y="508"/>
                </a:lnTo>
                <a:lnTo>
                  <a:pt x="3020" y="516"/>
                </a:lnTo>
                <a:lnTo>
                  <a:pt x="3077" y="520"/>
                </a:lnTo>
                <a:lnTo>
                  <a:pt x="3129" y="513"/>
                </a:lnTo>
                <a:lnTo>
                  <a:pt x="3177" y="499"/>
                </a:lnTo>
                <a:lnTo>
                  <a:pt x="3227" y="485"/>
                </a:lnTo>
                <a:lnTo>
                  <a:pt x="3279" y="475"/>
                </a:lnTo>
                <a:lnTo>
                  <a:pt x="3329" y="468"/>
                </a:lnTo>
                <a:lnTo>
                  <a:pt x="3383" y="468"/>
                </a:lnTo>
                <a:lnTo>
                  <a:pt x="3424" y="468"/>
                </a:lnTo>
                <a:lnTo>
                  <a:pt x="3464" y="470"/>
                </a:lnTo>
                <a:lnTo>
                  <a:pt x="3530" y="485"/>
                </a:lnTo>
                <a:lnTo>
                  <a:pt x="3592" y="497"/>
                </a:lnTo>
                <a:lnTo>
                  <a:pt x="3675" y="525"/>
                </a:lnTo>
                <a:lnTo>
                  <a:pt x="3744" y="544"/>
                </a:lnTo>
                <a:lnTo>
                  <a:pt x="3782" y="554"/>
                </a:lnTo>
                <a:lnTo>
                  <a:pt x="3803" y="556"/>
                </a:lnTo>
                <a:lnTo>
                  <a:pt x="3851" y="558"/>
                </a:lnTo>
                <a:lnTo>
                  <a:pt x="3910" y="551"/>
                </a:lnTo>
                <a:lnTo>
                  <a:pt x="3984" y="530"/>
                </a:lnTo>
                <a:lnTo>
                  <a:pt x="4053" y="506"/>
                </a:lnTo>
                <a:lnTo>
                  <a:pt x="4124" y="478"/>
                </a:lnTo>
                <a:lnTo>
                  <a:pt x="4183" y="461"/>
                </a:lnTo>
                <a:lnTo>
                  <a:pt x="4236" y="459"/>
                </a:lnTo>
                <a:lnTo>
                  <a:pt x="4266" y="461"/>
                </a:lnTo>
                <a:lnTo>
                  <a:pt x="4293" y="473"/>
                </a:lnTo>
                <a:lnTo>
                  <a:pt x="4333" y="501"/>
                </a:lnTo>
                <a:lnTo>
                  <a:pt x="4352" y="513"/>
                </a:lnTo>
                <a:lnTo>
                  <a:pt x="4373" y="518"/>
                </a:lnTo>
                <a:lnTo>
                  <a:pt x="4397" y="525"/>
                </a:lnTo>
                <a:lnTo>
                  <a:pt x="4418" y="530"/>
                </a:lnTo>
                <a:lnTo>
                  <a:pt x="4449" y="530"/>
                </a:lnTo>
                <a:lnTo>
                  <a:pt x="4478" y="520"/>
                </a:lnTo>
                <a:lnTo>
                  <a:pt x="4504" y="511"/>
                </a:lnTo>
                <a:lnTo>
                  <a:pt x="4525" y="497"/>
                </a:lnTo>
                <a:lnTo>
                  <a:pt x="4556" y="480"/>
                </a:lnTo>
                <a:lnTo>
                  <a:pt x="4585" y="473"/>
                </a:lnTo>
                <a:lnTo>
                  <a:pt x="4615" y="473"/>
                </a:lnTo>
                <a:lnTo>
                  <a:pt x="4651" y="478"/>
                </a:lnTo>
                <a:lnTo>
                  <a:pt x="4684" y="485"/>
                </a:lnTo>
                <a:lnTo>
                  <a:pt x="4053" y="107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5224" name="Freeform 1087"/>
          <p:cNvSpPr>
            <a:spLocks/>
          </p:cNvSpPr>
          <p:nvPr/>
        </p:nvSpPr>
        <p:spPr bwMode="auto">
          <a:xfrm>
            <a:off x="655638" y="2697163"/>
            <a:ext cx="7435850" cy="885825"/>
          </a:xfrm>
          <a:custGeom>
            <a:avLst/>
            <a:gdLst>
              <a:gd name="T0" fmla="*/ 6234113 w 4684"/>
              <a:gd name="T1" fmla="*/ 128588 h 558"/>
              <a:gd name="T2" fmla="*/ 6091238 w 4684"/>
              <a:gd name="T3" fmla="*/ 169863 h 558"/>
              <a:gd name="T4" fmla="*/ 5970588 w 4684"/>
              <a:gd name="T5" fmla="*/ 219075 h 558"/>
              <a:gd name="T6" fmla="*/ 5849938 w 4684"/>
              <a:gd name="T7" fmla="*/ 204788 h 558"/>
              <a:gd name="T8" fmla="*/ 5724525 w 4684"/>
              <a:gd name="T9" fmla="*/ 131763 h 558"/>
              <a:gd name="T10" fmla="*/ 5548313 w 4684"/>
              <a:gd name="T11" fmla="*/ 114300 h 558"/>
              <a:gd name="T12" fmla="*/ 5235575 w 4684"/>
              <a:gd name="T13" fmla="*/ 219075 h 558"/>
              <a:gd name="T14" fmla="*/ 4945063 w 4684"/>
              <a:gd name="T15" fmla="*/ 265113 h 558"/>
              <a:gd name="T16" fmla="*/ 4741863 w 4684"/>
              <a:gd name="T17" fmla="*/ 211138 h 558"/>
              <a:gd name="T18" fmla="*/ 4406900 w 4684"/>
              <a:gd name="T19" fmla="*/ 128588 h 558"/>
              <a:gd name="T20" fmla="*/ 4191000 w 4684"/>
              <a:gd name="T21" fmla="*/ 125413 h 558"/>
              <a:gd name="T22" fmla="*/ 3949700 w 4684"/>
              <a:gd name="T23" fmla="*/ 174625 h 558"/>
              <a:gd name="T24" fmla="*/ 3705225 w 4684"/>
              <a:gd name="T25" fmla="*/ 200025 h 558"/>
              <a:gd name="T26" fmla="*/ 3455988 w 4684"/>
              <a:gd name="T27" fmla="*/ 120650 h 558"/>
              <a:gd name="T28" fmla="*/ 3222625 w 4684"/>
              <a:gd name="T29" fmla="*/ 65088 h 558"/>
              <a:gd name="T30" fmla="*/ 2978150 w 4684"/>
              <a:gd name="T31" fmla="*/ 90488 h 558"/>
              <a:gd name="T32" fmla="*/ 2732088 w 4684"/>
              <a:gd name="T33" fmla="*/ 139700 h 558"/>
              <a:gd name="T34" fmla="*/ 2517775 w 4684"/>
              <a:gd name="T35" fmla="*/ 136525 h 558"/>
              <a:gd name="T36" fmla="*/ 2182813 w 4684"/>
              <a:gd name="T37" fmla="*/ 49213 h 558"/>
              <a:gd name="T38" fmla="*/ 1979613 w 4684"/>
              <a:gd name="T39" fmla="*/ 0 h 558"/>
              <a:gd name="T40" fmla="*/ 1889125 w 4684"/>
              <a:gd name="T41" fmla="*/ 19050 h 558"/>
              <a:gd name="T42" fmla="*/ 1730375 w 4684"/>
              <a:gd name="T43" fmla="*/ 90488 h 558"/>
              <a:gd name="T44" fmla="*/ 1497013 w 4684"/>
              <a:gd name="T45" fmla="*/ 139700 h 558"/>
              <a:gd name="T46" fmla="*/ 1184275 w 4684"/>
              <a:gd name="T47" fmla="*/ 131763 h 558"/>
              <a:gd name="T48" fmla="*/ 1039813 w 4684"/>
              <a:gd name="T49" fmla="*/ 101600 h 558"/>
              <a:gd name="T50" fmla="*/ 776288 w 4684"/>
              <a:gd name="T51" fmla="*/ 26988 h 558"/>
              <a:gd name="T52" fmla="*/ 504825 w 4684"/>
              <a:gd name="T53" fmla="*/ 11113 h 558"/>
              <a:gd name="T54" fmla="*/ 249238 w 4684"/>
              <a:gd name="T55" fmla="*/ 53975 h 558"/>
              <a:gd name="T56" fmla="*/ 0 w 4684"/>
              <a:gd name="T57" fmla="*/ 144463 h 558"/>
              <a:gd name="T58" fmla="*/ 1304925 w 4684"/>
              <a:gd name="T59" fmla="*/ 668338 h 558"/>
              <a:gd name="T60" fmla="*/ 1519238 w 4684"/>
              <a:gd name="T61" fmla="*/ 630238 h 558"/>
              <a:gd name="T62" fmla="*/ 1779588 w 4684"/>
              <a:gd name="T63" fmla="*/ 630238 h 558"/>
              <a:gd name="T64" fmla="*/ 2043113 w 4684"/>
              <a:gd name="T65" fmla="*/ 690563 h 558"/>
              <a:gd name="T66" fmla="*/ 2238375 w 4684"/>
              <a:gd name="T67" fmla="*/ 746125 h 558"/>
              <a:gd name="T68" fmla="*/ 2487613 w 4684"/>
              <a:gd name="T69" fmla="*/ 765175 h 558"/>
              <a:gd name="T70" fmla="*/ 2751138 w 4684"/>
              <a:gd name="T71" fmla="*/ 735013 h 558"/>
              <a:gd name="T72" fmla="*/ 2925763 w 4684"/>
              <a:gd name="T73" fmla="*/ 660400 h 558"/>
              <a:gd name="T74" fmla="*/ 3041650 w 4684"/>
              <a:gd name="T75" fmla="*/ 622300 h 558"/>
              <a:gd name="T76" fmla="*/ 3165475 w 4684"/>
              <a:gd name="T77" fmla="*/ 638175 h 558"/>
              <a:gd name="T78" fmla="*/ 3505200 w 4684"/>
              <a:gd name="T79" fmla="*/ 735013 h 558"/>
              <a:gd name="T80" fmla="*/ 3738563 w 4684"/>
              <a:gd name="T81" fmla="*/ 762000 h 558"/>
              <a:gd name="T82" fmla="*/ 3987800 w 4684"/>
              <a:gd name="T83" fmla="*/ 731838 h 558"/>
              <a:gd name="T84" fmla="*/ 4225925 w 4684"/>
              <a:gd name="T85" fmla="*/ 674688 h 558"/>
              <a:gd name="T86" fmla="*/ 4478338 w 4684"/>
              <a:gd name="T87" fmla="*/ 720725 h 558"/>
              <a:gd name="T88" fmla="*/ 4722813 w 4684"/>
              <a:gd name="T89" fmla="*/ 806450 h 558"/>
              <a:gd name="T90" fmla="*/ 4967288 w 4684"/>
              <a:gd name="T91" fmla="*/ 814388 h 558"/>
              <a:gd name="T92" fmla="*/ 5205413 w 4684"/>
              <a:gd name="T93" fmla="*/ 754063 h 558"/>
              <a:gd name="T94" fmla="*/ 5435600 w 4684"/>
              <a:gd name="T95" fmla="*/ 742950 h 558"/>
              <a:gd name="T96" fmla="*/ 5702300 w 4684"/>
              <a:gd name="T97" fmla="*/ 788988 h 558"/>
              <a:gd name="T98" fmla="*/ 6003925 w 4684"/>
              <a:gd name="T99" fmla="*/ 879475 h 558"/>
              <a:gd name="T100" fmla="*/ 6207125 w 4684"/>
              <a:gd name="T101" fmla="*/ 874713 h 558"/>
              <a:gd name="T102" fmla="*/ 6546850 w 4684"/>
              <a:gd name="T103" fmla="*/ 758825 h 558"/>
              <a:gd name="T104" fmla="*/ 6772275 w 4684"/>
              <a:gd name="T105" fmla="*/ 731838 h 558"/>
              <a:gd name="T106" fmla="*/ 6908800 w 4684"/>
              <a:gd name="T107" fmla="*/ 814388 h 558"/>
              <a:gd name="T108" fmla="*/ 7013575 w 4684"/>
              <a:gd name="T109" fmla="*/ 841375 h 558"/>
              <a:gd name="T110" fmla="*/ 7150100 w 4684"/>
              <a:gd name="T111" fmla="*/ 811213 h 558"/>
              <a:gd name="T112" fmla="*/ 7278688 w 4684"/>
              <a:gd name="T113" fmla="*/ 750888 h 558"/>
              <a:gd name="T114" fmla="*/ 7435850 w 4684"/>
              <a:gd name="T115" fmla="*/ 769938 h 55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684" h="558">
                <a:moveTo>
                  <a:pt x="4053" y="107"/>
                </a:moveTo>
                <a:lnTo>
                  <a:pt x="3963" y="88"/>
                </a:lnTo>
                <a:lnTo>
                  <a:pt x="3927" y="81"/>
                </a:lnTo>
                <a:lnTo>
                  <a:pt x="3896" y="83"/>
                </a:lnTo>
                <a:lnTo>
                  <a:pt x="3868" y="91"/>
                </a:lnTo>
                <a:lnTo>
                  <a:pt x="3837" y="107"/>
                </a:lnTo>
                <a:lnTo>
                  <a:pt x="3815" y="121"/>
                </a:lnTo>
                <a:lnTo>
                  <a:pt x="3792" y="131"/>
                </a:lnTo>
                <a:lnTo>
                  <a:pt x="3761" y="138"/>
                </a:lnTo>
                <a:lnTo>
                  <a:pt x="3732" y="138"/>
                </a:lnTo>
                <a:lnTo>
                  <a:pt x="3709" y="136"/>
                </a:lnTo>
                <a:lnTo>
                  <a:pt x="3685" y="129"/>
                </a:lnTo>
                <a:lnTo>
                  <a:pt x="3666" y="124"/>
                </a:lnTo>
                <a:lnTo>
                  <a:pt x="3644" y="112"/>
                </a:lnTo>
                <a:lnTo>
                  <a:pt x="3606" y="83"/>
                </a:lnTo>
                <a:lnTo>
                  <a:pt x="3578" y="72"/>
                </a:lnTo>
                <a:lnTo>
                  <a:pt x="3547" y="67"/>
                </a:lnTo>
                <a:lnTo>
                  <a:pt x="3495" y="72"/>
                </a:lnTo>
                <a:lnTo>
                  <a:pt x="3435" y="88"/>
                </a:lnTo>
                <a:lnTo>
                  <a:pt x="3367" y="114"/>
                </a:lnTo>
                <a:lnTo>
                  <a:pt x="3298" y="138"/>
                </a:lnTo>
                <a:lnTo>
                  <a:pt x="3222" y="159"/>
                </a:lnTo>
                <a:lnTo>
                  <a:pt x="3162" y="169"/>
                </a:lnTo>
                <a:lnTo>
                  <a:pt x="3115" y="167"/>
                </a:lnTo>
                <a:lnTo>
                  <a:pt x="3096" y="164"/>
                </a:lnTo>
                <a:lnTo>
                  <a:pt x="3056" y="155"/>
                </a:lnTo>
                <a:lnTo>
                  <a:pt x="2987" y="133"/>
                </a:lnTo>
                <a:lnTo>
                  <a:pt x="2906" y="107"/>
                </a:lnTo>
                <a:lnTo>
                  <a:pt x="2842" y="93"/>
                </a:lnTo>
                <a:lnTo>
                  <a:pt x="2776" y="81"/>
                </a:lnTo>
                <a:lnTo>
                  <a:pt x="2735" y="76"/>
                </a:lnTo>
                <a:lnTo>
                  <a:pt x="2695" y="76"/>
                </a:lnTo>
                <a:lnTo>
                  <a:pt x="2640" y="79"/>
                </a:lnTo>
                <a:lnTo>
                  <a:pt x="2593" y="86"/>
                </a:lnTo>
                <a:lnTo>
                  <a:pt x="2538" y="95"/>
                </a:lnTo>
                <a:lnTo>
                  <a:pt x="2488" y="110"/>
                </a:lnTo>
                <a:lnTo>
                  <a:pt x="2441" y="124"/>
                </a:lnTo>
                <a:lnTo>
                  <a:pt x="2389" y="131"/>
                </a:lnTo>
                <a:lnTo>
                  <a:pt x="2334" y="126"/>
                </a:lnTo>
                <a:lnTo>
                  <a:pt x="2286" y="117"/>
                </a:lnTo>
                <a:lnTo>
                  <a:pt x="2229" y="102"/>
                </a:lnTo>
                <a:lnTo>
                  <a:pt x="2177" y="76"/>
                </a:lnTo>
                <a:lnTo>
                  <a:pt x="2135" y="64"/>
                </a:lnTo>
                <a:lnTo>
                  <a:pt x="2078" y="50"/>
                </a:lnTo>
                <a:lnTo>
                  <a:pt x="2030" y="41"/>
                </a:lnTo>
                <a:lnTo>
                  <a:pt x="1975" y="36"/>
                </a:lnTo>
                <a:lnTo>
                  <a:pt x="1921" y="43"/>
                </a:lnTo>
                <a:lnTo>
                  <a:pt x="1876" y="57"/>
                </a:lnTo>
                <a:lnTo>
                  <a:pt x="1824" y="72"/>
                </a:lnTo>
                <a:lnTo>
                  <a:pt x="1771" y="81"/>
                </a:lnTo>
                <a:lnTo>
                  <a:pt x="1721" y="88"/>
                </a:lnTo>
                <a:lnTo>
                  <a:pt x="1667" y="91"/>
                </a:lnTo>
                <a:lnTo>
                  <a:pt x="1626" y="91"/>
                </a:lnTo>
                <a:lnTo>
                  <a:pt x="1586" y="86"/>
                </a:lnTo>
                <a:lnTo>
                  <a:pt x="1520" y="72"/>
                </a:lnTo>
                <a:lnTo>
                  <a:pt x="1458" y="60"/>
                </a:lnTo>
                <a:lnTo>
                  <a:pt x="1375" y="31"/>
                </a:lnTo>
                <a:lnTo>
                  <a:pt x="1306" y="10"/>
                </a:lnTo>
                <a:lnTo>
                  <a:pt x="1268" y="3"/>
                </a:lnTo>
                <a:lnTo>
                  <a:pt x="1247" y="0"/>
                </a:lnTo>
                <a:lnTo>
                  <a:pt x="1228" y="3"/>
                </a:lnTo>
                <a:lnTo>
                  <a:pt x="1206" y="5"/>
                </a:lnTo>
                <a:lnTo>
                  <a:pt x="1190" y="12"/>
                </a:lnTo>
                <a:lnTo>
                  <a:pt x="1156" y="26"/>
                </a:lnTo>
                <a:lnTo>
                  <a:pt x="1126" y="43"/>
                </a:lnTo>
                <a:lnTo>
                  <a:pt x="1090" y="57"/>
                </a:lnTo>
                <a:lnTo>
                  <a:pt x="1045" y="72"/>
                </a:lnTo>
                <a:lnTo>
                  <a:pt x="1000" y="81"/>
                </a:lnTo>
                <a:lnTo>
                  <a:pt x="943" y="88"/>
                </a:lnTo>
                <a:lnTo>
                  <a:pt x="881" y="91"/>
                </a:lnTo>
                <a:lnTo>
                  <a:pt x="819" y="91"/>
                </a:lnTo>
                <a:lnTo>
                  <a:pt x="746" y="83"/>
                </a:lnTo>
                <a:lnTo>
                  <a:pt x="724" y="81"/>
                </a:lnTo>
                <a:lnTo>
                  <a:pt x="698" y="76"/>
                </a:lnTo>
                <a:lnTo>
                  <a:pt x="655" y="64"/>
                </a:lnTo>
                <a:lnTo>
                  <a:pt x="601" y="45"/>
                </a:lnTo>
                <a:lnTo>
                  <a:pt x="542" y="29"/>
                </a:lnTo>
                <a:lnTo>
                  <a:pt x="489" y="17"/>
                </a:lnTo>
                <a:lnTo>
                  <a:pt x="435" y="7"/>
                </a:lnTo>
                <a:lnTo>
                  <a:pt x="375" y="3"/>
                </a:lnTo>
                <a:lnTo>
                  <a:pt x="318" y="7"/>
                </a:lnTo>
                <a:lnTo>
                  <a:pt x="264" y="15"/>
                </a:lnTo>
                <a:lnTo>
                  <a:pt x="209" y="24"/>
                </a:lnTo>
                <a:lnTo>
                  <a:pt x="157" y="34"/>
                </a:lnTo>
                <a:lnTo>
                  <a:pt x="105" y="50"/>
                </a:lnTo>
                <a:lnTo>
                  <a:pt x="52" y="67"/>
                </a:lnTo>
                <a:lnTo>
                  <a:pt x="0" y="91"/>
                </a:lnTo>
                <a:lnTo>
                  <a:pt x="715" y="487"/>
                </a:lnTo>
                <a:lnTo>
                  <a:pt x="769" y="444"/>
                </a:lnTo>
                <a:lnTo>
                  <a:pt x="822" y="421"/>
                </a:lnTo>
                <a:lnTo>
                  <a:pt x="864" y="409"/>
                </a:lnTo>
                <a:lnTo>
                  <a:pt x="910" y="404"/>
                </a:lnTo>
                <a:lnTo>
                  <a:pt x="957" y="397"/>
                </a:lnTo>
                <a:lnTo>
                  <a:pt x="1009" y="392"/>
                </a:lnTo>
                <a:lnTo>
                  <a:pt x="1061" y="394"/>
                </a:lnTo>
                <a:lnTo>
                  <a:pt x="1121" y="397"/>
                </a:lnTo>
                <a:lnTo>
                  <a:pt x="1178" y="406"/>
                </a:lnTo>
                <a:lnTo>
                  <a:pt x="1230" y="418"/>
                </a:lnTo>
                <a:lnTo>
                  <a:pt x="1287" y="435"/>
                </a:lnTo>
                <a:lnTo>
                  <a:pt x="1342" y="454"/>
                </a:lnTo>
                <a:lnTo>
                  <a:pt x="1387" y="466"/>
                </a:lnTo>
                <a:lnTo>
                  <a:pt x="1410" y="470"/>
                </a:lnTo>
                <a:lnTo>
                  <a:pt x="1434" y="473"/>
                </a:lnTo>
                <a:lnTo>
                  <a:pt x="1508" y="480"/>
                </a:lnTo>
                <a:lnTo>
                  <a:pt x="1567" y="482"/>
                </a:lnTo>
                <a:lnTo>
                  <a:pt x="1631" y="478"/>
                </a:lnTo>
                <a:lnTo>
                  <a:pt x="1688" y="470"/>
                </a:lnTo>
                <a:lnTo>
                  <a:pt x="1733" y="463"/>
                </a:lnTo>
                <a:lnTo>
                  <a:pt x="1778" y="447"/>
                </a:lnTo>
                <a:lnTo>
                  <a:pt x="1814" y="432"/>
                </a:lnTo>
                <a:lnTo>
                  <a:pt x="1843" y="416"/>
                </a:lnTo>
                <a:lnTo>
                  <a:pt x="1878" y="402"/>
                </a:lnTo>
                <a:lnTo>
                  <a:pt x="1895" y="394"/>
                </a:lnTo>
                <a:lnTo>
                  <a:pt x="1916" y="392"/>
                </a:lnTo>
                <a:lnTo>
                  <a:pt x="1935" y="390"/>
                </a:lnTo>
                <a:lnTo>
                  <a:pt x="1954" y="392"/>
                </a:lnTo>
                <a:lnTo>
                  <a:pt x="1994" y="402"/>
                </a:lnTo>
                <a:lnTo>
                  <a:pt x="2063" y="423"/>
                </a:lnTo>
                <a:lnTo>
                  <a:pt x="2146" y="449"/>
                </a:lnTo>
                <a:lnTo>
                  <a:pt x="2208" y="463"/>
                </a:lnTo>
                <a:lnTo>
                  <a:pt x="2275" y="475"/>
                </a:lnTo>
                <a:lnTo>
                  <a:pt x="2313" y="480"/>
                </a:lnTo>
                <a:lnTo>
                  <a:pt x="2355" y="480"/>
                </a:lnTo>
                <a:lnTo>
                  <a:pt x="2410" y="478"/>
                </a:lnTo>
                <a:lnTo>
                  <a:pt x="2457" y="470"/>
                </a:lnTo>
                <a:lnTo>
                  <a:pt x="2512" y="461"/>
                </a:lnTo>
                <a:lnTo>
                  <a:pt x="2562" y="447"/>
                </a:lnTo>
                <a:lnTo>
                  <a:pt x="2609" y="432"/>
                </a:lnTo>
                <a:lnTo>
                  <a:pt x="2662" y="425"/>
                </a:lnTo>
                <a:lnTo>
                  <a:pt x="2716" y="430"/>
                </a:lnTo>
                <a:lnTo>
                  <a:pt x="2764" y="440"/>
                </a:lnTo>
                <a:lnTo>
                  <a:pt x="2821" y="454"/>
                </a:lnTo>
                <a:lnTo>
                  <a:pt x="2863" y="468"/>
                </a:lnTo>
                <a:lnTo>
                  <a:pt x="2918" y="492"/>
                </a:lnTo>
                <a:lnTo>
                  <a:pt x="2975" y="508"/>
                </a:lnTo>
                <a:lnTo>
                  <a:pt x="3020" y="516"/>
                </a:lnTo>
                <a:lnTo>
                  <a:pt x="3077" y="520"/>
                </a:lnTo>
                <a:lnTo>
                  <a:pt x="3129" y="513"/>
                </a:lnTo>
                <a:lnTo>
                  <a:pt x="3177" y="499"/>
                </a:lnTo>
                <a:lnTo>
                  <a:pt x="3227" y="485"/>
                </a:lnTo>
                <a:lnTo>
                  <a:pt x="3279" y="475"/>
                </a:lnTo>
                <a:lnTo>
                  <a:pt x="3329" y="468"/>
                </a:lnTo>
                <a:lnTo>
                  <a:pt x="3383" y="468"/>
                </a:lnTo>
                <a:lnTo>
                  <a:pt x="3424" y="468"/>
                </a:lnTo>
                <a:lnTo>
                  <a:pt x="3464" y="470"/>
                </a:lnTo>
                <a:lnTo>
                  <a:pt x="3530" y="485"/>
                </a:lnTo>
                <a:lnTo>
                  <a:pt x="3592" y="497"/>
                </a:lnTo>
                <a:lnTo>
                  <a:pt x="3675" y="525"/>
                </a:lnTo>
                <a:lnTo>
                  <a:pt x="3744" y="544"/>
                </a:lnTo>
                <a:lnTo>
                  <a:pt x="3782" y="554"/>
                </a:lnTo>
                <a:lnTo>
                  <a:pt x="3803" y="556"/>
                </a:lnTo>
                <a:lnTo>
                  <a:pt x="3851" y="558"/>
                </a:lnTo>
                <a:lnTo>
                  <a:pt x="3910" y="551"/>
                </a:lnTo>
                <a:lnTo>
                  <a:pt x="3984" y="530"/>
                </a:lnTo>
                <a:lnTo>
                  <a:pt x="4053" y="506"/>
                </a:lnTo>
                <a:lnTo>
                  <a:pt x="4124" y="478"/>
                </a:lnTo>
                <a:lnTo>
                  <a:pt x="4183" y="461"/>
                </a:lnTo>
                <a:lnTo>
                  <a:pt x="4236" y="459"/>
                </a:lnTo>
                <a:lnTo>
                  <a:pt x="4266" y="461"/>
                </a:lnTo>
                <a:lnTo>
                  <a:pt x="4293" y="473"/>
                </a:lnTo>
                <a:lnTo>
                  <a:pt x="4333" y="501"/>
                </a:lnTo>
                <a:lnTo>
                  <a:pt x="4352" y="513"/>
                </a:lnTo>
                <a:lnTo>
                  <a:pt x="4373" y="518"/>
                </a:lnTo>
                <a:lnTo>
                  <a:pt x="4397" y="525"/>
                </a:lnTo>
                <a:lnTo>
                  <a:pt x="4418" y="530"/>
                </a:lnTo>
                <a:lnTo>
                  <a:pt x="4449" y="530"/>
                </a:lnTo>
                <a:lnTo>
                  <a:pt x="4478" y="520"/>
                </a:lnTo>
                <a:lnTo>
                  <a:pt x="4504" y="511"/>
                </a:lnTo>
                <a:lnTo>
                  <a:pt x="4525" y="497"/>
                </a:lnTo>
                <a:lnTo>
                  <a:pt x="4556" y="480"/>
                </a:lnTo>
                <a:lnTo>
                  <a:pt x="4585" y="473"/>
                </a:lnTo>
                <a:lnTo>
                  <a:pt x="4615" y="473"/>
                </a:lnTo>
                <a:lnTo>
                  <a:pt x="4651" y="478"/>
                </a:lnTo>
                <a:lnTo>
                  <a:pt x="4684" y="485"/>
                </a:lnTo>
              </a:path>
            </a:pathLst>
          </a:custGeom>
          <a:noFill/>
          <a:ln w="7938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5225" name="Freeform 1088"/>
          <p:cNvSpPr>
            <a:spLocks/>
          </p:cNvSpPr>
          <p:nvPr/>
        </p:nvSpPr>
        <p:spPr bwMode="auto">
          <a:xfrm>
            <a:off x="6919913" y="2622550"/>
            <a:ext cx="1593850" cy="850900"/>
          </a:xfrm>
          <a:custGeom>
            <a:avLst/>
            <a:gdLst>
              <a:gd name="T0" fmla="*/ 0 w 1004"/>
              <a:gd name="T1" fmla="*/ 211138 h 536"/>
              <a:gd name="T2" fmla="*/ 188913 w 1004"/>
              <a:gd name="T3" fmla="*/ 0 h 536"/>
              <a:gd name="T4" fmla="*/ 1593850 w 1004"/>
              <a:gd name="T5" fmla="*/ 430213 h 536"/>
              <a:gd name="T6" fmla="*/ 1176338 w 1004"/>
              <a:gd name="T7" fmla="*/ 847725 h 536"/>
              <a:gd name="T8" fmla="*/ 1179513 w 1004"/>
              <a:gd name="T9" fmla="*/ 850900 h 536"/>
              <a:gd name="T10" fmla="*/ 0 w 1004"/>
              <a:gd name="T11" fmla="*/ 211138 h 5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4" h="536">
                <a:moveTo>
                  <a:pt x="0" y="133"/>
                </a:moveTo>
                <a:lnTo>
                  <a:pt x="119" y="0"/>
                </a:lnTo>
                <a:lnTo>
                  <a:pt x="1004" y="271"/>
                </a:lnTo>
                <a:lnTo>
                  <a:pt x="741" y="534"/>
                </a:lnTo>
                <a:lnTo>
                  <a:pt x="743" y="536"/>
                </a:lnTo>
                <a:lnTo>
                  <a:pt x="0" y="133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5226" name="Freeform 1089"/>
          <p:cNvSpPr>
            <a:spLocks/>
          </p:cNvSpPr>
          <p:nvPr/>
        </p:nvSpPr>
        <p:spPr bwMode="auto">
          <a:xfrm>
            <a:off x="6919913" y="2622550"/>
            <a:ext cx="1593850" cy="850900"/>
          </a:xfrm>
          <a:custGeom>
            <a:avLst/>
            <a:gdLst>
              <a:gd name="T0" fmla="*/ 0 w 1004"/>
              <a:gd name="T1" fmla="*/ 211138 h 536"/>
              <a:gd name="T2" fmla="*/ 188913 w 1004"/>
              <a:gd name="T3" fmla="*/ 0 h 536"/>
              <a:gd name="T4" fmla="*/ 1593850 w 1004"/>
              <a:gd name="T5" fmla="*/ 430213 h 536"/>
              <a:gd name="T6" fmla="*/ 1176338 w 1004"/>
              <a:gd name="T7" fmla="*/ 847725 h 536"/>
              <a:gd name="T8" fmla="*/ 1179513 w 1004"/>
              <a:gd name="T9" fmla="*/ 850900 h 5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04" h="536">
                <a:moveTo>
                  <a:pt x="0" y="133"/>
                </a:moveTo>
                <a:lnTo>
                  <a:pt x="119" y="0"/>
                </a:lnTo>
                <a:lnTo>
                  <a:pt x="1004" y="271"/>
                </a:lnTo>
                <a:lnTo>
                  <a:pt x="741" y="534"/>
                </a:lnTo>
                <a:lnTo>
                  <a:pt x="743" y="536"/>
                </a:lnTo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5227" name="Group 1090"/>
          <p:cNvGrpSpPr>
            <a:grpSpLocks/>
          </p:cNvGrpSpPr>
          <p:nvPr/>
        </p:nvGrpSpPr>
        <p:grpSpPr bwMode="auto">
          <a:xfrm>
            <a:off x="671513" y="4616450"/>
            <a:ext cx="1277937" cy="757238"/>
            <a:chOff x="364" y="2887"/>
            <a:chExt cx="805" cy="477"/>
          </a:xfrm>
        </p:grpSpPr>
        <p:sp>
          <p:nvSpPr>
            <p:cNvPr id="5345" name="Line 1091"/>
            <p:cNvSpPr>
              <a:spLocks noChangeShapeType="1"/>
            </p:cNvSpPr>
            <p:nvPr/>
          </p:nvSpPr>
          <p:spPr bwMode="auto">
            <a:xfrm flipH="1">
              <a:off x="1161" y="2994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46" name="Line 1092"/>
            <p:cNvSpPr>
              <a:spLocks noChangeShapeType="1"/>
            </p:cNvSpPr>
            <p:nvPr/>
          </p:nvSpPr>
          <p:spPr bwMode="auto">
            <a:xfrm flipH="1">
              <a:off x="1131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47" name="Line 1093"/>
            <p:cNvSpPr>
              <a:spLocks noChangeShapeType="1"/>
            </p:cNvSpPr>
            <p:nvPr/>
          </p:nvSpPr>
          <p:spPr bwMode="auto">
            <a:xfrm flipH="1">
              <a:off x="1100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48" name="Line 1094"/>
            <p:cNvSpPr>
              <a:spLocks noChangeShapeType="1"/>
            </p:cNvSpPr>
            <p:nvPr/>
          </p:nvSpPr>
          <p:spPr bwMode="auto">
            <a:xfrm flipH="1">
              <a:off x="1066" y="2994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49" name="Line 1095"/>
            <p:cNvSpPr>
              <a:spLocks noChangeShapeType="1"/>
            </p:cNvSpPr>
            <p:nvPr/>
          </p:nvSpPr>
          <p:spPr bwMode="auto">
            <a:xfrm flipH="1">
              <a:off x="1036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0" name="Line 1096"/>
            <p:cNvSpPr>
              <a:spLocks noChangeShapeType="1"/>
            </p:cNvSpPr>
            <p:nvPr/>
          </p:nvSpPr>
          <p:spPr bwMode="auto">
            <a:xfrm flipH="1">
              <a:off x="1005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1" name="Line 1097"/>
            <p:cNvSpPr>
              <a:spLocks noChangeShapeType="1"/>
            </p:cNvSpPr>
            <p:nvPr/>
          </p:nvSpPr>
          <p:spPr bwMode="auto">
            <a:xfrm flipH="1">
              <a:off x="974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2" name="Line 1098"/>
            <p:cNvSpPr>
              <a:spLocks noChangeShapeType="1"/>
            </p:cNvSpPr>
            <p:nvPr/>
          </p:nvSpPr>
          <p:spPr bwMode="auto">
            <a:xfrm flipH="1">
              <a:off x="941" y="2994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3" name="Line 1099"/>
            <p:cNvSpPr>
              <a:spLocks noChangeShapeType="1"/>
            </p:cNvSpPr>
            <p:nvPr/>
          </p:nvSpPr>
          <p:spPr bwMode="auto">
            <a:xfrm flipH="1">
              <a:off x="910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4" name="Line 1100"/>
            <p:cNvSpPr>
              <a:spLocks noChangeShapeType="1"/>
            </p:cNvSpPr>
            <p:nvPr/>
          </p:nvSpPr>
          <p:spPr bwMode="auto">
            <a:xfrm flipH="1">
              <a:off x="879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5" name="Line 1101"/>
            <p:cNvSpPr>
              <a:spLocks noChangeShapeType="1"/>
            </p:cNvSpPr>
            <p:nvPr/>
          </p:nvSpPr>
          <p:spPr bwMode="auto">
            <a:xfrm flipH="1">
              <a:off x="848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6" name="Line 1102"/>
            <p:cNvSpPr>
              <a:spLocks noChangeShapeType="1"/>
            </p:cNvSpPr>
            <p:nvPr/>
          </p:nvSpPr>
          <p:spPr bwMode="auto">
            <a:xfrm flipH="1">
              <a:off x="815" y="2994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7" name="Line 1103"/>
            <p:cNvSpPr>
              <a:spLocks noChangeShapeType="1"/>
            </p:cNvSpPr>
            <p:nvPr/>
          </p:nvSpPr>
          <p:spPr bwMode="auto">
            <a:xfrm flipH="1">
              <a:off x="784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8" name="Line 1104"/>
            <p:cNvSpPr>
              <a:spLocks noChangeShapeType="1"/>
            </p:cNvSpPr>
            <p:nvPr/>
          </p:nvSpPr>
          <p:spPr bwMode="auto">
            <a:xfrm flipH="1">
              <a:off x="753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59" name="Line 1105"/>
            <p:cNvSpPr>
              <a:spLocks noChangeShapeType="1"/>
            </p:cNvSpPr>
            <p:nvPr/>
          </p:nvSpPr>
          <p:spPr bwMode="auto">
            <a:xfrm flipH="1">
              <a:off x="722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0" name="Line 1106"/>
            <p:cNvSpPr>
              <a:spLocks noChangeShapeType="1"/>
            </p:cNvSpPr>
            <p:nvPr/>
          </p:nvSpPr>
          <p:spPr bwMode="auto">
            <a:xfrm flipH="1">
              <a:off x="689" y="2994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1" name="Line 1107"/>
            <p:cNvSpPr>
              <a:spLocks noChangeShapeType="1"/>
            </p:cNvSpPr>
            <p:nvPr/>
          </p:nvSpPr>
          <p:spPr bwMode="auto">
            <a:xfrm flipH="1">
              <a:off x="658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2" name="Line 1108"/>
            <p:cNvSpPr>
              <a:spLocks noChangeShapeType="1"/>
            </p:cNvSpPr>
            <p:nvPr/>
          </p:nvSpPr>
          <p:spPr bwMode="auto">
            <a:xfrm flipH="1">
              <a:off x="627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3" name="Line 1109"/>
            <p:cNvSpPr>
              <a:spLocks noChangeShapeType="1"/>
            </p:cNvSpPr>
            <p:nvPr/>
          </p:nvSpPr>
          <p:spPr bwMode="auto">
            <a:xfrm flipH="1">
              <a:off x="596" y="2994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4" name="Line 1110"/>
            <p:cNvSpPr>
              <a:spLocks noChangeShapeType="1"/>
            </p:cNvSpPr>
            <p:nvPr/>
          </p:nvSpPr>
          <p:spPr bwMode="auto">
            <a:xfrm flipH="1">
              <a:off x="563" y="2994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5" name="Line 1111"/>
            <p:cNvSpPr>
              <a:spLocks noChangeShapeType="1"/>
            </p:cNvSpPr>
            <p:nvPr/>
          </p:nvSpPr>
          <p:spPr bwMode="auto">
            <a:xfrm flipH="1">
              <a:off x="532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6" name="Line 1112"/>
            <p:cNvSpPr>
              <a:spLocks noChangeShapeType="1"/>
            </p:cNvSpPr>
            <p:nvPr/>
          </p:nvSpPr>
          <p:spPr bwMode="auto">
            <a:xfrm flipH="1">
              <a:off x="501" y="2994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7" name="Line 1113"/>
            <p:cNvSpPr>
              <a:spLocks noChangeShapeType="1"/>
            </p:cNvSpPr>
            <p:nvPr/>
          </p:nvSpPr>
          <p:spPr bwMode="auto">
            <a:xfrm flipH="1">
              <a:off x="471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8" name="Line 1114"/>
            <p:cNvSpPr>
              <a:spLocks noChangeShapeType="1"/>
            </p:cNvSpPr>
            <p:nvPr/>
          </p:nvSpPr>
          <p:spPr bwMode="auto">
            <a:xfrm flipH="1">
              <a:off x="437" y="2994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69" name="Line 1115"/>
            <p:cNvSpPr>
              <a:spLocks noChangeShapeType="1"/>
            </p:cNvSpPr>
            <p:nvPr/>
          </p:nvSpPr>
          <p:spPr bwMode="auto">
            <a:xfrm flipH="1">
              <a:off x="406" y="2994"/>
              <a:ext cx="8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0" name="Line 1116"/>
            <p:cNvSpPr>
              <a:spLocks noChangeShapeType="1"/>
            </p:cNvSpPr>
            <p:nvPr/>
          </p:nvSpPr>
          <p:spPr bwMode="auto">
            <a:xfrm flipH="1">
              <a:off x="376" y="2994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1" name="Line 1117"/>
            <p:cNvSpPr>
              <a:spLocks noChangeShapeType="1"/>
            </p:cNvSpPr>
            <p:nvPr/>
          </p:nvSpPr>
          <p:spPr bwMode="auto">
            <a:xfrm flipH="1" flipV="1">
              <a:off x="1062" y="3255"/>
              <a:ext cx="7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2" name="Line 1118"/>
            <p:cNvSpPr>
              <a:spLocks noChangeShapeType="1"/>
            </p:cNvSpPr>
            <p:nvPr/>
          </p:nvSpPr>
          <p:spPr bwMode="auto">
            <a:xfrm flipH="1" flipV="1">
              <a:off x="1033" y="3240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3" name="Line 1119"/>
            <p:cNvSpPr>
              <a:spLocks noChangeShapeType="1"/>
            </p:cNvSpPr>
            <p:nvPr/>
          </p:nvSpPr>
          <p:spPr bwMode="auto">
            <a:xfrm flipH="1" flipV="1">
              <a:off x="1007" y="3226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4" name="Line 1120"/>
            <p:cNvSpPr>
              <a:spLocks noChangeShapeType="1"/>
            </p:cNvSpPr>
            <p:nvPr/>
          </p:nvSpPr>
          <p:spPr bwMode="auto">
            <a:xfrm flipH="1" flipV="1">
              <a:off x="979" y="3210"/>
              <a:ext cx="7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5" name="Line 1121"/>
            <p:cNvSpPr>
              <a:spLocks noChangeShapeType="1"/>
            </p:cNvSpPr>
            <p:nvPr/>
          </p:nvSpPr>
          <p:spPr bwMode="auto">
            <a:xfrm flipH="1" flipV="1">
              <a:off x="950" y="3195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6" name="Line 1122"/>
            <p:cNvSpPr>
              <a:spLocks noChangeShapeType="1"/>
            </p:cNvSpPr>
            <p:nvPr/>
          </p:nvSpPr>
          <p:spPr bwMode="auto">
            <a:xfrm flipH="1" flipV="1">
              <a:off x="924" y="3181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7" name="Line 1123"/>
            <p:cNvSpPr>
              <a:spLocks noChangeShapeType="1"/>
            </p:cNvSpPr>
            <p:nvPr/>
          </p:nvSpPr>
          <p:spPr bwMode="auto">
            <a:xfrm flipH="1" flipV="1">
              <a:off x="896" y="316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8" name="Line 1124"/>
            <p:cNvSpPr>
              <a:spLocks noChangeShapeType="1"/>
            </p:cNvSpPr>
            <p:nvPr/>
          </p:nvSpPr>
          <p:spPr bwMode="auto">
            <a:xfrm flipH="1" flipV="1">
              <a:off x="867" y="3153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79" name="Line 1125"/>
            <p:cNvSpPr>
              <a:spLocks noChangeShapeType="1"/>
            </p:cNvSpPr>
            <p:nvPr/>
          </p:nvSpPr>
          <p:spPr bwMode="auto">
            <a:xfrm flipH="1" flipV="1">
              <a:off x="839" y="3138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0" name="Line 1126"/>
            <p:cNvSpPr>
              <a:spLocks noChangeShapeType="1"/>
            </p:cNvSpPr>
            <p:nvPr/>
          </p:nvSpPr>
          <p:spPr bwMode="auto">
            <a:xfrm flipH="1" flipV="1">
              <a:off x="812" y="3122"/>
              <a:ext cx="8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1" name="Line 1127"/>
            <p:cNvSpPr>
              <a:spLocks noChangeShapeType="1"/>
            </p:cNvSpPr>
            <p:nvPr/>
          </p:nvSpPr>
          <p:spPr bwMode="auto">
            <a:xfrm flipH="1" flipV="1">
              <a:off x="784" y="3108"/>
              <a:ext cx="7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2" name="Line 1128"/>
            <p:cNvSpPr>
              <a:spLocks noChangeShapeType="1"/>
            </p:cNvSpPr>
            <p:nvPr/>
          </p:nvSpPr>
          <p:spPr bwMode="auto">
            <a:xfrm flipH="1" flipV="1">
              <a:off x="755" y="3093"/>
              <a:ext cx="8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3" name="Line 1129"/>
            <p:cNvSpPr>
              <a:spLocks noChangeShapeType="1"/>
            </p:cNvSpPr>
            <p:nvPr/>
          </p:nvSpPr>
          <p:spPr bwMode="auto">
            <a:xfrm flipH="1" flipV="1">
              <a:off x="729" y="3079"/>
              <a:ext cx="5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4" name="Line 1130"/>
            <p:cNvSpPr>
              <a:spLocks noChangeShapeType="1"/>
            </p:cNvSpPr>
            <p:nvPr/>
          </p:nvSpPr>
          <p:spPr bwMode="auto">
            <a:xfrm flipH="1" flipV="1">
              <a:off x="701" y="3065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5" name="Line 1131"/>
            <p:cNvSpPr>
              <a:spLocks noChangeShapeType="1"/>
            </p:cNvSpPr>
            <p:nvPr/>
          </p:nvSpPr>
          <p:spPr bwMode="auto">
            <a:xfrm flipH="1" flipV="1">
              <a:off x="672" y="3051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6" name="Line 1132"/>
            <p:cNvSpPr>
              <a:spLocks noChangeShapeType="1"/>
            </p:cNvSpPr>
            <p:nvPr/>
          </p:nvSpPr>
          <p:spPr bwMode="auto">
            <a:xfrm flipH="1" flipV="1">
              <a:off x="644" y="3034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7" name="Line 1133"/>
            <p:cNvSpPr>
              <a:spLocks noChangeShapeType="1"/>
            </p:cNvSpPr>
            <p:nvPr/>
          </p:nvSpPr>
          <p:spPr bwMode="auto">
            <a:xfrm flipH="1" flipV="1">
              <a:off x="618" y="3020"/>
              <a:ext cx="7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8" name="Line 1134"/>
            <p:cNvSpPr>
              <a:spLocks noChangeShapeType="1"/>
            </p:cNvSpPr>
            <p:nvPr/>
          </p:nvSpPr>
          <p:spPr bwMode="auto">
            <a:xfrm flipH="1" flipV="1">
              <a:off x="589" y="3005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89" name="Line 1135"/>
            <p:cNvSpPr>
              <a:spLocks noChangeShapeType="1"/>
            </p:cNvSpPr>
            <p:nvPr/>
          </p:nvSpPr>
          <p:spPr bwMode="auto">
            <a:xfrm flipH="1" flipV="1">
              <a:off x="561" y="2991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0" name="Line 1136"/>
            <p:cNvSpPr>
              <a:spLocks noChangeShapeType="1"/>
            </p:cNvSpPr>
            <p:nvPr/>
          </p:nvSpPr>
          <p:spPr bwMode="auto">
            <a:xfrm flipH="1" flipV="1">
              <a:off x="532" y="297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1" name="Line 1137"/>
            <p:cNvSpPr>
              <a:spLocks noChangeShapeType="1"/>
            </p:cNvSpPr>
            <p:nvPr/>
          </p:nvSpPr>
          <p:spPr bwMode="auto">
            <a:xfrm flipH="1" flipV="1">
              <a:off x="506" y="2960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2" name="Line 1138"/>
            <p:cNvSpPr>
              <a:spLocks noChangeShapeType="1"/>
            </p:cNvSpPr>
            <p:nvPr/>
          </p:nvSpPr>
          <p:spPr bwMode="auto">
            <a:xfrm flipH="1" flipV="1">
              <a:off x="478" y="2946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3" name="Line 1139"/>
            <p:cNvSpPr>
              <a:spLocks noChangeShapeType="1"/>
            </p:cNvSpPr>
            <p:nvPr/>
          </p:nvSpPr>
          <p:spPr bwMode="auto">
            <a:xfrm flipH="1" flipV="1">
              <a:off x="449" y="2932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4" name="Line 1140"/>
            <p:cNvSpPr>
              <a:spLocks noChangeShapeType="1"/>
            </p:cNvSpPr>
            <p:nvPr/>
          </p:nvSpPr>
          <p:spPr bwMode="auto">
            <a:xfrm flipH="1" flipV="1">
              <a:off x="423" y="2918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5" name="Line 1141"/>
            <p:cNvSpPr>
              <a:spLocks noChangeShapeType="1"/>
            </p:cNvSpPr>
            <p:nvPr/>
          </p:nvSpPr>
          <p:spPr bwMode="auto">
            <a:xfrm flipH="1" flipV="1">
              <a:off x="395" y="2903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6" name="Line 1142"/>
            <p:cNvSpPr>
              <a:spLocks noChangeShapeType="1"/>
            </p:cNvSpPr>
            <p:nvPr/>
          </p:nvSpPr>
          <p:spPr bwMode="auto">
            <a:xfrm flipH="1" flipV="1">
              <a:off x="366" y="2889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7" name="Line 1143"/>
            <p:cNvSpPr>
              <a:spLocks noChangeShapeType="1"/>
            </p:cNvSpPr>
            <p:nvPr/>
          </p:nvSpPr>
          <p:spPr bwMode="auto">
            <a:xfrm>
              <a:off x="364" y="2887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8" name="Line 1144"/>
            <p:cNvSpPr>
              <a:spLocks noChangeShapeType="1"/>
            </p:cNvSpPr>
            <p:nvPr/>
          </p:nvSpPr>
          <p:spPr bwMode="auto">
            <a:xfrm>
              <a:off x="392" y="2899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399" name="Line 1145"/>
            <p:cNvSpPr>
              <a:spLocks noChangeShapeType="1"/>
            </p:cNvSpPr>
            <p:nvPr/>
          </p:nvSpPr>
          <p:spPr bwMode="auto">
            <a:xfrm>
              <a:off x="423" y="2910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0" name="Line 1146"/>
            <p:cNvSpPr>
              <a:spLocks noChangeShapeType="1"/>
            </p:cNvSpPr>
            <p:nvPr/>
          </p:nvSpPr>
          <p:spPr bwMode="auto">
            <a:xfrm>
              <a:off x="452" y="2922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1" name="Line 1147"/>
            <p:cNvSpPr>
              <a:spLocks noChangeShapeType="1"/>
            </p:cNvSpPr>
            <p:nvPr/>
          </p:nvSpPr>
          <p:spPr bwMode="auto">
            <a:xfrm>
              <a:off x="480" y="2934"/>
              <a:ext cx="7" cy="3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2" name="Line 1148"/>
            <p:cNvSpPr>
              <a:spLocks noChangeShapeType="1"/>
            </p:cNvSpPr>
            <p:nvPr/>
          </p:nvSpPr>
          <p:spPr bwMode="auto">
            <a:xfrm>
              <a:off x="509" y="2946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3" name="Line 1149"/>
            <p:cNvSpPr>
              <a:spLocks noChangeShapeType="1"/>
            </p:cNvSpPr>
            <p:nvPr/>
          </p:nvSpPr>
          <p:spPr bwMode="auto">
            <a:xfrm>
              <a:off x="537" y="2958"/>
              <a:ext cx="10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4" name="Line 1150"/>
            <p:cNvSpPr>
              <a:spLocks noChangeShapeType="1"/>
            </p:cNvSpPr>
            <p:nvPr/>
          </p:nvSpPr>
          <p:spPr bwMode="auto">
            <a:xfrm>
              <a:off x="568" y="2970"/>
              <a:ext cx="7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5" name="Line 1151"/>
            <p:cNvSpPr>
              <a:spLocks noChangeShapeType="1"/>
            </p:cNvSpPr>
            <p:nvPr/>
          </p:nvSpPr>
          <p:spPr bwMode="auto">
            <a:xfrm>
              <a:off x="596" y="2982"/>
              <a:ext cx="8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6" name="Line 1152"/>
            <p:cNvSpPr>
              <a:spLocks noChangeShapeType="1"/>
            </p:cNvSpPr>
            <p:nvPr/>
          </p:nvSpPr>
          <p:spPr bwMode="auto">
            <a:xfrm>
              <a:off x="625" y="2994"/>
              <a:ext cx="7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7" name="Line 1153"/>
            <p:cNvSpPr>
              <a:spLocks noChangeShapeType="1"/>
            </p:cNvSpPr>
            <p:nvPr/>
          </p:nvSpPr>
          <p:spPr bwMode="auto">
            <a:xfrm>
              <a:off x="653" y="3008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8" name="Line 1154"/>
            <p:cNvSpPr>
              <a:spLocks noChangeShapeType="1"/>
            </p:cNvSpPr>
            <p:nvPr/>
          </p:nvSpPr>
          <p:spPr bwMode="auto">
            <a:xfrm>
              <a:off x="684" y="3020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09" name="Line 1155"/>
            <p:cNvSpPr>
              <a:spLocks noChangeShapeType="1"/>
            </p:cNvSpPr>
            <p:nvPr/>
          </p:nvSpPr>
          <p:spPr bwMode="auto">
            <a:xfrm>
              <a:off x="713" y="3032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0" name="Line 1156"/>
            <p:cNvSpPr>
              <a:spLocks noChangeShapeType="1"/>
            </p:cNvSpPr>
            <p:nvPr/>
          </p:nvSpPr>
          <p:spPr bwMode="auto">
            <a:xfrm>
              <a:off x="741" y="3039"/>
              <a:ext cx="10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1" name="Line 1157"/>
            <p:cNvSpPr>
              <a:spLocks noChangeShapeType="1"/>
            </p:cNvSpPr>
            <p:nvPr/>
          </p:nvSpPr>
          <p:spPr bwMode="auto">
            <a:xfrm>
              <a:off x="774" y="3041"/>
              <a:ext cx="8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2" name="Line 1158"/>
            <p:cNvSpPr>
              <a:spLocks noChangeShapeType="1"/>
            </p:cNvSpPr>
            <p:nvPr/>
          </p:nvSpPr>
          <p:spPr bwMode="auto">
            <a:xfrm>
              <a:off x="805" y="3043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3" name="Line 1159"/>
            <p:cNvSpPr>
              <a:spLocks noChangeShapeType="1"/>
            </p:cNvSpPr>
            <p:nvPr/>
          </p:nvSpPr>
          <p:spPr bwMode="auto">
            <a:xfrm>
              <a:off x="836" y="3046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4" name="Line 1160"/>
            <p:cNvSpPr>
              <a:spLocks noChangeShapeType="1"/>
            </p:cNvSpPr>
            <p:nvPr/>
          </p:nvSpPr>
          <p:spPr bwMode="auto">
            <a:xfrm>
              <a:off x="867" y="3048"/>
              <a:ext cx="10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5" name="Line 1161"/>
            <p:cNvSpPr>
              <a:spLocks noChangeShapeType="1"/>
            </p:cNvSpPr>
            <p:nvPr/>
          </p:nvSpPr>
          <p:spPr bwMode="auto">
            <a:xfrm>
              <a:off x="898" y="3051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6" name="Line 1162"/>
            <p:cNvSpPr>
              <a:spLocks noChangeShapeType="1"/>
            </p:cNvSpPr>
            <p:nvPr/>
          </p:nvSpPr>
          <p:spPr bwMode="auto">
            <a:xfrm>
              <a:off x="931" y="3053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7" name="Line 1163"/>
            <p:cNvSpPr>
              <a:spLocks noChangeShapeType="1"/>
            </p:cNvSpPr>
            <p:nvPr/>
          </p:nvSpPr>
          <p:spPr bwMode="auto">
            <a:xfrm>
              <a:off x="962" y="3055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8" name="Line 1164"/>
            <p:cNvSpPr>
              <a:spLocks noChangeShapeType="1"/>
            </p:cNvSpPr>
            <p:nvPr/>
          </p:nvSpPr>
          <p:spPr bwMode="auto">
            <a:xfrm>
              <a:off x="993" y="3058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19" name="Line 1165"/>
            <p:cNvSpPr>
              <a:spLocks noChangeShapeType="1"/>
            </p:cNvSpPr>
            <p:nvPr/>
          </p:nvSpPr>
          <p:spPr bwMode="auto">
            <a:xfrm>
              <a:off x="1024" y="3058"/>
              <a:ext cx="9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0" name="Line 1166"/>
            <p:cNvSpPr>
              <a:spLocks noChangeShapeType="1"/>
            </p:cNvSpPr>
            <p:nvPr/>
          </p:nvSpPr>
          <p:spPr bwMode="auto">
            <a:xfrm>
              <a:off x="1057" y="3060"/>
              <a:ext cx="7" cy="2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1" name="Line 1167"/>
            <p:cNvSpPr>
              <a:spLocks noChangeShapeType="1"/>
            </p:cNvSpPr>
            <p:nvPr/>
          </p:nvSpPr>
          <p:spPr bwMode="auto">
            <a:xfrm>
              <a:off x="1088" y="3062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2" name="Line 1168"/>
            <p:cNvSpPr>
              <a:spLocks noChangeShapeType="1"/>
            </p:cNvSpPr>
            <p:nvPr/>
          </p:nvSpPr>
          <p:spPr bwMode="auto">
            <a:xfrm>
              <a:off x="1119" y="3062"/>
              <a:ext cx="7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3" name="Line 1169"/>
            <p:cNvSpPr>
              <a:spLocks noChangeShapeType="1"/>
            </p:cNvSpPr>
            <p:nvPr/>
          </p:nvSpPr>
          <p:spPr bwMode="auto">
            <a:xfrm>
              <a:off x="1150" y="3060"/>
              <a:ext cx="9" cy="1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4" name="Line 1170"/>
            <p:cNvSpPr>
              <a:spLocks noChangeShapeType="1"/>
            </p:cNvSpPr>
            <p:nvPr/>
          </p:nvSpPr>
          <p:spPr bwMode="auto">
            <a:xfrm flipH="1" flipV="1">
              <a:off x="1147" y="3328"/>
              <a:ext cx="7" cy="7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5" name="Line 1171"/>
            <p:cNvSpPr>
              <a:spLocks noChangeShapeType="1"/>
            </p:cNvSpPr>
            <p:nvPr/>
          </p:nvSpPr>
          <p:spPr bwMode="auto">
            <a:xfrm flipH="1" flipV="1">
              <a:off x="1126" y="3307"/>
              <a:ext cx="5" cy="5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6" name="Line 1172"/>
            <p:cNvSpPr>
              <a:spLocks noChangeShapeType="1"/>
            </p:cNvSpPr>
            <p:nvPr/>
          </p:nvSpPr>
          <p:spPr bwMode="auto">
            <a:xfrm flipH="1" flipV="1">
              <a:off x="1104" y="3286"/>
              <a:ext cx="5" cy="4"/>
            </a:xfrm>
            <a:prstGeom prst="line">
              <a:avLst/>
            </a:prstGeom>
            <a:noFill/>
            <a:ln w="111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7" name="Freeform 1173"/>
            <p:cNvSpPr>
              <a:spLocks/>
            </p:cNvSpPr>
            <p:nvPr/>
          </p:nvSpPr>
          <p:spPr bwMode="auto">
            <a:xfrm>
              <a:off x="1069" y="3259"/>
              <a:ext cx="19" cy="10"/>
            </a:xfrm>
            <a:custGeom>
              <a:avLst/>
              <a:gdLst>
                <a:gd name="T0" fmla="*/ 19 w 19"/>
                <a:gd name="T1" fmla="*/ 10 h 10"/>
                <a:gd name="T2" fmla="*/ 16 w 19"/>
                <a:gd name="T3" fmla="*/ 8 h 10"/>
                <a:gd name="T4" fmla="*/ 0 w 19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" h="10">
                  <a:moveTo>
                    <a:pt x="19" y="10"/>
                  </a:moveTo>
                  <a:lnTo>
                    <a:pt x="16" y="8"/>
                  </a:lnTo>
                  <a:lnTo>
                    <a:pt x="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5428" name="Line 1174"/>
            <p:cNvSpPr>
              <a:spLocks noChangeShapeType="1"/>
            </p:cNvSpPr>
            <p:nvPr/>
          </p:nvSpPr>
          <p:spPr bwMode="auto">
            <a:xfrm>
              <a:off x="1069" y="3065"/>
              <a:ext cx="1" cy="299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grpSp>
        <p:nvGrpSpPr>
          <p:cNvPr id="96407" name="Group 1175"/>
          <p:cNvGrpSpPr>
            <a:grpSpLocks/>
          </p:cNvGrpSpPr>
          <p:nvPr/>
        </p:nvGrpSpPr>
        <p:grpSpPr bwMode="auto">
          <a:xfrm>
            <a:off x="1428750" y="1804988"/>
            <a:ext cx="5694363" cy="1492250"/>
            <a:chOff x="841" y="1116"/>
            <a:chExt cx="3587" cy="940"/>
          </a:xfrm>
        </p:grpSpPr>
        <p:grpSp>
          <p:nvGrpSpPr>
            <p:cNvPr id="5281" name="Group 1176"/>
            <p:cNvGrpSpPr>
              <a:grpSpLocks/>
            </p:cNvGrpSpPr>
            <p:nvPr/>
          </p:nvGrpSpPr>
          <p:grpSpPr bwMode="auto">
            <a:xfrm>
              <a:off x="3310" y="1282"/>
              <a:ext cx="1118" cy="297"/>
              <a:chOff x="3310" y="1282"/>
              <a:chExt cx="1118" cy="297"/>
            </a:xfrm>
          </p:grpSpPr>
          <p:sp>
            <p:nvSpPr>
              <p:cNvPr id="5330" name="Line 1177"/>
              <p:cNvSpPr>
                <a:spLocks noChangeShapeType="1"/>
              </p:cNvSpPr>
              <p:nvPr/>
            </p:nvSpPr>
            <p:spPr bwMode="auto">
              <a:xfrm>
                <a:off x="3334" y="1282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1" name="Freeform 1178"/>
              <p:cNvSpPr>
                <a:spLocks/>
              </p:cNvSpPr>
              <p:nvPr/>
            </p:nvSpPr>
            <p:spPr bwMode="auto">
              <a:xfrm>
                <a:off x="3310" y="1477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4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4" y="95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2" name="Freeform 1179"/>
              <p:cNvSpPr>
                <a:spLocks/>
              </p:cNvSpPr>
              <p:nvPr/>
            </p:nvSpPr>
            <p:spPr bwMode="auto">
              <a:xfrm>
                <a:off x="3310" y="1477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4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4" y="95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3" name="Line 1180"/>
              <p:cNvSpPr>
                <a:spLocks noChangeShapeType="1"/>
              </p:cNvSpPr>
              <p:nvPr/>
            </p:nvSpPr>
            <p:spPr bwMode="auto">
              <a:xfrm>
                <a:off x="3595" y="1287"/>
                <a:ext cx="1" cy="28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4" name="Freeform 1181"/>
              <p:cNvSpPr>
                <a:spLocks/>
              </p:cNvSpPr>
              <p:nvPr/>
            </p:nvSpPr>
            <p:spPr bwMode="auto">
              <a:xfrm>
                <a:off x="3571" y="1481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5" name="Freeform 1182"/>
              <p:cNvSpPr>
                <a:spLocks/>
              </p:cNvSpPr>
              <p:nvPr/>
            </p:nvSpPr>
            <p:spPr bwMode="auto">
              <a:xfrm>
                <a:off x="3571" y="1481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6" name="Line 1183"/>
              <p:cNvSpPr>
                <a:spLocks noChangeShapeType="1"/>
              </p:cNvSpPr>
              <p:nvPr/>
            </p:nvSpPr>
            <p:spPr bwMode="auto">
              <a:xfrm>
                <a:off x="3861" y="1287"/>
                <a:ext cx="1" cy="29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7" name="Freeform 1184"/>
              <p:cNvSpPr>
                <a:spLocks/>
              </p:cNvSpPr>
              <p:nvPr/>
            </p:nvSpPr>
            <p:spPr bwMode="auto">
              <a:xfrm>
                <a:off x="3837" y="1484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4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4" y="95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8" name="Freeform 1185"/>
              <p:cNvSpPr>
                <a:spLocks/>
              </p:cNvSpPr>
              <p:nvPr/>
            </p:nvSpPr>
            <p:spPr bwMode="auto">
              <a:xfrm>
                <a:off x="3837" y="1484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4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4" y="95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39" name="Line 1186"/>
              <p:cNvSpPr>
                <a:spLocks noChangeShapeType="1"/>
              </p:cNvSpPr>
              <p:nvPr/>
            </p:nvSpPr>
            <p:spPr bwMode="auto">
              <a:xfrm>
                <a:off x="4112" y="1282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40" name="Freeform 1187"/>
              <p:cNvSpPr>
                <a:spLocks/>
              </p:cNvSpPr>
              <p:nvPr/>
            </p:nvSpPr>
            <p:spPr bwMode="auto">
              <a:xfrm>
                <a:off x="4089" y="1477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3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3" y="95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41" name="Freeform 1188"/>
              <p:cNvSpPr>
                <a:spLocks/>
              </p:cNvSpPr>
              <p:nvPr/>
            </p:nvSpPr>
            <p:spPr bwMode="auto">
              <a:xfrm>
                <a:off x="4089" y="1477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3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3" y="95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42" name="Line 1189"/>
              <p:cNvSpPr>
                <a:spLocks noChangeShapeType="1"/>
              </p:cNvSpPr>
              <p:nvPr/>
            </p:nvSpPr>
            <p:spPr bwMode="auto">
              <a:xfrm>
                <a:off x="4404" y="1282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43" name="Freeform 1190"/>
              <p:cNvSpPr>
                <a:spLocks/>
              </p:cNvSpPr>
              <p:nvPr/>
            </p:nvSpPr>
            <p:spPr bwMode="auto">
              <a:xfrm>
                <a:off x="4381" y="1477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3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3" y="95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44" name="Freeform 1191"/>
              <p:cNvSpPr>
                <a:spLocks/>
              </p:cNvSpPr>
              <p:nvPr/>
            </p:nvSpPr>
            <p:spPr bwMode="auto">
              <a:xfrm>
                <a:off x="4381" y="1477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3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3" y="95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5282" name="Group 1192"/>
            <p:cNvGrpSpPr>
              <a:grpSpLocks/>
            </p:cNvGrpSpPr>
            <p:nvPr/>
          </p:nvGrpSpPr>
          <p:grpSpPr bwMode="auto">
            <a:xfrm>
              <a:off x="841" y="1116"/>
              <a:ext cx="800" cy="809"/>
              <a:chOff x="841" y="1116"/>
              <a:chExt cx="800" cy="809"/>
            </a:xfrm>
          </p:grpSpPr>
          <p:sp>
            <p:nvSpPr>
              <p:cNvPr id="5314" name="Line 1193"/>
              <p:cNvSpPr>
                <a:spLocks noChangeShapeType="1"/>
              </p:cNvSpPr>
              <p:nvPr/>
            </p:nvSpPr>
            <p:spPr bwMode="auto">
              <a:xfrm>
                <a:off x="865" y="1310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5" name="Freeform 1194"/>
              <p:cNvSpPr>
                <a:spLocks/>
              </p:cNvSpPr>
              <p:nvPr/>
            </p:nvSpPr>
            <p:spPr bwMode="auto">
              <a:xfrm>
                <a:off x="841" y="1505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4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4" y="95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6" name="Freeform 1195"/>
              <p:cNvSpPr>
                <a:spLocks/>
              </p:cNvSpPr>
              <p:nvPr/>
            </p:nvSpPr>
            <p:spPr bwMode="auto">
              <a:xfrm>
                <a:off x="841" y="1505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4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4" y="95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7" name="Line 1196"/>
              <p:cNvSpPr>
                <a:spLocks noChangeShapeType="1"/>
              </p:cNvSpPr>
              <p:nvPr/>
            </p:nvSpPr>
            <p:spPr bwMode="auto">
              <a:xfrm>
                <a:off x="1116" y="1284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8" name="Freeform 1197"/>
              <p:cNvSpPr>
                <a:spLocks/>
              </p:cNvSpPr>
              <p:nvPr/>
            </p:nvSpPr>
            <p:spPr bwMode="auto">
              <a:xfrm>
                <a:off x="1093" y="1481"/>
                <a:ext cx="47" cy="93"/>
              </a:xfrm>
              <a:custGeom>
                <a:avLst/>
                <a:gdLst>
                  <a:gd name="T0" fmla="*/ 0 w 47"/>
                  <a:gd name="T1" fmla="*/ 0 h 93"/>
                  <a:gd name="T2" fmla="*/ 23 w 47"/>
                  <a:gd name="T3" fmla="*/ 93 h 93"/>
                  <a:gd name="T4" fmla="*/ 47 w 47"/>
                  <a:gd name="T5" fmla="*/ 0 h 93"/>
                  <a:gd name="T6" fmla="*/ 0 w 47"/>
                  <a:gd name="T7" fmla="*/ 0 h 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3">
                    <a:moveTo>
                      <a:pt x="0" y="0"/>
                    </a:moveTo>
                    <a:lnTo>
                      <a:pt x="23" y="93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9" name="Freeform 1198"/>
              <p:cNvSpPr>
                <a:spLocks/>
              </p:cNvSpPr>
              <p:nvPr/>
            </p:nvSpPr>
            <p:spPr bwMode="auto">
              <a:xfrm>
                <a:off x="1093" y="1481"/>
                <a:ext cx="47" cy="93"/>
              </a:xfrm>
              <a:custGeom>
                <a:avLst/>
                <a:gdLst>
                  <a:gd name="T0" fmla="*/ 0 w 47"/>
                  <a:gd name="T1" fmla="*/ 0 h 93"/>
                  <a:gd name="T2" fmla="*/ 23 w 47"/>
                  <a:gd name="T3" fmla="*/ 93 h 93"/>
                  <a:gd name="T4" fmla="*/ 47 w 47"/>
                  <a:gd name="T5" fmla="*/ 0 h 93"/>
                  <a:gd name="T6" fmla="*/ 0 w 47"/>
                  <a:gd name="T7" fmla="*/ 0 h 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3">
                    <a:moveTo>
                      <a:pt x="0" y="0"/>
                    </a:moveTo>
                    <a:lnTo>
                      <a:pt x="23" y="93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0" name="Line 1199"/>
              <p:cNvSpPr>
                <a:spLocks noChangeShapeType="1"/>
              </p:cNvSpPr>
              <p:nvPr/>
            </p:nvSpPr>
            <p:spPr bwMode="auto">
              <a:xfrm>
                <a:off x="1361" y="1282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1" name="Freeform 1200"/>
              <p:cNvSpPr>
                <a:spLocks/>
              </p:cNvSpPr>
              <p:nvPr/>
            </p:nvSpPr>
            <p:spPr bwMode="auto">
              <a:xfrm>
                <a:off x="1337" y="1479"/>
                <a:ext cx="48" cy="93"/>
              </a:xfrm>
              <a:custGeom>
                <a:avLst/>
                <a:gdLst>
                  <a:gd name="T0" fmla="*/ 0 w 48"/>
                  <a:gd name="T1" fmla="*/ 0 h 93"/>
                  <a:gd name="T2" fmla="*/ 24 w 48"/>
                  <a:gd name="T3" fmla="*/ 93 h 93"/>
                  <a:gd name="T4" fmla="*/ 48 w 48"/>
                  <a:gd name="T5" fmla="*/ 0 h 93"/>
                  <a:gd name="T6" fmla="*/ 0 w 48"/>
                  <a:gd name="T7" fmla="*/ 0 h 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3">
                    <a:moveTo>
                      <a:pt x="0" y="0"/>
                    </a:moveTo>
                    <a:lnTo>
                      <a:pt x="24" y="93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2" name="Freeform 1201"/>
              <p:cNvSpPr>
                <a:spLocks/>
              </p:cNvSpPr>
              <p:nvPr/>
            </p:nvSpPr>
            <p:spPr bwMode="auto">
              <a:xfrm>
                <a:off x="1337" y="1479"/>
                <a:ext cx="48" cy="93"/>
              </a:xfrm>
              <a:custGeom>
                <a:avLst/>
                <a:gdLst>
                  <a:gd name="T0" fmla="*/ 0 w 48"/>
                  <a:gd name="T1" fmla="*/ 0 h 93"/>
                  <a:gd name="T2" fmla="*/ 24 w 48"/>
                  <a:gd name="T3" fmla="*/ 93 h 93"/>
                  <a:gd name="T4" fmla="*/ 48 w 48"/>
                  <a:gd name="T5" fmla="*/ 0 h 93"/>
                  <a:gd name="T6" fmla="*/ 0 w 48"/>
                  <a:gd name="T7" fmla="*/ 0 h 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3">
                    <a:moveTo>
                      <a:pt x="0" y="0"/>
                    </a:moveTo>
                    <a:lnTo>
                      <a:pt x="24" y="93"/>
                    </a:ln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3" name="Line 1202"/>
              <p:cNvSpPr>
                <a:spLocks noChangeShapeType="1"/>
              </p:cNvSpPr>
              <p:nvPr/>
            </p:nvSpPr>
            <p:spPr bwMode="auto">
              <a:xfrm>
                <a:off x="1617" y="1284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4" name="Freeform 1203"/>
              <p:cNvSpPr>
                <a:spLocks/>
              </p:cNvSpPr>
              <p:nvPr/>
            </p:nvSpPr>
            <p:spPr bwMode="auto">
              <a:xfrm>
                <a:off x="1596" y="1481"/>
                <a:ext cx="45" cy="93"/>
              </a:xfrm>
              <a:custGeom>
                <a:avLst/>
                <a:gdLst>
                  <a:gd name="T0" fmla="*/ 0 w 45"/>
                  <a:gd name="T1" fmla="*/ 0 h 93"/>
                  <a:gd name="T2" fmla="*/ 21 w 45"/>
                  <a:gd name="T3" fmla="*/ 93 h 93"/>
                  <a:gd name="T4" fmla="*/ 45 w 45"/>
                  <a:gd name="T5" fmla="*/ 0 h 93"/>
                  <a:gd name="T6" fmla="*/ 0 w 45"/>
                  <a:gd name="T7" fmla="*/ 0 h 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93">
                    <a:moveTo>
                      <a:pt x="0" y="0"/>
                    </a:moveTo>
                    <a:lnTo>
                      <a:pt x="21" y="93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5" name="Freeform 1204"/>
              <p:cNvSpPr>
                <a:spLocks/>
              </p:cNvSpPr>
              <p:nvPr/>
            </p:nvSpPr>
            <p:spPr bwMode="auto">
              <a:xfrm>
                <a:off x="1596" y="1481"/>
                <a:ext cx="45" cy="93"/>
              </a:xfrm>
              <a:custGeom>
                <a:avLst/>
                <a:gdLst>
                  <a:gd name="T0" fmla="*/ 0 w 45"/>
                  <a:gd name="T1" fmla="*/ 0 h 93"/>
                  <a:gd name="T2" fmla="*/ 21 w 45"/>
                  <a:gd name="T3" fmla="*/ 93 h 93"/>
                  <a:gd name="T4" fmla="*/ 45 w 45"/>
                  <a:gd name="T5" fmla="*/ 0 h 93"/>
                  <a:gd name="T6" fmla="*/ 0 w 45"/>
                  <a:gd name="T7" fmla="*/ 0 h 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5" h="93">
                    <a:moveTo>
                      <a:pt x="0" y="0"/>
                    </a:moveTo>
                    <a:lnTo>
                      <a:pt x="21" y="93"/>
                    </a:lnTo>
                    <a:lnTo>
                      <a:pt x="45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6" name="Line 1205"/>
              <p:cNvSpPr>
                <a:spLocks noChangeShapeType="1"/>
              </p:cNvSpPr>
              <p:nvPr/>
            </p:nvSpPr>
            <p:spPr bwMode="auto">
              <a:xfrm>
                <a:off x="1617" y="1116"/>
                <a:ext cx="3" cy="757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7" name="Line 1206"/>
              <p:cNvSpPr>
                <a:spLocks noChangeShapeType="1"/>
              </p:cNvSpPr>
              <p:nvPr/>
            </p:nvSpPr>
            <p:spPr bwMode="auto">
              <a:xfrm>
                <a:off x="1361" y="1116"/>
                <a:ext cx="1" cy="778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8" name="Line 1207"/>
              <p:cNvSpPr>
                <a:spLocks noChangeShapeType="1"/>
              </p:cNvSpPr>
              <p:nvPr/>
            </p:nvSpPr>
            <p:spPr bwMode="auto">
              <a:xfrm>
                <a:off x="1116" y="1123"/>
                <a:ext cx="1" cy="779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29" name="Line 1208"/>
              <p:cNvSpPr>
                <a:spLocks noChangeShapeType="1"/>
              </p:cNvSpPr>
              <p:nvPr/>
            </p:nvSpPr>
            <p:spPr bwMode="auto">
              <a:xfrm>
                <a:off x="862" y="1120"/>
                <a:ext cx="3" cy="805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5283" name="Group 1209"/>
            <p:cNvGrpSpPr>
              <a:grpSpLocks/>
            </p:cNvGrpSpPr>
            <p:nvPr/>
          </p:nvGrpSpPr>
          <p:grpSpPr bwMode="auto">
            <a:xfrm>
              <a:off x="1833" y="1116"/>
              <a:ext cx="1240" cy="871"/>
              <a:chOff x="1833" y="1116"/>
              <a:chExt cx="1240" cy="871"/>
            </a:xfrm>
          </p:grpSpPr>
          <p:sp>
            <p:nvSpPr>
              <p:cNvPr id="5290" name="Line 1210"/>
              <p:cNvSpPr>
                <a:spLocks noChangeShapeType="1"/>
              </p:cNvSpPr>
              <p:nvPr/>
            </p:nvSpPr>
            <p:spPr bwMode="auto">
              <a:xfrm>
                <a:off x="1857" y="1280"/>
                <a:ext cx="1" cy="29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1" name="Freeform 1211"/>
              <p:cNvSpPr>
                <a:spLocks/>
              </p:cNvSpPr>
              <p:nvPr/>
            </p:nvSpPr>
            <p:spPr bwMode="auto">
              <a:xfrm>
                <a:off x="1833" y="1477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2" name="Freeform 1212"/>
              <p:cNvSpPr>
                <a:spLocks/>
              </p:cNvSpPr>
              <p:nvPr/>
            </p:nvSpPr>
            <p:spPr bwMode="auto">
              <a:xfrm>
                <a:off x="1833" y="1477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3" name="Line 1213"/>
              <p:cNvSpPr>
                <a:spLocks noChangeShapeType="1"/>
              </p:cNvSpPr>
              <p:nvPr/>
            </p:nvSpPr>
            <p:spPr bwMode="auto">
              <a:xfrm>
                <a:off x="2099" y="1280"/>
                <a:ext cx="1" cy="292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4" name="Freeform 1214"/>
              <p:cNvSpPr>
                <a:spLocks/>
              </p:cNvSpPr>
              <p:nvPr/>
            </p:nvSpPr>
            <p:spPr bwMode="auto">
              <a:xfrm>
                <a:off x="2075" y="1477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5" name="Freeform 1215"/>
              <p:cNvSpPr>
                <a:spLocks/>
              </p:cNvSpPr>
              <p:nvPr/>
            </p:nvSpPr>
            <p:spPr bwMode="auto">
              <a:xfrm>
                <a:off x="2075" y="1477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6" name="Line 1216"/>
              <p:cNvSpPr>
                <a:spLocks noChangeShapeType="1"/>
              </p:cNvSpPr>
              <p:nvPr/>
            </p:nvSpPr>
            <p:spPr bwMode="auto">
              <a:xfrm>
                <a:off x="2358" y="1284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7" name="Freeform 1217"/>
              <p:cNvSpPr>
                <a:spLocks/>
              </p:cNvSpPr>
              <p:nvPr/>
            </p:nvSpPr>
            <p:spPr bwMode="auto">
              <a:xfrm>
                <a:off x="2334" y="1479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8" name="Freeform 1218"/>
              <p:cNvSpPr>
                <a:spLocks/>
              </p:cNvSpPr>
              <p:nvPr/>
            </p:nvSpPr>
            <p:spPr bwMode="auto">
              <a:xfrm>
                <a:off x="2334" y="1479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99" name="Line 1219"/>
              <p:cNvSpPr>
                <a:spLocks noChangeShapeType="1"/>
              </p:cNvSpPr>
              <p:nvPr/>
            </p:nvSpPr>
            <p:spPr bwMode="auto">
              <a:xfrm>
                <a:off x="2588" y="1282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0" name="Freeform 1220"/>
              <p:cNvSpPr>
                <a:spLocks/>
              </p:cNvSpPr>
              <p:nvPr/>
            </p:nvSpPr>
            <p:spPr bwMode="auto">
              <a:xfrm>
                <a:off x="2564" y="1477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1" name="Freeform 1221"/>
              <p:cNvSpPr>
                <a:spLocks/>
              </p:cNvSpPr>
              <p:nvPr/>
            </p:nvSpPr>
            <p:spPr bwMode="auto">
              <a:xfrm>
                <a:off x="2564" y="1477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2" name="Line 1222"/>
              <p:cNvSpPr>
                <a:spLocks noChangeShapeType="1"/>
              </p:cNvSpPr>
              <p:nvPr/>
            </p:nvSpPr>
            <p:spPr bwMode="auto">
              <a:xfrm>
                <a:off x="3049" y="1272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3" name="Freeform 1223"/>
              <p:cNvSpPr>
                <a:spLocks/>
              </p:cNvSpPr>
              <p:nvPr/>
            </p:nvSpPr>
            <p:spPr bwMode="auto">
              <a:xfrm>
                <a:off x="3025" y="1467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4" name="Freeform 1224"/>
              <p:cNvSpPr>
                <a:spLocks/>
              </p:cNvSpPr>
              <p:nvPr/>
            </p:nvSpPr>
            <p:spPr bwMode="auto">
              <a:xfrm>
                <a:off x="3025" y="1467"/>
                <a:ext cx="48" cy="95"/>
              </a:xfrm>
              <a:custGeom>
                <a:avLst/>
                <a:gdLst>
                  <a:gd name="T0" fmla="*/ 0 w 48"/>
                  <a:gd name="T1" fmla="*/ 0 h 95"/>
                  <a:gd name="T2" fmla="*/ 24 w 48"/>
                  <a:gd name="T3" fmla="*/ 95 h 95"/>
                  <a:gd name="T4" fmla="*/ 48 w 48"/>
                  <a:gd name="T5" fmla="*/ 0 h 95"/>
                  <a:gd name="T6" fmla="*/ 0 w 48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95">
                    <a:moveTo>
                      <a:pt x="0" y="0"/>
                    </a:moveTo>
                    <a:lnTo>
                      <a:pt x="24" y="95"/>
                    </a:lnTo>
                    <a:lnTo>
                      <a:pt x="48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5" name="Line 1225"/>
              <p:cNvSpPr>
                <a:spLocks noChangeShapeType="1"/>
              </p:cNvSpPr>
              <p:nvPr/>
            </p:nvSpPr>
            <p:spPr bwMode="auto">
              <a:xfrm>
                <a:off x="2800" y="1282"/>
                <a:ext cx="1" cy="290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6" name="Freeform 1226"/>
              <p:cNvSpPr>
                <a:spLocks/>
              </p:cNvSpPr>
              <p:nvPr/>
            </p:nvSpPr>
            <p:spPr bwMode="auto">
              <a:xfrm>
                <a:off x="2776" y="1477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4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4" y="95"/>
                    </a:lnTo>
                    <a:lnTo>
                      <a:pt x="4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7" name="Freeform 1227"/>
              <p:cNvSpPr>
                <a:spLocks/>
              </p:cNvSpPr>
              <p:nvPr/>
            </p:nvSpPr>
            <p:spPr bwMode="auto">
              <a:xfrm>
                <a:off x="2776" y="1477"/>
                <a:ext cx="47" cy="95"/>
              </a:xfrm>
              <a:custGeom>
                <a:avLst/>
                <a:gdLst>
                  <a:gd name="T0" fmla="*/ 0 w 47"/>
                  <a:gd name="T1" fmla="*/ 0 h 95"/>
                  <a:gd name="T2" fmla="*/ 24 w 47"/>
                  <a:gd name="T3" fmla="*/ 95 h 95"/>
                  <a:gd name="T4" fmla="*/ 47 w 47"/>
                  <a:gd name="T5" fmla="*/ 0 h 95"/>
                  <a:gd name="T6" fmla="*/ 0 w 47"/>
                  <a:gd name="T7" fmla="*/ 0 h 9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7" h="95">
                    <a:moveTo>
                      <a:pt x="0" y="0"/>
                    </a:moveTo>
                    <a:lnTo>
                      <a:pt x="24" y="95"/>
                    </a:lnTo>
                    <a:lnTo>
                      <a:pt x="47" y="0"/>
                    </a:lnTo>
                    <a:lnTo>
                      <a:pt x="0" y="0"/>
                    </a:lnTo>
                  </a:path>
                </a:pathLst>
              </a:custGeom>
              <a:noFill/>
              <a:ln w="111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8" name="Line 1228"/>
              <p:cNvSpPr>
                <a:spLocks noChangeShapeType="1"/>
              </p:cNvSpPr>
              <p:nvPr/>
            </p:nvSpPr>
            <p:spPr bwMode="auto">
              <a:xfrm flipH="1">
                <a:off x="3049" y="1120"/>
                <a:ext cx="2" cy="822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09" name="Line 1229"/>
              <p:cNvSpPr>
                <a:spLocks noChangeShapeType="1"/>
              </p:cNvSpPr>
              <p:nvPr/>
            </p:nvSpPr>
            <p:spPr bwMode="auto">
              <a:xfrm>
                <a:off x="2797" y="1116"/>
                <a:ext cx="3" cy="85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0" name="Line 1230"/>
              <p:cNvSpPr>
                <a:spLocks noChangeShapeType="1"/>
              </p:cNvSpPr>
              <p:nvPr/>
            </p:nvSpPr>
            <p:spPr bwMode="auto">
              <a:xfrm>
                <a:off x="2356" y="1116"/>
                <a:ext cx="4" cy="78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1" name="Line 1231"/>
              <p:cNvSpPr>
                <a:spLocks noChangeShapeType="1"/>
              </p:cNvSpPr>
              <p:nvPr/>
            </p:nvSpPr>
            <p:spPr bwMode="auto">
              <a:xfrm>
                <a:off x="2099" y="1120"/>
                <a:ext cx="1" cy="770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2" name="Line 1232"/>
              <p:cNvSpPr>
                <a:spLocks noChangeShapeType="1"/>
              </p:cNvSpPr>
              <p:nvPr/>
            </p:nvSpPr>
            <p:spPr bwMode="auto">
              <a:xfrm>
                <a:off x="1857" y="1120"/>
                <a:ext cx="1" cy="805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313" name="Line 1233"/>
              <p:cNvSpPr>
                <a:spLocks noChangeShapeType="1"/>
              </p:cNvSpPr>
              <p:nvPr/>
            </p:nvSpPr>
            <p:spPr bwMode="auto">
              <a:xfrm>
                <a:off x="2583" y="1123"/>
                <a:ext cx="5" cy="864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5284" name="Group 1234"/>
            <p:cNvGrpSpPr>
              <a:grpSpLocks/>
            </p:cNvGrpSpPr>
            <p:nvPr/>
          </p:nvGrpSpPr>
          <p:grpSpPr bwMode="auto">
            <a:xfrm>
              <a:off x="3334" y="1120"/>
              <a:ext cx="1071" cy="936"/>
              <a:chOff x="3334" y="1120"/>
              <a:chExt cx="1071" cy="936"/>
            </a:xfrm>
          </p:grpSpPr>
          <p:sp>
            <p:nvSpPr>
              <p:cNvPr id="5285" name="Line 1235"/>
              <p:cNvSpPr>
                <a:spLocks noChangeShapeType="1"/>
              </p:cNvSpPr>
              <p:nvPr/>
            </p:nvSpPr>
            <p:spPr bwMode="auto">
              <a:xfrm>
                <a:off x="3861" y="1120"/>
                <a:ext cx="1" cy="831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86" name="Line 1236"/>
              <p:cNvSpPr>
                <a:spLocks noChangeShapeType="1"/>
              </p:cNvSpPr>
              <p:nvPr/>
            </p:nvSpPr>
            <p:spPr bwMode="auto">
              <a:xfrm>
                <a:off x="4112" y="1123"/>
                <a:ext cx="1" cy="933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87" name="Line 1237"/>
              <p:cNvSpPr>
                <a:spLocks noChangeShapeType="1"/>
              </p:cNvSpPr>
              <p:nvPr/>
            </p:nvSpPr>
            <p:spPr bwMode="auto">
              <a:xfrm>
                <a:off x="3595" y="1123"/>
                <a:ext cx="1" cy="888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88" name="Line 1238"/>
              <p:cNvSpPr>
                <a:spLocks noChangeShapeType="1"/>
              </p:cNvSpPr>
              <p:nvPr/>
            </p:nvSpPr>
            <p:spPr bwMode="auto">
              <a:xfrm>
                <a:off x="3334" y="1123"/>
                <a:ext cx="1" cy="904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89" name="Line 1239"/>
              <p:cNvSpPr>
                <a:spLocks noChangeShapeType="1"/>
              </p:cNvSpPr>
              <p:nvPr/>
            </p:nvSpPr>
            <p:spPr bwMode="auto">
              <a:xfrm>
                <a:off x="4404" y="1120"/>
                <a:ext cx="1" cy="867"/>
              </a:xfrm>
              <a:prstGeom prst="line">
                <a:avLst/>
              </a:prstGeom>
              <a:noFill/>
              <a:ln w="2698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</p:grpSp>
      <p:grpSp>
        <p:nvGrpSpPr>
          <p:cNvPr id="5229" name="Group 1240"/>
          <p:cNvGrpSpPr>
            <a:grpSpLocks/>
          </p:cNvGrpSpPr>
          <p:nvPr/>
        </p:nvGrpSpPr>
        <p:grpSpPr bwMode="auto">
          <a:xfrm>
            <a:off x="1612900" y="2844800"/>
            <a:ext cx="5291138" cy="581025"/>
            <a:chOff x="957" y="1771"/>
            <a:chExt cx="3333" cy="366"/>
          </a:xfrm>
        </p:grpSpPr>
        <p:grpSp>
          <p:nvGrpSpPr>
            <p:cNvPr id="5248" name="Group 1241"/>
            <p:cNvGrpSpPr>
              <a:grpSpLocks/>
            </p:cNvGrpSpPr>
            <p:nvPr/>
          </p:nvGrpSpPr>
          <p:grpSpPr bwMode="auto">
            <a:xfrm>
              <a:off x="4086" y="1771"/>
              <a:ext cx="204" cy="209"/>
              <a:chOff x="4086" y="1771"/>
              <a:chExt cx="204" cy="209"/>
            </a:xfrm>
          </p:grpSpPr>
          <p:sp>
            <p:nvSpPr>
              <p:cNvPr id="5271" name="Line 1242"/>
              <p:cNvSpPr>
                <a:spLocks noChangeShapeType="1"/>
              </p:cNvSpPr>
              <p:nvPr/>
            </p:nvSpPr>
            <p:spPr bwMode="auto">
              <a:xfrm flipV="1">
                <a:off x="4086" y="1973"/>
                <a:ext cx="5" cy="7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72" name="Line 1243"/>
              <p:cNvSpPr>
                <a:spLocks noChangeShapeType="1"/>
              </p:cNvSpPr>
              <p:nvPr/>
            </p:nvSpPr>
            <p:spPr bwMode="auto">
              <a:xfrm flipV="1">
                <a:off x="4108" y="1951"/>
                <a:ext cx="4" cy="5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73" name="Line 1244"/>
              <p:cNvSpPr>
                <a:spLocks noChangeShapeType="1"/>
              </p:cNvSpPr>
              <p:nvPr/>
            </p:nvSpPr>
            <p:spPr bwMode="auto">
              <a:xfrm flipV="1">
                <a:off x="4129" y="1928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74" name="Line 1245"/>
              <p:cNvSpPr>
                <a:spLocks noChangeShapeType="1"/>
              </p:cNvSpPr>
              <p:nvPr/>
            </p:nvSpPr>
            <p:spPr bwMode="auto">
              <a:xfrm flipV="1">
                <a:off x="4153" y="1906"/>
                <a:ext cx="4" cy="5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75" name="Line 1246"/>
              <p:cNvSpPr>
                <a:spLocks noChangeShapeType="1"/>
              </p:cNvSpPr>
              <p:nvPr/>
            </p:nvSpPr>
            <p:spPr bwMode="auto">
              <a:xfrm flipV="1">
                <a:off x="4174" y="1883"/>
                <a:ext cx="5" cy="7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76" name="Line 1247"/>
              <p:cNvSpPr>
                <a:spLocks noChangeShapeType="1"/>
              </p:cNvSpPr>
              <p:nvPr/>
            </p:nvSpPr>
            <p:spPr bwMode="auto">
              <a:xfrm flipV="1">
                <a:off x="4195" y="1861"/>
                <a:ext cx="5" cy="5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77" name="Line 1248"/>
              <p:cNvSpPr>
                <a:spLocks noChangeShapeType="1"/>
              </p:cNvSpPr>
              <p:nvPr/>
            </p:nvSpPr>
            <p:spPr bwMode="auto">
              <a:xfrm flipV="1">
                <a:off x="4217" y="1840"/>
                <a:ext cx="7" cy="5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78" name="Line 1249"/>
              <p:cNvSpPr>
                <a:spLocks noChangeShapeType="1"/>
              </p:cNvSpPr>
              <p:nvPr/>
            </p:nvSpPr>
            <p:spPr bwMode="auto">
              <a:xfrm flipV="1">
                <a:off x="4241" y="1816"/>
                <a:ext cx="4" cy="5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79" name="Line 1250"/>
              <p:cNvSpPr>
                <a:spLocks noChangeShapeType="1"/>
              </p:cNvSpPr>
              <p:nvPr/>
            </p:nvSpPr>
            <p:spPr bwMode="auto">
              <a:xfrm flipV="1">
                <a:off x="4262" y="1795"/>
                <a:ext cx="5" cy="4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5280" name="Line 1251"/>
              <p:cNvSpPr>
                <a:spLocks noChangeShapeType="1"/>
              </p:cNvSpPr>
              <p:nvPr/>
            </p:nvSpPr>
            <p:spPr bwMode="auto">
              <a:xfrm flipV="1">
                <a:off x="4283" y="1771"/>
                <a:ext cx="7" cy="7"/>
              </a:xfrm>
              <a:prstGeom prst="line">
                <a:avLst/>
              </a:prstGeom>
              <a:noFill/>
              <a:ln w="111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5249" name="Group 1252"/>
            <p:cNvGrpSpPr>
              <a:grpSpLocks/>
            </p:cNvGrpSpPr>
            <p:nvPr/>
          </p:nvGrpSpPr>
          <p:grpSpPr bwMode="auto">
            <a:xfrm>
              <a:off x="957" y="1930"/>
              <a:ext cx="3113" cy="207"/>
              <a:chOff x="957" y="1930"/>
              <a:chExt cx="3113" cy="207"/>
            </a:xfrm>
          </p:grpSpPr>
          <p:grpSp>
            <p:nvGrpSpPr>
              <p:cNvPr id="5250" name="Group 1253"/>
              <p:cNvGrpSpPr>
                <a:grpSpLocks/>
              </p:cNvGrpSpPr>
              <p:nvPr/>
            </p:nvGrpSpPr>
            <p:grpSpPr bwMode="auto">
              <a:xfrm>
                <a:off x="3932" y="1996"/>
                <a:ext cx="138" cy="141"/>
                <a:chOff x="3932" y="1996"/>
                <a:chExt cx="138" cy="141"/>
              </a:xfrm>
            </p:grpSpPr>
            <p:sp>
              <p:nvSpPr>
                <p:cNvPr id="5264" name="Line 1254"/>
                <p:cNvSpPr>
                  <a:spLocks noChangeShapeType="1"/>
                </p:cNvSpPr>
                <p:nvPr/>
              </p:nvSpPr>
              <p:spPr bwMode="auto">
                <a:xfrm flipV="1">
                  <a:off x="3932" y="2132"/>
                  <a:ext cx="5" cy="5"/>
                </a:xfrm>
                <a:prstGeom prst="line">
                  <a:avLst/>
                </a:prstGeom>
                <a:noFill/>
                <a:ln w="1111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5" name="Line 1255"/>
                <p:cNvSpPr>
                  <a:spLocks noChangeShapeType="1"/>
                </p:cNvSpPr>
                <p:nvPr/>
              </p:nvSpPr>
              <p:spPr bwMode="auto">
                <a:xfrm flipV="1">
                  <a:off x="3953" y="2108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6" name="Line 1256"/>
                <p:cNvSpPr>
                  <a:spLocks noChangeShapeType="1"/>
                </p:cNvSpPr>
                <p:nvPr/>
              </p:nvSpPr>
              <p:spPr bwMode="auto">
                <a:xfrm flipV="1">
                  <a:off x="3975" y="2087"/>
                  <a:ext cx="7" cy="4"/>
                </a:xfrm>
                <a:prstGeom prst="line">
                  <a:avLst/>
                </a:prstGeom>
                <a:noFill/>
                <a:ln w="1111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7" name="Line 1257"/>
                <p:cNvSpPr>
                  <a:spLocks noChangeShapeType="1"/>
                </p:cNvSpPr>
                <p:nvPr/>
              </p:nvSpPr>
              <p:spPr bwMode="auto">
                <a:xfrm flipV="1">
                  <a:off x="3998" y="2063"/>
                  <a:ext cx="5" cy="7"/>
                </a:xfrm>
                <a:prstGeom prst="line">
                  <a:avLst/>
                </a:prstGeom>
                <a:noFill/>
                <a:ln w="1111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8" name="Line 1258"/>
                <p:cNvSpPr>
                  <a:spLocks noChangeShapeType="1"/>
                </p:cNvSpPr>
                <p:nvPr/>
              </p:nvSpPr>
              <p:spPr bwMode="auto">
                <a:xfrm flipV="1">
                  <a:off x="4020" y="2042"/>
                  <a:ext cx="5" cy="4"/>
                </a:xfrm>
                <a:prstGeom prst="line">
                  <a:avLst/>
                </a:prstGeom>
                <a:noFill/>
                <a:ln w="1111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9" name="Line 1259"/>
                <p:cNvSpPr>
                  <a:spLocks noChangeShapeType="1"/>
                </p:cNvSpPr>
                <p:nvPr/>
              </p:nvSpPr>
              <p:spPr bwMode="auto">
                <a:xfrm flipV="1">
                  <a:off x="4041" y="2018"/>
                  <a:ext cx="7" cy="7"/>
                </a:xfrm>
                <a:prstGeom prst="line">
                  <a:avLst/>
                </a:prstGeom>
                <a:noFill/>
                <a:ln w="1111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70" name="Line 1260"/>
                <p:cNvSpPr>
                  <a:spLocks noChangeShapeType="1"/>
                </p:cNvSpPr>
                <p:nvPr/>
              </p:nvSpPr>
              <p:spPr bwMode="auto">
                <a:xfrm flipV="1">
                  <a:off x="4065" y="1996"/>
                  <a:ext cx="5" cy="5"/>
                </a:xfrm>
                <a:prstGeom prst="line">
                  <a:avLst/>
                </a:prstGeom>
                <a:noFill/>
                <a:ln w="1111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5251" name="Group 1261"/>
              <p:cNvGrpSpPr>
                <a:grpSpLocks/>
              </p:cNvGrpSpPr>
              <p:nvPr/>
            </p:nvGrpSpPr>
            <p:grpSpPr bwMode="auto">
              <a:xfrm>
                <a:off x="957" y="1930"/>
                <a:ext cx="1304" cy="176"/>
                <a:chOff x="957" y="1930"/>
                <a:chExt cx="1304" cy="176"/>
              </a:xfrm>
            </p:grpSpPr>
            <p:sp>
              <p:nvSpPr>
                <p:cNvPr id="5252" name="Freeform 1262"/>
                <p:cNvSpPr>
                  <a:spLocks noEditPoints="1"/>
                </p:cNvSpPr>
                <p:nvPr/>
              </p:nvSpPr>
              <p:spPr bwMode="auto">
                <a:xfrm>
                  <a:off x="1992" y="2001"/>
                  <a:ext cx="57" cy="64"/>
                </a:xfrm>
                <a:custGeom>
                  <a:avLst/>
                  <a:gdLst>
                    <a:gd name="T0" fmla="*/ 36 w 57"/>
                    <a:gd name="T1" fmla="*/ 60 h 64"/>
                    <a:gd name="T2" fmla="*/ 26 w 57"/>
                    <a:gd name="T3" fmla="*/ 64 h 64"/>
                    <a:gd name="T4" fmla="*/ 12 w 57"/>
                    <a:gd name="T5" fmla="*/ 62 h 64"/>
                    <a:gd name="T6" fmla="*/ 3 w 57"/>
                    <a:gd name="T7" fmla="*/ 52 h 64"/>
                    <a:gd name="T8" fmla="*/ 0 w 57"/>
                    <a:gd name="T9" fmla="*/ 43 h 64"/>
                    <a:gd name="T10" fmla="*/ 5 w 57"/>
                    <a:gd name="T11" fmla="*/ 33 h 64"/>
                    <a:gd name="T12" fmla="*/ 10 w 57"/>
                    <a:gd name="T13" fmla="*/ 31 h 64"/>
                    <a:gd name="T14" fmla="*/ 17 w 57"/>
                    <a:gd name="T15" fmla="*/ 29 h 64"/>
                    <a:gd name="T16" fmla="*/ 34 w 57"/>
                    <a:gd name="T17" fmla="*/ 26 h 64"/>
                    <a:gd name="T18" fmla="*/ 41 w 57"/>
                    <a:gd name="T19" fmla="*/ 22 h 64"/>
                    <a:gd name="T20" fmla="*/ 41 w 57"/>
                    <a:gd name="T21" fmla="*/ 17 h 64"/>
                    <a:gd name="T22" fmla="*/ 34 w 57"/>
                    <a:gd name="T23" fmla="*/ 10 h 64"/>
                    <a:gd name="T24" fmla="*/ 22 w 57"/>
                    <a:gd name="T25" fmla="*/ 10 h 64"/>
                    <a:gd name="T26" fmla="*/ 15 w 57"/>
                    <a:gd name="T27" fmla="*/ 14 h 64"/>
                    <a:gd name="T28" fmla="*/ 3 w 57"/>
                    <a:gd name="T29" fmla="*/ 19 h 64"/>
                    <a:gd name="T30" fmla="*/ 7 w 57"/>
                    <a:gd name="T31" fmla="*/ 7 h 64"/>
                    <a:gd name="T32" fmla="*/ 15 w 57"/>
                    <a:gd name="T33" fmla="*/ 3 h 64"/>
                    <a:gd name="T34" fmla="*/ 29 w 57"/>
                    <a:gd name="T35" fmla="*/ 0 h 64"/>
                    <a:gd name="T36" fmla="*/ 41 w 57"/>
                    <a:gd name="T37" fmla="*/ 3 h 64"/>
                    <a:gd name="T38" fmla="*/ 48 w 57"/>
                    <a:gd name="T39" fmla="*/ 7 h 64"/>
                    <a:gd name="T40" fmla="*/ 53 w 57"/>
                    <a:gd name="T41" fmla="*/ 14 h 64"/>
                    <a:gd name="T42" fmla="*/ 53 w 57"/>
                    <a:gd name="T43" fmla="*/ 22 h 64"/>
                    <a:gd name="T44" fmla="*/ 53 w 57"/>
                    <a:gd name="T45" fmla="*/ 43 h 64"/>
                    <a:gd name="T46" fmla="*/ 53 w 57"/>
                    <a:gd name="T47" fmla="*/ 55 h 64"/>
                    <a:gd name="T48" fmla="*/ 57 w 57"/>
                    <a:gd name="T49" fmla="*/ 62 h 64"/>
                    <a:gd name="T50" fmla="*/ 43 w 57"/>
                    <a:gd name="T51" fmla="*/ 60 h 64"/>
                    <a:gd name="T52" fmla="*/ 41 w 57"/>
                    <a:gd name="T53" fmla="*/ 33 h 64"/>
                    <a:gd name="T54" fmla="*/ 24 w 57"/>
                    <a:gd name="T55" fmla="*/ 36 h 64"/>
                    <a:gd name="T56" fmla="*/ 17 w 57"/>
                    <a:gd name="T57" fmla="*/ 38 h 64"/>
                    <a:gd name="T58" fmla="*/ 12 w 57"/>
                    <a:gd name="T59" fmla="*/ 41 h 64"/>
                    <a:gd name="T60" fmla="*/ 12 w 57"/>
                    <a:gd name="T61" fmla="*/ 45 h 64"/>
                    <a:gd name="T62" fmla="*/ 15 w 57"/>
                    <a:gd name="T63" fmla="*/ 52 h 64"/>
                    <a:gd name="T64" fmla="*/ 24 w 57"/>
                    <a:gd name="T65" fmla="*/ 55 h 64"/>
                    <a:gd name="T66" fmla="*/ 34 w 57"/>
                    <a:gd name="T67" fmla="*/ 52 h 64"/>
                    <a:gd name="T68" fmla="*/ 38 w 57"/>
                    <a:gd name="T69" fmla="*/ 45 h 64"/>
                    <a:gd name="T70" fmla="*/ 41 w 57"/>
                    <a:gd name="T71" fmla="*/ 36 h 6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7" h="64">
                      <a:moveTo>
                        <a:pt x="41" y="55"/>
                      </a:moveTo>
                      <a:lnTo>
                        <a:pt x="36" y="60"/>
                      </a:lnTo>
                      <a:lnTo>
                        <a:pt x="31" y="62"/>
                      </a:lnTo>
                      <a:lnTo>
                        <a:pt x="26" y="64"/>
                      </a:lnTo>
                      <a:lnTo>
                        <a:pt x="19" y="64"/>
                      </a:lnTo>
                      <a:lnTo>
                        <a:pt x="12" y="62"/>
                      </a:lnTo>
                      <a:lnTo>
                        <a:pt x="5" y="60"/>
                      </a:lnTo>
                      <a:lnTo>
                        <a:pt x="3" y="52"/>
                      </a:lnTo>
                      <a:lnTo>
                        <a:pt x="0" y="45"/>
                      </a:lnTo>
                      <a:lnTo>
                        <a:pt x="0" y="43"/>
                      </a:lnTo>
                      <a:lnTo>
                        <a:pt x="3" y="38"/>
                      </a:lnTo>
                      <a:lnTo>
                        <a:pt x="5" y="33"/>
                      </a:lnTo>
                      <a:lnTo>
                        <a:pt x="7" y="31"/>
                      </a:lnTo>
                      <a:lnTo>
                        <a:pt x="10" y="31"/>
                      </a:lnTo>
                      <a:lnTo>
                        <a:pt x="15" y="29"/>
                      </a:lnTo>
                      <a:lnTo>
                        <a:pt x="17" y="29"/>
                      </a:lnTo>
                      <a:lnTo>
                        <a:pt x="24" y="26"/>
                      </a:lnTo>
                      <a:lnTo>
                        <a:pt x="34" y="26"/>
                      </a:lnTo>
                      <a:lnTo>
                        <a:pt x="41" y="24"/>
                      </a:lnTo>
                      <a:lnTo>
                        <a:pt x="41" y="22"/>
                      </a:lnTo>
                      <a:lnTo>
                        <a:pt x="41" y="17"/>
                      </a:lnTo>
                      <a:lnTo>
                        <a:pt x="38" y="12"/>
                      </a:lnTo>
                      <a:lnTo>
                        <a:pt x="34" y="10"/>
                      </a:lnTo>
                      <a:lnTo>
                        <a:pt x="26" y="10"/>
                      </a:lnTo>
                      <a:lnTo>
                        <a:pt x="22" y="10"/>
                      </a:lnTo>
                      <a:lnTo>
                        <a:pt x="17" y="12"/>
                      </a:lnTo>
                      <a:lnTo>
                        <a:pt x="15" y="14"/>
                      </a:lnTo>
                      <a:lnTo>
                        <a:pt x="12" y="19"/>
                      </a:lnTo>
                      <a:lnTo>
                        <a:pt x="3" y="19"/>
                      </a:lnTo>
                      <a:lnTo>
                        <a:pt x="5" y="12"/>
                      </a:lnTo>
                      <a:lnTo>
                        <a:pt x="7" y="7"/>
                      </a:lnTo>
                      <a:lnTo>
                        <a:pt x="10" y="5"/>
                      </a:lnTo>
                      <a:lnTo>
                        <a:pt x="15" y="3"/>
                      </a:lnTo>
                      <a:lnTo>
                        <a:pt x="22" y="0"/>
                      </a:lnTo>
                      <a:lnTo>
                        <a:pt x="29" y="0"/>
                      </a:lnTo>
                      <a:lnTo>
                        <a:pt x="36" y="0"/>
                      </a:lnTo>
                      <a:lnTo>
                        <a:pt x="41" y="3"/>
                      </a:lnTo>
                      <a:lnTo>
                        <a:pt x="45" y="5"/>
                      </a:lnTo>
                      <a:lnTo>
                        <a:pt x="48" y="7"/>
                      </a:lnTo>
                      <a:lnTo>
                        <a:pt x="50" y="10"/>
                      </a:lnTo>
                      <a:lnTo>
                        <a:pt x="53" y="14"/>
                      </a:lnTo>
                      <a:lnTo>
                        <a:pt x="53" y="17"/>
                      </a:lnTo>
                      <a:lnTo>
                        <a:pt x="53" y="22"/>
                      </a:lnTo>
                      <a:lnTo>
                        <a:pt x="53" y="36"/>
                      </a:lnTo>
                      <a:lnTo>
                        <a:pt x="53" y="43"/>
                      </a:lnTo>
                      <a:lnTo>
                        <a:pt x="53" y="50"/>
                      </a:lnTo>
                      <a:lnTo>
                        <a:pt x="53" y="55"/>
                      </a:lnTo>
                      <a:lnTo>
                        <a:pt x="55" y="60"/>
                      </a:lnTo>
                      <a:lnTo>
                        <a:pt x="57" y="62"/>
                      </a:lnTo>
                      <a:lnTo>
                        <a:pt x="45" y="62"/>
                      </a:lnTo>
                      <a:lnTo>
                        <a:pt x="43" y="60"/>
                      </a:lnTo>
                      <a:lnTo>
                        <a:pt x="41" y="55"/>
                      </a:lnTo>
                      <a:close/>
                      <a:moveTo>
                        <a:pt x="41" y="33"/>
                      </a:moveTo>
                      <a:lnTo>
                        <a:pt x="34" y="36"/>
                      </a:lnTo>
                      <a:lnTo>
                        <a:pt x="24" y="36"/>
                      </a:lnTo>
                      <a:lnTo>
                        <a:pt x="19" y="38"/>
                      </a:lnTo>
                      <a:lnTo>
                        <a:pt x="17" y="38"/>
                      </a:lnTo>
                      <a:lnTo>
                        <a:pt x="15" y="41"/>
                      </a:lnTo>
                      <a:lnTo>
                        <a:pt x="12" y="41"/>
                      </a:lnTo>
                      <a:lnTo>
                        <a:pt x="12" y="43"/>
                      </a:lnTo>
                      <a:lnTo>
                        <a:pt x="12" y="45"/>
                      </a:lnTo>
                      <a:lnTo>
                        <a:pt x="12" y="50"/>
                      </a:lnTo>
                      <a:lnTo>
                        <a:pt x="15" y="52"/>
                      </a:lnTo>
                      <a:lnTo>
                        <a:pt x="19" y="52"/>
                      </a:lnTo>
                      <a:lnTo>
                        <a:pt x="24" y="55"/>
                      </a:lnTo>
                      <a:lnTo>
                        <a:pt x="29" y="52"/>
                      </a:lnTo>
                      <a:lnTo>
                        <a:pt x="34" y="52"/>
                      </a:lnTo>
                      <a:lnTo>
                        <a:pt x="36" y="48"/>
                      </a:lnTo>
                      <a:lnTo>
                        <a:pt x="38" y="45"/>
                      </a:lnTo>
                      <a:lnTo>
                        <a:pt x="41" y="41"/>
                      </a:lnTo>
                      <a:lnTo>
                        <a:pt x="41" y="36"/>
                      </a:lnTo>
                      <a:lnTo>
                        <a:pt x="41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53" name="Freeform 1263"/>
                <p:cNvSpPr>
                  <a:spLocks/>
                </p:cNvSpPr>
                <p:nvPr/>
              </p:nvSpPr>
              <p:spPr bwMode="auto">
                <a:xfrm>
                  <a:off x="1589" y="1999"/>
                  <a:ext cx="50" cy="64"/>
                </a:xfrm>
                <a:custGeom>
                  <a:avLst/>
                  <a:gdLst>
                    <a:gd name="T0" fmla="*/ 12 w 50"/>
                    <a:gd name="T1" fmla="*/ 43 h 64"/>
                    <a:gd name="T2" fmla="*/ 16 w 50"/>
                    <a:gd name="T3" fmla="*/ 50 h 64"/>
                    <a:gd name="T4" fmla="*/ 26 w 50"/>
                    <a:gd name="T5" fmla="*/ 54 h 64"/>
                    <a:gd name="T6" fmla="*/ 35 w 50"/>
                    <a:gd name="T7" fmla="*/ 50 h 64"/>
                    <a:gd name="T8" fmla="*/ 40 w 50"/>
                    <a:gd name="T9" fmla="*/ 45 h 64"/>
                    <a:gd name="T10" fmla="*/ 35 w 50"/>
                    <a:gd name="T11" fmla="*/ 40 h 64"/>
                    <a:gd name="T12" fmla="*/ 26 w 50"/>
                    <a:gd name="T13" fmla="*/ 35 h 64"/>
                    <a:gd name="T14" fmla="*/ 12 w 50"/>
                    <a:gd name="T15" fmla="*/ 31 h 64"/>
                    <a:gd name="T16" fmla="*/ 4 w 50"/>
                    <a:gd name="T17" fmla="*/ 26 h 64"/>
                    <a:gd name="T18" fmla="*/ 2 w 50"/>
                    <a:gd name="T19" fmla="*/ 16 h 64"/>
                    <a:gd name="T20" fmla="*/ 2 w 50"/>
                    <a:gd name="T21" fmla="*/ 9 h 64"/>
                    <a:gd name="T22" fmla="*/ 9 w 50"/>
                    <a:gd name="T23" fmla="*/ 5 h 64"/>
                    <a:gd name="T24" fmla="*/ 14 w 50"/>
                    <a:gd name="T25" fmla="*/ 0 h 64"/>
                    <a:gd name="T26" fmla="*/ 23 w 50"/>
                    <a:gd name="T27" fmla="*/ 0 h 64"/>
                    <a:gd name="T28" fmla="*/ 35 w 50"/>
                    <a:gd name="T29" fmla="*/ 2 h 64"/>
                    <a:gd name="T30" fmla="*/ 42 w 50"/>
                    <a:gd name="T31" fmla="*/ 7 h 64"/>
                    <a:gd name="T32" fmla="*/ 47 w 50"/>
                    <a:gd name="T33" fmla="*/ 16 h 64"/>
                    <a:gd name="T34" fmla="*/ 35 w 50"/>
                    <a:gd name="T35" fmla="*/ 14 h 64"/>
                    <a:gd name="T36" fmla="*/ 28 w 50"/>
                    <a:gd name="T37" fmla="*/ 9 h 64"/>
                    <a:gd name="T38" fmla="*/ 19 w 50"/>
                    <a:gd name="T39" fmla="*/ 9 h 64"/>
                    <a:gd name="T40" fmla="*/ 14 w 50"/>
                    <a:gd name="T41" fmla="*/ 14 h 64"/>
                    <a:gd name="T42" fmla="*/ 12 w 50"/>
                    <a:gd name="T43" fmla="*/ 19 h 64"/>
                    <a:gd name="T44" fmla="*/ 14 w 50"/>
                    <a:gd name="T45" fmla="*/ 21 h 64"/>
                    <a:gd name="T46" fmla="*/ 19 w 50"/>
                    <a:gd name="T47" fmla="*/ 24 h 64"/>
                    <a:gd name="T48" fmla="*/ 33 w 50"/>
                    <a:gd name="T49" fmla="*/ 26 h 64"/>
                    <a:gd name="T50" fmla="*/ 45 w 50"/>
                    <a:gd name="T51" fmla="*/ 31 h 64"/>
                    <a:gd name="T52" fmla="*/ 50 w 50"/>
                    <a:gd name="T53" fmla="*/ 38 h 64"/>
                    <a:gd name="T54" fmla="*/ 50 w 50"/>
                    <a:gd name="T55" fmla="*/ 50 h 64"/>
                    <a:gd name="T56" fmla="*/ 45 w 50"/>
                    <a:gd name="T57" fmla="*/ 57 h 64"/>
                    <a:gd name="T58" fmla="*/ 33 w 50"/>
                    <a:gd name="T59" fmla="*/ 62 h 64"/>
                    <a:gd name="T60" fmla="*/ 19 w 50"/>
                    <a:gd name="T61" fmla="*/ 62 h 64"/>
                    <a:gd name="T62" fmla="*/ 7 w 50"/>
                    <a:gd name="T63" fmla="*/ 59 h 64"/>
                    <a:gd name="T64" fmla="*/ 0 w 50"/>
                    <a:gd name="T65" fmla="*/ 43 h 6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50" h="64">
                      <a:moveTo>
                        <a:pt x="0" y="43"/>
                      </a:moveTo>
                      <a:lnTo>
                        <a:pt x="12" y="43"/>
                      </a:lnTo>
                      <a:lnTo>
                        <a:pt x="12" y="47"/>
                      </a:lnTo>
                      <a:lnTo>
                        <a:pt x="16" y="50"/>
                      </a:lnTo>
                      <a:lnTo>
                        <a:pt x="21" y="52"/>
                      </a:lnTo>
                      <a:lnTo>
                        <a:pt x="26" y="54"/>
                      </a:lnTo>
                      <a:lnTo>
                        <a:pt x="33" y="52"/>
                      </a:lnTo>
                      <a:lnTo>
                        <a:pt x="35" y="50"/>
                      </a:lnTo>
                      <a:lnTo>
                        <a:pt x="38" y="47"/>
                      </a:lnTo>
                      <a:lnTo>
                        <a:pt x="40" y="45"/>
                      </a:lnTo>
                      <a:lnTo>
                        <a:pt x="38" y="43"/>
                      </a:lnTo>
                      <a:lnTo>
                        <a:pt x="35" y="40"/>
                      </a:lnTo>
                      <a:lnTo>
                        <a:pt x="31" y="38"/>
                      </a:lnTo>
                      <a:lnTo>
                        <a:pt x="26" y="35"/>
                      </a:lnTo>
                      <a:lnTo>
                        <a:pt x="16" y="33"/>
                      </a:lnTo>
                      <a:lnTo>
                        <a:pt x="12" y="31"/>
                      </a:lnTo>
                      <a:lnTo>
                        <a:pt x="7" y="28"/>
                      </a:lnTo>
                      <a:lnTo>
                        <a:pt x="4" y="26"/>
                      </a:lnTo>
                      <a:lnTo>
                        <a:pt x="2" y="21"/>
                      </a:lnTo>
                      <a:lnTo>
                        <a:pt x="2" y="16"/>
                      </a:lnTo>
                      <a:lnTo>
                        <a:pt x="2" y="14"/>
                      </a:lnTo>
                      <a:lnTo>
                        <a:pt x="2" y="9"/>
                      </a:lnTo>
                      <a:lnTo>
                        <a:pt x="4" y="7"/>
                      </a:lnTo>
                      <a:lnTo>
                        <a:pt x="9" y="5"/>
                      </a:lnTo>
                      <a:lnTo>
                        <a:pt x="12" y="2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35" y="2"/>
                      </a:lnTo>
                      <a:lnTo>
                        <a:pt x="40" y="5"/>
                      </a:lnTo>
                      <a:lnTo>
                        <a:pt x="42" y="7"/>
                      </a:lnTo>
                      <a:lnTo>
                        <a:pt x="45" y="12"/>
                      </a:lnTo>
                      <a:lnTo>
                        <a:pt x="47" y="16"/>
                      </a:lnTo>
                      <a:lnTo>
                        <a:pt x="35" y="19"/>
                      </a:lnTo>
                      <a:lnTo>
                        <a:pt x="35" y="14"/>
                      </a:lnTo>
                      <a:lnTo>
                        <a:pt x="33" y="12"/>
                      </a:lnTo>
                      <a:lnTo>
                        <a:pt x="28" y="9"/>
                      </a:lnTo>
                      <a:lnTo>
                        <a:pt x="23" y="9"/>
                      </a:lnTo>
                      <a:lnTo>
                        <a:pt x="19" y="9"/>
                      </a:lnTo>
                      <a:lnTo>
                        <a:pt x="14" y="12"/>
                      </a:lnTo>
                      <a:lnTo>
                        <a:pt x="14" y="14"/>
                      </a:lnTo>
                      <a:lnTo>
                        <a:pt x="12" y="16"/>
                      </a:lnTo>
                      <a:lnTo>
                        <a:pt x="12" y="19"/>
                      </a:lnTo>
                      <a:lnTo>
                        <a:pt x="14" y="19"/>
                      </a:lnTo>
                      <a:lnTo>
                        <a:pt x="14" y="21"/>
                      </a:lnTo>
                      <a:lnTo>
                        <a:pt x="16" y="21"/>
                      </a:lnTo>
                      <a:lnTo>
                        <a:pt x="19" y="24"/>
                      </a:lnTo>
                      <a:lnTo>
                        <a:pt x="26" y="24"/>
                      </a:lnTo>
                      <a:lnTo>
                        <a:pt x="33" y="26"/>
                      </a:lnTo>
                      <a:lnTo>
                        <a:pt x="40" y="28"/>
                      </a:lnTo>
                      <a:lnTo>
                        <a:pt x="45" y="31"/>
                      </a:lnTo>
                      <a:lnTo>
                        <a:pt x="47" y="35"/>
                      </a:lnTo>
                      <a:lnTo>
                        <a:pt x="50" y="38"/>
                      </a:lnTo>
                      <a:lnTo>
                        <a:pt x="50" y="43"/>
                      </a:lnTo>
                      <a:lnTo>
                        <a:pt x="50" y="50"/>
                      </a:lnTo>
                      <a:lnTo>
                        <a:pt x="47" y="54"/>
                      </a:lnTo>
                      <a:lnTo>
                        <a:pt x="45" y="57"/>
                      </a:lnTo>
                      <a:lnTo>
                        <a:pt x="38" y="62"/>
                      </a:lnTo>
                      <a:lnTo>
                        <a:pt x="33" y="62"/>
                      </a:lnTo>
                      <a:lnTo>
                        <a:pt x="26" y="64"/>
                      </a:lnTo>
                      <a:lnTo>
                        <a:pt x="19" y="62"/>
                      </a:lnTo>
                      <a:lnTo>
                        <a:pt x="12" y="62"/>
                      </a:lnTo>
                      <a:lnTo>
                        <a:pt x="7" y="59"/>
                      </a:lnTo>
                      <a:lnTo>
                        <a:pt x="2" y="52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54" name="Freeform 1264"/>
                <p:cNvSpPr>
                  <a:spLocks/>
                </p:cNvSpPr>
                <p:nvPr/>
              </p:nvSpPr>
              <p:spPr bwMode="auto">
                <a:xfrm>
                  <a:off x="1705" y="2032"/>
                  <a:ext cx="48" cy="62"/>
                </a:xfrm>
                <a:custGeom>
                  <a:avLst/>
                  <a:gdLst>
                    <a:gd name="T0" fmla="*/ 36 w 48"/>
                    <a:gd name="T1" fmla="*/ 59 h 62"/>
                    <a:gd name="T2" fmla="*/ 36 w 48"/>
                    <a:gd name="T3" fmla="*/ 50 h 62"/>
                    <a:gd name="T4" fmla="*/ 31 w 48"/>
                    <a:gd name="T5" fmla="*/ 57 h 62"/>
                    <a:gd name="T6" fmla="*/ 26 w 48"/>
                    <a:gd name="T7" fmla="*/ 59 h 62"/>
                    <a:gd name="T8" fmla="*/ 19 w 48"/>
                    <a:gd name="T9" fmla="*/ 62 h 62"/>
                    <a:gd name="T10" fmla="*/ 14 w 48"/>
                    <a:gd name="T11" fmla="*/ 62 h 62"/>
                    <a:gd name="T12" fmla="*/ 10 w 48"/>
                    <a:gd name="T13" fmla="*/ 59 h 62"/>
                    <a:gd name="T14" fmla="*/ 5 w 48"/>
                    <a:gd name="T15" fmla="*/ 57 h 62"/>
                    <a:gd name="T16" fmla="*/ 2 w 48"/>
                    <a:gd name="T17" fmla="*/ 55 h 62"/>
                    <a:gd name="T18" fmla="*/ 2 w 48"/>
                    <a:gd name="T19" fmla="*/ 50 h 62"/>
                    <a:gd name="T20" fmla="*/ 0 w 48"/>
                    <a:gd name="T21" fmla="*/ 48 h 62"/>
                    <a:gd name="T22" fmla="*/ 0 w 48"/>
                    <a:gd name="T23" fmla="*/ 43 h 62"/>
                    <a:gd name="T24" fmla="*/ 0 w 48"/>
                    <a:gd name="T25" fmla="*/ 38 h 62"/>
                    <a:gd name="T26" fmla="*/ 0 w 48"/>
                    <a:gd name="T27" fmla="*/ 0 h 62"/>
                    <a:gd name="T28" fmla="*/ 10 w 48"/>
                    <a:gd name="T29" fmla="*/ 0 h 62"/>
                    <a:gd name="T30" fmla="*/ 10 w 48"/>
                    <a:gd name="T31" fmla="*/ 33 h 62"/>
                    <a:gd name="T32" fmla="*/ 12 w 48"/>
                    <a:gd name="T33" fmla="*/ 38 h 62"/>
                    <a:gd name="T34" fmla="*/ 12 w 48"/>
                    <a:gd name="T35" fmla="*/ 43 h 62"/>
                    <a:gd name="T36" fmla="*/ 12 w 48"/>
                    <a:gd name="T37" fmla="*/ 48 h 62"/>
                    <a:gd name="T38" fmla="*/ 14 w 48"/>
                    <a:gd name="T39" fmla="*/ 50 h 62"/>
                    <a:gd name="T40" fmla="*/ 19 w 48"/>
                    <a:gd name="T41" fmla="*/ 52 h 62"/>
                    <a:gd name="T42" fmla="*/ 21 w 48"/>
                    <a:gd name="T43" fmla="*/ 52 h 62"/>
                    <a:gd name="T44" fmla="*/ 26 w 48"/>
                    <a:gd name="T45" fmla="*/ 52 h 62"/>
                    <a:gd name="T46" fmla="*/ 31 w 48"/>
                    <a:gd name="T47" fmla="*/ 50 h 62"/>
                    <a:gd name="T48" fmla="*/ 33 w 48"/>
                    <a:gd name="T49" fmla="*/ 48 h 62"/>
                    <a:gd name="T50" fmla="*/ 36 w 48"/>
                    <a:gd name="T51" fmla="*/ 43 h 62"/>
                    <a:gd name="T52" fmla="*/ 36 w 48"/>
                    <a:gd name="T53" fmla="*/ 38 h 62"/>
                    <a:gd name="T54" fmla="*/ 36 w 48"/>
                    <a:gd name="T55" fmla="*/ 31 h 62"/>
                    <a:gd name="T56" fmla="*/ 36 w 48"/>
                    <a:gd name="T57" fmla="*/ 0 h 62"/>
                    <a:gd name="T58" fmla="*/ 48 w 48"/>
                    <a:gd name="T59" fmla="*/ 0 h 62"/>
                    <a:gd name="T60" fmla="*/ 48 w 48"/>
                    <a:gd name="T61" fmla="*/ 59 h 62"/>
                    <a:gd name="T62" fmla="*/ 36 w 48"/>
                    <a:gd name="T63" fmla="*/ 59 h 6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48" h="62">
                      <a:moveTo>
                        <a:pt x="36" y="59"/>
                      </a:moveTo>
                      <a:lnTo>
                        <a:pt x="36" y="50"/>
                      </a:lnTo>
                      <a:lnTo>
                        <a:pt x="31" y="57"/>
                      </a:lnTo>
                      <a:lnTo>
                        <a:pt x="26" y="59"/>
                      </a:lnTo>
                      <a:lnTo>
                        <a:pt x="19" y="62"/>
                      </a:lnTo>
                      <a:lnTo>
                        <a:pt x="14" y="62"/>
                      </a:lnTo>
                      <a:lnTo>
                        <a:pt x="10" y="59"/>
                      </a:lnTo>
                      <a:lnTo>
                        <a:pt x="5" y="57"/>
                      </a:lnTo>
                      <a:lnTo>
                        <a:pt x="2" y="55"/>
                      </a:lnTo>
                      <a:lnTo>
                        <a:pt x="2" y="50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33"/>
                      </a:lnTo>
                      <a:lnTo>
                        <a:pt x="12" y="38"/>
                      </a:lnTo>
                      <a:lnTo>
                        <a:pt x="12" y="43"/>
                      </a:lnTo>
                      <a:lnTo>
                        <a:pt x="12" y="48"/>
                      </a:lnTo>
                      <a:lnTo>
                        <a:pt x="14" y="50"/>
                      </a:lnTo>
                      <a:lnTo>
                        <a:pt x="19" y="52"/>
                      </a:lnTo>
                      <a:lnTo>
                        <a:pt x="21" y="52"/>
                      </a:lnTo>
                      <a:lnTo>
                        <a:pt x="26" y="52"/>
                      </a:lnTo>
                      <a:lnTo>
                        <a:pt x="31" y="50"/>
                      </a:lnTo>
                      <a:lnTo>
                        <a:pt x="33" y="48"/>
                      </a:lnTo>
                      <a:lnTo>
                        <a:pt x="36" y="43"/>
                      </a:lnTo>
                      <a:lnTo>
                        <a:pt x="36" y="38"/>
                      </a:lnTo>
                      <a:lnTo>
                        <a:pt x="36" y="31"/>
                      </a:lnTo>
                      <a:lnTo>
                        <a:pt x="36" y="0"/>
                      </a:lnTo>
                      <a:lnTo>
                        <a:pt x="48" y="0"/>
                      </a:lnTo>
                      <a:lnTo>
                        <a:pt x="48" y="59"/>
                      </a:lnTo>
                      <a:lnTo>
                        <a:pt x="36" y="5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55" name="Freeform 1265"/>
                <p:cNvSpPr>
                  <a:spLocks/>
                </p:cNvSpPr>
                <p:nvPr/>
              </p:nvSpPr>
              <p:spPr bwMode="auto">
                <a:xfrm>
                  <a:off x="1826" y="2042"/>
                  <a:ext cx="31" cy="64"/>
                </a:xfrm>
                <a:custGeom>
                  <a:avLst/>
                  <a:gdLst>
                    <a:gd name="T0" fmla="*/ 0 w 31"/>
                    <a:gd name="T1" fmla="*/ 64 h 64"/>
                    <a:gd name="T2" fmla="*/ 0 w 31"/>
                    <a:gd name="T3" fmla="*/ 2 h 64"/>
                    <a:gd name="T4" fmla="*/ 10 w 31"/>
                    <a:gd name="T5" fmla="*/ 2 h 64"/>
                    <a:gd name="T6" fmla="*/ 10 w 31"/>
                    <a:gd name="T7" fmla="*/ 9 h 64"/>
                    <a:gd name="T8" fmla="*/ 12 w 31"/>
                    <a:gd name="T9" fmla="*/ 4 h 64"/>
                    <a:gd name="T10" fmla="*/ 17 w 31"/>
                    <a:gd name="T11" fmla="*/ 2 h 64"/>
                    <a:gd name="T12" fmla="*/ 19 w 31"/>
                    <a:gd name="T13" fmla="*/ 0 h 64"/>
                    <a:gd name="T14" fmla="*/ 22 w 31"/>
                    <a:gd name="T15" fmla="*/ 0 h 64"/>
                    <a:gd name="T16" fmla="*/ 26 w 31"/>
                    <a:gd name="T17" fmla="*/ 0 h 64"/>
                    <a:gd name="T18" fmla="*/ 31 w 31"/>
                    <a:gd name="T19" fmla="*/ 2 h 64"/>
                    <a:gd name="T20" fmla="*/ 29 w 31"/>
                    <a:gd name="T21" fmla="*/ 11 h 64"/>
                    <a:gd name="T22" fmla="*/ 24 w 31"/>
                    <a:gd name="T23" fmla="*/ 11 h 64"/>
                    <a:gd name="T24" fmla="*/ 22 w 31"/>
                    <a:gd name="T25" fmla="*/ 9 h 64"/>
                    <a:gd name="T26" fmla="*/ 19 w 31"/>
                    <a:gd name="T27" fmla="*/ 9 h 64"/>
                    <a:gd name="T28" fmla="*/ 17 w 31"/>
                    <a:gd name="T29" fmla="*/ 11 h 64"/>
                    <a:gd name="T30" fmla="*/ 14 w 31"/>
                    <a:gd name="T31" fmla="*/ 14 h 64"/>
                    <a:gd name="T32" fmla="*/ 12 w 31"/>
                    <a:gd name="T33" fmla="*/ 19 h 64"/>
                    <a:gd name="T34" fmla="*/ 12 w 31"/>
                    <a:gd name="T35" fmla="*/ 23 h 64"/>
                    <a:gd name="T36" fmla="*/ 10 w 31"/>
                    <a:gd name="T37" fmla="*/ 30 h 64"/>
                    <a:gd name="T38" fmla="*/ 10 w 31"/>
                    <a:gd name="T39" fmla="*/ 64 h 64"/>
                    <a:gd name="T40" fmla="*/ 0 w 31"/>
                    <a:gd name="T41" fmla="*/ 64 h 6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1" h="64">
                      <a:moveTo>
                        <a:pt x="0" y="64"/>
                      </a:moveTo>
                      <a:lnTo>
                        <a:pt x="0" y="2"/>
                      </a:lnTo>
                      <a:lnTo>
                        <a:pt x="10" y="2"/>
                      </a:lnTo>
                      <a:lnTo>
                        <a:pt x="10" y="9"/>
                      </a:lnTo>
                      <a:lnTo>
                        <a:pt x="12" y="4"/>
                      </a:lnTo>
                      <a:lnTo>
                        <a:pt x="17" y="2"/>
                      </a:lnTo>
                      <a:lnTo>
                        <a:pt x="19" y="0"/>
                      </a:lnTo>
                      <a:lnTo>
                        <a:pt x="22" y="0"/>
                      </a:lnTo>
                      <a:lnTo>
                        <a:pt x="26" y="0"/>
                      </a:lnTo>
                      <a:lnTo>
                        <a:pt x="31" y="2"/>
                      </a:lnTo>
                      <a:lnTo>
                        <a:pt x="29" y="11"/>
                      </a:lnTo>
                      <a:lnTo>
                        <a:pt x="24" y="11"/>
                      </a:lnTo>
                      <a:lnTo>
                        <a:pt x="22" y="9"/>
                      </a:lnTo>
                      <a:lnTo>
                        <a:pt x="19" y="9"/>
                      </a:lnTo>
                      <a:lnTo>
                        <a:pt x="17" y="11"/>
                      </a:lnTo>
                      <a:lnTo>
                        <a:pt x="14" y="14"/>
                      </a:lnTo>
                      <a:lnTo>
                        <a:pt x="12" y="19"/>
                      </a:lnTo>
                      <a:lnTo>
                        <a:pt x="12" y="23"/>
                      </a:lnTo>
                      <a:lnTo>
                        <a:pt x="10" y="30"/>
                      </a:lnTo>
                      <a:lnTo>
                        <a:pt x="10" y="64"/>
                      </a:lnTo>
                      <a:lnTo>
                        <a:pt x="0" y="6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56" name="Freeform 1266"/>
                <p:cNvSpPr>
                  <a:spLocks/>
                </p:cNvSpPr>
                <p:nvPr/>
              </p:nvSpPr>
              <p:spPr bwMode="auto">
                <a:xfrm>
                  <a:off x="1907" y="2011"/>
                  <a:ext cx="35" cy="85"/>
                </a:xfrm>
                <a:custGeom>
                  <a:avLst/>
                  <a:gdLst>
                    <a:gd name="T0" fmla="*/ 7 w 35"/>
                    <a:gd name="T1" fmla="*/ 85 h 85"/>
                    <a:gd name="T2" fmla="*/ 7 w 35"/>
                    <a:gd name="T3" fmla="*/ 33 h 85"/>
                    <a:gd name="T4" fmla="*/ 0 w 35"/>
                    <a:gd name="T5" fmla="*/ 33 h 85"/>
                    <a:gd name="T6" fmla="*/ 0 w 35"/>
                    <a:gd name="T7" fmla="*/ 23 h 85"/>
                    <a:gd name="T8" fmla="*/ 7 w 35"/>
                    <a:gd name="T9" fmla="*/ 23 h 85"/>
                    <a:gd name="T10" fmla="*/ 7 w 35"/>
                    <a:gd name="T11" fmla="*/ 16 h 85"/>
                    <a:gd name="T12" fmla="*/ 9 w 35"/>
                    <a:gd name="T13" fmla="*/ 12 h 85"/>
                    <a:gd name="T14" fmla="*/ 9 w 35"/>
                    <a:gd name="T15" fmla="*/ 9 h 85"/>
                    <a:gd name="T16" fmla="*/ 12 w 35"/>
                    <a:gd name="T17" fmla="*/ 4 h 85"/>
                    <a:gd name="T18" fmla="*/ 14 w 35"/>
                    <a:gd name="T19" fmla="*/ 2 h 85"/>
                    <a:gd name="T20" fmla="*/ 19 w 35"/>
                    <a:gd name="T21" fmla="*/ 0 h 85"/>
                    <a:gd name="T22" fmla="*/ 26 w 35"/>
                    <a:gd name="T23" fmla="*/ 0 h 85"/>
                    <a:gd name="T24" fmla="*/ 31 w 35"/>
                    <a:gd name="T25" fmla="*/ 0 h 85"/>
                    <a:gd name="T26" fmla="*/ 35 w 35"/>
                    <a:gd name="T27" fmla="*/ 0 h 85"/>
                    <a:gd name="T28" fmla="*/ 33 w 35"/>
                    <a:gd name="T29" fmla="*/ 9 h 85"/>
                    <a:gd name="T30" fmla="*/ 31 w 35"/>
                    <a:gd name="T31" fmla="*/ 9 h 85"/>
                    <a:gd name="T32" fmla="*/ 28 w 35"/>
                    <a:gd name="T33" fmla="*/ 9 h 85"/>
                    <a:gd name="T34" fmla="*/ 24 w 35"/>
                    <a:gd name="T35" fmla="*/ 9 h 85"/>
                    <a:gd name="T36" fmla="*/ 21 w 35"/>
                    <a:gd name="T37" fmla="*/ 12 h 85"/>
                    <a:gd name="T38" fmla="*/ 19 w 35"/>
                    <a:gd name="T39" fmla="*/ 14 h 85"/>
                    <a:gd name="T40" fmla="*/ 19 w 35"/>
                    <a:gd name="T41" fmla="*/ 19 h 85"/>
                    <a:gd name="T42" fmla="*/ 19 w 35"/>
                    <a:gd name="T43" fmla="*/ 23 h 85"/>
                    <a:gd name="T44" fmla="*/ 31 w 35"/>
                    <a:gd name="T45" fmla="*/ 23 h 85"/>
                    <a:gd name="T46" fmla="*/ 31 w 35"/>
                    <a:gd name="T47" fmla="*/ 33 h 85"/>
                    <a:gd name="T48" fmla="*/ 19 w 35"/>
                    <a:gd name="T49" fmla="*/ 33 h 85"/>
                    <a:gd name="T50" fmla="*/ 19 w 35"/>
                    <a:gd name="T51" fmla="*/ 85 h 85"/>
                    <a:gd name="T52" fmla="*/ 7 w 35"/>
                    <a:gd name="T53" fmla="*/ 85 h 85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5" h="85">
                      <a:moveTo>
                        <a:pt x="7" y="85"/>
                      </a:moveTo>
                      <a:lnTo>
                        <a:pt x="7" y="33"/>
                      </a:lnTo>
                      <a:lnTo>
                        <a:pt x="0" y="33"/>
                      </a:lnTo>
                      <a:lnTo>
                        <a:pt x="0" y="23"/>
                      </a:lnTo>
                      <a:lnTo>
                        <a:pt x="7" y="23"/>
                      </a:lnTo>
                      <a:lnTo>
                        <a:pt x="7" y="16"/>
                      </a:lnTo>
                      <a:lnTo>
                        <a:pt x="9" y="12"/>
                      </a:lnTo>
                      <a:lnTo>
                        <a:pt x="9" y="9"/>
                      </a:lnTo>
                      <a:lnTo>
                        <a:pt x="12" y="4"/>
                      </a:lnTo>
                      <a:lnTo>
                        <a:pt x="14" y="2"/>
                      </a:lnTo>
                      <a:lnTo>
                        <a:pt x="19" y="0"/>
                      </a:lnTo>
                      <a:lnTo>
                        <a:pt x="26" y="0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3" y="9"/>
                      </a:lnTo>
                      <a:lnTo>
                        <a:pt x="31" y="9"/>
                      </a:lnTo>
                      <a:lnTo>
                        <a:pt x="28" y="9"/>
                      </a:lnTo>
                      <a:lnTo>
                        <a:pt x="24" y="9"/>
                      </a:lnTo>
                      <a:lnTo>
                        <a:pt x="21" y="12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3"/>
                      </a:lnTo>
                      <a:lnTo>
                        <a:pt x="31" y="23"/>
                      </a:lnTo>
                      <a:lnTo>
                        <a:pt x="31" y="33"/>
                      </a:lnTo>
                      <a:lnTo>
                        <a:pt x="19" y="33"/>
                      </a:lnTo>
                      <a:lnTo>
                        <a:pt x="19" y="85"/>
                      </a:lnTo>
                      <a:lnTo>
                        <a:pt x="7" y="8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57" name="Freeform 1267"/>
                <p:cNvSpPr>
                  <a:spLocks/>
                </p:cNvSpPr>
                <p:nvPr/>
              </p:nvSpPr>
              <p:spPr bwMode="auto">
                <a:xfrm>
                  <a:off x="2102" y="1963"/>
                  <a:ext cx="52" cy="64"/>
                </a:xfrm>
                <a:custGeom>
                  <a:avLst/>
                  <a:gdLst>
                    <a:gd name="T0" fmla="*/ 42 w 52"/>
                    <a:gd name="T1" fmla="*/ 41 h 64"/>
                    <a:gd name="T2" fmla="*/ 52 w 52"/>
                    <a:gd name="T3" fmla="*/ 43 h 64"/>
                    <a:gd name="T4" fmla="*/ 52 w 52"/>
                    <a:gd name="T5" fmla="*/ 48 h 64"/>
                    <a:gd name="T6" fmla="*/ 49 w 52"/>
                    <a:gd name="T7" fmla="*/ 55 h 64"/>
                    <a:gd name="T8" fmla="*/ 45 w 52"/>
                    <a:gd name="T9" fmla="*/ 57 h 64"/>
                    <a:gd name="T10" fmla="*/ 38 w 52"/>
                    <a:gd name="T11" fmla="*/ 62 h 64"/>
                    <a:gd name="T12" fmla="*/ 28 w 52"/>
                    <a:gd name="T13" fmla="*/ 64 h 64"/>
                    <a:gd name="T14" fmla="*/ 21 w 52"/>
                    <a:gd name="T15" fmla="*/ 64 h 64"/>
                    <a:gd name="T16" fmla="*/ 14 w 52"/>
                    <a:gd name="T17" fmla="*/ 60 h 64"/>
                    <a:gd name="T18" fmla="*/ 7 w 52"/>
                    <a:gd name="T19" fmla="*/ 55 h 64"/>
                    <a:gd name="T20" fmla="*/ 4 w 52"/>
                    <a:gd name="T21" fmla="*/ 50 h 64"/>
                    <a:gd name="T22" fmla="*/ 2 w 52"/>
                    <a:gd name="T23" fmla="*/ 43 h 64"/>
                    <a:gd name="T24" fmla="*/ 0 w 52"/>
                    <a:gd name="T25" fmla="*/ 33 h 64"/>
                    <a:gd name="T26" fmla="*/ 0 w 52"/>
                    <a:gd name="T27" fmla="*/ 24 h 64"/>
                    <a:gd name="T28" fmla="*/ 4 w 52"/>
                    <a:gd name="T29" fmla="*/ 14 h 64"/>
                    <a:gd name="T30" fmla="*/ 7 w 52"/>
                    <a:gd name="T31" fmla="*/ 10 h 64"/>
                    <a:gd name="T32" fmla="*/ 14 w 52"/>
                    <a:gd name="T33" fmla="*/ 5 h 64"/>
                    <a:gd name="T34" fmla="*/ 21 w 52"/>
                    <a:gd name="T35" fmla="*/ 0 h 64"/>
                    <a:gd name="T36" fmla="*/ 28 w 52"/>
                    <a:gd name="T37" fmla="*/ 0 h 64"/>
                    <a:gd name="T38" fmla="*/ 38 w 52"/>
                    <a:gd name="T39" fmla="*/ 3 h 64"/>
                    <a:gd name="T40" fmla="*/ 45 w 52"/>
                    <a:gd name="T41" fmla="*/ 5 h 64"/>
                    <a:gd name="T42" fmla="*/ 49 w 52"/>
                    <a:gd name="T43" fmla="*/ 12 h 64"/>
                    <a:gd name="T44" fmla="*/ 52 w 52"/>
                    <a:gd name="T45" fmla="*/ 19 h 64"/>
                    <a:gd name="T46" fmla="*/ 40 w 52"/>
                    <a:gd name="T47" fmla="*/ 22 h 64"/>
                    <a:gd name="T48" fmla="*/ 38 w 52"/>
                    <a:gd name="T49" fmla="*/ 17 h 64"/>
                    <a:gd name="T50" fmla="*/ 35 w 52"/>
                    <a:gd name="T51" fmla="*/ 12 h 64"/>
                    <a:gd name="T52" fmla="*/ 33 w 52"/>
                    <a:gd name="T53" fmla="*/ 10 h 64"/>
                    <a:gd name="T54" fmla="*/ 28 w 52"/>
                    <a:gd name="T55" fmla="*/ 10 h 64"/>
                    <a:gd name="T56" fmla="*/ 21 w 52"/>
                    <a:gd name="T57" fmla="*/ 12 h 64"/>
                    <a:gd name="T58" fmla="*/ 16 w 52"/>
                    <a:gd name="T59" fmla="*/ 14 h 64"/>
                    <a:gd name="T60" fmla="*/ 14 w 52"/>
                    <a:gd name="T61" fmla="*/ 19 h 64"/>
                    <a:gd name="T62" fmla="*/ 11 w 52"/>
                    <a:gd name="T63" fmla="*/ 24 h 64"/>
                    <a:gd name="T64" fmla="*/ 11 w 52"/>
                    <a:gd name="T65" fmla="*/ 31 h 64"/>
                    <a:gd name="T66" fmla="*/ 11 w 52"/>
                    <a:gd name="T67" fmla="*/ 38 h 64"/>
                    <a:gd name="T68" fmla="*/ 14 w 52"/>
                    <a:gd name="T69" fmla="*/ 45 h 64"/>
                    <a:gd name="T70" fmla="*/ 16 w 52"/>
                    <a:gd name="T71" fmla="*/ 50 h 64"/>
                    <a:gd name="T72" fmla="*/ 21 w 52"/>
                    <a:gd name="T73" fmla="*/ 52 h 64"/>
                    <a:gd name="T74" fmla="*/ 28 w 52"/>
                    <a:gd name="T75" fmla="*/ 55 h 64"/>
                    <a:gd name="T76" fmla="*/ 33 w 52"/>
                    <a:gd name="T77" fmla="*/ 52 h 64"/>
                    <a:gd name="T78" fmla="*/ 38 w 52"/>
                    <a:gd name="T79" fmla="*/ 50 h 64"/>
                    <a:gd name="T80" fmla="*/ 40 w 52"/>
                    <a:gd name="T81" fmla="*/ 48 h 64"/>
                    <a:gd name="T82" fmla="*/ 42 w 52"/>
                    <a:gd name="T83" fmla="*/ 41 h 6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0" t="0" r="r" b="b"/>
                  <a:pathLst>
                    <a:path w="52" h="64">
                      <a:moveTo>
                        <a:pt x="42" y="41"/>
                      </a:moveTo>
                      <a:lnTo>
                        <a:pt x="52" y="43"/>
                      </a:lnTo>
                      <a:lnTo>
                        <a:pt x="52" y="48"/>
                      </a:lnTo>
                      <a:lnTo>
                        <a:pt x="49" y="55"/>
                      </a:lnTo>
                      <a:lnTo>
                        <a:pt x="45" y="57"/>
                      </a:lnTo>
                      <a:lnTo>
                        <a:pt x="38" y="62"/>
                      </a:lnTo>
                      <a:lnTo>
                        <a:pt x="28" y="64"/>
                      </a:lnTo>
                      <a:lnTo>
                        <a:pt x="21" y="64"/>
                      </a:lnTo>
                      <a:lnTo>
                        <a:pt x="14" y="60"/>
                      </a:lnTo>
                      <a:lnTo>
                        <a:pt x="7" y="55"/>
                      </a:lnTo>
                      <a:lnTo>
                        <a:pt x="4" y="50"/>
                      </a:lnTo>
                      <a:lnTo>
                        <a:pt x="2" y="43"/>
                      </a:lnTo>
                      <a:lnTo>
                        <a:pt x="0" y="33"/>
                      </a:lnTo>
                      <a:lnTo>
                        <a:pt x="0" y="24"/>
                      </a:lnTo>
                      <a:lnTo>
                        <a:pt x="4" y="14"/>
                      </a:lnTo>
                      <a:lnTo>
                        <a:pt x="7" y="10"/>
                      </a:lnTo>
                      <a:lnTo>
                        <a:pt x="14" y="5"/>
                      </a:lnTo>
                      <a:lnTo>
                        <a:pt x="21" y="0"/>
                      </a:lnTo>
                      <a:lnTo>
                        <a:pt x="28" y="0"/>
                      </a:lnTo>
                      <a:lnTo>
                        <a:pt x="38" y="3"/>
                      </a:lnTo>
                      <a:lnTo>
                        <a:pt x="45" y="5"/>
                      </a:lnTo>
                      <a:lnTo>
                        <a:pt x="49" y="12"/>
                      </a:lnTo>
                      <a:lnTo>
                        <a:pt x="52" y="19"/>
                      </a:lnTo>
                      <a:lnTo>
                        <a:pt x="40" y="22"/>
                      </a:lnTo>
                      <a:lnTo>
                        <a:pt x="38" y="17"/>
                      </a:lnTo>
                      <a:lnTo>
                        <a:pt x="35" y="12"/>
                      </a:lnTo>
                      <a:lnTo>
                        <a:pt x="33" y="10"/>
                      </a:lnTo>
                      <a:lnTo>
                        <a:pt x="28" y="10"/>
                      </a:lnTo>
                      <a:lnTo>
                        <a:pt x="21" y="12"/>
                      </a:lnTo>
                      <a:lnTo>
                        <a:pt x="16" y="14"/>
                      </a:lnTo>
                      <a:lnTo>
                        <a:pt x="14" y="19"/>
                      </a:lnTo>
                      <a:lnTo>
                        <a:pt x="11" y="24"/>
                      </a:lnTo>
                      <a:lnTo>
                        <a:pt x="11" y="31"/>
                      </a:lnTo>
                      <a:lnTo>
                        <a:pt x="11" y="38"/>
                      </a:lnTo>
                      <a:lnTo>
                        <a:pt x="14" y="45"/>
                      </a:lnTo>
                      <a:lnTo>
                        <a:pt x="16" y="50"/>
                      </a:lnTo>
                      <a:lnTo>
                        <a:pt x="21" y="52"/>
                      </a:lnTo>
                      <a:lnTo>
                        <a:pt x="28" y="55"/>
                      </a:lnTo>
                      <a:lnTo>
                        <a:pt x="33" y="52"/>
                      </a:lnTo>
                      <a:lnTo>
                        <a:pt x="38" y="50"/>
                      </a:lnTo>
                      <a:lnTo>
                        <a:pt x="40" y="48"/>
                      </a:lnTo>
                      <a:lnTo>
                        <a:pt x="42" y="4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58" name="Freeform 1268"/>
                <p:cNvSpPr>
                  <a:spLocks noEditPoints="1"/>
                </p:cNvSpPr>
                <p:nvPr/>
              </p:nvSpPr>
              <p:spPr bwMode="auto">
                <a:xfrm>
                  <a:off x="2204" y="1951"/>
                  <a:ext cx="57" cy="64"/>
                </a:xfrm>
                <a:custGeom>
                  <a:avLst/>
                  <a:gdLst>
                    <a:gd name="T0" fmla="*/ 45 w 57"/>
                    <a:gd name="T1" fmla="*/ 45 h 64"/>
                    <a:gd name="T2" fmla="*/ 57 w 57"/>
                    <a:gd name="T3" fmla="*/ 45 h 64"/>
                    <a:gd name="T4" fmla="*/ 52 w 57"/>
                    <a:gd name="T5" fmla="*/ 55 h 64"/>
                    <a:gd name="T6" fmla="*/ 47 w 57"/>
                    <a:gd name="T7" fmla="*/ 60 h 64"/>
                    <a:gd name="T8" fmla="*/ 38 w 57"/>
                    <a:gd name="T9" fmla="*/ 64 h 64"/>
                    <a:gd name="T10" fmla="*/ 28 w 57"/>
                    <a:gd name="T11" fmla="*/ 64 h 64"/>
                    <a:gd name="T12" fmla="*/ 21 w 57"/>
                    <a:gd name="T13" fmla="*/ 64 h 64"/>
                    <a:gd name="T14" fmla="*/ 14 w 57"/>
                    <a:gd name="T15" fmla="*/ 62 h 64"/>
                    <a:gd name="T16" fmla="*/ 7 w 57"/>
                    <a:gd name="T17" fmla="*/ 57 h 64"/>
                    <a:gd name="T18" fmla="*/ 2 w 57"/>
                    <a:gd name="T19" fmla="*/ 50 h 64"/>
                    <a:gd name="T20" fmla="*/ 0 w 57"/>
                    <a:gd name="T21" fmla="*/ 43 h 64"/>
                    <a:gd name="T22" fmla="*/ 0 w 57"/>
                    <a:gd name="T23" fmla="*/ 34 h 64"/>
                    <a:gd name="T24" fmla="*/ 0 w 57"/>
                    <a:gd name="T25" fmla="*/ 24 h 64"/>
                    <a:gd name="T26" fmla="*/ 2 w 57"/>
                    <a:gd name="T27" fmla="*/ 15 h 64"/>
                    <a:gd name="T28" fmla="*/ 7 w 57"/>
                    <a:gd name="T29" fmla="*/ 10 h 64"/>
                    <a:gd name="T30" fmla="*/ 14 w 57"/>
                    <a:gd name="T31" fmla="*/ 5 h 64"/>
                    <a:gd name="T32" fmla="*/ 21 w 57"/>
                    <a:gd name="T33" fmla="*/ 3 h 64"/>
                    <a:gd name="T34" fmla="*/ 28 w 57"/>
                    <a:gd name="T35" fmla="*/ 0 h 64"/>
                    <a:gd name="T36" fmla="*/ 35 w 57"/>
                    <a:gd name="T37" fmla="*/ 3 h 64"/>
                    <a:gd name="T38" fmla="*/ 42 w 57"/>
                    <a:gd name="T39" fmla="*/ 5 h 64"/>
                    <a:gd name="T40" fmla="*/ 47 w 57"/>
                    <a:gd name="T41" fmla="*/ 10 h 64"/>
                    <a:gd name="T42" fmla="*/ 52 w 57"/>
                    <a:gd name="T43" fmla="*/ 15 h 64"/>
                    <a:gd name="T44" fmla="*/ 54 w 57"/>
                    <a:gd name="T45" fmla="*/ 24 h 64"/>
                    <a:gd name="T46" fmla="*/ 57 w 57"/>
                    <a:gd name="T47" fmla="*/ 31 h 64"/>
                    <a:gd name="T48" fmla="*/ 57 w 57"/>
                    <a:gd name="T49" fmla="*/ 34 h 64"/>
                    <a:gd name="T50" fmla="*/ 57 w 57"/>
                    <a:gd name="T51" fmla="*/ 36 h 64"/>
                    <a:gd name="T52" fmla="*/ 11 w 57"/>
                    <a:gd name="T53" fmla="*/ 36 h 64"/>
                    <a:gd name="T54" fmla="*/ 11 w 57"/>
                    <a:gd name="T55" fmla="*/ 43 h 64"/>
                    <a:gd name="T56" fmla="*/ 16 w 57"/>
                    <a:gd name="T57" fmla="*/ 50 h 64"/>
                    <a:gd name="T58" fmla="*/ 21 w 57"/>
                    <a:gd name="T59" fmla="*/ 53 h 64"/>
                    <a:gd name="T60" fmla="*/ 28 w 57"/>
                    <a:gd name="T61" fmla="*/ 55 h 64"/>
                    <a:gd name="T62" fmla="*/ 33 w 57"/>
                    <a:gd name="T63" fmla="*/ 55 h 64"/>
                    <a:gd name="T64" fmla="*/ 38 w 57"/>
                    <a:gd name="T65" fmla="*/ 53 h 64"/>
                    <a:gd name="T66" fmla="*/ 42 w 57"/>
                    <a:gd name="T67" fmla="*/ 50 h 64"/>
                    <a:gd name="T68" fmla="*/ 45 w 57"/>
                    <a:gd name="T69" fmla="*/ 45 h 64"/>
                    <a:gd name="T70" fmla="*/ 11 w 57"/>
                    <a:gd name="T71" fmla="*/ 24 h 64"/>
                    <a:gd name="T72" fmla="*/ 45 w 57"/>
                    <a:gd name="T73" fmla="*/ 24 h 64"/>
                    <a:gd name="T74" fmla="*/ 45 w 57"/>
                    <a:gd name="T75" fmla="*/ 19 h 64"/>
                    <a:gd name="T76" fmla="*/ 40 w 57"/>
                    <a:gd name="T77" fmla="*/ 15 h 64"/>
                    <a:gd name="T78" fmla="*/ 35 w 57"/>
                    <a:gd name="T79" fmla="*/ 12 h 64"/>
                    <a:gd name="T80" fmla="*/ 28 w 57"/>
                    <a:gd name="T81" fmla="*/ 10 h 64"/>
                    <a:gd name="T82" fmla="*/ 21 w 57"/>
                    <a:gd name="T83" fmla="*/ 12 h 64"/>
                    <a:gd name="T84" fmla="*/ 16 w 57"/>
                    <a:gd name="T85" fmla="*/ 15 h 64"/>
                    <a:gd name="T86" fmla="*/ 11 w 57"/>
                    <a:gd name="T87" fmla="*/ 19 h 64"/>
                    <a:gd name="T88" fmla="*/ 11 w 57"/>
                    <a:gd name="T89" fmla="*/ 24 h 6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57" h="64">
                      <a:moveTo>
                        <a:pt x="45" y="45"/>
                      </a:moveTo>
                      <a:lnTo>
                        <a:pt x="57" y="45"/>
                      </a:lnTo>
                      <a:lnTo>
                        <a:pt x="52" y="55"/>
                      </a:lnTo>
                      <a:lnTo>
                        <a:pt x="47" y="60"/>
                      </a:lnTo>
                      <a:lnTo>
                        <a:pt x="38" y="64"/>
                      </a:lnTo>
                      <a:lnTo>
                        <a:pt x="28" y="64"/>
                      </a:lnTo>
                      <a:lnTo>
                        <a:pt x="21" y="64"/>
                      </a:lnTo>
                      <a:lnTo>
                        <a:pt x="14" y="62"/>
                      </a:lnTo>
                      <a:lnTo>
                        <a:pt x="7" y="57"/>
                      </a:lnTo>
                      <a:lnTo>
                        <a:pt x="2" y="50"/>
                      </a:lnTo>
                      <a:lnTo>
                        <a:pt x="0" y="43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2" y="15"/>
                      </a:lnTo>
                      <a:lnTo>
                        <a:pt x="7" y="10"/>
                      </a:lnTo>
                      <a:lnTo>
                        <a:pt x="14" y="5"/>
                      </a:lnTo>
                      <a:lnTo>
                        <a:pt x="21" y="3"/>
                      </a:lnTo>
                      <a:lnTo>
                        <a:pt x="28" y="0"/>
                      </a:lnTo>
                      <a:lnTo>
                        <a:pt x="35" y="3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54" y="24"/>
                      </a:lnTo>
                      <a:lnTo>
                        <a:pt x="57" y="31"/>
                      </a:lnTo>
                      <a:lnTo>
                        <a:pt x="57" y="34"/>
                      </a:lnTo>
                      <a:lnTo>
                        <a:pt x="57" y="36"/>
                      </a:lnTo>
                      <a:lnTo>
                        <a:pt x="11" y="36"/>
                      </a:lnTo>
                      <a:lnTo>
                        <a:pt x="11" y="43"/>
                      </a:lnTo>
                      <a:lnTo>
                        <a:pt x="16" y="50"/>
                      </a:lnTo>
                      <a:lnTo>
                        <a:pt x="21" y="53"/>
                      </a:lnTo>
                      <a:lnTo>
                        <a:pt x="28" y="55"/>
                      </a:lnTo>
                      <a:lnTo>
                        <a:pt x="33" y="55"/>
                      </a:lnTo>
                      <a:lnTo>
                        <a:pt x="38" y="53"/>
                      </a:lnTo>
                      <a:lnTo>
                        <a:pt x="42" y="50"/>
                      </a:lnTo>
                      <a:lnTo>
                        <a:pt x="45" y="45"/>
                      </a:lnTo>
                      <a:close/>
                      <a:moveTo>
                        <a:pt x="11" y="24"/>
                      </a:moveTo>
                      <a:lnTo>
                        <a:pt x="45" y="24"/>
                      </a:lnTo>
                      <a:lnTo>
                        <a:pt x="45" y="19"/>
                      </a:lnTo>
                      <a:lnTo>
                        <a:pt x="40" y="15"/>
                      </a:lnTo>
                      <a:lnTo>
                        <a:pt x="35" y="12"/>
                      </a:lnTo>
                      <a:lnTo>
                        <a:pt x="28" y="10"/>
                      </a:lnTo>
                      <a:lnTo>
                        <a:pt x="21" y="12"/>
                      </a:lnTo>
                      <a:lnTo>
                        <a:pt x="16" y="15"/>
                      </a:lnTo>
                      <a:lnTo>
                        <a:pt x="11" y="19"/>
                      </a:lnTo>
                      <a:lnTo>
                        <a:pt x="11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59" name="Freeform 1269"/>
                <p:cNvSpPr>
                  <a:spLocks noEditPoints="1"/>
                </p:cNvSpPr>
                <p:nvPr/>
              </p:nvSpPr>
              <p:spPr bwMode="auto">
                <a:xfrm>
                  <a:off x="1095" y="1959"/>
                  <a:ext cx="57" cy="64"/>
                </a:xfrm>
                <a:custGeom>
                  <a:avLst/>
                  <a:gdLst>
                    <a:gd name="T0" fmla="*/ 36 w 57"/>
                    <a:gd name="T1" fmla="*/ 59 h 64"/>
                    <a:gd name="T2" fmla="*/ 26 w 57"/>
                    <a:gd name="T3" fmla="*/ 64 h 64"/>
                    <a:gd name="T4" fmla="*/ 12 w 57"/>
                    <a:gd name="T5" fmla="*/ 64 h 64"/>
                    <a:gd name="T6" fmla="*/ 2 w 57"/>
                    <a:gd name="T7" fmla="*/ 54 h 64"/>
                    <a:gd name="T8" fmla="*/ 2 w 57"/>
                    <a:gd name="T9" fmla="*/ 42 h 64"/>
                    <a:gd name="T10" fmla="*/ 5 w 57"/>
                    <a:gd name="T11" fmla="*/ 35 h 64"/>
                    <a:gd name="T12" fmla="*/ 12 w 57"/>
                    <a:gd name="T13" fmla="*/ 30 h 64"/>
                    <a:gd name="T14" fmla="*/ 19 w 57"/>
                    <a:gd name="T15" fmla="*/ 28 h 64"/>
                    <a:gd name="T16" fmla="*/ 33 w 57"/>
                    <a:gd name="T17" fmla="*/ 26 h 64"/>
                    <a:gd name="T18" fmla="*/ 40 w 57"/>
                    <a:gd name="T19" fmla="*/ 21 h 64"/>
                    <a:gd name="T20" fmla="*/ 40 w 57"/>
                    <a:gd name="T21" fmla="*/ 16 h 64"/>
                    <a:gd name="T22" fmla="*/ 33 w 57"/>
                    <a:gd name="T23" fmla="*/ 11 h 64"/>
                    <a:gd name="T24" fmla="*/ 21 w 57"/>
                    <a:gd name="T25" fmla="*/ 11 h 64"/>
                    <a:gd name="T26" fmla="*/ 14 w 57"/>
                    <a:gd name="T27" fmla="*/ 16 h 64"/>
                    <a:gd name="T28" fmla="*/ 2 w 57"/>
                    <a:gd name="T29" fmla="*/ 18 h 64"/>
                    <a:gd name="T30" fmla="*/ 7 w 57"/>
                    <a:gd name="T31" fmla="*/ 9 h 64"/>
                    <a:gd name="T32" fmla="*/ 17 w 57"/>
                    <a:gd name="T33" fmla="*/ 2 h 64"/>
                    <a:gd name="T34" fmla="*/ 28 w 57"/>
                    <a:gd name="T35" fmla="*/ 0 h 64"/>
                    <a:gd name="T36" fmla="*/ 43 w 57"/>
                    <a:gd name="T37" fmla="*/ 2 h 64"/>
                    <a:gd name="T38" fmla="*/ 50 w 57"/>
                    <a:gd name="T39" fmla="*/ 7 h 64"/>
                    <a:gd name="T40" fmla="*/ 52 w 57"/>
                    <a:gd name="T41" fmla="*/ 14 h 64"/>
                    <a:gd name="T42" fmla="*/ 52 w 57"/>
                    <a:gd name="T43" fmla="*/ 23 h 64"/>
                    <a:gd name="T44" fmla="*/ 52 w 57"/>
                    <a:gd name="T45" fmla="*/ 45 h 64"/>
                    <a:gd name="T46" fmla="*/ 52 w 57"/>
                    <a:gd name="T47" fmla="*/ 54 h 64"/>
                    <a:gd name="T48" fmla="*/ 57 w 57"/>
                    <a:gd name="T49" fmla="*/ 64 h 64"/>
                    <a:gd name="T50" fmla="*/ 43 w 57"/>
                    <a:gd name="T51" fmla="*/ 59 h 64"/>
                    <a:gd name="T52" fmla="*/ 40 w 57"/>
                    <a:gd name="T53" fmla="*/ 33 h 64"/>
                    <a:gd name="T54" fmla="*/ 26 w 57"/>
                    <a:gd name="T55" fmla="*/ 37 h 64"/>
                    <a:gd name="T56" fmla="*/ 17 w 57"/>
                    <a:gd name="T57" fmla="*/ 37 h 64"/>
                    <a:gd name="T58" fmla="*/ 14 w 57"/>
                    <a:gd name="T59" fmla="*/ 42 h 64"/>
                    <a:gd name="T60" fmla="*/ 12 w 57"/>
                    <a:gd name="T61" fmla="*/ 45 h 64"/>
                    <a:gd name="T62" fmla="*/ 14 w 57"/>
                    <a:gd name="T63" fmla="*/ 52 h 64"/>
                    <a:gd name="T64" fmla="*/ 24 w 57"/>
                    <a:gd name="T65" fmla="*/ 54 h 64"/>
                    <a:gd name="T66" fmla="*/ 33 w 57"/>
                    <a:gd name="T67" fmla="*/ 52 h 64"/>
                    <a:gd name="T68" fmla="*/ 38 w 57"/>
                    <a:gd name="T69" fmla="*/ 45 h 64"/>
                    <a:gd name="T70" fmla="*/ 40 w 57"/>
                    <a:gd name="T71" fmla="*/ 37 h 6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57" h="64">
                      <a:moveTo>
                        <a:pt x="43" y="56"/>
                      </a:moveTo>
                      <a:lnTo>
                        <a:pt x="36" y="59"/>
                      </a:lnTo>
                      <a:lnTo>
                        <a:pt x="31" y="61"/>
                      </a:lnTo>
                      <a:lnTo>
                        <a:pt x="26" y="64"/>
                      </a:lnTo>
                      <a:lnTo>
                        <a:pt x="21" y="64"/>
                      </a:lnTo>
                      <a:lnTo>
                        <a:pt x="12" y="64"/>
                      </a:lnTo>
                      <a:lnTo>
                        <a:pt x="7" y="59"/>
                      </a:lnTo>
                      <a:lnTo>
                        <a:pt x="2" y="54"/>
                      </a:lnTo>
                      <a:lnTo>
                        <a:pt x="0" y="47"/>
                      </a:lnTo>
                      <a:lnTo>
                        <a:pt x="2" y="42"/>
                      </a:lnTo>
                      <a:lnTo>
                        <a:pt x="2" y="37"/>
                      </a:lnTo>
                      <a:lnTo>
                        <a:pt x="5" y="35"/>
                      </a:lnTo>
                      <a:lnTo>
                        <a:pt x="7" y="33"/>
                      </a:lnTo>
                      <a:lnTo>
                        <a:pt x="12" y="30"/>
                      </a:lnTo>
                      <a:lnTo>
                        <a:pt x="14" y="28"/>
                      </a:lnTo>
                      <a:lnTo>
                        <a:pt x="19" y="28"/>
                      </a:lnTo>
                      <a:lnTo>
                        <a:pt x="24" y="28"/>
                      </a:lnTo>
                      <a:lnTo>
                        <a:pt x="33" y="26"/>
                      </a:lnTo>
                      <a:lnTo>
                        <a:pt x="40" y="23"/>
                      </a:lnTo>
                      <a:lnTo>
                        <a:pt x="40" y="21"/>
                      </a:lnTo>
                      <a:lnTo>
                        <a:pt x="40" y="16"/>
                      </a:lnTo>
                      <a:lnTo>
                        <a:pt x="38" y="14"/>
                      </a:lnTo>
                      <a:lnTo>
                        <a:pt x="33" y="11"/>
                      </a:lnTo>
                      <a:lnTo>
                        <a:pt x="28" y="9"/>
                      </a:lnTo>
                      <a:lnTo>
                        <a:pt x="21" y="11"/>
                      </a:lnTo>
                      <a:lnTo>
                        <a:pt x="19" y="11"/>
                      </a:lnTo>
                      <a:lnTo>
                        <a:pt x="14" y="16"/>
                      </a:lnTo>
                      <a:lnTo>
                        <a:pt x="14" y="21"/>
                      </a:lnTo>
                      <a:lnTo>
                        <a:pt x="2" y="18"/>
                      </a:lnTo>
                      <a:lnTo>
                        <a:pt x="5" y="14"/>
                      </a:lnTo>
                      <a:lnTo>
                        <a:pt x="7" y="9"/>
                      </a:lnTo>
                      <a:lnTo>
                        <a:pt x="9" y="4"/>
                      </a:lnTo>
                      <a:lnTo>
                        <a:pt x="17" y="2"/>
                      </a:lnTo>
                      <a:lnTo>
                        <a:pt x="21" y="0"/>
                      </a:lnTo>
                      <a:lnTo>
                        <a:pt x="28" y="0"/>
                      </a:lnTo>
                      <a:lnTo>
                        <a:pt x="36" y="0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50" y="7"/>
                      </a:lnTo>
                      <a:lnTo>
                        <a:pt x="50" y="9"/>
                      </a:lnTo>
                      <a:lnTo>
                        <a:pt x="52" y="14"/>
                      </a:lnTo>
                      <a:lnTo>
                        <a:pt x="52" y="16"/>
                      </a:lnTo>
                      <a:lnTo>
                        <a:pt x="52" y="23"/>
                      </a:lnTo>
                      <a:lnTo>
                        <a:pt x="52" y="35"/>
                      </a:lnTo>
                      <a:lnTo>
                        <a:pt x="52" y="45"/>
                      </a:lnTo>
                      <a:lnTo>
                        <a:pt x="52" y="49"/>
                      </a:lnTo>
                      <a:lnTo>
                        <a:pt x="52" y="54"/>
                      </a:lnTo>
                      <a:lnTo>
                        <a:pt x="55" y="59"/>
                      </a:lnTo>
                      <a:lnTo>
                        <a:pt x="57" y="64"/>
                      </a:lnTo>
                      <a:lnTo>
                        <a:pt x="45" y="64"/>
                      </a:lnTo>
                      <a:lnTo>
                        <a:pt x="43" y="59"/>
                      </a:lnTo>
                      <a:lnTo>
                        <a:pt x="43" y="56"/>
                      </a:lnTo>
                      <a:close/>
                      <a:moveTo>
                        <a:pt x="40" y="33"/>
                      </a:moveTo>
                      <a:lnTo>
                        <a:pt x="33" y="35"/>
                      </a:lnTo>
                      <a:lnTo>
                        <a:pt x="26" y="37"/>
                      </a:lnTo>
                      <a:lnTo>
                        <a:pt x="21" y="37"/>
                      </a:lnTo>
                      <a:lnTo>
                        <a:pt x="17" y="37"/>
                      </a:lnTo>
                      <a:lnTo>
                        <a:pt x="14" y="40"/>
                      </a:lnTo>
                      <a:lnTo>
                        <a:pt x="14" y="42"/>
                      </a:lnTo>
                      <a:lnTo>
                        <a:pt x="12" y="42"/>
                      </a:lnTo>
                      <a:lnTo>
                        <a:pt x="12" y="45"/>
                      </a:lnTo>
                      <a:lnTo>
                        <a:pt x="12" y="49"/>
                      </a:lnTo>
                      <a:lnTo>
                        <a:pt x="14" y="52"/>
                      </a:lnTo>
                      <a:lnTo>
                        <a:pt x="19" y="54"/>
                      </a:lnTo>
                      <a:lnTo>
                        <a:pt x="24" y="54"/>
                      </a:lnTo>
                      <a:lnTo>
                        <a:pt x="28" y="54"/>
                      </a:lnTo>
                      <a:lnTo>
                        <a:pt x="33" y="52"/>
                      </a:lnTo>
                      <a:lnTo>
                        <a:pt x="36" y="49"/>
                      </a:lnTo>
                      <a:lnTo>
                        <a:pt x="38" y="45"/>
                      </a:lnTo>
                      <a:lnTo>
                        <a:pt x="40" y="42"/>
                      </a:lnTo>
                      <a:lnTo>
                        <a:pt x="40" y="37"/>
                      </a:lnTo>
                      <a:lnTo>
                        <a:pt x="40" y="3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0" name="Freeform 1270"/>
                <p:cNvSpPr>
                  <a:spLocks/>
                </p:cNvSpPr>
                <p:nvPr/>
              </p:nvSpPr>
              <p:spPr bwMode="auto">
                <a:xfrm>
                  <a:off x="1199" y="1930"/>
                  <a:ext cx="29" cy="83"/>
                </a:xfrm>
                <a:custGeom>
                  <a:avLst/>
                  <a:gdLst>
                    <a:gd name="T0" fmla="*/ 29 w 29"/>
                    <a:gd name="T1" fmla="*/ 74 h 83"/>
                    <a:gd name="T2" fmla="*/ 29 w 29"/>
                    <a:gd name="T3" fmla="*/ 83 h 83"/>
                    <a:gd name="T4" fmla="*/ 27 w 29"/>
                    <a:gd name="T5" fmla="*/ 83 h 83"/>
                    <a:gd name="T6" fmla="*/ 22 w 29"/>
                    <a:gd name="T7" fmla="*/ 83 h 83"/>
                    <a:gd name="T8" fmla="*/ 17 w 29"/>
                    <a:gd name="T9" fmla="*/ 83 h 83"/>
                    <a:gd name="T10" fmla="*/ 12 w 29"/>
                    <a:gd name="T11" fmla="*/ 81 h 83"/>
                    <a:gd name="T12" fmla="*/ 10 w 29"/>
                    <a:gd name="T13" fmla="*/ 78 h 83"/>
                    <a:gd name="T14" fmla="*/ 10 w 29"/>
                    <a:gd name="T15" fmla="*/ 76 h 83"/>
                    <a:gd name="T16" fmla="*/ 8 w 29"/>
                    <a:gd name="T17" fmla="*/ 71 h 83"/>
                    <a:gd name="T18" fmla="*/ 8 w 29"/>
                    <a:gd name="T19" fmla="*/ 64 h 83"/>
                    <a:gd name="T20" fmla="*/ 8 w 29"/>
                    <a:gd name="T21" fmla="*/ 31 h 83"/>
                    <a:gd name="T22" fmla="*/ 0 w 29"/>
                    <a:gd name="T23" fmla="*/ 31 h 83"/>
                    <a:gd name="T24" fmla="*/ 0 w 29"/>
                    <a:gd name="T25" fmla="*/ 21 h 83"/>
                    <a:gd name="T26" fmla="*/ 8 w 29"/>
                    <a:gd name="T27" fmla="*/ 21 h 83"/>
                    <a:gd name="T28" fmla="*/ 8 w 29"/>
                    <a:gd name="T29" fmla="*/ 5 h 83"/>
                    <a:gd name="T30" fmla="*/ 19 w 29"/>
                    <a:gd name="T31" fmla="*/ 0 h 83"/>
                    <a:gd name="T32" fmla="*/ 19 w 29"/>
                    <a:gd name="T33" fmla="*/ 21 h 83"/>
                    <a:gd name="T34" fmla="*/ 29 w 29"/>
                    <a:gd name="T35" fmla="*/ 21 h 83"/>
                    <a:gd name="T36" fmla="*/ 29 w 29"/>
                    <a:gd name="T37" fmla="*/ 31 h 83"/>
                    <a:gd name="T38" fmla="*/ 19 w 29"/>
                    <a:gd name="T39" fmla="*/ 31 h 83"/>
                    <a:gd name="T40" fmla="*/ 19 w 29"/>
                    <a:gd name="T41" fmla="*/ 64 h 83"/>
                    <a:gd name="T42" fmla="*/ 19 w 29"/>
                    <a:gd name="T43" fmla="*/ 69 h 83"/>
                    <a:gd name="T44" fmla="*/ 19 w 29"/>
                    <a:gd name="T45" fmla="*/ 71 h 83"/>
                    <a:gd name="T46" fmla="*/ 19 w 29"/>
                    <a:gd name="T47" fmla="*/ 71 h 83"/>
                    <a:gd name="T48" fmla="*/ 22 w 29"/>
                    <a:gd name="T49" fmla="*/ 71 h 83"/>
                    <a:gd name="T50" fmla="*/ 22 w 29"/>
                    <a:gd name="T51" fmla="*/ 74 h 83"/>
                    <a:gd name="T52" fmla="*/ 24 w 29"/>
                    <a:gd name="T53" fmla="*/ 74 h 83"/>
                    <a:gd name="T54" fmla="*/ 27 w 29"/>
                    <a:gd name="T55" fmla="*/ 74 h 83"/>
                    <a:gd name="T56" fmla="*/ 29 w 29"/>
                    <a:gd name="T57" fmla="*/ 74 h 83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29" h="83">
                      <a:moveTo>
                        <a:pt x="29" y="74"/>
                      </a:moveTo>
                      <a:lnTo>
                        <a:pt x="29" y="83"/>
                      </a:lnTo>
                      <a:lnTo>
                        <a:pt x="27" y="83"/>
                      </a:lnTo>
                      <a:lnTo>
                        <a:pt x="22" y="83"/>
                      </a:lnTo>
                      <a:lnTo>
                        <a:pt x="17" y="83"/>
                      </a:lnTo>
                      <a:lnTo>
                        <a:pt x="12" y="81"/>
                      </a:lnTo>
                      <a:lnTo>
                        <a:pt x="10" y="78"/>
                      </a:lnTo>
                      <a:lnTo>
                        <a:pt x="10" y="76"/>
                      </a:lnTo>
                      <a:lnTo>
                        <a:pt x="8" y="71"/>
                      </a:lnTo>
                      <a:lnTo>
                        <a:pt x="8" y="64"/>
                      </a:lnTo>
                      <a:lnTo>
                        <a:pt x="8" y="31"/>
                      </a:lnTo>
                      <a:lnTo>
                        <a:pt x="0" y="31"/>
                      </a:lnTo>
                      <a:lnTo>
                        <a:pt x="0" y="21"/>
                      </a:lnTo>
                      <a:lnTo>
                        <a:pt x="8" y="21"/>
                      </a:lnTo>
                      <a:lnTo>
                        <a:pt x="8" y="5"/>
                      </a:lnTo>
                      <a:lnTo>
                        <a:pt x="19" y="0"/>
                      </a:lnTo>
                      <a:lnTo>
                        <a:pt x="19" y="21"/>
                      </a:lnTo>
                      <a:lnTo>
                        <a:pt x="29" y="21"/>
                      </a:lnTo>
                      <a:lnTo>
                        <a:pt x="29" y="31"/>
                      </a:lnTo>
                      <a:lnTo>
                        <a:pt x="19" y="31"/>
                      </a:lnTo>
                      <a:lnTo>
                        <a:pt x="19" y="64"/>
                      </a:lnTo>
                      <a:lnTo>
                        <a:pt x="19" y="69"/>
                      </a:lnTo>
                      <a:lnTo>
                        <a:pt x="19" y="71"/>
                      </a:lnTo>
                      <a:lnTo>
                        <a:pt x="22" y="71"/>
                      </a:lnTo>
                      <a:lnTo>
                        <a:pt x="22" y="74"/>
                      </a:lnTo>
                      <a:lnTo>
                        <a:pt x="24" y="74"/>
                      </a:lnTo>
                      <a:lnTo>
                        <a:pt x="27" y="74"/>
                      </a:lnTo>
                      <a:lnTo>
                        <a:pt x="29" y="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1" name="Freeform 1271"/>
                <p:cNvSpPr>
                  <a:spLocks/>
                </p:cNvSpPr>
                <p:nvPr/>
              </p:nvSpPr>
              <p:spPr bwMode="auto">
                <a:xfrm>
                  <a:off x="1394" y="1947"/>
                  <a:ext cx="33" cy="61"/>
                </a:xfrm>
                <a:custGeom>
                  <a:avLst/>
                  <a:gdLst>
                    <a:gd name="T0" fmla="*/ 0 w 33"/>
                    <a:gd name="T1" fmla="*/ 61 h 61"/>
                    <a:gd name="T2" fmla="*/ 0 w 33"/>
                    <a:gd name="T3" fmla="*/ 0 h 61"/>
                    <a:gd name="T4" fmla="*/ 10 w 33"/>
                    <a:gd name="T5" fmla="*/ 0 h 61"/>
                    <a:gd name="T6" fmla="*/ 10 w 33"/>
                    <a:gd name="T7" fmla="*/ 9 h 61"/>
                    <a:gd name="T8" fmla="*/ 14 w 33"/>
                    <a:gd name="T9" fmla="*/ 4 h 61"/>
                    <a:gd name="T10" fmla="*/ 17 w 33"/>
                    <a:gd name="T11" fmla="*/ 2 h 61"/>
                    <a:gd name="T12" fmla="*/ 19 w 33"/>
                    <a:gd name="T13" fmla="*/ 0 h 61"/>
                    <a:gd name="T14" fmla="*/ 21 w 33"/>
                    <a:gd name="T15" fmla="*/ 0 h 61"/>
                    <a:gd name="T16" fmla="*/ 26 w 33"/>
                    <a:gd name="T17" fmla="*/ 0 h 61"/>
                    <a:gd name="T18" fmla="*/ 33 w 33"/>
                    <a:gd name="T19" fmla="*/ 2 h 61"/>
                    <a:gd name="T20" fmla="*/ 29 w 33"/>
                    <a:gd name="T21" fmla="*/ 12 h 61"/>
                    <a:gd name="T22" fmla="*/ 26 w 33"/>
                    <a:gd name="T23" fmla="*/ 9 h 61"/>
                    <a:gd name="T24" fmla="*/ 21 w 33"/>
                    <a:gd name="T25" fmla="*/ 9 h 61"/>
                    <a:gd name="T26" fmla="*/ 19 w 33"/>
                    <a:gd name="T27" fmla="*/ 9 h 61"/>
                    <a:gd name="T28" fmla="*/ 17 w 33"/>
                    <a:gd name="T29" fmla="*/ 12 h 61"/>
                    <a:gd name="T30" fmla="*/ 14 w 33"/>
                    <a:gd name="T31" fmla="*/ 14 h 61"/>
                    <a:gd name="T32" fmla="*/ 12 w 33"/>
                    <a:gd name="T33" fmla="*/ 16 h 61"/>
                    <a:gd name="T34" fmla="*/ 12 w 33"/>
                    <a:gd name="T35" fmla="*/ 23 h 61"/>
                    <a:gd name="T36" fmla="*/ 12 w 33"/>
                    <a:gd name="T37" fmla="*/ 30 h 61"/>
                    <a:gd name="T38" fmla="*/ 12 w 33"/>
                    <a:gd name="T39" fmla="*/ 61 h 61"/>
                    <a:gd name="T40" fmla="*/ 0 w 33"/>
                    <a:gd name="T41" fmla="*/ 61 h 6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33" h="61">
                      <a:moveTo>
                        <a:pt x="0" y="61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9"/>
                      </a:lnTo>
                      <a:lnTo>
                        <a:pt x="14" y="4"/>
                      </a:lnTo>
                      <a:lnTo>
                        <a:pt x="17" y="2"/>
                      </a:lnTo>
                      <a:lnTo>
                        <a:pt x="19" y="0"/>
                      </a:lnTo>
                      <a:lnTo>
                        <a:pt x="21" y="0"/>
                      </a:lnTo>
                      <a:lnTo>
                        <a:pt x="26" y="0"/>
                      </a:lnTo>
                      <a:lnTo>
                        <a:pt x="33" y="2"/>
                      </a:lnTo>
                      <a:lnTo>
                        <a:pt x="29" y="12"/>
                      </a:lnTo>
                      <a:lnTo>
                        <a:pt x="26" y="9"/>
                      </a:lnTo>
                      <a:lnTo>
                        <a:pt x="21" y="9"/>
                      </a:lnTo>
                      <a:lnTo>
                        <a:pt x="19" y="9"/>
                      </a:lnTo>
                      <a:lnTo>
                        <a:pt x="17" y="12"/>
                      </a:lnTo>
                      <a:lnTo>
                        <a:pt x="14" y="14"/>
                      </a:lnTo>
                      <a:lnTo>
                        <a:pt x="12" y="16"/>
                      </a:lnTo>
                      <a:lnTo>
                        <a:pt x="12" y="23"/>
                      </a:lnTo>
                      <a:lnTo>
                        <a:pt x="12" y="30"/>
                      </a:lnTo>
                      <a:lnTo>
                        <a:pt x="12" y="61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2" name="Freeform 1272"/>
                <p:cNvSpPr>
                  <a:spLocks noEditPoints="1"/>
                </p:cNvSpPr>
                <p:nvPr/>
              </p:nvSpPr>
              <p:spPr bwMode="auto">
                <a:xfrm>
                  <a:off x="1282" y="1942"/>
                  <a:ext cx="57" cy="64"/>
                </a:xfrm>
                <a:custGeom>
                  <a:avLst/>
                  <a:gdLst>
                    <a:gd name="T0" fmla="*/ 48 w 57"/>
                    <a:gd name="T1" fmla="*/ 45 h 64"/>
                    <a:gd name="T2" fmla="*/ 57 w 57"/>
                    <a:gd name="T3" fmla="*/ 47 h 64"/>
                    <a:gd name="T4" fmla="*/ 55 w 57"/>
                    <a:gd name="T5" fmla="*/ 54 h 64"/>
                    <a:gd name="T6" fmla="*/ 48 w 57"/>
                    <a:gd name="T7" fmla="*/ 59 h 64"/>
                    <a:gd name="T8" fmla="*/ 41 w 57"/>
                    <a:gd name="T9" fmla="*/ 64 h 64"/>
                    <a:gd name="T10" fmla="*/ 31 w 57"/>
                    <a:gd name="T11" fmla="*/ 64 h 64"/>
                    <a:gd name="T12" fmla="*/ 22 w 57"/>
                    <a:gd name="T13" fmla="*/ 64 h 64"/>
                    <a:gd name="T14" fmla="*/ 15 w 57"/>
                    <a:gd name="T15" fmla="*/ 62 h 64"/>
                    <a:gd name="T16" fmla="*/ 10 w 57"/>
                    <a:gd name="T17" fmla="*/ 57 h 64"/>
                    <a:gd name="T18" fmla="*/ 5 w 57"/>
                    <a:gd name="T19" fmla="*/ 50 h 64"/>
                    <a:gd name="T20" fmla="*/ 3 w 57"/>
                    <a:gd name="T21" fmla="*/ 43 h 64"/>
                    <a:gd name="T22" fmla="*/ 0 w 57"/>
                    <a:gd name="T23" fmla="*/ 33 h 64"/>
                    <a:gd name="T24" fmla="*/ 3 w 57"/>
                    <a:gd name="T25" fmla="*/ 24 h 64"/>
                    <a:gd name="T26" fmla="*/ 5 w 57"/>
                    <a:gd name="T27" fmla="*/ 17 h 64"/>
                    <a:gd name="T28" fmla="*/ 10 w 57"/>
                    <a:gd name="T29" fmla="*/ 9 h 64"/>
                    <a:gd name="T30" fmla="*/ 15 w 57"/>
                    <a:gd name="T31" fmla="*/ 5 h 64"/>
                    <a:gd name="T32" fmla="*/ 22 w 57"/>
                    <a:gd name="T33" fmla="*/ 2 h 64"/>
                    <a:gd name="T34" fmla="*/ 29 w 57"/>
                    <a:gd name="T35" fmla="*/ 0 h 64"/>
                    <a:gd name="T36" fmla="*/ 38 w 57"/>
                    <a:gd name="T37" fmla="*/ 2 h 64"/>
                    <a:gd name="T38" fmla="*/ 46 w 57"/>
                    <a:gd name="T39" fmla="*/ 5 h 64"/>
                    <a:gd name="T40" fmla="*/ 50 w 57"/>
                    <a:gd name="T41" fmla="*/ 9 h 64"/>
                    <a:gd name="T42" fmla="*/ 55 w 57"/>
                    <a:gd name="T43" fmla="*/ 17 h 64"/>
                    <a:gd name="T44" fmla="*/ 57 w 57"/>
                    <a:gd name="T45" fmla="*/ 24 h 64"/>
                    <a:gd name="T46" fmla="*/ 57 w 57"/>
                    <a:gd name="T47" fmla="*/ 33 h 64"/>
                    <a:gd name="T48" fmla="*/ 57 w 57"/>
                    <a:gd name="T49" fmla="*/ 33 h 64"/>
                    <a:gd name="T50" fmla="*/ 57 w 57"/>
                    <a:gd name="T51" fmla="*/ 35 h 64"/>
                    <a:gd name="T52" fmla="*/ 12 w 57"/>
                    <a:gd name="T53" fmla="*/ 35 h 64"/>
                    <a:gd name="T54" fmla="*/ 15 w 57"/>
                    <a:gd name="T55" fmla="*/ 43 h 64"/>
                    <a:gd name="T56" fmla="*/ 17 w 57"/>
                    <a:gd name="T57" fmla="*/ 50 h 64"/>
                    <a:gd name="T58" fmla="*/ 24 w 57"/>
                    <a:gd name="T59" fmla="*/ 54 h 64"/>
                    <a:gd name="T60" fmla="*/ 31 w 57"/>
                    <a:gd name="T61" fmla="*/ 54 h 64"/>
                    <a:gd name="T62" fmla="*/ 36 w 57"/>
                    <a:gd name="T63" fmla="*/ 54 h 64"/>
                    <a:gd name="T64" fmla="*/ 41 w 57"/>
                    <a:gd name="T65" fmla="*/ 52 h 64"/>
                    <a:gd name="T66" fmla="*/ 43 w 57"/>
                    <a:gd name="T67" fmla="*/ 50 h 64"/>
                    <a:gd name="T68" fmla="*/ 48 w 57"/>
                    <a:gd name="T69" fmla="*/ 45 h 64"/>
                    <a:gd name="T70" fmla="*/ 12 w 57"/>
                    <a:gd name="T71" fmla="*/ 26 h 64"/>
                    <a:gd name="T72" fmla="*/ 48 w 57"/>
                    <a:gd name="T73" fmla="*/ 26 h 64"/>
                    <a:gd name="T74" fmla="*/ 46 w 57"/>
                    <a:gd name="T75" fmla="*/ 19 h 64"/>
                    <a:gd name="T76" fmla="*/ 43 w 57"/>
                    <a:gd name="T77" fmla="*/ 17 h 64"/>
                    <a:gd name="T78" fmla="*/ 36 w 57"/>
                    <a:gd name="T79" fmla="*/ 12 h 64"/>
                    <a:gd name="T80" fmla="*/ 29 w 57"/>
                    <a:gd name="T81" fmla="*/ 12 h 64"/>
                    <a:gd name="T82" fmla="*/ 24 w 57"/>
                    <a:gd name="T83" fmla="*/ 12 h 64"/>
                    <a:gd name="T84" fmla="*/ 17 w 57"/>
                    <a:gd name="T85" fmla="*/ 14 h 64"/>
                    <a:gd name="T86" fmla="*/ 15 w 57"/>
                    <a:gd name="T87" fmla="*/ 19 h 64"/>
                    <a:gd name="T88" fmla="*/ 12 w 57"/>
                    <a:gd name="T89" fmla="*/ 26 h 6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57" h="64">
                      <a:moveTo>
                        <a:pt x="48" y="45"/>
                      </a:moveTo>
                      <a:lnTo>
                        <a:pt x="57" y="47"/>
                      </a:lnTo>
                      <a:lnTo>
                        <a:pt x="55" y="54"/>
                      </a:lnTo>
                      <a:lnTo>
                        <a:pt x="48" y="59"/>
                      </a:lnTo>
                      <a:lnTo>
                        <a:pt x="41" y="64"/>
                      </a:lnTo>
                      <a:lnTo>
                        <a:pt x="31" y="64"/>
                      </a:lnTo>
                      <a:lnTo>
                        <a:pt x="22" y="64"/>
                      </a:lnTo>
                      <a:lnTo>
                        <a:pt x="15" y="62"/>
                      </a:lnTo>
                      <a:lnTo>
                        <a:pt x="10" y="57"/>
                      </a:lnTo>
                      <a:lnTo>
                        <a:pt x="5" y="50"/>
                      </a:lnTo>
                      <a:lnTo>
                        <a:pt x="3" y="43"/>
                      </a:lnTo>
                      <a:lnTo>
                        <a:pt x="0" y="33"/>
                      </a:lnTo>
                      <a:lnTo>
                        <a:pt x="3" y="24"/>
                      </a:lnTo>
                      <a:lnTo>
                        <a:pt x="5" y="17"/>
                      </a:lnTo>
                      <a:lnTo>
                        <a:pt x="10" y="9"/>
                      </a:lnTo>
                      <a:lnTo>
                        <a:pt x="15" y="5"/>
                      </a:lnTo>
                      <a:lnTo>
                        <a:pt x="22" y="2"/>
                      </a:lnTo>
                      <a:lnTo>
                        <a:pt x="29" y="0"/>
                      </a:lnTo>
                      <a:lnTo>
                        <a:pt x="38" y="2"/>
                      </a:lnTo>
                      <a:lnTo>
                        <a:pt x="46" y="5"/>
                      </a:lnTo>
                      <a:lnTo>
                        <a:pt x="50" y="9"/>
                      </a:lnTo>
                      <a:lnTo>
                        <a:pt x="55" y="17"/>
                      </a:lnTo>
                      <a:lnTo>
                        <a:pt x="57" y="24"/>
                      </a:lnTo>
                      <a:lnTo>
                        <a:pt x="57" y="33"/>
                      </a:lnTo>
                      <a:lnTo>
                        <a:pt x="57" y="35"/>
                      </a:lnTo>
                      <a:lnTo>
                        <a:pt x="12" y="35"/>
                      </a:lnTo>
                      <a:lnTo>
                        <a:pt x="15" y="43"/>
                      </a:lnTo>
                      <a:lnTo>
                        <a:pt x="17" y="50"/>
                      </a:lnTo>
                      <a:lnTo>
                        <a:pt x="24" y="54"/>
                      </a:lnTo>
                      <a:lnTo>
                        <a:pt x="31" y="54"/>
                      </a:lnTo>
                      <a:lnTo>
                        <a:pt x="36" y="54"/>
                      </a:lnTo>
                      <a:lnTo>
                        <a:pt x="41" y="52"/>
                      </a:lnTo>
                      <a:lnTo>
                        <a:pt x="43" y="50"/>
                      </a:lnTo>
                      <a:lnTo>
                        <a:pt x="48" y="45"/>
                      </a:lnTo>
                      <a:close/>
                      <a:moveTo>
                        <a:pt x="12" y="26"/>
                      </a:moveTo>
                      <a:lnTo>
                        <a:pt x="48" y="26"/>
                      </a:lnTo>
                      <a:lnTo>
                        <a:pt x="46" y="19"/>
                      </a:lnTo>
                      <a:lnTo>
                        <a:pt x="43" y="17"/>
                      </a:lnTo>
                      <a:lnTo>
                        <a:pt x="36" y="12"/>
                      </a:lnTo>
                      <a:lnTo>
                        <a:pt x="29" y="12"/>
                      </a:lnTo>
                      <a:lnTo>
                        <a:pt x="24" y="12"/>
                      </a:lnTo>
                      <a:lnTo>
                        <a:pt x="17" y="14"/>
                      </a:lnTo>
                      <a:lnTo>
                        <a:pt x="15" y="19"/>
                      </a:lnTo>
                      <a:lnTo>
                        <a:pt x="12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5263" name="Freeform 1273"/>
                <p:cNvSpPr>
                  <a:spLocks/>
                </p:cNvSpPr>
                <p:nvPr/>
              </p:nvSpPr>
              <p:spPr bwMode="auto">
                <a:xfrm>
                  <a:off x="957" y="2011"/>
                  <a:ext cx="83" cy="61"/>
                </a:xfrm>
                <a:custGeom>
                  <a:avLst/>
                  <a:gdLst>
                    <a:gd name="T0" fmla="*/ 17 w 83"/>
                    <a:gd name="T1" fmla="*/ 61 h 61"/>
                    <a:gd name="T2" fmla="*/ 0 w 83"/>
                    <a:gd name="T3" fmla="*/ 0 h 61"/>
                    <a:gd name="T4" fmla="*/ 12 w 83"/>
                    <a:gd name="T5" fmla="*/ 0 h 61"/>
                    <a:gd name="T6" fmla="*/ 22 w 83"/>
                    <a:gd name="T7" fmla="*/ 35 h 61"/>
                    <a:gd name="T8" fmla="*/ 24 w 83"/>
                    <a:gd name="T9" fmla="*/ 50 h 61"/>
                    <a:gd name="T10" fmla="*/ 24 w 83"/>
                    <a:gd name="T11" fmla="*/ 47 h 61"/>
                    <a:gd name="T12" fmla="*/ 26 w 83"/>
                    <a:gd name="T13" fmla="*/ 42 h 61"/>
                    <a:gd name="T14" fmla="*/ 26 w 83"/>
                    <a:gd name="T15" fmla="*/ 35 h 61"/>
                    <a:gd name="T16" fmla="*/ 36 w 83"/>
                    <a:gd name="T17" fmla="*/ 0 h 61"/>
                    <a:gd name="T18" fmla="*/ 48 w 83"/>
                    <a:gd name="T19" fmla="*/ 0 h 61"/>
                    <a:gd name="T20" fmla="*/ 57 w 83"/>
                    <a:gd name="T21" fmla="*/ 35 h 61"/>
                    <a:gd name="T22" fmla="*/ 60 w 83"/>
                    <a:gd name="T23" fmla="*/ 47 h 61"/>
                    <a:gd name="T24" fmla="*/ 62 w 83"/>
                    <a:gd name="T25" fmla="*/ 35 h 61"/>
                    <a:gd name="T26" fmla="*/ 71 w 83"/>
                    <a:gd name="T27" fmla="*/ 0 h 61"/>
                    <a:gd name="T28" fmla="*/ 83 w 83"/>
                    <a:gd name="T29" fmla="*/ 0 h 61"/>
                    <a:gd name="T30" fmla="*/ 67 w 83"/>
                    <a:gd name="T31" fmla="*/ 61 h 61"/>
                    <a:gd name="T32" fmla="*/ 52 w 83"/>
                    <a:gd name="T33" fmla="*/ 61 h 61"/>
                    <a:gd name="T34" fmla="*/ 43 w 83"/>
                    <a:gd name="T35" fmla="*/ 26 h 61"/>
                    <a:gd name="T36" fmla="*/ 41 w 83"/>
                    <a:gd name="T37" fmla="*/ 14 h 61"/>
                    <a:gd name="T38" fmla="*/ 31 w 83"/>
                    <a:gd name="T39" fmla="*/ 61 h 61"/>
                    <a:gd name="T40" fmla="*/ 17 w 83"/>
                    <a:gd name="T41" fmla="*/ 61 h 6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83" h="61">
                      <a:moveTo>
                        <a:pt x="17" y="61"/>
                      </a:move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22" y="35"/>
                      </a:lnTo>
                      <a:lnTo>
                        <a:pt x="24" y="50"/>
                      </a:lnTo>
                      <a:lnTo>
                        <a:pt x="24" y="47"/>
                      </a:lnTo>
                      <a:lnTo>
                        <a:pt x="26" y="42"/>
                      </a:lnTo>
                      <a:lnTo>
                        <a:pt x="26" y="35"/>
                      </a:lnTo>
                      <a:lnTo>
                        <a:pt x="36" y="0"/>
                      </a:lnTo>
                      <a:lnTo>
                        <a:pt x="48" y="0"/>
                      </a:lnTo>
                      <a:lnTo>
                        <a:pt x="57" y="35"/>
                      </a:lnTo>
                      <a:lnTo>
                        <a:pt x="60" y="47"/>
                      </a:lnTo>
                      <a:lnTo>
                        <a:pt x="62" y="35"/>
                      </a:lnTo>
                      <a:lnTo>
                        <a:pt x="71" y="0"/>
                      </a:lnTo>
                      <a:lnTo>
                        <a:pt x="83" y="0"/>
                      </a:lnTo>
                      <a:lnTo>
                        <a:pt x="67" y="61"/>
                      </a:lnTo>
                      <a:lnTo>
                        <a:pt x="52" y="61"/>
                      </a:lnTo>
                      <a:lnTo>
                        <a:pt x="43" y="26"/>
                      </a:lnTo>
                      <a:lnTo>
                        <a:pt x="41" y="14"/>
                      </a:lnTo>
                      <a:lnTo>
                        <a:pt x="31" y="61"/>
                      </a:lnTo>
                      <a:lnTo>
                        <a:pt x="17" y="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</p:grpSp>
        </p:grpSp>
      </p:grpSp>
      <p:sp>
        <p:nvSpPr>
          <p:cNvPr id="5230" name="Rectangle 1274"/>
          <p:cNvSpPr>
            <a:spLocks noChangeArrowheads="1"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/>
            <a:r>
              <a:rPr lang="en-US" sz="4400"/>
              <a:t>Flickering caustic pattern </a:t>
            </a:r>
          </a:p>
        </p:txBody>
      </p:sp>
      <p:sp>
        <p:nvSpPr>
          <p:cNvPr id="5231" name="Rectangle 1276"/>
          <p:cNvSpPr>
            <a:spLocks noChangeArrowheads="1"/>
          </p:cNvSpPr>
          <p:nvPr/>
        </p:nvSpPr>
        <p:spPr bwMode="auto">
          <a:xfrm>
            <a:off x="7046118" y="6491288"/>
            <a:ext cx="209788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dirty="0" err="1">
                <a:solidFill>
                  <a:schemeClr val="tx2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tx2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5232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4</a:t>
            </a:fld>
            <a:endParaRPr lang="en-US" sz="1400" dirty="0"/>
          </a:p>
        </p:txBody>
      </p:sp>
      <p:sp>
        <p:nvSpPr>
          <p:cNvPr id="5235" name="Text Box 1296"/>
          <p:cNvSpPr txBox="1">
            <a:spLocks noChangeArrowheads="1"/>
          </p:cNvSpPr>
          <p:nvPr/>
        </p:nvSpPr>
        <p:spPr bwMode="auto">
          <a:xfrm>
            <a:off x="381000" y="5562600"/>
            <a:ext cx="3276600" cy="86177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600" dirty="0"/>
              <a:t> Walker, 1994.</a:t>
            </a:r>
          </a:p>
          <a:p>
            <a:pPr eaLnBrk="1" hangingPunct="1">
              <a:buFontTx/>
              <a:buChar char="•"/>
            </a:pPr>
            <a:r>
              <a:rPr lang="en-US" sz="1600" dirty="0"/>
              <a:t> Fraser et al, 1980.</a:t>
            </a:r>
          </a:p>
          <a:p>
            <a:pPr eaLnBrk="1" hangingPunct="1">
              <a:buFontTx/>
              <a:buChar char="•"/>
            </a:pPr>
            <a:r>
              <a:rPr lang="en-US" sz="1600" dirty="0"/>
              <a:t> Fournier and Reeves, 1986.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9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rtl="0"/>
            <a:r>
              <a:rPr lang="en-US" dirty="0" smtClean="0">
                <a:solidFill>
                  <a:schemeClr val="bg1"/>
                </a:solidFill>
              </a:rPr>
              <a:t>Stabilization using SIFT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40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7" name="left_stab_SIF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09750" y="1219200"/>
            <a:ext cx="5643490" cy="441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0975" y="5724525"/>
            <a:ext cx="89154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Erroneous stabilization result using SIFT and RANSAC</a:t>
            </a:r>
            <a:endParaRPr lang="he-IL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6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754836" cy="1143000"/>
          </a:xfrm>
          <a:extLst/>
        </p:spPr>
        <p:txBody>
          <a:bodyPr/>
          <a:lstStyle/>
          <a:p>
            <a:pPr rtl="0">
              <a:defRPr/>
            </a:pPr>
            <a:r>
              <a:rPr lang="en-US" sz="4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</a:t>
            </a:r>
            <a:r>
              <a:rPr lang="en-US" sz="4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rinciple: stabilization using stereo</a:t>
            </a:r>
            <a:endParaRPr lang="he-IL" sz="4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E5274CA-9551-4879-B8FD-23B45A9A4551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41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 smtClean="0">
              <a:latin typeface="Corbel" pitchFamily="34" charset="0"/>
            </a:endParaRP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7062788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>
                <a:solidFill>
                  <a:schemeClr val="bg1"/>
                </a:solidFill>
                <a:latin typeface="Tahoma" pitchFamily="34" charset="0"/>
              </a:rPr>
              <a:t>Swirski, Schechner</a:t>
            </a:r>
            <a:endParaRPr lang="en-US" i="1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23557" name="Picture 2" descr="D:\data\pool3_stat\left_stat_10000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/>
          <a:stretch>
            <a:fillRect/>
          </a:stretch>
        </p:blipFill>
        <p:spPr bwMode="auto">
          <a:xfrm>
            <a:off x="304800" y="4783138"/>
            <a:ext cx="1965325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 descr="D:\data\pool3_stat\left_stat_10005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7"/>
          <a:stretch>
            <a:fillRect/>
          </a:stretch>
        </p:blipFill>
        <p:spPr bwMode="auto">
          <a:xfrm>
            <a:off x="304800" y="3022600"/>
            <a:ext cx="1966912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D:\data\pool3_stat\left_stat_10014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/>
          <a:stretch>
            <a:fillRect/>
          </a:stretch>
        </p:blipFill>
        <p:spPr bwMode="auto">
          <a:xfrm>
            <a:off x="304800" y="1295400"/>
            <a:ext cx="1966912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5" descr="D:\data\pool3_stat\disp_10000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1279525"/>
            <a:ext cx="16224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 descr="D:\data\pool3_stat\disp_10005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3033713"/>
            <a:ext cx="1616075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7" descr="D:\data\pool3_stat\disp_10014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783138"/>
            <a:ext cx="16160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>
            <a:spLocks noChangeArrowheads="1"/>
          </p:cNvSpPr>
          <p:nvPr/>
        </p:nvSpPr>
        <p:spPr bwMode="auto">
          <a:xfrm>
            <a:off x="5715000" y="3333750"/>
            <a:ext cx="762000" cy="685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he-IL"/>
          </a:p>
        </p:txBody>
      </p:sp>
      <p:pic>
        <p:nvPicPr>
          <p:cNvPr id="83970" name="Picture 2" descr="D:\data\pool3_stat\right_stat_10014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5853" b="-215"/>
          <a:stretch>
            <a:fillRect/>
          </a:stretch>
        </p:blipFill>
        <p:spPr bwMode="auto">
          <a:xfrm>
            <a:off x="3616325" y="1287463"/>
            <a:ext cx="1933575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 descr="D:\data\pool3_stat\right_stat_10000.bm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" b="1965"/>
          <a:stretch>
            <a:fillRect/>
          </a:stretch>
        </p:blipFill>
        <p:spPr bwMode="auto">
          <a:xfrm>
            <a:off x="3616325" y="4783138"/>
            <a:ext cx="194627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D:\data\pool3_stat\right_stat_10005.bmp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17" b="381"/>
          <a:stretch>
            <a:fillRect/>
          </a:stretch>
        </p:blipFill>
        <p:spPr bwMode="auto">
          <a:xfrm>
            <a:off x="3627438" y="3022600"/>
            <a:ext cx="1935162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7" name="TextBox 4"/>
          <p:cNvSpPr txBox="1">
            <a:spLocks noChangeArrowheads="1"/>
          </p:cNvSpPr>
          <p:nvPr/>
        </p:nvSpPr>
        <p:spPr bwMode="auto">
          <a:xfrm>
            <a:off x="419100" y="893763"/>
            <a:ext cx="1736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b="1">
                <a:solidFill>
                  <a:schemeClr val="bg1"/>
                </a:solidFill>
              </a:rPr>
              <a:t>Left viewpoint</a:t>
            </a:r>
            <a:endParaRPr lang="he-IL" b="1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638550" y="893763"/>
            <a:ext cx="1901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b="1">
                <a:solidFill>
                  <a:schemeClr val="bg1"/>
                </a:solidFill>
              </a:rPr>
              <a:t>Right viewpoint</a:t>
            </a:r>
            <a:endParaRPr lang="he-IL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58000" y="893763"/>
            <a:ext cx="1557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r>
              <a:rPr lang="en-US" b="1">
                <a:solidFill>
                  <a:schemeClr val="bg1"/>
                </a:solidFill>
              </a:rPr>
              <a:t>Range maps</a:t>
            </a:r>
            <a:endParaRPr lang="he-IL" b="1">
              <a:solidFill>
                <a:schemeClr val="bg1"/>
              </a:solidFill>
            </a:endParaRPr>
          </a:p>
        </p:txBody>
      </p:sp>
      <p:sp>
        <p:nvSpPr>
          <p:cNvPr id="23571" name="Down Arrow 3"/>
          <p:cNvSpPr>
            <a:spLocks noChangeArrowheads="1"/>
          </p:cNvSpPr>
          <p:nvPr/>
        </p:nvSpPr>
        <p:spPr bwMode="auto">
          <a:xfrm>
            <a:off x="2640969" y="1263651"/>
            <a:ext cx="498474" cy="5129212"/>
          </a:xfrm>
          <a:prstGeom prst="down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rtl="0"/>
            <a:endParaRPr lang="he-IL"/>
          </a:p>
        </p:txBody>
      </p:sp>
      <p:sp>
        <p:nvSpPr>
          <p:cNvPr id="23575" name="TextBox 8"/>
          <p:cNvSpPr txBox="1">
            <a:spLocks noChangeArrowheads="1"/>
          </p:cNvSpPr>
          <p:nvPr/>
        </p:nvSpPr>
        <p:spPr bwMode="auto">
          <a:xfrm>
            <a:off x="2509838" y="6321425"/>
            <a:ext cx="766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bg1"/>
                </a:solidFill>
              </a:rPr>
              <a:t>time</a:t>
            </a:r>
            <a:endParaRPr lang="he-IL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362200" y="1828800"/>
            <a:ext cx="10668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357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8573780"/>
              </p:ext>
            </p:extLst>
          </p:nvPr>
        </p:nvGraphicFramePr>
        <p:xfrm>
          <a:off x="2522538" y="1868905"/>
          <a:ext cx="754062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0" name="Equation" r:id="rId13" imgW="291960" imgH="177480" progId="Equation.DSMT4">
                  <p:embed/>
                </p:oleObj>
              </mc:Choice>
              <mc:Fallback>
                <p:oleObj name="Equation" r:id="rId13" imgW="291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2538" y="1868905"/>
                        <a:ext cx="754062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 bwMode="auto">
          <a:xfrm>
            <a:off x="2378826" y="3539146"/>
            <a:ext cx="10668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816884"/>
              </p:ext>
            </p:extLst>
          </p:nvPr>
        </p:nvGraphicFramePr>
        <p:xfrm>
          <a:off x="2506663" y="3578805"/>
          <a:ext cx="8191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1" name="Equation" r:id="rId15" imgW="317160" imgH="177480" progId="Equation.DSMT4">
                  <p:embed/>
                </p:oleObj>
              </mc:Choice>
              <mc:Fallback>
                <p:oleObj name="Equation" r:id="rId15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6663" y="3578805"/>
                        <a:ext cx="8191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 bwMode="auto">
          <a:xfrm>
            <a:off x="2385752" y="5321300"/>
            <a:ext cx="10668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769857"/>
              </p:ext>
            </p:extLst>
          </p:nvPr>
        </p:nvGraphicFramePr>
        <p:xfrm>
          <a:off x="2513589" y="5360959"/>
          <a:ext cx="819150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2" name="Equation" r:id="rId17" imgW="317160" imgH="177480" progId="Equation.DSMT4">
                  <p:embed/>
                </p:oleObj>
              </mc:Choice>
              <mc:Fallback>
                <p:oleObj name="Equation" r:id="rId17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589" y="5360959"/>
                        <a:ext cx="819150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>
            <a:spLocks noChangeArrowheads="1"/>
          </p:cNvSpPr>
          <p:nvPr/>
        </p:nvSpPr>
        <p:spPr bwMode="auto">
          <a:xfrm rot="20698861">
            <a:off x="421380" y="2112776"/>
            <a:ext cx="7832725" cy="2852737"/>
          </a:xfrm>
          <a:prstGeom prst="ellipse">
            <a:avLst/>
          </a:prstGeom>
          <a:solidFill>
            <a:srgbClr val="3FD55C">
              <a:alpha val="8588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rtl="0"/>
            <a:r>
              <a:rPr lang="en-US" sz="4000" dirty="0"/>
              <a:t>3D shape is illumination invariant!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199121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  <p:bldP spid="18" grpId="0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4571998" y="2590800"/>
            <a:ext cx="4495802" cy="318173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Stabilization using Stereo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42</a:t>
            </a:fld>
            <a:endParaRPr lang="he-IL" smtClean="0"/>
          </a:p>
          <a:p>
            <a:pPr>
              <a:defRPr/>
            </a:pP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8296" y="1524000"/>
            <a:ext cx="37611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Stabilized sequence using disparity maps</a:t>
            </a:r>
            <a:endParaRPr lang="he-IL" sz="2400" dirty="0">
              <a:solidFill>
                <a:schemeClr val="bg1"/>
              </a:solidFill>
            </a:endParaRPr>
          </a:p>
        </p:txBody>
      </p:sp>
      <p:pic>
        <p:nvPicPr>
          <p:cNvPr id="6" name="stab_mov_L_colo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632" t="3995" r="3632" b="4082"/>
          <a:stretch/>
        </p:blipFill>
        <p:spPr>
          <a:xfrm>
            <a:off x="434007" y="2657475"/>
            <a:ext cx="3949683" cy="3063384"/>
          </a:xfrm>
          <a:prstGeom prst="rect">
            <a:avLst/>
          </a:prstGeom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62107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39347" y="1524001"/>
            <a:ext cx="376110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Comparison to SIFT and ground truth</a:t>
            </a:r>
            <a:endParaRPr lang="he-IL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71728" y="5387772"/>
            <a:ext cx="16979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Frame number</a:t>
            </a:r>
            <a:endParaRPr lang="he-IL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3574293" y="3794953"/>
            <a:ext cx="236475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Displacement [pixels]</a:t>
            </a:r>
            <a:endParaRPr lang="he-IL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327" y="2727267"/>
            <a:ext cx="4920342" cy="288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1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 animBg="1"/>
      <p:bldP spid="12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337"/>
          <p:cNvSpPr/>
          <p:nvPr/>
        </p:nvSpPr>
        <p:spPr bwMode="auto">
          <a:xfrm>
            <a:off x="2990850" y="0"/>
            <a:ext cx="309245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1"/>
          <a:lstStyle/>
          <a:p>
            <a:pPr algn="l" rtl="0">
              <a:defRPr/>
            </a:pPr>
            <a:endParaRPr lang="he-IL"/>
          </a:p>
        </p:txBody>
      </p:sp>
      <p:sp>
        <p:nvSpPr>
          <p:cNvPr id="73" name="Rectangle 72"/>
          <p:cNvSpPr/>
          <p:nvPr/>
        </p:nvSpPr>
        <p:spPr>
          <a:xfrm>
            <a:off x="1837533" y="3687762"/>
            <a:ext cx="2166936" cy="1189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ICP</a:t>
            </a:r>
            <a:endParaRPr lang="he-IL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757488" y="3733800"/>
            <a:ext cx="1004888" cy="11120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2032000"/>
            <a:ext cx="2230438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defRPr/>
            </a:pPr>
            <a:r>
              <a:rPr lang="en-US" dirty="0">
                <a:solidFill>
                  <a:schemeClr val="tx1"/>
                </a:solidFill>
              </a:rPr>
              <a:t>Point-cloud 1</a:t>
            </a:r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155650" name="Picture 2" descr="D:\data\pool4\dynamic1\left_dyn1_1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08025"/>
            <a:ext cx="9334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1" name="Picture 3" descr="D:\data\pool4\dynamic1\right_dyn1_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708025"/>
            <a:ext cx="9334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51"/>
          <p:cNvSpPr>
            <a:spLocks noChangeArrowheads="1"/>
          </p:cNvSpPr>
          <p:nvPr/>
        </p:nvSpPr>
        <p:spPr bwMode="auto">
          <a:xfrm>
            <a:off x="0" y="6491288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>
                <a:latin typeface="Tahoma" pitchFamily="34" charset="0"/>
              </a:rPr>
              <a:t>Swirski, Schechner</a:t>
            </a:r>
            <a:endParaRPr lang="en-US" i="1">
              <a:latin typeface="Tahoma" pitchFamily="34" charset="0"/>
            </a:endParaRPr>
          </a:p>
        </p:txBody>
      </p:sp>
      <p:sp>
        <p:nvSpPr>
          <p:cNvPr id="25607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C50064B-A5F5-41D5-9B74-610F4A82F088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43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 smtClean="0">
              <a:latin typeface="Corbel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200400" y="2035175"/>
            <a:ext cx="2262188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defRPr/>
            </a:pPr>
            <a:r>
              <a:rPr lang="en-US" dirty="0">
                <a:solidFill>
                  <a:schemeClr val="tx1"/>
                </a:solidFill>
              </a:rPr>
              <a:t>Point-cloud 2</a:t>
            </a:r>
            <a:endParaRPr lang="he-IL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6318250" y="2035175"/>
            <a:ext cx="225425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defRPr/>
            </a:pPr>
            <a:r>
              <a:rPr lang="en-US" dirty="0">
                <a:solidFill>
                  <a:schemeClr val="tx1"/>
                </a:solidFill>
              </a:rPr>
              <a:t>Point-cloud 3</a:t>
            </a:r>
            <a:endParaRPr lang="he-IL" dirty="0">
              <a:solidFill>
                <a:schemeClr val="tx1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072313" y="115888"/>
          <a:ext cx="88265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2" name="Equation" r:id="rId6" imgW="317087" imgH="177569" progId="Equation.DSMT4">
                  <p:embed/>
                </p:oleObj>
              </mc:Choice>
              <mc:Fallback>
                <p:oleObj name="Equation" r:id="rId6" imgW="317087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2313" y="115888"/>
                        <a:ext cx="882650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038600" y="73025"/>
          <a:ext cx="857250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3" name="Equation" r:id="rId8" imgW="317087" imgH="177569" progId="Equation.DSMT4">
                  <p:embed/>
                </p:oleObj>
              </mc:Choice>
              <mc:Fallback>
                <p:oleObj name="Equation" r:id="rId8" imgW="317087" imgH="1775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73025"/>
                        <a:ext cx="857250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066800" y="76200"/>
          <a:ext cx="855663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4" name="Equation" r:id="rId10" imgW="291847" imgH="177646" progId="Equation.DSMT4">
                  <p:embed/>
                </p:oleObj>
              </mc:Choice>
              <mc:Fallback>
                <p:oleObj name="Equation" r:id="rId10" imgW="291847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76200"/>
                        <a:ext cx="855663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849450"/>
              </p:ext>
            </p:extLst>
          </p:nvPr>
        </p:nvGraphicFramePr>
        <p:xfrm>
          <a:off x="4040982" y="3718718"/>
          <a:ext cx="6540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5" name="Equation" r:id="rId12" imgW="253780" imgH="253780" progId="Equation.DSMT4">
                  <p:embed/>
                </p:oleObj>
              </mc:Choice>
              <mc:Fallback>
                <p:oleObj name="Equation" r:id="rId12" imgW="253780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0982" y="3718718"/>
                        <a:ext cx="6540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23685"/>
              </p:ext>
            </p:extLst>
          </p:nvPr>
        </p:nvGraphicFramePr>
        <p:xfrm>
          <a:off x="4039394" y="4206081"/>
          <a:ext cx="611188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6" name="Equation" r:id="rId14" imgW="253780" imgH="253780" progId="Equation.DSMT4">
                  <p:embed/>
                </p:oleObj>
              </mc:Choice>
              <mc:Fallback>
                <p:oleObj name="Equation" r:id="rId14" imgW="253780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9394" y="4206081"/>
                        <a:ext cx="611188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Rectangle 92"/>
          <p:cNvSpPr/>
          <p:nvPr/>
        </p:nvSpPr>
        <p:spPr>
          <a:xfrm>
            <a:off x="1752600" y="5203825"/>
            <a:ext cx="2335213" cy="968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defRPr/>
            </a:pPr>
            <a:r>
              <a:rPr lang="en-US" dirty="0">
                <a:solidFill>
                  <a:schemeClr val="tx1"/>
                </a:solidFill>
              </a:rPr>
              <a:t>Model </a:t>
            </a:r>
          </a:p>
          <a:p>
            <a:pPr algn="l" rtl="0">
              <a:defRPr/>
            </a:pPr>
            <a:r>
              <a:rPr lang="en-US" dirty="0">
                <a:solidFill>
                  <a:schemeClr val="tx1"/>
                </a:solidFill>
              </a:rPr>
              <a:t>point-cloud</a:t>
            </a:r>
          </a:p>
          <a:p>
            <a:pPr algn="l" rtl="0">
              <a:defRPr/>
            </a:pPr>
            <a:endParaRPr lang="he-IL" dirty="0">
              <a:solidFill>
                <a:schemeClr val="tx1"/>
              </a:solidFill>
            </a:endParaRPr>
          </a:p>
        </p:txBody>
      </p:sp>
      <p:cxnSp>
        <p:nvCxnSpPr>
          <p:cNvPr id="98" name="Elbow Connector 97"/>
          <p:cNvCxnSpPr>
            <a:cxnSpLocks noChangeShapeType="1"/>
            <a:stCxn id="73" idx="2"/>
            <a:endCxn id="93" idx="0"/>
          </p:cNvCxnSpPr>
          <p:nvPr/>
        </p:nvCxnSpPr>
        <p:spPr bwMode="auto">
          <a:xfrm rot="5400000">
            <a:off x="2757092" y="5039915"/>
            <a:ext cx="327025" cy="794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00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149490"/>
              </p:ext>
            </p:extLst>
          </p:nvPr>
        </p:nvGraphicFramePr>
        <p:xfrm>
          <a:off x="7346950" y="3810000"/>
          <a:ext cx="6540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7" name="Equation" r:id="rId16" imgW="253780" imgH="253780" progId="Equation.DSMT4">
                  <p:embed/>
                </p:oleObj>
              </mc:Choice>
              <mc:Fallback>
                <p:oleObj name="Equation" r:id="rId16" imgW="253780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3810000"/>
                        <a:ext cx="6540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5196453"/>
              </p:ext>
            </p:extLst>
          </p:nvPr>
        </p:nvGraphicFramePr>
        <p:xfrm>
          <a:off x="7380288" y="4297363"/>
          <a:ext cx="611187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8" name="Equation" r:id="rId18" imgW="253780" imgH="253780" progId="Equation.DSMT4">
                  <p:embed/>
                </p:oleObj>
              </mc:Choice>
              <mc:Fallback>
                <p:oleObj name="Equation" r:id="rId18" imgW="253780" imgH="2537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4297363"/>
                        <a:ext cx="611187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Rectangle 103"/>
          <p:cNvSpPr/>
          <p:nvPr/>
        </p:nvSpPr>
        <p:spPr>
          <a:xfrm>
            <a:off x="4708525" y="5181600"/>
            <a:ext cx="2759075" cy="1079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defRPr/>
            </a:pPr>
            <a:r>
              <a:rPr lang="en-US" dirty="0">
                <a:solidFill>
                  <a:schemeClr val="tx1"/>
                </a:solidFill>
              </a:rPr>
              <a:t>Updated Model</a:t>
            </a:r>
          </a:p>
          <a:p>
            <a:pPr algn="l" rtl="0">
              <a:defRPr/>
            </a:pPr>
            <a:r>
              <a:rPr lang="en-US" dirty="0">
                <a:solidFill>
                  <a:schemeClr val="tx1"/>
                </a:solidFill>
              </a:rPr>
              <a:t>   Point-cloud</a:t>
            </a:r>
          </a:p>
        </p:txBody>
      </p:sp>
      <p:cxnSp>
        <p:nvCxnSpPr>
          <p:cNvPr id="107" name="Elbow Connector 106"/>
          <p:cNvCxnSpPr>
            <a:cxnSpLocks noChangeShapeType="1"/>
            <a:endCxn id="104" idx="0"/>
          </p:cNvCxnSpPr>
          <p:nvPr/>
        </p:nvCxnSpPr>
        <p:spPr bwMode="auto">
          <a:xfrm rot="5400000">
            <a:off x="5825332" y="4915694"/>
            <a:ext cx="528637" cy="3175"/>
          </a:xfrm>
          <a:prstGeom prst="bentConnector3">
            <a:avLst>
              <a:gd name="adj1" fmla="val 50000"/>
            </a:avLst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5776913" y="3790950"/>
            <a:ext cx="2809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/>
          </a:p>
        </p:txBody>
      </p:sp>
      <p:sp>
        <p:nvSpPr>
          <p:cNvPr id="125" name="Rectangle 124"/>
          <p:cNvSpPr/>
          <p:nvPr/>
        </p:nvSpPr>
        <p:spPr bwMode="auto">
          <a:xfrm>
            <a:off x="8759825" y="0"/>
            <a:ext cx="384175" cy="68611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tlCol="1"/>
          <a:lstStyle/>
          <a:p>
            <a:pPr algn="l" rtl="0">
              <a:defRPr/>
            </a:pPr>
            <a:endParaRPr lang="he-IL"/>
          </a:p>
        </p:txBody>
      </p:sp>
      <p:sp>
        <p:nvSpPr>
          <p:cNvPr id="133" name="Rectangle 132"/>
          <p:cNvSpPr>
            <a:spLocks noChangeArrowheads="1"/>
          </p:cNvSpPr>
          <p:nvPr/>
        </p:nvSpPr>
        <p:spPr bwMode="auto">
          <a:xfrm>
            <a:off x="2566988" y="3694113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/>
          </a:p>
        </p:txBody>
      </p:sp>
      <p:sp>
        <p:nvSpPr>
          <p:cNvPr id="135" name="Rectangle 134"/>
          <p:cNvSpPr>
            <a:spLocks noChangeArrowheads="1"/>
          </p:cNvSpPr>
          <p:nvPr/>
        </p:nvSpPr>
        <p:spPr bwMode="auto">
          <a:xfrm>
            <a:off x="3005138" y="3702050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/>
          </a:p>
        </p:txBody>
      </p:sp>
      <p:sp>
        <p:nvSpPr>
          <p:cNvPr id="145" name="Oval 144"/>
          <p:cNvSpPr>
            <a:spLocks noChangeArrowheads="1"/>
          </p:cNvSpPr>
          <p:nvPr/>
        </p:nvSpPr>
        <p:spPr bwMode="auto">
          <a:xfrm>
            <a:off x="8077200" y="3971925"/>
            <a:ext cx="222250" cy="219075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he-IL"/>
          </a:p>
        </p:txBody>
      </p:sp>
      <p:sp>
        <p:nvSpPr>
          <p:cNvPr id="146" name="Oval 145"/>
          <p:cNvSpPr>
            <a:spLocks noChangeArrowheads="1"/>
          </p:cNvSpPr>
          <p:nvPr/>
        </p:nvSpPr>
        <p:spPr bwMode="auto">
          <a:xfrm>
            <a:off x="8458200" y="3971925"/>
            <a:ext cx="228600" cy="219075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he-IL"/>
          </a:p>
        </p:txBody>
      </p:sp>
      <p:sp>
        <p:nvSpPr>
          <p:cNvPr id="147" name="Oval 146"/>
          <p:cNvSpPr>
            <a:spLocks noChangeArrowheads="1"/>
          </p:cNvSpPr>
          <p:nvPr/>
        </p:nvSpPr>
        <p:spPr bwMode="auto">
          <a:xfrm>
            <a:off x="8866188" y="3962400"/>
            <a:ext cx="219075" cy="2286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/>
            <a:endParaRPr lang="he-IL"/>
          </a:p>
        </p:txBody>
      </p:sp>
      <p:pic>
        <p:nvPicPr>
          <p:cNvPr id="77182" name="Picture 382" descr="D:\data\pool4\dynamic1\left_dyn1_8.bmp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11200"/>
            <a:ext cx="939800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183" name="Picture 383" descr="D:\data\pool4\dynamic1\right_dyn1_8.bmp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711200"/>
            <a:ext cx="93345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184" name="Picture 384" descr="D:\data\pool4\dynamic1\right_dyn1_26.bmp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08025"/>
            <a:ext cx="936625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185" name="Picture 385" descr="D:\data\pool4\dynamic1\left_dyn1_25.bmp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711200"/>
            <a:ext cx="938212" cy="74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4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rtl="0" eaLnBrk="1" hangingPunct="1"/>
            <a:fld id="{37AA9766-B9E1-41BF-AA17-92C72A1F85CF}" type="slidenum">
              <a:rPr lang="he-IL" sz="1400"/>
              <a:pPr algn="l" rtl="0" eaLnBrk="1" hangingPunct="1"/>
              <a:t>43</a:t>
            </a:fld>
            <a:endParaRPr lang="en-US" sz="1400"/>
          </a:p>
        </p:txBody>
      </p:sp>
      <p:sp>
        <p:nvSpPr>
          <p:cNvPr id="68" name="Rectangle 67"/>
          <p:cNvSpPr>
            <a:spLocks noChangeArrowheads="1"/>
          </p:cNvSpPr>
          <p:nvPr/>
        </p:nvSpPr>
        <p:spPr bwMode="auto">
          <a:xfrm>
            <a:off x="-14288" y="4859109"/>
            <a:ext cx="2401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rtl="0"/>
            <a:r>
              <a:rPr lang="en-US" sz="1400" dirty="0" err="1"/>
              <a:t>Rusinkiewicz</a:t>
            </a:r>
            <a:r>
              <a:rPr lang="en-US" sz="1400" dirty="0"/>
              <a:t> &amp; </a:t>
            </a:r>
            <a:r>
              <a:rPr lang="en-US" sz="1400" dirty="0" err="1"/>
              <a:t>Levoy</a:t>
            </a:r>
            <a:r>
              <a:rPr lang="en-US" sz="1400" dirty="0"/>
              <a:t>, 2001</a:t>
            </a:r>
          </a:p>
          <a:p>
            <a:pPr algn="l" rtl="0"/>
            <a:r>
              <a:rPr lang="en-US" sz="1400" dirty="0"/>
              <a:t>Segal et al, 2009</a:t>
            </a:r>
            <a:endParaRPr lang="he-IL" sz="1400" dirty="0"/>
          </a:p>
        </p:txBody>
      </p: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>
            <a:off x="762000" y="1455738"/>
            <a:ext cx="0" cy="5794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>
            <a:cxnSpLocks noChangeShapeType="1"/>
          </p:cNvCxnSpPr>
          <p:nvPr/>
        </p:nvCxnSpPr>
        <p:spPr bwMode="auto">
          <a:xfrm>
            <a:off x="2209800" y="1455738"/>
            <a:ext cx="3175" cy="5730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Straight Arrow Connector 73"/>
          <p:cNvCxnSpPr>
            <a:cxnSpLocks noChangeShapeType="1"/>
          </p:cNvCxnSpPr>
          <p:nvPr/>
        </p:nvCxnSpPr>
        <p:spPr bwMode="auto">
          <a:xfrm flipH="1">
            <a:off x="3657600" y="1455738"/>
            <a:ext cx="0" cy="5794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Straight Arrow Connector 76"/>
          <p:cNvCxnSpPr>
            <a:cxnSpLocks noChangeShapeType="1"/>
          </p:cNvCxnSpPr>
          <p:nvPr/>
        </p:nvCxnSpPr>
        <p:spPr bwMode="auto">
          <a:xfrm>
            <a:off x="5092700" y="1455738"/>
            <a:ext cx="3175" cy="5730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/>
          <p:cNvCxnSpPr>
            <a:cxnSpLocks noChangeShapeType="1"/>
          </p:cNvCxnSpPr>
          <p:nvPr/>
        </p:nvCxnSpPr>
        <p:spPr bwMode="auto">
          <a:xfrm flipH="1">
            <a:off x="6705600" y="1446213"/>
            <a:ext cx="0" cy="57943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Straight Arrow Connector 78"/>
          <p:cNvCxnSpPr>
            <a:cxnSpLocks noChangeShapeType="1"/>
          </p:cNvCxnSpPr>
          <p:nvPr/>
        </p:nvCxnSpPr>
        <p:spPr bwMode="auto">
          <a:xfrm>
            <a:off x="8175625" y="1446213"/>
            <a:ext cx="3175" cy="5730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36600" y="1458913"/>
            <a:ext cx="147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/>
            <a:r>
              <a:rPr lang="en-US" sz="1600"/>
              <a:t>Instantaneous</a:t>
            </a:r>
          </a:p>
          <a:p>
            <a:pPr algn="ctr" rtl="0" eaLnBrk="1" hangingPunct="1"/>
            <a:r>
              <a:rPr lang="en-US" sz="1600"/>
              <a:t>Stereo</a:t>
            </a:r>
            <a:endParaRPr lang="he-IL" sz="1600"/>
          </a:p>
        </p:txBody>
      </p:sp>
      <p:sp>
        <p:nvSpPr>
          <p:cNvPr id="83" name="TextBox 82"/>
          <p:cNvSpPr txBox="1">
            <a:spLocks noChangeArrowheads="1"/>
          </p:cNvSpPr>
          <p:nvPr/>
        </p:nvSpPr>
        <p:spPr bwMode="auto">
          <a:xfrm>
            <a:off x="3635375" y="1450975"/>
            <a:ext cx="147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/>
            <a:r>
              <a:rPr lang="en-US" sz="1600"/>
              <a:t>Instantaneous</a:t>
            </a:r>
          </a:p>
          <a:p>
            <a:pPr algn="ctr" rtl="0" eaLnBrk="1" hangingPunct="1"/>
            <a:r>
              <a:rPr lang="en-US" sz="1600"/>
              <a:t>Stereo</a:t>
            </a:r>
            <a:endParaRPr lang="he-IL" sz="1600"/>
          </a:p>
        </p:txBody>
      </p:sp>
      <p:sp>
        <p:nvSpPr>
          <p:cNvPr id="84" name="TextBox 83"/>
          <p:cNvSpPr txBox="1">
            <a:spLocks noChangeArrowheads="1"/>
          </p:cNvSpPr>
          <p:nvPr/>
        </p:nvSpPr>
        <p:spPr bwMode="auto">
          <a:xfrm>
            <a:off x="6705600" y="1435100"/>
            <a:ext cx="147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0" eaLnBrk="1" hangingPunct="1"/>
            <a:r>
              <a:rPr lang="en-US" sz="1600"/>
              <a:t>Instantaneous</a:t>
            </a:r>
          </a:p>
          <a:p>
            <a:pPr algn="ctr" rtl="0" eaLnBrk="1" hangingPunct="1"/>
            <a:r>
              <a:rPr lang="en-US" sz="1600"/>
              <a:t>Stereo</a:t>
            </a:r>
            <a:endParaRPr lang="he-IL" sz="1600"/>
          </a:p>
        </p:txBody>
      </p:sp>
      <p:pic>
        <p:nvPicPr>
          <p:cNvPr id="82167" name="Picture 24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2103438"/>
            <a:ext cx="742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4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103438"/>
            <a:ext cx="742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24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2103438"/>
            <a:ext cx="742950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2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5257800"/>
            <a:ext cx="1033462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2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5286375"/>
            <a:ext cx="1033463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Arrow Connector 25"/>
          <p:cNvCxnSpPr>
            <a:cxnSpLocks noChangeShapeType="1"/>
            <a:stCxn id="14" idx="2"/>
          </p:cNvCxnSpPr>
          <p:nvPr/>
        </p:nvCxnSpPr>
        <p:spPr bwMode="auto">
          <a:xfrm>
            <a:off x="1495425" y="2895600"/>
            <a:ext cx="1171575" cy="792163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/>
          <p:cNvCxnSpPr>
            <a:cxnSpLocks noChangeShapeType="1"/>
            <a:stCxn id="57" idx="2"/>
          </p:cNvCxnSpPr>
          <p:nvPr/>
        </p:nvCxnSpPr>
        <p:spPr bwMode="auto">
          <a:xfrm flipH="1">
            <a:off x="3287713" y="2898775"/>
            <a:ext cx="1044575" cy="7889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2" name="Straight Arrow Connector 101"/>
          <p:cNvCxnSpPr>
            <a:cxnSpLocks noChangeShapeType="1"/>
          </p:cNvCxnSpPr>
          <p:nvPr/>
        </p:nvCxnSpPr>
        <p:spPr bwMode="auto">
          <a:xfrm>
            <a:off x="2970213" y="2097088"/>
            <a:ext cx="2838450" cy="168275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" name="Straight Arrow Connector 102"/>
          <p:cNvCxnSpPr>
            <a:cxnSpLocks noChangeShapeType="1"/>
            <a:stCxn id="63" idx="2"/>
          </p:cNvCxnSpPr>
          <p:nvPr/>
        </p:nvCxnSpPr>
        <p:spPr bwMode="auto">
          <a:xfrm flipH="1">
            <a:off x="6453188" y="2898775"/>
            <a:ext cx="992187" cy="890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76" y="3800038"/>
            <a:ext cx="971550" cy="1056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69" y="3762378"/>
            <a:ext cx="834238" cy="1077811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5057775" y="3779838"/>
            <a:ext cx="2166936" cy="1189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ICP</a:t>
            </a:r>
            <a:endParaRPr lang="he-IL" sz="36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5977730" y="3825876"/>
            <a:ext cx="1004888" cy="111204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68"/>
          <p:cNvSpPr>
            <a:spLocks noChangeArrowheads="1"/>
          </p:cNvSpPr>
          <p:nvPr/>
        </p:nvSpPr>
        <p:spPr bwMode="auto">
          <a:xfrm>
            <a:off x="5787230" y="3786189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/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6225380" y="3794126"/>
            <a:ext cx="282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l" rtl="0"/>
            <a:endParaRPr lang="he-IL"/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18" y="3892114"/>
            <a:ext cx="971550" cy="105656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11" y="3854454"/>
            <a:ext cx="834238" cy="10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55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7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7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0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82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00174 -0.59537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29769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00573 -0.59607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 nodeType="clickPar">
                      <p:stCondLst>
                        <p:cond delay="indefinite"/>
                      </p:stCondLst>
                      <p:childTnLst>
                        <p:par>
                          <p:cTn id="2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4" grpId="0" animBg="1"/>
      <p:bldP spid="4" grpId="1" animBg="1"/>
      <p:bldP spid="14" grpId="0" animBg="1"/>
      <p:bldP spid="14" grpId="1" animBg="1"/>
      <p:bldP spid="57" grpId="0" animBg="1"/>
      <p:bldP spid="57" grpId="1" animBg="1"/>
      <p:bldP spid="63" grpId="0" animBg="1"/>
      <p:bldP spid="93" grpId="0" animBg="1"/>
      <p:bldP spid="93" grpId="1" animBg="1"/>
      <p:bldP spid="104" grpId="0" animBg="1"/>
      <p:bldP spid="51" grpId="0"/>
      <p:bldP spid="133" grpId="0"/>
      <p:bldP spid="133" grpId="1"/>
      <p:bldP spid="135" grpId="0"/>
      <p:bldP spid="135" grpId="1"/>
      <p:bldP spid="145" grpId="0" animBg="1"/>
      <p:bldP spid="146" grpId="0" animBg="1"/>
      <p:bldP spid="147" grpId="0" animBg="1"/>
      <p:bldP spid="68" grpId="0"/>
      <p:bldP spid="68" grpId="1"/>
      <p:bldP spid="23" grpId="0"/>
      <p:bldP spid="23" grpId="1"/>
      <p:bldP spid="83" grpId="0"/>
      <p:bldP spid="83" grpId="1"/>
      <p:bldP spid="84" grpId="0"/>
      <p:bldP spid="64" grpId="0" animBg="1"/>
      <p:bldP spid="66" grpId="0" animBg="1"/>
      <p:bldP spid="69" grpId="0"/>
      <p:bldP spid="8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 bwMode="auto">
          <a:xfrm>
            <a:off x="8763000" y="0"/>
            <a:ext cx="381000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6253698" y="5029200"/>
            <a:ext cx="2356902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Aligned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stereo pair 3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14337"/>
          <p:cNvSpPr/>
          <p:nvPr/>
        </p:nvSpPr>
        <p:spPr bwMode="auto">
          <a:xfrm>
            <a:off x="2990336" y="0"/>
            <a:ext cx="3092294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3334623" y="5021701"/>
            <a:ext cx="2356902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Aligned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stereo pair 2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86298" y="5021701"/>
            <a:ext cx="2356902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Aligned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stereo </a:t>
            </a:r>
            <a:r>
              <a:rPr lang="en-US" dirty="0" smtClean="0"/>
              <a:t>pair 1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5650" name="Picture 2" descr="D:\data\pool4\dynamic1\left_dyn1_1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8" y="1318177"/>
            <a:ext cx="933947" cy="7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1" name="Picture 3" descr="D:\data\pool4\dynamic1\right_dyn1_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016" y="1318178"/>
            <a:ext cx="933947" cy="74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0" y="649196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latin typeface="Tahoma" pitchFamily="34" charset="0"/>
              </a:rPr>
              <a:t>Swirski</a:t>
            </a:r>
            <a:r>
              <a:rPr lang="en-US" dirty="0">
                <a:latin typeface="Tahoma" pitchFamily="34" charset="0"/>
              </a:rPr>
              <a:t>, </a:t>
            </a:r>
            <a:r>
              <a:rPr lang="en-US" dirty="0" err="1" smtClean="0">
                <a:latin typeface="Tahoma" pitchFamily="34" charset="0"/>
              </a:rPr>
              <a:t>Schechner</a:t>
            </a:r>
            <a:endParaRPr lang="en-US" i="1" dirty="0">
              <a:latin typeface="Tahoma" pitchFamily="34" charset="0"/>
            </a:endParaRPr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57150"/>
            <a:ext cx="609600" cy="476250"/>
          </a:xfrm>
        </p:spPr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44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44</a:t>
            </a:fld>
            <a:endParaRPr lang="en-US" sz="1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005040"/>
              </p:ext>
            </p:extLst>
          </p:nvPr>
        </p:nvGraphicFramePr>
        <p:xfrm>
          <a:off x="7047600" y="14288"/>
          <a:ext cx="95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79" name="Equation" r:id="rId6" imgW="317160" imgH="177480" progId="Equation.DSMT4">
                  <p:embed/>
                </p:oleObj>
              </mc:Choice>
              <mc:Fallback>
                <p:oleObj name="Equation" r:id="rId6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7600" y="14288"/>
                        <a:ext cx="953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899694"/>
              </p:ext>
            </p:extLst>
          </p:nvPr>
        </p:nvGraphicFramePr>
        <p:xfrm>
          <a:off x="4183639" y="0"/>
          <a:ext cx="953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0" name="Equation" r:id="rId8" imgW="317160" imgH="177480" progId="Equation.DSMT4">
                  <p:embed/>
                </p:oleObj>
              </mc:Choice>
              <mc:Fallback>
                <p:oleObj name="Equation" r:id="rId8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3639" y="0"/>
                        <a:ext cx="9534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034059"/>
              </p:ext>
            </p:extLst>
          </p:nvPr>
        </p:nvGraphicFramePr>
        <p:xfrm>
          <a:off x="1102325" y="0"/>
          <a:ext cx="875699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1" name="Equation" r:id="rId10" imgW="291960" imgH="177480" progId="Equation.DSMT4">
                  <p:embed/>
                </p:oleObj>
              </mc:Choice>
              <mc:Fallback>
                <p:oleObj name="Equation" r:id="rId10" imgW="291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325" y="0"/>
                        <a:ext cx="875699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40475"/>
              </p:ext>
            </p:extLst>
          </p:nvPr>
        </p:nvGraphicFramePr>
        <p:xfrm>
          <a:off x="4710747" y="3539465"/>
          <a:ext cx="653758" cy="651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2" name="Equation" r:id="rId12" imgW="253800" imgH="253800" progId="Equation.DSMT4">
                  <p:embed/>
                </p:oleObj>
              </mc:Choice>
              <mc:Fallback>
                <p:oleObj name="Equation" r:id="rId12" imgW="253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747" y="3539465"/>
                        <a:ext cx="653758" cy="651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723200"/>
              </p:ext>
            </p:extLst>
          </p:nvPr>
        </p:nvGraphicFramePr>
        <p:xfrm>
          <a:off x="3804582" y="3528582"/>
          <a:ext cx="611507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3" name="Equation" r:id="rId14" imgW="253800" imgH="253800" progId="Equation.DSMT4">
                  <p:embed/>
                </p:oleObj>
              </mc:Choice>
              <mc:Fallback>
                <p:oleObj name="Equation" r:id="rId14" imgW="253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4582" y="3528582"/>
                        <a:ext cx="611507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6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332694"/>
              </p:ext>
            </p:extLst>
          </p:nvPr>
        </p:nvGraphicFramePr>
        <p:xfrm>
          <a:off x="7575842" y="3505200"/>
          <a:ext cx="653758" cy="651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4" name="Equation" r:id="rId16" imgW="253800" imgH="253800" progId="Equation.DSMT4">
                  <p:embed/>
                </p:oleObj>
              </mc:Choice>
              <mc:Fallback>
                <p:oleObj name="Equation" r:id="rId16" imgW="253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5842" y="3505200"/>
                        <a:ext cx="653758" cy="6515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" name="Object 6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54704"/>
              </p:ext>
            </p:extLst>
          </p:nvPr>
        </p:nvGraphicFramePr>
        <p:xfrm>
          <a:off x="6712016" y="3505200"/>
          <a:ext cx="611507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5" name="Equation" r:id="rId18" imgW="253800" imgH="253800" progId="Equation.DSMT4">
                  <p:embed/>
                </p:oleObj>
              </mc:Choice>
              <mc:Fallback>
                <p:oleObj name="Equation" r:id="rId18" imgW="2538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2016" y="3505200"/>
                        <a:ext cx="611507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010865"/>
              </p:ext>
            </p:extLst>
          </p:nvPr>
        </p:nvGraphicFramePr>
        <p:xfrm>
          <a:off x="1540668" y="3527425"/>
          <a:ext cx="71755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6" name="Equation" r:id="rId20" imgW="279360" imgH="228600" progId="Equation.DSMT4">
                  <p:embed/>
                </p:oleObj>
              </mc:Choice>
              <mc:Fallback>
                <p:oleObj name="Equation" r:id="rId20" imgW="279360" imgH="228600" progId="Equation.DSMT4">
                  <p:embed/>
                  <p:pic>
                    <p:nvPicPr>
                      <p:cNvPr id="0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0668" y="3527425"/>
                        <a:ext cx="71755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7769674"/>
              </p:ext>
            </p:extLst>
          </p:nvPr>
        </p:nvGraphicFramePr>
        <p:xfrm>
          <a:off x="628095" y="3541032"/>
          <a:ext cx="673100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7" name="Equation" r:id="rId22" imgW="279360" imgH="228600" progId="Equation.DSMT4">
                  <p:embed/>
                </p:oleObj>
              </mc:Choice>
              <mc:Fallback>
                <p:oleObj name="Equation" r:id="rId22" imgW="279360" imgH="228600" progId="Equation.DSMT4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095" y="3541032"/>
                        <a:ext cx="673100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32" name="Picture 8" descr="C:\Users\yohays\Desktop\pool_stab100.bmp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50" y="5379332"/>
            <a:ext cx="721974" cy="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3" name="Picture 9" descr="C:\Users\yohays\Desktop\pool_stab200.bmp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7792" y="5370620"/>
            <a:ext cx="715219" cy="5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C:\Users\yohays\Desktop\pool_stab300.bmp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1753" y="5370619"/>
            <a:ext cx="702786" cy="5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" name="Elbow Connector 81"/>
          <p:cNvCxnSpPr/>
          <p:nvPr/>
        </p:nvCxnSpPr>
        <p:spPr>
          <a:xfrm rot="16200000" flipH="1">
            <a:off x="735806" y="2185988"/>
            <a:ext cx="576263" cy="334962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/>
          <p:nvPr/>
        </p:nvCxnSpPr>
        <p:spPr>
          <a:xfrm rot="5400000">
            <a:off x="1611312" y="2150269"/>
            <a:ext cx="576263" cy="4064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381000" y="2641600"/>
            <a:ext cx="2116138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Single-pair</a:t>
            </a:r>
          </a:p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stereo</a:t>
            </a:r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85" name="Picture 11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9433" y="2691099"/>
            <a:ext cx="702990" cy="7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6" name="Elbow Connector 85"/>
          <p:cNvCxnSpPr/>
          <p:nvPr/>
        </p:nvCxnSpPr>
        <p:spPr>
          <a:xfrm rot="16200000" flipH="1">
            <a:off x="3792537" y="2188710"/>
            <a:ext cx="576263" cy="334962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Elbow Connector 86"/>
          <p:cNvCxnSpPr/>
          <p:nvPr/>
        </p:nvCxnSpPr>
        <p:spPr>
          <a:xfrm rot="5400000">
            <a:off x="4668043" y="2152991"/>
            <a:ext cx="576263" cy="4064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3437731" y="2644322"/>
            <a:ext cx="2116138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Single-pair</a:t>
            </a:r>
          </a:p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stereo</a:t>
            </a:r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89" name="Picture 11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6164" y="2693821"/>
            <a:ext cx="702990" cy="7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0" name="Elbow Connector 89"/>
          <p:cNvCxnSpPr/>
          <p:nvPr/>
        </p:nvCxnSpPr>
        <p:spPr>
          <a:xfrm rot="16200000" flipH="1">
            <a:off x="6673512" y="2188712"/>
            <a:ext cx="576263" cy="334962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Elbow Connector 90"/>
          <p:cNvCxnSpPr/>
          <p:nvPr/>
        </p:nvCxnSpPr>
        <p:spPr>
          <a:xfrm rot="5400000">
            <a:off x="7549018" y="2152993"/>
            <a:ext cx="576263" cy="406400"/>
          </a:xfrm>
          <a:prstGeom prst="bentConnector3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6318706" y="2644324"/>
            <a:ext cx="2116138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Single-pair</a:t>
            </a:r>
          </a:p>
          <a:p>
            <a:pPr algn="l">
              <a:defRPr/>
            </a:pPr>
            <a:r>
              <a:rPr lang="en-US" dirty="0" smtClean="0">
                <a:solidFill>
                  <a:schemeClr val="tx1"/>
                </a:solidFill>
              </a:rPr>
              <a:t>stereo</a:t>
            </a:r>
            <a:endParaRPr lang="he-IL" dirty="0">
              <a:solidFill>
                <a:schemeClr val="tx1"/>
              </a:solidFill>
            </a:endParaRPr>
          </a:p>
        </p:txBody>
      </p:sp>
      <p:pic>
        <p:nvPicPr>
          <p:cNvPr id="94" name="Picture 11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7139" y="2693823"/>
            <a:ext cx="702990" cy="76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6" name="Object 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69986"/>
              </p:ext>
            </p:extLst>
          </p:nvPr>
        </p:nvGraphicFramePr>
        <p:xfrm>
          <a:off x="1090000" y="3073398"/>
          <a:ext cx="604973" cy="431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8" name="Equation" r:id="rId28" imgW="266400" imgH="190440" progId="Equation.DSMT4">
                  <p:embed/>
                </p:oleObj>
              </mc:Choice>
              <mc:Fallback>
                <p:oleObj name="Equation" r:id="rId28" imgW="266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0000" y="3073398"/>
                        <a:ext cx="604973" cy="4318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9" name="Object 1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91396"/>
              </p:ext>
            </p:extLst>
          </p:nvPr>
        </p:nvGraphicFramePr>
        <p:xfrm>
          <a:off x="4161697" y="2971800"/>
          <a:ext cx="6048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89" name="Equation" r:id="rId30" imgW="266400" imgH="190440" progId="Equation.DSMT4">
                  <p:embed/>
                </p:oleObj>
              </mc:Choice>
              <mc:Fallback>
                <p:oleObj name="Equation" r:id="rId30" imgW="266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1697" y="2971800"/>
                        <a:ext cx="6048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0" name="Object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8808987"/>
              </p:ext>
            </p:extLst>
          </p:nvPr>
        </p:nvGraphicFramePr>
        <p:xfrm>
          <a:off x="7040861" y="3076124"/>
          <a:ext cx="6048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490" name="Equation" r:id="rId32" imgW="266400" imgH="190440" progId="Equation.DSMT4">
                  <p:embed/>
                </p:oleObj>
              </mc:Choice>
              <mc:Fallback>
                <p:oleObj name="Equation" r:id="rId32" imgW="266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0861" y="3076124"/>
                        <a:ext cx="60483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ounded Rectangle 18"/>
          <p:cNvSpPr/>
          <p:nvPr/>
        </p:nvSpPr>
        <p:spPr bwMode="auto">
          <a:xfrm>
            <a:off x="198120" y="899160"/>
            <a:ext cx="2590800" cy="321564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Rounded Rectangle 110"/>
          <p:cNvSpPr/>
          <p:nvPr/>
        </p:nvSpPr>
        <p:spPr bwMode="auto">
          <a:xfrm>
            <a:off x="3200400" y="914400"/>
            <a:ext cx="2590800" cy="321564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Rounded Rectangle 111"/>
          <p:cNvSpPr/>
          <p:nvPr/>
        </p:nvSpPr>
        <p:spPr bwMode="auto">
          <a:xfrm>
            <a:off x="6109006" y="899160"/>
            <a:ext cx="2590800" cy="321564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 bwMode="auto">
          <a:xfrm>
            <a:off x="1493520" y="4114800"/>
            <a:ext cx="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4" name="Straight Arrow Connector 113"/>
          <p:cNvCxnSpPr/>
          <p:nvPr/>
        </p:nvCxnSpPr>
        <p:spPr bwMode="auto">
          <a:xfrm>
            <a:off x="4495800" y="4114800"/>
            <a:ext cx="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5" name="Straight Arrow Connector 114"/>
          <p:cNvCxnSpPr/>
          <p:nvPr/>
        </p:nvCxnSpPr>
        <p:spPr bwMode="auto">
          <a:xfrm>
            <a:off x="7376775" y="4130040"/>
            <a:ext cx="0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1889760" y="4075093"/>
            <a:ext cx="2141932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800" dirty="0" smtClean="0"/>
              <a:t>Static </a:t>
            </a:r>
            <a:r>
              <a:rPr lang="en-US" sz="2800" dirty="0"/>
              <a:t>video </a:t>
            </a:r>
            <a:endParaRPr lang="en-US" sz="2800" dirty="0" smtClean="0"/>
          </a:p>
          <a:p>
            <a:pPr algn="ctr"/>
            <a:r>
              <a:rPr lang="en-US" sz="2800" dirty="0" smtClean="0"/>
              <a:t>rendering </a:t>
            </a:r>
            <a:endParaRPr lang="he-IL" sz="2800" dirty="0"/>
          </a:p>
        </p:txBody>
      </p:sp>
      <p:pic>
        <p:nvPicPr>
          <p:cNvPr id="77988" name="Picture 164" descr="C:\Users\yohays\Desktop\pool_R_1.tif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9941" y="5365277"/>
            <a:ext cx="721974" cy="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989" name="Picture 165" descr="C:\Users\yohays\Desktop\pool_R_3.tif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3014" y="5370619"/>
            <a:ext cx="702786" cy="5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990" name="Picture 166" descr="C:\Users\yohays\Desktop\pool_R_2.tif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3914" y="5370618"/>
            <a:ext cx="702786" cy="56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82" descr="D:\data\pool4\dynamic1\left_dyn1_8.bmp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31" y="1323285"/>
            <a:ext cx="939244" cy="74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83" descr="D:\data\pool4\dynamic1\right_dyn1_8.bmp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85" y="1318176"/>
            <a:ext cx="933948" cy="74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84" descr="D:\data\pool4\dynamic1\right_dyn1_26.bmp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956" y="1318178"/>
            <a:ext cx="937355" cy="74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85" descr="D:\data\pool4\dynamic1\left_dyn1_25.bmp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085" y="1323628"/>
            <a:ext cx="938114" cy="74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01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79" grpId="0" animBg="1"/>
      <p:bldP spid="16" grpId="0" animBg="1"/>
      <p:bldP spid="19" grpId="0" animBg="1"/>
      <p:bldP spid="111" grpId="0" animBg="1"/>
      <p:bldP spid="112" grpId="0" animBg="1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/>
          <p:cNvSpPr/>
          <p:nvPr/>
        </p:nvSpPr>
        <p:spPr bwMode="auto">
          <a:xfrm>
            <a:off x="8763000" y="0"/>
            <a:ext cx="381000" cy="685868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14337"/>
          <p:cNvSpPr/>
          <p:nvPr/>
        </p:nvSpPr>
        <p:spPr bwMode="auto">
          <a:xfrm>
            <a:off x="2990336" y="0"/>
            <a:ext cx="3092294" cy="6858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0" y="649196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latin typeface="Tahoma" pitchFamily="34" charset="0"/>
              </a:rPr>
              <a:t>Swirski</a:t>
            </a:r>
            <a:r>
              <a:rPr lang="en-US" dirty="0">
                <a:latin typeface="Tahoma" pitchFamily="34" charset="0"/>
              </a:rPr>
              <a:t>, </a:t>
            </a:r>
            <a:r>
              <a:rPr lang="en-US" dirty="0" err="1" smtClean="0">
                <a:latin typeface="Tahoma" pitchFamily="34" charset="0"/>
              </a:rPr>
              <a:t>Schechner</a:t>
            </a:r>
            <a:endParaRPr lang="en-US" i="1" dirty="0">
              <a:latin typeface="Tahoma" pitchFamily="34" charset="0"/>
            </a:endParaRPr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57150"/>
            <a:ext cx="609600" cy="476250"/>
          </a:xfrm>
        </p:spPr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45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45</a:t>
            </a:fld>
            <a:endParaRPr lang="en-US" sz="140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848891"/>
              </p:ext>
            </p:extLst>
          </p:nvPr>
        </p:nvGraphicFramePr>
        <p:xfrm>
          <a:off x="7101766" y="14288"/>
          <a:ext cx="975434" cy="545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35" name="Equation" r:id="rId4" imgW="317160" imgH="177480" progId="Equation.DSMT4">
                  <p:embed/>
                </p:oleObj>
              </mc:Choice>
              <mc:Fallback>
                <p:oleObj name="Equation" r:id="rId4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1766" y="14288"/>
                        <a:ext cx="975434" cy="545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0286725"/>
              </p:ext>
            </p:extLst>
          </p:nvPr>
        </p:nvGraphicFramePr>
        <p:xfrm>
          <a:off x="4237805" y="0"/>
          <a:ext cx="975434" cy="545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36" name="Equation" r:id="rId6" imgW="317160" imgH="177480" progId="Equation.DSMT4">
                  <p:embed/>
                </p:oleObj>
              </mc:Choice>
              <mc:Fallback>
                <p:oleObj name="Equation" r:id="rId6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7805" y="0"/>
                        <a:ext cx="975434" cy="5457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942223"/>
              </p:ext>
            </p:extLst>
          </p:nvPr>
        </p:nvGraphicFramePr>
        <p:xfrm>
          <a:off x="1137529" y="0"/>
          <a:ext cx="895938" cy="545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37" name="Equation" r:id="rId8" imgW="291960" imgH="177480" progId="Equation.DSMT4">
                  <p:embed/>
                </p:oleObj>
              </mc:Choice>
              <mc:Fallback>
                <p:oleObj name="Equation" r:id="rId8" imgW="291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7529" y="0"/>
                        <a:ext cx="895938" cy="5457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" name="Rectangle 98"/>
          <p:cNvSpPr/>
          <p:nvPr/>
        </p:nvSpPr>
        <p:spPr bwMode="auto">
          <a:xfrm>
            <a:off x="533400" y="2888251"/>
            <a:ext cx="7772400" cy="298676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Space-time stereo – Higher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accuracy</a:t>
            </a:r>
            <a:endParaRPr kumimoji="0" lang="he-IL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8857" name="Picture 9" descr="C:\Users\yohays\Desktop\single.t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3600" y="3672840"/>
            <a:ext cx="1930539" cy="19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ight Arrow 22"/>
          <p:cNvSpPr/>
          <p:nvPr/>
        </p:nvSpPr>
        <p:spPr bwMode="auto">
          <a:xfrm>
            <a:off x="5314950" y="4366260"/>
            <a:ext cx="457200" cy="381000"/>
          </a:xfrm>
          <a:prstGeom prst="rightArrow">
            <a:avLst/>
          </a:prstGeom>
          <a:solidFill>
            <a:srgbClr val="1D01C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" name="Picture 11" descr="D:\data\pool3_stat\left_stat_10003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336" y="4022017"/>
            <a:ext cx="1830479" cy="14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1" descr="D:\data\pool3_stat\left_stat_10003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46" y="3928110"/>
            <a:ext cx="1830479" cy="14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9" name="Picture 11" descr="D:\data\pool3_stat\left_stat_10003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02652"/>
            <a:ext cx="1830479" cy="14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10" descr="D:\data\pool3_stat\right_stat_10003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21" y="4022017"/>
            <a:ext cx="1830479" cy="14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10" descr="D:\data\pool3_stat\right_stat_10003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427" y="3929539"/>
            <a:ext cx="1830479" cy="14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8" name="Picture 10" descr="D:\data\pool3_stat\right_stat_10003.bm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321" y="3802652"/>
            <a:ext cx="1830479" cy="146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Straight Arrow Connector 25"/>
          <p:cNvCxnSpPr/>
          <p:nvPr/>
        </p:nvCxnSpPr>
        <p:spPr bwMode="auto">
          <a:xfrm>
            <a:off x="1564749" y="1927861"/>
            <a:ext cx="1557772" cy="9905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Straight Arrow Connector 106"/>
          <p:cNvCxnSpPr/>
          <p:nvPr/>
        </p:nvCxnSpPr>
        <p:spPr bwMode="auto">
          <a:xfrm>
            <a:off x="4513074" y="1927861"/>
            <a:ext cx="0" cy="9905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Straight Arrow Connector 107"/>
          <p:cNvCxnSpPr/>
          <p:nvPr/>
        </p:nvCxnSpPr>
        <p:spPr bwMode="auto">
          <a:xfrm flipH="1">
            <a:off x="5867400" y="1935360"/>
            <a:ext cx="1564749" cy="9831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6" name="Rectangle 115"/>
          <p:cNvSpPr/>
          <p:nvPr/>
        </p:nvSpPr>
        <p:spPr bwMode="auto">
          <a:xfrm>
            <a:off x="6253698" y="921899"/>
            <a:ext cx="2356902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Aligned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stereo pair 3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3334623" y="914400"/>
            <a:ext cx="2356902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Aligned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stereo pair 2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Rectangle 117"/>
          <p:cNvSpPr/>
          <p:nvPr/>
        </p:nvSpPr>
        <p:spPr bwMode="auto">
          <a:xfrm>
            <a:off x="386298" y="914400"/>
            <a:ext cx="2356902" cy="990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Aligned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stereo </a:t>
            </a:r>
            <a:r>
              <a:rPr lang="en-US" dirty="0" smtClean="0"/>
              <a:t>pair 1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9" name="Picture 8" descr="C:\Users\yohays\Desktop\pool_stab100.bmp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50" y="1272031"/>
            <a:ext cx="721974" cy="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9" descr="C:\Users\yohays\Desktop\pool_stab200.bmp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7792" y="1263319"/>
            <a:ext cx="715219" cy="5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0" descr="C:\Users\yohays\Desktop\pool_stab300.bmp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61753" y="1263318"/>
            <a:ext cx="702786" cy="56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164" descr="C:\Users\yohays\Desktop\pool_R_1.tif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9941" y="1257976"/>
            <a:ext cx="721974" cy="5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65" descr="C:\Users\yohays\Desktop\pool_R_3.tif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3014" y="1263318"/>
            <a:ext cx="702786" cy="5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166" descr="C:\Users\yohays\Desktop\pool_R_2.tif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43914" y="1263317"/>
            <a:ext cx="702786" cy="56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6" name="Picture 8" descr="C:\Users\yohays\Desktop\multi.tif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43600" y="3671011"/>
            <a:ext cx="1930539" cy="196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56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3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3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5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30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2027460" y="3749464"/>
            <a:ext cx="5897340" cy="24989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Rectangle 124"/>
          <p:cNvSpPr/>
          <p:nvPr/>
        </p:nvSpPr>
        <p:spPr bwMode="auto">
          <a:xfrm>
            <a:off x="8763000" y="0"/>
            <a:ext cx="381000" cy="327660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6253698" y="693299"/>
            <a:ext cx="2356902" cy="20573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Aligned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fram</a:t>
            </a:r>
            <a:r>
              <a:rPr lang="en-US" dirty="0" smtClean="0"/>
              <a:t>e 3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38" name="Rectangle 14337"/>
          <p:cNvSpPr/>
          <p:nvPr/>
        </p:nvSpPr>
        <p:spPr bwMode="auto">
          <a:xfrm>
            <a:off x="2990336" y="1"/>
            <a:ext cx="3092294" cy="32766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78"/>
          <p:cNvSpPr/>
          <p:nvPr/>
        </p:nvSpPr>
        <p:spPr bwMode="auto">
          <a:xfrm>
            <a:off x="3334623" y="685800"/>
            <a:ext cx="2356902" cy="206489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Aligned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fram</a:t>
            </a:r>
            <a:r>
              <a:rPr lang="en-US" dirty="0" smtClean="0"/>
              <a:t>e 2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86298" y="685801"/>
            <a:ext cx="2356902" cy="206489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Aligned </a:t>
            </a:r>
            <a:r>
              <a:rPr lang="en-US" dirty="0" smtClean="0"/>
              <a:t>frame 1</a:t>
            </a:r>
            <a:endParaRPr kumimoji="0" lang="he-I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51"/>
          <p:cNvSpPr>
            <a:spLocks noChangeArrowheads="1"/>
          </p:cNvSpPr>
          <p:nvPr/>
        </p:nvSpPr>
        <p:spPr bwMode="auto">
          <a:xfrm>
            <a:off x="0" y="649196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latin typeface="Tahoma" pitchFamily="34" charset="0"/>
              </a:rPr>
              <a:t>Swirski</a:t>
            </a:r>
            <a:r>
              <a:rPr lang="en-US" dirty="0">
                <a:latin typeface="Tahoma" pitchFamily="34" charset="0"/>
              </a:rPr>
              <a:t>, </a:t>
            </a:r>
            <a:r>
              <a:rPr lang="en-US" dirty="0" err="1" smtClean="0">
                <a:latin typeface="Tahoma" pitchFamily="34" charset="0"/>
              </a:rPr>
              <a:t>Schechner</a:t>
            </a:r>
            <a:endParaRPr lang="en-US" i="1" dirty="0">
              <a:latin typeface="Tahoma" pitchFamily="34" charset="0"/>
            </a:endParaRPr>
          </a:p>
        </p:txBody>
      </p:sp>
      <p:sp>
        <p:nvSpPr>
          <p:cNvPr id="5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63000" y="57150"/>
            <a:ext cx="609600" cy="476250"/>
          </a:xfrm>
        </p:spPr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46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 Box 1280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8C2D3F-09A8-409B-BD7D-8C2BE60AF63F}" type="slidenum">
              <a:rPr lang="he-IL" sz="1400"/>
              <a:pPr eaLnBrk="1" hangingPunct="1"/>
              <a:t>46</a:t>
            </a:fld>
            <a:endParaRPr lang="en-US" sz="140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8826445"/>
              </p:ext>
            </p:extLst>
          </p:nvPr>
        </p:nvGraphicFramePr>
        <p:xfrm>
          <a:off x="6996334" y="153595"/>
          <a:ext cx="795909" cy="44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9" name="Equation" r:id="rId8" imgW="317160" imgH="177480" progId="Equation.DSMT4">
                  <p:embed/>
                </p:oleObj>
              </mc:Choice>
              <mc:Fallback>
                <p:oleObj name="Equation" r:id="rId8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6334" y="153595"/>
                        <a:ext cx="795909" cy="44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054862"/>
              </p:ext>
            </p:extLst>
          </p:nvPr>
        </p:nvGraphicFramePr>
        <p:xfrm>
          <a:off x="4132373" y="139307"/>
          <a:ext cx="795909" cy="445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50" name="Equation" r:id="rId10" imgW="317160" imgH="177480" progId="Equation.DSMT4">
                  <p:embed/>
                </p:oleObj>
              </mc:Choice>
              <mc:Fallback>
                <p:oleObj name="Equation" r:id="rId10" imgW="3171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2373" y="139307"/>
                        <a:ext cx="795909" cy="445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179312"/>
              </p:ext>
            </p:extLst>
          </p:nvPr>
        </p:nvGraphicFramePr>
        <p:xfrm>
          <a:off x="1038225" y="139305"/>
          <a:ext cx="731044" cy="445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51" name="Equation" r:id="rId12" imgW="291960" imgH="177480" progId="Equation.DSMT4">
                  <p:embed/>
                </p:oleObj>
              </mc:Choice>
              <mc:Fallback>
                <p:oleObj name="Equation" r:id="rId12" imgW="29196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" y="139305"/>
                        <a:ext cx="731044" cy="4452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7832" name="Picture 8" descr="C:\Users\yohays\Desktop\pool_stab100.bmp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839" y="1074300"/>
            <a:ext cx="2011817" cy="159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3" name="Picture 9" descr="C:\Users\yohays\Desktop\pool_stab200.bmp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05161" y="1074300"/>
            <a:ext cx="2015825" cy="1593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34" name="Picture 10" descr="C:\Users\yohays\Desktop\pool_stab300.bmp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4236" y="1060201"/>
            <a:ext cx="2015825" cy="162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143000" y="1718249"/>
            <a:ext cx="3124200" cy="20312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Straight Arrow Connector 55"/>
          <p:cNvCxnSpPr>
            <a:endCxn id="8" idx="0"/>
          </p:cNvCxnSpPr>
          <p:nvPr/>
        </p:nvCxnSpPr>
        <p:spPr bwMode="auto">
          <a:xfrm>
            <a:off x="4114800" y="1721998"/>
            <a:ext cx="861330" cy="202746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/>
          <p:nvPr/>
        </p:nvCxnSpPr>
        <p:spPr bwMode="auto">
          <a:xfrm flipH="1">
            <a:off x="5638800" y="1679138"/>
            <a:ext cx="1340645" cy="20703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val 13"/>
          <p:cNvSpPr/>
          <p:nvPr/>
        </p:nvSpPr>
        <p:spPr bwMode="auto">
          <a:xfrm>
            <a:off x="6933724" y="1615320"/>
            <a:ext cx="107156" cy="1105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4061222" y="1643865"/>
            <a:ext cx="107156" cy="1105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1089422" y="1643865"/>
            <a:ext cx="107156" cy="110549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445" y="2817375"/>
            <a:ext cx="370836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/>
              <a:t>Point-wise </a:t>
            </a:r>
          </a:p>
          <a:p>
            <a:r>
              <a:rPr lang="en-US" sz="2400" dirty="0" smtClean="0"/>
              <a:t>temporal median</a:t>
            </a:r>
            <a:endParaRPr lang="he-IL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43912" y="4579500"/>
            <a:ext cx="181171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err="1" smtClean="0"/>
              <a:t>Deflickered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sequence</a:t>
            </a:r>
            <a:endParaRPr lang="he-IL" dirty="0"/>
          </a:p>
        </p:txBody>
      </p:sp>
      <p:pic>
        <p:nvPicPr>
          <p:cNvPr id="2" name="pool_deflikcer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7"/>
          <a:srcRect l="17347" t="17764" r="55256" b="18981"/>
          <a:stretch/>
        </p:blipFill>
        <p:spPr>
          <a:xfrm>
            <a:off x="2236859" y="4063988"/>
            <a:ext cx="2599121" cy="1955812"/>
          </a:xfrm>
          <a:prstGeom prst="rect">
            <a:avLst/>
          </a:prstGeom>
        </p:spPr>
      </p:pic>
      <p:pic>
        <p:nvPicPr>
          <p:cNvPr id="27" name="pool_deflikcer.avi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7">
            <a:lum bright="7000" contrast="17000"/>
          </a:blip>
          <a:srcRect l="61155" t="17471" r="11059" b="22409"/>
          <a:stretch/>
        </p:blipFill>
        <p:spPr>
          <a:xfrm>
            <a:off x="5134456" y="4066334"/>
            <a:ext cx="2597124" cy="19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93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5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8" grpId="0" animBg="1"/>
      <p:bldP spid="14" grpId="0" animBg="1"/>
      <p:bldP spid="66" grpId="0" animBg="1"/>
      <p:bldP spid="67" grpId="0" animBg="1"/>
      <p:bldP spid="15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Structured light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09600" y="4846637"/>
            <a:ext cx="7924800" cy="1401763"/>
          </a:xfrm>
        </p:spPr>
        <p:txBody>
          <a:bodyPr/>
          <a:lstStyle/>
          <a:p>
            <a:pPr algn="l" rtl="0"/>
            <a:r>
              <a:rPr lang="en-US" dirty="0" smtClean="0">
                <a:solidFill>
                  <a:schemeClr val="bg1"/>
                </a:solidFill>
              </a:rPr>
              <a:t>Projected varying flicker pattern.</a:t>
            </a:r>
          </a:p>
          <a:p>
            <a:pPr algn="l" rtl="0"/>
            <a:r>
              <a:rPr lang="en-US" dirty="0" smtClean="0">
                <a:solidFill>
                  <a:schemeClr val="bg1"/>
                </a:solidFill>
              </a:rPr>
              <a:t>Unconstrained motion of the stereo rig.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47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081157" y="650965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11" name="Picture 2" descr="D:\data\structured4\PICS\DSC_03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3906" y="1519506"/>
            <a:ext cx="3903294" cy="3069827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800" y="1154668"/>
            <a:ext cx="159530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Left viewpoint</a:t>
            </a:r>
            <a:endParaRPr lang="he-IL" dirty="0">
              <a:solidFill>
                <a:schemeClr val="bg1"/>
              </a:solidFill>
            </a:endParaRPr>
          </a:p>
        </p:txBody>
      </p:sp>
      <p:pic>
        <p:nvPicPr>
          <p:cNvPr id="5" name="structured4_left_slo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00600" y="1519506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0957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Structured </a:t>
            </a:r>
            <a:r>
              <a:rPr lang="en-US" dirty="0" smtClean="0">
                <a:solidFill>
                  <a:schemeClr val="bg1"/>
                </a:solidFill>
              </a:rPr>
              <a:t>light results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48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081157" y="650965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5037" y="914401"/>
            <a:ext cx="697627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Left</a:t>
            </a:r>
            <a:endParaRPr lang="he-IL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1569" y="914400"/>
            <a:ext cx="90441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Right</a:t>
            </a:r>
            <a:endParaRPr lang="he-IL" sz="2400" dirty="0">
              <a:solidFill>
                <a:schemeClr val="bg1"/>
              </a:solidFill>
            </a:endParaRPr>
          </a:p>
        </p:txBody>
      </p:sp>
      <p:pic>
        <p:nvPicPr>
          <p:cNvPr id="5" name="structured_3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77922" y="3510345"/>
            <a:ext cx="5274053" cy="2966655"/>
          </a:xfrm>
          <a:prstGeom prst="rect">
            <a:avLst/>
          </a:prstGeom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FFFF66"/>
                </a:solidFill>
                <a:latin typeface="Tahoma" pitchFamily="34" charset="0"/>
              </a:rPr>
              <a:t>Ack</a:t>
            </a:r>
            <a:r>
              <a:rPr lang="en-US" dirty="0" smtClean="0">
                <a:solidFill>
                  <a:srgbClr val="FFFF66"/>
                </a:solidFill>
                <a:latin typeface="Tahoma" pitchFamily="34" charset="0"/>
              </a:rPr>
              <a:t>: </a:t>
            </a:r>
            <a:r>
              <a:rPr lang="en-US" dirty="0" err="1" smtClean="0">
                <a:solidFill>
                  <a:srgbClr val="FFFF66"/>
                </a:solidFill>
                <a:latin typeface="Tahoma" pitchFamily="34" charset="0"/>
              </a:rPr>
              <a:t>Amit</a:t>
            </a:r>
            <a:r>
              <a:rPr lang="en-US" dirty="0" smtClean="0">
                <a:solidFill>
                  <a:srgbClr val="FFFF66"/>
                </a:solidFill>
                <a:latin typeface="Tahoma" pitchFamily="34" charset="0"/>
              </a:rPr>
              <a:t> Aides</a:t>
            </a:r>
            <a:endParaRPr lang="en-US" i="1" dirty="0">
              <a:solidFill>
                <a:srgbClr val="FFFF66"/>
              </a:solidFill>
              <a:latin typeface="Tahoma" pitchFamily="34" charset="0"/>
            </a:endParaRPr>
          </a:p>
        </p:txBody>
      </p:sp>
      <p:pic>
        <p:nvPicPr>
          <p:cNvPr id="6" name="structured4_stereoavi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34382" y="1371600"/>
            <a:ext cx="5762172" cy="206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Sea experiment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49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81157" y="650965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2129135"/>
            <a:ext cx="206819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Left viewpoint</a:t>
            </a:r>
            <a:endParaRPr lang="he-IL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1990" y="1824335"/>
            <a:ext cx="453201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Structure and motion estimation</a:t>
            </a:r>
            <a:endParaRPr lang="he-IL" sz="2400" dirty="0">
              <a:solidFill>
                <a:schemeClr val="bg1"/>
              </a:solidFill>
            </a:endParaRPr>
          </a:p>
        </p:txBody>
      </p:sp>
      <p:pic>
        <p:nvPicPr>
          <p:cNvPr id="11" name="left_dor_ful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2590800"/>
            <a:ext cx="4762076" cy="2678668"/>
          </a:xfrm>
          <a:prstGeom prst="rect">
            <a:avLst/>
          </a:prstGeom>
        </p:spPr>
      </p:pic>
      <p:cxnSp>
        <p:nvCxnSpPr>
          <p:cNvPr id="39" name="Straight Arrow Connector 38"/>
          <p:cNvCxnSpPr/>
          <p:nvPr/>
        </p:nvCxnSpPr>
        <p:spPr bwMode="auto">
          <a:xfrm flipV="1">
            <a:off x="381000" y="2743200"/>
            <a:ext cx="762000" cy="20574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/>
        </p:spPr>
      </p:cxnSp>
      <p:sp>
        <p:nvSpPr>
          <p:cNvPr id="41" name="TextBox 40"/>
          <p:cNvSpPr txBox="1"/>
          <p:nvPr/>
        </p:nvSpPr>
        <p:spPr>
          <a:xfrm>
            <a:off x="935081" y="3131566"/>
            <a:ext cx="2056973" cy="646331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63500"/>
          </a:effectLst>
        </p:spPr>
        <p:txBody>
          <a:bodyPr wrap="none" rtlCol="1">
            <a:spAutoFit/>
          </a:bodyPr>
          <a:lstStyle/>
          <a:p>
            <a:r>
              <a:rPr lang="en-US" dirty="0" smtClean="0"/>
              <a:t>Reduced contrast </a:t>
            </a:r>
          </a:p>
          <a:p>
            <a:r>
              <a:rPr lang="en-US" dirty="0" smtClean="0"/>
              <a:t>due to scattering</a:t>
            </a:r>
            <a:endParaRPr lang="he-IL" dirty="0"/>
          </a:p>
        </p:txBody>
      </p:sp>
      <p:sp>
        <p:nvSpPr>
          <p:cNvPr id="3" name="Oval 2"/>
          <p:cNvSpPr/>
          <p:nvPr/>
        </p:nvSpPr>
        <p:spPr bwMode="auto">
          <a:xfrm>
            <a:off x="3200400" y="2359967"/>
            <a:ext cx="1828800" cy="984198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276600" y="1865783"/>
            <a:ext cx="609600" cy="4941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887679" y="1349514"/>
            <a:ext cx="1922321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Gain correction</a:t>
            </a:r>
          </a:p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target</a:t>
            </a:r>
            <a:endParaRPr lang="he-IL" sz="2000" dirty="0">
              <a:solidFill>
                <a:srgbClr val="FFFF00"/>
              </a:solidFill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-1905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Ack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</a:rPr>
              <a:t>: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Amit</a:t>
            </a:r>
            <a:r>
              <a:rPr lang="en-US" dirty="0" smtClean="0">
                <a:solidFill>
                  <a:schemeClr val="bg1"/>
                </a:solidFill>
                <a:latin typeface="Tahoma" pitchFamily="34" charset="0"/>
              </a:rPr>
              <a:t> Aides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5" name="v7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96371" y="2520434"/>
            <a:ext cx="3769572" cy="2819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2311402"/>
            <a:ext cx="40767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571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4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0" grpId="0"/>
      <p:bldP spid="41" grpId="0" animBg="1"/>
      <p:bldP spid="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BAAC8-894B-4B88-B4A1-EA8578813C1D}" type="slidenum">
              <a:rPr lang="he-IL">
                <a:solidFill>
                  <a:schemeClr val="bg1"/>
                </a:solidFill>
              </a:rPr>
              <a:pPr/>
              <a:t>5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Contribution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algn="l" rtl="0"/>
            <a:r>
              <a:rPr lang="en-US" sz="2800">
                <a:solidFill>
                  <a:schemeClr val="bg1"/>
                </a:solidFill>
              </a:rPr>
              <a:t>Image formation model.</a:t>
            </a:r>
          </a:p>
          <a:p>
            <a:pPr lvl="1" algn="l" rtl="0"/>
            <a:r>
              <a:rPr lang="en-US" sz="2400">
                <a:solidFill>
                  <a:schemeClr val="bg1"/>
                </a:solidFill>
              </a:rPr>
              <a:t>Scattering media.</a:t>
            </a:r>
          </a:p>
          <a:p>
            <a:pPr lvl="1" algn="l" rtl="0"/>
            <a:r>
              <a:rPr lang="en-US" sz="2400">
                <a:solidFill>
                  <a:schemeClr val="bg1"/>
                </a:solidFill>
              </a:rPr>
              <a:t>Flickering illumination.</a:t>
            </a:r>
          </a:p>
          <a:p>
            <a:pPr lvl="1" algn="l" rtl="0"/>
            <a:r>
              <a:rPr lang="en-US" sz="2400">
                <a:solidFill>
                  <a:schemeClr val="bg1"/>
                </a:solidFill>
              </a:rPr>
              <a:t>Stereo.</a:t>
            </a:r>
          </a:p>
          <a:p>
            <a:pPr algn="l" rtl="0">
              <a:buFontTx/>
              <a:buNone/>
            </a:pPr>
            <a:endParaRPr lang="en-US" sz="2800">
              <a:solidFill>
                <a:schemeClr val="bg1"/>
              </a:solidFill>
            </a:endParaRPr>
          </a:p>
          <a:p>
            <a:pPr algn="l" rtl="0"/>
            <a:r>
              <a:rPr lang="en-US" sz="2800">
                <a:solidFill>
                  <a:schemeClr val="bg1"/>
                </a:solidFill>
              </a:rPr>
              <a:t>Correspondence from flickering caustics.</a:t>
            </a:r>
          </a:p>
          <a:p>
            <a:pPr lvl="1" algn="l" rtl="0"/>
            <a:r>
              <a:rPr lang="en-US" sz="2400">
                <a:solidFill>
                  <a:schemeClr val="bg1"/>
                </a:solidFill>
              </a:rPr>
              <a:t>Accurate.</a:t>
            </a:r>
          </a:p>
          <a:p>
            <a:pPr lvl="1" algn="l" rtl="0"/>
            <a:r>
              <a:rPr lang="en-US" sz="2400">
                <a:solidFill>
                  <a:schemeClr val="bg1"/>
                </a:solidFill>
              </a:rPr>
              <a:t>Dense and point-wise.</a:t>
            </a:r>
          </a:p>
          <a:p>
            <a:pPr lvl="1" algn="l" rtl="0"/>
            <a:r>
              <a:rPr lang="en-US" sz="2400">
                <a:solidFill>
                  <a:schemeClr val="bg1"/>
                </a:solidFill>
              </a:rPr>
              <a:t>Simple.</a:t>
            </a:r>
          </a:p>
          <a:p>
            <a:pPr lvl="1" algn="l" rtl="0"/>
            <a:r>
              <a:rPr lang="en-US" sz="2400">
                <a:solidFill>
                  <a:schemeClr val="bg1"/>
                </a:solidFill>
              </a:rPr>
              <a:t>Reliable.</a:t>
            </a:r>
          </a:p>
        </p:txBody>
      </p:sp>
      <p:sp>
        <p:nvSpPr>
          <p:cNvPr id="218117" name="Text Box 5"/>
          <p:cNvSpPr txBox="1">
            <a:spLocks noChangeArrowheads="1"/>
          </p:cNvSpPr>
          <p:nvPr/>
        </p:nvSpPr>
        <p:spPr bwMode="auto">
          <a:xfrm>
            <a:off x="8763000" y="571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fld id="{3A7401D7-2566-41D6-A242-5CA6BA25FC18}" type="slidenum">
              <a:rPr lang="he-IL" sz="1400">
                <a:solidFill>
                  <a:schemeClr val="bg1"/>
                </a:solidFill>
              </a:rPr>
              <a:pPr/>
              <a:t>5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218118" name="Picture 6" descr="IMG_4914"/>
          <p:cNvPicPr>
            <a:picLocks noChangeAspect="1" noChangeArrowheads="1"/>
          </p:cNvPicPr>
          <p:nvPr/>
        </p:nvPicPr>
        <p:blipFill>
          <a:blip r:embed="rId3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14800"/>
            <a:ext cx="3951288" cy="231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8119" name="Rectangle 7"/>
          <p:cNvSpPr>
            <a:spLocks noChangeArrowheads="1"/>
          </p:cNvSpPr>
          <p:nvPr/>
        </p:nvSpPr>
        <p:spPr bwMode="auto">
          <a:xfrm>
            <a:off x="424815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E02A3C4-C21B-4A4F-BF79-11A0AC626524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50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24579" name="Rectangle 3"/>
          <p:cNvSpPr>
            <a:spLocks noChangeAspect="1" noChangeArrowheads="1"/>
          </p:cNvSpPr>
          <p:nvPr/>
        </p:nvSpPr>
        <p:spPr bwMode="auto">
          <a:xfrm>
            <a:off x="457200" y="533400"/>
            <a:ext cx="83931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0" name="Freeform 4"/>
          <p:cNvSpPr>
            <a:spLocks noChangeAspect="1"/>
          </p:cNvSpPr>
          <p:nvPr/>
        </p:nvSpPr>
        <p:spPr bwMode="auto">
          <a:xfrm>
            <a:off x="2944813" y="2820988"/>
            <a:ext cx="127000" cy="112712"/>
          </a:xfrm>
          <a:custGeom>
            <a:avLst/>
            <a:gdLst>
              <a:gd name="T0" fmla="*/ 104588 w 68"/>
              <a:gd name="T1" fmla="*/ 0 h 60"/>
              <a:gd name="T2" fmla="*/ 0 w 68"/>
              <a:gd name="T3" fmla="*/ 7514 h 60"/>
              <a:gd name="T4" fmla="*/ 56029 w 68"/>
              <a:gd name="T5" fmla="*/ 112712 h 60"/>
              <a:gd name="T6" fmla="*/ 127000 w 68"/>
              <a:gd name="T7" fmla="*/ 105198 h 60"/>
              <a:gd name="T8" fmla="*/ 115794 w 68"/>
              <a:gd name="T9" fmla="*/ 37571 h 60"/>
              <a:gd name="T10" fmla="*/ 104588 w 68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8" h="60">
                <a:moveTo>
                  <a:pt x="56" y="0"/>
                </a:moveTo>
                <a:lnTo>
                  <a:pt x="0" y="4"/>
                </a:lnTo>
                <a:lnTo>
                  <a:pt x="30" y="60"/>
                </a:lnTo>
                <a:lnTo>
                  <a:pt x="68" y="56"/>
                </a:lnTo>
                <a:lnTo>
                  <a:pt x="62" y="20"/>
                </a:lnTo>
                <a:lnTo>
                  <a:pt x="56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1" name="Freeform 5"/>
          <p:cNvSpPr>
            <a:spLocks noChangeAspect="1"/>
          </p:cNvSpPr>
          <p:nvPr/>
        </p:nvSpPr>
        <p:spPr bwMode="auto">
          <a:xfrm>
            <a:off x="2944813" y="2820988"/>
            <a:ext cx="127000" cy="112712"/>
          </a:xfrm>
          <a:custGeom>
            <a:avLst/>
            <a:gdLst>
              <a:gd name="T0" fmla="*/ 104588 w 68"/>
              <a:gd name="T1" fmla="*/ 0 h 60"/>
              <a:gd name="T2" fmla="*/ 0 w 68"/>
              <a:gd name="T3" fmla="*/ 7514 h 60"/>
              <a:gd name="T4" fmla="*/ 56029 w 68"/>
              <a:gd name="T5" fmla="*/ 112712 h 60"/>
              <a:gd name="T6" fmla="*/ 127000 w 68"/>
              <a:gd name="T7" fmla="*/ 105198 h 60"/>
              <a:gd name="T8" fmla="*/ 115794 w 68"/>
              <a:gd name="T9" fmla="*/ 37571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" h="60">
                <a:moveTo>
                  <a:pt x="56" y="0"/>
                </a:moveTo>
                <a:lnTo>
                  <a:pt x="0" y="4"/>
                </a:lnTo>
                <a:lnTo>
                  <a:pt x="30" y="60"/>
                </a:lnTo>
                <a:lnTo>
                  <a:pt x="68" y="56"/>
                </a:lnTo>
                <a:lnTo>
                  <a:pt x="62" y="20"/>
                </a:lnTo>
              </a:path>
            </a:pathLst>
          </a:custGeom>
          <a:noFill/>
          <a:ln w="635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2" name="Freeform 6"/>
          <p:cNvSpPr>
            <a:spLocks noChangeAspect="1"/>
          </p:cNvSpPr>
          <p:nvPr/>
        </p:nvSpPr>
        <p:spPr bwMode="auto">
          <a:xfrm>
            <a:off x="473075" y="1651000"/>
            <a:ext cx="1271588" cy="2619375"/>
          </a:xfrm>
          <a:custGeom>
            <a:avLst/>
            <a:gdLst>
              <a:gd name="T0" fmla="*/ 1271588 w 674"/>
              <a:gd name="T1" fmla="*/ 2619375 h 1388"/>
              <a:gd name="T2" fmla="*/ 1271588 w 674"/>
              <a:gd name="T3" fmla="*/ 494435 h 1388"/>
              <a:gd name="T4" fmla="*/ 0 w 674"/>
              <a:gd name="T5" fmla="*/ 0 h 1388"/>
              <a:gd name="T6" fmla="*/ 0 w 674"/>
              <a:gd name="T7" fmla="*/ 2158909 h 1388"/>
              <a:gd name="T8" fmla="*/ 1271588 w 674"/>
              <a:gd name="T9" fmla="*/ 2619375 h 1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" h="1388">
                <a:moveTo>
                  <a:pt x="674" y="1388"/>
                </a:moveTo>
                <a:lnTo>
                  <a:pt x="674" y="262"/>
                </a:lnTo>
                <a:lnTo>
                  <a:pt x="0" y="0"/>
                </a:lnTo>
                <a:lnTo>
                  <a:pt x="0" y="1144"/>
                </a:lnTo>
                <a:lnTo>
                  <a:pt x="674" y="1388"/>
                </a:lnTo>
                <a:close/>
              </a:path>
            </a:pathLst>
          </a:custGeom>
          <a:solidFill>
            <a:srgbClr val="02626A"/>
          </a:solidFill>
          <a:ln w="0">
            <a:solidFill>
              <a:srgbClr val="9CDFF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3" name="Freeform 7"/>
          <p:cNvSpPr>
            <a:spLocks noChangeAspect="1"/>
          </p:cNvSpPr>
          <p:nvPr/>
        </p:nvSpPr>
        <p:spPr bwMode="auto">
          <a:xfrm>
            <a:off x="473075" y="1651000"/>
            <a:ext cx="1271588" cy="2619375"/>
          </a:xfrm>
          <a:custGeom>
            <a:avLst/>
            <a:gdLst>
              <a:gd name="T0" fmla="*/ 1271588 w 674"/>
              <a:gd name="T1" fmla="*/ 2619375 h 1388"/>
              <a:gd name="T2" fmla="*/ 1271588 w 674"/>
              <a:gd name="T3" fmla="*/ 494435 h 1388"/>
              <a:gd name="T4" fmla="*/ 0 w 674"/>
              <a:gd name="T5" fmla="*/ 0 h 1388"/>
              <a:gd name="T6" fmla="*/ 0 w 674"/>
              <a:gd name="T7" fmla="*/ 2158909 h 13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74" h="1388">
                <a:moveTo>
                  <a:pt x="674" y="1388"/>
                </a:moveTo>
                <a:lnTo>
                  <a:pt x="674" y="262"/>
                </a:lnTo>
                <a:lnTo>
                  <a:pt x="0" y="0"/>
                </a:lnTo>
                <a:lnTo>
                  <a:pt x="0" y="1144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4" name="Freeform 8"/>
          <p:cNvSpPr>
            <a:spLocks noChangeAspect="1"/>
          </p:cNvSpPr>
          <p:nvPr/>
        </p:nvSpPr>
        <p:spPr bwMode="auto">
          <a:xfrm>
            <a:off x="1754188" y="1922463"/>
            <a:ext cx="7050087" cy="2347912"/>
          </a:xfrm>
          <a:custGeom>
            <a:avLst/>
            <a:gdLst>
              <a:gd name="T0" fmla="*/ 7050087 w 3736"/>
              <a:gd name="T1" fmla="*/ 2347912 h 1244"/>
              <a:gd name="T2" fmla="*/ 7031216 w 3736"/>
              <a:gd name="T3" fmla="*/ 200063 h 1244"/>
              <a:gd name="T4" fmla="*/ 6933089 w 3736"/>
              <a:gd name="T5" fmla="*/ 181189 h 1244"/>
              <a:gd name="T6" fmla="*/ 6816091 w 3736"/>
              <a:gd name="T7" fmla="*/ 158541 h 1244"/>
              <a:gd name="T8" fmla="*/ 6638706 w 3736"/>
              <a:gd name="T9" fmla="*/ 139667 h 1244"/>
              <a:gd name="T10" fmla="*/ 6487741 w 3736"/>
              <a:gd name="T11" fmla="*/ 132117 h 1244"/>
              <a:gd name="T12" fmla="*/ 6310356 w 3736"/>
              <a:gd name="T13" fmla="*/ 128342 h 1244"/>
              <a:gd name="T14" fmla="*/ 6140520 w 3736"/>
              <a:gd name="T15" fmla="*/ 135892 h 1244"/>
              <a:gd name="T16" fmla="*/ 5993329 w 3736"/>
              <a:gd name="T17" fmla="*/ 150991 h 1244"/>
              <a:gd name="T18" fmla="*/ 5827267 w 3736"/>
              <a:gd name="T19" fmla="*/ 166090 h 1244"/>
              <a:gd name="T20" fmla="*/ 5661205 w 3736"/>
              <a:gd name="T21" fmla="*/ 177415 h 1244"/>
              <a:gd name="T22" fmla="*/ 5506465 w 3736"/>
              <a:gd name="T23" fmla="*/ 101919 h 1244"/>
              <a:gd name="T24" fmla="*/ 5325307 w 3736"/>
              <a:gd name="T25" fmla="*/ 188739 h 1244"/>
              <a:gd name="T26" fmla="*/ 5196986 w 3736"/>
              <a:gd name="T27" fmla="*/ 188739 h 1244"/>
              <a:gd name="T28" fmla="*/ 5095084 w 3736"/>
              <a:gd name="T29" fmla="*/ 105694 h 1244"/>
              <a:gd name="T30" fmla="*/ 4857314 w 3736"/>
              <a:gd name="T31" fmla="*/ 169865 h 1244"/>
              <a:gd name="T32" fmla="*/ 4653510 w 3736"/>
              <a:gd name="T33" fmla="*/ 154766 h 1244"/>
              <a:gd name="T34" fmla="*/ 4393095 w 3736"/>
              <a:gd name="T35" fmla="*/ 120793 h 1244"/>
              <a:gd name="T36" fmla="*/ 4174195 w 3736"/>
              <a:gd name="T37" fmla="*/ 98144 h 1244"/>
              <a:gd name="T38" fmla="*/ 4045874 w 3736"/>
              <a:gd name="T39" fmla="*/ 90595 h 1244"/>
              <a:gd name="T40" fmla="*/ 3981714 w 3736"/>
              <a:gd name="T41" fmla="*/ 86820 h 1244"/>
              <a:gd name="T42" fmla="*/ 3921328 w 3736"/>
              <a:gd name="T43" fmla="*/ 86820 h 1244"/>
              <a:gd name="T44" fmla="*/ 3864716 w 3736"/>
              <a:gd name="T45" fmla="*/ 37748 h 1244"/>
              <a:gd name="T46" fmla="*/ 3793007 w 3736"/>
              <a:gd name="T47" fmla="*/ 0 h 1244"/>
              <a:gd name="T48" fmla="*/ 3653364 w 3736"/>
              <a:gd name="T49" fmla="*/ 37748 h 1244"/>
              <a:gd name="T50" fmla="*/ 3592978 w 3736"/>
              <a:gd name="T51" fmla="*/ 135892 h 1244"/>
              <a:gd name="T52" fmla="*/ 3494850 w 3736"/>
              <a:gd name="T53" fmla="*/ 67946 h 1244"/>
              <a:gd name="T54" fmla="*/ 3336337 w 3736"/>
              <a:gd name="T55" fmla="*/ 169865 h 1244"/>
              <a:gd name="T56" fmla="*/ 3192919 w 3736"/>
              <a:gd name="T57" fmla="*/ 177415 h 1244"/>
              <a:gd name="T58" fmla="*/ 3007987 w 3736"/>
              <a:gd name="T59" fmla="*/ 184964 h 1244"/>
              <a:gd name="T60" fmla="*/ 2815506 w 3736"/>
              <a:gd name="T61" fmla="*/ 117018 h 1244"/>
              <a:gd name="T62" fmla="*/ 2611702 w 3736"/>
              <a:gd name="T63" fmla="*/ 98144 h 1244"/>
              <a:gd name="T64" fmla="*/ 2396577 w 3736"/>
              <a:gd name="T65" fmla="*/ 128342 h 1244"/>
              <a:gd name="T66" fmla="*/ 2305997 w 3736"/>
              <a:gd name="T67" fmla="*/ 83045 h 1244"/>
              <a:gd name="T68" fmla="*/ 2226741 w 3736"/>
              <a:gd name="T69" fmla="*/ 173640 h 1244"/>
              <a:gd name="T70" fmla="*/ 2083323 w 3736"/>
              <a:gd name="T71" fmla="*/ 158541 h 1244"/>
              <a:gd name="T72" fmla="*/ 1905939 w 3736"/>
              <a:gd name="T73" fmla="*/ 135892 h 1244"/>
              <a:gd name="T74" fmla="*/ 1724780 w 3736"/>
              <a:gd name="T75" fmla="*/ 117018 h 1244"/>
              <a:gd name="T76" fmla="*/ 1551170 w 3736"/>
              <a:gd name="T77" fmla="*/ 105694 h 1244"/>
              <a:gd name="T78" fmla="*/ 1377560 w 3736"/>
              <a:gd name="T79" fmla="*/ 94369 h 1244"/>
              <a:gd name="T80" fmla="*/ 1188853 w 3736"/>
              <a:gd name="T81" fmla="*/ 83045 h 1244"/>
              <a:gd name="T82" fmla="*/ 1007694 w 3736"/>
              <a:gd name="T83" fmla="*/ 67946 h 1244"/>
              <a:gd name="T84" fmla="*/ 830310 w 3736"/>
              <a:gd name="T85" fmla="*/ 101919 h 1244"/>
              <a:gd name="T86" fmla="*/ 652926 w 3736"/>
              <a:gd name="T87" fmla="*/ 113243 h 1244"/>
              <a:gd name="T88" fmla="*/ 490638 w 3736"/>
              <a:gd name="T89" fmla="*/ 124568 h 1244"/>
              <a:gd name="T90" fmla="*/ 324576 w 3736"/>
              <a:gd name="T91" fmla="*/ 139667 h 1244"/>
              <a:gd name="T92" fmla="*/ 150965 w 3736"/>
              <a:gd name="T93" fmla="*/ 162315 h 1244"/>
              <a:gd name="T94" fmla="*/ 0 w 3736"/>
              <a:gd name="T95" fmla="*/ 218937 h 1244"/>
              <a:gd name="T96" fmla="*/ 3774 w 3736"/>
              <a:gd name="T97" fmla="*/ 2347912 h 1244"/>
              <a:gd name="T98" fmla="*/ 7050087 w 3736"/>
              <a:gd name="T99" fmla="*/ 2347912 h 1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736" h="1244">
                <a:moveTo>
                  <a:pt x="3736" y="1244"/>
                </a:moveTo>
                <a:lnTo>
                  <a:pt x="3726" y="106"/>
                </a:lnTo>
                <a:lnTo>
                  <a:pt x="3674" y="96"/>
                </a:lnTo>
                <a:lnTo>
                  <a:pt x="3612" y="84"/>
                </a:lnTo>
                <a:lnTo>
                  <a:pt x="3518" y="74"/>
                </a:lnTo>
                <a:lnTo>
                  <a:pt x="3438" y="70"/>
                </a:lnTo>
                <a:lnTo>
                  <a:pt x="3344" y="68"/>
                </a:lnTo>
                <a:lnTo>
                  <a:pt x="3254" y="72"/>
                </a:lnTo>
                <a:lnTo>
                  <a:pt x="3176" y="80"/>
                </a:lnTo>
                <a:lnTo>
                  <a:pt x="3088" y="88"/>
                </a:lnTo>
                <a:lnTo>
                  <a:pt x="3000" y="94"/>
                </a:lnTo>
                <a:lnTo>
                  <a:pt x="2918" y="54"/>
                </a:lnTo>
                <a:lnTo>
                  <a:pt x="2822" y="100"/>
                </a:lnTo>
                <a:lnTo>
                  <a:pt x="2754" y="100"/>
                </a:lnTo>
                <a:lnTo>
                  <a:pt x="2700" y="56"/>
                </a:lnTo>
                <a:lnTo>
                  <a:pt x="2574" y="90"/>
                </a:lnTo>
                <a:lnTo>
                  <a:pt x="2466" y="82"/>
                </a:lnTo>
                <a:lnTo>
                  <a:pt x="2328" y="64"/>
                </a:lnTo>
                <a:lnTo>
                  <a:pt x="2212" y="52"/>
                </a:lnTo>
                <a:lnTo>
                  <a:pt x="2144" y="48"/>
                </a:lnTo>
                <a:lnTo>
                  <a:pt x="2110" y="46"/>
                </a:lnTo>
                <a:lnTo>
                  <a:pt x="2078" y="46"/>
                </a:lnTo>
                <a:lnTo>
                  <a:pt x="2048" y="20"/>
                </a:lnTo>
                <a:lnTo>
                  <a:pt x="2010" y="0"/>
                </a:lnTo>
                <a:lnTo>
                  <a:pt x="1936" y="20"/>
                </a:lnTo>
                <a:lnTo>
                  <a:pt x="1904" y="72"/>
                </a:lnTo>
                <a:lnTo>
                  <a:pt x="1852" y="36"/>
                </a:lnTo>
                <a:lnTo>
                  <a:pt x="1768" y="90"/>
                </a:lnTo>
                <a:lnTo>
                  <a:pt x="1692" y="94"/>
                </a:lnTo>
                <a:lnTo>
                  <a:pt x="1594" y="98"/>
                </a:lnTo>
                <a:lnTo>
                  <a:pt x="1492" y="62"/>
                </a:lnTo>
                <a:lnTo>
                  <a:pt x="1384" y="52"/>
                </a:lnTo>
                <a:lnTo>
                  <a:pt x="1270" y="68"/>
                </a:lnTo>
                <a:lnTo>
                  <a:pt x="1222" y="44"/>
                </a:lnTo>
                <a:lnTo>
                  <a:pt x="1180" y="92"/>
                </a:lnTo>
                <a:lnTo>
                  <a:pt x="1104" y="84"/>
                </a:lnTo>
                <a:lnTo>
                  <a:pt x="1010" y="72"/>
                </a:lnTo>
                <a:lnTo>
                  <a:pt x="914" y="62"/>
                </a:lnTo>
                <a:lnTo>
                  <a:pt x="822" y="56"/>
                </a:lnTo>
                <a:lnTo>
                  <a:pt x="730" y="50"/>
                </a:lnTo>
                <a:lnTo>
                  <a:pt x="630" y="44"/>
                </a:lnTo>
                <a:lnTo>
                  <a:pt x="534" y="36"/>
                </a:lnTo>
                <a:lnTo>
                  <a:pt x="440" y="54"/>
                </a:lnTo>
                <a:lnTo>
                  <a:pt x="346" y="60"/>
                </a:lnTo>
                <a:lnTo>
                  <a:pt x="260" y="66"/>
                </a:lnTo>
                <a:lnTo>
                  <a:pt x="172" y="74"/>
                </a:lnTo>
                <a:lnTo>
                  <a:pt x="80" y="86"/>
                </a:lnTo>
                <a:lnTo>
                  <a:pt x="0" y="116"/>
                </a:lnTo>
                <a:lnTo>
                  <a:pt x="2" y="1244"/>
                </a:lnTo>
                <a:lnTo>
                  <a:pt x="3736" y="1244"/>
                </a:lnTo>
                <a:close/>
              </a:path>
            </a:pathLst>
          </a:custGeom>
          <a:solidFill>
            <a:srgbClr val="02626A"/>
          </a:solidFill>
          <a:ln w="0">
            <a:solidFill>
              <a:srgbClr val="9CDFF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5" name="Freeform 9"/>
          <p:cNvSpPr>
            <a:spLocks noChangeAspect="1"/>
          </p:cNvSpPr>
          <p:nvPr/>
        </p:nvSpPr>
        <p:spPr bwMode="auto">
          <a:xfrm>
            <a:off x="1739900" y="1922463"/>
            <a:ext cx="7050088" cy="2347912"/>
          </a:xfrm>
          <a:custGeom>
            <a:avLst/>
            <a:gdLst>
              <a:gd name="T0" fmla="*/ 7050088 w 3736"/>
              <a:gd name="T1" fmla="*/ 2347912 h 1244"/>
              <a:gd name="T2" fmla="*/ 7031217 w 3736"/>
              <a:gd name="T3" fmla="*/ 200063 h 1244"/>
              <a:gd name="T4" fmla="*/ 6933090 w 3736"/>
              <a:gd name="T5" fmla="*/ 181189 h 1244"/>
              <a:gd name="T6" fmla="*/ 6816092 w 3736"/>
              <a:gd name="T7" fmla="*/ 158541 h 1244"/>
              <a:gd name="T8" fmla="*/ 6638707 w 3736"/>
              <a:gd name="T9" fmla="*/ 139667 h 1244"/>
              <a:gd name="T10" fmla="*/ 6487742 w 3736"/>
              <a:gd name="T11" fmla="*/ 132117 h 1244"/>
              <a:gd name="T12" fmla="*/ 6310357 w 3736"/>
              <a:gd name="T13" fmla="*/ 128342 h 1244"/>
              <a:gd name="T14" fmla="*/ 6140521 w 3736"/>
              <a:gd name="T15" fmla="*/ 135892 h 1244"/>
              <a:gd name="T16" fmla="*/ 5993330 w 3736"/>
              <a:gd name="T17" fmla="*/ 150991 h 1244"/>
              <a:gd name="T18" fmla="*/ 5827268 w 3736"/>
              <a:gd name="T19" fmla="*/ 166090 h 1244"/>
              <a:gd name="T20" fmla="*/ 5661206 w 3736"/>
              <a:gd name="T21" fmla="*/ 177415 h 1244"/>
              <a:gd name="T22" fmla="*/ 5506466 w 3736"/>
              <a:gd name="T23" fmla="*/ 101919 h 1244"/>
              <a:gd name="T24" fmla="*/ 5325307 w 3736"/>
              <a:gd name="T25" fmla="*/ 188739 h 1244"/>
              <a:gd name="T26" fmla="*/ 5196987 w 3736"/>
              <a:gd name="T27" fmla="*/ 188739 h 1244"/>
              <a:gd name="T28" fmla="*/ 5095085 w 3736"/>
              <a:gd name="T29" fmla="*/ 105694 h 1244"/>
              <a:gd name="T30" fmla="*/ 4857314 w 3736"/>
              <a:gd name="T31" fmla="*/ 169865 h 1244"/>
              <a:gd name="T32" fmla="*/ 4653511 w 3736"/>
              <a:gd name="T33" fmla="*/ 154766 h 1244"/>
              <a:gd name="T34" fmla="*/ 4393096 w 3736"/>
              <a:gd name="T35" fmla="*/ 120793 h 1244"/>
              <a:gd name="T36" fmla="*/ 4174196 w 3736"/>
              <a:gd name="T37" fmla="*/ 98144 h 1244"/>
              <a:gd name="T38" fmla="*/ 4045875 w 3736"/>
              <a:gd name="T39" fmla="*/ 90595 h 1244"/>
              <a:gd name="T40" fmla="*/ 3981715 w 3736"/>
              <a:gd name="T41" fmla="*/ 86820 h 1244"/>
              <a:gd name="T42" fmla="*/ 3921328 w 3736"/>
              <a:gd name="T43" fmla="*/ 86820 h 1244"/>
              <a:gd name="T44" fmla="*/ 3864716 w 3736"/>
              <a:gd name="T45" fmla="*/ 37748 h 1244"/>
              <a:gd name="T46" fmla="*/ 3793008 w 3736"/>
              <a:gd name="T47" fmla="*/ 0 h 1244"/>
              <a:gd name="T48" fmla="*/ 3653365 w 3736"/>
              <a:gd name="T49" fmla="*/ 37748 h 1244"/>
              <a:gd name="T50" fmla="*/ 3592978 w 3736"/>
              <a:gd name="T51" fmla="*/ 135892 h 1244"/>
              <a:gd name="T52" fmla="*/ 3494851 w 3736"/>
              <a:gd name="T53" fmla="*/ 67946 h 1244"/>
              <a:gd name="T54" fmla="*/ 3336337 w 3736"/>
              <a:gd name="T55" fmla="*/ 169865 h 1244"/>
              <a:gd name="T56" fmla="*/ 3192920 w 3736"/>
              <a:gd name="T57" fmla="*/ 177415 h 1244"/>
              <a:gd name="T58" fmla="*/ 3007987 w 3736"/>
              <a:gd name="T59" fmla="*/ 184964 h 1244"/>
              <a:gd name="T60" fmla="*/ 2815506 w 3736"/>
              <a:gd name="T61" fmla="*/ 117018 h 1244"/>
              <a:gd name="T62" fmla="*/ 2611703 w 3736"/>
              <a:gd name="T63" fmla="*/ 98144 h 1244"/>
              <a:gd name="T64" fmla="*/ 2396577 w 3736"/>
              <a:gd name="T65" fmla="*/ 128342 h 1244"/>
              <a:gd name="T66" fmla="*/ 2305998 w 3736"/>
              <a:gd name="T67" fmla="*/ 83045 h 1244"/>
              <a:gd name="T68" fmla="*/ 2226741 w 3736"/>
              <a:gd name="T69" fmla="*/ 173640 h 1244"/>
              <a:gd name="T70" fmla="*/ 2083324 w 3736"/>
              <a:gd name="T71" fmla="*/ 158541 h 1244"/>
              <a:gd name="T72" fmla="*/ 1905939 w 3736"/>
              <a:gd name="T73" fmla="*/ 135892 h 1244"/>
              <a:gd name="T74" fmla="*/ 1724781 w 3736"/>
              <a:gd name="T75" fmla="*/ 117018 h 1244"/>
              <a:gd name="T76" fmla="*/ 1551170 w 3736"/>
              <a:gd name="T77" fmla="*/ 105694 h 1244"/>
              <a:gd name="T78" fmla="*/ 1377560 w 3736"/>
              <a:gd name="T79" fmla="*/ 94369 h 1244"/>
              <a:gd name="T80" fmla="*/ 1188853 w 3736"/>
              <a:gd name="T81" fmla="*/ 83045 h 1244"/>
              <a:gd name="T82" fmla="*/ 1007695 w 3736"/>
              <a:gd name="T83" fmla="*/ 67946 h 1244"/>
              <a:gd name="T84" fmla="*/ 830310 w 3736"/>
              <a:gd name="T85" fmla="*/ 101919 h 1244"/>
              <a:gd name="T86" fmla="*/ 652926 w 3736"/>
              <a:gd name="T87" fmla="*/ 113243 h 1244"/>
              <a:gd name="T88" fmla="*/ 490638 w 3736"/>
              <a:gd name="T89" fmla="*/ 124568 h 1244"/>
              <a:gd name="T90" fmla="*/ 324576 w 3736"/>
              <a:gd name="T91" fmla="*/ 139667 h 1244"/>
              <a:gd name="T92" fmla="*/ 150965 w 3736"/>
              <a:gd name="T93" fmla="*/ 162315 h 1244"/>
              <a:gd name="T94" fmla="*/ 0 w 3736"/>
              <a:gd name="T95" fmla="*/ 218937 h 1244"/>
              <a:gd name="T96" fmla="*/ 3774 w 3736"/>
              <a:gd name="T97" fmla="*/ 2347912 h 12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736" h="1244">
                <a:moveTo>
                  <a:pt x="3736" y="1244"/>
                </a:moveTo>
                <a:lnTo>
                  <a:pt x="3726" y="106"/>
                </a:lnTo>
                <a:lnTo>
                  <a:pt x="3674" y="96"/>
                </a:lnTo>
                <a:lnTo>
                  <a:pt x="3612" y="84"/>
                </a:lnTo>
                <a:lnTo>
                  <a:pt x="3518" y="74"/>
                </a:lnTo>
                <a:lnTo>
                  <a:pt x="3438" y="70"/>
                </a:lnTo>
                <a:lnTo>
                  <a:pt x="3344" y="68"/>
                </a:lnTo>
                <a:lnTo>
                  <a:pt x="3254" y="72"/>
                </a:lnTo>
                <a:lnTo>
                  <a:pt x="3176" y="80"/>
                </a:lnTo>
                <a:lnTo>
                  <a:pt x="3088" y="88"/>
                </a:lnTo>
                <a:lnTo>
                  <a:pt x="3000" y="94"/>
                </a:lnTo>
                <a:lnTo>
                  <a:pt x="2918" y="54"/>
                </a:lnTo>
                <a:lnTo>
                  <a:pt x="2822" y="100"/>
                </a:lnTo>
                <a:lnTo>
                  <a:pt x="2754" y="100"/>
                </a:lnTo>
                <a:lnTo>
                  <a:pt x="2700" y="56"/>
                </a:lnTo>
                <a:lnTo>
                  <a:pt x="2574" y="90"/>
                </a:lnTo>
                <a:lnTo>
                  <a:pt x="2466" y="82"/>
                </a:lnTo>
                <a:lnTo>
                  <a:pt x="2328" y="64"/>
                </a:lnTo>
                <a:lnTo>
                  <a:pt x="2212" y="52"/>
                </a:lnTo>
                <a:lnTo>
                  <a:pt x="2144" y="48"/>
                </a:lnTo>
                <a:lnTo>
                  <a:pt x="2110" y="46"/>
                </a:lnTo>
                <a:lnTo>
                  <a:pt x="2078" y="46"/>
                </a:lnTo>
                <a:lnTo>
                  <a:pt x="2048" y="20"/>
                </a:lnTo>
                <a:lnTo>
                  <a:pt x="2010" y="0"/>
                </a:lnTo>
                <a:lnTo>
                  <a:pt x="1936" y="20"/>
                </a:lnTo>
                <a:lnTo>
                  <a:pt x="1904" y="72"/>
                </a:lnTo>
                <a:lnTo>
                  <a:pt x="1852" y="36"/>
                </a:lnTo>
                <a:lnTo>
                  <a:pt x="1768" y="90"/>
                </a:lnTo>
                <a:lnTo>
                  <a:pt x="1692" y="94"/>
                </a:lnTo>
                <a:lnTo>
                  <a:pt x="1594" y="98"/>
                </a:lnTo>
                <a:lnTo>
                  <a:pt x="1492" y="62"/>
                </a:lnTo>
                <a:lnTo>
                  <a:pt x="1384" y="52"/>
                </a:lnTo>
                <a:lnTo>
                  <a:pt x="1270" y="68"/>
                </a:lnTo>
                <a:lnTo>
                  <a:pt x="1222" y="44"/>
                </a:lnTo>
                <a:lnTo>
                  <a:pt x="1180" y="92"/>
                </a:lnTo>
                <a:lnTo>
                  <a:pt x="1104" y="84"/>
                </a:lnTo>
                <a:lnTo>
                  <a:pt x="1010" y="72"/>
                </a:lnTo>
                <a:lnTo>
                  <a:pt x="914" y="62"/>
                </a:lnTo>
                <a:lnTo>
                  <a:pt x="822" y="56"/>
                </a:lnTo>
                <a:lnTo>
                  <a:pt x="730" y="50"/>
                </a:lnTo>
                <a:lnTo>
                  <a:pt x="630" y="44"/>
                </a:lnTo>
                <a:lnTo>
                  <a:pt x="534" y="36"/>
                </a:lnTo>
                <a:lnTo>
                  <a:pt x="440" y="54"/>
                </a:lnTo>
                <a:lnTo>
                  <a:pt x="346" y="60"/>
                </a:lnTo>
                <a:lnTo>
                  <a:pt x="260" y="66"/>
                </a:lnTo>
                <a:lnTo>
                  <a:pt x="172" y="74"/>
                </a:lnTo>
                <a:lnTo>
                  <a:pt x="80" y="86"/>
                </a:lnTo>
                <a:lnTo>
                  <a:pt x="0" y="116"/>
                </a:lnTo>
                <a:lnTo>
                  <a:pt x="2" y="1244"/>
                </a:lnTo>
              </a:path>
            </a:pathLst>
          </a:custGeom>
          <a:noFill/>
          <a:ln w="635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6" name="Freeform 10"/>
          <p:cNvSpPr>
            <a:spLocks noChangeAspect="1"/>
          </p:cNvSpPr>
          <p:nvPr/>
        </p:nvSpPr>
        <p:spPr bwMode="auto">
          <a:xfrm>
            <a:off x="6118225" y="1620838"/>
            <a:ext cx="2705100" cy="2682875"/>
          </a:xfrm>
          <a:custGeom>
            <a:avLst/>
            <a:gdLst>
              <a:gd name="T0" fmla="*/ 2701327 w 1434"/>
              <a:gd name="T1" fmla="*/ 0 h 1422"/>
              <a:gd name="T2" fmla="*/ 2705100 w 1434"/>
              <a:gd name="T3" fmla="*/ 2682875 h 1422"/>
              <a:gd name="T4" fmla="*/ 0 w 1434"/>
              <a:gd name="T5" fmla="*/ 2675328 h 1422"/>
              <a:gd name="T6" fmla="*/ 2701327 w 1434"/>
              <a:gd name="T7" fmla="*/ 0 h 14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34" h="1422">
                <a:moveTo>
                  <a:pt x="1432" y="0"/>
                </a:moveTo>
                <a:lnTo>
                  <a:pt x="1434" y="1422"/>
                </a:lnTo>
                <a:lnTo>
                  <a:pt x="0" y="1418"/>
                </a:lnTo>
                <a:lnTo>
                  <a:pt x="1432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7" name="Freeform 11"/>
          <p:cNvSpPr>
            <a:spLocks noChangeAspect="1"/>
          </p:cNvSpPr>
          <p:nvPr/>
        </p:nvSpPr>
        <p:spPr bwMode="auto">
          <a:xfrm>
            <a:off x="6118225" y="1620838"/>
            <a:ext cx="2705100" cy="2682875"/>
          </a:xfrm>
          <a:custGeom>
            <a:avLst/>
            <a:gdLst>
              <a:gd name="T0" fmla="*/ 2701327 w 1434"/>
              <a:gd name="T1" fmla="*/ 0 h 1422"/>
              <a:gd name="T2" fmla="*/ 2705100 w 1434"/>
              <a:gd name="T3" fmla="*/ 2682875 h 1422"/>
              <a:gd name="T4" fmla="*/ 0 w 1434"/>
              <a:gd name="T5" fmla="*/ 2675328 h 14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4" h="1422">
                <a:moveTo>
                  <a:pt x="1432" y="0"/>
                </a:moveTo>
                <a:lnTo>
                  <a:pt x="1434" y="1422"/>
                </a:lnTo>
                <a:lnTo>
                  <a:pt x="0" y="141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8" name="Freeform 12"/>
          <p:cNvSpPr>
            <a:spLocks noChangeAspect="1"/>
          </p:cNvSpPr>
          <p:nvPr/>
        </p:nvSpPr>
        <p:spPr bwMode="auto">
          <a:xfrm>
            <a:off x="5400675" y="1344613"/>
            <a:ext cx="3370263" cy="2955925"/>
          </a:xfrm>
          <a:custGeom>
            <a:avLst/>
            <a:gdLst>
              <a:gd name="T0" fmla="*/ 460439 w 1786"/>
              <a:gd name="T1" fmla="*/ 2921949 h 1566"/>
              <a:gd name="T2" fmla="*/ 0 w 1786"/>
              <a:gd name="T3" fmla="*/ 2608613 h 1566"/>
              <a:gd name="T4" fmla="*/ 264186 w 1786"/>
              <a:gd name="T5" fmla="*/ 2434957 h 1566"/>
              <a:gd name="T6" fmla="*/ 630273 w 1786"/>
              <a:gd name="T7" fmla="*/ 2148048 h 1566"/>
              <a:gd name="T8" fmla="*/ 1060519 w 1786"/>
              <a:gd name="T9" fmla="*/ 1913990 h 1566"/>
              <a:gd name="T10" fmla="*/ 1468121 w 1786"/>
              <a:gd name="T11" fmla="*/ 1657281 h 1566"/>
              <a:gd name="T12" fmla="*/ 1713437 w 1786"/>
              <a:gd name="T13" fmla="*/ 1332620 h 1566"/>
              <a:gd name="T14" fmla="*/ 1887045 w 1786"/>
              <a:gd name="T15" fmla="*/ 890930 h 1566"/>
              <a:gd name="T16" fmla="*/ 2555059 w 1786"/>
              <a:gd name="T17" fmla="*/ 0 h 1566"/>
              <a:gd name="T18" fmla="*/ 3370263 w 1786"/>
              <a:gd name="T19" fmla="*/ 271809 h 1566"/>
              <a:gd name="T20" fmla="*/ 2955113 w 1786"/>
              <a:gd name="T21" fmla="*/ 758801 h 1566"/>
              <a:gd name="T22" fmla="*/ 2766408 w 1786"/>
              <a:gd name="T23" fmla="*/ 1242017 h 1566"/>
              <a:gd name="T24" fmla="*/ 2611671 w 1786"/>
              <a:gd name="T25" fmla="*/ 1661056 h 1566"/>
              <a:gd name="T26" fmla="*/ 2358807 w 1786"/>
              <a:gd name="T27" fmla="*/ 1997043 h 1566"/>
              <a:gd name="T28" fmla="*/ 1962527 w 1786"/>
              <a:gd name="T29" fmla="*/ 2242426 h 1566"/>
              <a:gd name="T30" fmla="*/ 1532281 w 1786"/>
              <a:gd name="T31" fmla="*/ 2476484 h 1566"/>
              <a:gd name="T32" fmla="*/ 1128453 w 1786"/>
              <a:gd name="T33" fmla="*/ 2774719 h 1566"/>
              <a:gd name="T34" fmla="*/ 803881 w 1786"/>
              <a:gd name="T35" fmla="*/ 2955925 h 1566"/>
              <a:gd name="T36" fmla="*/ 513276 w 1786"/>
              <a:gd name="T37" fmla="*/ 2952150 h 1566"/>
              <a:gd name="T38" fmla="*/ 460439 w 1786"/>
              <a:gd name="T39" fmla="*/ 2921949 h 156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86" h="1566">
                <a:moveTo>
                  <a:pt x="244" y="1548"/>
                </a:moveTo>
                <a:lnTo>
                  <a:pt x="0" y="1382"/>
                </a:lnTo>
                <a:lnTo>
                  <a:pt x="140" y="1290"/>
                </a:lnTo>
                <a:lnTo>
                  <a:pt x="334" y="1138"/>
                </a:lnTo>
                <a:lnTo>
                  <a:pt x="562" y="1014"/>
                </a:lnTo>
                <a:lnTo>
                  <a:pt x="778" y="878"/>
                </a:lnTo>
                <a:lnTo>
                  <a:pt x="908" y="706"/>
                </a:lnTo>
                <a:lnTo>
                  <a:pt x="1000" y="472"/>
                </a:lnTo>
                <a:lnTo>
                  <a:pt x="1354" y="0"/>
                </a:lnTo>
                <a:lnTo>
                  <a:pt x="1786" y="144"/>
                </a:lnTo>
                <a:lnTo>
                  <a:pt x="1566" y="402"/>
                </a:lnTo>
                <a:lnTo>
                  <a:pt x="1466" y="658"/>
                </a:lnTo>
                <a:lnTo>
                  <a:pt x="1384" y="880"/>
                </a:lnTo>
                <a:lnTo>
                  <a:pt x="1250" y="1058"/>
                </a:lnTo>
                <a:lnTo>
                  <a:pt x="1040" y="1188"/>
                </a:lnTo>
                <a:lnTo>
                  <a:pt x="812" y="1312"/>
                </a:lnTo>
                <a:lnTo>
                  <a:pt x="598" y="1470"/>
                </a:lnTo>
                <a:lnTo>
                  <a:pt x="426" y="1566"/>
                </a:lnTo>
                <a:lnTo>
                  <a:pt x="272" y="1564"/>
                </a:lnTo>
                <a:lnTo>
                  <a:pt x="244" y="1548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9" name="Line 13"/>
          <p:cNvSpPr>
            <a:spLocks noChangeAspect="1" noChangeShapeType="1"/>
          </p:cNvSpPr>
          <p:nvPr/>
        </p:nvSpPr>
        <p:spPr bwMode="auto">
          <a:xfrm flipH="1" flipV="1">
            <a:off x="5835650" y="42513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0" name="Line 14"/>
          <p:cNvSpPr>
            <a:spLocks noChangeAspect="1" noChangeShapeType="1"/>
          </p:cNvSpPr>
          <p:nvPr/>
        </p:nvSpPr>
        <p:spPr bwMode="auto">
          <a:xfrm flipH="1" flipV="1">
            <a:off x="5797550" y="4225925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1" name="Line 15"/>
          <p:cNvSpPr>
            <a:spLocks noChangeAspect="1" noChangeShapeType="1"/>
          </p:cNvSpPr>
          <p:nvPr/>
        </p:nvSpPr>
        <p:spPr bwMode="auto">
          <a:xfrm flipH="1" flipV="1">
            <a:off x="5759450" y="4198938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2" name="Line 16"/>
          <p:cNvSpPr>
            <a:spLocks noChangeAspect="1" noChangeShapeType="1"/>
          </p:cNvSpPr>
          <p:nvPr/>
        </p:nvSpPr>
        <p:spPr bwMode="auto">
          <a:xfrm flipH="1" flipV="1">
            <a:off x="5718175" y="41719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3" name="Line 17"/>
          <p:cNvSpPr>
            <a:spLocks noChangeAspect="1" noChangeShapeType="1"/>
          </p:cNvSpPr>
          <p:nvPr/>
        </p:nvSpPr>
        <p:spPr bwMode="auto">
          <a:xfrm flipH="1" flipV="1">
            <a:off x="5680075" y="4146550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4" name="Line 18"/>
          <p:cNvSpPr>
            <a:spLocks noChangeAspect="1" noChangeShapeType="1"/>
          </p:cNvSpPr>
          <p:nvPr/>
        </p:nvSpPr>
        <p:spPr bwMode="auto">
          <a:xfrm flipH="1" flipV="1">
            <a:off x="5641975" y="4116388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5" name="Line 19"/>
          <p:cNvSpPr>
            <a:spLocks noChangeAspect="1" noChangeShapeType="1"/>
          </p:cNvSpPr>
          <p:nvPr/>
        </p:nvSpPr>
        <p:spPr bwMode="auto">
          <a:xfrm flipH="1" flipV="1">
            <a:off x="5600700" y="408940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6" name="Line 20"/>
          <p:cNvSpPr>
            <a:spLocks noChangeAspect="1" noChangeShapeType="1"/>
          </p:cNvSpPr>
          <p:nvPr/>
        </p:nvSpPr>
        <p:spPr bwMode="auto">
          <a:xfrm flipH="1" flipV="1">
            <a:off x="5562600" y="40624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7" name="Line 21"/>
          <p:cNvSpPr>
            <a:spLocks noChangeAspect="1" noChangeShapeType="1"/>
          </p:cNvSpPr>
          <p:nvPr/>
        </p:nvSpPr>
        <p:spPr bwMode="auto">
          <a:xfrm flipH="1" flipV="1">
            <a:off x="5526088" y="4037013"/>
            <a:ext cx="635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8" name="Line 22"/>
          <p:cNvSpPr>
            <a:spLocks noChangeAspect="1" noChangeShapeType="1"/>
          </p:cNvSpPr>
          <p:nvPr/>
        </p:nvSpPr>
        <p:spPr bwMode="auto">
          <a:xfrm flipH="1" flipV="1">
            <a:off x="5483225" y="401002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9" name="Line 23"/>
          <p:cNvSpPr>
            <a:spLocks noChangeAspect="1" noChangeShapeType="1"/>
          </p:cNvSpPr>
          <p:nvPr/>
        </p:nvSpPr>
        <p:spPr bwMode="auto">
          <a:xfrm flipH="1" flipV="1">
            <a:off x="5446713" y="3983038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0" name="Line 24"/>
          <p:cNvSpPr>
            <a:spLocks noChangeAspect="1" noChangeShapeType="1"/>
          </p:cNvSpPr>
          <p:nvPr/>
        </p:nvSpPr>
        <p:spPr bwMode="auto">
          <a:xfrm flipH="1" flipV="1">
            <a:off x="5405438" y="395763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1" name="Line 25"/>
          <p:cNvSpPr>
            <a:spLocks noChangeAspect="1" noChangeShapeType="1"/>
          </p:cNvSpPr>
          <p:nvPr/>
        </p:nvSpPr>
        <p:spPr bwMode="auto">
          <a:xfrm flipV="1">
            <a:off x="5422900" y="3930650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2" name="Line 26"/>
          <p:cNvSpPr>
            <a:spLocks noChangeAspect="1" noChangeShapeType="1"/>
          </p:cNvSpPr>
          <p:nvPr/>
        </p:nvSpPr>
        <p:spPr bwMode="auto">
          <a:xfrm flipV="1">
            <a:off x="5465763" y="390366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3" name="Line 27"/>
          <p:cNvSpPr>
            <a:spLocks noChangeAspect="1" noChangeShapeType="1"/>
          </p:cNvSpPr>
          <p:nvPr/>
        </p:nvSpPr>
        <p:spPr bwMode="auto">
          <a:xfrm flipV="1">
            <a:off x="5502275" y="3881438"/>
            <a:ext cx="12700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4" name="Line 28"/>
          <p:cNvSpPr>
            <a:spLocks noChangeAspect="1" noChangeShapeType="1"/>
          </p:cNvSpPr>
          <p:nvPr/>
        </p:nvSpPr>
        <p:spPr bwMode="auto">
          <a:xfrm flipV="1">
            <a:off x="5540375" y="38560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5" name="Line 29"/>
          <p:cNvSpPr>
            <a:spLocks noChangeAspect="1" noChangeShapeType="1"/>
          </p:cNvSpPr>
          <p:nvPr/>
        </p:nvSpPr>
        <p:spPr bwMode="auto">
          <a:xfrm flipV="1">
            <a:off x="5581650" y="382905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6" name="Line 30"/>
          <p:cNvSpPr>
            <a:spLocks noChangeAspect="1" noChangeShapeType="1"/>
          </p:cNvSpPr>
          <p:nvPr/>
        </p:nvSpPr>
        <p:spPr bwMode="auto">
          <a:xfrm flipV="1">
            <a:off x="5619750" y="3802063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7" name="Freeform 31"/>
          <p:cNvSpPr>
            <a:spLocks noChangeAspect="1"/>
          </p:cNvSpPr>
          <p:nvPr/>
        </p:nvSpPr>
        <p:spPr bwMode="auto">
          <a:xfrm>
            <a:off x="5661025" y="3776663"/>
            <a:ext cx="7938" cy="6350"/>
          </a:xfrm>
          <a:custGeom>
            <a:avLst/>
            <a:gdLst>
              <a:gd name="T0" fmla="*/ 0 w 4"/>
              <a:gd name="T1" fmla="*/ 6350 h 4"/>
              <a:gd name="T2" fmla="*/ 3969 w 4"/>
              <a:gd name="T3" fmla="*/ 3175 h 4"/>
              <a:gd name="T4" fmla="*/ 7938 w 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2" y="2"/>
                </a:lnTo>
                <a:lnTo>
                  <a:pt x="4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8" name="Line 32"/>
          <p:cNvSpPr>
            <a:spLocks noChangeAspect="1" noChangeShapeType="1"/>
          </p:cNvSpPr>
          <p:nvPr/>
        </p:nvSpPr>
        <p:spPr bwMode="auto">
          <a:xfrm flipV="1">
            <a:off x="5699125" y="3746500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9" name="Line 33"/>
          <p:cNvSpPr>
            <a:spLocks noChangeAspect="1" noChangeShapeType="1"/>
          </p:cNvSpPr>
          <p:nvPr/>
        </p:nvSpPr>
        <p:spPr bwMode="auto">
          <a:xfrm flipV="1">
            <a:off x="5737225" y="3719513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0" name="Line 34"/>
          <p:cNvSpPr>
            <a:spLocks noChangeAspect="1" noChangeShapeType="1"/>
          </p:cNvSpPr>
          <p:nvPr/>
        </p:nvSpPr>
        <p:spPr bwMode="auto">
          <a:xfrm flipV="1">
            <a:off x="5775325" y="368935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1" name="Line 35"/>
          <p:cNvSpPr>
            <a:spLocks noChangeAspect="1" noChangeShapeType="1"/>
          </p:cNvSpPr>
          <p:nvPr/>
        </p:nvSpPr>
        <p:spPr bwMode="auto">
          <a:xfrm flipV="1">
            <a:off x="5808663" y="365918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2" name="Line 36"/>
          <p:cNvSpPr>
            <a:spLocks noChangeAspect="1" noChangeShapeType="1"/>
          </p:cNvSpPr>
          <p:nvPr/>
        </p:nvSpPr>
        <p:spPr bwMode="auto">
          <a:xfrm flipV="1">
            <a:off x="5846763" y="36290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3" name="Line 37"/>
          <p:cNvSpPr>
            <a:spLocks noChangeAspect="1" noChangeShapeType="1"/>
          </p:cNvSpPr>
          <p:nvPr/>
        </p:nvSpPr>
        <p:spPr bwMode="auto">
          <a:xfrm flipV="1">
            <a:off x="5883275" y="3602038"/>
            <a:ext cx="1270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4" name="Line 38"/>
          <p:cNvSpPr>
            <a:spLocks noChangeAspect="1" noChangeShapeType="1"/>
          </p:cNvSpPr>
          <p:nvPr/>
        </p:nvSpPr>
        <p:spPr bwMode="auto">
          <a:xfrm flipV="1">
            <a:off x="5921375" y="35718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5" name="Line 39"/>
          <p:cNvSpPr>
            <a:spLocks noChangeAspect="1" noChangeShapeType="1"/>
          </p:cNvSpPr>
          <p:nvPr/>
        </p:nvSpPr>
        <p:spPr bwMode="auto">
          <a:xfrm flipV="1">
            <a:off x="5959475" y="35417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6" name="Line 40"/>
          <p:cNvSpPr>
            <a:spLocks noChangeAspect="1" noChangeShapeType="1"/>
          </p:cNvSpPr>
          <p:nvPr/>
        </p:nvSpPr>
        <p:spPr bwMode="auto">
          <a:xfrm flipV="1">
            <a:off x="5997575" y="35115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7" name="Line 41"/>
          <p:cNvSpPr>
            <a:spLocks noChangeAspect="1" noChangeShapeType="1"/>
          </p:cNvSpPr>
          <p:nvPr/>
        </p:nvSpPr>
        <p:spPr bwMode="auto">
          <a:xfrm flipV="1">
            <a:off x="6035675" y="3486150"/>
            <a:ext cx="635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8" name="Line 42"/>
          <p:cNvSpPr>
            <a:spLocks noChangeAspect="1" noChangeShapeType="1"/>
          </p:cNvSpPr>
          <p:nvPr/>
        </p:nvSpPr>
        <p:spPr bwMode="auto">
          <a:xfrm flipV="1">
            <a:off x="6076950" y="3462338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9" name="Line 43"/>
          <p:cNvSpPr>
            <a:spLocks noChangeAspect="1" noChangeShapeType="1"/>
          </p:cNvSpPr>
          <p:nvPr/>
        </p:nvSpPr>
        <p:spPr bwMode="auto">
          <a:xfrm flipV="1">
            <a:off x="6118225" y="34401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0" name="Line 44"/>
          <p:cNvSpPr>
            <a:spLocks noChangeAspect="1" noChangeShapeType="1"/>
          </p:cNvSpPr>
          <p:nvPr/>
        </p:nvSpPr>
        <p:spPr bwMode="auto">
          <a:xfrm flipV="1">
            <a:off x="6159500" y="34178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1" name="Line 45"/>
          <p:cNvSpPr>
            <a:spLocks noChangeAspect="1" noChangeShapeType="1"/>
          </p:cNvSpPr>
          <p:nvPr/>
        </p:nvSpPr>
        <p:spPr bwMode="auto">
          <a:xfrm flipV="1">
            <a:off x="6200775" y="339407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2" name="Line 46"/>
          <p:cNvSpPr>
            <a:spLocks noChangeAspect="1" noChangeShapeType="1"/>
          </p:cNvSpPr>
          <p:nvPr/>
        </p:nvSpPr>
        <p:spPr bwMode="auto">
          <a:xfrm flipV="1">
            <a:off x="6242050" y="337185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3" name="Line 47"/>
          <p:cNvSpPr>
            <a:spLocks noChangeAspect="1" noChangeShapeType="1"/>
          </p:cNvSpPr>
          <p:nvPr/>
        </p:nvSpPr>
        <p:spPr bwMode="auto">
          <a:xfrm flipV="1">
            <a:off x="6283325" y="334962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4" name="Line 48"/>
          <p:cNvSpPr>
            <a:spLocks noChangeAspect="1" noChangeShapeType="1"/>
          </p:cNvSpPr>
          <p:nvPr/>
        </p:nvSpPr>
        <p:spPr bwMode="auto">
          <a:xfrm flipV="1">
            <a:off x="6326188" y="33305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5" name="Line 49"/>
          <p:cNvSpPr>
            <a:spLocks noChangeAspect="1" noChangeShapeType="1"/>
          </p:cNvSpPr>
          <p:nvPr/>
        </p:nvSpPr>
        <p:spPr bwMode="auto">
          <a:xfrm flipV="1">
            <a:off x="6367463" y="330835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6" name="Line 50"/>
          <p:cNvSpPr>
            <a:spLocks noChangeAspect="1" noChangeShapeType="1"/>
          </p:cNvSpPr>
          <p:nvPr/>
        </p:nvSpPr>
        <p:spPr bwMode="auto">
          <a:xfrm flipV="1">
            <a:off x="6408738" y="328612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7" name="Line 51"/>
          <p:cNvSpPr>
            <a:spLocks noChangeAspect="1" noChangeShapeType="1"/>
          </p:cNvSpPr>
          <p:nvPr/>
        </p:nvSpPr>
        <p:spPr bwMode="auto">
          <a:xfrm flipV="1">
            <a:off x="6450013" y="3262313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8" name="Line 52"/>
          <p:cNvSpPr>
            <a:spLocks noChangeAspect="1" noChangeShapeType="1"/>
          </p:cNvSpPr>
          <p:nvPr/>
        </p:nvSpPr>
        <p:spPr bwMode="auto">
          <a:xfrm flipV="1">
            <a:off x="6491288" y="3236913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9" name="Line 53"/>
          <p:cNvSpPr>
            <a:spLocks noChangeAspect="1" noChangeShapeType="1"/>
          </p:cNvSpPr>
          <p:nvPr/>
        </p:nvSpPr>
        <p:spPr bwMode="auto">
          <a:xfrm flipV="1">
            <a:off x="6529388" y="32099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0" name="Line 54"/>
          <p:cNvSpPr>
            <a:spLocks noChangeAspect="1" noChangeShapeType="1"/>
          </p:cNvSpPr>
          <p:nvPr/>
        </p:nvSpPr>
        <p:spPr bwMode="auto">
          <a:xfrm flipV="1">
            <a:off x="6570663" y="3187700"/>
            <a:ext cx="7937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1" name="Line 55"/>
          <p:cNvSpPr>
            <a:spLocks noChangeAspect="1" noChangeShapeType="1"/>
          </p:cNvSpPr>
          <p:nvPr/>
        </p:nvSpPr>
        <p:spPr bwMode="auto">
          <a:xfrm flipV="1">
            <a:off x="6608763" y="316071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2" name="Line 56"/>
          <p:cNvSpPr>
            <a:spLocks noChangeAspect="1" noChangeShapeType="1"/>
          </p:cNvSpPr>
          <p:nvPr/>
        </p:nvSpPr>
        <p:spPr bwMode="auto">
          <a:xfrm flipV="1">
            <a:off x="6650038" y="31337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3" name="Line 57"/>
          <p:cNvSpPr>
            <a:spLocks noChangeAspect="1" noChangeShapeType="1"/>
          </p:cNvSpPr>
          <p:nvPr/>
        </p:nvSpPr>
        <p:spPr bwMode="auto">
          <a:xfrm flipV="1">
            <a:off x="6691313" y="3111500"/>
            <a:ext cx="7937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4" name="Line 58"/>
          <p:cNvSpPr>
            <a:spLocks noChangeAspect="1" noChangeShapeType="1"/>
          </p:cNvSpPr>
          <p:nvPr/>
        </p:nvSpPr>
        <p:spPr bwMode="auto">
          <a:xfrm flipV="1">
            <a:off x="6729413" y="3086100"/>
            <a:ext cx="1111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5" name="Line 59"/>
          <p:cNvSpPr>
            <a:spLocks noChangeAspect="1" noChangeShapeType="1"/>
          </p:cNvSpPr>
          <p:nvPr/>
        </p:nvSpPr>
        <p:spPr bwMode="auto">
          <a:xfrm flipV="1">
            <a:off x="6770688" y="30591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6" name="Line 60"/>
          <p:cNvSpPr>
            <a:spLocks noChangeAspect="1" noChangeShapeType="1"/>
          </p:cNvSpPr>
          <p:nvPr/>
        </p:nvSpPr>
        <p:spPr bwMode="auto">
          <a:xfrm flipV="1">
            <a:off x="6808788" y="3036888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7" name="Line 61"/>
          <p:cNvSpPr>
            <a:spLocks noChangeAspect="1" noChangeShapeType="1"/>
          </p:cNvSpPr>
          <p:nvPr/>
        </p:nvSpPr>
        <p:spPr bwMode="auto">
          <a:xfrm flipV="1">
            <a:off x="6850063" y="3009900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8" name="Line 62"/>
          <p:cNvSpPr>
            <a:spLocks noChangeAspect="1" noChangeShapeType="1"/>
          </p:cNvSpPr>
          <p:nvPr/>
        </p:nvSpPr>
        <p:spPr bwMode="auto">
          <a:xfrm flipV="1">
            <a:off x="6883400" y="297656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9" name="Line 63"/>
          <p:cNvSpPr>
            <a:spLocks noChangeAspect="1" noChangeShapeType="1"/>
          </p:cNvSpPr>
          <p:nvPr/>
        </p:nvSpPr>
        <p:spPr bwMode="auto">
          <a:xfrm flipV="1">
            <a:off x="6910388" y="293846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0" name="Line 64"/>
          <p:cNvSpPr>
            <a:spLocks noChangeAspect="1" noChangeShapeType="1"/>
          </p:cNvSpPr>
          <p:nvPr/>
        </p:nvSpPr>
        <p:spPr bwMode="auto">
          <a:xfrm flipV="1">
            <a:off x="6940550" y="29003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1" name="Line 65"/>
          <p:cNvSpPr>
            <a:spLocks noChangeAspect="1" noChangeShapeType="1"/>
          </p:cNvSpPr>
          <p:nvPr/>
        </p:nvSpPr>
        <p:spPr bwMode="auto">
          <a:xfrm flipV="1">
            <a:off x="6967538" y="286226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2" name="Line 66"/>
          <p:cNvSpPr>
            <a:spLocks noChangeAspect="1" noChangeShapeType="1"/>
          </p:cNvSpPr>
          <p:nvPr/>
        </p:nvSpPr>
        <p:spPr bwMode="auto">
          <a:xfrm flipV="1">
            <a:off x="6997700" y="28241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3" name="Line 67"/>
          <p:cNvSpPr>
            <a:spLocks noChangeAspect="1" noChangeShapeType="1"/>
          </p:cNvSpPr>
          <p:nvPr/>
        </p:nvSpPr>
        <p:spPr bwMode="auto">
          <a:xfrm flipV="1">
            <a:off x="7023100" y="278288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4" name="Line 68"/>
          <p:cNvSpPr>
            <a:spLocks noChangeAspect="1" noChangeShapeType="1"/>
          </p:cNvSpPr>
          <p:nvPr/>
        </p:nvSpPr>
        <p:spPr bwMode="auto">
          <a:xfrm flipV="1">
            <a:off x="7053263" y="274637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5" name="Line 69"/>
          <p:cNvSpPr>
            <a:spLocks noChangeAspect="1" noChangeShapeType="1"/>
          </p:cNvSpPr>
          <p:nvPr/>
        </p:nvSpPr>
        <p:spPr bwMode="auto">
          <a:xfrm flipV="1">
            <a:off x="7080250" y="2708275"/>
            <a:ext cx="7938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6" name="Freeform 70"/>
          <p:cNvSpPr>
            <a:spLocks noChangeAspect="1"/>
          </p:cNvSpPr>
          <p:nvPr/>
        </p:nvSpPr>
        <p:spPr bwMode="auto">
          <a:xfrm>
            <a:off x="7110413" y="2670175"/>
            <a:ext cx="3175" cy="11113"/>
          </a:xfrm>
          <a:custGeom>
            <a:avLst/>
            <a:gdLst>
              <a:gd name="T0" fmla="*/ 0 w 2"/>
              <a:gd name="T1" fmla="*/ 11113 h 6"/>
              <a:gd name="T2" fmla="*/ 3175 w 2"/>
              <a:gd name="T3" fmla="*/ 7409 h 6"/>
              <a:gd name="T4" fmla="*/ 3175 w 2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6">
                <a:moveTo>
                  <a:pt x="0" y="6"/>
                </a:moveTo>
                <a:lnTo>
                  <a:pt x="2" y="4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7" name="Line 71"/>
          <p:cNvSpPr>
            <a:spLocks noChangeAspect="1" noChangeShapeType="1"/>
          </p:cNvSpPr>
          <p:nvPr/>
        </p:nvSpPr>
        <p:spPr bwMode="auto">
          <a:xfrm flipV="1">
            <a:off x="7129463" y="2624138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8" name="Line 72"/>
          <p:cNvSpPr>
            <a:spLocks noChangeAspect="1" noChangeShapeType="1"/>
          </p:cNvSpPr>
          <p:nvPr/>
        </p:nvSpPr>
        <p:spPr bwMode="auto">
          <a:xfrm flipV="1">
            <a:off x="7143750" y="258286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9" name="Line 73"/>
          <p:cNvSpPr>
            <a:spLocks noChangeAspect="1" noChangeShapeType="1"/>
          </p:cNvSpPr>
          <p:nvPr/>
        </p:nvSpPr>
        <p:spPr bwMode="auto">
          <a:xfrm flipV="1">
            <a:off x="7162800" y="2538413"/>
            <a:ext cx="4763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0" name="Line 74"/>
          <p:cNvSpPr>
            <a:spLocks noChangeAspect="1" noChangeShapeType="1"/>
          </p:cNvSpPr>
          <p:nvPr/>
        </p:nvSpPr>
        <p:spPr bwMode="auto">
          <a:xfrm flipV="1">
            <a:off x="7181850" y="2497138"/>
            <a:ext cx="476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1" name="Line 75"/>
          <p:cNvSpPr>
            <a:spLocks noChangeAspect="1" noChangeShapeType="1"/>
          </p:cNvSpPr>
          <p:nvPr/>
        </p:nvSpPr>
        <p:spPr bwMode="auto">
          <a:xfrm flipV="1">
            <a:off x="7197725" y="24511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2" name="Line 76"/>
          <p:cNvSpPr>
            <a:spLocks noChangeAspect="1" noChangeShapeType="1"/>
          </p:cNvSpPr>
          <p:nvPr/>
        </p:nvSpPr>
        <p:spPr bwMode="auto">
          <a:xfrm flipV="1">
            <a:off x="7216775" y="240665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3" name="Line 77"/>
          <p:cNvSpPr>
            <a:spLocks noChangeAspect="1" noChangeShapeType="1"/>
          </p:cNvSpPr>
          <p:nvPr/>
        </p:nvSpPr>
        <p:spPr bwMode="auto">
          <a:xfrm flipV="1">
            <a:off x="7235825" y="2363788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4" name="Line 78"/>
          <p:cNvSpPr>
            <a:spLocks noChangeAspect="1" noChangeShapeType="1"/>
          </p:cNvSpPr>
          <p:nvPr/>
        </p:nvSpPr>
        <p:spPr bwMode="auto">
          <a:xfrm flipV="1">
            <a:off x="7250113" y="231933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5" name="Line 79"/>
          <p:cNvSpPr>
            <a:spLocks noChangeAspect="1" noChangeShapeType="1"/>
          </p:cNvSpPr>
          <p:nvPr/>
        </p:nvSpPr>
        <p:spPr bwMode="auto">
          <a:xfrm flipV="1">
            <a:off x="7269163" y="22733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6" name="Freeform 80"/>
          <p:cNvSpPr>
            <a:spLocks noChangeAspect="1"/>
          </p:cNvSpPr>
          <p:nvPr/>
        </p:nvSpPr>
        <p:spPr bwMode="auto">
          <a:xfrm>
            <a:off x="7288213" y="2232025"/>
            <a:ext cx="3175" cy="11113"/>
          </a:xfrm>
          <a:custGeom>
            <a:avLst/>
            <a:gdLst>
              <a:gd name="T0" fmla="*/ 0 w 2"/>
              <a:gd name="T1" fmla="*/ 11113 h 6"/>
              <a:gd name="T2" fmla="*/ 0 w 2"/>
              <a:gd name="T3" fmla="*/ 3704 h 6"/>
              <a:gd name="T4" fmla="*/ 3175 w 2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6">
                <a:moveTo>
                  <a:pt x="0" y="6"/>
                </a:move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7" name="Line 81"/>
          <p:cNvSpPr>
            <a:spLocks noChangeAspect="1" noChangeShapeType="1"/>
          </p:cNvSpPr>
          <p:nvPr/>
        </p:nvSpPr>
        <p:spPr bwMode="auto">
          <a:xfrm flipV="1">
            <a:off x="7313613" y="219392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8" name="Line 82"/>
          <p:cNvSpPr>
            <a:spLocks noChangeAspect="1" noChangeShapeType="1"/>
          </p:cNvSpPr>
          <p:nvPr/>
        </p:nvSpPr>
        <p:spPr bwMode="auto">
          <a:xfrm flipV="1">
            <a:off x="7340600" y="215741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9" name="Line 83"/>
          <p:cNvSpPr>
            <a:spLocks noChangeAspect="1" noChangeShapeType="1"/>
          </p:cNvSpPr>
          <p:nvPr/>
        </p:nvSpPr>
        <p:spPr bwMode="auto">
          <a:xfrm flipV="1">
            <a:off x="7370763" y="21193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0" name="Line 84"/>
          <p:cNvSpPr>
            <a:spLocks noChangeAspect="1" noChangeShapeType="1"/>
          </p:cNvSpPr>
          <p:nvPr/>
        </p:nvSpPr>
        <p:spPr bwMode="auto">
          <a:xfrm flipV="1">
            <a:off x="7397750" y="20812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1" name="Line 85"/>
          <p:cNvSpPr>
            <a:spLocks noChangeAspect="1" noChangeShapeType="1"/>
          </p:cNvSpPr>
          <p:nvPr/>
        </p:nvSpPr>
        <p:spPr bwMode="auto">
          <a:xfrm flipV="1">
            <a:off x="7427913" y="20431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2" name="Line 86"/>
          <p:cNvSpPr>
            <a:spLocks noChangeAspect="1" noChangeShapeType="1"/>
          </p:cNvSpPr>
          <p:nvPr/>
        </p:nvSpPr>
        <p:spPr bwMode="auto">
          <a:xfrm flipV="1">
            <a:off x="7453313" y="2006600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3" name="Line 87"/>
          <p:cNvSpPr>
            <a:spLocks noChangeAspect="1" noChangeShapeType="1"/>
          </p:cNvSpPr>
          <p:nvPr/>
        </p:nvSpPr>
        <p:spPr bwMode="auto">
          <a:xfrm flipV="1">
            <a:off x="7483475" y="19685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4" name="Line 88"/>
          <p:cNvSpPr>
            <a:spLocks noChangeAspect="1" noChangeShapeType="1"/>
          </p:cNvSpPr>
          <p:nvPr/>
        </p:nvSpPr>
        <p:spPr bwMode="auto">
          <a:xfrm flipV="1">
            <a:off x="7510463" y="1930400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5" name="Line 89"/>
          <p:cNvSpPr>
            <a:spLocks noChangeAspect="1" noChangeShapeType="1"/>
          </p:cNvSpPr>
          <p:nvPr/>
        </p:nvSpPr>
        <p:spPr bwMode="auto">
          <a:xfrm flipV="1">
            <a:off x="7540625" y="18923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6" name="Line 90"/>
          <p:cNvSpPr>
            <a:spLocks noChangeAspect="1" noChangeShapeType="1"/>
          </p:cNvSpPr>
          <p:nvPr/>
        </p:nvSpPr>
        <p:spPr bwMode="auto">
          <a:xfrm flipV="1">
            <a:off x="7567613" y="185420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7" name="Line 91"/>
          <p:cNvSpPr>
            <a:spLocks noChangeAspect="1" noChangeShapeType="1"/>
          </p:cNvSpPr>
          <p:nvPr/>
        </p:nvSpPr>
        <p:spPr bwMode="auto">
          <a:xfrm flipV="1">
            <a:off x="7597775" y="1817688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8" name="Line 92"/>
          <p:cNvSpPr>
            <a:spLocks noChangeAspect="1" noChangeShapeType="1"/>
          </p:cNvSpPr>
          <p:nvPr/>
        </p:nvSpPr>
        <p:spPr bwMode="auto">
          <a:xfrm flipV="1">
            <a:off x="7623175" y="17795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9" name="Line 93"/>
          <p:cNvSpPr>
            <a:spLocks noChangeAspect="1" noChangeShapeType="1"/>
          </p:cNvSpPr>
          <p:nvPr/>
        </p:nvSpPr>
        <p:spPr bwMode="auto">
          <a:xfrm flipV="1">
            <a:off x="7653338" y="174148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0" name="Line 94"/>
          <p:cNvSpPr>
            <a:spLocks noChangeAspect="1" noChangeShapeType="1"/>
          </p:cNvSpPr>
          <p:nvPr/>
        </p:nvSpPr>
        <p:spPr bwMode="auto">
          <a:xfrm flipV="1">
            <a:off x="7680325" y="17033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1" name="Line 95"/>
          <p:cNvSpPr>
            <a:spLocks noChangeAspect="1" noChangeShapeType="1"/>
          </p:cNvSpPr>
          <p:nvPr/>
        </p:nvSpPr>
        <p:spPr bwMode="auto">
          <a:xfrm flipV="1">
            <a:off x="7710488" y="1666875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2" name="Line 96"/>
          <p:cNvSpPr>
            <a:spLocks noChangeAspect="1" noChangeShapeType="1"/>
          </p:cNvSpPr>
          <p:nvPr/>
        </p:nvSpPr>
        <p:spPr bwMode="auto">
          <a:xfrm flipV="1">
            <a:off x="7737475" y="1628775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3" name="Line 97"/>
          <p:cNvSpPr>
            <a:spLocks noChangeAspect="1" noChangeShapeType="1"/>
          </p:cNvSpPr>
          <p:nvPr/>
        </p:nvSpPr>
        <p:spPr bwMode="auto">
          <a:xfrm flipV="1">
            <a:off x="7767638" y="1590675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4" name="Line 98"/>
          <p:cNvSpPr>
            <a:spLocks noChangeAspect="1" noChangeShapeType="1"/>
          </p:cNvSpPr>
          <p:nvPr/>
        </p:nvSpPr>
        <p:spPr bwMode="auto">
          <a:xfrm flipV="1">
            <a:off x="7797800" y="1552575"/>
            <a:ext cx="3175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5" name="Line 99"/>
          <p:cNvSpPr>
            <a:spLocks noChangeAspect="1" noChangeShapeType="1"/>
          </p:cNvSpPr>
          <p:nvPr/>
        </p:nvSpPr>
        <p:spPr bwMode="auto">
          <a:xfrm flipV="1">
            <a:off x="7823200" y="15144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6" name="Line 100"/>
          <p:cNvSpPr>
            <a:spLocks noChangeAspect="1" noChangeShapeType="1"/>
          </p:cNvSpPr>
          <p:nvPr/>
        </p:nvSpPr>
        <p:spPr bwMode="auto">
          <a:xfrm flipV="1">
            <a:off x="7853363" y="1477963"/>
            <a:ext cx="476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7" name="Line 101"/>
          <p:cNvSpPr>
            <a:spLocks noChangeAspect="1" noChangeShapeType="1"/>
          </p:cNvSpPr>
          <p:nvPr/>
        </p:nvSpPr>
        <p:spPr bwMode="auto">
          <a:xfrm flipV="1">
            <a:off x="7880350" y="143668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8" name="Line 102"/>
          <p:cNvSpPr>
            <a:spLocks noChangeAspect="1" noChangeShapeType="1"/>
          </p:cNvSpPr>
          <p:nvPr/>
        </p:nvSpPr>
        <p:spPr bwMode="auto">
          <a:xfrm flipV="1">
            <a:off x="7910513" y="139858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9" name="Line 103"/>
          <p:cNvSpPr>
            <a:spLocks noChangeAspect="1" noChangeShapeType="1"/>
          </p:cNvSpPr>
          <p:nvPr/>
        </p:nvSpPr>
        <p:spPr bwMode="auto">
          <a:xfrm flipV="1">
            <a:off x="7937500" y="1360488"/>
            <a:ext cx="6350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0" name="Line 104"/>
          <p:cNvSpPr>
            <a:spLocks noChangeAspect="1" noChangeShapeType="1"/>
          </p:cNvSpPr>
          <p:nvPr/>
        </p:nvSpPr>
        <p:spPr bwMode="auto">
          <a:xfrm>
            <a:off x="7970838" y="13493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1" name="Line 105"/>
          <p:cNvSpPr>
            <a:spLocks noChangeAspect="1" noChangeShapeType="1"/>
          </p:cNvSpPr>
          <p:nvPr/>
        </p:nvSpPr>
        <p:spPr bwMode="auto">
          <a:xfrm>
            <a:off x="8016875" y="1363663"/>
            <a:ext cx="11113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2" name="Line 106"/>
          <p:cNvSpPr>
            <a:spLocks noChangeAspect="1" noChangeShapeType="1"/>
          </p:cNvSpPr>
          <p:nvPr/>
        </p:nvSpPr>
        <p:spPr bwMode="auto">
          <a:xfrm>
            <a:off x="8061325" y="13795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3" name="Line 107"/>
          <p:cNvSpPr>
            <a:spLocks noChangeAspect="1" noChangeShapeType="1"/>
          </p:cNvSpPr>
          <p:nvPr/>
        </p:nvSpPr>
        <p:spPr bwMode="auto">
          <a:xfrm>
            <a:off x="8107363" y="1393825"/>
            <a:ext cx="11112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4" name="Line 108"/>
          <p:cNvSpPr>
            <a:spLocks noChangeAspect="1" noChangeShapeType="1"/>
          </p:cNvSpPr>
          <p:nvPr/>
        </p:nvSpPr>
        <p:spPr bwMode="auto">
          <a:xfrm>
            <a:off x="8148638" y="140970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5" name="Line 109"/>
          <p:cNvSpPr>
            <a:spLocks noChangeAspect="1" noChangeShapeType="1"/>
          </p:cNvSpPr>
          <p:nvPr/>
        </p:nvSpPr>
        <p:spPr bwMode="auto">
          <a:xfrm>
            <a:off x="8193088" y="1423988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6" name="Line 110"/>
          <p:cNvSpPr>
            <a:spLocks noChangeAspect="1" noChangeShapeType="1"/>
          </p:cNvSpPr>
          <p:nvPr/>
        </p:nvSpPr>
        <p:spPr bwMode="auto">
          <a:xfrm>
            <a:off x="8239125" y="143986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7" name="Line 111"/>
          <p:cNvSpPr>
            <a:spLocks noChangeAspect="1" noChangeShapeType="1"/>
          </p:cNvSpPr>
          <p:nvPr/>
        </p:nvSpPr>
        <p:spPr bwMode="auto">
          <a:xfrm>
            <a:off x="8283575" y="1454150"/>
            <a:ext cx="12700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8" name="Line 112"/>
          <p:cNvSpPr>
            <a:spLocks noChangeAspect="1" noChangeShapeType="1"/>
          </p:cNvSpPr>
          <p:nvPr/>
        </p:nvSpPr>
        <p:spPr bwMode="auto">
          <a:xfrm>
            <a:off x="8329613" y="147002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9" name="Line 113"/>
          <p:cNvSpPr>
            <a:spLocks noChangeAspect="1" noChangeShapeType="1"/>
          </p:cNvSpPr>
          <p:nvPr/>
        </p:nvSpPr>
        <p:spPr bwMode="auto">
          <a:xfrm>
            <a:off x="8374063" y="1484313"/>
            <a:ext cx="12700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0" name="Line 114"/>
          <p:cNvSpPr>
            <a:spLocks noChangeAspect="1" noChangeShapeType="1"/>
          </p:cNvSpPr>
          <p:nvPr/>
        </p:nvSpPr>
        <p:spPr bwMode="auto">
          <a:xfrm>
            <a:off x="8420100" y="150018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1" name="Line 115"/>
          <p:cNvSpPr>
            <a:spLocks noChangeAspect="1" noChangeShapeType="1"/>
          </p:cNvSpPr>
          <p:nvPr/>
        </p:nvSpPr>
        <p:spPr bwMode="auto">
          <a:xfrm>
            <a:off x="8466138" y="1514475"/>
            <a:ext cx="11112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2" name="Line 116"/>
          <p:cNvSpPr>
            <a:spLocks noChangeAspect="1" noChangeShapeType="1"/>
          </p:cNvSpPr>
          <p:nvPr/>
        </p:nvSpPr>
        <p:spPr bwMode="auto">
          <a:xfrm>
            <a:off x="8507413" y="153035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3" name="Line 117"/>
          <p:cNvSpPr>
            <a:spLocks noChangeAspect="1" noChangeShapeType="1"/>
          </p:cNvSpPr>
          <p:nvPr/>
        </p:nvSpPr>
        <p:spPr bwMode="auto">
          <a:xfrm>
            <a:off x="8551863" y="1544638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4" name="Line 118"/>
          <p:cNvSpPr>
            <a:spLocks noChangeAspect="1" noChangeShapeType="1"/>
          </p:cNvSpPr>
          <p:nvPr/>
        </p:nvSpPr>
        <p:spPr bwMode="auto">
          <a:xfrm>
            <a:off x="8597900" y="156051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5" name="Line 119"/>
          <p:cNvSpPr>
            <a:spLocks noChangeAspect="1" noChangeShapeType="1"/>
          </p:cNvSpPr>
          <p:nvPr/>
        </p:nvSpPr>
        <p:spPr bwMode="auto">
          <a:xfrm>
            <a:off x="8642350" y="157480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6" name="Line 120"/>
          <p:cNvSpPr>
            <a:spLocks noChangeAspect="1" noChangeShapeType="1"/>
          </p:cNvSpPr>
          <p:nvPr/>
        </p:nvSpPr>
        <p:spPr bwMode="auto">
          <a:xfrm>
            <a:off x="8688388" y="15906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7" name="Line 121"/>
          <p:cNvSpPr>
            <a:spLocks noChangeAspect="1" noChangeShapeType="1"/>
          </p:cNvSpPr>
          <p:nvPr/>
        </p:nvSpPr>
        <p:spPr bwMode="auto">
          <a:xfrm>
            <a:off x="8732838" y="1604963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8" name="Line 122"/>
          <p:cNvSpPr>
            <a:spLocks noChangeAspect="1" noChangeShapeType="1"/>
          </p:cNvSpPr>
          <p:nvPr/>
        </p:nvSpPr>
        <p:spPr bwMode="auto">
          <a:xfrm flipH="1">
            <a:off x="8763000" y="162083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9" name="Line 123"/>
          <p:cNvSpPr>
            <a:spLocks noChangeAspect="1" noChangeShapeType="1"/>
          </p:cNvSpPr>
          <p:nvPr/>
        </p:nvSpPr>
        <p:spPr bwMode="auto">
          <a:xfrm flipH="1">
            <a:off x="8729663" y="165893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0" name="Line 124"/>
          <p:cNvSpPr>
            <a:spLocks noChangeAspect="1" noChangeShapeType="1"/>
          </p:cNvSpPr>
          <p:nvPr/>
        </p:nvSpPr>
        <p:spPr bwMode="auto">
          <a:xfrm flipH="1">
            <a:off x="8699500" y="1692275"/>
            <a:ext cx="7938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1" name="Line 125"/>
          <p:cNvSpPr>
            <a:spLocks noChangeAspect="1" noChangeShapeType="1"/>
          </p:cNvSpPr>
          <p:nvPr/>
        </p:nvSpPr>
        <p:spPr bwMode="auto">
          <a:xfrm flipH="1">
            <a:off x="8669338" y="173037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2" name="Line 126"/>
          <p:cNvSpPr>
            <a:spLocks noChangeAspect="1" noChangeShapeType="1"/>
          </p:cNvSpPr>
          <p:nvPr/>
        </p:nvSpPr>
        <p:spPr bwMode="auto">
          <a:xfrm flipH="1">
            <a:off x="8639175" y="176371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3" name="Line 127"/>
          <p:cNvSpPr>
            <a:spLocks noChangeAspect="1" noChangeShapeType="1"/>
          </p:cNvSpPr>
          <p:nvPr/>
        </p:nvSpPr>
        <p:spPr bwMode="auto">
          <a:xfrm flipH="1">
            <a:off x="8609013" y="18018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4" name="Line 128"/>
          <p:cNvSpPr>
            <a:spLocks noChangeAspect="1" noChangeShapeType="1"/>
          </p:cNvSpPr>
          <p:nvPr/>
        </p:nvSpPr>
        <p:spPr bwMode="auto">
          <a:xfrm flipH="1">
            <a:off x="8578850" y="183673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5" name="Line 129"/>
          <p:cNvSpPr>
            <a:spLocks noChangeAspect="1" noChangeShapeType="1"/>
          </p:cNvSpPr>
          <p:nvPr/>
        </p:nvSpPr>
        <p:spPr bwMode="auto">
          <a:xfrm flipH="1">
            <a:off x="8543925" y="18732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6" name="Line 130"/>
          <p:cNvSpPr>
            <a:spLocks noChangeAspect="1" noChangeShapeType="1"/>
          </p:cNvSpPr>
          <p:nvPr/>
        </p:nvSpPr>
        <p:spPr bwMode="auto">
          <a:xfrm flipH="1">
            <a:off x="8513763" y="190817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7" name="Line 131"/>
          <p:cNvSpPr>
            <a:spLocks noChangeAspect="1" noChangeShapeType="1"/>
          </p:cNvSpPr>
          <p:nvPr/>
        </p:nvSpPr>
        <p:spPr bwMode="auto">
          <a:xfrm flipH="1">
            <a:off x="8483600" y="19446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8" name="Line 132"/>
          <p:cNvSpPr>
            <a:spLocks noChangeAspect="1" noChangeShapeType="1"/>
          </p:cNvSpPr>
          <p:nvPr/>
        </p:nvSpPr>
        <p:spPr bwMode="auto">
          <a:xfrm flipH="1">
            <a:off x="8453438" y="1979613"/>
            <a:ext cx="7937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9" name="Line 133"/>
          <p:cNvSpPr>
            <a:spLocks noChangeAspect="1" noChangeShapeType="1"/>
          </p:cNvSpPr>
          <p:nvPr/>
        </p:nvSpPr>
        <p:spPr bwMode="auto">
          <a:xfrm flipH="1">
            <a:off x="8423275" y="201771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0" name="Line 134"/>
          <p:cNvSpPr>
            <a:spLocks noChangeAspect="1" noChangeShapeType="1"/>
          </p:cNvSpPr>
          <p:nvPr/>
        </p:nvSpPr>
        <p:spPr bwMode="auto">
          <a:xfrm flipH="1">
            <a:off x="8393113" y="2051050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1" name="Line 135"/>
          <p:cNvSpPr>
            <a:spLocks noChangeAspect="1" noChangeShapeType="1"/>
          </p:cNvSpPr>
          <p:nvPr/>
        </p:nvSpPr>
        <p:spPr bwMode="auto">
          <a:xfrm flipH="1">
            <a:off x="8359775" y="20891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2" name="Line 136"/>
          <p:cNvSpPr>
            <a:spLocks noChangeAspect="1" noChangeShapeType="1"/>
          </p:cNvSpPr>
          <p:nvPr/>
        </p:nvSpPr>
        <p:spPr bwMode="auto">
          <a:xfrm flipH="1">
            <a:off x="8340725" y="213042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3" name="Line 137"/>
          <p:cNvSpPr>
            <a:spLocks noChangeAspect="1" noChangeShapeType="1"/>
          </p:cNvSpPr>
          <p:nvPr/>
        </p:nvSpPr>
        <p:spPr bwMode="auto">
          <a:xfrm flipH="1">
            <a:off x="8326438" y="21717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4" name="Line 138"/>
          <p:cNvSpPr>
            <a:spLocks noChangeAspect="1" noChangeShapeType="1"/>
          </p:cNvSpPr>
          <p:nvPr/>
        </p:nvSpPr>
        <p:spPr bwMode="auto">
          <a:xfrm flipH="1">
            <a:off x="8307388" y="221773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5" name="Line 139"/>
          <p:cNvSpPr>
            <a:spLocks noChangeAspect="1" noChangeShapeType="1"/>
          </p:cNvSpPr>
          <p:nvPr/>
        </p:nvSpPr>
        <p:spPr bwMode="auto">
          <a:xfrm flipH="1">
            <a:off x="8288338" y="2262188"/>
            <a:ext cx="7937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6" name="Line 140"/>
          <p:cNvSpPr>
            <a:spLocks noChangeAspect="1" noChangeShapeType="1"/>
          </p:cNvSpPr>
          <p:nvPr/>
        </p:nvSpPr>
        <p:spPr bwMode="auto">
          <a:xfrm flipH="1">
            <a:off x="8272463" y="230346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7" name="Line 141"/>
          <p:cNvSpPr>
            <a:spLocks noChangeAspect="1" noChangeShapeType="1"/>
          </p:cNvSpPr>
          <p:nvPr/>
        </p:nvSpPr>
        <p:spPr bwMode="auto">
          <a:xfrm flipH="1">
            <a:off x="8253413" y="2349500"/>
            <a:ext cx="4762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8" name="Line 142"/>
          <p:cNvSpPr>
            <a:spLocks noChangeAspect="1" noChangeShapeType="1"/>
          </p:cNvSpPr>
          <p:nvPr/>
        </p:nvSpPr>
        <p:spPr bwMode="auto">
          <a:xfrm flipH="1">
            <a:off x="8239125" y="2393950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9" name="Line 143"/>
          <p:cNvSpPr>
            <a:spLocks noChangeAspect="1" noChangeShapeType="1"/>
          </p:cNvSpPr>
          <p:nvPr/>
        </p:nvSpPr>
        <p:spPr bwMode="auto">
          <a:xfrm flipH="1">
            <a:off x="8220075" y="2436813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0" name="Line 144"/>
          <p:cNvSpPr>
            <a:spLocks noChangeAspect="1" noChangeShapeType="1"/>
          </p:cNvSpPr>
          <p:nvPr/>
        </p:nvSpPr>
        <p:spPr bwMode="auto">
          <a:xfrm flipH="1">
            <a:off x="8201025" y="248126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1" name="Line 145"/>
          <p:cNvSpPr>
            <a:spLocks noChangeAspect="1" noChangeShapeType="1"/>
          </p:cNvSpPr>
          <p:nvPr/>
        </p:nvSpPr>
        <p:spPr bwMode="auto">
          <a:xfrm flipH="1">
            <a:off x="8186738" y="2527300"/>
            <a:ext cx="3175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2" name="Line 146"/>
          <p:cNvSpPr>
            <a:spLocks noChangeAspect="1" noChangeShapeType="1"/>
          </p:cNvSpPr>
          <p:nvPr/>
        </p:nvSpPr>
        <p:spPr bwMode="auto">
          <a:xfrm flipH="1">
            <a:off x="8167688" y="256857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3" name="Line 147"/>
          <p:cNvSpPr>
            <a:spLocks noChangeAspect="1" noChangeShapeType="1"/>
          </p:cNvSpPr>
          <p:nvPr/>
        </p:nvSpPr>
        <p:spPr bwMode="auto">
          <a:xfrm flipH="1">
            <a:off x="8151813" y="2613025"/>
            <a:ext cx="4762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4" name="Line 148"/>
          <p:cNvSpPr>
            <a:spLocks noChangeAspect="1" noChangeShapeType="1"/>
          </p:cNvSpPr>
          <p:nvPr/>
        </p:nvSpPr>
        <p:spPr bwMode="auto">
          <a:xfrm flipH="1">
            <a:off x="8137525" y="2659063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5" name="Line 149"/>
          <p:cNvSpPr>
            <a:spLocks noChangeAspect="1" noChangeShapeType="1"/>
          </p:cNvSpPr>
          <p:nvPr/>
        </p:nvSpPr>
        <p:spPr bwMode="auto">
          <a:xfrm flipH="1">
            <a:off x="8118475" y="2703513"/>
            <a:ext cx="3175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6" name="Line 150"/>
          <p:cNvSpPr>
            <a:spLocks noChangeAspect="1" noChangeShapeType="1"/>
          </p:cNvSpPr>
          <p:nvPr/>
        </p:nvSpPr>
        <p:spPr bwMode="auto">
          <a:xfrm flipH="1">
            <a:off x="8102600" y="2746375"/>
            <a:ext cx="4763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7" name="Line 151"/>
          <p:cNvSpPr>
            <a:spLocks noChangeAspect="1" noChangeShapeType="1"/>
          </p:cNvSpPr>
          <p:nvPr/>
        </p:nvSpPr>
        <p:spPr bwMode="auto">
          <a:xfrm flipH="1">
            <a:off x="8088313" y="279082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8" name="Line 152"/>
          <p:cNvSpPr>
            <a:spLocks noChangeAspect="1" noChangeShapeType="1"/>
          </p:cNvSpPr>
          <p:nvPr/>
        </p:nvSpPr>
        <p:spPr bwMode="auto">
          <a:xfrm flipH="1">
            <a:off x="8072438" y="283686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9" name="Line 153"/>
          <p:cNvSpPr>
            <a:spLocks noChangeAspect="1" noChangeShapeType="1"/>
          </p:cNvSpPr>
          <p:nvPr/>
        </p:nvSpPr>
        <p:spPr bwMode="auto">
          <a:xfrm flipH="1">
            <a:off x="8053388" y="288131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0" name="Line 154"/>
          <p:cNvSpPr>
            <a:spLocks noChangeAspect="1" noChangeShapeType="1"/>
          </p:cNvSpPr>
          <p:nvPr/>
        </p:nvSpPr>
        <p:spPr bwMode="auto">
          <a:xfrm flipH="1">
            <a:off x="8039100" y="292258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1" name="Line 155"/>
          <p:cNvSpPr>
            <a:spLocks noChangeAspect="1" noChangeShapeType="1"/>
          </p:cNvSpPr>
          <p:nvPr/>
        </p:nvSpPr>
        <p:spPr bwMode="auto">
          <a:xfrm flipH="1">
            <a:off x="8023225" y="2968625"/>
            <a:ext cx="4763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2" name="Line 156"/>
          <p:cNvSpPr>
            <a:spLocks noChangeAspect="1" noChangeShapeType="1"/>
          </p:cNvSpPr>
          <p:nvPr/>
        </p:nvSpPr>
        <p:spPr bwMode="auto">
          <a:xfrm flipH="1">
            <a:off x="8001000" y="30130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3" name="Line 157"/>
          <p:cNvSpPr>
            <a:spLocks noChangeAspect="1" noChangeShapeType="1"/>
          </p:cNvSpPr>
          <p:nvPr/>
        </p:nvSpPr>
        <p:spPr bwMode="auto">
          <a:xfrm flipH="1">
            <a:off x="7970838" y="305117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4" name="Line 158"/>
          <p:cNvSpPr>
            <a:spLocks noChangeAspect="1" noChangeShapeType="1"/>
          </p:cNvSpPr>
          <p:nvPr/>
        </p:nvSpPr>
        <p:spPr bwMode="auto">
          <a:xfrm flipH="1">
            <a:off x="7943850" y="30892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5" name="Line 159"/>
          <p:cNvSpPr>
            <a:spLocks noChangeAspect="1" noChangeShapeType="1"/>
          </p:cNvSpPr>
          <p:nvPr/>
        </p:nvSpPr>
        <p:spPr bwMode="auto">
          <a:xfrm flipH="1">
            <a:off x="7913688" y="3127375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6" name="Line 160"/>
          <p:cNvSpPr>
            <a:spLocks noChangeAspect="1" noChangeShapeType="1"/>
          </p:cNvSpPr>
          <p:nvPr/>
        </p:nvSpPr>
        <p:spPr bwMode="auto">
          <a:xfrm flipH="1">
            <a:off x="7888288" y="316388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7" name="Line 161"/>
          <p:cNvSpPr>
            <a:spLocks noChangeAspect="1" noChangeShapeType="1"/>
          </p:cNvSpPr>
          <p:nvPr/>
        </p:nvSpPr>
        <p:spPr bwMode="auto">
          <a:xfrm flipH="1">
            <a:off x="7858125" y="32019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8" name="Line 162"/>
          <p:cNvSpPr>
            <a:spLocks noChangeAspect="1" noChangeShapeType="1"/>
          </p:cNvSpPr>
          <p:nvPr/>
        </p:nvSpPr>
        <p:spPr bwMode="auto">
          <a:xfrm flipH="1">
            <a:off x="7831138" y="323691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9" name="Line 163"/>
          <p:cNvSpPr>
            <a:spLocks noChangeAspect="1" noChangeShapeType="1"/>
          </p:cNvSpPr>
          <p:nvPr/>
        </p:nvSpPr>
        <p:spPr bwMode="auto">
          <a:xfrm flipH="1">
            <a:off x="7800975" y="3273425"/>
            <a:ext cx="7938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0" name="Line 164"/>
          <p:cNvSpPr>
            <a:spLocks noChangeAspect="1" noChangeShapeType="1"/>
          </p:cNvSpPr>
          <p:nvPr/>
        </p:nvSpPr>
        <p:spPr bwMode="auto">
          <a:xfrm flipH="1">
            <a:off x="7770813" y="331152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1" name="Line 165"/>
          <p:cNvSpPr>
            <a:spLocks noChangeAspect="1" noChangeShapeType="1"/>
          </p:cNvSpPr>
          <p:nvPr/>
        </p:nvSpPr>
        <p:spPr bwMode="auto">
          <a:xfrm flipH="1">
            <a:off x="7737475" y="3349625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2" name="Line 166"/>
          <p:cNvSpPr>
            <a:spLocks noChangeAspect="1" noChangeShapeType="1"/>
          </p:cNvSpPr>
          <p:nvPr/>
        </p:nvSpPr>
        <p:spPr bwMode="auto">
          <a:xfrm flipH="1">
            <a:off x="7699375" y="33718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3" name="Line 167"/>
          <p:cNvSpPr>
            <a:spLocks noChangeAspect="1" noChangeShapeType="1"/>
          </p:cNvSpPr>
          <p:nvPr/>
        </p:nvSpPr>
        <p:spPr bwMode="auto">
          <a:xfrm flipH="1">
            <a:off x="7658100" y="33988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4" name="Line 168"/>
          <p:cNvSpPr>
            <a:spLocks noChangeAspect="1" noChangeShapeType="1"/>
          </p:cNvSpPr>
          <p:nvPr/>
        </p:nvSpPr>
        <p:spPr bwMode="auto">
          <a:xfrm flipH="1">
            <a:off x="7616825" y="3421063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5" name="Line 169"/>
          <p:cNvSpPr>
            <a:spLocks noChangeAspect="1" noChangeShapeType="1"/>
          </p:cNvSpPr>
          <p:nvPr/>
        </p:nvSpPr>
        <p:spPr bwMode="auto">
          <a:xfrm flipH="1">
            <a:off x="7578725" y="34480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6" name="Line 170"/>
          <p:cNvSpPr>
            <a:spLocks noChangeAspect="1" noChangeShapeType="1"/>
          </p:cNvSpPr>
          <p:nvPr/>
        </p:nvSpPr>
        <p:spPr bwMode="auto">
          <a:xfrm flipH="1">
            <a:off x="7537450" y="34734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7" name="Line 171"/>
          <p:cNvSpPr>
            <a:spLocks noChangeAspect="1" noChangeShapeType="1"/>
          </p:cNvSpPr>
          <p:nvPr/>
        </p:nvSpPr>
        <p:spPr bwMode="auto">
          <a:xfrm flipH="1">
            <a:off x="7496175" y="3497263"/>
            <a:ext cx="1111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8" name="Line 172"/>
          <p:cNvSpPr>
            <a:spLocks noChangeAspect="1" noChangeShapeType="1"/>
          </p:cNvSpPr>
          <p:nvPr/>
        </p:nvSpPr>
        <p:spPr bwMode="auto">
          <a:xfrm flipH="1">
            <a:off x="7458075" y="3522663"/>
            <a:ext cx="7938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9" name="Line 173"/>
          <p:cNvSpPr>
            <a:spLocks noChangeAspect="1" noChangeShapeType="1"/>
          </p:cNvSpPr>
          <p:nvPr/>
        </p:nvSpPr>
        <p:spPr bwMode="auto">
          <a:xfrm flipH="1">
            <a:off x="7416800" y="3546475"/>
            <a:ext cx="1111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0" name="Line 174"/>
          <p:cNvSpPr>
            <a:spLocks noChangeAspect="1" noChangeShapeType="1"/>
          </p:cNvSpPr>
          <p:nvPr/>
        </p:nvSpPr>
        <p:spPr bwMode="auto">
          <a:xfrm flipH="1">
            <a:off x="7373938" y="357187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1" name="Line 175"/>
          <p:cNvSpPr>
            <a:spLocks noChangeAspect="1" noChangeShapeType="1"/>
          </p:cNvSpPr>
          <p:nvPr/>
        </p:nvSpPr>
        <p:spPr bwMode="auto">
          <a:xfrm flipH="1">
            <a:off x="7337425" y="359410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2" name="Line 176"/>
          <p:cNvSpPr>
            <a:spLocks noChangeAspect="1" noChangeShapeType="1"/>
          </p:cNvSpPr>
          <p:nvPr/>
        </p:nvSpPr>
        <p:spPr bwMode="auto">
          <a:xfrm flipH="1">
            <a:off x="7296150" y="361791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3" name="Line 177"/>
          <p:cNvSpPr>
            <a:spLocks noChangeAspect="1" noChangeShapeType="1"/>
          </p:cNvSpPr>
          <p:nvPr/>
        </p:nvSpPr>
        <p:spPr bwMode="auto">
          <a:xfrm flipH="1">
            <a:off x="7250113" y="364013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4" name="Line 178"/>
          <p:cNvSpPr>
            <a:spLocks noChangeAspect="1" noChangeShapeType="1"/>
          </p:cNvSpPr>
          <p:nvPr/>
        </p:nvSpPr>
        <p:spPr bwMode="auto">
          <a:xfrm flipH="1">
            <a:off x="7208838" y="366236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5" name="Line 179"/>
          <p:cNvSpPr>
            <a:spLocks noChangeAspect="1" noChangeShapeType="1"/>
          </p:cNvSpPr>
          <p:nvPr/>
        </p:nvSpPr>
        <p:spPr bwMode="auto">
          <a:xfrm flipH="1">
            <a:off x="7167563" y="3686175"/>
            <a:ext cx="1111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6" name="Line 180"/>
          <p:cNvSpPr>
            <a:spLocks noChangeAspect="1" noChangeShapeType="1"/>
          </p:cNvSpPr>
          <p:nvPr/>
        </p:nvSpPr>
        <p:spPr bwMode="auto">
          <a:xfrm flipH="1">
            <a:off x="7126288" y="370840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7" name="Line 181"/>
          <p:cNvSpPr>
            <a:spLocks noChangeAspect="1" noChangeShapeType="1"/>
          </p:cNvSpPr>
          <p:nvPr/>
        </p:nvSpPr>
        <p:spPr bwMode="auto">
          <a:xfrm flipH="1">
            <a:off x="7083425" y="3730625"/>
            <a:ext cx="12700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8" name="Line 182"/>
          <p:cNvSpPr>
            <a:spLocks noChangeAspect="1" noChangeShapeType="1"/>
          </p:cNvSpPr>
          <p:nvPr/>
        </p:nvSpPr>
        <p:spPr bwMode="auto">
          <a:xfrm flipH="1">
            <a:off x="7042150" y="37528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9" name="Line 183"/>
          <p:cNvSpPr>
            <a:spLocks noChangeAspect="1" noChangeShapeType="1"/>
          </p:cNvSpPr>
          <p:nvPr/>
        </p:nvSpPr>
        <p:spPr bwMode="auto">
          <a:xfrm flipH="1">
            <a:off x="7000875" y="377666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0" name="Line 184"/>
          <p:cNvSpPr>
            <a:spLocks noChangeAspect="1" noChangeShapeType="1"/>
          </p:cNvSpPr>
          <p:nvPr/>
        </p:nvSpPr>
        <p:spPr bwMode="auto">
          <a:xfrm flipH="1">
            <a:off x="6959600" y="379888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1" name="Line 185"/>
          <p:cNvSpPr>
            <a:spLocks noChangeAspect="1" noChangeShapeType="1"/>
          </p:cNvSpPr>
          <p:nvPr/>
        </p:nvSpPr>
        <p:spPr bwMode="auto">
          <a:xfrm flipH="1">
            <a:off x="6921500" y="38211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2" name="Line 186"/>
          <p:cNvSpPr>
            <a:spLocks noChangeAspect="1" noChangeShapeType="1"/>
          </p:cNvSpPr>
          <p:nvPr/>
        </p:nvSpPr>
        <p:spPr bwMode="auto">
          <a:xfrm flipH="1">
            <a:off x="6883400" y="38481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3" name="Line 187"/>
          <p:cNvSpPr>
            <a:spLocks noChangeAspect="1" noChangeShapeType="1"/>
          </p:cNvSpPr>
          <p:nvPr/>
        </p:nvSpPr>
        <p:spPr bwMode="auto">
          <a:xfrm flipH="1">
            <a:off x="6846888" y="387826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4" name="Line 188"/>
          <p:cNvSpPr>
            <a:spLocks noChangeAspect="1" noChangeShapeType="1"/>
          </p:cNvSpPr>
          <p:nvPr/>
        </p:nvSpPr>
        <p:spPr bwMode="auto">
          <a:xfrm flipH="1">
            <a:off x="6805613" y="390366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5" name="Line 189"/>
          <p:cNvSpPr>
            <a:spLocks noChangeAspect="1" noChangeShapeType="1"/>
          </p:cNvSpPr>
          <p:nvPr/>
        </p:nvSpPr>
        <p:spPr bwMode="auto">
          <a:xfrm flipH="1">
            <a:off x="6767513" y="39338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6" name="Line 190"/>
          <p:cNvSpPr>
            <a:spLocks noChangeAspect="1" noChangeShapeType="1"/>
          </p:cNvSpPr>
          <p:nvPr/>
        </p:nvSpPr>
        <p:spPr bwMode="auto">
          <a:xfrm flipH="1">
            <a:off x="6729413" y="396081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7" name="Line 191"/>
          <p:cNvSpPr>
            <a:spLocks noChangeAspect="1" noChangeShapeType="1"/>
          </p:cNvSpPr>
          <p:nvPr/>
        </p:nvSpPr>
        <p:spPr bwMode="auto">
          <a:xfrm flipH="1">
            <a:off x="6691313" y="399097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8" name="Line 192"/>
          <p:cNvSpPr>
            <a:spLocks noChangeAspect="1" noChangeShapeType="1"/>
          </p:cNvSpPr>
          <p:nvPr/>
        </p:nvSpPr>
        <p:spPr bwMode="auto">
          <a:xfrm flipH="1">
            <a:off x="6653213" y="4017963"/>
            <a:ext cx="1270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9" name="Line 193"/>
          <p:cNvSpPr>
            <a:spLocks noChangeAspect="1" noChangeShapeType="1"/>
          </p:cNvSpPr>
          <p:nvPr/>
        </p:nvSpPr>
        <p:spPr bwMode="auto">
          <a:xfrm flipH="1">
            <a:off x="6616700" y="40481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0" name="Line 194"/>
          <p:cNvSpPr>
            <a:spLocks noChangeAspect="1" noChangeShapeType="1"/>
          </p:cNvSpPr>
          <p:nvPr/>
        </p:nvSpPr>
        <p:spPr bwMode="auto">
          <a:xfrm flipH="1">
            <a:off x="6578600" y="40735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1" name="Line 195"/>
          <p:cNvSpPr>
            <a:spLocks noChangeAspect="1" noChangeShapeType="1"/>
          </p:cNvSpPr>
          <p:nvPr/>
        </p:nvSpPr>
        <p:spPr bwMode="auto">
          <a:xfrm flipH="1">
            <a:off x="6540500" y="4103688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2" name="Line 196"/>
          <p:cNvSpPr>
            <a:spLocks noChangeAspect="1" noChangeShapeType="1"/>
          </p:cNvSpPr>
          <p:nvPr/>
        </p:nvSpPr>
        <p:spPr bwMode="auto">
          <a:xfrm flipH="1">
            <a:off x="6502400" y="4130675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3" name="Line 197"/>
          <p:cNvSpPr>
            <a:spLocks noChangeAspect="1" noChangeShapeType="1"/>
          </p:cNvSpPr>
          <p:nvPr/>
        </p:nvSpPr>
        <p:spPr bwMode="auto">
          <a:xfrm flipH="1">
            <a:off x="6461125" y="4152900"/>
            <a:ext cx="7938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4" name="Line 198"/>
          <p:cNvSpPr>
            <a:spLocks noChangeAspect="1" noChangeShapeType="1"/>
          </p:cNvSpPr>
          <p:nvPr/>
        </p:nvSpPr>
        <p:spPr bwMode="auto">
          <a:xfrm flipH="1">
            <a:off x="6419850" y="4176713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5" name="Line 199"/>
          <p:cNvSpPr>
            <a:spLocks noChangeAspect="1" noChangeShapeType="1"/>
          </p:cNvSpPr>
          <p:nvPr/>
        </p:nvSpPr>
        <p:spPr bwMode="auto">
          <a:xfrm flipH="1">
            <a:off x="6378575" y="4198938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6" name="Line 200"/>
          <p:cNvSpPr>
            <a:spLocks noChangeAspect="1" noChangeShapeType="1"/>
          </p:cNvSpPr>
          <p:nvPr/>
        </p:nvSpPr>
        <p:spPr bwMode="auto">
          <a:xfrm flipH="1">
            <a:off x="6337300" y="42211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7" name="Line 201"/>
          <p:cNvSpPr>
            <a:spLocks noChangeAspect="1" noChangeShapeType="1"/>
          </p:cNvSpPr>
          <p:nvPr/>
        </p:nvSpPr>
        <p:spPr bwMode="auto">
          <a:xfrm flipH="1">
            <a:off x="6296025" y="4243388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8" name="Line 202"/>
          <p:cNvSpPr>
            <a:spLocks noChangeAspect="1" noChangeShapeType="1"/>
          </p:cNvSpPr>
          <p:nvPr/>
        </p:nvSpPr>
        <p:spPr bwMode="auto">
          <a:xfrm flipH="1">
            <a:off x="6253163" y="4267200"/>
            <a:ext cx="1270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pic>
        <p:nvPicPr>
          <p:cNvPr id="295060" name="Picture 1172" descr="b0119"/>
          <p:cNvPicPr>
            <a:picLocks noChangeAspect="1" noChangeArrowheads="1"/>
          </p:cNvPicPr>
          <p:nvPr/>
        </p:nvPicPr>
        <p:blipFill>
          <a:blip r:embed="rId4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639888"/>
            <a:ext cx="7124700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0" name="Picture 116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701800"/>
            <a:ext cx="3355975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051" name="Picture 116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744663"/>
            <a:ext cx="3352800" cy="258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052" name="Picture 116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0863"/>
            <a:ext cx="32797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053" name="Picture 1165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668463"/>
            <a:ext cx="3352800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784" name="Group 203"/>
          <p:cNvGrpSpPr>
            <a:grpSpLocks noChangeAspect="1"/>
          </p:cNvGrpSpPr>
          <p:nvPr/>
        </p:nvGrpSpPr>
        <p:grpSpPr bwMode="auto">
          <a:xfrm>
            <a:off x="5861050" y="4259263"/>
            <a:ext cx="377825" cy="44450"/>
            <a:chOff x="3559" y="3654"/>
            <a:chExt cx="200" cy="23"/>
          </a:xfrm>
        </p:grpSpPr>
        <p:sp>
          <p:nvSpPr>
            <p:cNvPr id="24943" name="Line 204"/>
            <p:cNvSpPr>
              <a:spLocks noChangeAspect="1" noChangeShapeType="1"/>
            </p:cNvSpPr>
            <p:nvPr/>
          </p:nvSpPr>
          <p:spPr bwMode="auto">
            <a:xfrm flipH="1">
              <a:off x="3753" y="3670"/>
              <a:ext cx="6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4" name="Line 205"/>
            <p:cNvSpPr>
              <a:spLocks noChangeAspect="1" noChangeShapeType="1"/>
            </p:cNvSpPr>
            <p:nvPr/>
          </p:nvSpPr>
          <p:spPr bwMode="auto">
            <a:xfrm flipH="1">
              <a:off x="3729" y="3676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5" name="Line 206"/>
            <p:cNvSpPr>
              <a:spLocks noChangeAspect="1" noChangeShapeType="1"/>
            </p:cNvSpPr>
            <p:nvPr/>
          </p:nvSpPr>
          <p:spPr bwMode="auto">
            <a:xfrm flipH="1">
              <a:off x="3703" y="3676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6" name="Line 207"/>
            <p:cNvSpPr>
              <a:spLocks noChangeAspect="1" noChangeShapeType="1"/>
            </p:cNvSpPr>
            <p:nvPr/>
          </p:nvSpPr>
          <p:spPr bwMode="auto">
            <a:xfrm flipH="1">
              <a:off x="3679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7" name="Line 208"/>
            <p:cNvSpPr>
              <a:spLocks noChangeAspect="1" noChangeShapeType="1"/>
            </p:cNvSpPr>
            <p:nvPr/>
          </p:nvSpPr>
          <p:spPr bwMode="auto">
            <a:xfrm flipH="1">
              <a:off x="3653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8" name="Line 209"/>
            <p:cNvSpPr>
              <a:spLocks noChangeAspect="1" noChangeShapeType="1"/>
            </p:cNvSpPr>
            <p:nvPr/>
          </p:nvSpPr>
          <p:spPr bwMode="auto">
            <a:xfrm flipH="1">
              <a:off x="3629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9" name="Line 210"/>
            <p:cNvSpPr>
              <a:spLocks noChangeAspect="1" noChangeShapeType="1"/>
            </p:cNvSpPr>
            <p:nvPr/>
          </p:nvSpPr>
          <p:spPr bwMode="auto">
            <a:xfrm flipH="1">
              <a:off x="3603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50" name="Line 211"/>
            <p:cNvSpPr>
              <a:spLocks noChangeAspect="1" noChangeShapeType="1"/>
            </p:cNvSpPr>
            <p:nvPr/>
          </p:nvSpPr>
          <p:spPr bwMode="auto">
            <a:xfrm flipH="1" flipV="1">
              <a:off x="3581" y="3666"/>
              <a:ext cx="4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51" name="Line 212"/>
            <p:cNvSpPr>
              <a:spLocks noChangeAspect="1" noChangeShapeType="1"/>
            </p:cNvSpPr>
            <p:nvPr/>
          </p:nvSpPr>
          <p:spPr bwMode="auto">
            <a:xfrm flipH="1" flipV="1">
              <a:off x="3559" y="3654"/>
              <a:ext cx="8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pic>
        <p:nvPicPr>
          <p:cNvPr id="295054" name="Picture 116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1743075"/>
            <a:ext cx="3413125" cy="26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786" name="Line 213"/>
          <p:cNvSpPr>
            <a:spLocks noChangeAspect="1" noChangeShapeType="1"/>
          </p:cNvSpPr>
          <p:nvPr/>
        </p:nvSpPr>
        <p:spPr bwMode="auto">
          <a:xfrm>
            <a:off x="468313" y="3789363"/>
            <a:ext cx="5180012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" name="Freeform 214"/>
          <p:cNvSpPr>
            <a:spLocks noChangeAspect="1"/>
          </p:cNvSpPr>
          <p:nvPr/>
        </p:nvSpPr>
        <p:spPr bwMode="auto">
          <a:xfrm>
            <a:off x="7572375" y="1349375"/>
            <a:ext cx="1257300" cy="762000"/>
          </a:xfrm>
          <a:custGeom>
            <a:avLst/>
            <a:gdLst>
              <a:gd name="T0" fmla="*/ 0 w 666"/>
              <a:gd name="T1" fmla="*/ 430040 h 404"/>
              <a:gd name="T2" fmla="*/ 396446 w 666"/>
              <a:gd name="T3" fmla="*/ 0 h 404"/>
              <a:gd name="T4" fmla="*/ 1257300 w 666"/>
              <a:gd name="T5" fmla="*/ 271604 h 404"/>
              <a:gd name="T6" fmla="*/ 826873 w 666"/>
              <a:gd name="T7" fmla="*/ 735594 h 404"/>
              <a:gd name="T8" fmla="*/ 781565 w 666"/>
              <a:gd name="T9" fmla="*/ 762000 h 404"/>
              <a:gd name="T10" fmla="*/ 0 w 666"/>
              <a:gd name="T11" fmla="*/ 430040 h 4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66" h="404">
                <a:moveTo>
                  <a:pt x="0" y="228"/>
                </a:moveTo>
                <a:lnTo>
                  <a:pt x="210" y="0"/>
                </a:lnTo>
                <a:lnTo>
                  <a:pt x="666" y="144"/>
                </a:lnTo>
                <a:lnTo>
                  <a:pt x="438" y="390"/>
                </a:lnTo>
                <a:lnTo>
                  <a:pt x="414" y="404"/>
                </a:lnTo>
                <a:lnTo>
                  <a:pt x="0" y="228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88" name="Freeform 215"/>
          <p:cNvSpPr>
            <a:spLocks noChangeAspect="1"/>
          </p:cNvSpPr>
          <p:nvPr/>
        </p:nvSpPr>
        <p:spPr bwMode="auto">
          <a:xfrm>
            <a:off x="7572375" y="1349375"/>
            <a:ext cx="1257300" cy="762000"/>
          </a:xfrm>
          <a:custGeom>
            <a:avLst/>
            <a:gdLst>
              <a:gd name="T0" fmla="*/ 0 w 666"/>
              <a:gd name="T1" fmla="*/ 430040 h 404"/>
              <a:gd name="T2" fmla="*/ 396446 w 666"/>
              <a:gd name="T3" fmla="*/ 0 h 404"/>
              <a:gd name="T4" fmla="*/ 1257300 w 666"/>
              <a:gd name="T5" fmla="*/ 271604 h 404"/>
              <a:gd name="T6" fmla="*/ 826873 w 666"/>
              <a:gd name="T7" fmla="*/ 735594 h 404"/>
              <a:gd name="T8" fmla="*/ 781565 w 666"/>
              <a:gd name="T9" fmla="*/ 762000 h 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" h="404">
                <a:moveTo>
                  <a:pt x="0" y="228"/>
                </a:moveTo>
                <a:lnTo>
                  <a:pt x="210" y="0"/>
                </a:lnTo>
                <a:lnTo>
                  <a:pt x="666" y="144"/>
                </a:lnTo>
                <a:lnTo>
                  <a:pt x="438" y="390"/>
                </a:lnTo>
                <a:lnTo>
                  <a:pt x="414" y="40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" name="Freeform 216"/>
          <p:cNvSpPr>
            <a:spLocks noChangeAspect="1"/>
          </p:cNvSpPr>
          <p:nvPr/>
        </p:nvSpPr>
        <p:spPr bwMode="auto">
          <a:xfrm>
            <a:off x="1666875" y="2894013"/>
            <a:ext cx="501650" cy="357187"/>
          </a:xfrm>
          <a:custGeom>
            <a:avLst/>
            <a:gdLst>
              <a:gd name="T0" fmla="*/ 490335 w 266"/>
              <a:gd name="T1" fmla="*/ 0 h 190"/>
              <a:gd name="T2" fmla="*/ 0 w 266"/>
              <a:gd name="T3" fmla="*/ 240631 h 190"/>
              <a:gd name="T4" fmla="*/ 501650 w 266"/>
              <a:gd name="T5" fmla="*/ 357187 h 1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6" h="190">
                <a:moveTo>
                  <a:pt x="260" y="0"/>
                </a:moveTo>
                <a:lnTo>
                  <a:pt x="0" y="128"/>
                </a:lnTo>
                <a:lnTo>
                  <a:pt x="266" y="190"/>
                </a:lnTo>
              </a:path>
            </a:pathLst>
          </a:custGeom>
          <a:noFill/>
          <a:ln w="2857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24790" name="Group 217"/>
          <p:cNvGrpSpPr>
            <a:grpSpLocks noChangeAspect="1"/>
          </p:cNvGrpSpPr>
          <p:nvPr/>
        </p:nvGrpSpPr>
        <p:grpSpPr bwMode="auto">
          <a:xfrm>
            <a:off x="1806575" y="3384550"/>
            <a:ext cx="679450" cy="111125"/>
            <a:chOff x="1069" y="2939"/>
            <a:chExt cx="316" cy="52"/>
          </a:xfrm>
        </p:grpSpPr>
        <p:sp>
          <p:nvSpPr>
            <p:cNvPr id="24937" name="Freeform 218"/>
            <p:cNvSpPr>
              <a:spLocks noChangeAspect="1"/>
            </p:cNvSpPr>
            <p:nvPr/>
          </p:nvSpPr>
          <p:spPr bwMode="auto">
            <a:xfrm>
              <a:off x="1069" y="2939"/>
              <a:ext cx="45" cy="52"/>
            </a:xfrm>
            <a:custGeom>
              <a:avLst/>
              <a:gdLst>
                <a:gd name="T0" fmla="*/ 36 w 38"/>
                <a:gd name="T1" fmla="*/ 33 h 44"/>
                <a:gd name="T2" fmla="*/ 45 w 38"/>
                <a:gd name="T3" fmla="*/ 33 h 44"/>
                <a:gd name="T4" fmla="*/ 43 w 38"/>
                <a:gd name="T5" fmla="*/ 40 h 44"/>
                <a:gd name="T6" fmla="*/ 38 w 38"/>
                <a:gd name="T7" fmla="*/ 47 h 44"/>
                <a:gd name="T8" fmla="*/ 31 w 38"/>
                <a:gd name="T9" fmla="*/ 50 h 44"/>
                <a:gd name="T10" fmla="*/ 24 w 38"/>
                <a:gd name="T11" fmla="*/ 52 h 44"/>
                <a:gd name="T12" fmla="*/ 17 w 38"/>
                <a:gd name="T13" fmla="*/ 52 h 44"/>
                <a:gd name="T14" fmla="*/ 12 w 38"/>
                <a:gd name="T15" fmla="*/ 50 h 44"/>
                <a:gd name="T16" fmla="*/ 7 w 38"/>
                <a:gd name="T17" fmla="*/ 45 h 44"/>
                <a:gd name="T18" fmla="*/ 5 w 38"/>
                <a:gd name="T19" fmla="*/ 40 h 44"/>
                <a:gd name="T20" fmla="*/ 2 w 38"/>
                <a:gd name="T21" fmla="*/ 33 h 44"/>
                <a:gd name="T22" fmla="*/ 0 w 38"/>
                <a:gd name="T23" fmla="*/ 26 h 44"/>
                <a:gd name="T24" fmla="*/ 2 w 38"/>
                <a:gd name="T25" fmla="*/ 19 h 44"/>
                <a:gd name="T26" fmla="*/ 5 w 38"/>
                <a:gd name="T27" fmla="*/ 12 h 44"/>
                <a:gd name="T28" fmla="*/ 7 w 38"/>
                <a:gd name="T29" fmla="*/ 7 h 44"/>
                <a:gd name="T30" fmla="*/ 12 w 38"/>
                <a:gd name="T31" fmla="*/ 2 h 44"/>
                <a:gd name="T32" fmla="*/ 17 w 38"/>
                <a:gd name="T33" fmla="*/ 0 h 44"/>
                <a:gd name="T34" fmla="*/ 24 w 38"/>
                <a:gd name="T35" fmla="*/ 0 h 44"/>
                <a:gd name="T36" fmla="*/ 31 w 38"/>
                <a:gd name="T37" fmla="*/ 0 h 44"/>
                <a:gd name="T38" fmla="*/ 38 w 38"/>
                <a:gd name="T39" fmla="*/ 5 h 44"/>
                <a:gd name="T40" fmla="*/ 40 w 38"/>
                <a:gd name="T41" fmla="*/ 9 h 44"/>
                <a:gd name="T42" fmla="*/ 43 w 38"/>
                <a:gd name="T43" fmla="*/ 17 h 44"/>
                <a:gd name="T44" fmla="*/ 33 w 38"/>
                <a:gd name="T45" fmla="*/ 17 h 44"/>
                <a:gd name="T46" fmla="*/ 33 w 38"/>
                <a:gd name="T47" fmla="*/ 12 h 44"/>
                <a:gd name="T48" fmla="*/ 31 w 38"/>
                <a:gd name="T49" fmla="*/ 9 h 44"/>
                <a:gd name="T50" fmla="*/ 28 w 38"/>
                <a:gd name="T51" fmla="*/ 7 h 44"/>
                <a:gd name="T52" fmla="*/ 24 w 38"/>
                <a:gd name="T53" fmla="*/ 7 h 44"/>
                <a:gd name="T54" fmla="*/ 19 w 38"/>
                <a:gd name="T55" fmla="*/ 9 h 44"/>
                <a:gd name="T56" fmla="*/ 14 w 38"/>
                <a:gd name="T57" fmla="*/ 12 h 44"/>
                <a:gd name="T58" fmla="*/ 12 w 38"/>
                <a:gd name="T59" fmla="*/ 17 h 44"/>
                <a:gd name="T60" fmla="*/ 9 w 38"/>
                <a:gd name="T61" fmla="*/ 26 h 44"/>
                <a:gd name="T62" fmla="*/ 12 w 38"/>
                <a:gd name="T63" fmla="*/ 33 h 44"/>
                <a:gd name="T64" fmla="*/ 14 w 38"/>
                <a:gd name="T65" fmla="*/ 40 h 44"/>
                <a:gd name="T66" fmla="*/ 19 w 38"/>
                <a:gd name="T67" fmla="*/ 43 h 44"/>
                <a:gd name="T68" fmla="*/ 24 w 38"/>
                <a:gd name="T69" fmla="*/ 43 h 44"/>
                <a:gd name="T70" fmla="*/ 28 w 38"/>
                <a:gd name="T71" fmla="*/ 43 h 44"/>
                <a:gd name="T72" fmla="*/ 31 w 38"/>
                <a:gd name="T73" fmla="*/ 40 h 44"/>
                <a:gd name="T74" fmla="*/ 33 w 38"/>
                <a:gd name="T75" fmla="*/ 38 h 44"/>
                <a:gd name="T76" fmla="*/ 36 w 38"/>
                <a:gd name="T77" fmla="*/ 33 h 4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8" h="44">
                  <a:moveTo>
                    <a:pt x="30" y="28"/>
                  </a:moveTo>
                  <a:lnTo>
                    <a:pt x="38" y="28"/>
                  </a:lnTo>
                  <a:lnTo>
                    <a:pt x="36" y="34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38"/>
                  </a:lnTo>
                  <a:lnTo>
                    <a:pt x="4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4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4"/>
                  </a:lnTo>
                  <a:lnTo>
                    <a:pt x="34" y="8"/>
                  </a:lnTo>
                  <a:lnTo>
                    <a:pt x="36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8" y="22"/>
                  </a:lnTo>
                  <a:lnTo>
                    <a:pt x="10" y="28"/>
                  </a:lnTo>
                  <a:lnTo>
                    <a:pt x="12" y="34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6" y="34"/>
                  </a:lnTo>
                  <a:lnTo>
                    <a:pt x="28" y="32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38" name="Freeform 219"/>
            <p:cNvSpPr>
              <a:spLocks noChangeAspect="1" noEditPoints="1"/>
            </p:cNvSpPr>
            <p:nvPr/>
          </p:nvSpPr>
          <p:spPr bwMode="auto">
            <a:xfrm>
              <a:off x="1119" y="2939"/>
              <a:ext cx="45" cy="52"/>
            </a:xfrm>
            <a:custGeom>
              <a:avLst/>
              <a:gdLst>
                <a:gd name="T0" fmla="*/ 28 w 38"/>
                <a:gd name="T1" fmla="*/ 47 h 44"/>
                <a:gd name="T2" fmla="*/ 19 w 38"/>
                <a:gd name="T3" fmla="*/ 52 h 44"/>
                <a:gd name="T4" fmla="*/ 9 w 38"/>
                <a:gd name="T5" fmla="*/ 50 h 44"/>
                <a:gd name="T6" fmla="*/ 0 w 38"/>
                <a:gd name="T7" fmla="*/ 43 h 44"/>
                <a:gd name="T8" fmla="*/ 0 w 38"/>
                <a:gd name="T9" fmla="*/ 33 h 44"/>
                <a:gd name="T10" fmla="*/ 2 w 38"/>
                <a:gd name="T11" fmla="*/ 28 h 44"/>
                <a:gd name="T12" fmla="*/ 7 w 38"/>
                <a:gd name="T13" fmla="*/ 24 h 44"/>
                <a:gd name="T14" fmla="*/ 14 w 38"/>
                <a:gd name="T15" fmla="*/ 21 h 44"/>
                <a:gd name="T16" fmla="*/ 26 w 38"/>
                <a:gd name="T17" fmla="*/ 21 h 44"/>
                <a:gd name="T18" fmla="*/ 31 w 38"/>
                <a:gd name="T19" fmla="*/ 17 h 44"/>
                <a:gd name="T20" fmla="*/ 31 w 38"/>
                <a:gd name="T21" fmla="*/ 12 h 44"/>
                <a:gd name="T22" fmla="*/ 26 w 38"/>
                <a:gd name="T23" fmla="*/ 7 h 44"/>
                <a:gd name="T24" fmla="*/ 17 w 38"/>
                <a:gd name="T25" fmla="*/ 7 h 44"/>
                <a:gd name="T26" fmla="*/ 12 w 38"/>
                <a:gd name="T27" fmla="*/ 12 h 44"/>
                <a:gd name="T28" fmla="*/ 0 w 38"/>
                <a:gd name="T29" fmla="*/ 14 h 44"/>
                <a:gd name="T30" fmla="*/ 5 w 38"/>
                <a:gd name="T31" fmla="*/ 7 h 44"/>
                <a:gd name="T32" fmla="*/ 12 w 38"/>
                <a:gd name="T33" fmla="*/ 2 h 44"/>
                <a:gd name="T34" fmla="*/ 24 w 38"/>
                <a:gd name="T35" fmla="*/ 0 h 44"/>
                <a:gd name="T36" fmla="*/ 33 w 38"/>
                <a:gd name="T37" fmla="*/ 0 h 44"/>
                <a:gd name="T38" fmla="*/ 38 w 38"/>
                <a:gd name="T39" fmla="*/ 5 h 44"/>
                <a:gd name="T40" fmla="*/ 40 w 38"/>
                <a:gd name="T41" fmla="*/ 9 h 44"/>
                <a:gd name="T42" fmla="*/ 43 w 38"/>
                <a:gd name="T43" fmla="*/ 19 h 44"/>
                <a:gd name="T44" fmla="*/ 43 w 38"/>
                <a:gd name="T45" fmla="*/ 38 h 44"/>
                <a:gd name="T46" fmla="*/ 43 w 38"/>
                <a:gd name="T47" fmla="*/ 47 h 44"/>
                <a:gd name="T48" fmla="*/ 36 w 38"/>
                <a:gd name="T49" fmla="*/ 50 h 44"/>
                <a:gd name="T50" fmla="*/ 33 w 38"/>
                <a:gd name="T51" fmla="*/ 45 h 44"/>
                <a:gd name="T52" fmla="*/ 26 w 38"/>
                <a:gd name="T53" fmla="*/ 28 h 44"/>
                <a:gd name="T54" fmla="*/ 14 w 38"/>
                <a:gd name="T55" fmla="*/ 31 h 44"/>
                <a:gd name="T56" fmla="*/ 12 w 38"/>
                <a:gd name="T57" fmla="*/ 31 h 44"/>
                <a:gd name="T58" fmla="*/ 9 w 38"/>
                <a:gd name="T59" fmla="*/ 35 h 44"/>
                <a:gd name="T60" fmla="*/ 9 w 38"/>
                <a:gd name="T61" fmla="*/ 40 h 44"/>
                <a:gd name="T62" fmla="*/ 14 w 38"/>
                <a:gd name="T63" fmla="*/ 43 h 44"/>
                <a:gd name="T64" fmla="*/ 21 w 38"/>
                <a:gd name="T65" fmla="*/ 43 h 44"/>
                <a:gd name="T66" fmla="*/ 28 w 38"/>
                <a:gd name="T67" fmla="*/ 40 h 44"/>
                <a:gd name="T68" fmla="*/ 31 w 38"/>
                <a:gd name="T69" fmla="*/ 33 h 44"/>
                <a:gd name="T70" fmla="*/ 31 w 38"/>
                <a:gd name="T71" fmla="*/ 26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8" h="44">
                  <a:moveTo>
                    <a:pt x="28" y="38"/>
                  </a:moveTo>
                  <a:lnTo>
                    <a:pt x="24" y="40"/>
                  </a:lnTo>
                  <a:lnTo>
                    <a:pt x="20" y="42"/>
                  </a:lnTo>
                  <a:lnTo>
                    <a:pt x="16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4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8" y="42"/>
                  </a:lnTo>
                  <a:lnTo>
                    <a:pt x="30" y="42"/>
                  </a:lnTo>
                  <a:lnTo>
                    <a:pt x="28" y="40"/>
                  </a:lnTo>
                  <a:lnTo>
                    <a:pt x="28" y="38"/>
                  </a:lnTo>
                  <a:close/>
                  <a:moveTo>
                    <a:pt x="26" y="22"/>
                  </a:moveTo>
                  <a:lnTo>
                    <a:pt x="22" y="24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6" y="2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39" name="Freeform 220"/>
            <p:cNvSpPr>
              <a:spLocks noChangeAspect="1"/>
            </p:cNvSpPr>
            <p:nvPr/>
          </p:nvSpPr>
          <p:spPr bwMode="auto">
            <a:xfrm>
              <a:off x="1173" y="2939"/>
              <a:ext cx="69" cy="50"/>
            </a:xfrm>
            <a:custGeom>
              <a:avLst/>
              <a:gdLst>
                <a:gd name="T0" fmla="*/ 0 w 58"/>
                <a:gd name="T1" fmla="*/ 50 h 42"/>
                <a:gd name="T2" fmla="*/ 0 w 58"/>
                <a:gd name="T3" fmla="*/ 0 h 42"/>
                <a:gd name="T4" fmla="*/ 10 w 58"/>
                <a:gd name="T5" fmla="*/ 0 h 42"/>
                <a:gd name="T6" fmla="*/ 10 w 58"/>
                <a:gd name="T7" fmla="*/ 10 h 42"/>
                <a:gd name="T8" fmla="*/ 12 w 58"/>
                <a:gd name="T9" fmla="*/ 5 h 42"/>
                <a:gd name="T10" fmla="*/ 17 w 58"/>
                <a:gd name="T11" fmla="*/ 2 h 42"/>
                <a:gd name="T12" fmla="*/ 19 w 58"/>
                <a:gd name="T13" fmla="*/ 0 h 42"/>
                <a:gd name="T14" fmla="*/ 24 w 58"/>
                <a:gd name="T15" fmla="*/ 0 h 42"/>
                <a:gd name="T16" fmla="*/ 29 w 58"/>
                <a:gd name="T17" fmla="*/ 0 h 42"/>
                <a:gd name="T18" fmla="*/ 33 w 58"/>
                <a:gd name="T19" fmla="*/ 2 h 42"/>
                <a:gd name="T20" fmla="*/ 36 w 58"/>
                <a:gd name="T21" fmla="*/ 5 h 42"/>
                <a:gd name="T22" fmla="*/ 38 w 58"/>
                <a:gd name="T23" fmla="*/ 10 h 42"/>
                <a:gd name="T24" fmla="*/ 43 w 58"/>
                <a:gd name="T25" fmla="*/ 5 h 42"/>
                <a:gd name="T26" fmla="*/ 48 w 58"/>
                <a:gd name="T27" fmla="*/ 0 h 42"/>
                <a:gd name="T28" fmla="*/ 55 w 58"/>
                <a:gd name="T29" fmla="*/ 0 h 42"/>
                <a:gd name="T30" fmla="*/ 62 w 58"/>
                <a:gd name="T31" fmla="*/ 0 h 42"/>
                <a:gd name="T32" fmla="*/ 67 w 58"/>
                <a:gd name="T33" fmla="*/ 5 h 42"/>
                <a:gd name="T34" fmla="*/ 69 w 58"/>
                <a:gd name="T35" fmla="*/ 10 h 42"/>
                <a:gd name="T36" fmla="*/ 69 w 58"/>
                <a:gd name="T37" fmla="*/ 17 h 42"/>
                <a:gd name="T38" fmla="*/ 69 w 58"/>
                <a:gd name="T39" fmla="*/ 50 h 42"/>
                <a:gd name="T40" fmla="*/ 62 w 58"/>
                <a:gd name="T41" fmla="*/ 50 h 42"/>
                <a:gd name="T42" fmla="*/ 62 w 58"/>
                <a:gd name="T43" fmla="*/ 19 h 42"/>
                <a:gd name="T44" fmla="*/ 62 w 58"/>
                <a:gd name="T45" fmla="*/ 14 h 42"/>
                <a:gd name="T46" fmla="*/ 59 w 58"/>
                <a:gd name="T47" fmla="*/ 12 h 42"/>
                <a:gd name="T48" fmla="*/ 59 w 58"/>
                <a:gd name="T49" fmla="*/ 10 h 42"/>
                <a:gd name="T50" fmla="*/ 57 w 58"/>
                <a:gd name="T51" fmla="*/ 10 h 42"/>
                <a:gd name="T52" fmla="*/ 55 w 58"/>
                <a:gd name="T53" fmla="*/ 7 h 42"/>
                <a:gd name="T54" fmla="*/ 52 w 58"/>
                <a:gd name="T55" fmla="*/ 7 h 42"/>
                <a:gd name="T56" fmla="*/ 48 w 58"/>
                <a:gd name="T57" fmla="*/ 10 h 42"/>
                <a:gd name="T58" fmla="*/ 43 w 58"/>
                <a:gd name="T59" fmla="*/ 12 h 42"/>
                <a:gd name="T60" fmla="*/ 40 w 58"/>
                <a:gd name="T61" fmla="*/ 17 h 42"/>
                <a:gd name="T62" fmla="*/ 40 w 58"/>
                <a:gd name="T63" fmla="*/ 21 h 42"/>
                <a:gd name="T64" fmla="*/ 40 w 58"/>
                <a:gd name="T65" fmla="*/ 50 h 42"/>
                <a:gd name="T66" fmla="*/ 31 w 58"/>
                <a:gd name="T67" fmla="*/ 50 h 42"/>
                <a:gd name="T68" fmla="*/ 31 w 58"/>
                <a:gd name="T69" fmla="*/ 19 h 42"/>
                <a:gd name="T70" fmla="*/ 31 w 58"/>
                <a:gd name="T71" fmla="*/ 14 h 42"/>
                <a:gd name="T72" fmla="*/ 29 w 58"/>
                <a:gd name="T73" fmla="*/ 10 h 42"/>
                <a:gd name="T74" fmla="*/ 26 w 58"/>
                <a:gd name="T75" fmla="*/ 7 h 42"/>
                <a:gd name="T76" fmla="*/ 21 w 58"/>
                <a:gd name="T77" fmla="*/ 7 h 42"/>
                <a:gd name="T78" fmla="*/ 19 w 58"/>
                <a:gd name="T79" fmla="*/ 7 h 42"/>
                <a:gd name="T80" fmla="*/ 14 w 58"/>
                <a:gd name="T81" fmla="*/ 10 h 42"/>
                <a:gd name="T82" fmla="*/ 12 w 58"/>
                <a:gd name="T83" fmla="*/ 12 h 42"/>
                <a:gd name="T84" fmla="*/ 12 w 58"/>
                <a:gd name="T85" fmla="*/ 14 h 42"/>
                <a:gd name="T86" fmla="*/ 10 w 58"/>
                <a:gd name="T87" fmla="*/ 19 h 42"/>
                <a:gd name="T88" fmla="*/ 10 w 58"/>
                <a:gd name="T89" fmla="*/ 26 h 42"/>
                <a:gd name="T90" fmla="*/ 10 w 58"/>
                <a:gd name="T91" fmla="*/ 50 h 42"/>
                <a:gd name="T92" fmla="*/ 0 w 58"/>
                <a:gd name="T93" fmla="*/ 50 h 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8" h="42">
                  <a:moveTo>
                    <a:pt x="0" y="4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8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58" y="42"/>
                  </a:lnTo>
                  <a:lnTo>
                    <a:pt x="52" y="42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0" y="8"/>
                  </a:lnTo>
                  <a:lnTo>
                    <a:pt x="36" y="10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42"/>
                  </a:lnTo>
                  <a:lnTo>
                    <a:pt x="26" y="42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8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40" name="Freeform 221"/>
            <p:cNvSpPr>
              <a:spLocks noChangeAspect="1" noEditPoints="1"/>
            </p:cNvSpPr>
            <p:nvPr/>
          </p:nvSpPr>
          <p:spPr bwMode="auto">
            <a:xfrm>
              <a:off x="1254" y="2939"/>
              <a:ext cx="45" cy="52"/>
            </a:xfrm>
            <a:custGeom>
              <a:avLst/>
              <a:gdLst>
                <a:gd name="T0" fmla="*/ 36 w 38"/>
                <a:gd name="T1" fmla="*/ 35 h 44"/>
                <a:gd name="T2" fmla="*/ 45 w 38"/>
                <a:gd name="T3" fmla="*/ 38 h 44"/>
                <a:gd name="T4" fmla="*/ 43 w 38"/>
                <a:gd name="T5" fmla="*/ 43 h 44"/>
                <a:gd name="T6" fmla="*/ 38 w 38"/>
                <a:gd name="T7" fmla="*/ 47 h 44"/>
                <a:gd name="T8" fmla="*/ 31 w 38"/>
                <a:gd name="T9" fmla="*/ 50 h 44"/>
                <a:gd name="T10" fmla="*/ 24 w 38"/>
                <a:gd name="T11" fmla="*/ 52 h 44"/>
                <a:gd name="T12" fmla="*/ 17 w 38"/>
                <a:gd name="T13" fmla="*/ 52 h 44"/>
                <a:gd name="T14" fmla="*/ 9 w 38"/>
                <a:gd name="T15" fmla="*/ 50 h 44"/>
                <a:gd name="T16" fmla="*/ 5 w 38"/>
                <a:gd name="T17" fmla="*/ 45 h 44"/>
                <a:gd name="T18" fmla="*/ 2 w 38"/>
                <a:gd name="T19" fmla="*/ 40 h 44"/>
                <a:gd name="T20" fmla="*/ 0 w 38"/>
                <a:gd name="T21" fmla="*/ 33 h 44"/>
                <a:gd name="T22" fmla="*/ 0 w 38"/>
                <a:gd name="T23" fmla="*/ 26 h 44"/>
                <a:gd name="T24" fmla="*/ 0 w 38"/>
                <a:gd name="T25" fmla="*/ 19 h 44"/>
                <a:gd name="T26" fmla="*/ 2 w 38"/>
                <a:gd name="T27" fmla="*/ 12 h 44"/>
                <a:gd name="T28" fmla="*/ 5 w 38"/>
                <a:gd name="T29" fmla="*/ 7 h 44"/>
                <a:gd name="T30" fmla="*/ 9 w 38"/>
                <a:gd name="T31" fmla="*/ 2 h 44"/>
                <a:gd name="T32" fmla="*/ 17 w 38"/>
                <a:gd name="T33" fmla="*/ 0 h 44"/>
                <a:gd name="T34" fmla="*/ 24 w 38"/>
                <a:gd name="T35" fmla="*/ 0 h 44"/>
                <a:gd name="T36" fmla="*/ 28 w 38"/>
                <a:gd name="T37" fmla="*/ 0 h 44"/>
                <a:gd name="T38" fmla="*/ 36 w 38"/>
                <a:gd name="T39" fmla="*/ 2 h 44"/>
                <a:gd name="T40" fmla="*/ 38 w 38"/>
                <a:gd name="T41" fmla="*/ 7 h 44"/>
                <a:gd name="T42" fmla="*/ 43 w 38"/>
                <a:gd name="T43" fmla="*/ 12 h 44"/>
                <a:gd name="T44" fmla="*/ 45 w 38"/>
                <a:gd name="T45" fmla="*/ 19 h 44"/>
                <a:gd name="T46" fmla="*/ 45 w 38"/>
                <a:gd name="T47" fmla="*/ 26 h 44"/>
                <a:gd name="T48" fmla="*/ 45 w 38"/>
                <a:gd name="T49" fmla="*/ 26 h 44"/>
                <a:gd name="T50" fmla="*/ 45 w 38"/>
                <a:gd name="T51" fmla="*/ 28 h 44"/>
                <a:gd name="T52" fmla="*/ 7 w 38"/>
                <a:gd name="T53" fmla="*/ 28 h 44"/>
                <a:gd name="T54" fmla="*/ 9 w 38"/>
                <a:gd name="T55" fmla="*/ 35 h 44"/>
                <a:gd name="T56" fmla="*/ 12 w 38"/>
                <a:gd name="T57" fmla="*/ 40 h 44"/>
                <a:gd name="T58" fmla="*/ 17 w 38"/>
                <a:gd name="T59" fmla="*/ 43 h 44"/>
                <a:gd name="T60" fmla="*/ 24 w 38"/>
                <a:gd name="T61" fmla="*/ 43 h 44"/>
                <a:gd name="T62" fmla="*/ 28 w 38"/>
                <a:gd name="T63" fmla="*/ 43 h 44"/>
                <a:gd name="T64" fmla="*/ 31 w 38"/>
                <a:gd name="T65" fmla="*/ 43 h 44"/>
                <a:gd name="T66" fmla="*/ 33 w 38"/>
                <a:gd name="T67" fmla="*/ 40 h 44"/>
                <a:gd name="T68" fmla="*/ 36 w 38"/>
                <a:gd name="T69" fmla="*/ 35 h 44"/>
                <a:gd name="T70" fmla="*/ 7 w 38"/>
                <a:gd name="T71" fmla="*/ 19 h 44"/>
                <a:gd name="T72" fmla="*/ 36 w 38"/>
                <a:gd name="T73" fmla="*/ 19 h 44"/>
                <a:gd name="T74" fmla="*/ 36 w 38"/>
                <a:gd name="T75" fmla="*/ 14 h 44"/>
                <a:gd name="T76" fmla="*/ 33 w 38"/>
                <a:gd name="T77" fmla="*/ 12 h 44"/>
                <a:gd name="T78" fmla="*/ 28 w 38"/>
                <a:gd name="T79" fmla="*/ 9 h 44"/>
                <a:gd name="T80" fmla="*/ 24 w 38"/>
                <a:gd name="T81" fmla="*/ 7 h 44"/>
                <a:gd name="T82" fmla="*/ 17 w 38"/>
                <a:gd name="T83" fmla="*/ 9 h 44"/>
                <a:gd name="T84" fmla="*/ 12 w 38"/>
                <a:gd name="T85" fmla="*/ 12 h 44"/>
                <a:gd name="T86" fmla="*/ 9 w 38"/>
                <a:gd name="T87" fmla="*/ 14 h 44"/>
                <a:gd name="T88" fmla="*/ 7 w 38"/>
                <a:gd name="T89" fmla="*/ 19 h 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" h="44">
                  <a:moveTo>
                    <a:pt x="30" y="30"/>
                  </a:moveTo>
                  <a:lnTo>
                    <a:pt x="38" y="32"/>
                  </a:lnTo>
                  <a:lnTo>
                    <a:pt x="36" y="36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2" y="6"/>
                  </a:lnTo>
                  <a:lnTo>
                    <a:pt x="36" y="10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6" y="24"/>
                  </a:lnTo>
                  <a:lnTo>
                    <a:pt x="8" y="30"/>
                  </a:lnTo>
                  <a:lnTo>
                    <a:pt x="10" y="34"/>
                  </a:lnTo>
                  <a:lnTo>
                    <a:pt x="14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8" y="34"/>
                  </a:lnTo>
                  <a:lnTo>
                    <a:pt x="30" y="30"/>
                  </a:lnTo>
                  <a:close/>
                  <a:moveTo>
                    <a:pt x="6" y="16"/>
                  </a:moveTo>
                  <a:lnTo>
                    <a:pt x="30" y="16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4" y="8"/>
                  </a:lnTo>
                  <a:lnTo>
                    <a:pt x="20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41" name="Freeform 222"/>
            <p:cNvSpPr>
              <a:spLocks noChangeAspect="1"/>
            </p:cNvSpPr>
            <p:nvPr/>
          </p:nvSpPr>
          <p:spPr bwMode="auto">
            <a:xfrm>
              <a:off x="1311" y="2939"/>
              <a:ext cx="26" cy="50"/>
            </a:xfrm>
            <a:custGeom>
              <a:avLst/>
              <a:gdLst>
                <a:gd name="T0" fmla="*/ 0 w 22"/>
                <a:gd name="T1" fmla="*/ 50 h 42"/>
                <a:gd name="T2" fmla="*/ 0 w 22"/>
                <a:gd name="T3" fmla="*/ 0 h 42"/>
                <a:gd name="T4" fmla="*/ 7 w 22"/>
                <a:gd name="T5" fmla="*/ 0 h 42"/>
                <a:gd name="T6" fmla="*/ 7 w 22"/>
                <a:gd name="T7" fmla="*/ 7 h 42"/>
                <a:gd name="T8" fmla="*/ 9 w 22"/>
                <a:gd name="T9" fmla="*/ 2 h 42"/>
                <a:gd name="T10" fmla="*/ 12 w 22"/>
                <a:gd name="T11" fmla="*/ 0 h 42"/>
                <a:gd name="T12" fmla="*/ 14 w 22"/>
                <a:gd name="T13" fmla="*/ 0 h 42"/>
                <a:gd name="T14" fmla="*/ 17 w 22"/>
                <a:gd name="T15" fmla="*/ 0 h 42"/>
                <a:gd name="T16" fmla="*/ 21 w 22"/>
                <a:gd name="T17" fmla="*/ 0 h 42"/>
                <a:gd name="T18" fmla="*/ 26 w 22"/>
                <a:gd name="T19" fmla="*/ 2 h 42"/>
                <a:gd name="T20" fmla="*/ 24 w 22"/>
                <a:gd name="T21" fmla="*/ 10 h 42"/>
                <a:gd name="T22" fmla="*/ 21 w 22"/>
                <a:gd name="T23" fmla="*/ 7 h 42"/>
                <a:gd name="T24" fmla="*/ 17 w 22"/>
                <a:gd name="T25" fmla="*/ 7 h 42"/>
                <a:gd name="T26" fmla="*/ 14 w 22"/>
                <a:gd name="T27" fmla="*/ 7 h 42"/>
                <a:gd name="T28" fmla="*/ 12 w 22"/>
                <a:gd name="T29" fmla="*/ 10 h 42"/>
                <a:gd name="T30" fmla="*/ 12 w 22"/>
                <a:gd name="T31" fmla="*/ 12 h 42"/>
                <a:gd name="T32" fmla="*/ 9 w 22"/>
                <a:gd name="T33" fmla="*/ 14 h 42"/>
                <a:gd name="T34" fmla="*/ 9 w 22"/>
                <a:gd name="T35" fmla="*/ 19 h 42"/>
                <a:gd name="T36" fmla="*/ 9 w 22"/>
                <a:gd name="T37" fmla="*/ 24 h 42"/>
                <a:gd name="T38" fmla="*/ 9 w 22"/>
                <a:gd name="T39" fmla="*/ 50 h 42"/>
                <a:gd name="T40" fmla="*/ 0 w 22"/>
                <a:gd name="T41" fmla="*/ 50 h 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" h="42">
                  <a:moveTo>
                    <a:pt x="0" y="4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42" name="Freeform 223"/>
            <p:cNvSpPr>
              <a:spLocks noChangeAspect="1" noEditPoints="1"/>
            </p:cNvSpPr>
            <p:nvPr/>
          </p:nvSpPr>
          <p:spPr bwMode="auto">
            <a:xfrm>
              <a:off x="1340" y="2939"/>
              <a:ext cx="45" cy="52"/>
            </a:xfrm>
            <a:custGeom>
              <a:avLst/>
              <a:gdLst>
                <a:gd name="T0" fmla="*/ 28 w 38"/>
                <a:gd name="T1" fmla="*/ 47 h 44"/>
                <a:gd name="T2" fmla="*/ 21 w 38"/>
                <a:gd name="T3" fmla="*/ 52 h 44"/>
                <a:gd name="T4" fmla="*/ 9 w 38"/>
                <a:gd name="T5" fmla="*/ 50 h 44"/>
                <a:gd name="T6" fmla="*/ 2 w 38"/>
                <a:gd name="T7" fmla="*/ 43 h 44"/>
                <a:gd name="T8" fmla="*/ 0 w 38"/>
                <a:gd name="T9" fmla="*/ 33 h 44"/>
                <a:gd name="T10" fmla="*/ 5 w 38"/>
                <a:gd name="T11" fmla="*/ 28 h 44"/>
                <a:gd name="T12" fmla="*/ 9 w 38"/>
                <a:gd name="T13" fmla="*/ 24 h 44"/>
                <a:gd name="T14" fmla="*/ 14 w 38"/>
                <a:gd name="T15" fmla="*/ 21 h 44"/>
                <a:gd name="T16" fmla="*/ 26 w 38"/>
                <a:gd name="T17" fmla="*/ 21 h 44"/>
                <a:gd name="T18" fmla="*/ 33 w 38"/>
                <a:gd name="T19" fmla="*/ 17 h 44"/>
                <a:gd name="T20" fmla="*/ 31 w 38"/>
                <a:gd name="T21" fmla="*/ 12 h 44"/>
                <a:gd name="T22" fmla="*/ 26 w 38"/>
                <a:gd name="T23" fmla="*/ 7 h 44"/>
                <a:gd name="T24" fmla="*/ 17 w 38"/>
                <a:gd name="T25" fmla="*/ 7 h 44"/>
                <a:gd name="T26" fmla="*/ 12 w 38"/>
                <a:gd name="T27" fmla="*/ 12 h 44"/>
                <a:gd name="T28" fmla="*/ 2 w 38"/>
                <a:gd name="T29" fmla="*/ 14 h 44"/>
                <a:gd name="T30" fmla="*/ 5 w 38"/>
                <a:gd name="T31" fmla="*/ 7 h 44"/>
                <a:gd name="T32" fmla="*/ 12 w 38"/>
                <a:gd name="T33" fmla="*/ 2 h 44"/>
                <a:gd name="T34" fmla="*/ 24 w 38"/>
                <a:gd name="T35" fmla="*/ 0 h 44"/>
                <a:gd name="T36" fmla="*/ 33 w 38"/>
                <a:gd name="T37" fmla="*/ 0 h 44"/>
                <a:gd name="T38" fmla="*/ 40 w 38"/>
                <a:gd name="T39" fmla="*/ 5 h 44"/>
                <a:gd name="T40" fmla="*/ 43 w 38"/>
                <a:gd name="T41" fmla="*/ 9 h 44"/>
                <a:gd name="T42" fmla="*/ 43 w 38"/>
                <a:gd name="T43" fmla="*/ 19 h 44"/>
                <a:gd name="T44" fmla="*/ 43 w 38"/>
                <a:gd name="T45" fmla="*/ 38 h 44"/>
                <a:gd name="T46" fmla="*/ 45 w 38"/>
                <a:gd name="T47" fmla="*/ 47 h 44"/>
                <a:gd name="T48" fmla="*/ 36 w 38"/>
                <a:gd name="T49" fmla="*/ 50 h 44"/>
                <a:gd name="T50" fmla="*/ 33 w 38"/>
                <a:gd name="T51" fmla="*/ 45 h 44"/>
                <a:gd name="T52" fmla="*/ 28 w 38"/>
                <a:gd name="T53" fmla="*/ 28 h 44"/>
                <a:gd name="T54" fmla="*/ 17 w 38"/>
                <a:gd name="T55" fmla="*/ 31 h 44"/>
                <a:gd name="T56" fmla="*/ 12 w 38"/>
                <a:gd name="T57" fmla="*/ 31 h 44"/>
                <a:gd name="T58" fmla="*/ 9 w 38"/>
                <a:gd name="T59" fmla="*/ 35 h 44"/>
                <a:gd name="T60" fmla="*/ 9 w 38"/>
                <a:gd name="T61" fmla="*/ 40 h 44"/>
                <a:gd name="T62" fmla="*/ 14 w 38"/>
                <a:gd name="T63" fmla="*/ 43 h 44"/>
                <a:gd name="T64" fmla="*/ 24 w 38"/>
                <a:gd name="T65" fmla="*/ 43 h 44"/>
                <a:gd name="T66" fmla="*/ 28 w 38"/>
                <a:gd name="T67" fmla="*/ 40 h 44"/>
                <a:gd name="T68" fmla="*/ 33 w 38"/>
                <a:gd name="T69" fmla="*/ 33 h 44"/>
                <a:gd name="T70" fmla="*/ 33 w 38"/>
                <a:gd name="T71" fmla="*/ 26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8" h="44">
                  <a:moveTo>
                    <a:pt x="28" y="38"/>
                  </a:moveTo>
                  <a:lnTo>
                    <a:pt x="24" y="40"/>
                  </a:lnTo>
                  <a:lnTo>
                    <a:pt x="20" y="42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4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28" y="38"/>
                  </a:lnTo>
                  <a:close/>
                  <a:moveTo>
                    <a:pt x="28" y="22"/>
                  </a:moveTo>
                  <a:lnTo>
                    <a:pt x="24" y="24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791" name="Freeform 224"/>
          <p:cNvSpPr>
            <a:spLocks noChangeAspect="1"/>
          </p:cNvSpPr>
          <p:nvPr/>
        </p:nvSpPr>
        <p:spPr bwMode="auto">
          <a:xfrm>
            <a:off x="2039938" y="3017838"/>
            <a:ext cx="60325" cy="120650"/>
          </a:xfrm>
          <a:custGeom>
            <a:avLst/>
            <a:gdLst>
              <a:gd name="T0" fmla="*/ 60325 w 32"/>
              <a:gd name="T1" fmla="*/ 60325 h 64"/>
              <a:gd name="T2" fmla="*/ 56555 w 32"/>
              <a:gd name="T3" fmla="*/ 79177 h 64"/>
              <a:gd name="T4" fmla="*/ 52784 w 32"/>
              <a:gd name="T5" fmla="*/ 94258 h 64"/>
              <a:gd name="T6" fmla="*/ 49014 w 32"/>
              <a:gd name="T7" fmla="*/ 109339 h 64"/>
              <a:gd name="T8" fmla="*/ 37703 w 32"/>
              <a:gd name="T9" fmla="*/ 116880 h 64"/>
              <a:gd name="T10" fmla="*/ 30163 w 32"/>
              <a:gd name="T11" fmla="*/ 120650 h 64"/>
              <a:gd name="T12" fmla="*/ 22622 w 32"/>
              <a:gd name="T13" fmla="*/ 116880 h 64"/>
              <a:gd name="T14" fmla="*/ 11311 w 32"/>
              <a:gd name="T15" fmla="*/ 109339 h 64"/>
              <a:gd name="T16" fmla="*/ 7541 w 32"/>
              <a:gd name="T17" fmla="*/ 94258 h 64"/>
              <a:gd name="T18" fmla="*/ 3770 w 32"/>
              <a:gd name="T19" fmla="*/ 79177 h 64"/>
              <a:gd name="T20" fmla="*/ 0 w 32"/>
              <a:gd name="T21" fmla="*/ 60325 h 64"/>
              <a:gd name="T22" fmla="*/ 3770 w 32"/>
              <a:gd name="T23" fmla="*/ 41473 h 64"/>
              <a:gd name="T24" fmla="*/ 7541 w 32"/>
              <a:gd name="T25" fmla="*/ 26392 h 64"/>
              <a:gd name="T26" fmla="*/ 11311 w 32"/>
              <a:gd name="T27" fmla="*/ 11311 h 64"/>
              <a:gd name="T28" fmla="*/ 22622 w 32"/>
              <a:gd name="T29" fmla="*/ 3770 h 64"/>
              <a:gd name="T30" fmla="*/ 30163 w 32"/>
              <a:gd name="T31" fmla="*/ 0 h 64"/>
              <a:gd name="T32" fmla="*/ 37703 w 32"/>
              <a:gd name="T33" fmla="*/ 3770 h 64"/>
              <a:gd name="T34" fmla="*/ 49014 w 32"/>
              <a:gd name="T35" fmla="*/ 11311 h 64"/>
              <a:gd name="T36" fmla="*/ 52784 w 32"/>
              <a:gd name="T37" fmla="*/ 26392 h 64"/>
              <a:gd name="T38" fmla="*/ 56555 w 32"/>
              <a:gd name="T39" fmla="*/ 41473 h 64"/>
              <a:gd name="T40" fmla="*/ 60325 w 32"/>
              <a:gd name="T41" fmla="*/ 60325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2" h="64">
                <a:moveTo>
                  <a:pt x="32" y="32"/>
                </a:moveTo>
                <a:lnTo>
                  <a:pt x="30" y="42"/>
                </a:lnTo>
                <a:lnTo>
                  <a:pt x="28" y="50"/>
                </a:lnTo>
                <a:lnTo>
                  <a:pt x="26" y="58"/>
                </a:lnTo>
                <a:lnTo>
                  <a:pt x="20" y="62"/>
                </a:lnTo>
                <a:lnTo>
                  <a:pt x="16" y="64"/>
                </a:lnTo>
                <a:lnTo>
                  <a:pt x="12" y="62"/>
                </a:lnTo>
                <a:lnTo>
                  <a:pt x="6" y="58"/>
                </a:lnTo>
                <a:lnTo>
                  <a:pt x="4" y="50"/>
                </a:lnTo>
                <a:lnTo>
                  <a:pt x="2" y="42"/>
                </a:lnTo>
                <a:lnTo>
                  <a:pt x="0" y="32"/>
                </a:lnTo>
                <a:lnTo>
                  <a:pt x="2" y="22"/>
                </a:lnTo>
                <a:lnTo>
                  <a:pt x="4" y="14"/>
                </a:lnTo>
                <a:lnTo>
                  <a:pt x="6" y="6"/>
                </a:lnTo>
                <a:lnTo>
                  <a:pt x="12" y="2"/>
                </a:lnTo>
                <a:lnTo>
                  <a:pt x="16" y="0"/>
                </a:lnTo>
                <a:lnTo>
                  <a:pt x="20" y="2"/>
                </a:lnTo>
                <a:lnTo>
                  <a:pt x="26" y="6"/>
                </a:lnTo>
                <a:lnTo>
                  <a:pt x="28" y="14"/>
                </a:lnTo>
                <a:lnTo>
                  <a:pt x="30" y="22"/>
                </a:lnTo>
                <a:lnTo>
                  <a:pt x="32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92" name="Freeform 225"/>
          <p:cNvSpPr>
            <a:spLocks noChangeAspect="1"/>
          </p:cNvSpPr>
          <p:nvPr/>
        </p:nvSpPr>
        <p:spPr bwMode="auto">
          <a:xfrm>
            <a:off x="2039938" y="3017838"/>
            <a:ext cx="60325" cy="120650"/>
          </a:xfrm>
          <a:custGeom>
            <a:avLst/>
            <a:gdLst>
              <a:gd name="T0" fmla="*/ 60325 w 32"/>
              <a:gd name="T1" fmla="*/ 60325 h 64"/>
              <a:gd name="T2" fmla="*/ 56555 w 32"/>
              <a:gd name="T3" fmla="*/ 79177 h 64"/>
              <a:gd name="T4" fmla="*/ 52784 w 32"/>
              <a:gd name="T5" fmla="*/ 94258 h 64"/>
              <a:gd name="T6" fmla="*/ 49014 w 32"/>
              <a:gd name="T7" fmla="*/ 109339 h 64"/>
              <a:gd name="T8" fmla="*/ 37703 w 32"/>
              <a:gd name="T9" fmla="*/ 116880 h 64"/>
              <a:gd name="T10" fmla="*/ 30163 w 32"/>
              <a:gd name="T11" fmla="*/ 120650 h 64"/>
              <a:gd name="T12" fmla="*/ 22622 w 32"/>
              <a:gd name="T13" fmla="*/ 116880 h 64"/>
              <a:gd name="T14" fmla="*/ 11311 w 32"/>
              <a:gd name="T15" fmla="*/ 109339 h 64"/>
              <a:gd name="T16" fmla="*/ 7541 w 32"/>
              <a:gd name="T17" fmla="*/ 94258 h 64"/>
              <a:gd name="T18" fmla="*/ 3770 w 32"/>
              <a:gd name="T19" fmla="*/ 79177 h 64"/>
              <a:gd name="T20" fmla="*/ 0 w 32"/>
              <a:gd name="T21" fmla="*/ 60325 h 64"/>
              <a:gd name="T22" fmla="*/ 3770 w 32"/>
              <a:gd name="T23" fmla="*/ 41473 h 64"/>
              <a:gd name="T24" fmla="*/ 7541 w 32"/>
              <a:gd name="T25" fmla="*/ 26392 h 64"/>
              <a:gd name="T26" fmla="*/ 11311 w 32"/>
              <a:gd name="T27" fmla="*/ 11311 h 64"/>
              <a:gd name="T28" fmla="*/ 22622 w 32"/>
              <a:gd name="T29" fmla="*/ 3770 h 64"/>
              <a:gd name="T30" fmla="*/ 30163 w 32"/>
              <a:gd name="T31" fmla="*/ 0 h 64"/>
              <a:gd name="T32" fmla="*/ 37703 w 32"/>
              <a:gd name="T33" fmla="*/ 3770 h 64"/>
              <a:gd name="T34" fmla="*/ 49014 w 32"/>
              <a:gd name="T35" fmla="*/ 11311 h 64"/>
              <a:gd name="T36" fmla="*/ 52784 w 32"/>
              <a:gd name="T37" fmla="*/ 26392 h 64"/>
              <a:gd name="T38" fmla="*/ 56555 w 32"/>
              <a:gd name="T39" fmla="*/ 41473 h 64"/>
              <a:gd name="T40" fmla="*/ 60325 w 32"/>
              <a:gd name="T41" fmla="*/ 60325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2" h="64">
                <a:moveTo>
                  <a:pt x="32" y="32"/>
                </a:moveTo>
                <a:lnTo>
                  <a:pt x="30" y="42"/>
                </a:lnTo>
                <a:lnTo>
                  <a:pt x="28" y="50"/>
                </a:lnTo>
                <a:lnTo>
                  <a:pt x="26" y="58"/>
                </a:lnTo>
                <a:lnTo>
                  <a:pt x="20" y="62"/>
                </a:lnTo>
                <a:lnTo>
                  <a:pt x="16" y="64"/>
                </a:lnTo>
                <a:lnTo>
                  <a:pt x="12" y="62"/>
                </a:lnTo>
                <a:lnTo>
                  <a:pt x="6" y="58"/>
                </a:lnTo>
                <a:lnTo>
                  <a:pt x="4" y="50"/>
                </a:lnTo>
                <a:lnTo>
                  <a:pt x="2" y="42"/>
                </a:lnTo>
                <a:lnTo>
                  <a:pt x="0" y="32"/>
                </a:lnTo>
                <a:lnTo>
                  <a:pt x="2" y="22"/>
                </a:lnTo>
                <a:lnTo>
                  <a:pt x="4" y="14"/>
                </a:lnTo>
                <a:lnTo>
                  <a:pt x="6" y="6"/>
                </a:lnTo>
                <a:lnTo>
                  <a:pt x="12" y="2"/>
                </a:lnTo>
                <a:lnTo>
                  <a:pt x="16" y="0"/>
                </a:lnTo>
                <a:lnTo>
                  <a:pt x="20" y="2"/>
                </a:lnTo>
                <a:lnTo>
                  <a:pt x="26" y="6"/>
                </a:lnTo>
                <a:lnTo>
                  <a:pt x="28" y="14"/>
                </a:lnTo>
                <a:lnTo>
                  <a:pt x="30" y="22"/>
                </a:lnTo>
                <a:lnTo>
                  <a:pt x="32" y="32"/>
                </a:lnTo>
              </a:path>
            </a:pathLst>
          </a:custGeom>
          <a:noFill/>
          <a:ln w="635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" name="Freeform 226"/>
          <p:cNvSpPr>
            <a:spLocks noChangeAspect="1"/>
          </p:cNvSpPr>
          <p:nvPr/>
        </p:nvSpPr>
        <p:spPr bwMode="auto">
          <a:xfrm>
            <a:off x="2020888" y="2957513"/>
            <a:ext cx="90487" cy="268287"/>
          </a:xfrm>
          <a:custGeom>
            <a:avLst/>
            <a:gdLst>
              <a:gd name="T0" fmla="*/ 0 w 48"/>
              <a:gd name="T1" fmla="*/ 0 h 142"/>
              <a:gd name="T2" fmla="*/ 41473 w 48"/>
              <a:gd name="T3" fmla="*/ 26451 h 142"/>
              <a:gd name="T4" fmla="*/ 71636 w 48"/>
              <a:gd name="T5" fmla="*/ 64238 h 142"/>
              <a:gd name="T6" fmla="*/ 86717 w 48"/>
              <a:gd name="T7" fmla="*/ 109582 h 142"/>
              <a:gd name="T8" fmla="*/ 90487 w 48"/>
              <a:gd name="T9" fmla="*/ 154926 h 142"/>
              <a:gd name="T10" fmla="*/ 79176 w 48"/>
              <a:gd name="T11" fmla="*/ 204049 h 142"/>
              <a:gd name="T12" fmla="*/ 56554 w 48"/>
              <a:gd name="T13" fmla="*/ 238057 h 142"/>
              <a:gd name="T14" fmla="*/ 26392 w 48"/>
              <a:gd name="T15" fmla="*/ 268287 h 1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8" h="142">
                <a:moveTo>
                  <a:pt x="0" y="0"/>
                </a:moveTo>
                <a:lnTo>
                  <a:pt x="22" y="14"/>
                </a:lnTo>
                <a:lnTo>
                  <a:pt x="38" y="34"/>
                </a:lnTo>
                <a:lnTo>
                  <a:pt x="46" y="58"/>
                </a:lnTo>
                <a:lnTo>
                  <a:pt x="48" y="82"/>
                </a:lnTo>
                <a:lnTo>
                  <a:pt x="42" y="108"/>
                </a:lnTo>
                <a:lnTo>
                  <a:pt x="30" y="126"/>
                </a:lnTo>
                <a:lnTo>
                  <a:pt x="14" y="142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" name="Freeform 227"/>
          <p:cNvSpPr>
            <a:spLocks noChangeAspect="1"/>
          </p:cNvSpPr>
          <p:nvPr/>
        </p:nvSpPr>
        <p:spPr bwMode="auto">
          <a:xfrm>
            <a:off x="2036763" y="3228975"/>
            <a:ext cx="71437" cy="87313"/>
          </a:xfrm>
          <a:custGeom>
            <a:avLst/>
            <a:gdLst>
              <a:gd name="T0" fmla="*/ 0 w 38"/>
              <a:gd name="T1" fmla="*/ 0 h 46"/>
              <a:gd name="T2" fmla="*/ 0 w 38"/>
              <a:gd name="T3" fmla="*/ 0 h 46"/>
              <a:gd name="T4" fmla="*/ 0 w 38"/>
              <a:gd name="T5" fmla="*/ 0 h 46"/>
              <a:gd name="T6" fmla="*/ 7520 w 38"/>
              <a:gd name="T7" fmla="*/ 3796 h 46"/>
              <a:gd name="T8" fmla="*/ 11280 w 38"/>
              <a:gd name="T9" fmla="*/ 7592 h 46"/>
              <a:gd name="T10" fmla="*/ 18799 w 38"/>
              <a:gd name="T11" fmla="*/ 15185 h 46"/>
              <a:gd name="T12" fmla="*/ 30079 w 38"/>
              <a:gd name="T13" fmla="*/ 18981 h 46"/>
              <a:gd name="T14" fmla="*/ 37598 w 38"/>
              <a:gd name="T15" fmla="*/ 26574 h 46"/>
              <a:gd name="T16" fmla="*/ 48878 w 38"/>
              <a:gd name="T17" fmla="*/ 37962 h 46"/>
              <a:gd name="T18" fmla="*/ 56398 w 38"/>
              <a:gd name="T19" fmla="*/ 49351 h 46"/>
              <a:gd name="T20" fmla="*/ 60157 w 38"/>
              <a:gd name="T21" fmla="*/ 56943 h 46"/>
              <a:gd name="T22" fmla="*/ 67677 w 38"/>
              <a:gd name="T23" fmla="*/ 64536 h 46"/>
              <a:gd name="T24" fmla="*/ 67677 w 38"/>
              <a:gd name="T25" fmla="*/ 72128 h 46"/>
              <a:gd name="T26" fmla="*/ 71437 w 38"/>
              <a:gd name="T27" fmla="*/ 79721 h 46"/>
              <a:gd name="T28" fmla="*/ 71437 w 38"/>
              <a:gd name="T29" fmla="*/ 83517 h 46"/>
              <a:gd name="T30" fmla="*/ 71437 w 38"/>
              <a:gd name="T31" fmla="*/ 87313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8" h="46">
                <a:moveTo>
                  <a:pt x="0" y="0"/>
                </a:moveTo>
                <a:lnTo>
                  <a:pt x="0" y="0"/>
                </a:lnTo>
                <a:lnTo>
                  <a:pt x="4" y="2"/>
                </a:lnTo>
                <a:lnTo>
                  <a:pt x="6" y="4"/>
                </a:lnTo>
                <a:lnTo>
                  <a:pt x="10" y="8"/>
                </a:lnTo>
                <a:lnTo>
                  <a:pt x="16" y="10"/>
                </a:lnTo>
                <a:lnTo>
                  <a:pt x="20" y="14"/>
                </a:lnTo>
                <a:lnTo>
                  <a:pt x="26" y="20"/>
                </a:lnTo>
                <a:lnTo>
                  <a:pt x="30" y="26"/>
                </a:lnTo>
                <a:lnTo>
                  <a:pt x="32" y="30"/>
                </a:lnTo>
                <a:lnTo>
                  <a:pt x="36" y="34"/>
                </a:lnTo>
                <a:lnTo>
                  <a:pt x="36" y="38"/>
                </a:lnTo>
                <a:lnTo>
                  <a:pt x="38" y="42"/>
                </a:lnTo>
                <a:lnTo>
                  <a:pt x="38" y="44"/>
                </a:lnTo>
                <a:lnTo>
                  <a:pt x="38" y="46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" name="Freeform 228"/>
          <p:cNvSpPr>
            <a:spLocks noChangeAspect="1"/>
          </p:cNvSpPr>
          <p:nvPr/>
        </p:nvSpPr>
        <p:spPr bwMode="auto">
          <a:xfrm>
            <a:off x="2047875" y="3225800"/>
            <a:ext cx="98425" cy="79375"/>
          </a:xfrm>
          <a:custGeom>
            <a:avLst/>
            <a:gdLst>
              <a:gd name="T0" fmla="*/ 0 w 52"/>
              <a:gd name="T1" fmla="*/ 0 h 42"/>
              <a:gd name="T2" fmla="*/ 3786 w 52"/>
              <a:gd name="T3" fmla="*/ 0 h 42"/>
              <a:gd name="T4" fmla="*/ 3786 w 52"/>
              <a:gd name="T5" fmla="*/ 0 h 42"/>
              <a:gd name="T6" fmla="*/ 7571 w 52"/>
              <a:gd name="T7" fmla="*/ 3780 h 42"/>
              <a:gd name="T8" fmla="*/ 18928 w 52"/>
              <a:gd name="T9" fmla="*/ 7560 h 42"/>
              <a:gd name="T10" fmla="*/ 26499 w 52"/>
              <a:gd name="T11" fmla="*/ 15119 h 42"/>
              <a:gd name="T12" fmla="*/ 37856 w 52"/>
              <a:gd name="T13" fmla="*/ 18899 h 42"/>
              <a:gd name="T14" fmla="*/ 49213 w 52"/>
              <a:gd name="T15" fmla="*/ 26458 h 42"/>
              <a:gd name="T16" fmla="*/ 60569 w 52"/>
              <a:gd name="T17" fmla="*/ 34018 h 42"/>
              <a:gd name="T18" fmla="*/ 71926 w 52"/>
              <a:gd name="T19" fmla="*/ 41577 h 42"/>
              <a:gd name="T20" fmla="*/ 83283 w 52"/>
              <a:gd name="T21" fmla="*/ 52917 h 42"/>
              <a:gd name="T22" fmla="*/ 87068 w 52"/>
              <a:gd name="T23" fmla="*/ 56696 h 42"/>
              <a:gd name="T24" fmla="*/ 90854 w 52"/>
              <a:gd name="T25" fmla="*/ 60476 h 42"/>
              <a:gd name="T26" fmla="*/ 94639 w 52"/>
              <a:gd name="T27" fmla="*/ 60476 h 42"/>
              <a:gd name="T28" fmla="*/ 94639 w 52"/>
              <a:gd name="T29" fmla="*/ 64256 h 42"/>
              <a:gd name="T30" fmla="*/ 98425 w 52"/>
              <a:gd name="T31" fmla="*/ 68036 h 42"/>
              <a:gd name="T32" fmla="*/ 98425 w 52"/>
              <a:gd name="T33" fmla="*/ 68036 h 42"/>
              <a:gd name="T34" fmla="*/ 98425 w 52"/>
              <a:gd name="T35" fmla="*/ 71815 h 42"/>
              <a:gd name="T36" fmla="*/ 98425 w 52"/>
              <a:gd name="T37" fmla="*/ 71815 h 42"/>
              <a:gd name="T38" fmla="*/ 98425 w 52"/>
              <a:gd name="T39" fmla="*/ 75595 h 42"/>
              <a:gd name="T40" fmla="*/ 98425 w 52"/>
              <a:gd name="T41" fmla="*/ 75595 h 42"/>
              <a:gd name="T42" fmla="*/ 98425 w 52"/>
              <a:gd name="T43" fmla="*/ 75595 h 42"/>
              <a:gd name="T44" fmla="*/ 98425 w 52"/>
              <a:gd name="T45" fmla="*/ 75595 h 42"/>
              <a:gd name="T46" fmla="*/ 94639 w 52"/>
              <a:gd name="T47" fmla="*/ 79375 h 42"/>
              <a:gd name="T48" fmla="*/ 94639 w 52"/>
              <a:gd name="T49" fmla="*/ 79375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2" h="42">
                <a:moveTo>
                  <a:pt x="0" y="0"/>
                </a:moveTo>
                <a:lnTo>
                  <a:pt x="2" y="0"/>
                </a:lnTo>
                <a:lnTo>
                  <a:pt x="4" y="2"/>
                </a:lnTo>
                <a:lnTo>
                  <a:pt x="10" y="4"/>
                </a:lnTo>
                <a:lnTo>
                  <a:pt x="14" y="8"/>
                </a:lnTo>
                <a:lnTo>
                  <a:pt x="20" y="10"/>
                </a:lnTo>
                <a:lnTo>
                  <a:pt x="26" y="14"/>
                </a:lnTo>
                <a:lnTo>
                  <a:pt x="32" y="18"/>
                </a:lnTo>
                <a:lnTo>
                  <a:pt x="38" y="22"/>
                </a:lnTo>
                <a:lnTo>
                  <a:pt x="44" y="28"/>
                </a:lnTo>
                <a:lnTo>
                  <a:pt x="46" y="30"/>
                </a:lnTo>
                <a:lnTo>
                  <a:pt x="48" y="32"/>
                </a:lnTo>
                <a:lnTo>
                  <a:pt x="50" y="32"/>
                </a:lnTo>
                <a:lnTo>
                  <a:pt x="50" y="34"/>
                </a:lnTo>
                <a:lnTo>
                  <a:pt x="52" y="36"/>
                </a:lnTo>
                <a:lnTo>
                  <a:pt x="52" y="38"/>
                </a:lnTo>
                <a:lnTo>
                  <a:pt x="52" y="40"/>
                </a:lnTo>
                <a:lnTo>
                  <a:pt x="50" y="42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" name="Freeform 229"/>
          <p:cNvSpPr>
            <a:spLocks noChangeAspect="1"/>
          </p:cNvSpPr>
          <p:nvPr/>
        </p:nvSpPr>
        <p:spPr bwMode="auto">
          <a:xfrm>
            <a:off x="2017713" y="2851150"/>
            <a:ext cx="68262" cy="103188"/>
          </a:xfrm>
          <a:custGeom>
            <a:avLst/>
            <a:gdLst>
              <a:gd name="T0" fmla="*/ 0 w 36"/>
              <a:gd name="T1" fmla="*/ 103188 h 54"/>
              <a:gd name="T2" fmla="*/ 3792 w 36"/>
              <a:gd name="T3" fmla="*/ 103188 h 54"/>
              <a:gd name="T4" fmla="*/ 7585 w 36"/>
              <a:gd name="T5" fmla="*/ 99366 h 54"/>
              <a:gd name="T6" fmla="*/ 15169 w 36"/>
              <a:gd name="T7" fmla="*/ 91723 h 54"/>
              <a:gd name="T8" fmla="*/ 18962 w 36"/>
              <a:gd name="T9" fmla="*/ 87901 h 54"/>
              <a:gd name="T10" fmla="*/ 26546 w 36"/>
              <a:gd name="T11" fmla="*/ 76436 h 54"/>
              <a:gd name="T12" fmla="*/ 34131 w 36"/>
              <a:gd name="T13" fmla="*/ 68792 h 54"/>
              <a:gd name="T14" fmla="*/ 41716 w 36"/>
              <a:gd name="T15" fmla="*/ 61148 h 54"/>
              <a:gd name="T16" fmla="*/ 53093 w 36"/>
              <a:gd name="T17" fmla="*/ 49683 h 54"/>
              <a:gd name="T18" fmla="*/ 56885 w 36"/>
              <a:gd name="T19" fmla="*/ 38218 h 54"/>
              <a:gd name="T20" fmla="*/ 64470 w 36"/>
              <a:gd name="T21" fmla="*/ 26752 h 54"/>
              <a:gd name="T22" fmla="*/ 68262 w 36"/>
              <a:gd name="T23" fmla="*/ 19109 h 54"/>
              <a:gd name="T24" fmla="*/ 68262 w 36"/>
              <a:gd name="T25" fmla="*/ 11465 h 54"/>
              <a:gd name="T26" fmla="*/ 68262 w 36"/>
              <a:gd name="T27" fmla="*/ 7644 h 54"/>
              <a:gd name="T28" fmla="*/ 68262 w 36"/>
              <a:gd name="T29" fmla="*/ 3822 h 54"/>
              <a:gd name="T30" fmla="*/ 68262 w 36"/>
              <a:gd name="T31" fmla="*/ 0 h 54"/>
              <a:gd name="T32" fmla="*/ 68262 w 36"/>
              <a:gd name="T33" fmla="*/ 0 h 5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54">
                <a:moveTo>
                  <a:pt x="0" y="54"/>
                </a:moveTo>
                <a:lnTo>
                  <a:pt x="2" y="54"/>
                </a:lnTo>
                <a:lnTo>
                  <a:pt x="4" y="52"/>
                </a:lnTo>
                <a:lnTo>
                  <a:pt x="8" y="48"/>
                </a:lnTo>
                <a:lnTo>
                  <a:pt x="10" y="46"/>
                </a:lnTo>
                <a:lnTo>
                  <a:pt x="14" y="40"/>
                </a:lnTo>
                <a:lnTo>
                  <a:pt x="18" y="36"/>
                </a:lnTo>
                <a:lnTo>
                  <a:pt x="22" y="32"/>
                </a:lnTo>
                <a:lnTo>
                  <a:pt x="28" y="26"/>
                </a:lnTo>
                <a:lnTo>
                  <a:pt x="30" y="20"/>
                </a:lnTo>
                <a:lnTo>
                  <a:pt x="34" y="14"/>
                </a:lnTo>
                <a:lnTo>
                  <a:pt x="36" y="10"/>
                </a:lnTo>
                <a:lnTo>
                  <a:pt x="36" y="6"/>
                </a:lnTo>
                <a:lnTo>
                  <a:pt x="36" y="4"/>
                </a:lnTo>
                <a:lnTo>
                  <a:pt x="36" y="2"/>
                </a:lnTo>
                <a:lnTo>
                  <a:pt x="36" y="0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" name="Freeform 230"/>
          <p:cNvSpPr>
            <a:spLocks noChangeAspect="1"/>
          </p:cNvSpPr>
          <p:nvPr/>
        </p:nvSpPr>
        <p:spPr bwMode="auto">
          <a:xfrm>
            <a:off x="2017713" y="2847975"/>
            <a:ext cx="117475" cy="106363"/>
          </a:xfrm>
          <a:custGeom>
            <a:avLst/>
            <a:gdLst>
              <a:gd name="T0" fmla="*/ 0 w 62"/>
              <a:gd name="T1" fmla="*/ 106363 h 56"/>
              <a:gd name="T2" fmla="*/ 3790 w 62"/>
              <a:gd name="T3" fmla="*/ 106363 h 56"/>
              <a:gd name="T4" fmla="*/ 3790 w 62"/>
              <a:gd name="T5" fmla="*/ 106363 h 56"/>
              <a:gd name="T6" fmla="*/ 11369 w 62"/>
              <a:gd name="T7" fmla="*/ 102564 h 56"/>
              <a:gd name="T8" fmla="*/ 18948 w 62"/>
              <a:gd name="T9" fmla="*/ 98766 h 56"/>
              <a:gd name="T10" fmla="*/ 30316 w 62"/>
              <a:gd name="T11" fmla="*/ 91168 h 56"/>
              <a:gd name="T12" fmla="*/ 41685 w 62"/>
              <a:gd name="T13" fmla="*/ 83571 h 56"/>
              <a:gd name="T14" fmla="*/ 53053 w 62"/>
              <a:gd name="T15" fmla="*/ 75974 h 56"/>
              <a:gd name="T16" fmla="*/ 64422 w 62"/>
              <a:gd name="T17" fmla="*/ 64578 h 56"/>
              <a:gd name="T18" fmla="*/ 75790 w 62"/>
              <a:gd name="T19" fmla="*/ 56980 h 56"/>
              <a:gd name="T20" fmla="*/ 90948 w 62"/>
              <a:gd name="T21" fmla="*/ 45584 h 56"/>
              <a:gd name="T22" fmla="*/ 102317 w 62"/>
              <a:gd name="T23" fmla="*/ 34188 h 56"/>
              <a:gd name="T24" fmla="*/ 106106 w 62"/>
              <a:gd name="T25" fmla="*/ 26591 h 56"/>
              <a:gd name="T26" fmla="*/ 109896 w 62"/>
              <a:gd name="T27" fmla="*/ 22792 h 56"/>
              <a:gd name="T28" fmla="*/ 113685 w 62"/>
              <a:gd name="T29" fmla="*/ 15195 h 56"/>
              <a:gd name="T30" fmla="*/ 117475 w 62"/>
              <a:gd name="T31" fmla="*/ 11396 h 56"/>
              <a:gd name="T32" fmla="*/ 117475 w 62"/>
              <a:gd name="T33" fmla="*/ 7597 h 56"/>
              <a:gd name="T34" fmla="*/ 117475 w 62"/>
              <a:gd name="T35" fmla="*/ 3799 h 56"/>
              <a:gd name="T36" fmla="*/ 117475 w 62"/>
              <a:gd name="T37" fmla="*/ 3799 h 56"/>
              <a:gd name="T38" fmla="*/ 117475 w 62"/>
              <a:gd name="T39" fmla="*/ 0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2" h="56">
                <a:moveTo>
                  <a:pt x="0" y="56"/>
                </a:moveTo>
                <a:lnTo>
                  <a:pt x="2" y="56"/>
                </a:lnTo>
                <a:lnTo>
                  <a:pt x="6" y="54"/>
                </a:lnTo>
                <a:lnTo>
                  <a:pt x="10" y="52"/>
                </a:lnTo>
                <a:lnTo>
                  <a:pt x="16" y="48"/>
                </a:lnTo>
                <a:lnTo>
                  <a:pt x="22" y="44"/>
                </a:lnTo>
                <a:lnTo>
                  <a:pt x="28" y="40"/>
                </a:lnTo>
                <a:lnTo>
                  <a:pt x="34" y="34"/>
                </a:lnTo>
                <a:lnTo>
                  <a:pt x="40" y="30"/>
                </a:lnTo>
                <a:lnTo>
                  <a:pt x="48" y="24"/>
                </a:lnTo>
                <a:lnTo>
                  <a:pt x="54" y="18"/>
                </a:lnTo>
                <a:lnTo>
                  <a:pt x="56" y="14"/>
                </a:lnTo>
                <a:lnTo>
                  <a:pt x="58" y="12"/>
                </a:lnTo>
                <a:lnTo>
                  <a:pt x="60" y="8"/>
                </a:lnTo>
                <a:lnTo>
                  <a:pt x="62" y="6"/>
                </a:lnTo>
                <a:lnTo>
                  <a:pt x="62" y="4"/>
                </a:lnTo>
                <a:lnTo>
                  <a:pt x="62" y="2"/>
                </a:lnTo>
                <a:lnTo>
                  <a:pt x="62" y="0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" name="Freeform 232"/>
          <p:cNvSpPr>
            <a:spLocks noChangeAspect="1"/>
          </p:cNvSpPr>
          <p:nvPr/>
        </p:nvSpPr>
        <p:spPr bwMode="auto">
          <a:xfrm>
            <a:off x="468313" y="1559878"/>
            <a:ext cx="7861300" cy="592137"/>
          </a:xfrm>
          <a:custGeom>
            <a:avLst/>
            <a:gdLst>
              <a:gd name="T0" fmla="*/ 6768610 w 4144"/>
              <a:gd name="T1" fmla="*/ 113722 h 302"/>
              <a:gd name="T2" fmla="*/ 6332292 w 4144"/>
              <a:gd name="T3" fmla="*/ 54900 h 302"/>
              <a:gd name="T4" fmla="*/ 6021179 w 4144"/>
              <a:gd name="T5" fmla="*/ 39214 h 302"/>
              <a:gd name="T6" fmla="*/ 5721448 w 4144"/>
              <a:gd name="T7" fmla="*/ 62743 h 302"/>
              <a:gd name="T8" fmla="*/ 5402747 w 4144"/>
              <a:gd name="T9" fmla="*/ 90193 h 302"/>
              <a:gd name="T10" fmla="*/ 5087839 w 4144"/>
              <a:gd name="T11" fmla="*/ 98036 h 302"/>
              <a:gd name="T12" fmla="*/ 4841225 w 4144"/>
              <a:gd name="T13" fmla="*/ 94114 h 302"/>
              <a:gd name="T14" fmla="*/ 4450437 w 4144"/>
              <a:gd name="T15" fmla="*/ 66664 h 302"/>
              <a:gd name="T16" fmla="*/ 3991355 w 4144"/>
              <a:gd name="T17" fmla="*/ 11764 h 302"/>
              <a:gd name="T18" fmla="*/ 3809240 w 4144"/>
              <a:gd name="T19" fmla="*/ 0 h 302"/>
              <a:gd name="T20" fmla="*/ 3684036 w 4144"/>
              <a:gd name="T21" fmla="*/ 3921 h 302"/>
              <a:gd name="T22" fmla="*/ 3528479 w 4144"/>
              <a:gd name="T23" fmla="*/ 27450 h 302"/>
              <a:gd name="T24" fmla="*/ 3334982 w 4144"/>
              <a:gd name="T25" fmla="*/ 62743 h 302"/>
              <a:gd name="T26" fmla="*/ 3058015 w 4144"/>
              <a:gd name="T27" fmla="*/ 90193 h 302"/>
              <a:gd name="T28" fmla="*/ 2693785 w 4144"/>
              <a:gd name="T29" fmla="*/ 101957 h 302"/>
              <a:gd name="T30" fmla="*/ 2284026 w 4144"/>
              <a:gd name="T31" fmla="*/ 94114 h 302"/>
              <a:gd name="T32" fmla="*/ 2139852 w 4144"/>
              <a:gd name="T33" fmla="*/ 86272 h 302"/>
              <a:gd name="T34" fmla="*/ 1840121 w 4144"/>
              <a:gd name="T35" fmla="*/ 47057 h 302"/>
              <a:gd name="T36" fmla="*/ 1502449 w 4144"/>
              <a:gd name="T37" fmla="*/ 15686 h 302"/>
              <a:gd name="T38" fmla="*/ 1157189 w 4144"/>
              <a:gd name="T39" fmla="*/ 3921 h 302"/>
              <a:gd name="T40" fmla="*/ 815724 w 4144"/>
              <a:gd name="T41" fmla="*/ 15686 h 302"/>
              <a:gd name="T42" fmla="*/ 493228 w 4144"/>
              <a:gd name="T43" fmla="*/ 39214 h 302"/>
              <a:gd name="T44" fmla="*/ 174527 w 4144"/>
              <a:gd name="T45" fmla="*/ 74507 h 302"/>
              <a:gd name="T46" fmla="*/ 1271011 w 4144"/>
              <a:gd name="T47" fmla="*/ 592137 h 302"/>
              <a:gd name="T48" fmla="*/ 1551772 w 4144"/>
              <a:gd name="T49" fmla="*/ 517630 h 302"/>
              <a:gd name="T50" fmla="*/ 1847709 w 4144"/>
              <a:gd name="T51" fmla="*/ 486258 h 302"/>
              <a:gd name="T52" fmla="*/ 2181587 w 4144"/>
              <a:gd name="T53" fmla="*/ 466651 h 302"/>
              <a:gd name="T54" fmla="*/ 2530640 w 4144"/>
              <a:gd name="T55" fmla="*/ 450965 h 302"/>
              <a:gd name="T56" fmla="*/ 2860724 w 4144"/>
              <a:gd name="T57" fmla="*/ 474494 h 302"/>
              <a:gd name="T58" fmla="*/ 3205984 w 4144"/>
              <a:gd name="T59" fmla="*/ 513708 h 302"/>
              <a:gd name="T60" fmla="*/ 3414657 w 4144"/>
              <a:gd name="T61" fmla="*/ 533315 h 302"/>
              <a:gd name="T62" fmla="*/ 3706800 w 4144"/>
              <a:gd name="T63" fmla="*/ 545080 h 302"/>
              <a:gd name="T64" fmla="*/ 4093795 w 4144"/>
              <a:gd name="T65" fmla="*/ 560766 h 302"/>
              <a:gd name="T66" fmla="*/ 4435260 w 4144"/>
              <a:gd name="T67" fmla="*/ 549001 h 302"/>
              <a:gd name="T68" fmla="*/ 4662904 w 4144"/>
              <a:gd name="T69" fmla="*/ 537237 h 302"/>
              <a:gd name="T70" fmla="*/ 4852607 w 4144"/>
              <a:gd name="T71" fmla="*/ 505865 h 302"/>
              <a:gd name="T72" fmla="*/ 4966429 w 4144"/>
              <a:gd name="T73" fmla="*/ 474494 h 302"/>
              <a:gd name="T74" fmla="*/ 5080251 w 4144"/>
              <a:gd name="T75" fmla="*/ 458808 h 302"/>
              <a:gd name="T76" fmla="*/ 5398953 w 4144"/>
              <a:gd name="T77" fmla="*/ 478415 h 302"/>
              <a:gd name="T78" fmla="*/ 5835270 w 4144"/>
              <a:gd name="T79" fmla="*/ 525473 h 302"/>
              <a:gd name="T80" fmla="*/ 6161559 w 4144"/>
              <a:gd name="T81" fmla="*/ 545080 h 302"/>
              <a:gd name="T82" fmla="*/ 6430938 w 4144"/>
              <a:gd name="T83" fmla="*/ 552923 h 302"/>
              <a:gd name="T84" fmla="*/ 6764816 w 4144"/>
              <a:gd name="T85" fmla="*/ 552923 h 302"/>
              <a:gd name="T86" fmla="*/ 7056958 w 4144"/>
              <a:gd name="T87" fmla="*/ 490180 h 302"/>
              <a:gd name="T88" fmla="*/ 7387042 w 4144"/>
              <a:gd name="T89" fmla="*/ 490180 h 302"/>
              <a:gd name="T90" fmla="*/ 7701949 w 4144"/>
              <a:gd name="T91" fmla="*/ 513708 h 302"/>
              <a:gd name="T92" fmla="*/ 7113869 w 4144"/>
              <a:gd name="T93" fmla="*/ 215679 h 3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144" h="302">
                <a:moveTo>
                  <a:pt x="3750" y="110"/>
                </a:moveTo>
                <a:lnTo>
                  <a:pt x="3568" y="58"/>
                </a:lnTo>
                <a:lnTo>
                  <a:pt x="3430" y="36"/>
                </a:lnTo>
                <a:lnTo>
                  <a:pt x="3338" y="28"/>
                </a:lnTo>
                <a:lnTo>
                  <a:pt x="3262" y="24"/>
                </a:lnTo>
                <a:lnTo>
                  <a:pt x="3174" y="20"/>
                </a:lnTo>
                <a:lnTo>
                  <a:pt x="3088" y="24"/>
                </a:lnTo>
                <a:lnTo>
                  <a:pt x="3016" y="32"/>
                </a:lnTo>
                <a:lnTo>
                  <a:pt x="2932" y="40"/>
                </a:lnTo>
                <a:lnTo>
                  <a:pt x="2848" y="46"/>
                </a:lnTo>
                <a:lnTo>
                  <a:pt x="2770" y="50"/>
                </a:lnTo>
                <a:lnTo>
                  <a:pt x="2682" y="50"/>
                </a:lnTo>
                <a:lnTo>
                  <a:pt x="2616" y="50"/>
                </a:lnTo>
                <a:lnTo>
                  <a:pt x="2552" y="48"/>
                </a:lnTo>
                <a:lnTo>
                  <a:pt x="2446" y="42"/>
                </a:lnTo>
                <a:lnTo>
                  <a:pt x="2346" y="34"/>
                </a:lnTo>
                <a:lnTo>
                  <a:pt x="2214" y="18"/>
                </a:lnTo>
                <a:lnTo>
                  <a:pt x="2104" y="6"/>
                </a:lnTo>
                <a:lnTo>
                  <a:pt x="2040" y="2"/>
                </a:lnTo>
                <a:lnTo>
                  <a:pt x="2008" y="0"/>
                </a:lnTo>
                <a:lnTo>
                  <a:pt x="1978" y="0"/>
                </a:lnTo>
                <a:lnTo>
                  <a:pt x="1942" y="2"/>
                </a:lnTo>
                <a:lnTo>
                  <a:pt x="1914" y="6"/>
                </a:lnTo>
                <a:lnTo>
                  <a:pt x="1860" y="14"/>
                </a:lnTo>
                <a:lnTo>
                  <a:pt x="1812" y="24"/>
                </a:lnTo>
                <a:lnTo>
                  <a:pt x="1758" y="32"/>
                </a:lnTo>
                <a:lnTo>
                  <a:pt x="1684" y="42"/>
                </a:lnTo>
                <a:lnTo>
                  <a:pt x="1612" y="46"/>
                </a:lnTo>
                <a:lnTo>
                  <a:pt x="1520" y="50"/>
                </a:lnTo>
                <a:lnTo>
                  <a:pt x="1420" y="52"/>
                </a:lnTo>
                <a:lnTo>
                  <a:pt x="1324" y="50"/>
                </a:lnTo>
                <a:lnTo>
                  <a:pt x="1204" y="48"/>
                </a:lnTo>
                <a:lnTo>
                  <a:pt x="1168" y="46"/>
                </a:lnTo>
                <a:lnTo>
                  <a:pt x="1128" y="44"/>
                </a:lnTo>
                <a:lnTo>
                  <a:pt x="1058" y="36"/>
                </a:lnTo>
                <a:lnTo>
                  <a:pt x="970" y="24"/>
                </a:lnTo>
                <a:lnTo>
                  <a:pt x="878" y="16"/>
                </a:lnTo>
                <a:lnTo>
                  <a:pt x="792" y="8"/>
                </a:lnTo>
                <a:lnTo>
                  <a:pt x="704" y="4"/>
                </a:lnTo>
                <a:lnTo>
                  <a:pt x="610" y="2"/>
                </a:lnTo>
                <a:lnTo>
                  <a:pt x="520" y="4"/>
                </a:lnTo>
                <a:lnTo>
                  <a:pt x="430" y="8"/>
                </a:lnTo>
                <a:lnTo>
                  <a:pt x="344" y="14"/>
                </a:lnTo>
                <a:lnTo>
                  <a:pt x="260" y="20"/>
                </a:lnTo>
                <a:lnTo>
                  <a:pt x="176" y="28"/>
                </a:lnTo>
                <a:lnTo>
                  <a:pt x="92" y="38"/>
                </a:lnTo>
                <a:lnTo>
                  <a:pt x="0" y="38"/>
                </a:lnTo>
                <a:lnTo>
                  <a:pt x="670" y="302"/>
                </a:lnTo>
                <a:lnTo>
                  <a:pt x="730" y="278"/>
                </a:lnTo>
                <a:lnTo>
                  <a:pt x="818" y="264"/>
                </a:lnTo>
                <a:lnTo>
                  <a:pt x="896" y="254"/>
                </a:lnTo>
                <a:lnTo>
                  <a:pt x="974" y="248"/>
                </a:lnTo>
                <a:lnTo>
                  <a:pt x="1062" y="242"/>
                </a:lnTo>
                <a:lnTo>
                  <a:pt x="1150" y="238"/>
                </a:lnTo>
                <a:lnTo>
                  <a:pt x="1246" y="232"/>
                </a:lnTo>
                <a:lnTo>
                  <a:pt x="1334" y="230"/>
                </a:lnTo>
                <a:lnTo>
                  <a:pt x="1422" y="236"/>
                </a:lnTo>
                <a:lnTo>
                  <a:pt x="1508" y="242"/>
                </a:lnTo>
                <a:lnTo>
                  <a:pt x="1600" y="252"/>
                </a:lnTo>
                <a:lnTo>
                  <a:pt x="1690" y="262"/>
                </a:lnTo>
                <a:lnTo>
                  <a:pt x="1760" y="270"/>
                </a:lnTo>
                <a:lnTo>
                  <a:pt x="1800" y="272"/>
                </a:lnTo>
                <a:lnTo>
                  <a:pt x="1836" y="274"/>
                </a:lnTo>
                <a:lnTo>
                  <a:pt x="1954" y="278"/>
                </a:lnTo>
                <a:lnTo>
                  <a:pt x="2054" y="280"/>
                </a:lnTo>
                <a:lnTo>
                  <a:pt x="2158" y="286"/>
                </a:lnTo>
                <a:lnTo>
                  <a:pt x="2256" y="282"/>
                </a:lnTo>
                <a:lnTo>
                  <a:pt x="2338" y="280"/>
                </a:lnTo>
                <a:lnTo>
                  <a:pt x="2404" y="276"/>
                </a:lnTo>
                <a:lnTo>
                  <a:pt x="2458" y="274"/>
                </a:lnTo>
                <a:lnTo>
                  <a:pt x="2506" y="262"/>
                </a:lnTo>
                <a:lnTo>
                  <a:pt x="2558" y="258"/>
                </a:lnTo>
                <a:lnTo>
                  <a:pt x="2592" y="250"/>
                </a:lnTo>
                <a:lnTo>
                  <a:pt x="2618" y="242"/>
                </a:lnTo>
                <a:lnTo>
                  <a:pt x="2650" y="238"/>
                </a:lnTo>
                <a:lnTo>
                  <a:pt x="2678" y="234"/>
                </a:lnTo>
                <a:lnTo>
                  <a:pt x="2736" y="232"/>
                </a:lnTo>
                <a:lnTo>
                  <a:pt x="2846" y="244"/>
                </a:lnTo>
                <a:lnTo>
                  <a:pt x="2976" y="260"/>
                </a:lnTo>
                <a:lnTo>
                  <a:pt x="3076" y="268"/>
                </a:lnTo>
                <a:lnTo>
                  <a:pt x="3182" y="274"/>
                </a:lnTo>
                <a:lnTo>
                  <a:pt x="3248" y="278"/>
                </a:lnTo>
                <a:lnTo>
                  <a:pt x="3312" y="278"/>
                </a:lnTo>
                <a:lnTo>
                  <a:pt x="3390" y="282"/>
                </a:lnTo>
                <a:lnTo>
                  <a:pt x="3464" y="284"/>
                </a:lnTo>
                <a:lnTo>
                  <a:pt x="3566" y="282"/>
                </a:lnTo>
                <a:lnTo>
                  <a:pt x="3650" y="278"/>
                </a:lnTo>
                <a:lnTo>
                  <a:pt x="3720" y="250"/>
                </a:lnTo>
                <a:lnTo>
                  <a:pt x="3804" y="246"/>
                </a:lnTo>
                <a:lnTo>
                  <a:pt x="3894" y="250"/>
                </a:lnTo>
                <a:lnTo>
                  <a:pt x="3968" y="254"/>
                </a:lnTo>
                <a:lnTo>
                  <a:pt x="4060" y="262"/>
                </a:lnTo>
                <a:lnTo>
                  <a:pt x="4144" y="278"/>
                </a:lnTo>
                <a:lnTo>
                  <a:pt x="3750" y="110"/>
                </a:lnTo>
                <a:close/>
              </a:path>
            </a:pathLst>
          </a:custGeom>
          <a:solidFill>
            <a:srgbClr val="007AFE"/>
          </a:solidFill>
          <a:ln w="0">
            <a:solidFill>
              <a:srgbClr val="007AFE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99" name="Freeform 233"/>
          <p:cNvSpPr>
            <a:spLocks noChangeAspect="1"/>
          </p:cNvSpPr>
          <p:nvPr/>
        </p:nvSpPr>
        <p:spPr bwMode="auto">
          <a:xfrm>
            <a:off x="468313" y="1559878"/>
            <a:ext cx="7861300" cy="592137"/>
          </a:xfrm>
          <a:custGeom>
            <a:avLst/>
            <a:gdLst>
              <a:gd name="T0" fmla="*/ 6768610 w 4144"/>
              <a:gd name="T1" fmla="*/ 113722 h 302"/>
              <a:gd name="T2" fmla="*/ 6332292 w 4144"/>
              <a:gd name="T3" fmla="*/ 54900 h 302"/>
              <a:gd name="T4" fmla="*/ 6021179 w 4144"/>
              <a:gd name="T5" fmla="*/ 39214 h 302"/>
              <a:gd name="T6" fmla="*/ 5721448 w 4144"/>
              <a:gd name="T7" fmla="*/ 62743 h 302"/>
              <a:gd name="T8" fmla="*/ 5402747 w 4144"/>
              <a:gd name="T9" fmla="*/ 90193 h 302"/>
              <a:gd name="T10" fmla="*/ 5087839 w 4144"/>
              <a:gd name="T11" fmla="*/ 98036 h 302"/>
              <a:gd name="T12" fmla="*/ 4841225 w 4144"/>
              <a:gd name="T13" fmla="*/ 94114 h 302"/>
              <a:gd name="T14" fmla="*/ 4450437 w 4144"/>
              <a:gd name="T15" fmla="*/ 66664 h 302"/>
              <a:gd name="T16" fmla="*/ 3991355 w 4144"/>
              <a:gd name="T17" fmla="*/ 11764 h 302"/>
              <a:gd name="T18" fmla="*/ 3809240 w 4144"/>
              <a:gd name="T19" fmla="*/ 0 h 302"/>
              <a:gd name="T20" fmla="*/ 3684036 w 4144"/>
              <a:gd name="T21" fmla="*/ 3921 h 302"/>
              <a:gd name="T22" fmla="*/ 3528479 w 4144"/>
              <a:gd name="T23" fmla="*/ 27450 h 302"/>
              <a:gd name="T24" fmla="*/ 3334982 w 4144"/>
              <a:gd name="T25" fmla="*/ 62743 h 302"/>
              <a:gd name="T26" fmla="*/ 3058015 w 4144"/>
              <a:gd name="T27" fmla="*/ 90193 h 302"/>
              <a:gd name="T28" fmla="*/ 2693785 w 4144"/>
              <a:gd name="T29" fmla="*/ 101957 h 302"/>
              <a:gd name="T30" fmla="*/ 2284026 w 4144"/>
              <a:gd name="T31" fmla="*/ 94114 h 302"/>
              <a:gd name="T32" fmla="*/ 2139852 w 4144"/>
              <a:gd name="T33" fmla="*/ 86272 h 302"/>
              <a:gd name="T34" fmla="*/ 1840121 w 4144"/>
              <a:gd name="T35" fmla="*/ 47057 h 302"/>
              <a:gd name="T36" fmla="*/ 1502449 w 4144"/>
              <a:gd name="T37" fmla="*/ 15686 h 302"/>
              <a:gd name="T38" fmla="*/ 1157189 w 4144"/>
              <a:gd name="T39" fmla="*/ 3921 h 302"/>
              <a:gd name="T40" fmla="*/ 815724 w 4144"/>
              <a:gd name="T41" fmla="*/ 15686 h 302"/>
              <a:gd name="T42" fmla="*/ 493228 w 4144"/>
              <a:gd name="T43" fmla="*/ 39214 h 302"/>
              <a:gd name="T44" fmla="*/ 174527 w 4144"/>
              <a:gd name="T45" fmla="*/ 74507 h 302"/>
              <a:gd name="T46" fmla="*/ 1271011 w 4144"/>
              <a:gd name="T47" fmla="*/ 592137 h 302"/>
              <a:gd name="T48" fmla="*/ 1551772 w 4144"/>
              <a:gd name="T49" fmla="*/ 517630 h 302"/>
              <a:gd name="T50" fmla="*/ 1847709 w 4144"/>
              <a:gd name="T51" fmla="*/ 486258 h 302"/>
              <a:gd name="T52" fmla="*/ 2181587 w 4144"/>
              <a:gd name="T53" fmla="*/ 466651 h 302"/>
              <a:gd name="T54" fmla="*/ 2530640 w 4144"/>
              <a:gd name="T55" fmla="*/ 450965 h 302"/>
              <a:gd name="T56" fmla="*/ 2860724 w 4144"/>
              <a:gd name="T57" fmla="*/ 474494 h 302"/>
              <a:gd name="T58" fmla="*/ 3205984 w 4144"/>
              <a:gd name="T59" fmla="*/ 513708 h 302"/>
              <a:gd name="T60" fmla="*/ 3414657 w 4144"/>
              <a:gd name="T61" fmla="*/ 533315 h 302"/>
              <a:gd name="T62" fmla="*/ 3706800 w 4144"/>
              <a:gd name="T63" fmla="*/ 545080 h 302"/>
              <a:gd name="T64" fmla="*/ 4093795 w 4144"/>
              <a:gd name="T65" fmla="*/ 560766 h 302"/>
              <a:gd name="T66" fmla="*/ 4435260 w 4144"/>
              <a:gd name="T67" fmla="*/ 549001 h 302"/>
              <a:gd name="T68" fmla="*/ 4662904 w 4144"/>
              <a:gd name="T69" fmla="*/ 537237 h 302"/>
              <a:gd name="T70" fmla="*/ 4852607 w 4144"/>
              <a:gd name="T71" fmla="*/ 505865 h 302"/>
              <a:gd name="T72" fmla="*/ 4966429 w 4144"/>
              <a:gd name="T73" fmla="*/ 474494 h 302"/>
              <a:gd name="T74" fmla="*/ 5080251 w 4144"/>
              <a:gd name="T75" fmla="*/ 458808 h 302"/>
              <a:gd name="T76" fmla="*/ 5398953 w 4144"/>
              <a:gd name="T77" fmla="*/ 478415 h 302"/>
              <a:gd name="T78" fmla="*/ 5835270 w 4144"/>
              <a:gd name="T79" fmla="*/ 525473 h 302"/>
              <a:gd name="T80" fmla="*/ 6161559 w 4144"/>
              <a:gd name="T81" fmla="*/ 545080 h 302"/>
              <a:gd name="T82" fmla="*/ 6430938 w 4144"/>
              <a:gd name="T83" fmla="*/ 552923 h 302"/>
              <a:gd name="T84" fmla="*/ 6764816 w 4144"/>
              <a:gd name="T85" fmla="*/ 552923 h 302"/>
              <a:gd name="T86" fmla="*/ 7056958 w 4144"/>
              <a:gd name="T87" fmla="*/ 490180 h 302"/>
              <a:gd name="T88" fmla="*/ 7387042 w 4144"/>
              <a:gd name="T89" fmla="*/ 490180 h 302"/>
              <a:gd name="T90" fmla="*/ 7701949 w 4144"/>
              <a:gd name="T91" fmla="*/ 513708 h 302"/>
              <a:gd name="T92" fmla="*/ 7113869 w 4144"/>
              <a:gd name="T93" fmla="*/ 215679 h 3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144" h="302">
                <a:moveTo>
                  <a:pt x="3750" y="110"/>
                </a:moveTo>
                <a:lnTo>
                  <a:pt x="3568" y="58"/>
                </a:lnTo>
                <a:lnTo>
                  <a:pt x="3430" y="36"/>
                </a:lnTo>
                <a:lnTo>
                  <a:pt x="3338" y="28"/>
                </a:lnTo>
                <a:lnTo>
                  <a:pt x="3262" y="24"/>
                </a:lnTo>
                <a:lnTo>
                  <a:pt x="3174" y="20"/>
                </a:lnTo>
                <a:lnTo>
                  <a:pt x="3088" y="24"/>
                </a:lnTo>
                <a:lnTo>
                  <a:pt x="3016" y="32"/>
                </a:lnTo>
                <a:lnTo>
                  <a:pt x="2932" y="40"/>
                </a:lnTo>
                <a:lnTo>
                  <a:pt x="2848" y="46"/>
                </a:lnTo>
                <a:lnTo>
                  <a:pt x="2770" y="50"/>
                </a:lnTo>
                <a:lnTo>
                  <a:pt x="2682" y="50"/>
                </a:lnTo>
                <a:lnTo>
                  <a:pt x="2616" y="50"/>
                </a:lnTo>
                <a:lnTo>
                  <a:pt x="2552" y="48"/>
                </a:lnTo>
                <a:lnTo>
                  <a:pt x="2446" y="42"/>
                </a:lnTo>
                <a:lnTo>
                  <a:pt x="2346" y="34"/>
                </a:lnTo>
                <a:lnTo>
                  <a:pt x="2214" y="18"/>
                </a:lnTo>
                <a:lnTo>
                  <a:pt x="2104" y="6"/>
                </a:lnTo>
                <a:lnTo>
                  <a:pt x="2040" y="2"/>
                </a:lnTo>
                <a:lnTo>
                  <a:pt x="2008" y="0"/>
                </a:lnTo>
                <a:lnTo>
                  <a:pt x="1978" y="0"/>
                </a:lnTo>
                <a:lnTo>
                  <a:pt x="1942" y="2"/>
                </a:lnTo>
                <a:lnTo>
                  <a:pt x="1914" y="6"/>
                </a:lnTo>
                <a:lnTo>
                  <a:pt x="1860" y="14"/>
                </a:lnTo>
                <a:lnTo>
                  <a:pt x="1812" y="24"/>
                </a:lnTo>
                <a:lnTo>
                  <a:pt x="1758" y="32"/>
                </a:lnTo>
                <a:lnTo>
                  <a:pt x="1684" y="42"/>
                </a:lnTo>
                <a:lnTo>
                  <a:pt x="1612" y="46"/>
                </a:lnTo>
                <a:lnTo>
                  <a:pt x="1520" y="50"/>
                </a:lnTo>
                <a:lnTo>
                  <a:pt x="1420" y="52"/>
                </a:lnTo>
                <a:lnTo>
                  <a:pt x="1324" y="50"/>
                </a:lnTo>
                <a:lnTo>
                  <a:pt x="1204" y="48"/>
                </a:lnTo>
                <a:lnTo>
                  <a:pt x="1168" y="46"/>
                </a:lnTo>
                <a:lnTo>
                  <a:pt x="1128" y="44"/>
                </a:lnTo>
                <a:lnTo>
                  <a:pt x="1058" y="36"/>
                </a:lnTo>
                <a:lnTo>
                  <a:pt x="970" y="24"/>
                </a:lnTo>
                <a:lnTo>
                  <a:pt x="878" y="16"/>
                </a:lnTo>
                <a:lnTo>
                  <a:pt x="792" y="8"/>
                </a:lnTo>
                <a:lnTo>
                  <a:pt x="704" y="4"/>
                </a:lnTo>
                <a:lnTo>
                  <a:pt x="610" y="2"/>
                </a:lnTo>
                <a:lnTo>
                  <a:pt x="520" y="4"/>
                </a:lnTo>
                <a:lnTo>
                  <a:pt x="430" y="8"/>
                </a:lnTo>
                <a:lnTo>
                  <a:pt x="344" y="14"/>
                </a:lnTo>
                <a:lnTo>
                  <a:pt x="260" y="20"/>
                </a:lnTo>
                <a:lnTo>
                  <a:pt x="176" y="28"/>
                </a:lnTo>
                <a:lnTo>
                  <a:pt x="92" y="38"/>
                </a:lnTo>
                <a:lnTo>
                  <a:pt x="0" y="38"/>
                </a:lnTo>
                <a:lnTo>
                  <a:pt x="670" y="302"/>
                </a:lnTo>
                <a:lnTo>
                  <a:pt x="730" y="278"/>
                </a:lnTo>
                <a:lnTo>
                  <a:pt x="818" y="264"/>
                </a:lnTo>
                <a:lnTo>
                  <a:pt x="896" y="254"/>
                </a:lnTo>
                <a:lnTo>
                  <a:pt x="974" y="248"/>
                </a:lnTo>
                <a:lnTo>
                  <a:pt x="1062" y="242"/>
                </a:lnTo>
                <a:lnTo>
                  <a:pt x="1150" y="238"/>
                </a:lnTo>
                <a:lnTo>
                  <a:pt x="1246" y="232"/>
                </a:lnTo>
                <a:lnTo>
                  <a:pt x="1334" y="230"/>
                </a:lnTo>
                <a:lnTo>
                  <a:pt x="1422" y="236"/>
                </a:lnTo>
                <a:lnTo>
                  <a:pt x="1508" y="242"/>
                </a:lnTo>
                <a:lnTo>
                  <a:pt x="1600" y="252"/>
                </a:lnTo>
                <a:lnTo>
                  <a:pt x="1690" y="262"/>
                </a:lnTo>
                <a:lnTo>
                  <a:pt x="1760" y="270"/>
                </a:lnTo>
                <a:lnTo>
                  <a:pt x="1800" y="272"/>
                </a:lnTo>
                <a:lnTo>
                  <a:pt x="1836" y="274"/>
                </a:lnTo>
                <a:lnTo>
                  <a:pt x="1954" y="278"/>
                </a:lnTo>
                <a:lnTo>
                  <a:pt x="2054" y="280"/>
                </a:lnTo>
                <a:lnTo>
                  <a:pt x="2158" y="286"/>
                </a:lnTo>
                <a:lnTo>
                  <a:pt x="2256" y="282"/>
                </a:lnTo>
                <a:lnTo>
                  <a:pt x="2338" y="280"/>
                </a:lnTo>
                <a:lnTo>
                  <a:pt x="2404" y="276"/>
                </a:lnTo>
                <a:lnTo>
                  <a:pt x="2458" y="274"/>
                </a:lnTo>
                <a:lnTo>
                  <a:pt x="2506" y="262"/>
                </a:lnTo>
                <a:lnTo>
                  <a:pt x="2558" y="258"/>
                </a:lnTo>
                <a:lnTo>
                  <a:pt x="2592" y="250"/>
                </a:lnTo>
                <a:lnTo>
                  <a:pt x="2618" y="242"/>
                </a:lnTo>
                <a:lnTo>
                  <a:pt x="2650" y="238"/>
                </a:lnTo>
                <a:lnTo>
                  <a:pt x="2678" y="234"/>
                </a:lnTo>
                <a:lnTo>
                  <a:pt x="2736" y="232"/>
                </a:lnTo>
                <a:lnTo>
                  <a:pt x="2846" y="244"/>
                </a:lnTo>
                <a:lnTo>
                  <a:pt x="2976" y="260"/>
                </a:lnTo>
                <a:lnTo>
                  <a:pt x="3076" y="268"/>
                </a:lnTo>
                <a:lnTo>
                  <a:pt x="3182" y="274"/>
                </a:lnTo>
                <a:lnTo>
                  <a:pt x="3248" y="278"/>
                </a:lnTo>
                <a:lnTo>
                  <a:pt x="3312" y="278"/>
                </a:lnTo>
                <a:lnTo>
                  <a:pt x="3390" y="282"/>
                </a:lnTo>
                <a:lnTo>
                  <a:pt x="3464" y="284"/>
                </a:lnTo>
                <a:lnTo>
                  <a:pt x="3566" y="282"/>
                </a:lnTo>
                <a:lnTo>
                  <a:pt x="3650" y="278"/>
                </a:lnTo>
                <a:lnTo>
                  <a:pt x="3720" y="250"/>
                </a:lnTo>
                <a:lnTo>
                  <a:pt x="3804" y="246"/>
                </a:lnTo>
                <a:lnTo>
                  <a:pt x="3894" y="250"/>
                </a:lnTo>
                <a:lnTo>
                  <a:pt x="3968" y="254"/>
                </a:lnTo>
                <a:lnTo>
                  <a:pt x="4060" y="262"/>
                </a:lnTo>
                <a:lnTo>
                  <a:pt x="4144" y="278"/>
                </a:lnTo>
                <a:lnTo>
                  <a:pt x="3750" y="11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" name="Freeform 234"/>
          <p:cNvSpPr>
            <a:spLocks noChangeAspect="1"/>
          </p:cNvSpPr>
          <p:nvPr/>
        </p:nvSpPr>
        <p:spPr bwMode="auto">
          <a:xfrm>
            <a:off x="3430588" y="1841500"/>
            <a:ext cx="76200" cy="95250"/>
          </a:xfrm>
          <a:custGeom>
            <a:avLst/>
            <a:gdLst>
              <a:gd name="T0" fmla="*/ 57150 w 40"/>
              <a:gd name="T1" fmla="*/ 91440 h 50"/>
              <a:gd name="T2" fmla="*/ 57150 w 40"/>
              <a:gd name="T3" fmla="*/ 76200 h 50"/>
              <a:gd name="T4" fmla="*/ 49530 w 40"/>
              <a:gd name="T5" fmla="*/ 87630 h 50"/>
              <a:gd name="T6" fmla="*/ 41910 w 40"/>
              <a:gd name="T7" fmla="*/ 91440 h 50"/>
              <a:gd name="T8" fmla="*/ 30480 w 40"/>
              <a:gd name="T9" fmla="*/ 95250 h 50"/>
              <a:gd name="T10" fmla="*/ 22860 w 40"/>
              <a:gd name="T11" fmla="*/ 95250 h 50"/>
              <a:gd name="T12" fmla="*/ 15240 w 40"/>
              <a:gd name="T13" fmla="*/ 91440 h 50"/>
              <a:gd name="T14" fmla="*/ 11430 w 40"/>
              <a:gd name="T15" fmla="*/ 87630 h 50"/>
              <a:gd name="T16" fmla="*/ 7620 w 40"/>
              <a:gd name="T17" fmla="*/ 83820 h 50"/>
              <a:gd name="T18" fmla="*/ 3810 w 40"/>
              <a:gd name="T19" fmla="*/ 80010 h 50"/>
              <a:gd name="T20" fmla="*/ 3810 w 40"/>
              <a:gd name="T21" fmla="*/ 72390 h 50"/>
              <a:gd name="T22" fmla="*/ 3810 w 40"/>
              <a:gd name="T23" fmla="*/ 64770 h 50"/>
              <a:gd name="T24" fmla="*/ 0 w 40"/>
              <a:gd name="T25" fmla="*/ 57150 h 50"/>
              <a:gd name="T26" fmla="*/ 0 w 40"/>
              <a:gd name="T27" fmla="*/ 0 h 50"/>
              <a:gd name="T28" fmla="*/ 19050 w 40"/>
              <a:gd name="T29" fmla="*/ 0 h 50"/>
              <a:gd name="T30" fmla="*/ 19050 w 40"/>
              <a:gd name="T31" fmla="*/ 49530 h 50"/>
              <a:gd name="T32" fmla="*/ 19050 w 40"/>
              <a:gd name="T33" fmla="*/ 60960 h 50"/>
              <a:gd name="T34" fmla="*/ 19050 w 40"/>
              <a:gd name="T35" fmla="*/ 68580 h 50"/>
              <a:gd name="T36" fmla="*/ 22860 w 40"/>
              <a:gd name="T37" fmla="*/ 72390 h 50"/>
              <a:gd name="T38" fmla="*/ 26670 w 40"/>
              <a:gd name="T39" fmla="*/ 76200 h 50"/>
              <a:gd name="T40" fmla="*/ 30480 w 40"/>
              <a:gd name="T41" fmla="*/ 80010 h 50"/>
              <a:gd name="T42" fmla="*/ 34290 w 40"/>
              <a:gd name="T43" fmla="*/ 80010 h 50"/>
              <a:gd name="T44" fmla="*/ 41910 w 40"/>
              <a:gd name="T45" fmla="*/ 80010 h 50"/>
              <a:gd name="T46" fmla="*/ 45720 w 40"/>
              <a:gd name="T47" fmla="*/ 76200 h 50"/>
              <a:gd name="T48" fmla="*/ 53340 w 40"/>
              <a:gd name="T49" fmla="*/ 72390 h 50"/>
              <a:gd name="T50" fmla="*/ 57150 w 40"/>
              <a:gd name="T51" fmla="*/ 68580 h 50"/>
              <a:gd name="T52" fmla="*/ 57150 w 40"/>
              <a:gd name="T53" fmla="*/ 60960 h 50"/>
              <a:gd name="T54" fmla="*/ 57150 w 40"/>
              <a:gd name="T55" fmla="*/ 49530 h 50"/>
              <a:gd name="T56" fmla="*/ 57150 w 40"/>
              <a:gd name="T57" fmla="*/ 0 h 50"/>
              <a:gd name="T58" fmla="*/ 76200 w 40"/>
              <a:gd name="T59" fmla="*/ 0 h 50"/>
              <a:gd name="T60" fmla="*/ 76200 w 40"/>
              <a:gd name="T61" fmla="*/ 91440 h 50"/>
              <a:gd name="T62" fmla="*/ 57150 w 40"/>
              <a:gd name="T63" fmla="*/ 91440 h 5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0">
                <a:moveTo>
                  <a:pt x="30" y="48"/>
                </a:moveTo>
                <a:lnTo>
                  <a:pt x="30" y="40"/>
                </a:lnTo>
                <a:lnTo>
                  <a:pt x="26" y="46"/>
                </a:lnTo>
                <a:lnTo>
                  <a:pt x="22" y="48"/>
                </a:lnTo>
                <a:lnTo>
                  <a:pt x="16" y="50"/>
                </a:lnTo>
                <a:lnTo>
                  <a:pt x="12" y="50"/>
                </a:lnTo>
                <a:lnTo>
                  <a:pt x="8" y="48"/>
                </a:lnTo>
                <a:lnTo>
                  <a:pt x="6" y="46"/>
                </a:lnTo>
                <a:lnTo>
                  <a:pt x="4" y="44"/>
                </a:lnTo>
                <a:lnTo>
                  <a:pt x="2" y="42"/>
                </a:lnTo>
                <a:lnTo>
                  <a:pt x="2" y="38"/>
                </a:lnTo>
                <a:lnTo>
                  <a:pt x="2" y="34"/>
                </a:lnTo>
                <a:lnTo>
                  <a:pt x="0" y="30"/>
                </a:lnTo>
                <a:lnTo>
                  <a:pt x="0" y="0"/>
                </a:lnTo>
                <a:lnTo>
                  <a:pt x="10" y="0"/>
                </a:lnTo>
                <a:lnTo>
                  <a:pt x="10" y="26"/>
                </a:lnTo>
                <a:lnTo>
                  <a:pt x="10" y="32"/>
                </a:lnTo>
                <a:lnTo>
                  <a:pt x="10" y="36"/>
                </a:lnTo>
                <a:lnTo>
                  <a:pt x="12" y="38"/>
                </a:lnTo>
                <a:lnTo>
                  <a:pt x="14" y="40"/>
                </a:lnTo>
                <a:lnTo>
                  <a:pt x="16" y="42"/>
                </a:lnTo>
                <a:lnTo>
                  <a:pt x="18" y="42"/>
                </a:lnTo>
                <a:lnTo>
                  <a:pt x="22" y="42"/>
                </a:lnTo>
                <a:lnTo>
                  <a:pt x="24" y="40"/>
                </a:lnTo>
                <a:lnTo>
                  <a:pt x="28" y="38"/>
                </a:lnTo>
                <a:lnTo>
                  <a:pt x="30" y="36"/>
                </a:lnTo>
                <a:lnTo>
                  <a:pt x="30" y="32"/>
                </a:lnTo>
                <a:lnTo>
                  <a:pt x="30" y="26"/>
                </a:lnTo>
                <a:lnTo>
                  <a:pt x="30" y="0"/>
                </a:lnTo>
                <a:lnTo>
                  <a:pt x="40" y="0"/>
                </a:lnTo>
                <a:lnTo>
                  <a:pt x="40" y="48"/>
                </a:lnTo>
                <a:lnTo>
                  <a:pt x="30" y="4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1" name="Freeform 235"/>
          <p:cNvSpPr>
            <a:spLocks noChangeAspect="1"/>
          </p:cNvSpPr>
          <p:nvPr/>
        </p:nvSpPr>
        <p:spPr bwMode="auto">
          <a:xfrm>
            <a:off x="3252788" y="1816100"/>
            <a:ext cx="76200" cy="96838"/>
          </a:xfrm>
          <a:custGeom>
            <a:avLst/>
            <a:gdLst>
              <a:gd name="T0" fmla="*/ 15240 w 40"/>
              <a:gd name="T1" fmla="*/ 63317 h 52"/>
              <a:gd name="T2" fmla="*/ 22860 w 40"/>
              <a:gd name="T3" fmla="*/ 78215 h 52"/>
              <a:gd name="T4" fmla="*/ 38100 w 40"/>
              <a:gd name="T5" fmla="*/ 81940 h 52"/>
              <a:gd name="T6" fmla="*/ 53340 w 40"/>
              <a:gd name="T7" fmla="*/ 78215 h 52"/>
              <a:gd name="T8" fmla="*/ 60960 w 40"/>
              <a:gd name="T9" fmla="*/ 67042 h 52"/>
              <a:gd name="T10" fmla="*/ 53340 w 40"/>
              <a:gd name="T11" fmla="*/ 59593 h 52"/>
              <a:gd name="T12" fmla="*/ 38100 w 40"/>
              <a:gd name="T13" fmla="*/ 55868 h 52"/>
              <a:gd name="T14" fmla="*/ 15240 w 40"/>
              <a:gd name="T15" fmla="*/ 48419 h 52"/>
              <a:gd name="T16" fmla="*/ 3810 w 40"/>
              <a:gd name="T17" fmla="*/ 40970 h 52"/>
              <a:gd name="T18" fmla="*/ 0 w 40"/>
              <a:gd name="T19" fmla="*/ 26072 h 52"/>
              <a:gd name="T20" fmla="*/ 3810 w 40"/>
              <a:gd name="T21" fmla="*/ 14898 h 52"/>
              <a:gd name="T22" fmla="*/ 11430 w 40"/>
              <a:gd name="T23" fmla="*/ 7449 h 52"/>
              <a:gd name="T24" fmla="*/ 22860 w 40"/>
              <a:gd name="T25" fmla="*/ 3725 h 52"/>
              <a:gd name="T26" fmla="*/ 34290 w 40"/>
              <a:gd name="T27" fmla="*/ 0 h 52"/>
              <a:gd name="T28" fmla="*/ 53340 w 40"/>
              <a:gd name="T29" fmla="*/ 3725 h 52"/>
              <a:gd name="T30" fmla="*/ 64770 w 40"/>
              <a:gd name="T31" fmla="*/ 11174 h 52"/>
              <a:gd name="T32" fmla="*/ 72390 w 40"/>
              <a:gd name="T33" fmla="*/ 26072 h 52"/>
              <a:gd name="T34" fmla="*/ 53340 w 40"/>
              <a:gd name="T35" fmla="*/ 22347 h 52"/>
              <a:gd name="T36" fmla="*/ 41910 w 40"/>
              <a:gd name="T37" fmla="*/ 14898 h 52"/>
              <a:gd name="T38" fmla="*/ 26670 w 40"/>
              <a:gd name="T39" fmla="*/ 14898 h 52"/>
              <a:gd name="T40" fmla="*/ 19050 w 40"/>
              <a:gd name="T41" fmla="*/ 22347 h 52"/>
              <a:gd name="T42" fmla="*/ 19050 w 40"/>
              <a:gd name="T43" fmla="*/ 29796 h 52"/>
              <a:gd name="T44" fmla="*/ 22860 w 40"/>
              <a:gd name="T45" fmla="*/ 33521 h 52"/>
              <a:gd name="T46" fmla="*/ 30480 w 40"/>
              <a:gd name="T47" fmla="*/ 37245 h 52"/>
              <a:gd name="T48" fmla="*/ 49530 w 40"/>
              <a:gd name="T49" fmla="*/ 40970 h 52"/>
              <a:gd name="T50" fmla="*/ 68580 w 40"/>
              <a:gd name="T51" fmla="*/ 48419 h 52"/>
              <a:gd name="T52" fmla="*/ 76200 w 40"/>
              <a:gd name="T53" fmla="*/ 59593 h 52"/>
              <a:gd name="T54" fmla="*/ 76200 w 40"/>
              <a:gd name="T55" fmla="*/ 74491 h 52"/>
              <a:gd name="T56" fmla="*/ 64770 w 40"/>
              <a:gd name="T57" fmla="*/ 85664 h 52"/>
              <a:gd name="T58" fmla="*/ 49530 w 40"/>
              <a:gd name="T59" fmla="*/ 93113 h 52"/>
              <a:gd name="T60" fmla="*/ 26670 w 40"/>
              <a:gd name="T61" fmla="*/ 93113 h 52"/>
              <a:gd name="T62" fmla="*/ 11430 w 40"/>
              <a:gd name="T63" fmla="*/ 89389 h 52"/>
              <a:gd name="T64" fmla="*/ 0 w 40"/>
              <a:gd name="T65" fmla="*/ 67042 h 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0" h="52">
                <a:moveTo>
                  <a:pt x="0" y="36"/>
                </a:moveTo>
                <a:lnTo>
                  <a:pt x="8" y="34"/>
                </a:lnTo>
                <a:lnTo>
                  <a:pt x="10" y="38"/>
                </a:lnTo>
                <a:lnTo>
                  <a:pt x="12" y="42"/>
                </a:lnTo>
                <a:lnTo>
                  <a:pt x="16" y="44"/>
                </a:lnTo>
                <a:lnTo>
                  <a:pt x="20" y="44"/>
                </a:lnTo>
                <a:lnTo>
                  <a:pt x="26" y="44"/>
                </a:lnTo>
                <a:lnTo>
                  <a:pt x="28" y="42"/>
                </a:lnTo>
                <a:lnTo>
                  <a:pt x="30" y="40"/>
                </a:lnTo>
                <a:lnTo>
                  <a:pt x="32" y="36"/>
                </a:lnTo>
                <a:lnTo>
                  <a:pt x="30" y="34"/>
                </a:lnTo>
                <a:lnTo>
                  <a:pt x="28" y="32"/>
                </a:lnTo>
                <a:lnTo>
                  <a:pt x="26" y="32"/>
                </a:lnTo>
                <a:lnTo>
                  <a:pt x="20" y="30"/>
                </a:lnTo>
                <a:lnTo>
                  <a:pt x="14" y="28"/>
                </a:lnTo>
                <a:lnTo>
                  <a:pt x="8" y="26"/>
                </a:lnTo>
                <a:lnTo>
                  <a:pt x="6" y="24"/>
                </a:lnTo>
                <a:lnTo>
                  <a:pt x="2" y="22"/>
                </a:lnTo>
                <a:lnTo>
                  <a:pt x="2" y="18"/>
                </a:lnTo>
                <a:lnTo>
                  <a:pt x="0" y="14"/>
                </a:lnTo>
                <a:lnTo>
                  <a:pt x="2" y="12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2" y="2"/>
                </a:lnTo>
                <a:lnTo>
                  <a:pt x="14" y="0"/>
                </a:lnTo>
                <a:lnTo>
                  <a:pt x="18" y="0"/>
                </a:lnTo>
                <a:lnTo>
                  <a:pt x="24" y="0"/>
                </a:lnTo>
                <a:lnTo>
                  <a:pt x="28" y="2"/>
                </a:lnTo>
                <a:lnTo>
                  <a:pt x="32" y="4"/>
                </a:lnTo>
                <a:lnTo>
                  <a:pt x="34" y="6"/>
                </a:lnTo>
                <a:lnTo>
                  <a:pt x="36" y="10"/>
                </a:lnTo>
                <a:lnTo>
                  <a:pt x="38" y="14"/>
                </a:lnTo>
                <a:lnTo>
                  <a:pt x="28" y="16"/>
                </a:lnTo>
                <a:lnTo>
                  <a:pt x="28" y="12"/>
                </a:lnTo>
                <a:lnTo>
                  <a:pt x="26" y="10"/>
                </a:lnTo>
                <a:lnTo>
                  <a:pt x="22" y="8"/>
                </a:lnTo>
                <a:lnTo>
                  <a:pt x="20" y="8"/>
                </a:lnTo>
                <a:lnTo>
                  <a:pt x="14" y="8"/>
                </a:lnTo>
                <a:lnTo>
                  <a:pt x="12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  <a:lnTo>
                  <a:pt x="12" y="18"/>
                </a:lnTo>
                <a:lnTo>
                  <a:pt x="14" y="18"/>
                </a:lnTo>
                <a:lnTo>
                  <a:pt x="16" y="20"/>
                </a:lnTo>
                <a:lnTo>
                  <a:pt x="20" y="20"/>
                </a:lnTo>
                <a:lnTo>
                  <a:pt x="26" y="22"/>
                </a:lnTo>
                <a:lnTo>
                  <a:pt x="32" y="24"/>
                </a:lnTo>
                <a:lnTo>
                  <a:pt x="36" y="26"/>
                </a:lnTo>
                <a:lnTo>
                  <a:pt x="38" y="28"/>
                </a:lnTo>
                <a:lnTo>
                  <a:pt x="40" y="32"/>
                </a:lnTo>
                <a:lnTo>
                  <a:pt x="40" y="36"/>
                </a:lnTo>
                <a:lnTo>
                  <a:pt x="40" y="40"/>
                </a:lnTo>
                <a:lnTo>
                  <a:pt x="38" y="44"/>
                </a:lnTo>
                <a:lnTo>
                  <a:pt x="34" y="46"/>
                </a:lnTo>
                <a:lnTo>
                  <a:pt x="30" y="50"/>
                </a:lnTo>
                <a:lnTo>
                  <a:pt x="26" y="50"/>
                </a:lnTo>
                <a:lnTo>
                  <a:pt x="20" y="52"/>
                </a:lnTo>
                <a:lnTo>
                  <a:pt x="14" y="50"/>
                </a:lnTo>
                <a:lnTo>
                  <a:pt x="10" y="50"/>
                </a:lnTo>
                <a:lnTo>
                  <a:pt x="6" y="48"/>
                </a:lnTo>
                <a:lnTo>
                  <a:pt x="2" y="42"/>
                </a:lnTo>
                <a:lnTo>
                  <a:pt x="0" y="3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2" name="Freeform 236"/>
          <p:cNvSpPr>
            <a:spLocks noChangeAspect="1" noEditPoints="1"/>
          </p:cNvSpPr>
          <p:nvPr/>
        </p:nvSpPr>
        <p:spPr bwMode="auto">
          <a:xfrm>
            <a:off x="2517775" y="1811338"/>
            <a:ext cx="82550" cy="95250"/>
          </a:xfrm>
          <a:custGeom>
            <a:avLst/>
            <a:gdLst>
              <a:gd name="T0" fmla="*/ 52532 w 44"/>
              <a:gd name="T1" fmla="*/ 87630 h 50"/>
              <a:gd name="T2" fmla="*/ 37523 w 44"/>
              <a:gd name="T3" fmla="*/ 95250 h 50"/>
              <a:gd name="T4" fmla="*/ 15009 w 44"/>
              <a:gd name="T5" fmla="*/ 95250 h 50"/>
              <a:gd name="T6" fmla="*/ 3752 w 44"/>
              <a:gd name="T7" fmla="*/ 80010 h 50"/>
              <a:gd name="T8" fmla="*/ 0 w 44"/>
              <a:gd name="T9" fmla="*/ 60960 h 50"/>
              <a:gd name="T10" fmla="*/ 7505 w 44"/>
              <a:gd name="T11" fmla="*/ 53340 h 50"/>
              <a:gd name="T12" fmla="*/ 15009 w 44"/>
              <a:gd name="T13" fmla="*/ 45720 h 50"/>
              <a:gd name="T14" fmla="*/ 26266 w 44"/>
              <a:gd name="T15" fmla="*/ 41910 h 50"/>
              <a:gd name="T16" fmla="*/ 48780 w 44"/>
              <a:gd name="T17" fmla="*/ 38100 h 50"/>
              <a:gd name="T18" fmla="*/ 60036 w 44"/>
              <a:gd name="T19" fmla="*/ 30480 h 50"/>
              <a:gd name="T20" fmla="*/ 56284 w 44"/>
              <a:gd name="T21" fmla="*/ 22860 h 50"/>
              <a:gd name="T22" fmla="*/ 48780 w 44"/>
              <a:gd name="T23" fmla="*/ 15240 h 50"/>
              <a:gd name="T24" fmla="*/ 30018 w 44"/>
              <a:gd name="T25" fmla="*/ 15240 h 50"/>
              <a:gd name="T26" fmla="*/ 22514 w 44"/>
              <a:gd name="T27" fmla="*/ 22860 h 50"/>
              <a:gd name="T28" fmla="*/ 3752 w 44"/>
              <a:gd name="T29" fmla="*/ 26670 h 50"/>
              <a:gd name="T30" fmla="*/ 7505 w 44"/>
              <a:gd name="T31" fmla="*/ 11430 h 50"/>
              <a:gd name="T32" fmla="*/ 22514 w 44"/>
              <a:gd name="T33" fmla="*/ 3810 h 50"/>
              <a:gd name="T34" fmla="*/ 41275 w 44"/>
              <a:gd name="T35" fmla="*/ 0 h 50"/>
              <a:gd name="T36" fmla="*/ 60036 w 44"/>
              <a:gd name="T37" fmla="*/ 3810 h 50"/>
              <a:gd name="T38" fmla="*/ 71293 w 44"/>
              <a:gd name="T39" fmla="*/ 7620 h 50"/>
              <a:gd name="T40" fmla="*/ 75045 w 44"/>
              <a:gd name="T41" fmla="*/ 19050 h 50"/>
              <a:gd name="T42" fmla="*/ 78798 w 44"/>
              <a:gd name="T43" fmla="*/ 34290 h 50"/>
              <a:gd name="T44" fmla="*/ 78798 w 44"/>
              <a:gd name="T45" fmla="*/ 64770 h 50"/>
              <a:gd name="T46" fmla="*/ 78798 w 44"/>
              <a:gd name="T47" fmla="*/ 80010 h 50"/>
              <a:gd name="T48" fmla="*/ 82550 w 44"/>
              <a:gd name="T49" fmla="*/ 95250 h 50"/>
              <a:gd name="T50" fmla="*/ 63789 w 44"/>
              <a:gd name="T51" fmla="*/ 87630 h 50"/>
              <a:gd name="T52" fmla="*/ 60036 w 44"/>
              <a:gd name="T53" fmla="*/ 49530 h 50"/>
              <a:gd name="T54" fmla="*/ 37523 w 44"/>
              <a:gd name="T55" fmla="*/ 53340 h 50"/>
              <a:gd name="T56" fmla="*/ 22514 w 44"/>
              <a:gd name="T57" fmla="*/ 57150 h 50"/>
              <a:gd name="T58" fmla="*/ 18761 w 44"/>
              <a:gd name="T59" fmla="*/ 60960 h 50"/>
              <a:gd name="T60" fmla="*/ 15009 w 44"/>
              <a:gd name="T61" fmla="*/ 68580 h 50"/>
              <a:gd name="T62" fmla="*/ 22514 w 44"/>
              <a:gd name="T63" fmla="*/ 76200 h 50"/>
              <a:gd name="T64" fmla="*/ 33770 w 44"/>
              <a:gd name="T65" fmla="*/ 80010 h 50"/>
              <a:gd name="T66" fmla="*/ 48780 w 44"/>
              <a:gd name="T67" fmla="*/ 76200 h 50"/>
              <a:gd name="T68" fmla="*/ 56284 w 44"/>
              <a:gd name="T69" fmla="*/ 68580 h 50"/>
              <a:gd name="T70" fmla="*/ 60036 w 44"/>
              <a:gd name="T71" fmla="*/ 53340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4" h="50">
                <a:moveTo>
                  <a:pt x="32" y="44"/>
                </a:moveTo>
                <a:lnTo>
                  <a:pt x="28" y="46"/>
                </a:lnTo>
                <a:lnTo>
                  <a:pt x="24" y="48"/>
                </a:lnTo>
                <a:lnTo>
                  <a:pt x="20" y="50"/>
                </a:lnTo>
                <a:lnTo>
                  <a:pt x="16" y="50"/>
                </a:lnTo>
                <a:lnTo>
                  <a:pt x="8" y="50"/>
                </a:lnTo>
                <a:lnTo>
                  <a:pt x="4" y="46"/>
                </a:lnTo>
                <a:lnTo>
                  <a:pt x="2" y="42"/>
                </a:lnTo>
                <a:lnTo>
                  <a:pt x="0" y="36"/>
                </a:lnTo>
                <a:lnTo>
                  <a:pt x="0" y="32"/>
                </a:lnTo>
                <a:lnTo>
                  <a:pt x="2" y="30"/>
                </a:lnTo>
                <a:lnTo>
                  <a:pt x="4" y="28"/>
                </a:lnTo>
                <a:lnTo>
                  <a:pt x="6" y="26"/>
                </a:lnTo>
                <a:lnTo>
                  <a:pt x="8" y="24"/>
                </a:lnTo>
                <a:lnTo>
                  <a:pt x="12" y="22"/>
                </a:lnTo>
                <a:lnTo>
                  <a:pt x="14" y="22"/>
                </a:lnTo>
                <a:lnTo>
                  <a:pt x="18" y="22"/>
                </a:lnTo>
                <a:lnTo>
                  <a:pt x="26" y="20"/>
                </a:lnTo>
                <a:lnTo>
                  <a:pt x="32" y="18"/>
                </a:lnTo>
                <a:lnTo>
                  <a:pt x="32" y="16"/>
                </a:lnTo>
                <a:lnTo>
                  <a:pt x="30" y="12"/>
                </a:lnTo>
                <a:lnTo>
                  <a:pt x="30" y="10"/>
                </a:lnTo>
                <a:lnTo>
                  <a:pt x="26" y="8"/>
                </a:lnTo>
                <a:lnTo>
                  <a:pt x="22" y="8"/>
                </a:lnTo>
                <a:lnTo>
                  <a:pt x="16" y="8"/>
                </a:lnTo>
                <a:lnTo>
                  <a:pt x="14" y="10"/>
                </a:lnTo>
                <a:lnTo>
                  <a:pt x="12" y="12"/>
                </a:lnTo>
                <a:lnTo>
                  <a:pt x="10" y="16"/>
                </a:lnTo>
                <a:lnTo>
                  <a:pt x="2" y="14"/>
                </a:lnTo>
                <a:lnTo>
                  <a:pt x="2" y="10"/>
                </a:lnTo>
                <a:lnTo>
                  <a:pt x="4" y="6"/>
                </a:lnTo>
                <a:lnTo>
                  <a:pt x="8" y="4"/>
                </a:lnTo>
                <a:lnTo>
                  <a:pt x="12" y="2"/>
                </a:lnTo>
                <a:lnTo>
                  <a:pt x="16" y="0"/>
                </a:lnTo>
                <a:lnTo>
                  <a:pt x="22" y="0"/>
                </a:lnTo>
                <a:lnTo>
                  <a:pt x="28" y="0"/>
                </a:lnTo>
                <a:lnTo>
                  <a:pt x="32" y="2"/>
                </a:lnTo>
                <a:lnTo>
                  <a:pt x="36" y="2"/>
                </a:lnTo>
                <a:lnTo>
                  <a:pt x="38" y="4"/>
                </a:lnTo>
                <a:lnTo>
                  <a:pt x="40" y="8"/>
                </a:lnTo>
                <a:lnTo>
                  <a:pt x="40" y="10"/>
                </a:lnTo>
                <a:lnTo>
                  <a:pt x="42" y="14"/>
                </a:lnTo>
                <a:lnTo>
                  <a:pt x="42" y="18"/>
                </a:lnTo>
                <a:lnTo>
                  <a:pt x="42" y="28"/>
                </a:lnTo>
                <a:lnTo>
                  <a:pt x="42" y="34"/>
                </a:lnTo>
                <a:lnTo>
                  <a:pt x="42" y="40"/>
                </a:lnTo>
                <a:lnTo>
                  <a:pt x="42" y="42"/>
                </a:lnTo>
                <a:lnTo>
                  <a:pt x="42" y="46"/>
                </a:lnTo>
                <a:lnTo>
                  <a:pt x="44" y="50"/>
                </a:lnTo>
                <a:lnTo>
                  <a:pt x="36" y="50"/>
                </a:lnTo>
                <a:lnTo>
                  <a:pt x="34" y="46"/>
                </a:lnTo>
                <a:lnTo>
                  <a:pt x="32" y="44"/>
                </a:lnTo>
                <a:close/>
                <a:moveTo>
                  <a:pt x="32" y="26"/>
                </a:moveTo>
                <a:lnTo>
                  <a:pt x="26" y="28"/>
                </a:lnTo>
                <a:lnTo>
                  <a:pt x="20" y="28"/>
                </a:lnTo>
                <a:lnTo>
                  <a:pt x="16" y="30"/>
                </a:lnTo>
                <a:lnTo>
                  <a:pt x="12" y="30"/>
                </a:lnTo>
                <a:lnTo>
                  <a:pt x="12" y="32"/>
                </a:lnTo>
                <a:lnTo>
                  <a:pt x="10" y="32"/>
                </a:lnTo>
                <a:lnTo>
                  <a:pt x="10" y="34"/>
                </a:lnTo>
                <a:lnTo>
                  <a:pt x="8" y="36"/>
                </a:lnTo>
                <a:lnTo>
                  <a:pt x="10" y="38"/>
                </a:lnTo>
                <a:lnTo>
                  <a:pt x="12" y="40"/>
                </a:lnTo>
                <a:lnTo>
                  <a:pt x="14" y="42"/>
                </a:lnTo>
                <a:lnTo>
                  <a:pt x="18" y="42"/>
                </a:lnTo>
                <a:lnTo>
                  <a:pt x="22" y="42"/>
                </a:lnTo>
                <a:lnTo>
                  <a:pt x="26" y="40"/>
                </a:lnTo>
                <a:lnTo>
                  <a:pt x="28" y="38"/>
                </a:lnTo>
                <a:lnTo>
                  <a:pt x="30" y="36"/>
                </a:lnTo>
                <a:lnTo>
                  <a:pt x="32" y="32"/>
                </a:lnTo>
                <a:lnTo>
                  <a:pt x="32" y="28"/>
                </a:lnTo>
                <a:lnTo>
                  <a:pt x="32" y="2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3" name="Freeform 237"/>
          <p:cNvSpPr>
            <a:spLocks noChangeAspect="1"/>
          </p:cNvSpPr>
          <p:nvPr/>
        </p:nvSpPr>
        <p:spPr bwMode="auto">
          <a:xfrm>
            <a:off x="2309813" y="1830388"/>
            <a:ext cx="123825" cy="90487"/>
          </a:xfrm>
          <a:custGeom>
            <a:avLst/>
            <a:gdLst>
              <a:gd name="T0" fmla="*/ 26266 w 66"/>
              <a:gd name="T1" fmla="*/ 90487 h 48"/>
              <a:gd name="T2" fmla="*/ 0 w 66"/>
              <a:gd name="T3" fmla="*/ 0 h 48"/>
              <a:gd name="T4" fmla="*/ 15009 w 66"/>
              <a:gd name="T5" fmla="*/ 0 h 48"/>
              <a:gd name="T6" fmla="*/ 30018 w 66"/>
              <a:gd name="T7" fmla="*/ 52784 h 48"/>
              <a:gd name="T8" fmla="*/ 33770 w 66"/>
              <a:gd name="T9" fmla="*/ 71636 h 48"/>
              <a:gd name="T10" fmla="*/ 33770 w 66"/>
              <a:gd name="T11" fmla="*/ 71636 h 48"/>
              <a:gd name="T12" fmla="*/ 37523 w 66"/>
              <a:gd name="T13" fmla="*/ 64095 h 48"/>
              <a:gd name="T14" fmla="*/ 37523 w 66"/>
              <a:gd name="T15" fmla="*/ 52784 h 48"/>
              <a:gd name="T16" fmla="*/ 52532 w 66"/>
              <a:gd name="T17" fmla="*/ 0 h 48"/>
              <a:gd name="T18" fmla="*/ 71293 w 66"/>
              <a:gd name="T19" fmla="*/ 0 h 48"/>
              <a:gd name="T20" fmla="*/ 82550 w 66"/>
              <a:gd name="T21" fmla="*/ 52784 h 48"/>
              <a:gd name="T22" fmla="*/ 86302 w 66"/>
              <a:gd name="T23" fmla="*/ 71636 h 48"/>
              <a:gd name="T24" fmla="*/ 90055 w 66"/>
              <a:gd name="T25" fmla="*/ 52784 h 48"/>
              <a:gd name="T26" fmla="*/ 105064 w 66"/>
              <a:gd name="T27" fmla="*/ 0 h 48"/>
              <a:gd name="T28" fmla="*/ 123825 w 66"/>
              <a:gd name="T29" fmla="*/ 0 h 48"/>
              <a:gd name="T30" fmla="*/ 97559 w 66"/>
              <a:gd name="T31" fmla="*/ 90487 h 48"/>
              <a:gd name="T32" fmla="*/ 78798 w 66"/>
              <a:gd name="T33" fmla="*/ 90487 h 48"/>
              <a:gd name="T34" fmla="*/ 63789 w 66"/>
              <a:gd name="T35" fmla="*/ 37703 h 48"/>
              <a:gd name="T36" fmla="*/ 60036 w 66"/>
              <a:gd name="T37" fmla="*/ 22622 h 48"/>
              <a:gd name="T38" fmla="*/ 45027 w 66"/>
              <a:gd name="T39" fmla="*/ 90487 h 48"/>
              <a:gd name="T40" fmla="*/ 26266 w 66"/>
              <a:gd name="T41" fmla="*/ 90487 h 4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6" h="48">
                <a:moveTo>
                  <a:pt x="14" y="48"/>
                </a:moveTo>
                <a:lnTo>
                  <a:pt x="0" y="0"/>
                </a:lnTo>
                <a:lnTo>
                  <a:pt x="8" y="0"/>
                </a:lnTo>
                <a:lnTo>
                  <a:pt x="16" y="28"/>
                </a:lnTo>
                <a:lnTo>
                  <a:pt x="18" y="38"/>
                </a:lnTo>
                <a:lnTo>
                  <a:pt x="20" y="34"/>
                </a:lnTo>
                <a:lnTo>
                  <a:pt x="20" y="28"/>
                </a:lnTo>
                <a:lnTo>
                  <a:pt x="28" y="0"/>
                </a:lnTo>
                <a:lnTo>
                  <a:pt x="38" y="0"/>
                </a:lnTo>
                <a:lnTo>
                  <a:pt x="44" y="28"/>
                </a:lnTo>
                <a:lnTo>
                  <a:pt x="46" y="38"/>
                </a:lnTo>
                <a:lnTo>
                  <a:pt x="48" y="28"/>
                </a:lnTo>
                <a:lnTo>
                  <a:pt x="56" y="0"/>
                </a:lnTo>
                <a:lnTo>
                  <a:pt x="66" y="0"/>
                </a:lnTo>
                <a:lnTo>
                  <a:pt x="52" y="48"/>
                </a:lnTo>
                <a:lnTo>
                  <a:pt x="42" y="48"/>
                </a:lnTo>
                <a:lnTo>
                  <a:pt x="34" y="20"/>
                </a:lnTo>
                <a:lnTo>
                  <a:pt x="32" y="12"/>
                </a:lnTo>
                <a:lnTo>
                  <a:pt x="24" y="48"/>
                </a:lnTo>
                <a:lnTo>
                  <a:pt x="14" y="4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" name="Freeform 238"/>
          <p:cNvSpPr>
            <a:spLocks noChangeAspect="1" noEditPoints="1"/>
          </p:cNvSpPr>
          <p:nvPr/>
        </p:nvSpPr>
        <p:spPr bwMode="auto">
          <a:xfrm>
            <a:off x="4203700" y="1895475"/>
            <a:ext cx="87313" cy="93663"/>
          </a:xfrm>
          <a:custGeom>
            <a:avLst/>
            <a:gdLst>
              <a:gd name="T0" fmla="*/ 72128 w 46"/>
              <a:gd name="T1" fmla="*/ 63691 h 50"/>
              <a:gd name="T2" fmla="*/ 87313 w 46"/>
              <a:gd name="T3" fmla="*/ 67437 h 50"/>
              <a:gd name="T4" fmla="*/ 79721 w 46"/>
              <a:gd name="T5" fmla="*/ 78677 h 50"/>
              <a:gd name="T6" fmla="*/ 72128 w 46"/>
              <a:gd name="T7" fmla="*/ 86170 h 50"/>
              <a:gd name="T8" fmla="*/ 60739 w 46"/>
              <a:gd name="T9" fmla="*/ 93663 h 50"/>
              <a:gd name="T10" fmla="*/ 45555 w 46"/>
              <a:gd name="T11" fmla="*/ 93663 h 50"/>
              <a:gd name="T12" fmla="*/ 34166 w 46"/>
              <a:gd name="T13" fmla="*/ 93663 h 50"/>
              <a:gd name="T14" fmla="*/ 22777 w 46"/>
              <a:gd name="T15" fmla="*/ 89916 h 50"/>
              <a:gd name="T16" fmla="*/ 15185 w 46"/>
              <a:gd name="T17" fmla="*/ 82423 h 50"/>
              <a:gd name="T18" fmla="*/ 7592 w 46"/>
              <a:gd name="T19" fmla="*/ 71184 h 50"/>
              <a:gd name="T20" fmla="*/ 3796 w 46"/>
              <a:gd name="T21" fmla="*/ 59944 h 50"/>
              <a:gd name="T22" fmla="*/ 0 w 46"/>
              <a:gd name="T23" fmla="*/ 48705 h 50"/>
              <a:gd name="T24" fmla="*/ 3796 w 46"/>
              <a:gd name="T25" fmla="*/ 33719 h 50"/>
              <a:gd name="T26" fmla="*/ 7592 w 46"/>
              <a:gd name="T27" fmla="*/ 22479 h 50"/>
              <a:gd name="T28" fmla="*/ 15185 w 46"/>
              <a:gd name="T29" fmla="*/ 11240 h 50"/>
              <a:gd name="T30" fmla="*/ 22777 w 46"/>
              <a:gd name="T31" fmla="*/ 3747 h 50"/>
              <a:gd name="T32" fmla="*/ 34166 w 46"/>
              <a:gd name="T33" fmla="*/ 0 h 50"/>
              <a:gd name="T34" fmla="*/ 45555 w 46"/>
              <a:gd name="T35" fmla="*/ 0 h 50"/>
              <a:gd name="T36" fmla="*/ 56943 w 46"/>
              <a:gd name="T37" fmla="*/ 0 h 50"/>
              <a:gd name="T38" fmla="*/ 68332 w 46"/>
              <a:gd name="T39" fmla="*/ 3747 h 50"/>
              <a:gd name="T40" fmla="*/ 75924 w 46"/>
              <a:gd name="T41" fmla="*/ 11240 h 50"/>
              <a:gd name="T42" fmla="*/ 83517 w 46"/>
              <a:gd name="T43" fmla="*/ 22479 h 50"/>
              <a:gd name="T44" fmla="*/ 87313 w 46"/>
              <a:gd name="T45" fmla="*/ 33719 h 50"/>
              <a:gd name="T46" fmla="*/ 87313 w 46"/>
              <a:gd name="T47" fmla="*/ 44958 h 50"/>
              <a:gd name="T48" fmla="*/ 87313 w 46"/>
              <a:gd name="T49" fmla="*/ 48705 h 50"/>
              <a:gd name="T50" fmla="*/ 87313 w 46"/>
              <a:gd name="T51" fmla="*/ 48705 h 50"/>
              <a:gd name="T52" fmla="*/ 18981 w 46"/>
              <a:gd name="T53" fmla="*/ 48705 h 50"/>
              <a:gd name="T54" fmla="*/ 22777 w 46"/>
              <a:gd name="T55" fmla="*/ 63691 h 50"/>
              <a:gd name="T56" fmla="*/ 26574 w 46"/>
              <a:gd name="T57" fmla="*/ 71184 h 50"/>
              <a:gd name="T58" fmla="*/ 34166 w 46"/>
              <a:gd name="T59" fmla="*/ 78677 h 50"/>
              <a:gd name="T60" fmla="*/ 45555 w 46"/>
              <a:gd name="T61" fmla="*/ 78677 h 50"/>
              <a:gd name="T62" fmla="*/ 53147 w 46"/>
              <a:gd name="T63" fmla="*/ 78677 h 50"/>
              <a:gd name="T64" fmla="*/ 60739 w 46"/>
              <a:gd name="T65" fmla="*/ 74930 h 50"/>
              <a:gd name="T66" fmla="*/ 64536 w 46"/>
              <a:gd name="T67" fmla="*/ 71184 h 50"/>
              <a:gd name="T68" fmla="*/ 72128 w 46"/>
              <a:gd name="T69" fmla="*/ 63691 h 50"/>
              <a:gd name="T70" fmla="*/ 18981 w 46"/>
              <a:gd name="T71" fmla="*/ 37465 h 50"/>
              <a:gd name="T72" fmla="*/ 72128 w 46"/>
              <a:gd name="T73" fmla="*/ 37465 h 50"/>
              <a:gd name="T74" fmla="*/ 68332 w 46"/>
              <a:gd name="T75" fmla="*/ 26226 h 50"/>
              <a:gd name="T76" fmla="*/ 64536 w 46"/>
              <a:gd name="T77" fmla="*/ 22479 h 50"/>
              <a:gd name="T78" fmla="*/ 56943 w 46"/>
              <a:gd name="T79" fmla="*/ 14986 h 50"/>
              <a:gd name="T80" fmla="*/ 45555 w 46"/>
              <a:gd name="T81" fmla="*/ 14986 h 50"/>
              <a:gd name="T82" fmla="*/ 34166 w 46"/>
              <a:gd name="T83" fmla="*/ 14986 h 50"/>
              <a:gd name="T84" fmla="*/ 26574 w 46"/>
              <a:gd name="T85" fmla="*/ 18733 h 50"/>
              <a:gd name="T86" fmla="*/ 18981 w 46"/>
              <a:gd name="T87" fmla="*/ 26226 h 50"/>
              <a:gd name="T88" fmla="*/ 18981 w 46"/>
              <a:gd name="T89" fmla="*/ 37465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6" h="50">
                <a:moveTo>
                  <a:pt x="38" y="34"/>
                </a:moveTo>
                <a:lnTo>
                  <a:pt x="46" y="36"/>
                </a:lnTo>
                <a:lnTo>
                  <a:pt x="42" y="42"/>
                </a:lnTo>
                <a:lnTo>
                  <a:pt x="38" y="46"/>
                </a:lnTo>
                <a:lnTo>
                  <a:pt x="32" y="50"/>
                </a:lnTo>
                <a:lnTo>
                  <a:pt x="24" y="50"/>
                </a:lnTo>
                <a:lnTo>
                  <a:pt x="18" y="50"/>
                </a:lnTo>
                <a:lnTo>
                  <a:pt x="12" y="48"/>
                </a:lnTo>
                <a:lnTo>
                  <a:pt x="8" y="44"/>
                </a:lnTo>
                <a:lnTo>
                  <a:pt x="4" y="38"/>
                </a:lnTo>
                <a:lnTo>
                  <a:pt x="2" y="32"/>
                </a:lnTo>
                <a:lnTo>
                  <a:pt x="0" y="26"/>
                </a:lnTo>
                <a:lnTo>
                  <a:pt x="2" y="18"/>
                </a:lnTo>
                <a:lnTo>
                  <a:pt x="4" y="12"/>
                </a:lnTo>
                <a:lnTo>
                  <a:pt x="8" y="6"/>
                </a:lnTo>
                <a:lnTo>
                  <a:pt x="12" y="2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2"/>
                </a:lnTo>
                <a:lnTo>
                  <a:pt x="40" y="6"/>
                </a:lnTo>
                <a:lnTo>
                  <a:pt x="44" y="12"/>
                </a:lnTo>
                <a:lnTo>
                  <a:pt x="46" y="18"/>
                </a:lnTo>
                <a:lnTo>
                  <a:pt x="46" y="24"/>
                </a:lnTo>
                <a:lnTo>
                  <a:pt x="46" y="26"/>
                </a:lnTo>
                <a:lnTo>
                  <a:pt x="10" y="26"/>
                </a:lnTo>
                <a:lnTo>
                  <a:pt x="12" y="34"/>
                </a:lnTo>
                <a:lnTo>
                  <a:pt x="14" y="38"/>
                </a:lnTo>
                <a:lnTo>
                  <a:pt x="18" y="42"/>
                </a:lnTo>
                <a:lnTo>
                  <a:pt x="24" y="42"/>
                </a:lnTo>
                <a:lnTo>
                  <a:pt x="28" y="42"/>
                </a:lnTo>
                <a:lnTo>
                  <a:pt x="32" y="40"/>
                </a:lnTo>
                <a:lnTo>
                  <a:pt x="34" y="38"/>
                </a:lnTo>
                <a:lnTo>
                  <a:pt x="38" y="34"/>
                </a:lnTo>
                <a:close/>
                <a:moveTo>
                  <a:pt x="10" y="20"/>
                </a:moveTo>
                <a:lnTo>
                  <a:pt x="38" y="20"/>
                </a:lnTo>
                <a:lnTo>
                  <a:pt x="36" y="14"/>
                </a:lnTo>
                <a:lnTo>
                  <a:pt x="34" y="12"/>
                </a:lnTo>
                <a:lnTo>
                  <a:pt x="30" y="8"/>
                </a:lnTo>
                <a:lnTo>
                  <a:pt x="24" y="8"/>
                </a:lnTo>
                <a:lnTo>
                  <a:pt x="18" y="8"/>
                </a:lnTo>
                <a:lnTo>
                  <a:pt x="14" y="10"/>
                </a:lnTo>
                <a:lnTo>
                  <a:pt x="10" y="14"/>
                </a:lnTo>
                <a:lnTo>
                  <a:pt x="10" y="2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5" name="Freeform 239"/>
          <p:cNvSpPr>
            <a:spLocks noChangeAspect="1"/>
          </p:cNvSpPr>
          <p:nvPr/>
        </p:nvSpPr>
        <p:spPr bwMode="auto">
          <a:xfrm>
            <a:off x="4033838" y="1906588"/>
            <a:ext cx="79375" cy="93662"/>
          </a:xfrm>
          <a:custGeom>
            <a:avLst/>
            <a:gdLst>
              <a:gd name="T0" fmla="*/ 64256 w 42"/>
              <a:gd name="T1" fmla="*/ 59944 h 50"/>
              <a:gd name="T2" fmla="*/ 79375 w 42"/>
              <a:gd name="T3" fmla="*/ 59944 h 50"/>
              <a:gd name="T4" fmla="*/ 75595 w 42"/>
              <a:gd name="T5" fmla="*/ 74930 h 50"/>
              <a:gd name="T6" fmla="*/ 68036 w 42"/>
              <a:gd name="T7" fmla="*/ 86169 h 50"/>
              <a:gd name="T8" fmla="*/ 56696 w 42"/>
              <a:gd name="T9" fmla="*/ 93662 h 50"/>
              <a:gd name="T10" fmla="*/ 41577 w 42"/>
              <a:gd name="T11" fmla="*/ 93662 h 50"/>
              <a:gd name="T12" fmla="*/ 30238 w 42"/>
              <a:gd name="T13" fmla="*/ 93662 h 50"/>
              <a:gd name="T14" fmla="*/ 18899 w 42"/>
              <a:gd name="T15" fmla="*/ 89916 h 50"/>
              <a:gd name="T16" fmla="*/ 11339 w 42"/>
              <a:gd name="T17" fmla="*/ 82423 h 50"/>
              <a:gd name="T18" fmla="*/ 7560 w 42"/>
              <a:gd name="T19" fmla="*/ 74930 h 50"/>
              <a:gd name="T20" fmla="*/ 3780 w 42"/>
              <a:gd name="T21" fmla="*/ 59944 h 50"/>
              <a:gd name="T22" fmla="*/ 0 w 42"/>
              <a:gd name="T23" fmla="*/ 48704 h 50"/>
              <a:gd name="T24" fmla="*/ 3780 w 42"/>
              <a:gd name="T25" fmla="*/ 33718 h 50"/>
              <a:gd name="T26" fmla="*/ 3780 w 42"/>
              <a:gd name="T27" fmla="*/ 22479 h 50"/>
              <a:gd name="T28" fmla="*/ 11339 w 42"/>
              <a:gd name="T29" fmla="*/ 11239 h 50"/>
              <a:gd name="T30" fmla="*/ 18899 w 42"/>
              <a:gd name="T31" fmla="*/ 3746 h 50"/>
              <a:gd name="T32" fmla="*/ 30238 w 42"/>
              <a:gd name="T33" fmla="*/ 0 h 50"/>
              <a:gd name="T34" fmla="*/ 41577 w 42"/>
              <a:gd name="T35" fmla="*/ 0 h 50"/>
              <a:gd name="T36" fmla="*/ 56696 w 42"/>
              <a:gd name="T37" fmla="*/ 0 h 50"/>
              <a:gd name="T38" fmla="*/ 68036 w 42"/>
              <a:gd name="T39" fmla="*/ 7493 h 50"/>
              <a:gd name="T40" fmla="*/ 75595 w 42"/>
              <a:gd name="T41" fmla="*/ 14986 h 50"/>
              <a:gd name="T42" fmla="*/ 79375 w 42"/>
              <a:gd name="T43" fmla="*/ 29972 h 50"/>
              <a:gd name="T44" fmla="*/ 60476 w 42"/>
              <a:gd name="T45" fmla="*/ 29972 h 50"/>
              <a:gd name="T46" fmla="*/ 60476 w 42"/>
              <a:gd name="T47" fmla="*/ 22479 h 50"/>
              <a:gd name="T48" fmla="*/ 52917 w 42"/>
              <a:gd name="T49" fmla="*/ 18732 h 50"/>
              <a:gd name="T50" fmla="*/ 49137 w 42"/>
              <a:gd name="T51" fmla="*/ 14986 h 50"/>
              <a:gd name="T52" fmla="*/ 41577 w 42"/>
              <a:gd name="T53" fmla="*/ 14986 h 50"/>
              <a:gd name="T54" fmla="*/ 34018 w 42"/>
              <a:gd name="T55" fmla="*/ 14986 h 50"/>
              <a:gd name="T56" fmla="*/ 22679 w 42"/>
              <a:gd name="T57" fmla="*/ 22479 h 50"/>
              <a:gd name="T58" fmla="*/ 18899 w 42"/>
              <a:gd name="T59" fmla="*/ 29972 h 50"/>
              <a:gd name="T60" fmla="*/ 18899 w 42"/>
              <a:gd name="T61" fmla="*/ 37465 h 50"/>
              <a:gd name="T62" fmla="*/ 18899 w 42"/>
              <a:gd name="T63" fmla="*/ 48704 h 50"/>
              <a:gd name="T64" fmla="*/ 18899 w 42"/>
              <a:gd name="T65" fmla="*/ 56197 h 50"/>
              <a:gd name="T66" fmla="*/ 18899 w 42"/>
              <a:gd name="T67" fmla="*/ 67437 h 50"/>
              <a:gd name="T68" fmla="*/ 22679 w 42"/>
              <a:gd name="T69" fmla="*/ 71183 h 50"/>
              <a:gd name="T70" fmla="*/ 30238 w 42"/>
              <a:gd name="T71" fmla="*/ 78676 h 50"/>
              <a:gd name="T72" fmla="*/ 41577 w 42"/>
              <a:gd name="T73" fmla="*/ 78676 h 50"/>
              <a:gd name="T74" fmla="*/ 49137 w 42"/>
              <a:gd name="T75" fmla="*/ 78676 h 50"/>
              <a:gd name="T76" fmla="*/ 56696 w 42"/>
              <a:gd name="T77" fmla="*/ 74930 h 50"/>
              <a:gd name="T78" fmla="*/ 60476 w 42"/>
              <a:gd name="T79" fmla="*/ 67437 h 50"/>
              <a:gd name="T80" fmla="*/ 64256 w 42"/>
              <a:gd name="T81" fmla="*/ 59944 h 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2" h="50">
                <a:moveTo>
                  <a:pt x="34" y="32"/>
                </a:moveTo>
                <a:lnTo>
                  <a:pt x="42" y="32"/>
                </a:lnTo>
                <a:lnTo>
                  <a:pt x="40" y="40"/>
                </a:lnTo>
                <a:lnTo>
                  <a:pt x="36" y="46"/>
                </a:lnTo>
                <a:lnTo>
                  <a:pt x="30" y="50"/>
                </a:lnTo>
                <a:lnTo>
                  <a:pt x="22" y="50"/>
                </a:lnTo>
                <a:lnTo>
                  <a:pt x="16" y="50"/>
                </a:lnTo>
                <a:lnTo>
                  <a:pt x="10" y="48"/>
                </a:lnTo>
                <a:lnTo>
                  <a:pt x="6" y="44"/>
                </a:lnTo>
                <a:lnTo>
                  <a:pt x="4" y="40"/>
                </a:lnTo>
                <a:lnTo>
                  <a:pt x="2" y="32"/>
                </a:lnTo>
                <a:lnTo>
                  <a:pt x="0" y="26"/>
                </a:lnTo>
                <a:lnTo>
                  <a:pt x="2" y="18"/>
                </a:lnTo>
                <a:lnTo>
                  <a:pt x="2" y="12"/>
                </a:lnTo>
                <a:lnTo>
                  <a:pt x="6" y="6"/>
                </a:lnTo>
                <a:lnTo>
                  <a:pt x="10" y="2"/>
                </a:lnTo>
                <a:lnTo>
                  <a:pt x="16" y="0"/>
                </a:lnTo>
                <a:lnTo>
                  <a:pt x="22" y="0"/>
                </a:lnTo>
                <a:lnTo>
                  <a:pt x="30" y="0"/>
                </a:lnTo>
                <a:lnTo>
                  <a:pt x="36" y="4"/>
                </a:lnTo>
                <a:lnTo>
                  <a:pt x="40" y="8"/>
                </a:lnTo>
                <a:lnTo>
                  <a:pt x="42" y="16"/>
                </a:lnTo>
                <a:lnTo>
                  <a:pt x="32" y="16"/>
                </a:lnTo>
                <a:lnTo>
                  <a:pt x="32" y="12"/>
                </a:lnTo>
                <a:lnTo>
                  <a:pt x="28" y="10"/>
                </a:lnTo>
                <a:lnTo>
                  <a:pt x="26" y="8"/>
                </a:lnTo>
                <a:lnTo>
                  <a:pt x="22" y="8"/>
                </a:lnTo>
                <a:lnTo>
                  <a:pt x="18" y="8"/>
                </a:lnTo>
                <a:lnTo>
                  <a:pt x="12" y="12"/>
                </a:lnTo>
                <a:lnTo>
                  <a:pt x="10" y="16"/>
                </a:lnTo>
                <a:lnTo>
                  <a:pt x="10" y="20"/>
                </a:lnTo>
                <a:lnTo>
                  <a:pt x="10" y="26"/>
                </a:lnTo>
                <a:lnTo>
                  <a:pt x="10" y="30"/>
                </a:lnTo>
                <a:lnTo>
                  <a:pt x="10" y="36"/>
                </a:lnTo>
                <a:lnTo>
                  <a:pt x="12" y="38"/>
                </a:lnTo>
                <a:lnTo>
                  <a:pt x="16" y="42"/>
                </a:lnTo>
                <a:lnTo>
                  <a:pt x="22" y="42"/>
                </a:lnTo>
                <a:lnTo>
                  <a:pt x="26" y="42"/>
                </a:lnTo>
                <a:lnTo>
                  <a:pt x="30" y="40"/>
                </a:lnTo>
                <a:lnTo>
                  <a:pt x="32" y="36"/>
                </a:lnTo>
                <a:lnTo>
                  <a:pt x="34" y="32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6" name="Freeform 240"/>
          <p:cNvSpPr>
            <a:spLocks noChangeAspect="1"/>
          </p:cNvSpPr>
          <p:nvPr/>
        </p:nvSpPr>
        <p:spPr bwMode="auto">
          <a:xfrm>
            <a:off x="3740150" y="1852613"/>
            <a:ext cx="57150" cy="128587"/>
          </a:xfrm>
          <a:custGeom>
            <a:avLst/>
            <a:gdLst>
              <a:gd name="T0" fmla="*/ 15240 w 30"/>
              <a:gd name="T1" fmla="*/ 128587 h 68"/>
              <a:gd name="T2" fmla="*/ 15240 w 30"/>
              <a:gd name="T3" fmla="*/ 49166 h 68"/>
              <a:gd name="T4" fmla="*/ 0 w 30"/>
              <a:gd name="T5" fmla="*/ 49166 h 68"/>
              <a:gd name="T6" fmla="*/ 0 w 30"/>
              <a:gd name="T7" fmla="*/ 37820 h 68"/>
              <a:gd name="T8" fmla="*/ 15240 w 30"/>
              <a:gd name="T9" fmla="*/ 37820 h 68"/>
              <a:gd name="T10" fmla="*/ 15240 w 30"/>
              <a:gd name="T11" fmla="*/ 26474 h 68"/>
              <a:gd name="T12" fmla="*/ 15240 w 30"/>
              <a:gd name="T13" fmla="*/ 18910 h 68"/>
              <a:gd name="T14" fmla="*/ 15240 w 30"/>
              <a:gd name="T15" fmla="*/ 11346 h 68"/>
              <a:gd name="T16" fmla="*/ 19050 w 30"/>
              <a:gd name="T17" fmla="*/ 7564 h 68"/>
              <a:gd name="T18" fmla="*/ 26670 w 30"/>
              <a:gd name="T19" fmla="*/ 3782 h 68"/>
              <a:gd name="T20" fmla="*/ 30480 w 30"/>
              <a:gd name="T21" fmla="*/ 0 h 68"/>
              <a:gd name="T22" fmla="*/ 41910 w 30"/>
              <a:gd name="T23" fmla="*/ 0 h 68"/>
              <a:gd name="T24" fmla="*/ 49530 w 30"/>
              <a:gd name="T25" fmla="*/ 0 h 68"/>
              <a:gd name="T26" fmla="*/ 57150 w 30"/>
              <a:gd name="T27" fmla="*/ 0 h 68"/>
              <a:gd name="T28" fmla="*/ 53340 w 30"/>
              <a:gd name="T29" fmla="*/ 15128 h 68"/>
              <a:gd name="T30" fmla="*/ 49530 w 30"/>
              <a:gd name="T31" fmla="*/ 15128 h 68"/>
              <a:gd name="T32" fmla="*/ 45720 w 30"/>
              <a:gd name="T33" fmla="*/ 15128 h 68"/>
              <a:gd name="T34" fmla="*/ 38100 w 30"/>
              <a:gd name="T35" fmla="*/ 15128 h 68"/>
              <a:gd name="T36" fmla="*/ 34290 w 30"/>
              <a:gd name="T37" fmla="*/ 15128 h 68"/>
              <a:gd name="T38" fmla="*/ 30480 w 30"/>
              <a:gd name="T39" fmla="*/ 22692 h 68"/>
              <a:gd name="T40" fmla="*/ 30480 w 30"/>
              <a:gd name="T41" fmla="*/ 26474 h 68"/>
              <a:gd name="T42" fmla="*/ 30480 w 30"/>
              <a:gd name="T43" fmla="*/ 37820 h 68"/>
              <a:gd name="T44" fmla="*/ 49530 w 30"/>
              <a:gd name="T45" fmla="*/ 37820 h 68"/>
              <a:gd name="T46" fmla="*/ 49530 w 30"/>
              <a:gd name="T47" fmla="*/ 49166 h 68"/>
              <a:gd name="T48" fmla="*/ 30480 w 30"/>
              <a:gd name="T49" fmla="*/ 49166 h 68"/>
              <a:gd name="T50" fmla="*/ 30480 w 30"/>
              <a:gd name="T51" fmla="*/ 128587 h 68"/>
              <a:gd name="T52" fmla="*/ 15240 w 30"/>
              <a:gd name="T53" fmla="*/ 128587 h 6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0" h="68">
                <a:moveTo>
                  <a:pt x="8" y="68"/>
                </a:moveTo>
                <a:lnTo>
                  <a:pt x="8" y="26"/>
                </a:lnTo>
                <a:lnTo>
                  <a:pt x="0" y="26"/>
                </a:lnTo>
                <a:lnTo>
                  <a:pt x="0" y="20"/>
                </a:lnTo>
                <a:lnTo>
                  <a:pt x="8" y="20"/>
                </a:lnTo>
                <a:lnTo>
                  <a:pt x="8" y="14"/>
                </a:lnTo>
                <a:lnTo>
                  <a:pt x="8" y="10"/>
                </a:lnTo>
                <a:lnTo>
                  <a:pt x="8" y="6"/>
                </a:lnTo>
                <a:lnTo>
                  <a:pt x="10" y="4"/>
                </a:lnTo>
                <a:lnTo>
                  <a:pt x="14" y="2"/>
                </a:lnTo>
                <a:lnTo>
                  <a:pt x="16" y="0"/>
                </a:lnTo>
                <a:lnTo>
                  <a:pt x="22" y="0"/>
                </a:lnTo>
                <a:lnTo>
                  <a:pt x="26" y="0"/>
                </a:lnTo>
                <a:lnTo>
                  <a:pt x="30" y="0"/>
                </a:lnTo>
                <a:lnTo>
                  <a:pt x="28" y="8"/>
                </a:lnTo>
                <a:lnTo>
                  <a:pt x="26" y="8"/>
                </a:lnTo>
                <a:lnTo>
                  <a:pt x="24" y="8"/>
                </a:lnTo>
                <a:lnTo>
                  <a:pt x="20" y="8"/>
                </a:lnTo>
                <a:lnTo>
                  <a:pt x="18" y="8"/>
                </a:lnTo>
                <a:lnTo>
                  <a:pt x="16" y="12"/>
                </a:lnTo>
                <a:lnTo>
                  <a:pt x="16" y="14"/>
                </a:lnTo>
                <a:lnTo>
                  <a:pt x="16" y="20"/>
                </a:lnTo>
                <a:lnTo>
                  <a:pt x="26" y="20"/>
                </a:lnTo>
                <a:lnTo>
                  <a:pt x="26" y="26"/>
                </a:lnTo>
                <a:lnTo>
                  <a:pt x="16" y="26"/>
                </a:lnTo>
                <a:lnTo>
                  <a:pt x="16" y="68"/>
                </a:lnTo>
                <a:lnTo>
                  <a:pt x="8" y="6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7" name="Freeform 241"/>
          <p:cNvSpPr>
            <a:spLocks noChangeAspect="1"/>
          </p:cNvSpPr>
          <p:nvPr/>
        </p:nvSpPr>
        <p:spPr bwMode="auto">
          <a:xfrm>
            <a:off x="3608388" y="1865313"/>
            <a:ext cx="49212" cy="93662"/>
          </a:xfrm>
          <a:custGeom>
            <a:avLst/>
            <a:gdLst>
              <a:gd name="T0" fmla="*/ 0 w 26"/>
              <a:gd name="T1" fmla="*/ 93662 h 50"/>
              <a:gd name="T2" fmla="*/ 0 w 26"/>
              <a:gd name="T3" fmla="*/ 0 h 50"/>
              <a:gd name="T4" fmla="*/ 15142 w 26"/>
              <a:gd name="T5" fmla="*/ 0 h 50"/>
              <a:gd name="T6" fmla="*/ 15142 w 26"/>
              <a:gd name="T7" fmla="*/ 14986 h 50"/>
              <a:gd name="T8" fmla="*/ 18928 w 26"/>
              <a:gd name="T9" fmla="*/ 7493 h 50"/>
              <a:gd name="T10" fmla="*/ 26499 w 26"/>
              <a:gd name="T11" fmla="*/ 3746 h 50"/>
              <a:gd name="T12" fmla="*/ 30284 w 26"/>
              <a:gd name="T13" fmla="*/ 0 h 50"/>
              <a:gd name="T14" fmla="*/ 34070 w 26"/>
              <a:gd name="T15" fmla="*/ 0 h 50"/>
              <a:gd name="T16" fmla="*/ 41641 w 26"/>
              <a:gd name="T17" fmla="*/ 0 h 50"/>
              <a:gd name="T18" fmla="*/ 49212 w 26"/>
              <a:gd name="T19" fmla="*/ 3746 h 50"/>
              <a:gd name="T20" fmla="*/ 45426 w 26"/>
              <a:gd name="T21" fmla="*/ 18732 h 50"/>
              <a:gd name="T22" fmla="*/ 37855 w 26"/>
              <a:gd name="T23" fmla="*/ 14986 h 50"/>
              <a:gd name="T24" fmla="*/ 34070 w 26"/>
              <a:gd name="T25" fmla="*/ 14986 h 50"/>
              <a:gd name="T26" fmla="*/ 30284 w 26"/>
              <a:gd name="T27" fmla="*/ 14986 h 50"/>
              <a:gd name="T28" fmla="*/ 26499 w 26"/>
              <a:gd name="T29" fmla="*/ 18732 h 50"/>
              <a:gd name="T30" fmla="*/ 22713 w 26"/>
              <a:gd name="T31" fmla="*/ 22479 h 50"/>
              <a:gd name="T32" fmla="*/ 18928 w 26"/>
              <a:gd name="T33" fmla="*/ 26225 h 50"/>
              <a:gd name="T34" fmla="*/ 18928 w 26"/>
              <a:gd name="T35" fmla="*/ 33718 h 50"/>
              <a:gd name="T36" fmla="*/ 18928 w 26"/>
              <a:gd name="T37" fmla="*/ 44958 h 50"/>
              <a:gd name="T38" fmla="*/ 18928 w 26"/>
              <a:gd name="T39" fmla="*/ 93662 h 50"/>
              <a:gd name="T40" fmla="*/ 0 w 26"/>
              <a:gd name="T41" fmla="*/ 93662 h 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" h="50">
                <a:moveTo>
                  <a:pt x="0" y="50"/>
                </a:move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0" y="4"/>
                </a:lnTo>
                <a:lnTo>
                  <a:pt x="14" y="2"/>
                </a:lnTo>
                <a:lnTo>
                  <a:pt x="16" y="0"/>
                </a:lnTo>
                <a:lnTo>
                  <a:pt x="18" y="0"/>
                </a:lnTo>
                <a:lnTo>
                  <a:pt x="22" y="0"/>
                </a:lnTo>
                <a:lnTo>
                  <a:pt x="26" y="2"/>
                </a:lnTo>
                <a:lnTo>
                  <a:pt x="24" y="10"/>
                </a:lnTo>
                <a:lnTo>
                  <a:pt x="20" y="8"/>
                </a:lnTo>
                <a:lnTo>
                  <a:pt x="18" y="8"/>
                </a:lnTo>
                <a:lnTo>
                  <a:pt x="16" y="8"/>
                </a:lnTo>
                <a:lnTo>
                  <a:pt x="14" y="10"/>
                </a:lnTo>
                <a:lnTo>
                  <a:pt x="12" y="12"/>
                </a:lnTo>
                <a:lnTo>
                  <a:pt x="10" y="14"/>
                </a:lnTo>
                <a:lnTo>
                  <a:pt x="10" y="18"/>
                </a:lnTo>
                <a:lnTo>
                  <a:pt x="10" y="24"/>
                </a:lnTo>
                <a:lnTo>
                  <a:pt x="10" y="50"/>
                </a:lnTo>
                <a:lnTo>
                  <a:pt x="0" y="5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8" name="Freeform 242"/>
          <p:cNvSpPr>
            <a:spLocks noChangeAspect="1"/>
          </p:cNvSpPr>
          <p:nvPr/>
        </p:nvSpPr>
        <p:spPr bwMode="auto">
          <a:xfrm>
            <a:off x="2671763" y="1778000"/>
            <a:ext cx="46037" cy="123825"/>
          </a:xfrm>
          <a:custGeom>
            <a:avLst/>
            <a:gdLst>
              <a:gd name="T0" fmla="*/ 46037 w 24"/>
              <a:gd name="T1" fmla="*/ 108816 h 66"/>
              <a:gd name="T2" fmla="*/ 46037 w 24"/>
              <a:gd name="T3" fmla="*/ 123825 h 66"/>
              <a:gd name="T4" fmla="*/ 38364 w 24"/>
              <a:gd name="T5" fmla="*/ 123825 h 66"/>
              <a:gd name="T6" fmla="*/ 34528 w 24"/>
              <a:gd name="T7" fmla="*/ 123825 h 66"/>
              <a:gd name="T8" fmla="*/ 26855 w 24"/>
              <a:gd name="T9" fmla="*/ 123825 h 66"/>
              <a:gd name="T10" fmla="*/ 19182 w 24"/>
              <a:gd name="T11" fmla="*/ 123825 h 66"/>
              <a:gd name="T12" fmla="*/ 15346 w 24"/>
              <a:gd name="T13" fmla="*/ 120073 h 66"/>
              <a:gd name="T14" fmla="*/ 15346 w 24"/>
              <a:gd name="T15" fmla="*/ 116320 h 66"/>
              <a:gd name="T16" fmla="*/ 11509 w 24"/>
              <a:gd name="T17" fmla="*/ 108816 h 66"/>
              <a:gd name="T18" fmla="*/ 11509 w 24"/>
              <a:gd name="T19" fmla="*/ 97559 h 66"/>
              <a:gd name="T20" fmla="*/ 11509 w 24"/>
              <a:gd name="T21" fmla="*/ 45027 h 66"/>
              <a:gd name="T22" fmla="*/ 0 w 24"/>
              <a:gd name="T23" fmla="*/ 45027 h 66"/>
              <a:gd name="T24" fmla="*/ 0 w 24"/>
              <a:gd name="T25" fmla="*/ 30018 h 66"/>
              <a:gd name="T26" fmla="*/ 11509 w 24"/>
              <a:gd name="T27" fmla="*/ 30018 h 66"/>
              <a:gd name="T28" fmla="*/ 11509 w 24"/>
              <a:gd name="T29" fmla="*/ 7505 h 66"/>
              <a:gd name="T30" fmla="*/ 30691 w 24"/>
              <a:gd name="T31" fmla="*/ 0 h 66"/>
              <a:gd name="T32" fmla="*/ 30691 w 24"/>
              <a:gd name="T33" fmla="*/ 30018 h 66"/>
              <a:gd name="T34" fmla="*/ 46037 w 24"/>
              <a:gd name="T35" fmla="*/ 30018 h 66"/>
              <a:gd name="T36" fmla="*/ 46037 w 24"/>
              <a:gd name="T37" fmla="*/ 45027 h 66"/>
              <a:gd name="T38" fmla="*/ 30691 w 24"/>
              <a:gd name="T39" fmla="*/ 45027 h 66"/>
              <a:gd name="T40" fmla="*/ 30691 w 24"/>
              <a:gd name="T41" fmla="*/ 97559 h 66"/>
              <a:gd name="T42" fmla="*/ 30691 w 24"/>
              <a:gd name="T43" fmla="*/ 101311 h 66"/>
              <a:gd name="T44" fmla="*/ 30691 w 24"/>
              <a:gd name="T45" fmla="*/ 105064 h 66"/>
              <a:gd name="T46" fmla="*/ 30691 w 24"/>
              <a:gd name="T47" fmla="*/ 108816 h 66"/>
              <a:gd name="T48" fmla="*/ 30691 w 24"/>
              <a:gd name="T49" fmla="*/ 108816 h 66"/>
              <a:gd name="T50" fmla="*/ 34528 w 24"/>
              <a:gd name="T51" fmla="*/ 108816 h 66"/>
              <a:gd name="T52" fmla="*/ 38364 w 24"/>
              <a:gd name="T53" fmla="*/ 108816 h 66"/>
              <a:gd name="T54" fmla="*/ 42201 w 24"/>
              <a:gd name="T55" fmla="*/ 108816 h 66"/>
              <a:gd name="T56" fmla="*/ 46037 w 24"/>
              <a:gd name="T57" fmla="*/ 108816 h 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4" h="66">
                <a:moveTo>
                  <a:pt x="24" y="58"/>
                </a:moveTo>
                <a:lnTo>
                  <a:pt x="24" y="66"/>
                </a:lnTo>
                <a:lnTo>
                  <a:pt x="20" y="66"/>
                </a:lnTo>
                <a:lnTo>
                  <a:pt x="18" y="66"/>
                </a:lnTo>
                <a:lnTo>
                  <a:pt x="14" y="66"/>
                </a:lnTo>
                <a:lnTo>
                  <a:pt x="10" y="66"/>
                </a:lnTo>
                <a:lnTo>
                  <a:pt x="8" y="64"/>
                </a:lnTo>
                <a:lnTo>
                  <a:pt x="8" y="62"/>
                </a:lnTo>
                <a:lnTo>
                  <a:pt x="6" y="58"/>
                </a:lnTo>
                <a:lnTo>
                  <a:pt x="6" y="52"/>
                </a:lnTo>
                <a:lnTo>
                  <a:pt x="6" y="24"/>
                </a:lnTo>
                <a:lnTo>
                  <a:pt x="0" y="24"/>
                </a:lnTo>
                <a:lnTo>
                  <a:pt x="0" y="16"/>
                </a:lnTo>
                <a:lnTo>
                  <a:pt x="6" y="16"/>
                </a:lnTo>
                <a:lnTo>
                  <a:pt x="6" y="4"/>
                </a:lnTo>
                <a:lnTo>
                  <a:pt x="16" y="0"/>
                </a:lnTo>
                <a:lnTo>
                  <a:pt x="16" y="16"/>
                </a:lnTo>
                <a:lnTo>
                  <a:pt x="24" y="16"/>
                </a:lnTo>
                <a:lnTo>
                  <a:pt x="24" y="24"/>
                </a:lnTo>
                <a:lnTo>
                  <a:pt x="16" y="24"/>
                </a:lnTo>
                <a:lnTo>
                  <a:pt x="16" y="52"/>
                </a:lnTo>
                <a:lnTo>
                  <a:pt x="16" y="54"/>
                </a:lnTo>
                <a:lnTo>
                  <a:pt x="16" y="56"/>
                </a:lnTo>
                <a:lnTo>
                  <a:pt x="16" y="58"/>
                </a:lnTo>
                <a:lnTo>
                  <a:pt x="18" y="58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9" name="Freeform 243"/>
          <p:cNvSpPr>
            <a:spLocks noChangeAspect="1" noEditPoints="1"/>
          </p:cNvSpPr>
          <p:nvPr/>
        </p:nvSpPr>
        <p:spPr bwMode="auto">
          <a:xfrm>
            <a:off x="2789238" y="1797050"/>
            <a:ext cx="82550" cy="98425"/>
          </a:xfrm>
          <a:custGeom>
            <a:avLst/>
            <a:gdLst>
              <a:gd name="T0" fmla="*/ 67541 w 44"/>
              <a:gd name="T1" fmla="*/ 68140 h 52"/>
              <a:gd name="T2" fmla="*/ 82550 w 44"/>
              <a:gd name="T3" fmla="*/ 68140 h 52"/>
              <a:gd name="T4" fmla="*/ 78798 w 44"/>
              <a:gd name="T5" fmla="*/ 79497 h 52"/>
              <a:gd name="T6" fmla="*/ 67541 w 44"/>
              <a:gd name="T7" fmla="*/ 90854 h 52"/>
              <a:gd name="T8" fmla="*/ 56284 w 44"/>
              <a:gd name="T9" fmla="*/ 94639 h 52"/>
              <a:gd name="T10" fmla="*/ 41275 w 44"/>
              <a:gd name="T11" fmla="*/ 98425 h 52"/>
              <a:gd name="T12" fmla="*/ 30018 w 44"/>
              <a:gd name="T13" fmla="*/ 94639 h 52"/>
              <a:gd name="T14" fmla="*/ 18761 w 44"/>
              <a:gd name="T15" fmla="*/ 90854 h 52"/>
              <a:gd name="T16" fmla="*/ 11257 w 44"/>
              <a:gd name="T17" fmla="*/ 83283 h 52"/>
              <a:gd name="T18" fmla="*/ 3752 w 44"/>
              <a:gd name="T19" fmla="*/ 75712 h 52"/>
              <a:gd name="T20" fmla="*/ 0 w 44"/>
              <a:gd name="T21" fmla="*/ 64355 h 52"/>
              <a:gd name="T22" fmla="*/ 0 w 44"/>
              <a:gd name="T23" fmla="*/ 49213 h 52"/>
              <a:gd name="T24" fmla="*/ 0 w 44"/>
              <a:gd name="T25" fmla="*/ 34070 h 52"/>
              <a:gd name="T26" fmla="*/ 3752 w 44"/>
              <a:gd name="T27" fmla="*/ 22713 h 52"/>
              <a:gd name="T28" fmla="*/ 11257 w 44"/>
              <a:gd name="T29" fmla="*/ 15142 h 52"/>
              <a:gd name="T30" fmla="*/ 18761 w 44"/>
              <a:gd name="T31" fmla="*/ 7571 h 52"/>
              <a:gd name="T32" fmla="*/ 30018 w 44"/>
              <a:gd name="T33" fmla="*/ 3786 h 52"/>
              <a:gd name="T34" fmla="*/ 41275 w 44"/>
              <a:gd name="T35" fmla="*/ 0 h 52"/>
              <a:gd name="T36" fmla="*/ 52532 w 44"/>
              <a:gd name="T37" fmla="*/ 3786 h 52"/>
              <a:gd name="T38" fmla="*/ 63789 w 44"/>
              <a:gd name="T39" fmla="*/ 7571 h 52"/>
              <a:gd name="T40" fmla="*/ 71293 w 44"/>
              <a:gd name="T41" fmla="*/ 15142 h 52"/>
              <a:gd name="T42" fmla="*/ 78798 w 44"/>
              <a:gd name="T43" fmla="*/ 22713 h 52"/>
              <a:gd name="T44" fmla="*/ 82550 w 44"/>
              <a:gd name="T45" fmla="*/ 34070 h 52"/>
              <a:gd name="T46" fmla="*/ 82550 w 44"/>
              <a:gd name="T47" fmla="*/ 49213 h 52"/>
              <a:gd name="T48" fmla="*/ 82550 w 44"/>
              <a:gd name="T49" fmla="*/ 49213 h 52"/>
              <a:gd name="T50" fmla="*/ 82550 w 44"/>
              <a:gd name="T51" fmla="*/ 52998 h 52"/>
              <a:gd name="T52" fmla="*/ 15009 w 44"/>
              <a:gd name="T53" fmla="*/ 52998 h 52"/>
              <a:gd name="T54" fmla="*/ 18761 w 44"/>
              <a:gd name="T55" fmla="*/ 64355 h 52"/>
              <a:gd name="T56" fmla="*/ 22514 w 44"/>
              <a:gd name="T57" fmla="*/ 75712 h 52"/>
              <a:gd name="T58" fmla="*/ 33770 w 44"/>
              <a:gd name="T59" fmla="*/ 79497 h 52"/>
              <a:gd name="T60" fmla="*/ 41275 w 44"/>
              <a:gd name="T61" fmla="*/ 83283 h 52"/>
              <a:gd name="T62" fmla="*/ 48780 w 44"/>
              <a:gd name="T63" fmla="*/ 83283 h 52"/>
              <a:gd name="T64" fmla="*/ 56284 w 44"/>
              <a:gd name="T65" fmla="*/ 79497 h 52"/>
              <a:gd name="T66" fmla="*/ 63789 w 44"/>
              <a:gd name="T67" fmla="*/ 75712 h 52"/>
              <a:gd name="T68" fmla="*/ 67541 w 44"/>
              <a:gd name="T69" fmla="*/ 68140 h 52"/>
              <a:gd name="T70" fmla="*/ 15009 w 44"/>
              <a:gd name="T71" fmla="*/ 37856 h 52"/>
              <a:gd name="T72" fmla="*/ 67541 w 44"/>
              <a:gd name="T73" fmla="*/ 37856 h 52"/>
              <a:gd name="T74" fmla="*/ 63789 w 44"/>
              <a:gd name="T75" fmla="*/ 30285 h 52"/>
              <a:gd name="T76" fmla="*/ 60036 w 44"/>
              <a:gd name="T77" fmla="*/ 22713 h 52"/>
              <a:gd name="T78" fmla="*/ 52532 w 44"/>
              <a:gd name="T79" fmla="*/ 18928 h 52"/>
              <a:gd name="T80" fmla="*/ 41275 w 44"/>
              <a:gd name="T81" fmla="*/ 15142 h 52"/>
              <a:gd name="T82" fmla="*/ 30018 w 44"/>
              <a:gd name="T83" fmla="*/ 18928 h 52"/>
              <a:gd name="T84" fmla="*/ 22514 w 44"/>
              <a:gd name="T85" fmla="*/ 22713 h 52"/>
              <a:gd name="T86" fmla="*/ 18761 w 44"/>
              <a:gd name="T87" fmla="*/ 30285 h 52"/>
              <a:gd name="T88" fmla="*/ 15009 w 44"/>
              <a:gd name="T89" fmla="*/ 37856 h 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4" h="52">
                <a:moveTo>
                  <a:pt x="36" y="36"/>
                </a:moveTo>
                <a:lnTo>
                  <a:pt x="44" y="36"/>
                </a:lnTo>
                <a:lnTo>
                  <a:pt x="42" y="42"/>
                </a:lnTo>
                <a:lnTo>
                  <a:pt x="36" y="48"/>
                </a:lnTo>
                <a:lnTo>
                  <a:pt x="30" y="50"/>
                </a:lnTo>
                <a:lnTo>
                  <a:pt x="22" y="52"/>
                </a:lnTo>
                <a:lnTo>
                  <a:pt x="16" y="50"/>
                </a:lnTo>
                <a:lnTo>
                  <a:pt x="10" y="48"/>
                </a:lnTo>
                <a:lnTo>
                  <a:pt x="6" y="44"/>
                </a:lnTo>
                <a:lnTo>
                  <a:pt x="2" y="40"/>
                </a:lnTo>
                <a:lnTo>
                  <a:pt x="0" y="34"/>
                </a:lnTo>
                <a:lnTo>
                  <a:pt x="0" y="26"/>
                </a:lnTo>
                <a:lnTo>
                  <a:pt x="0" y="18"/>
                </a:lnTo>
                <a:lnTo>
                  <a:pt x="2" y="12"/>
                </a:lnTo>
                <a:lnTo>
                  <a:pt x="6" y="8"/>
                </a:lnTo>
                <a:lnTo>
                  <a:pt x="10" y="4"/>
                </a:lnTo>
                <a:lnTo>
                  <a:pt x="16" y="2"/>
                </a:lnTo>
                <a:lnTo>
                  <a:pt x="22" y="0"/>
                </a:lnTo>
                <a:lnTo>
                  <a:pt x="28" y="2"/>
                </a:lnTo>
                <a:lnTo>
                  <a:pt x="34" y="4"/>
                </a:lnTo>
                <a:lnTo>
                  <a:pt x="38" y="8"/>
                </a:lnTo>
                <a:lnTo>
                  <a:pt x="42" y="12"/>
                </a:lnTo>
                <a:lnTo>
                  <a:pt x="44" y="18"/>
                </a:lnTo>
                <a:lnTo>
                  <a:pt x="44" y="26"/>
                </a:lnTo>
                <a:lnTo>
                  <a:pt x="44" y="28"/>
                </a:lnTo>
                <a:lnTo>
                  <a:pt x="8" y="28"/>
                </a:lnTo>
                <a:lnTo>
                  <a:pt x="10" y="34"/>
                </a:lnTo>
                <a:lnTo>
                  <a:pt x="12" y="40"/>
                </a:lnTo>
                <a:lnTo>
                  <a:pt x="18" y="42"/>
                </a:lnTo>
                <a:lnTo>
                  <a:pt x="22" y="44"/>
                </a:lnTo>
                <a:lnTo>
                  <a:pt x="26" y="44"/>
                </a:lnTo>
                <a:lnTo>
                  <a:pt x="30" y="42"/>
                </a:lnTo>
                <a:lnTo>
                  <a:pt x="34" y="40"/>
                </a:lnTo>
                <a:lnTo>
                  <a:pt x="36" y="36"/>
                </a:lnTo>
                <a:close/>
                <a:moveTo>
                  <a:pt x="8" y="20"/>
                </a:moveTo>
                <a:lnTo>
                  <a:pt x="36" y="20"/>
                </a:lnTo>
                <a:lnTo>
                  <a:pt x="34" y="16"/>
                </a:lnTo>
                <a:lnTo>
                  <a:pt x="32" y="12"/>
                </a:lnTo>
                <a:lnTo>
                  <a:pt x="28" y="10"/>
                </a:lnTo>
                <a:lnTo>
                  <a:pt x="22" y="8"/>
                </a:lnTo>
                <a:lnTo>
                  <a:pt x="16" y="10"/>
                </a:lnTo>
                <a:lnTo>
                  <a:pt x="12" y="12"/>
                </a:lnTo>
                <a:lnTo>
                  <a:pt x="10" y="16"/>
                </a:lnTo>
                <a:lnTo>
                  <a:pt x="8" y="2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10" name="Freeform 244"/>
          <p:cNvSpPr>
            <a:spLocks noChangeAspect="1" noEditPoints="1"/>
          </p:cNvSpPr>
          <p:nvPr/>
        </p:nvSpPr>
        <p:spPr bwMode="auto">
          <a:xfrm>
            <a:off x="3863975" y="1901825"/>
            <a:ext cx="84138" cy="98425"/>
          </a:xfrm>
          <a:custGeom>
            <a:avLst/>
            <a:gdLst>
              <a:gd name="T0" fmla="*/ 53542 w 44"/>
              <a:gd name="T1" fmla="*/ 90854 h 52"/>
              <a:gd name="T2" fmla="*/ 38245 w 44"/>
              <a:gd name="T3" fmla="*/ 94639 h 52"/>
              <a:gd name="T4" fmla="*/ 19122 w 44"/>
              <a:gd name="T5" fmla="*/ 94639 h 52"/>
              <a:gd name="T6" fmla="*/ 3824 w 44"/>
              <a:gd name="T7" fmla="*/ 79497 h 52"/>
              <a:gd name="T8" fmla="*/ 3824 w 44"/>
              <a:gd name="T9" fmla="*/ 64355 h 52"/>
              <a:gd name="T10" fmla="*/ 7649 w 44"/>
              <a:gd name="T11" fmla="*/ 52998 h 52"/>
              <a:gd name="T12" fmla="*/ 15298 w 44"/>
              <a:gd name="T13" fmla="*/ 45427 h 52"/>
              <a:gd name="T14" fmla="*/ 26771 w 44"/>
              <a:gd name="T15" fmla="*/ 41641 h 52"/>
              <a:gd name="T16" fmla="*/ 49718 w 44"/>
              <a:gd name="T17" fmla="*/ 37856 h 52"/>
              <a:gd name="T18" fmla="*/ 61191 w 44"/>
              <a:gd name="T19" fmla="*/ 34070 h 52"/>
              <a:gd name="T20" fmla="*/ 61191 w 44"/>
              <a:gd name="T21" fmla="*/ 26499 h 52"/>
              <a:gd name="T22" fmla="*/ 49718 w 44"/>
              <a:gd name="T23" fmla="*/ 15142 h 52"/>
              <a:gd name="T24" fmla="*/ 34420 w 44"/>
              <a:gd name="T25" fmla="*/ 15142 h 52"/>
              <a:gd name="T26" fmla="*/ 22947 w 44"/>
              <a:gd name="T27" fmla="*/ 22713 h 52"/>
              <a:gd name="T28" fmla="*/ 3824 w 44"/>
              <a:gd name="T29" fmla="*/ 30285 h 52"/>
              <a:gd name="T30" fmla="*/ 11473 w 44"/>
              <a:gd name="T31" fmla="*/ 11357 h 52"/>
              <a:gd name="T32" fmla="*/ 22947 w 44"/>
              <a:gd name="T33" fmla="*/ 3786 h 52"/>
              <a:gd name="T34" fmla="*/ 45893 w 44"/>
              <a:gd name="T35" fmla="*/ 0 h 52"/>
              <a:gd name="T36" fmla="*/ 65016 w 44"/>
              <a:gd name="T37" fmla="*/ 3786 h 52"/>
              <a:gd name="T38" fmla="*/ 72665 w 44"/>
              <a:gd name="T39" fmla="*/ 11357 h 52"/>
              <a:gd name="T40" fmla="*/ 80314 w 44"/>
              <a:gd name="T41" fmla="*/ 22713 h 52"/>
              <a:gd name="T42" fmla="*/ 80314 w 44"/>
              <a:gd name="T43" fmla="*/ 34070 h 52"/>
              <a:gd name="T44" fmla="*/ 80314 w 44"/>
              <a:gd name="T45" fmla="*/ 68140 h 52"/>
              <a:gd name="T46" fmla="*/ 80314 w 44"/>
              <a:gd name="T47" fmla="*/ 83283 h 52"/>
              <a:gd name="T48" fmla="*/ 84138 w 44"/>
              <a:gd name="T49" fmla="*/ 94639 h 52"/>
              <a:gd name="T50" fmla="*/ 65016 w 44"/>
              <a:gd name="T51" fmla="*/ 90854 h 52"/>
              <a:gd name="T52" fmla="*/ 61191 w 44"/>
              <a:gd name="T53" fmla="*/ 49213 h 52"/>
              <a:gd name="T54" fmla="*/ 38245 w 44"/>
              <a:gd name="T55" fmla="*/ 56784 h 52"/>
              <a:gd name="T56" fmla="*/ 26771 w 44"/>
              <a:gd name="T57" fmla="*/ 60569 h 52"/>
              <a:gd name="T58" fmla="*/ 19122 w 44"/>
              <a:gd name="T59" fmla="*/ 64355 h 52"/>
              <a:gd name="T60" fmla="*/ 19122 w 44"/>
              <a:gd name="T61" fmla="*/ 68140 h 52"/>
              <a:gd name="T62" fmla="*/ 22947 w 44"/>
              <a:gd name="T63" fmla="*/ 79497 h 52"/>
              <a:gd name="T64" fmla="*/ 34420 w 44"/>
              <a:gd name="T65" fmla="*/ 83283 h 52"/>
              <a:gd name="T66" fmla="*/ 49718 w 44"/>
              <a:gd name="T67" fmla="*/ 79497 h 52"/>
              <a:gd name="T68" fmla="*/ 57367 w 44"/>
              <a:gd name="T69" fmla="*/ 68140 h 52"/>
              <a:gd name="T70" fmla="*/ 61191 w 44"/>
              <a:gd name="T71" fmla="*/ 56784 h 5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4" h="52">
                <a:moveTo>
                  <a:pt x="32" y="44"/>
                </a:moveTo>
                <a:lnTo>
                  <a:pt x="28" y="48"/>
                </a:lnTo>
                <a:lnTo>
                  <a:pt x="24" y="50"/>
                </a:lnTo>
                <a:lnTo>
                  <a:pt x="20" y="50"/>
                </a:lnTo>
                <a:lnTo>
                  <a:pt x="16" y="52"/>
                </a:lnTo>
                <a:lnTo>
                  <a:pt x="10" y="50"/>
                </a:lnTo>
                <a:lnTo>
                  <a:pt x="4" y="48"/>
                </a:lnTo>
                <a:lnTo>
                  <a:pt x="2" y="42"/>
                </a:lnTo>
                <a:lnTo>
                  <a:pt x="0" y="38"/>
                </a:lnTo>
                <a:lnTo>
                  <a:pt x="2" y="34"/>
                </a:lnTo>
                <a:lnTo>
                  <a:pt x="2" y="30"/>
                </a:lnTo>
                <a:lnTo>
                  <a:pt x="4" y="28"/>
                </a:lnTo>
                <a:lnTo>
                  <a:pt x="6" y="26"/>
                </a:lnTo>
                <a:lnTo>
                  <a:pt x="8" y="24"/>
                </a:lnTo>
                <a:lnTo>
                  <a:pt x="12" y="24"/>
                </a:lnTo>
                <a:lnTo>
                  <a:pt x="14" y="22"/>
                </a:lnTo>
                <a:lnTo>
                  <a:pt x="18" y="22"/>
                </a:lnTo>
                <a:lnTo>
                  <a:pt x="26" y="20"/>
                </a:lnTo>
                <a:lnTo>
                  <a:pt x="32" y="20"/>
                </a:lnTo>
                <a:lnTo>
                  <a:pt x="32" y="18"/>
                </a:lnTo>
                <a:lnTo>
                  <a:pt x="32" y="14"/>
                </a:lnTo>
                <a:lnTo>
                  <a:pt x="30" y="10"/>
                </a:lnTo>
                <a:lnTo>
                  <a:pt x="26" y="8"/>
                </a:lnTo>
                <a:lnTo>
                  <a:pt x="22" y="8"/>
                </a:lnTo>
                <a:lnTo>
                  <a:pt x="18" y="8"/>
                </a:lnTo>
                <a:lnTo>
                  <a:pt x="14" y="10"/>
                </a:lnTo>
                <a:lnTo>
                  <a:pt x="12" y="12"/>
                </a:lnTo>
                <a:lnTo>
                  <a:pt x="10" y="16"/>
                </a:lnTo>
                <a:lnTo>
                  <a:pt x="2" y="16"/>
                </a:lnTo>
                <a:lnTo>
                  <a:pt x="4" y="10"/>
                </a:lnTo>
                <a:lnTo>
                  <a:pt x="6" y="6"/>
                </a:lnTo>
                <a:lnTo>
                  <a:pt x="8" y="4"/>
                </a:lnTo>
                <a:lnTo>
                  <a:pt x="12" y="2"/>
                </a:lnTo>
                <a:lnTo>
                  <a:pt x="18" y="0"/>
                </a:lnTo>
                <a:lnTo>
                  <a:pt x="24" y="0"/>
                </a:lnTo>
                <a:lnTo>
                  <a:pt x="28" y="0"/>
                </a:lnTo>
                <a:lnTo>
                  <a:pt x="34" y="2"/>
                </a:lnTo>
                <a:lnTo>
                  <a:pt x="36" y="4"/>
                </a:lnTo>
                <a:lnTo>
                  <a:pt x="38" y="6"/>
                </a:lnTo>
                <a:lnTo>
                  <a:pt x="40" y="8"/>
                </a:lnTo>
                <a:lnTo>
                  <a:pt x="42" y="12"/>
                </a:lnTo>
                <a:lnTo>
                  <a:pt x="42" y="14"/>
                </a:lnTo>
                <a:lnTo>
                  <a:pt x="42" y="18"/>
                </a:lnTo>
                <a:lnTo>
                  <a:pt x="42" y="30"/>
                </a:lnTo>
                <a:lnTo>
                  <a:pt x="42" y="36"/>
                </a:lnTo>
                <a:lnTo>
                  <a:pt x="42" y="40"/>
                </a:lnTo>
                <a:lnTo>
                  <a:pt x="42" y="44"/>
                </a:lnTo>
                <a:lnTo>
                  <a:pt x="44" y="48"/>
                </a:lnTo>
                <a:lnTo>
                  <a:pt x="44" y="50"/>
                </a:lnTo>
                <a:lnTo>
                  <a:pt x="36" y="50"/>
                </a:lnTo>
                <a:lnTo>
                  <a:pt x="34" y="48"/>
                </a:lnTo>
                <a:lnTo>
                  <a:pt x="32" y="44"/>
                </a:lnTo>
                <a:close/>
                <a:moveTo>
                  <a:pt x="32" y="26"/>
                </a:moveTo>
                <a:lnTo>
                  <a:pt x="26" y="28"/>
                </a:lnTo>
                <a:lnTo>
                  <a:pt x="20" y="30"/>
                </a:lnTo>
                <a:lnTo>
                  <a:pt x="16" y="30"/>
                </a:lnTo>
                <a:lnTo>
                  <a:pt x="14" y="32"/>
                </a:lnTo>
                <a:lnTo>
                  <a:pt x="12" y="32"/>
                </a:lnTo>
                <a:lnTo>
                  <a:pt x="10" y="34"/>
                </a:lnTo>
                <a:lnTo>
                  <a:pt x="10" y="36"/>
                </a:lnTo>
                <a:lnTo>
                  <a:pt x="10" y="40"/>
                </a:lnTo>
                <a:lnTo>
                  <a:pt x="12" y="42"/>
                </a:lnTo>
                <a:lnTo>
                  <a:pt x="14" y="44"/>
                </a:lnTo>
                <a:lnTo>
                  <a:pt x="18" y="44"/>
                </a:lnTo>
                <a:lnTo>
                  <a:pt x="22" y="44"/>
                </a:lnTo>
                <a:lnTo>
                  <a:pt x="26" y="42"/>
                </a:lnTo>
                <a:lnTo>
                  <a:pt x="28" y="40"/>
                </a:lnTo>
                <a:lnTo>
                  <a:pt x="30" y="36"/>
                </a:lnTo>
                <a:lnTo>
                  <a:pt x="32" y="34"/>
                </a:lnTo>
                <a:lnTo>
                  <a:pt x="32" y="30"/>
                </a:lnTo>
                <a:lnTo>
                  <a:pt x="32" y="2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11" name="Freeform 245"/>
          <p:cNvSpPr>
            <a:spLocks noChangeAspect="1"/>
          </p:cNvSpPr>
          <p:nvPr/>
        </p:nvSpPr>
        <p:spPr bwMode="auto">
          <a:xfrm>
            <a:off x="2943225" y="1797050"/>
            <a:ext cx="46038" cy="93663"/>
          </a:xfrm>
          <a:custGeom>
            <a:avLst/>
            <a:gdLst>
              <a:gd name="T0" fmla="*/ 0 w 24"/>
              <a:gd name="T1" fmla="*/ 93663 h 50"/>
              <a:gd name="T2" fmla="*/ 0 w 24"/>
              <a:gd name="T3" fmla="*/ 3747 h 50"/>
              <a:gd name="T4" fmla="*/ 15346 w 24"/>
              <a:gd name="T5" fmla="*/ 3747 h 50"/>
              <a:gd name="T6" fmla="*/ 15346 w 24"/>
              <a:gd name="T7" fmla="*/ 14986 h 50"/>
              <a:gd name="T8" fmla="*/ 19183 w 24"/>
              <a:gd name="T9" fmla="*/ 7493 h 50"/>
              <a:gd name="T10" fmla="*/ 23019 w 24"/>
              <a:gd name="T11" fmla="*/ 3747 h 50"/>
              <a:gd name="T12" fmla="*/ 26856 w 24"/>
              <a:gd name="T13" fmla="*/ 0 h 50"/>
              <a:gd name="T14" fmla="*/ 30692 w 24"/>
              <a:gd name="T15" fmla="*/ 0 h 50"/>
              <a:gd name="T16" fmla="*/ 38365 w 24"/>
              <a:gd name="T17" fmla="*/ 3747 h 50"/>
              <a:gd name="T18" fmla="*/ 46038 w 24"/>
              <a:gd name="T19" fmla="*/ 3747 h 50"/>
              <a:gd name="T20" fmla="*/ 42202 w 24"/>
              <a:gd name="T21" fmla="*/ 18733 h 50"/>
              <a:gd name="T22" fmla="*/ 38365 w 24"/>
              <a:gd name="T23" fmla="*/ 14986 h 50"/>
              <a:gd name="T24" fmla="*/ 30692 w 24"/>
              <a:gd name="T25" fmla="*/ 14986 h 50"/>
              <a:gd name="T26" fmla="*/ 26856 w 24"/>
              <a:gd name="T27" fmla="*/ 14986 h 50"/>
              <a:gd name="T28" fmla="*/ 23019 w 24"/>
              <a:gd name="T29" fmla="*/ 18733 h 50"/>
              <a:gd name="T30" fmla="*/ 19183 w 24"/>
              <a:gd name="T31" fmla="*/ 22479 h 50"/>
              <a:gd name="T32" fmla="*/ 19183 w 24"/>
              <a:gd name="T33" fmla="*/ 26226 h 50"/>
              <a:gd name="T34" fmla="*/ 15346 w 24"/>
              <a:gd name="T35" fmla="*/ 37465 h 50"/>
              <a:gd name="T36" fmla="*/ 15346 w 24"/>
              <a:gd name="T37" fmla="*/ 44958 h 50"/>
              <a:gd name="T38" fmla="*/ 15346 w 24"/>
              <a:gd name="T39" fmla="*/ 93663 h 50"/>
              <a:gd name="T40" fmla="*/ 0 w 24"/>
              <a:gd name="T41" fmla="*/ 93663 h 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50">
                <a:moveTo>
                  <a:pt x="0" y="50"/>
                </a:moveTo>
                <a:lnTo>
                  <a:pt x="0" y="2"/>
                </a:lnTo>
                <a:lnTo>
                  <a:pt x="8" y="2"/>
                </a:lnTo>
                <a:lnTo>
                  <a:pt x="8" y="8"/>
                </a:lnTo>
                <a:lnTo>
                  <a:pt x="10" y="4"/>
                </a:lnTo>
                <a:lnTo>
                  <a:pt x="12" y="2"/>
                </a:lnTo>
                <a:lnTo>
                  <a:pt x="14" y="0"/>
                </a:lnTo>
                <a:lnTo>
                  <a:pt x="16" y="0"/>
                </a:lnTo>
                <a:lnTo>
                  <a:pt x="20" y="2"/>
                </a:lnTo>
                <a:lnTo>
                  <a:pt x="24" y="2"/>
                </a:lnTo>
                <a:lnTo>
                  <a:pt x="22" y="10"/>
                </a:lnTo>
                <a:lnTo>
                  <a:pt x="20" y="8"/>
                </a:lnTo>
                <a:lnTo>
                  <a:pt x="16" y="8"/>
                </a:lnTo>
                <a:lnTo>
                  <a:pt x="14" y="8"/>
                </a:lnTo>
                <a:lnTo>
                  <a:pt x="12" y="10"/>
                </a:lnTo>
                <a:lnTo>
                  <a:pt x="10" y="12"/>
                </a:lnTo>
                <a:lnTo>
                  <a:pt x="10" y="14"/>
                </a:lnTo>
                <a:lnTo>
                  <a:pt x="8" y="20"/>
                </a:lnTo>
                <a:lnTo>
                  <a:pt x="8" y="24"/>
                </a:lnTo>
                <a:lnTo>
                  <a:pt x="8" y="50"/>
                </a:lnTo>
                <a:lnTo>
                  <a:pt x="0" y="5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12" name="Line 246"/>
          <p:cNvSpPr>
            <a:spLocks noChangeAspect="1" noChangeShapeType="1"/>
          </p:cNvSpPr>
          <p:nvPr/>
        </p:nvSpPr>
        <p:spPr bwMode="auto">
          <a:xfrm>
            <a:off x="1749425" y="2163763"/>
            <a:ext cx="3175" cy="2128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13" name="Line 287"/>
          <p:cNvSpPr>
            <a:spLocks noChangeAspect="1" noChangeShapeType="1"/>
          </p:cNvSpPr>
          <p:nvPr/>
        </p:nvSpPr>
        <p:spPr bwMode="auto">
          <a:xfrm>
            <a:off x="6210300" y="3600450"/>
            <a:ext cx="3175" cy="7938"/>
          </a:xfrm>
          <a:prstGeom prst="line">
            <a:avLst/>
          </a:prstGeom>
          <a:noFill/>
          <a:ln w="28575">
            <a:solidFill>
              <a:srgbClr val="0000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248122" name="Group 314"/>
          <p:cNvGrpSpPr>
            <a:grpSpLocks/>
          </p:cNvGrpSpPr>
          <p:nvPr/>
        </p:nvGrpSpPr>
        <p:grpSpPr bwMode="auto">
          <a:xfrm>
            <a:off x="2413000" y="2868613"/>
            <a:ext cx="3546475" cy="184150"/>
            <a:chOff x="1111" y="1210"/>
            <a:chExt cx="2234" cy="116"/>
          </a:xfrm>
        </p:grpSpPr>
        <p:sp>
          <p:nvSpPr>
            <p:cNvPr id="24908" name="Line 315"/>
            <p:cNvSpPr>
              <a:spLocks noChangeAspect="1" noChangeShapeType="1"/>
            </p:cNvSpPr>
            <p:nvPr/>
          </p:nvSpPr>
          <p:spPr bwMode="auto">
            <a:xfrm flipH="1">
              <a:off x="3307" y="1210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9" name="Line 316"/>
            <p:cNvSpPr>
              <a:spLocks noChangeAspect="1" noChangeShapeType="1"/>
            </p:cNvSpPr>
            <p:nvPr/>
          </p:nvSpPr>
          <p:spPr bwMode="auto">
            <a:xfrm flipH="1">
              <a:off x="3234" y="1214"/>
              <a:ext cx="35" cy="3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0" name="Line 317"/>
            <p:cNvSpPr>
              <a:spLocks noChangeAspect="1" noChangeShapeType="1"/>
            </p:cNvSpPr>
            <p:nvPr/>
          </p:nvSpPr>
          <p:spPr bwMode="auto">
            <a:xfrm flipH="1">
              <a:off x="3160" y="1217"/>
              <a:ext cx="36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1" name="Line 318"/>
            <p:cNvSpPr>
              <a:spLocks noChangeAspect="1" noChangeShapeType="1"/>
            </p:cNvSpPr>
            <p:nvPr/>
          </p:nvSpPr>
          <p:spPr bwMode="auto">
            <a:xfrm flipH="1">
              <a:off x="3084" y="1222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2" name="Line 319"/>
            <p:cNvSpPr>
              <a:spLocks noChangeAspect="1" noChangeShapeType="1"/>
            </p:cNvSpPr>
            <p:nvPr/>
          </p:nvSpPr>
          <p:spPr bwMode="auto">
            <a:xfrm flipH="1">
              <a:off x="3010" y="1224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3" name="Line 320"/>
            <p:cNvSpPr>
              <a:spLocks noChangeAspect="1" noChangeShapeType="1"/>
            </p:cNvSpPr>
            <p:nvPr/>
          </p:nvSpPr>
          <p:spPr bwMode="auto">
            <a:xfrm flipH="1">
              <a:off x="2937" y="1229"/>
              <a:ext cx="35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4" name="Line 321"/>
            <p:cNvSpPr>
              <a:spLocks noChangeAspect="1" noChangeShapeType="1"/>
            </p:cNvSpPr>
            <p:nvPr/>
          </p:nvSpPr>
          <p:spPr bwMode="auto">
            <a:xfrm flipH="1">
              <a:off x="2860" y="1231"/>
              <a:ext cx="39" cy="3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5" name="Line 322"/>
            <p:cNvSpPr>
              <a:spLocks noChangeAspect="1" noChangeShapeType="1"/>
            </p:cNvSpPr>
            <p:nvPr/>
          </p:nvSpPr>
          <p:spPr bwMode="auto">
            <a:xfrm flipH="1">
              <a:off x="2799" y="1236"/>
              <a:ext cx="26" cy="1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6" name="Line 323"/>
            <p:cNvSpPr>
              <a:spLocks noChangeAspect="1" noChangeShapeType="1"/>
            </p:cNvSpPr>
            <p:nvPr/>
          </p:nvSpPr>
          <p:spPr bwMode="auto">
            <a:xfrm flipH="1">
              <a:off x="2599" y="1250"/>
              <a:ext cx="36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7" name="Line 324"/>
            <p:cNvSpPr>
              <a:spLocks noChangeAspect="1" noChangeShapeType="1"/>
            </p:cNvSpPr>
            <p:nvPr/>
          </p:nvSpPr>
          <p:spPr bwMode="auto">
            <a:xfrm flipH="1">
              <a:off x="2523" y="1253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8" name="Line 325"/>
            <p:cNvSpPr>
              <a:spLocks noChangeAspect="1" noChangeShapeType="1"/>
            </p:cNvSpPr>
            <p:nvPr/>
          </p:nvSpPr>
          <p:spPr bwMode="auto">
            <a:xfrm flipH="1">
              <a:off x="2449" y="1257"/>
              <a:ext cx="38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9" name="Line 326"/>
            <p:cNvSpPr>
              <a:spLocks noChangeAspect="1" noChangeShapeType="1"/>
            </p:cNvSpPr>
            <p:nvPr/>
          </p:nvSpPr>
          <p:spPr bwMode="auto">
            <a:xfrm flipH="1">
              <a:off x="2376" y="1260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0" name="Line 327"/>
            <p:cNvSpPr>
              <a:spLocks noChangeAspect="1" noChangeShapeType="1"/>
            </p:cNvSpPr>
            <p:nvPr/>
          </p:nvSpPr>
          <p:spPr bwMode="auto">
            <a:xfrm flipH="1">
              <a:off x="2302" y="1264"/>
              <a:ext cx="36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1" name="Line 328"/>
            <p:cNvSpPr>
              <a:spLocks noChangeAspect="1" noChangeShapeType="1"/>
            </p:cNvSpPr>
            <p:nvPr/>
          </p:nvSpPr>
          <p:spPr bwMode="auto">
            <a:xfrm flipH="1">
              <a:off x="2226" y="1269"/>
              <a:ext cx="38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2" name="Line 329"/>
            <p:cNvSpPr>
              <a:spLocks noChangeAspect="1" noChangeShapeType="1"/>
            </p:cNvSpPr>
            <p:nvPr/>
          </p:nvSpPr>
          <p:spPr bwMode="auto">
            <a:xfrm flipH="1">
              <a:off x="2152" y="1272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3" name="Line 330"/>
            <p:cNvSpPr>
              <a:spLocks noChangeAspect="1" noChangeShapeType="1"/>
            </p:cNvSpPr>
            <p:nvPr/>
          </p:nvSpPr>
          <p:spPr bwMode="auto">
            <a:xfrm flipH="1">
              <a:off x="2078" y="1276"/>
              <a:ext cx="36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4" name="Line 331"/>
            <p:cNvSpPr>
              <a:spLocks noChangeAspect="1" noChangeShapeType="1"/>
            </p:cNvSpPr>
            <p:nvPr/>
          </p:nvSpPr>
          <p:spPr bwMode="auto">
            <a:xfrm flipH="1">
              <a:off x="2002" y="1279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5" name="Line 332"/>
            <p:cNvSpPr>
              <a:spLocks noChangeAspect="1" noChangeShapeType="1"/>
            </p:cNvSpPr>
            <p:nvPr/>
          </p:nvSpPr>
          <p:spPr bwMode="auto">
            <a:xfrm flipH="1">
              <a:off x="1929" y="1283"/>
              <a:ext cx="38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6" name="Line 333"/>
            <p:cNvSpPr>
              <a:spLocks noChangeAspect="1" noChangeShapeType="1"/>
            </p:cNvSpPr>
            <p:nvPr/>
          </p:nvSpPr>
          <p:spPr bwMode="auto">
            <a:xfrm flipH="1">
              <a:off x="1855" y="1286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7" name="Line 334"/>
            <p:cNvSpPr>
              <a:spLocks noChangeAspect="1" noChangeShapeType="1"/>
            </p:cNvSpPr>
            <p:nvPr/>
          </p:nvSpPr>
          <p:spPr bwMode="auto">
            <a:xfrm flipH="1">
              <a:off x="1781" y="1291"/>
              <a:ext cx="36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8" name="Line 335"/>
            <p:cNvSpPr>
              <a:spLocks noChangeAspect="1" noChangeShapeType="1"/>
            </p:cNvSpPr>
            <p:nvPr/>
          </p:nvSpPr>
          <p:spPr bwMode="auto">
            <a:xfrm flipH="1">
              <a:off x="1705" y="1295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9" name="Line 336"/>
            <p:cNvSpPr>
              <a:spLocks noChangeAspect="1" noChangeShapeType="1"/>
            </p:cNvSpPr>
            <p:nvPr/>
          </p:nvSpPr>
          <p:spPr bwMode="auto">
            <a:xfrm flipH="1">
              <a:off x="1632" y="1298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0" name="Line 337"/>
            <p:cNvSpPr>
              <a:spLocks noChangeAspect="1" noChangeShapeType="1"/>
            </p:cNvSpPr>
            <p:nvPr/>
          </p:nvSpPr>
          <p:spPr bwMode="auto">
            <a:xfrm flipH="1">
              <a:off x="1558" y="1302"/>
              <a:ext cx="36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1" name="Line 338"/>
            <p:cNvSpPr>
              <a:spLocks noChangeAspect="1" noChangeShapeType="1"/>
            </p:cNvSpPr>
            <p:nvPr/>
          </p:nvSpPr>
          <p:spPr bwMode="auto">
            <a:xfrm flipH="1">
              <a:off x="1482" y="1305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2" name="Line 339"/>
            <p:cNvSpPr>
              <a:spLocks noChangeAspect="1" noChangeShapeType="1"/>
            </p:cNvSpPr>
            <p:nvPr/>
          </p:nvSpPr>
          <p:spPr bwMode="auto">
            <a:xfrm flipH="1">
              <a:off x="1408" y="1310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3" name="Line 340"/>
            <p:cNvSpPr>
              <a:spLocks noChangeAspect="1" noChangeShapeType="1"/>
            </p:cNvSpPr>
            <p:nvPr/>
          </p:nvSpPr>
          <p:spPr bwMode="auto">
            <a:xfrm flipH="1">
              <a:off x="1334" y="1312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4" name="Line 341"/>
            <p:cNvSpPr>
              <a:spLocks noChangeAspect="1" noChangeShapeType="1"/>
            </p:cNvSpPr>
            <p:nvPr/>
          </p:nvSpPr>
          <p:spPr bwMode="auto">
            <a:xfrm flipH="1">
              <a:off x="1261" y="1317"/>
              <a:ext cx="35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5" name="Line 342"/>
            <p:cNvSpPr>
              <a:spLocks noChangeAspect="1" noChangeShapeType="1"/>
            </p:cNvSpPr>
            <p:nvPr/>
          </p:nvSpPr>
          <p:spPr bwMode="auto">
            <a:xfrm flipH="1">
              <a:off x="1185" y="1321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6" name="Line 343"/>
            <p:cNvSpPr>
              <a:spLocks noChangeAspect="1" noChangeShapeType="1"/>
            </p:cNvSpPr>
            <p:nvPr/>
          </p:nvSpPr>
          <p:spPr bwMode="auto">
            <a:xfrm flipH="1">
              <a:off x="1111" y="1324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8207" name="Text Box 399"/>
          <p:cNvSpPr txBox="1">
            <a:spLocks noChangeArrowheads="1"/>
          </p:cNvSpPr>
          <p:nvPr/>
        </p:nvSpPr>
        <p:spPr bwMode="auto">
          <a:xfrm>
            <a:off x="2514600" y="2566988"/>
            <a:ext cx="1404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i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 </a:t>
            </a:r>
          </a:p>
        </p:txBody>
      </p:sp>
      <p:sp>
        <p:nvSpPr>
          <p:cNvPr id="248208" name="Text Box 400"/>
          <p:cNvSpPr txBox="1">
            <a:spLocks noChangeArrowheads="1"/>
          </p:cNvSpPr>
          <p:nvPr/>
        </p:nvSpPr>
        <p:spPr bwMode="auto">
          <a:xfrm>
            <a:off x="2590800" y="2262188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Backscatter</a:t>
            </a:r>
            <a:endParaRPr lang="en-US" sz="1900" i="1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48209" name="Group 401"/>
          <p:cNvGrpSpPr>
            <a:grpSpLocks/>
          </p:cNvGrpSpPr>
          <p:nvPr/>
        </p:nvGrpSpPr>
        <p:grpSpPr bwMode="auto">
          <a:xfrm>
            <a:off x="6173787" y="2217738"/>
            <a:ext cx="1617662" cy="674688"/>
            <a:chOff x="2686" y="348"/>
            <a:chExt cx="1019" cy="425"/>
          </a:xfrm>
        </p:grpSpPr>
        <p:sp>
          <p:nvSpPr>
            <p:cNvPr id="24906" name="Text Box 402"/>
            <p:cNvSpPr txBox="1">
              <a:spLocks noChangeArrowheads="1"/>
            </p:cNvSpPr>
            <p:nvPr/>
          </p:nvSpPr>
          <p:spPr bwMode="auto">
            <a:xfrm>
              <a:off x="2820" y="523"/>
              <a:ext cx="8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i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  </a:t>
              </a:r>
              <a:r>
                <a:rPr lang="en-US" sz="2000" i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O </a:t>
              </a:r>
              <a:endParaRPr lang="en-US" sz="2000" i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4907" name="Text Box 403"/>
            <p:cNvSpPr txBox="1">
              <a:spLocks noChangeArrowheads="1"/>
            </p:cNvSpPr>
            <p:nvPr/>
          </p:nvSpPr>
          <p:spPr bwMode="auto">
            <a:xfrm>
              <a:off x="2686" y="348"/>
              <a:ext cx="63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9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Object</a:t>
              </a:r>
              <a:endParaRPr lang="en-US" sz="1900" i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4818" name="Text Box 404"/>
          <p:cNvSpPr txBox="1">
            <a:spLocks noChangeArrowheads="1"/>
          </p:cNvSpPr>
          <p:nvPr/>
        </p:nvSpPr>
        <p:spPr bwMode="auto">
          <a:xfrm>
            <a:off x="5027612" y="3062287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scattering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4819" name="Text Box 412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F6E19B7-CA12-4DB8-B535-48D09BB7DA27}" type="slidenum">
              <a:rPr lang="he-IL" sz="1400"/>
              <a:pPr eaLnBrk="1" hangingPunct="1"/>
              <a:t>50</a:t>
            </a:fld>
            <a:endParaRPr lang="en-US" sz="1400"/>
          </a:p>
        </p:txBody>
      </p:sp>
      <p:grpSp>
        <p:nvGrpSpPr>
          <p:cNvPr id="248242" name="Group 434"/>
          <p:cNvGrpSpPr>
            <a:grpSpLocks/>
          </p:cNvGrpSpPr>
          <p:nvPr/>
        </p:nvGrpSpPr>
        <p:grpSpPr bwMode="auto">
          <a:xfrm>
            <a:off x="3643313" y="935038"/>
            <a:ext cx="2611437" cy="3200400"/>
            <a:chOff x="2269" y="1344"/>
            <a:chExt cx="1645" cy="2016"/>
          </a:xfrm>
        </p:grpSpPr>
        <p:sp>
          <p:nvSpPr>
            <p:cNvPr id="24861" name="Freeform 435"/>
            <p:cNvSpPr>
              <a:spLocks noChangeAspect="1" noEditPoints="1"/>
            </p:cNvSpPr>
            <p:nvPr/>
          </p:nvSpPr>
          <p:spPr bwMode="auto">
            <a:xfrm>
              <a:off x="2269" y="1344"/>
              <a:ext cx="644" cy="651"/>
            </a:xfrm>
            <a:custGeom>
              <a:avLst/>
              <a:gdLst>
                <a:gd name="T0" fmla="*/ 0 w 542"/>
                <a:gd name="T1" fmla="*/ 21 h 548"/>
                <a:gd name="T2" fmla="*/ 21 w 542"/>
                <a:gd name="T3" fmla="*/ 0 h 548"/>
                <a:gd name="T4" fmla="*/ 59 w 542"/>
                <a:gd name="T5" fmla="*/ 38 h 548"/>
                <a:gd name="T6" fmla="*/ 38 w 542"/>
                <a:gd name="T7" fmla="*/ 57 h 548"/>
                <a:gd name="T8" fmla="*/ 0 w 542"/>
                <a:gd name="T9" fmla="*/ 21 h 548"/>
                <a:gd name="T10" fmla="*/ 74 w 542"/>
                <a:gd name="T11" fmla="*/ 95 h 548"/>
                <a:gd name="T12" fmla="*/ 95 w 542"/>
                <a:gd name="T13" fmla="*/ 74 h 548"/>
                <a:gd name="T14" fmla="*/ 131 w 542"/>
                <a:gd name="T15" fmla="*/ 112 h 548"/>
                <a:gd name="T16" fmla="*/ 109 w 542"/>
                <a:gd name="T17" fmla="*/ 133 h 548"/>
                <a:gd name="T18" fmla="*/ 74 w 542"/>
                <a:gd name="T19" fmla="*/ 95 h 548"/>
                <a:gd name="T20" fmla="*/ 147 w 542"/>
                <a:gd name="T21" fmla="*/ 169 h 548"/>
                <a:gd name="T22" fmla="*/ 169 w 542"/>
                <a:gd name="T23" fmla="*/ 147 h 548"/>
                <a:gd name="T24" fmla="*/ 204 w 542"/>
                <a:gd name="T25" fmla="*/ 185 h 548"/>
                <a:gd name="T26" fmla="*/ 183 w 542"/>
                <a:gd name="T27" fmla="*/ 207 h 548"/>
                <a:gd name="T28" fmla="*/ 147 w 542"/>
                <a:gd name="T29" fmla="*/ 169 h 548"/>
                <a:gd name="T30" fmla="*/ 221 w 542"/>
                <a:gd name="T31" fmla="*/ 242 h 548"/>
                <a:gd name="T32" fmla="*/ 242 w 542"/>
                <a:gd name="T33" fmla="*/ 223 h 548"/>
                <a:gd name="T34" fmla="*/ 278 w 542"/>
                <a:gd name="T35" fmla="*/ 259 h 548"/>
                <a:gd name="T36" fmla="*/ 257 w 542"/>
                <a:gd name="T37" fmla="*/ 280 h 548"/>
                <a:gd name="T38" fmla="*/ 221 w 542"/>
                <a:gd name="T39" fmla="*/ 242 h 548"/>
                <a:gd name="T40" fmla="*/ 295 w 542"/>
                <a:gd name="T41" fmla="*/ 318 h 548"/>
                <a:gd name="T42" fmla="*/ 314 w 542"/>
                <a:gd name="T43" fmla="*/ 297 h 548"/>
                <a:gd name="T44" fmla="*/ 352 w 542"/>
                <a:gd name="T45" fmla="*/ 333 h 548"/>
                <a:gd name="T46" fmla="*/ 330 w 542"/>
                <a:gd name="T47" fmla="*/ 354 h 548"/>
                <a:gd name="T48" fmla="*/ 295 w 542"/>
                <a:gd name="T49" fmla="*/ 318 h 548"/>
                <a:gd name="T50" fmla="*/ 366 w 542"/>
                <a:gd name="T51" fmla="*/ 392 h 548"/>
                <a:gd name="T52" fmla="*/ 387 w 542"/>
                <a:gd name="T53" fmla="*/ 371 h 548"/>
                <a:gd name="T54" fmla="*/ 425 w 542"/>
                <a:gd name="T55" fmla="*/ 409 h 548"/>
                <a:gd name="T56" fmla="*/ 404 w 542"/>
                <a:gd name="T57" fmla="*/ 428 h 548"/>
                <a:gd name="T58" fmla="*/ 366 w 542"/>
                <a:gd name="T59" fmla="*/ 392 h 548"/>
                <a:gd name="T60" fmla="*/ 440 w 542"/>
                <a:gd name="T61" fmla="*/ 466 h 548"/>
                <a:gd name="T62" fmla="*/ 461 w 542"/>
                <a:gd name="T63" fmla="*/ 444 h 548"/>
                <a:gd name="T64" fmla="*/ 497 w 542"/>
                <a:gd name="T65" fmla="*/ 482 h 548"/>
                <a:gd name="T66" fmla="*/ 478 w 542"/>
                <a:gd name="T67" fmla="*/ 504 h 548"/>
                <a:gd name="T68" fmla="*/ 440 w 542"/>
                <a:gd name="T69" fmla="*/ 466 h 548"/>
                <a:gd name="T70" fmla="*/ 513 w 542"/>
                <a:gd name="T71" fmla="*/ 539 h 548"/>
                <a:gd name="T72" fmla="*/ 535 w 542"/>
                <a:gd name="T73" fmla="*/ 518 h 548"/>
                <a:gd name="T74" fmla="*/ 570 w 542"/>
                <a:gd name="T75" fmla="*/ 556 h 548"/>
                <a:gd name="T76" fmla="*/ 549 w 542"/>
                <a:gd name="T77" fmla="*/ 577 h 548"/>
                <a:gd name="T78" fmla="*/ 513 w 542"/>
                <a:gd name="T79" fmla="*/ 539 h 548"/>
                <a:gd name="T80" fmla="*/ 587 w 542"/>
                <a:gd name="T81" fmla="*/ 613 h 548"/>
                <a:gd name="T82" fmla="*/ 608 w 542"/>
                <a:gd name="T83" fmla="*/ 594 h 548"/>
                <a:gd name="T84" fmla="*/ 644 w 542"/>
                <a:gd name="T85" fmla="*/ 630 h 548"/>
                <a:gd name="T86" fmla="*/ 623 w 542"/>
                <a:gd name="T87" fmla="*/ 651 h 548"/>
                <a:gd name="T88" fmla="*/ 587 w 542"/>
                <a:gd name="T89" fmla="*/ 613 h 5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2" h="548">
                  <a:moveTo>
                    <a:pt x="0" y="18"/>
                  </a:moveTo>
                  <a:lnTo>
                    <a:pt x="18" y="0"/>
                  </a:lnTo>
                  <a:lnTo>
                    <a:pt x="50" y="32"/>
                  </a:lnTo>
                  <a:lnTo>
                    <a:pt x="32" y="48"/>
                  </a:lnTo>
                  <a:lnTo>
                    <a:pt x="0" y="18"/>
                  </a:lnTo>
                  <a:close/>
                  <a:moveTo>
                    <a:pt x="62" y="80"/>
                  </a:moveTo>
                  <a:lnTo>
                    <a:pt x="80" y="62"/>
                  </a:lnTo>
                  <a:lnTo>
                    <a:pt x="110" y="94"/>
                  </a:lnTo>
                  <a:lnTo>
                    <a:pt x="92" y="112"/>
                  </a:lnTo>
                  <a:lnTo>
                    <a:pt x="62" y="80"/>
                  </a:lnTo>
                  <a:close/>
                  <a:moveTo>
                    <a:pt x="124" y="142"/>
                  </a:moveTo>
                  <a:lnTo>
                    <a:pt x="142" y="124"/>
                  </a:lnTo>
                  <a:lnTo>
                    <a:pt x="172" y="156"/>
                  </a:lnTo>
                  <a:lnTo>
                    <a:pt x="154" y="174"/>
                  </a:lnTo>
                  <a:lnTo>
                    <a:pt x="124" y="142"/>
                  </a:lnTo>
                  <a:close/>
                  <a:moveTo>
                    <a:pt x="186" y="204"/>
                  </a:moveTo>
                  <a:lnTo>
                    <a:pt x="204" y="188"/>
                  </a:lnTo>
                  <a:lnTo>
                    <a:pt x="234" y="218"/>
                  </a:lnTo>
                  <a:lnTo>
                    <a:pt x="216" y="236"/>
                  </a:lnTo>
                  <a:lnTo>
                    <a:pt x="186" y="204"/>
                  </a:lnTo>
                  <a:close/>
                  <a:moveTo>
                    <a:pt x="248" y="268"/>
                  </a:moveTo>
                  <a:lnTo>
                    <a:pt x="264" y="250"/>
                  </a:lnTo>
                  <a:lnTo>
                    <a:pt x="296" y="280"/>
                  </a:lnTo>
                  <a:lnTo>
                    <a:pt x="278" y="298"/>
                  </a:lnTo>
                  <a:lnTo>
                    <a:pt x="248" y="268"/>
                  </a:lnTo>
                  <a:close/>
                  <a:moveTo>
                    <a:pt x="308" y="330"/>
                  </a:moveTo>
                  <a:lnTo>
                    <a:pt x="326" y="312"/>
                  </a:lnTo>
                  <a:lnTo>
                    <a:pt x="358" y="344"/>
                  </a:lnTo>
                  <a:lnTo>
                    <a:pt x="340" y="360"/>
                  </a:lnTo>
                  <a:lnTo>
                    <a:pt x="308" y="330"/>
                  </a:lnTo>
                  <a:close/>
                  <a:moveTo>
                    <a:pt x="370" y="392"/>
                  </a:moveTo>
                  <a:lnTo>
                    <a:pt x="388" y="374"/>
                  </a:lnTo>
                  <a:lnTo>
                    <a:pt x="418" y="406"/>
                  </a:lnTo>
                  <a:lnTo>
                    <a:pt x="402" y="424"/>
                  </a:lnTo>
                  <a:lnTo>
                    <a:pt x="370" y="392"/>
                  </a:lnTo>
                  <a:close/>
                  <a:moveTo>
                    <a:pt x="432" y="454"/>
                  </a:moveTo>
                  <a:lnTo>
                    <a:pt x="450" y="436"/>
                  </a:lnTo>
                  <a:lnTo>
                    <a:pt x="480" y="468"/>
                  </a:lnTo>
                  <a:lnTo>
                    <a:pt x="462" y="486"/>
                  </a:lnTo>
                  <a:lnTo>
                    <a:pt x="432" y="454"/>
                  </a:lnTo>
                  <a:close/>
                  <a:moveTo>
                    <a:pt x="494" y="516"/>
                  </a:moveTo>
                  <a:lnTo>
                    <a:pt x="512" y="500"/>
                  </a:lnTo>
                  <a:lnTo>
                    <a:pt x="542" y="530"/>
                  </a:lnTo>
                  <a:lnTo>
                    <a:pt x="524" y="548"/>
                  </a:lnTo>
                  <a:lnTo>
                    <a:pt x="494" y="516"/>
                  </a:lnTo>
                  <a:close/>
                </a:path>
              </a:pathLst>
            </a:custGeom>
            <a:solidFill>
              <a:srgbClr val="0000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2" name="Freeform 436"/>
            <p:cNvSpPr>
              <a:spLocks noChangeAspect="1"/>
            </p:cNvSpPr>
            <p:nvPr/>
          </p:nvSpPr>
          <p:spPr bwMode="auto">
            <a:xfrm>
              <a:off x="3365" y="3222"/>
              <a:ext cx="71" cy="138"/>
            </a:xfrm>
            <a:custGeom>
              <a:avLst/>
              <a:gdLst>
                <a:gd name="T0" fmla="*/ 0 w 60"/>
                <a:gd name="T1" fmla="*/ 19 h 116"/>
                <a:gd name="T2" fmla="*/ 71 w 60"/>
                <a:gd name="T3" fmla="*/ 138 h 116"/>
                <a:gd name="T4" fmla="*/ 47 w 60"/>
                <a:gd name="T5" fmla="*/ 0 h 116"/>
                <a:gd name="T6" fmla="*/ 33 w 60"/>
                <a:gd name="T7" fmla="*/ 36 h 116"/>
                <a:gd name="T8" fmla="*/ 0 w 60"/>
                <a:gd name="T9" fmla="*/ 19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0" y="0"/>
                  </a:lnTo>
                  <a:lnTo>
                    <a:pt x="28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70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63" name="Line 437"/>
            <p:cNvSpPr>
              <a:spLocks noChangeAspect="1" noChangeShapeType="1"/>
            </p:cNvSpPr>
            <p:nvPr/>
          </p:nvSpPr>
          <p:spPr bwMode="auto">
            <a:xfrm flipV="1">
              <a:off x="3199" y="2542"/>
              <a:ext cx="57" cy="6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4" name="Freeform 438"/>
            <p:cNvSpPr>
              <a:spLocks noChangeAspect="1"/>
            </p:cNvSpPr>
            <p:nvPr/>
          </p:nvSpPr>
          <p:spPr bwMode="auto">
            <a:xfrm>
              <a:off x="3213" y="2542"/>
              <a:ext cx="43" cy="48"/>
            </a:xfrm>
            <a:custGeom>
              <a:avLst/>
              <a:gdLst>
                <a:gd name="T0" fmla="*/ 14 w 36"/>
                <a:gd name="T1" fmla="*/ 48 h 40"/>
                <a:gd name="T2" fmla="*/ 43 w 36"/>
                <a:gd name="T3" fmla="*/ 0 h 40"/>
                <a:gd name="T4" fmla="*/ 0 w 36"/>
                <a:gd name="T5" fmla="*/ 34 h 40"/>
                <a:gd name="T6" fmla="*/ 14 w 36"/>
                <a:gd name="T7" fmla="*/ 48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0">
                  <a:moveTo>
                    <a:pt x="12" y="40"/>
                  </a:moveTo>
                  <a:lnTo>
                    <a:pt x="36" y="0"/>
                  </a:lnTo>
                  <a:lnTo>
                    <a:pt x="0" y="28"/>
                  </a:lnTo>
                  <a:lnTo>
                    <a:pt x="12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65" name="Freeform 439"/>
            <p:cNvSpPr>
              <a:spLocks noChangeAspect="1"/>
            </p:cNvSpPr>
            <p:nvPr/>
          </p:nvSpPr>
          <p:spPr bwMode="auto">
            <a:xfrm>
              <a:off x="3213" y="2542"/>
              <a:ext cx="43" cy="48"/>
            </a:xfrm>
            <a:custGeom>
              <a:avLst/>
              <a:gdLst>
                <a:gd name="T0" fmla="*/ 14 w 36"/>
                <a:gd name="T1" fmla="*/ 48 h 40"/>
                <a:gd name="T2" fmla="*/ 43 w 36"/>
                <a:gd name="T3" fmla="*/ 0 h 40"/>
                <a:gd name="T4" fmla="*/ 0 w 36"/>
                <a:gd name="T5" fmla="*/ 34 h 40"/>
                <a:gd name="T6" fmla="*/ 14 w 36"/>
                <a:gd name="T7" fmla="*/ 48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0">
                  <a:moveTo>
                    <a:pt x="12" y="40"/>
                  </a:moveTo>
                  <a:lnTo>
                    <a:pt x="36" y="0"/>
                  </a:lnTo>
                  <a:lnTo>
                    <a:pt x="0" y="28"/>
                  </a:lnTo>
                  <a:lnTo>
                    <a:pt x="12" y="40"/>
                  </a:lnTo>
                </a:path>
              </a:pathLst>
            </a:custGeom>
            <a:noFill/>
            <a:ln w="635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6" name="Line 440"/>
            <p:cNvSpPr>
              <a:spLocks noChangeAspect="1" noChangeShapeType="1"/>
            </p:cNvSpPr>
            <p:nvPr/>
          </p:nvSpPr>
          <p:spPr bwMode="auto">
            <a:xfrm flipH="1">
              <a:off x="3664" y="2637"/>
              <a:ext cx="55" cy="5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7" name="Freeform 441"/>
            <p:cNvSpPr>
              <a:spLocks noChangeAspect="1"/>
            </p:cNvSpPr>
            <p:nvPr/>
          </p:nvSpPr>
          <p:spPr bwMode="auto">
            <a:xfrm>
              <a:off x="3664" y="2649"/>
              <a:ext cx="41" cy="45"/>
            </a:xfrm>
            <a:custGeom>
              <a:avLst/>
              <a:gdLst>
                <a:gd name="T0" fmla="*/ 27 w 34"/>
                <a:gd name="T1" fmla="*/ 0 h 38"/>
                <a:gd name="T2" fmla="*/ 0 w 34"/>
                <a:gd name="T3" fmla="*/ 45 h 38"/>
                <a:gd name="T4" fmla="*/ 41 w 34"/>
                <a:gd name="T5" fmla="*/ 14 h 38"/>
                <a:gd name="T6" fmla="*/ 27 w 34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38">
                  <a:moveTo>
                    <a:pt x="22" y="0"/>
                  </a:moveTo>
                  <a:lnTo>
                    <a:pt x="0" y="38"/>
                  </a:lnTo>
                  <a:lnTo>
                    <a:pt x="34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68" name="Freeform 442"/>
            <p:cNvSpPr>
              <a:spLocks noChangeAspect="1"/>
            </p:cNvSpPr>
            <p:nvPr/>
          </p:nvSpPr>
          <p:spPr bwMode="auto">
            <a:xfrm>
              <a:off x="3664" y="2649"/>
              <a:ext cx="41" cy="45"/>
            </a:xfrm>
            <a:custGeom>
              <a:avLst/>
              <a:gdLst>
                <a:gd name="T0" fmla="*/ 27 w 34"/>
                <a:gd name="T1" fmla="*/ 0 h 38"/>
                <a:gd name="T2" fmla="*/ 0 w 34"/>
                <a:gd name="T3" fmla="*/ 45 h 38"/>
                <a:gd name="T4" fmla="*/ 41 w 34"/>
                <a:gd name="T5" fmla="*/ 14 h 38"/>
                <a:gd name="T6" fmla="*/ 27 w 34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38">
                  <a:moveTo>
                    <a:pt x="22" y="0"/>
                  </a:moveTo>
                  <a:lnTo>
                    <a:pt x="0" y="38"/>
                  </a:lnTo>
                  <a:lnTo>
                    <a:pt x="34" y="12"/>
                  </a:lnTo>
                  <a:lnTo>
                    <a:pt x="22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9" name="Line 443"/>
            <p:cNvSpPr>
              <a:spLocks noChangeAspect="1" noChangeShapeType="1"/>
            </p:cNvSpPr>
            <p:nvPr/>
          </p:nvSpPr>
          <p:spPr bwMode="auto">
            <a:xfrm>
              <a:off x="3182" y="2678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0" name="Line 444"/>
            <p:cNvSpPr>
              <a:spLocks noChangeAspect="1" noChangeShapeType="1"/>
            </p:cNvSpPr>
            <p:nvPr/>
          </p:nvSpPr>
          <p:spPr bwMode="auto">
            <a:xfrm>
              <a:off x="3218" y="2775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1" name="Line 445"/>
            <p:cNvSpPr>
              <a:spLocks noChangeAspect="1" noChangeShapeType="1"/>
            </p:cNvSpPr>
            <p:nvPr/>
          </p:nvSpPr>
          <p:spPr bwMode="auto">
            <a:xfrm>
              <a:off x="3256" y="2873"/>
              <a:ext cx="16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2" name="Line 446"/>
            <p:cNvSpPr>
              <a:spLocks noChangeAspect="1" noChangeShapeType="1"/>
            </p:cNvSpPr>
            <p:nvPr/>
          </p:nvSpPr>
          <p:spPr bwMode="auto">
            <a:xfrm>
              <a:off x="3291" y="2970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3" name="Line 447"/>
            <p:cNvSpPr>
              <a:spLocks noChangeAspect="1" noChangeShapeType="1"/>
            </p:cNvSpPr>
            <p:nvPr/>
          </p:nvSpPr>
          <p:spPr bwMode="auto">
            <a:xfrm>
              <a:off x="3327" y="3068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4" name="Line 448"/>
            <p:cNvSpPr>
              <a:spLocks noChangeAspect="1" noChangeShapeType="1"/>
            </p:cNvSpPr>
            <p:nvPr/>
          </p:nvSpPr>
          <p:spPr bwMode="auto">
            <a:xfrm>
              <a:off x="3365" y="3165"/>
              <a:ext cx="17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5" name="Freeform 449"/>
            <p:cNvSpPr>
              <a:spLocks noChangeAspect="1"/>
            </p:cNvSpPr>
            <p:nvPr/>
          </p:nvSpPr>
          <p:spPr bwMode="auto">
            <a:xfrm>
              <a:off x="3365" y="3222"/>
              <a:ext cx="71" cy="138"/>
            </a:xfrm>
            <a:custGeom>
              <a:avLst/>
              <a:gdLst>
                <a:gd name="T0" fmla="*/ 0 w 60"/>
                <a:gd name="T1" fmla="*/ 19 h 116"/>
                <a:gd name="T2" fmla="*/ 71 w 60"/>
                <a:gd name="T3" fmla="*/ 138 h 116"/>
                <a:gd name="T4" fmla="*/ 47 w 60"/>
                <a:gd name="T5" fmla="*/ 0 h 116"/>
                <a:gd name="T6" fmla="*/ 33 w 60"/>
                <a:gd name="T7" fmla="*/ 36 h 116"/>
                <a:gd name="T8" fmla="*/ 0 w 60"/>
                <a:gd name="T9" fmla="*/ 19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0" y="0"/>
                  </a:lnTo>
                  <a:lnTo>
                    <a:pt x="28" y="3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6" name="Line 450"/>
            <p:cNvSpPr>
              <a:spLocks noChangeAspect="1" noChangeShapeType="1"/>
            </p:cNvSpPr>
            <p:nvPr/>
          </p:nvSpPr>
          <p:spPr bwMode="auto">
            <a:xfrm>
              <a:off x="3807" y="2759"/>
              <a:ext cx="19" cy="4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7" name="Line 451"/>
            <p:cNvSpPr>
              <a:spLocks noChangeAspect="1" noChangeShapeType="1"/>
            </p:cNvSpPr>
            <p:nvPr/>
          </p:nvSpPr>
          <p:spPr bwMode="auto">
            <a:xfrm>
              <a:off x="3843" y="2856"/>
              <a:ext cx="16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8" name="Line 452"/>
            <p:cNvSpPr>
              <a:spLocks noChangeAspect="1" noChangeShapeType="1"/>
            </p:cNvSpPr>
            <p:nvPr/>
          </p:nvSpPr>
          <p:spPr bwMode="auto">
            <a:xfrm>
              <a:off x="3878" y="2953"/>
              <a:ext cx="17" cy="5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9" name="Line 453"/>
            <p:cNvSpPr>
              <a:spLocks noChangeAspect="1" noChangeShapeType="1"/>
            </p:cNvSpPr>
            <p:nvPr/>
          </p:nvSpPr>
          <p:spPr bwMode="auto">
            <a:xfrm>
              <a:off x="3912" y="3053"/>
              <a:ext cx="2" cy="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0" name="Freeform 454"/>
            <p:cNvSpPr>
              <a:spLocks noChangeAspect="1"/>
            </p:cNvSpPr>
            <p:nvPr/>
          </p:nvSpPr>
          <p:spPr bwMode="auto">
            <a:xfrm>
              <a:off x="3843" y="2920"/>
              <a:ext cx="71" cy="138"/>
            </a:xfrm>
            <a:custGeom>
              <a:avLst/>
              <a:gdLst>
                <a:gd name="T0" fmla="*/ 0 w 60"/>
                <a:gd name="T1" fmla="*/ 19 h 116"/>
                <a:gd name="T2" fmla="*/ 71 w 60"/>
                <a:gd name="T3" fmla="*/ 138 h 116"/>
                <a:gd name="T4" fmla="*/ 52 w 60"/>
                <a:gd name="T5" fmla="*/ 0 h 116"/>
                <a:gd name="T6" fmla="*/ 36 w 60"/>
                <a:gd name="T7" fmla="*/ 33 h 116"/>
                <a:gd name="T8" fmla="*/ 0 w 60"/>
                <a:gd name="T9" fmla="*/ 19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4" y="0"/>
                  </a:lnTo>
                  <a:lnTo>
                    <a:pt x="3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70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81" name="Freeform 455"/>
            <p:cNvSpPr>
              <a:spLocks noChangeAspect="1"/>
            </p:cNvSpPr>
            <p:nvPr/>
          </p:nvSpPr>
          <p:spPr bwMode="auto">
            <a:xfrm>
              <a:off x="3843" y="2920"/>
              <a:ext cx="71" cy="138"/>
            </a:xfrm>
            <a:custGeom>
              <a:avLst/>
              <a:gdLst>
                <a:gd name="T0" fmla="*/ 0 w 60"/>
                <a:gd name="T1" fmla="*/ 19 h 116"/>
                <a:gd name="T2" fmla="*/ 71 w 60"/>
                <a:gd name="T3" fmla="*/ 138 h 116"/>
                <a:gd name="T4" fmla="*/ 52 w 60"/>
                <a:gd name="T5" fmla="*/ 0 h 116"/>
                <a:gd name="T6" fmla="*/ 36 w 60"/>
                <a:gd name="T7" fmla="*/ 33 h 116"/>
                <a:gd name="T8" fmla="*/ 0 w 60"/>
                <a:gd name="T9" fmla="*/ 19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4" y="0"/>
                  </a:lnTo>
                  <a:lnTo>
                    <a:pt x="30" y="28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2" name="Line 456"/>
            <p:cNvSpPr>
              <a:spLocks noChangeAspect="1" noChangeShapeType="1"/>
            </p:cNvSpPr>
            <p:nvPr/>
          </p:nvSpPr>
          <p:spPr bwMode="auto">
            <a:xfrm>
              <a:off x="3733" y="2554"/>
              <a:ext cx="17" cy="5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3" name="Line 457"/>
            <p:cNvSpPr>
              <a:spLocks noChangeAspect="1" noChangeShapeType="1"/>
            </p:cNvSpPr>
            <p:nvPr/>
          </p:nvSpPr>
          <p:spPr bwMode="auto">
            <a:xfrm>
              <a:off x="3756" y="2636"/>
              <a:ext cx="17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4" name="Line 458"/>
            <p:cNvSpPr>
              <a:spLocks noChangeAspect="1" noChangeShapeType="1"/>
            </p:cNvSpPr>
            <p:nvPr/>
          </p:nvSpPr>
          <p:spPr bwMode="auto">
            <a:xfrm>
              <a:off x="3802" y="2749"/>
              <a:ext cx="17" cy="4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5" name="Line 459"/>
            <p:cNvSpPr>
              <a:spLocks noChangeAspect="1" noChangeShapeType="1"/>
            </p:cNvSpPr>
            <p:nvPr/>
          </p:nvSpPr>
          <p:spPr bwMode="auto">
            <a:xfrm flipH="1">
              <a:off x="3579" y="2573"/>
              <a:ext cx="97" cy="5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6" name="Freeform 460"/>
            <p:cNvSpPr>
              <a:spLocks noChangeAspect="1"/>
            </p:cNvSpPr>
            <p:nvPr/>
          </p:nvSpPr>
          <p:spPr bwMode="auto">
            <a:xfrm>
              <a:off x="3579" y="2566"/>
              <a:ext cx="52" cy="19"/>
            </a:xfrm>
            <a:custGeom>
              <a:avLst/>
              <a:gdLst>
                <a:gd name="T0" fmla="*/ 50 w 44"/>
                <a:gd name="T1" fmla="*/ 0 h 16"/>
                <a:gd name="T2" fmla="*/ 0 w 44"/>
                <a:gd name="T3" fmla="*/ 12 h 16"/>
                <a:gd name="T4" fmla="*/ 52 w 44"/>
                <a:gd name="T5" fmla="*/ 19 h 16"/>
                <a:gd name="T6" fmla="*/ 50 w 44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16">
                  <a:moveTo>
                    <a:pt x="42" y="0"/>
                  </a:moveTo>
                  <a:lnTo>
                    <a:pt x="0" y="10"/>
                  </a:lnTo>
                  <a:lnTo>
                    <a:pt x="44" y="1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87" name="Freeform 461"/>
            <p:cNvSpPr>
              <a:spLocks noChangeAspect="1"/>
            </p:cNvSpPr>
            <p:nvPr/>
          </p:nvSpPr>
          <p:spPr bwMode="auto">
            <a:xfrm>
              <a:off x="3579" y="2566"/>
              <a:ext cx="52" cy="19"/>
            </a:xfrm>
            <a:custGeom>
              <a:avLst/>
              <a:gdLst>
                <a:gd name="T0" fmla="*/ 50 w 44"/>
                <a:gd name="T1" fmla="*/ 0 h 16"/>
                <a:gd name="T2" fmla="*/ 0 w 44"/>
                <a:gd name="T3" fmla="*/ 12 h 16"/>
                <a:gd name="T4" fmla="*/ 52 w 44"/>
                <a:gd name="T5" fmla="*/ 19 h 16"/>
                <a:gd name="T6" fmla="*/ 50 w 44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16">
                  <a:moveTo>
                    <a:pt x="42" y="0"/>
                  </a:moveTo>
                  <a:lnTo>
                    <a:pt x="0" y="10"/>
                  </a:lnTo>
                  <a:lnTo>
                    <a:pt x="44" y="16"/>
                  </a:lnTo>
                  <a:lnTo>
                    <a:pt x="42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8" name="Line 462"/>
            <p:cNvSpPr>
              <a:spLocks noChangeAspect="1" noChangeShapeType="1"/>
            </p:cNvSpPr>
            <p:nvPr/>
          </p:nvSpPr>
          <p:spPr bwMode="auto">
            <a:xfrm flipH="1">
              <a:off x="2989" y="2604"/>
              <a:ext cx="110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9" name="Freeform 463"/>
            <p:cNvSpPr>
              <a:spLocks noChangeAspect="1"/>
            </p:cNvSpPr>
            <p:nvPr/>
          </p:nvSpPr>
          <p:spPr bwMode="auto">
            <a:xfrm>
              <a:off x="2989" y="2597"/>
              <a:ext cx="55" cy="19"/>
            </a:xfrm>
            <a:custGeom>
              <a:avLst/>
              <a:gdLst>
                <a:gd name="T0" fmla="*/ 55 w 46"/>
                <a:gd name="T1" fmla="*/ 0 h 16"/>
                <a:gd name="T2" fmla="*/ 0 w 46"/>
                <a:gd name="T3" fmla="*/ 14 h 16"/>
                <a:gd name="T4" fmla="*/ 55 w 46"/>
                <a:gd name="T5" fmla="*/ 19 h 16"/>
                <a:gd name="T6" fmla="*/ 55 w 46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0" y="12"/>
                  </a:lnTo>
                  <a:lnTo>
                    <a:pt x="46" y="1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90" name="Freeform 464"/>
            <p:cNvSpPr>
              <a:spLocks noChangeAspect="1"/>
            </p:cNvSpPr>
            <p:nvPr/>
          </p:nvSpPr>
          <p:spPr bwMode="auto">
            <a:xfrm>
              <a:off x="2989" y="2597"/>
              <a:ext cx="55" cy="19"/>
            </a:xfrm>
            <a:custGeom>
              <a:avLst/>
              <a:gdLst>
                <a:gd name="T0" fmla="*/ 55 w 46"/>
                <a:gd name="T1" fmla="*/ 0 h 16"/>
                <a:gd name="T2" fmla="*/ 0 w 46"/>
                <a:gd name="T3" fmla="*/ 14 h 16"/>
                <a:gd name="T4" fmla="*/ 55 w 46"/>
                <a:gd name="T5" fmla="*/ 19 h 16"/>
                <a:gd name="T6" fmla="*/ 55 w 46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0" y="12"/>
                  </a:lnTo>
                  <a:lnTo>
                    <a:pt x="46" y="16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1" name="Freeform 465"/>
            <p:cNvSpPr>
              <a:spLocks noChangeAspect="1" noEditPoints="1"/>
            </p:cNvSpPr>
            <p:nvPr/>
          </p:nvSpPr>
          <p:spPr bwMode="auto">
            <a:xfrm>
              <a:off x="2977" y="2188"/>
              <a:ext cx="143" cy="354"/>
            </a:xfrm>
            <a:custGeom>
              <a:avLst/>
              <a:gdLst>
                <a:gd name="T0" fmla="*/ 0 w 120"/>
                <a:gd name="T1" fmla="*/ 10 h 298"/>
                <a:gd name="T2" fmla="*/ 26 w 120"/>
                <a:gd name="T3" fmla="*/ 0 h 298"/>
                <a:gd name="T4" fmla="*/ 43 w 120"/>
                <a:gd name="T5" fmla="*/ 50 h 298"/>
                <a:gd name="T6" fmla="*/ 17 w 120"/>
                <a:gd name="T7" fmla="*/ 59 h 298"/>
                <a:gd name="T8" fmla="*/ 0 w 120"/>
                <a:gd name="T9" fmla="*/ 10 h 298"/>
                <a:gd name="T10" fmla="*/ 33 w 120"/>
                <a:gd name="T11" fmla="*/ 107 h 298"/>
                <a:gd name="T12" fmla="*/ 60 w 120"/>
                <a:gd name="T13" fmla="*/ 97 h 298"/>
                <a:gd name="T14" fmla="*/ 76 w 120"/>
                <a:gd name="T15" fmla="*/ 147 h 298"/>
                <a:gd name="T16" fmla="*/ 50 w 120"/>
                <a:gd name="T17" fmla="*/ 157 h 298"/>
                <a:gd name="T18" fmla="*/ 33 w 120"/>
                <a:gd name="T19" fmla="*/ 107 h 298"/>
                <a:gd name="T20" fmla="*/ 67 w 120"/>
                <a:gd name="T21" fmla="*/ 207 h 298"/>
                <a:gd name="T22" fmla="*/ 93 w 120"/>
                <a:gd name="T23" fmla="*/ 197 h 298"/>
                <a:gd name="T24" fmla="*/ 110 w 120"/>
                <a:gd name="T25" fmla="*/ 247 h 298"/>
                <a:gd name="T26" fmla="*/ 83 w 120"/>
                <a:gd name="T27" fmla="*/ 257 h 298"/>
                <a:gd name="T28" fmla="*/ 67 w 120"/>
                <a:gd name="T29" fmla="*/ 207 h 298"/>
                <a:gd name="T30" fmla="*/ 100 w 120"/>
                <a:gd name="T31" fmla="*/ 304 h 298"/>
                <a:gd name="T32" fmla="*/ 126 w 120"/>
                <a:gd name="T33" fmla="*/ 295 h 298"/>
                <a:gd name="T34" fmla="*/ 143 w 120"/>
                <a:gd name="T35" fmla="*/ 344 h 298"/>
                <a:gd name="T36" fmla="*/ 117 w 120"/>
                <a:gd name="T37" fmla="*/ 354 h 298"/>
                <a:gd name="T38" fmla="*/ 100 w 120"/>
                <a:gd name="T39" fmla="*/ 304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0" h="298">
                  <a:moveTo>
                    <a:pt x="0" y="8"/>
                  </a:moveTo>
                  <a:lnTo>
                    <a:pt x="22" y="0"/>
                  </a:lnTo>
                  <a:lnTo>
                    <a:pt x="36" y="42"/>
                  </a:lnTo>
                  <a:lnTo>
                    <a:pt x="14" y="50"/>
                  </a:lnTo>
                  <a:lnTo>
                    <a:pt x="0" y="8"/>
                  </a:lnTo>
                  <a:close/>
                  <a:moveTo>
                    <a:pt x="28" y="90"/>
                  </a:moveTo>
                  <a:lnTo>
                    <a:pt x="50" y="82"/>
                  </a:lnTo>
                  <a:lnTo>
                    <a:pt x="64" y="124"/>
                  </a:lnTo>
                  <a:lnTo>
                    <a:pt x="42" y="132"/>
                  </a:lnTo>
                  <a:lnTo>
                    <a:pt x="28" y="90"/>
                  </a:lnTo>
                  <a:close/>
                  <a:moveTo>
                    <a:pt x="56" y="174"/>
                  </a:moveTo>
                  <a:lnTo>
                    <a:pt x="78" y="166"/>
                  </a:lnTo>
                  <a:lnTo>
                    <a:pt x="92" y="208"/>
                  </a:lnTo>
                  <a:lnTo>
                    <a:pt x="70" y="216"/>
                  </a:lnTo>
                  <a:lnTo>
                    <a:pt x="56" y="174"/>
                  </a:lnTo>
                  <a:close/>
                  <a:moveTo>
                    <a:pt x="84" y="256"/>
                  </a:moveTo>
                  <a:lnTo>
                    <a:pt x="106" y="248"/>
                  </a:lnTo>
                  <a:lnTo>
                    <a:pt x="120" y="290"/>
                  </a:lnTo>
                  <a:lnTo>
                    <a:pt x="98" y="298"/>
                  </a:lnTo>
                  <a:lnTo>
                    <a:pt x="84" y="256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92" name="Freeform 466"/>
            <p:cNvSpPr>
              <a:spLocks noChangeAspect="1" noEditPoints="1"/>
            </p:cNvSpPr>
            <p:nvPr/>
          </p:nvSpPr>
          <p:spPr bwMode="auto">
            <a:xfrm>
              <a:off x="3572" y="2155"/>
              <a:ext cx="159" cy="409"/>
            </a:xfrm>
            <a:custGeom>
              <a:avLst/>
              <a:gdLst>
                <a:gd name="T0" fmla="*/ 0 w 134"/>
                <a:gd name="T1" fmla="*/ 10 h 344"/>
                <a:gd name="T2" fmla="*/ 28 w 134"/>
                <a:gd name="T3" fmla="*/ 0 h 344"/>
                <a:gd name="T4" fmla="*/ 45 w 134"/>
                <a:gd name="T5" fmla="*/ 50 h 344"/>
                <a:gd name="T6" fmla="*/ 17 w 134"/>
                <a:gd name="T7" fmla="*/ 59 h 344"/>
                <a:gd name="T8" fmla="*/ 0 w 134"/>
                <a:gd name="T9" fmla="*/ 10 h 344"/>
                <a:gd name="T10" fmla="*/ 33 w 134"/>
                <a:gd name="T11" fmla="*/ 109 h 344"/>
                <a:gd name="T12" fmla="*/ 62 w 134"/>
                <a:gd name="T13" fmla="*/ 100 h 344"/>
                <a:gd name="T14" fmla="*/ 76 w 134"/>
                <a:gd name="T15" fmla="*/ 150 h 344"/>
                <a:gd name="T16" fmla="*/ 47 w 134"/>
                <a:gd name="T17" fmla="*/ 157 h 344"/>
                <a:gd name="T18" fmla="*/ 33 w 134"/>
                <a:gd name="T19" fmla="*/ 109 h 344"/>
                <a:gd name="T20" fmla="*/ 64 w 134"/>
                <a:gd name="T21" fmla="*/ 207 h 344"/>
                <a:gd name="T22" fmla="*/ 93 w 134"/>
                <a:gd name="T23" fmla="*/ 197 h 344"/>
                <a:gd name="T24" fmla="*/ 109 w 134"/>
                <a:gd name="T25" fmla="*/ 247 h 344"/>
                <a:gd name="T26" fmla="*/ 81 w 134"/>
                <a:gd name="T27" fmla="*/ 257 h 344"/>
                <a:gd name="T28" fmla="*/ 64 w 134"/>
                <a:gd name="T29" fmla="*/ 207 h 344"/>
                <a:gd name="T30" fmla="*/ 97 w 134"/>
                <a:gd name="T31" fmla="*/ 307 h 344"/>
                <a:gd name="T32" fmla="*/ 126 w 134"/>
                <a:gd name="T33" fmla="*/ 297 h 344"/>
                <a:gd name="T34" fmla="*/ 142 w 134"/>
                <a:gd name="T35" fmla="*/ 347 h 344"/>
                <a:gd name="T36" fmla="*/ 114 w 134"/>
                <a:gd name="T37" fmla="*/ 357 h 344"/>
                <a:gd name="T38" fmla="*/ 97 w 134"/>
                <a:gd name="T39" fmla="*/ 307 h 344"/>
                <a:gd name="T40" fmla="*/ 128 w 134"/>
                <a:gd name="T41" fmla="*/ 407 h 344"/>
                <a:gd name="T42" fmla="*/ 157 w 134"/>
                <a:gd name="T43" fmla="*/ 397 h 344"/>
                <a:gd name="T44" fmla="*/ 159 w 134"/>
                <a:gd name="T45" fmla="*/ 399 h 344"/>
                <a:gd name="T46" fmla="*/ 131 w 134"/>
                <a:gd name="T47" fmla="*/ 409 h 344"/>
                <a:gd name="T48" fmla="*/ 128 w 134"/>
                <a:gd name="T49" fmla="*/ 407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4" h="344">
                  <a:moveTo>
                    <a:pt x="0" y="8"/>
                  </a:moveTo>
                  <a:lnTo>
                    <a:pt x="24" y="0"/>
                  </a:lnTo>
                  <a:lnTo>
                    <a:pt x="38" y="42"/>
                  </a:lnTo>
                  <a:lnTo>
                    <a:pt x="14" y="50"/>
                  </a:lnTo>
                  <a:lnTo>
                    <a:pt x="0" y="8"/>
                  </a:lnTo>
                  <a:close/>
                  <a:moveTo>
                    <a:pt x="28" y="92"/>
                  </a:moveTo>
                  <a:lnTo>
                    <a:pt x="52" y="84"/>
                  </a:lnTo>
                  <a:lnTo>
                    <a:pt x="64" y="126"/>
                  </a:lnTo>
                  <a:lnTo>
                    <a:pt x="40" y="132"/>
                  </a:lnTo>
                  <a:lnTo>
                    <a:pt x="28" y="92"/>
                  </a:lnTo>
                  <a:close/>
                  <a:moveTo>
                    <a:pt x="54" y="174"/>
                  </a:moveTo>
                  <a:lnTo>
                    <a:pt x="78" y="166"/>
                  </a:lnTo>
                  <a:lnTo>
                    <a:pt x="92" y="208"/>
                  </a:lnTo>
                  <a:lnTo>
                    <a:pt x="68" y="216"/>
                  </a:lnTo>
                  <a:lnTo>
                    <a:pt x="54" y="174"/>
                  </a:lnTo>
                  <a:close/>
                  <a:moveTo>
                    <a:pt x="82" y="258"/>
                  </a:moveTo>
                  <a:lnTo>
                    <a:pt x="106" y="250"/>
                  </a:lnTo>
                  <a:lnTo>
                    <a:pt x="120" y="292"/>
                  </a:lnTo>
                  <a:lnTo>
                    <a:pt x="96" y="300"/>
                  </a:lnTo>
                  <a:lnTo>
                    <a:pt x="82" y="258"/>
                  </a:lnTo>
                  <a:close/>
                  <a:moveTo>
                    <a:pt x="108" y="342"/>
                  </a:moveTo>
                  <a:lnTo>
                    <a:pt x="132" y="334"/>
                  </a:lnTo>
                  <a:lnTo>
                    <a:pt x="134" y="336"/>
                  </a:lnTo>
                  <a:lnTo>
                    <a:pt x="110" y="344"/>
                  </a:lnTo>
                  <a:lnTo>
                    <a:pt x="108" y="342"/>
                  </a:lnTo>
                  <a:close/>
                </a:path>
              </a:pathLst>
            </a:custGeom>
            <a:solidFill>
              <a:srgbClr val="00FF00"/>
            </a:solidFill>
            <a:ln w="635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3" name="Freeform 467"/>
            <p:cNvSpPr>
              <a:spLocks noChangeAspect="1" noEditPoints="1"/>
            </p:cNvSpPr>
            <p:nvPr/>
          </p:nvSpPr>
          <p:spPr bwMode="auto">
            <a:xfrm>
              <a:off x="2885" y="1368"/>
              <a:ext cx="644" cy="651"/>
            </a:xfrm>
            <a:custGeom>
              <a:avLst/>
              <a:gdLst>
                <a:gd name="T0" fmla="*/ 0 w 542"/>
                <a:gd name="T1" fmla="*/ 21 h 548"/>
                <a:gd name="T2" fmla="*/ 21 w 542"/>
                <a:gd name="T3" fmla="*/ 0 h 548"/>
                <a:gd name="T4" fmla="*/ 57 w 542"/>
                <a:gd name="T5" fmla="*/ 36 h 548"/>
                <a:gd name="T6" fmla="*/ 38 w 542"/>
                <a:gd name="T7" fmla="*/ 57 h 548"/>
                <a:gd name="T8" fmla="*/ 0 w 542"/>
                <a:gd name="T9" fmla="*/ 21 h 548"/>
                <a:gd name="T10" fmla="*/ 74 w 542"/>
                <a:gd name="T11" fmla="*/ 95 h 548"/>
                <a:gd name="T12" fmla="*/ 95 w 542"/>
                <a:gd name="T13" fmla="*/ 74 h 548"/>
                <a:gd name="T14" fmla="*/ 131 w 542"/>
                <a:gd name="T15" fmla="*/ 112 h 548"/>
                <a:gd name="T16" fmla="*/ 109 w 542"/>
                <a:gd name="T17" fmla="*/ 131 h 548"/>
                <a:gd name="T18" fmla="*/ 74 w 542"/>
                <a:gd name="T19" fmla="*/ 95 h 548"/>
                <a:gd name="T20" fmla="*/ 147 w 542"/>
                <a:gd name="T21" fmla="*/ 169 h 548"/>
                <a:gd name="T22" fmla="*/ 169 w 542"/>
                <a:gd name="T23" fmla="*/ 147 h 548"/>
                <a:gd name="T24" fmla="*/ 204 w 542"/>
                <a:gd name="T25" fmla="*/ 185 h 548"/>
                <a:gd name="T26" fmla="*/ 183 w 542"/>
                <a:gd name="T27" fmla="*/ 207 h 548"/>
                <a:gd name="T28" fmla="*/ 147 w 542"/>
                <a:gd name="T29" fmla="*/ 169 h 548"/>
                <a:gd name="T30" fmla="*/ 221 w 542"/>
                <a:gd name="T31" fmla="*/ 242 h 548"/>
                <a:gd name="T32" fmla="*/ 242 w 542"/>
                <a:gd name="T33" fmla="*/ 221 h 548"/>
                <a:gd name="T34" fmla="*/ 278 w 542"/>
                <a:gd name="T35" fmla="*/ 259 h 548"/>
                <a:gd name="T36" fmla="*/ 257 w 542"/>
                <a:gd name="T37" fmla="*/ 280 h 548"/>
                <a:gd name="T38" fmla="*/ 221 w 542"/>
                <a:gd name="T39" fmla="*/ 242 h 548"/>
                <a:gd name="T40" fmla="*/ 292 w 542"/>
                <a:gd name="T41" fmla="*/ 316 h 548"/>
                <a:gd name="T42" fmla="*/ 314 w 542"/>
                <a:gd name="T43" fmla="*/ 297 h 548"/>
                <a:gd name="T44" fmla="*/ 352 w 542"/>
                <a:gd name="T45" fmla="*/ 333 h 548"/>
                <a:gd name="T46" fmla="*/ 330 w 542"/>
                <a:gd name="T47" fmla="*/ 354 h 548"/>
                <a:gd name="T48" fmla="*/ 292 w 542"/>
                <a:gd name="T49" fmla="*/ 316 h 548"/>
                <a:gd name="T50" fmla="*/ 366 w 542"/>
                <a:gd name="T51" fmla="*/ 392 h 548"/>
                <a:gd name="T52" fmla="*/ 387 w 542"/>
                <a:gd name="T53" fmla="*/ 371 h 548"/>
                <a:gd name="T54" fmla="*/ 425 w 542"/>
                <a:gd name="T55" fmla="*/ 406 h 548"/>
                <a:gd name="T56" fmla="*/ 404 w 542"/>
                <a:gd name="T57" fmla="*/ 428 h 548"/>
                <a:gd name="T58" fmla="*/ 366 w 542"/>
                <a:gd name="T59" fmla="*/ 392 h 548"/>
                <a:gd name="T60" fmla="*/ 440 w 542"/>
                <a:gd name="T61" fmla="*/ 466 h 548"/>
                <a:gd name="T62" fmla="*/ 461 w 542"/>
                <a:gd name="T63" fmla="*/ 444 h 548"/>
                <a:gd name="T64" fmla="*/ 497 w 542"/>
                <a:gd name="T65" fmla="*/ 482 h 548"/>
                <a:gd name="T66" fmla="*/ 475 w 542"/>
                <a:gd name="T67" fmla="*/ 501 h 548"/>
                <a:gd name="T68" fmla="*/ 440 w 542"/>
                <a:gd name="T69" fmla="*/ 466 h 548"/>
                <a:gd name="T70" fmla="*/ 513 w 542"/>
                <a:gd name="T71" fmla="*/ 539 h 548"/>
                <a:gd name="T72" fmla="*/ 535 w 542"/>
                <a:gd name="T73" fmla="*/ 518 h 548"/>
                <a:gd name="T74" fmla="*/ 570 w 542"/>
                <a:gd name="T75" fmla="*/ 556 h 548"/>
                <a:gd name="T76" fmla="*/ 549 w 542"/>
                <a:gd name="T77" fmla="*/ 577 h 548"/>
                <a:gd name="T78" fmla="*/ 513 w 542"/>
                <a:gd name="T79" fmla="*/ 539 h 548"/>
                <a:gd name="T80" fmla="*/ 587 w 542"/>
                <a:gd name="T81" fmla="*/ 613 h 548"/>
                <a:gd name="T82" fmla="*/ 608 w 542"/>
                <a:gd name="T83" fmla="*/ 592 h 548"/>
                <a:gd name="T84" fmla="*/ 644 w 542"/>
                <a:gd name="T85" fmla="*/ 630 h 548"/>
                <a:gd name="T86" fmla="*/ 623 w 542"/>
                <a:gd name="T87" fmla="*/ 651 h 548"/>
                <a:gd name="T88" fmla="*/ 587 w 542"/>
                <a:gd name="T89" fmla="*/ 613 h 5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2" h="548">
                  <a:moveTo>
                    <a:pt x="0" y="18"/>
                  </a:moveTo>
                  <a:lnTo>
                    <a:pt x="18" y="0"/>
                  </a:lnTo>
                  <a:lnTo>
                    <a:pt x="48" y="30"/>
                  </a:lnTo>
                  <a:lnTo>
                    <a:pt x="32" y="48"/>
                  </a:lnTo>
                  <a:lnTo>
                    <a:pt x="0" y="18"/>
                  </a:lnTo>
                  <a:close/>
                  <a:moveTo>
                    <a:pt x="62" y="80"/>
                  </a:moveTo>
                  <a:lnTo>
                    <a:pt x="80" y="62"/>
                  </a:lnTo>
                  <a:lnTo>
                    <a:pt x="110" y="94"/>
                  </a:lnTo>
                  <a:lnTo>
                    <a:pt x="92" y="110"/>
                  </a:lnTo>
                  <a:lnTo>
                    <a:pt x="62" y="80"/>
                  </a:lnTo>
                  <a:close/>
                  <a:moveTo>
                    <a:pt x="124" y="142"/>
                  </a:moveTo>
                  <a:lnTo>
                    <a:pt x="142" y="124"/>
                  </a:lnTo>
                  <a:lnTo>
                    <a:pt x="172" y="156"/>
                  </a:lnTo>
                  <a:lnTo>
                    <a:pt x="154" y="174"/>
                  </a:lnTo>
                  <a:lnTo>
                    <a:pt x="124" y="142"/>
                  </a:lnTo>
                  <a:close/>
                  <a:moveTo>
                    <a:pt x="186" y="204"/>
                  </a:moveTo>
                  <a:lnTo>
                    <a:pt x="204" y="186"/>
                  </a:lnTo>
                  <a:lnTo>
                    <a:pt x="234" y="218"/>
                  </a:lnTo>
                  <a:lnTo>
                    <a:pt x="216" y="236"/>
                  </a:lnTo>
                  <a:lnTo>
                    <a:pt x="186" y="204"/>
                  </a:lnTo>
                  <a:close/>
                  <a:moveTo>
                    <a:pt x="246" y="266"/>
                  </a:moveTo>
                  <a:lnTo>
                    <a:pt x="264" y="250"/>
                  </a:lnTo>
                  <a:lnTo>
                    <a:pt x="296" y="280"/>
                  </a:lnTo>
                  <a:lnTo>
                    <a:pt x="278" y="298"/>
                  </a:lnTo>
                  <a:lnTo>
                    <a:pt x="246" y="266"/>
                  </a:lnTo>
                  <a:close/>
                  <a:moveTo>
                    <a:pt x="308" y="330"/>
                  </a:moveTo>
                  <a:lnTo>
                    <a:pt x="326" y="312"/>
                  </a:lnTo>
                  <a:lnTo>
                    <a:pt x="358" y="342"/>
                  </a:lnTo>
                  <a:lnTo>
                    <a:pt x="340" y="360"/>
                  </a:lnTo>
                  <a:lnTo>
                    <a:pt x="308" y="330"/>
                  </a:lnTo>
                  <a:close/>
                  <a:moveTo>
                    <a:pt x="370" y="392"/>
                  </a:moveTo>
                  <a:lnTo>
                    <a:pt x="388" y="374"/>
                  </a:lnTo>
                  <a:lnTo>
                    <a:pt x="418" y="406"/>
                  </a:lnTo>
                  <a:lnTo>
                    <a:pt x="400" y="422"/>
                  </a:lnTo>
                  <a:lnTo>
                    <a:pt x="370" y="392"/>
                  </a:lnTo>
                  <a:close/>
                  <a:moveTo>
                    <a:pt x="432" y="454"/>
                  </a:moveTo>
                  <a:lnTo>
                    <a:pt x="450" y="436"/>
                  </a:lnTo>
                  <a:lnTo>
                    <a:pt x="480" y="468"/>
                  </a:lnTo>
                  <a:lnTo>
                    <a:pt x="462" y="486"/>
                  </a:lnTo>
                  <a:lnTo>
                    <a:pt x="432" y="454"/>
                  </a:lnTo>
                  <a:close/>
                  <a:moveTo>
                    <a:pt x="494" y="516"/>
                  </a:moveTo>
                  <a:lnTo>
                    <a:pt x="512" y="498"/>
                  </a:lnTo>
                  <a:lnTo>
                    <a:pt x="542" y="530"/>
                  </a:lnTo>
                  <a:lnTo>
                    <a:pt x="524" y="548"/>
                  </a:lnTo>
                  <a:lnTo>
                    <a:pt x="494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94" name="Line 468"/>
            <p:cNvSpPr>
              <a:spLocks noChangeAspect="1" noChangeShapeType="1"/>
            </p:cNvSpPr>
            <p:nvPr/>
          </p:nvSpPr>
          <p:spPr bwMode="auto">
            <a:xfrm>
              <a:off x="2920" y="2007"/>
              <a:ext cx="12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5" name="Line 469"/>
            <p:cNvSpPr>
              <a:spLocks noChangeAspect="1" noChangeShapeType="1"/>
            </p:cNvSpPr>
            <p:nvPr/>
          </p:nvSpPr>
          <p:spPr bwMode="auto">
            <a:xfrm>
              <a:off x="2937" y="2052"/>
              <a:ext cx="5" cy="8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6" name="Line 470"/>
            <p:cNvSpPr>
              <a:spLocks noChangeAspect="1" noChangeShapeType="1"/>
            </p:cNvSpPr>
            <p:nvPr/>
          </p:nvSpPr>
          <p:spPr bwMode="auto">
            <a:xfrm>
              <a:off x="2944" y="2069"/>
              <a:ext cx="3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7" name="Line 471"/>
            <p:cNvSpPr>
              <a:spLocks noChangeAspect="1" noChangeShapeType="1"/>
            </p:cNvSpPr>
            <p:nvPr/>
          </p:nvSpPr>
          <p:spPr bwMode="auto">
            <a:xfrm>
              <a:off x="2951" y="2090"/>
              <a:ext cx="12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8" name="Line 472"/>
            <p:cNvSpPr>
              <a:spLocks noChangeAspect="1" noChangeShapeType="1"/>
            </p:cNvSpPr>
            <p:nvPr/>
          </p:nvSpPr>
          <p:spPr bwMode="auto">
            <a:xfrm>
              <a:off x="2970" y="2136"/>
              <a:ext cx="3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9" name="Line 473"/>
            <p:cNvSpPr>
              <a:spLocks noChangeAspect="1" noChangeShapeType="1"/>
            </p:cNvSpPr>
            <p:nvPr/>
          </p:nvSpPr>
          <p:spPr bwMode="auto">
            <a:xfrm>
              <a:off x="2975" y="2152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0" name="Line 474"/>
            <p:cNvSpPr>
              <a:spLocks noChangeAspect="1" noChangeShapeType="1"/>
            </p:cNvSpPr>
            <p:nvPr/>
          </p:nvSpPr>
          <p:spPr bwMode="auto">
            <a:xfrm>
              <a:off x="2985" y="2174"/>
              <a:ext cx="7" cy="19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1" name="Line 475"/>
            <p:cNvSpPr>
              <a:spLocks noChangeAspect="1" noChangeShapeType="1"/>
            </p:cNvSpPr>
            <p:nvPr/>
          </p:nvSpPr>
          <p:spPr bwMode="auto">
            <a:xfrm>
              <a:off x="3538" y="2019"/>
              <a:ext cx="10" cy="33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2" name="Line 476"/>
            <p:cNvSpPr>
              <a:spLocks noChangeAspect="1" noChangeShapeType="1"/>
            </p:cNvSpPr>
            <p:nvPr/>
          </p:nvSpPr>
          <p:spPr bwMode="auto">
            <a:xfrm>
              <a:off x="3553" y="2064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3" name="Line 477"/>
            <p:cNvSpPr>
              <a:spLocks noChangeAspect="1" noChangeShapeType="1"/>
            </p:cNvSpPr>
            <p:nvPr/>
          </p:nvSpPr>
          <p:spPr bwMode="auto">
            <a:xfrm>
              <a:off x="3560" y="2083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4" name="Line 478"/>
            <p:cNvSpPr>
              <a:spLocks noChangeAspect="1" noChangeShapeType="1"/>
            </p:cNvSpPr>
            <p:nvPr/>
          </p:nvSpPr>
          <p:spPr bwMode="auto">
            <a:xfrm>
              <a:off x="3567" y="2105"/>
              <a:ext cx="9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5" name="Line 479"/>
            <p:cNvSpPr>
              <a:spLocks noChangeAspect="1" noChangeShapeType="1"/>
            </p:cNvSpPr>
            <p:nvPr/>
          </p:nvSpPr>
          <p:spPr bwMode="auto">
            <a:xfrm>
              <a:off x="3581" y="2150"/>
              <a:ext cx="3" cy="2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821" name="Rectangle 413"/>
          <p:cNvSpPr>
            <a:spLocks noChangeArrowheads="1"/>
          </p:cNvSpPr>
          <p:nvPr/>
        </p:nvSpPr>
        <p:spPr bwMode="auto">
          <a:xfrm>
            <a:off x="1182688" y="-177800"/>
            <a:ext cx="726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rtl="1"/>
            <a:r>
              <a:rPr lang="en-US" sz="3600" dirty="0" err="1" smtClean="0"/>
              <a:t>Descattering</a:t>
            </a:r>
            <a:r>
              <a:rPr lang="en-US" sz="3600" dirty="0" smtClean="0"/>
              <a:t> - Image </a:t>
            </a:r>
            <a:r>
              <a:rPr lang="en-US" sz="3600" dirty="0"/>
              <a:t>formation</a:t>
            </a:r>
          </a:p>
        </p:txBody>
      </p:sp>
      <p:sp>
        <p:nvSpPr>
          <p:cNvPr id="24822" name="Rectangle 414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latin typeface="Tahoma" pitchFamily="34" charset="0"/>
              </a:rPr>
              <a:t>Swirski</a:t>
            </a:r>
            <a:r>
              <a:rPr lang="en-US" dirty="0">
                <a:latin typeface="Tahoma" pitchFamily="34" charset="0"/>
              </a:rPr>
              <a:t>, </a:t>
            </a:r>
            <a:r>
              <a:rPr lang="en-US" dirty="0" err="1" smtClean="0">
                <a:latin typeface="Tahoma" pitchFamily="34" charset="0"/>
              </a:rPr>
              <a:t>Schechner</a:t>
            </a:r>
            <a:endParaRPr lang="en-US" i="1" dirty="0">
              <a:latin typeface="Tahoma" pitchFamily="34" charset="0"/>
            </a:endParaRPr>
          </a:p>
        </p:txBody>
      </p:sp>
      <p:grpSp>
        <p:nvGrpSpPr>
          <p:cNvPr id="248152" name="Group 344"/>
          <p:cNvGrpSpPr>
            <a:grpSpLocks noChangeAspect="1"/>
          </p:cNvGrpSpPr>
          <p:nvPr/>
        </p:nvGrpSpPr>
        <p:grpSpPr bwMode="auto">
          <a:xfrm>
            <a:off x="2378075" y="2760663"/>
            <a:ext cx="4833938" cy="339725"/>
            <a:chOff x="1474" y="1185"/>
            <a:chExt cx="2562" cy="180"/>
          </a:xfrm>
        </p:grpSpPr>
        <p:grpSp>
          <p:nvGrpSpPr>
            <p:cNvPr id="24831" name="Group 345"/>
            <p:cNvGrpSpPr>
              <a:grpSpLocks noChangeAspect="1"/>
            </p:cNvGrpSpPr>
            <p:nvPr/>
          </p:nvGrpSpPr>
          <p:grpSpPr bwMode="auto">
            <a:xfrm>
              <a:off x="1474" y="1185"/>
              <a:ext cx="2562" cy="180"/>
              <a:chOff x="1845" y="2766"/>
              <a:chExt cx="2562" cy="180"/>
            </a:xfrm>
          </p:grpSpPr>
          <p:grpSp>
            <p:nvGrpSpPr>
              <p:cNvPr id="24837" name="Group 346"/>
              <p:cNvGrpSpPr>
                <a:grpSpLocks noChangeAspect="1"/>
              </p:cNvGrpSpPr>
              <p:nvPr/>
            </p:nvGrpSpPr>
            <p:grpSpPr bwMode="auto">
              <a:xfrm>
                <a:off x="3177" y="2890"/>
                <a:ext cx="48" cy="54"/>
                <a:chOff x="3177" y="2890"/>
                <a:chExt cx="48" cy="54"/>
              </a:xfrm>
            </p:grpSpPr>
            <p:sp>
              <p:nvSpPr>
                <p:cNvPr id="24858" name="Line 3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177" y="2890"/>
                  <a:ext cx="48" cy="54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9" name="Freeform 348"/>
                <p:cNvSpPr>
                  <a:spLocks noChangeAspect="1"/>
                </p:cNvSpPr>
                <p:nvPr/>
              </p:nvSpPr>
              <p:spPr bwMode="auto">
                <a:xfrm>
                  <a:off x="3177" y="2904"/>
                  <a:ext cx="36" cy="40"/>
                </a:xfrm>
                <a:custGeom>
                  <a:avLst/>
                  <a:gdLst>
                    <a:gd name="T0" fmla="*/ 24 w 36"/>
                    <a:gd name="T1" fmla="*/ 0 h 40"/>
                    <a:gd name="T2" fmla="*/ 0 w 36"/>
                    <a:gd name="T3" fmla="*/ 40 h 40"/>
                    <a:gd name="T4" fmla="*/ 36 w 36"/>
                    <a:gd name="T5" fmla="*/ 12 h 40"/>
                    <a:gd name="T6" fmla="*/ 24 w 36"/>
                    <a:gd name="T7" fmla="*/ 0 h 4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40">
                      <a:moveTo>
                        <a:pt x="24" y="0"/>
                      </a:moveTo>
                      <a:lnTo>
                        <a:pt x="0" y="40"/>
                      </a:lnTo>
                      <a:lnTo>
                        <a:pt x="36" y="12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60" name="Freeform 349"/>
                <p:cNvSpPr>
                  <a:spLocks noChangeAspect="1"/>
                </p:cNvSpPr>
                <p:nvPr/>
              </p:nvSpPr>
              <p:spPr bwMode="auto">
                <a:xfrm>
                  <a:off x="3177" y="2904"/>
                  <a:ext cx="36" cy="40"/>
                </a:xfrm>
                <a:custGeom>
                  <a:avLst/>
                  <a:gdLst>
                    <a:gd name="T0" fmla="*/ 24 w 36"/>
                    <a:gd name="T1" fmla="*/ 0 h 40"/>
                    <a:gd name="T2" fmla="*/ 0 w 36"/>
                    <a:gd name="T3" fmla="*/ 40 h 40"/>
                    <a:gd name="T4" fmla="*/ 36 w 36"/>
                    <a:gd name="T5" fmla="*/ 12 h 40"/>
                    <a:gd name="T6" fmla="*/ 24 w 36"/>
                    <a:gd name="T7" fmla="*/ 0 h 4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40">
                      <a:moveTo>
                        <a:pt x="24" y="0"/>
                      </a:moveTo>
                      <a:lnTo>
                        <a:pt x="0" y="40"/>
                      </a:lnTo>
                      <a:lnTo>
                        <a:pt x="36" y="12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sp>
            <p:nvSpPr>
              <p:cNvPr id="24838" name="Line 350"/>
              <p:cNvSpPr>
                <a:spLocks noChangeAspect="1" noChangeShapeType="1"/>
              </p:cNvSpPr>
              <p:nvPr/>
            </p:nvSpPr>
            <p:spPr bwMode="auto">
              <a:xfrm flipH="1">
                <a:off x="1845" y="2876"/>
                <a:ext cx="1410" cy="7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39" name="Line 351"/>
              <p:cNvSpPr>
                <a:spLocks noChangeAspect="1" noChangeShapeType="1"/>
              </p:cNvSpPr>
              <p:nvPr/>
            </p:nvSpPr>
            <p:spPr bwMode="auto">
              <a:xfrm flipH="1">
                <a:off x="3295" y="2850"/>
                <a:ext cx="460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grpSp>
            <p:nvGrpSpPr>
              <p:cNvPr id="24840" name="Group 352"/>
              <p:cNvGrpSpPr>
                <a:grpSpLocks noChangeAspect="1"/>
              </p:cNvGrpSpPr>
              <p:nvPr/>
            </p:nvGrpSpPr>
            <p:grpSpPr bwMode="auto">
              <a:xfrm>
                <a:off x="3741" y="2872"/>
                <a:ext cx="16" cy="66"/>
                <a:chOff x="3741" y="2872"/>
                <a:chExt cx="16" cy="66"/>
              </a:xfrm>
            </p:grpSpPr>
            <p:sp>
              <p:nvSpPr>
                <p:cNvPr id="24855" name="Line 353"/>
                <p:cNvSpPr>
                  <a:spLocks noChangeAspect="1" noChangeShapeType="1"/>
                </p:cNvSpPr>
                <p:nvPr/>
              </p:nvSpPr>
              <p:spPr bwMode="auto">
                <a:xfrm>
                  <a:off x="3747" y="2872"/>
                  <a:ext cx="6" cy="6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6" name="Freeform 354"/>
                <p:cNvSpPr>
                  <a:spLocks noChangeAspect="1"/>
                </p:cNvSpPr>
                <p:nvPr/>
              </p:nvSpPr>
              <p:spPr bwMode="auto">
                <a:xfrm>
                  <a:off x="3741" y="2894"/>
                  <a:ext cx="16" cy="44"/>
                </a:xfrm>
                <a:custGeom>
                  <a:avLst/>
                  <a:gdLst>
                    <a:gd name="T0" fmla="*/ 0 w 16"/>
                    <a:gd name="T1" fmla="*/ 2 h 44"/>
                    <a:gd name="T2" fmla="*/ 14 w 16"/>
                    <a:gd name="T3" fmla="*/ 44 h 44"/>
                    <a:gd name="T4" fmla="*/ 16 w 16"/>
                    <a:gd name="T5" fmla="*/ 0 h 44"/>
                    <a:gd name="T6" fmla="*/ 0 w 16"/>
                    <a:gd name="T7" fmla="*/ 2 h 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44">
                      <a:moveTo>
                        <a:pt x="0" y="2"/>
                      </a:moveTo>
                      <a:lnTo>
                        <a:pt x="14" y="44"/>
                      </a:lnTo>
                      <a:lnTo>
                        <a:pt x="16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7" name="Freeform 355"/>
                <p:cNvSpPr>
                  <a:spLocks noChangeAspect="1"/>
                </p:cNvSpPr>
                <p:nvPr/>
              </p:nvSpPr>
              <p:spPr bwMode="auto">
                <a:xfrm>
                  <a:off x="3741" y="2894"/>
                  <a:ext cx="16" cy="44"/>
                </a:xfrm>
                <a:custGeom>
                  <a:avLst/>
                  <a:gdLst>
                    <a:gd name="T0" fmla="*/ 0 w 16"/>
                    <a:gd name="T1" fmla="*/ 2 h 44"/>
                    <a:gd name="T2" fmla="*/ 14 w 16"/>
                    <a:gd name="T3" fmla="*/ 44 h 44"/>
                    <a:gd name="T4" fmla="*/ 16 w 16"/>
                    <a:gd name="T5" fmla="*/ 0 h 44"/>
                    <a:gd name="T6" fmla="*/ 0 w 16"/>
                    <a:gd name="T7" fmla="*/ 2 h 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44">
                      <a:moveTo>
                        <a:pt x="0" y="2"/>
                      </a:moveTo>
                      <a:lnTo>
                        <a:pt x="14" y="44"/>
                      </a:lnTo>
                      <a:lnTo>
                        <a:pt x="16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41" name="Group 356"/>
              <p:cNvGrpSpPr>
                <a:grpSpLocks noChangeAspect="1"/>
              </p:cNvGrpSpPr>
              <p:nvPr/>
            </p:nvGrpSpPr>
            <p:grpSpPr bwMode="auto">
              <a:xfrm>
                <a:off x="3771" y="2766"/>
                <a:ext cx="46" cy="48"/>
                <a:chOff x="3771" y="2766"/>
                <a:chExt cx="46" cy="48"/>
              </a:xfrm>
            </p:grpSpPr>
            <p:sp>
              <p:nvSpPr>
                <p:cNvPr id="24852" name="Line 3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71" y="2766"/>
                  <a:ext cx="44" cy="4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3" name="Freeform 358"/>
                <p:cNvSpPr>
                  <a:spLocks noChangeAspect="1"/>
                </p:cNvSpPr>
                <p:nvPr/>
              </p:nvSpPr>
              <p:spPr bwMode="auto">
                <a:xfrm>
                  <a:off x="3781" y="2766"/>
                  <a:ext cx="36" cy="36"/>
                </a:xfrm>
                <a:custGeom>
                  <a:avLst/>
                  <a:gdLst>
                    <a:gd name="T0" fmla="*/ 12 w 36"/>
                    <a:gd name="T1" fmla="*/ 36 h 36"/>
                    <a:gd name="T2" fmla="*/ 36 w 36"/>
                    <a:gd name="T3" fmla="*/ 0 h 36"/>
                    <a:gd name="T4" fmla="*/ 0 w 36"/>
                    <a:gd name="T5" fmla="*/ 26 h 36"/>
                    <a:gd name="T6" fmla="*/ 12 w 36"/>
                    <a:gd name="T7" fmla="*/ 36 h 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36">
                      <a:moveTo>
                        <a:pt x="12" y="36"/>
                      </a:moveTo>
                      <a:lnTo>
                        <a:pt x="36" y="0"/>
                      </a:lnTo>
                      <a:lnTo>
                        <a:pt x="0" y="26"/>
                      </a:lnTo>
                      <a:lnTo>
                        <a:pt x="12" y="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4" name="Freeform 359"/>
                <p:cNvSpPr>
                  <a:spLocks noChangeAspect="1"/>
                </p:cNvSpPr>
                <p:nvPr/>
              </p:nvSpPr>
              <p:spPr bwMode="auto">
                <a:xfrm>
                  <a:off x="3781" y="2766"/>
                  <a:ext cx="36" cy="36"/>
                </a:xfrm>
                <a:custGeom>
                  <a:avLst/>
                  <a:gdLst>
                    <a:gd name="T0" fmla="*/ 12 w 36"/>
                    <a:gd name="T1" fmla="*/ 36 h 36"/>
                    <a:gd name="T2" fmla="*/ 36 w 36"/>
                    <a:gd name="T3" fmla="*/ 0 h 36"/>
                    <a:gd name="T4" fmla="*/ 0 w 36"/>
                    <a:gd name="T5" fmla="*/ 26 h 36"/>
                    <a:gd name="T6" fmla="*/ 12 w 36"/>
                    <a:gd name="T7" fmla="*/ 36 h 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36">
                      <a:moveTo>
                        <a:pt x="12" y="36"/>
                      </a:moveTo>
                      <a:lnTo>
                        <a:pt x="36" y="0"/>
                      </a:lnTo>
                      <a:lnTo>
                        <a:pt x="0" y="26"/>
                      </a:lnTo>
                      <a:lnTo>
                        <a:pt x="12" y="36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42" name="Group 360"/>
              <p:cNvGrpSpPr>
                <a:grpSpLocks noChangeAspect="1"/>
              </p:cNvGrpSpPr>
              <p:nvPr/>
            </p:nvGrpSpPr>
            <p:grpSpPr bwMode="auto">
              <a:xfrm>
                <a:off x="3283" y="2890"/>
                <a:ext cx="64" cy="42"/>
                <a:chOff x="3283" y="2890"/>
                <a:chExt cx="64" cy="42"/>
              </a:xfrm>
            </p:grpSpPr>
            <p:sp>
              <p:nvSpPr>
                <p:cNvPr id="24849" name="Line 361"/>
                <p:cNvSpPr>
                  <a:spLocks noChangeAspect="1" noChangeShapeType="1"/>
                </p:cNvSpPr>
                <p:nvPr/>
              </p:nvSpPr>
              <p:spPr bwMode="auto">
                <a:xfrm>
                  <a:off x="3283" y="2890"/>
                  <a:ext cx="64" cy="4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0" name="Freeform 362"/>
                <p:cNvSpPr>
                  <a:spLocks noChangeAspect="1"/>
                </p:cNvSpPr>
                <p:nvPr/>
              </p:nvSpPr>
              <p:spPr bwMode="auto">
                <a:xfrm>
                  <a:off x="3305" y="2900"/>
                  <a:ext cx="42" cy="32"/>
                </a:xfrm>
                <a:custGeom>
                  <a:avLst/>
                  <a:gdLst>
                    <a:gd name="T0" fmla="*/ 0 w 42"/>
                    <a:gd name="T1" fmla="*/ 14 h 32"/>
                    <a:gd name="T2" fmla="*/ 42 w 42"/>
                    <a:gd name="T3" fmla="*/ 32 h 32"/>
                    <a:gd name="T4" fmla="*/ 8 w 42"/>
                    <a:gd name="T5" fmla="*/ 0 h 32"/>
                    <a:gd name="T6" fmla="*/ 0 w 42"/>
                    <a:gd name="T7" fmla="*/ 14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2" h="32">
                      <a:moveTo>
                        <a:pt x="0" y="14"/>
                      </a:moveTo>
                      <a:lnTo>
                        <a:pt x="42" y="32"/>
                      </a:lnTo>
                      <a:lnTo>
                        <a:pt x="8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1" name="Freeform 363"/>
                <p:cNvSpPr>
                  <a:spLocks noChangeAspect="1"/>
                </p:cNvSpPr>
                <p:nvPr/>
              </p:nvSpPr>
              <p:spPr bwMode="auto">
                <a:xfrm>
                  <a:off x="3305" y="2900"/>
                  <a:ext cx="42" cy="32"/>
                </a:xfrm>
                <a:custGeom>
                  <a:avLst/>
                  <a:gdLst>
                    <a:gd name="T0" fmla="*/ 0 w 42"/>
                    <a:gd name="T1" fmla="*/ 14 h 32"/>
                    <a:gd name="T2" fmla="*/ 42 w 42"/>
                    <a:gd name="T3" fmla="*/ 32 h 32"/>
                    <a:gd name="T4" fmla="*/ 8 w 42"/>
                    <a:gd name="T5" fmla="*/ 0 h 32"/>
                    <a:gd name="T6" fmla="*/ 0 w 42"/>
                    <a:gd name="T7" fmla="*/ 14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2" h="32">
                      <a:moveTo>
                        <a:pt x="0" y="14"/>
                      </a:moveTo>
                      <a:lnTo>
                        <a:pt x="42" y="32"/>
                      </a:lnTo>
                      <a:lnTo>
                        <a:pt x="8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43" name="Group 364"/>
              <p:cNvGrpSpPr>
                <a:grpSpLocks noChangeAspect="1"/>
              </p:cNvGrpSpPr>
              <p:nvPr/>
            </p:nvGrpSpPr>
            <p:grpSpPr bwMode="auto">
              <a:xfrm>
                <a:off x="3813" y="2814"/>
                <a:ext cx="594" cy="48"/>
                <a:chOff x="3813" y="2814"/>
                <a:chExt cx="594" cy="48"/>
              </a:xfrm>
            </p:grpSpPr>
            <p:sp>
              <p:nvSpPr>
                <p:cNvPr id="24845" name="Line 3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933" y="2814"/>
                  <a:ext cx="474" cy="2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46" name="Line 36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813" y="2836"/>
                  <a:ext cx="186" cy="1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47" name="Freeform 367"/>
                <p:cNvSpPr>
                  <a:spLocks noChangeAspect="1"/>
                </p:cNvSpPr>
                <p:nvPr/>
              </p:nvSpPr>
              <p:spPr bwMode="auto">
                <a:xfrm>
                  <a:off x="3813" y="2818"/>
                  <a:ext cx="114" cy="44"/>
                </a:xfrm>
                <a:custGeom>
                  <a:avLst/>
                  <a:gdLst>
                    <a:gd name="T0" fmla="*/ 112 w 114"/>
                    <a:gd name="T1" fmla="*/ 0 h 44"/>
                    <a:gd name="T2" fmla="*/ 0 w 114"/>
                    <a:gd name="T3" fmla="*/ 28 h 44"/>
                    <a:gd name="T4" fmla="*/ 114 w 114"/>
                    <a:gd name="T5" fmla="*/ 44 h 44"/>
                    <a:gd name="T6" fmla="*/ 90 w 114"/>
                    <a:gd name="T7" fmla="*/ 24 h 44"/>
                    <a:gd name="T8" fmla="*/ 112 w 114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4" h="44">
                      <a:moveTo>
                        <a:pt x="112" y="0"/>
                      </a:moveTo>
                      <a:lnTo>
                        <a:pt x="0" y="28"/>
                      </a:lnTo>
                      <a:lnTo>
                        <a:pt x="114" y="44"/>
                      </a:lnTo>
                      <a:lnTo>
                        <a:pt x="90" y="24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48" name="Freeform 368"/>
                <p:cNvSpPr>
                  <a:spLocks noChangeAspect="1"/>
                </p:cNvSpPr>
                <p:nvPr/>
              </p:nvSpPr>
              <p:spPr bwMode="auto">
                <a:xfrm>
                  <a:off x="3813" y="2818"/>
                  <a:ext cx="114" cy="44"/>
                </a:xfrm>
                <a:custGeom>
                  <a:avLst/>
                  <a:gdLst>
                    <a:gd name="T0" fmla="*/ 112 w 114"/>
                    <a:gd name="T1" fmla="*/ 0 h 44"/>
                    <a:gd name="T2" fmla="*/ 0 w 114"/>
                    <a:gd name="T3" fmla="*/ 28 h 44"/>
                    <a:gd name="T4" fmla="*/ 114 w 114"/>
                    <a:gd name="T5" fmla="*/ 44 h 44"/>
                    <a:gd name="T6" fmla="*/ 90 w 114"/>
                    <a:gd name="T7" fmla="*/ 24 h 44"/>
                    <a:gd name="T8" fmla="*/ 112 w 114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4" h="44">
                      <a:moveTo>
                        <a:pt x="112" y="0"/>
                      </a:moveTo>
                      <a:lnTo>
                        <a:pt x="0" y="28"/>
                      </a:lnTo>
                      <a:lnTo>
                        <a:pt x="114" y="44"/>
                      </a:lnTo>
                      <a:lnTo>
                        <a:pt x="90" y="24"/>
                      </a:lnTo>
                      <a:lnTo>
                        <a:pt x="112" y="0"/>
                      </a:ln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sp>
            <p:nvSpPr>
              <p:cNvPr id="24844" name="Freeform 369"/>
              <p:cNvSpPr>
                <a:spLocks noChangeAspect="1"/>
              </p:cNvSpPr>
              <p:nvPr/>
            </p:nvSpPr>
            <p:spPr bwMode="auto">
              <a:xfrm>
                <a:off x="2494" y="2886"/>
                <a:ext cx="116" cy="46"/>
              </a:xfrm>
              <a:custGeom>
                <a:avLst/>
                <a:gdLst>
                  <a:gd name="T0" fmla="*/ 114 w 116"/>
                  <a:gd name="T1" fmla="*/ 0 h 46"/>
                  <a:gd name="T2" fmla="*/ 0 w 116"/>
                  <a:gd name="T3" fmla="*/ 28 h 46"/>
                  <a:gd name="T4" fmla="*/ 116 w 116"/>
                  <a:gd name="T5" fmla="*/ 46 h 46"/>
                  <a:gd name="T6" fmla="*/ 92 w 116"/>
                  <a:gd name="T7" fmla="*/ 24 h 46"/>
                  <a:gd name="T8" fmla="*/ 114 w 116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6" h="46">
                    <a:moveTo>
                      <a:pt x="114" y="0"/>
                    </a:moveTo>
                    <a:lnTo>
                      <a:pt x="0" y="28"/>
                    </a:lnTo>
                    <a:lnTo>
                      <a:pt x="116" y="46"/>
                    </a:lnTo>
                    <a:lnTo>
                      <a:pt x="92" y="24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24832" name="Group 370"/>
            <p:cNvGrpSpPr>
              <a:grpSpLocks noChangeAspect="1"/>
            </p:cNvGrpSpPr>
            <p:nvPr/>
          </p:nvGrpSpPr>
          <p:grpSpPr bwMode="auto">
            <a:xfrm>
              <a:off x="2835" y="1230"/>
              <a:ext cx="574" cy="96"/>
              <a:chOff x="3185" y="2788"/>
              <a:chExt cx="574" cy="96"/>
            </a:xfrm>
          </p:grpSpPr>
          <p:sp>
            <p:nvSpPr>
              <p:cNvPr id="24833" name="Freeform 371"/>
              <p:cNvSpPr>
                <a:spLocks noChangeAspect="1"/>
              </p:cNvSpPr>
              <p:nvPr/>
            </p:nvSpPr>
            <p:spPr bwMode="auto">
              <a:xfrm>
                <a:off x="3185" y="2814"/>
                <a:ext cx="88" cy="70"/>
              </a:xfrm>
              <a:custGeom>
                <a:avLst/>
                <a:gdLst>
                  <a:gd name="T0" fmla="*/ 8 w 88"/>
                  <a:gd name="T1" fmla="*/ 14 h 70"/>
                  <a:gd name="T2" fmla="*/ 0 w 88"/>
                  <a:gd name="T3" fmla="*/ 48 h 70"/>
                  <a:gd name="T4" fmla="*/ 36 w 88"/>
                  <a:gd name="T5" fmla="*/ 70 h 70"/>
                  <a:gd name="T6" fmla="*/ 80 w 88"/>
                  <a:gd name="T7" fmla="*/ 58 h 70"/>
                  <a:gd name="T8" fmla="*/ 88 w 88"/>
                  <a:gd name="T9" fmla="*/ 22 h 70"/>
                  <a:gd name="T10" fmla="*/ 52 w 88"/>
                  <a:gd name="T11" fmla="*/ 0 h 70"/>
                  <a:gd name="T12" fmla="*/ 8 w 88"/>
                  <a:gd name="T13" fmla="*/ 14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0">
                    <a:moveTo>
                      <a:pt x="8" y="14"/>
                    </a:moveTo>
                    <a:lnTo>
                      <a:pt x="0" y="48"/>
                    </a:lnTo>
                    <a:lnTo>
                      <a:pt x="36" y="70"/>
                    </a:lnTo>
                    <a:lnTo>
                      <a:pt x="80" y="58"/>
                    </a:lnTo>
                    <a:lnTo>
                      <a:pt x="88" y="22"/>
                    </a:lnTo>
                    <a:lnTo>
                      <a:pt x="52" y="0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4D4D4D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34" name="Freeform 372"/>
              <p:cNvSpPr>
                <a:spLocks noChangeAspect="1"/>
              </p:cNvSpPr>
              <p:nvPr/>
            </p:nvSpPr>
            <p:spPr bwMode="auto">
              <a:xfrm>
                <a:off x="3185" y="2814"/>
                <a:ext cx="88" cy="70"/>
              </a:xfrm>
              <a:custGeom>
                <a:avLst/>
                <a:gdLst>
                  <a:gd name="T0" fmla="*/ 8 w 88"/>
                  <a:gd name="T1" fmla="*/ 14 h 70"/>
                  <a:gd name="T2" fmla="*/ 0 w 88"/>
                  <a:gd name="T3" fmla="*/ 48 h 70"/>
                  <a:gd name="T4" fmla="*/ 36 w 88"/>
                  <a:gd name="T5" fmla="*/ 70 h 70"/>
                  <a:gd name="T6" fmla="*/ 80 w 88"/>
                  <a:gd name="T7" fmla="*/ 58 h 70"/>
                  <a:gd name="T8" fmla="*/ 88 w 88"/>
                  <a:gd name="T9" fmla="*/ 22 h 70"/>
                  <a:gd name="T10" fmla="*/ 52 w 88"/>
                  <a:gd name="T11" fmla="*/ 0 h 70"/>
                  <a:gd name="T12" fmla="*/ 8 w 88"/>
                  <a:gd name="T13" fmla="*/ 14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0">
                    <a:moveTo>
                      <a:pt x="8" y="14"/>
                    </a:moveTo>
                    <a:lnTo>
                      <a:pt x="0" y="48"/>
                    </a:lnTo>
                    <a:lnTo>
                      <a:pt x="36" y="70"/>
                    </a:lnTo>
                    <a:lnTo>
                      <a:pt x="80" y="58"/>
                    </a:lnTo>
                    <a:lnTo>
                      <a:pt x="88" y="22"/>
                    </a:lnTo>
                    <a:lnTo>
                      <a:pt x="52" y="0"/>
                    </a:lnTo>
                    <a:lnTo>
                      <a:pt x="8" y="14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35" name="Freeform 373"/>
              <p:cNvSpPr>
                <a:spLocks noChangeAspect="1"/>
              </p:cNvSpPr>
              <p:nvPr/>
            </p:nvSpPr>
            <p:spPr bwMode="auto">
              <a:xfrm>
                <a:off x="3679" y="2788"/>
                <a:ext cx="80" cy="68"/>
              </a:xfrm>
              <a:custGeom>
                <a:avLst/>
                <a:gdLst>
                  <a:gd name="T0" fmla="*/ 74 w 80"/>
                  <a:gd name="T1" fmla="*/ 56 h 68"/>
                  <a:gd name="T2" fmla="*/ 80 w 80"/>
                  <a:gd name="T3" fmla="*/ 22 h 68"/>
                  <a:gd name="T4" fmla="*/ 46 w 80"/>
                  <a:gd name="T5" fmla="*/ 0 h 68"/>
                  <a:gd name="T6" fmla="*/ 6 w 80"/>
                  <a:gd name="T7" fmla="*/ 12 h 68"/>
                  <a:gd name="T8" fmla="*/ 0 w 80"/>
                  <a:gd name="T9" fmla="*/ 46 h 68"/>
                  <a:gd name="T10" fmla="*/ 34 w 80"/>
                  <a:gd name="T11" fmla="*/ 68 h 68"/>
                  <a:gd name="T12" fmla="*/ 74 w 80"/>
                  <a:gd name="T13" fmla="*/ 56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" h="68">
                    <a:moveTo>
                      <a:pt x="74" y="56"/>
                    </a:moveTo>
                    <a:lnTo>
                      <a:pt x="80" y="22"/>
                    </a:lnTo>
                    <a:lnTo>
                      <a:pt x="46" y="0"/>
                    </a:lnTo>
                    <a:lnTo>
                      <a:pt x="6" y="12"/>
                    </a:lnTo>
                    <a:lnTo>
                      <a:pt x="0" y="46"/>
                    </a:lnTo>
                    <a:lnTo>
                      <a:pt x="34" y="68"/>
                    </a:lnTo>
                    <a:lnTo>
                      <a:pt x="74" y="56"/>
                    </a:lnTo>
                    <a:close/>
                  </a:path>
                </a:pathLst>
              </a:custGeom>
              <a:solidFill>
                <a:srgbClr val="4D4D4D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36" name="Freeform 374"/>
              <p:cNvSpPr>
                <a:spLocks noChangeAspect="1"/>
              </p:cNvSpPr>
              <p:nvPr/>
            </p:nvSpPr>
            <p:spPr bwMode="auto">
              <a:xfrm>
                <a:off x="3679" y="2788"/>
                <a:ext cx="80" cy="68"/>
              </a:xfrm>
              <a:custGeom>
                <a:avLst/>
                <a:gdLst>
                  <a:gd name="T0" fmla="*/ 74 w 80"/>
                  <a:gd name="T1" fmla="*/ 56 h 68"/>
                  <a:gd name="T2" fmla="*/ 80 w 80"/>
                  <a:gd name="T3" fmla="*/ 22 h 68"/>
                  <a:gd name="T4" fmla="*/ 46 w 80"/>
                  <a:gd name="T5" fmla="*/ 0 h 68"/>
                  <a:gd name="T6" fmla="*/ 6 w 80"/>
                  <a:gd name="T7" fmla="*/ 12 h 68"/>
                  <a:gd name="T8" fmla="*/ 0 w 80"/>
                  <a:gd name="T9" fmla="*/ 46 h 68"/>
                  <a:gd name="T10" fmla="*/ 34 w 80"/>
                  <a:gd name="T11" fmla="*/ 68 h 68"/>
                  <a:gd name="T12" fmla="*/ 74 w 80"/>
                  <a:gd name="T13" fmla="*/ 56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" h="68">
                    <a:moveTo>
                      <a:pt x="74" y="56"/>
                    </a:moveTo>
                    <a:lnTo>
                      <a:pt x="80" y="22"/>
                    </a:lnTo>
                    <a:lnTo>
                      <a:pt x="46" y="0"/>
                    </a:lnTo>
                    <a:lnTo>
                      <a:pt x="6" y="12"/>
                    </a:lnTo>
                    <a:lnTo>
                      <a:pt x="0" y="46"/>
                    </a:lnTo>
                    <a:lnTo>
                      <a:pt x="34" y="68"/>
                    </a:lnTo>
                    <a:lnTo>
                      <a:pt x="74" y="56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</p:grpSp>
      <p:graphicFrame>
        <p:nvGraphicFramePr>
          <p:cNvPr id="248291" name="Object 4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893105"/>
              </p:ext>
            </p:extLst>
          </p:nvPr>
        </p:nvGraphicFramePr>
        <p:xfrm>
          <a:off x="5029200" y="863600"/>
          <a:ext cx="22098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5" name="Equation" r:id="rId10" imgW="901309" imgH="228501" progId="Equation.DSMT4">
                  <p:embed/>
                </p:oleObj>
              </mc:Choice>
              <mc:Fallback>
                <p:oleObj name="Equation" r:id="rId10" imgW="901309" imgH="228501" progId="Equation.DSMT4">
                  <p:embed/>
                  <p:pic>
                    <p:nvPicPr>
                      <p:cNvPr id="0" name="Object 48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63600"/>
                        <a:ext cx="22098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28" name="AutoShape 1173"/>
          <p:cNvSpPr>
            <a:spLocks noChangeArrowheads="1"/>
          </p:cNvSpPr>
          <p:nvPr/>
        </p:nvSpPr>
        <p:spPr bwMode="auto">
          <a:xfrm>
            <a:off x="292100" y="3735388"/>
            <a:ext cx="1562100" cy="571500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24829" name="AutoShape 1174"/>
          <p:cNvSpPr>
            <a:spLocks noChangeArrowheads="1"/>
          </p:cNvSpPr>
          <p:nvPr/>
        </p:nvSpPr>
        <p:spPr bwMode="auto">
          <a:xfrm flipH="1">
            <a:off x="6210300" y="3443288"/>
            <a:ext cx="1422400" cy="850900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4830" name="AutoShape 1175"/>
          <p:cNvSpPr>
            <a:spLocks noChangeArrowheads="1"/>
          </p:cNvSpPr>
          <p:nvPr/>
        </p:nvSpPr>
        <p:spPr bwMode="auto">
          <a:xfrm flipH="1" flipV="1">
            <a:off x="7086600" y="1627824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76" name="Oval 375"/>
          <p:cNvSpPr/>
          <p:nvPr/>
        </p:nvSpPr>
        <p:spPr bwMode="auto">
          <a:xfrm>
            <a:off x="7216775" y="2721237"/>
            <a:ext cx="266700" cy="239713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7" name="AutoShape 1175"/>
          <p:cNvSpPr>
            <a:spLocks noChangeArrowheads="1"/>
          </p:cNvSpPr>
          <p:nvPr/>
        </p:nvSpPr>
        <p:spPr bwMode="auto">
          <a:xfrm rot="21194149" flipH="1" flipV="1">
            <a:off x="6986587" y="1597032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78" name="AutoShape 1175"/>
          <p:cNvSpPr>
            <a:spLocks noChangeArrowheads="1"/>
          </p:cNvSpPr>
          <p:nvPr/>
        </p:nvSpPr>
        <p:spPr bwMode="auto">
          <a:xfrm rot="2504516" flipH="1" flipV="1">
            <a:off x="7180320" y="1463228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79" name="AutoShape 1175"/>
          <p:cNvSpPr>
            <a:spLocks noChangeArrowheads="1"/>
          </p:cNvSpPr>
          <p:nvPr/>
        </p:nvSpPr>
        <p:spPr bwMode="auto">
          <a:xfrm rot="10800000" flipH="1" flipV="1">
            <a:off x="2862261" y="1505744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80" name="AutoShape 1175"/>
          <p:cNvSpPr>
            <a:spLocks noChangeArrowheads="1"/>
          </p:cNvSpPr>
          <p:nvPr/>
        </p:nvSpPr>
        <p:spPr bwMode="auto">
          <a:xfrm rot="10565992" flipH="1" flipV="1">
            <a:off x="3268683" y="1497015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81" name="AutoShape 1175"/>
          <p:cNvSpPr>
            <a:spLocks noChangeArrowheads="1"/>
          </p:cNvSpPr>
          <p:nvPr/>
        </p:nvSpPr>
        <p:spPr bwMode="auto">
          <a:xfrm rot="10800000" flipH="1" flipV="1">
            <a:off x="2675731" y="1500983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15056"/>
              </p:ext>
            </p:extLst>
          </p:nvPr>
        </p:nvGraphicFramePr>
        <p:xfrm>
          <a:off x="101911" y="4886325"/>
          <a:ext cx="1851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6" name="Equation" r:id="rId12" imgW="660240" imgH="203040" progId="Equation.DSMT4">
                  <p:embed/>
                </p:oleObj>
              </mc:Choice>
              <mc:Fallback>
                <p:oleObj name="Equation" r:id="rId12" imgW="66024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911" y="4886325"/>
                        <a:ext cx="1851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233582"/>
              </p:ext>
            </p:extLst>
          </p:nvPr>
        </p:nvGraphicFramePr>
        <p:xfrm>
          <a:off x="4778375" y="4854996"/>
          <a:ext cx="4270375" cy="6774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7" name="Equation" r:id="rId14" imgW="1523880" imgH="241200" progId="Equation.DSMT4">
                  <p:embed/>
                </p:oleObj>
              </mc:Choice>
              <mc:Fallback>
                <p:oleObj name="Equation" r:id="rId14" imgW="152388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4854996"/>
                        <a:ext cx="4270375" cy="6774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8433524"/>
              </p:ext>
            </p:extLst>
          </p:nvPr>
        </p:nvGraphicFramePr>
        <p:xfrm>
          <a:off x="1887538" y="4848225"/>
          <a:ext cx="30257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8" name="Equation" r:id="rId16" imgW="1079280" imgH="228600" progId="Equation.DSMT4">
                  <p:embed/>
                </p:oleObj>
              </mc:Choice>
              <mc:Fallback>
                <p:oleObj name="Equation" r:id="rId16" imgW="107928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538" y="4848225"/>
                        <a:ext cx="3025775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248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000"/>
                                        <p:tgtEl>
                                          <p:spTgt spid="24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0"/>
                                        <p:tgtEl>
                                          <p:spTgt spid="24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9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207" grpId="0"/>
      <p:bldP spid="248208" grpId="0"/>
      <p:bldP spid="248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E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E02A3C4-C21B-4A4F-BF79-11A0AC626524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51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24579" name="Rectangle 3"/>
          <p:cNvSpPr>
            <a:spLocks noChangeAspect="1" noChangeArrowheads="1"/>
          </p:cNvSpPr>
          <p:nvPr/>
        </p:nvSpPr>
        <p:spPr bwMode="auto">
          <a:xfrm>
            <a:off x="457200" y="533400"/>
            <a:ext cx="8393113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0" name="Freeform 4"/>
          <p:cNvSpPr>
            <a:spLocks noChangeAspect="1"/>
          </p:cNvSpPr>
          <p:nvPr/>
        </p:nvSpPr>
        <p:spPr bwMode="auto">
          <a:xfrm>
            <a:off x="2944813" y="2820988"/>
            <a:ext cx="127000" cy="112712"/>
          </a:xfrm>
          <a:custGeom>
            <a:avLst/>
            <a:gdLst>
              <a:gd name="T0" fmla="*/ 104588 w 68"/>
              <a:gd name="T1" fmla="*/ 0 h 60"/>
              <a:gd name="T2" fmla="*/ 0 w 68"/>
              <a:gd name="T3" fmla="*/ 7514 h 60"/>
              <a:gd name="T4" fmla="*/ 56029 w 68"/>
              <a:gd name="T5" fmla="*/ 112712 h 60"/>
              <a:gd name="T6" fmla="*/ 127000 w 68"/>
              <a:gd name="T7" fmla="*/ 105198 h 60"/>
              <a:gd name="T8" fmla="*/ 115794 w 68"/>
              <a:gd name="T9" fmla="*/ 37571 h 60"/>
              <a:gd name="T10" fmla="*/ 104588 w 68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8" h="60">
                <a:moveTo>
                  <a:pt x="56" y="0"/>
                </a:moveTo>
                <a:lnTo>
                  <a:pt x="0" y="4"/>
                </a:lnTo>
                <a:lnTo>
                  <a:pt x="30" y="60"/>
                </a:lnTo>
                <a:lnTo>
                  <a:pt x="68" y="56"/>
                </a:lnTo>
                <a:lnTo>
                  <a:pt x="62" y="20"/>
                </a:lnTo>
                <a:lnTo>
                  <a:pt x="56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1" name="Freeform 5"/>
          <p:cNvSpPr>
            <a:spLocks noChangeAspect="1"/>
          </p:cNvSpPr>
          <p:nvPr/>
        </p:nvSpPr>
        <p:spPr bwMode="auto">
          <a:xfrm>
            <a:off x="2944813" y="2820988"/>
            <a:ext cx="127000" cy="112712"/>
          </a:xfrm>
          <a:custGeom>
            <a:avLst/>
            <a:gdLst>
              <a:gd name="T0" fmla="*/ 104588 w 68"/>
              <a:gd name="T1" fmla="*/ 0 h 60"/>
              <a:gd name="T2" fmla="*/ 0 w 68"/>
              <a:gd name="T3" fmla="*/ 7514 h 60"/>
              <a:gd name="T4" fmla="*/ 56029 w 68"/>
              <a:gd name="T5" fmla="*/ 112712 h 60"/>
              <a:gd name="T6" fmla="*/ 127000 w 68"/>
              <a:gd name="T7" fmla="*/ 105198 h 60"/>
              <a:gd name="T8" fmla="*/ 115794 w 68"/>
              <a:gd name="T9" fmla="*/ 37571 h 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8" h="60">
                <a:moveTo>
                  <a:pt x="56" y="0"/>
                </a:moveTo>
                <a:lnTo>
                  <a:pt x="0" y="4"/>
                </a:lnTo>
                <a:lnTo>
                  <a:pt x="30" y="60"/>
                </a:lnTo>
                <a:lnTo>
                  <a:pt x="68" y="56"/>
                </a:lnTo>
                <a:lnTo>
                  <a:pt x="62" y="20"/>
                </a:lnTo>
              </a:path>
            </a:pathLst>
          </a:custGeom>
          <a:noFill/>
          <a:ln w="635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2" name="Freeform 6"/>
          <p:cNvSpPr>
            <a:spLocks noChangeAspect="1"/>
          </p:cNvSpPr>
          <p:nvPr/>
        </p:nvSpPr>
        <p:spPr bwMode="auto">
          <a:xfrm>
            <a:off x="473075" y="1651000"/>
            <a:ext cx="1271588" cy="2619375"/>
          </a:xfrm>
          <a:custGeom>
            <a:avLst/>
            <a:gdLst>
              <a:gd name="T0" fmla="*/ 1271588 w 674"/>
              <a:gd name="T1" fmla="*/ 2619375 h 1388"/>
              <a:gd name="T2" fmla="*/ 1271588 w 674"/>
              <a:gd name="T3" fmla="*/ 494435 h 1388"/>
              <a:gd name="T4" fmla="*/ 0 w 674"/>
              <a:gd name="T5" fmla="*/ 0 h 1388"/>
              <a:gd name="T6" fmla="*/ 0 w 674"/>
              <a:gd name="T7" fmla="*/ 2158909 h 1388"/>
              <a:gd name="T8" fmla="*/ 1271588 w 674"/>
              <a:gd name="T9" fmla="*/ 2619375 h 13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" h="1388">
                <a:moveTo>
                  <a:pt x="674" y="1388"/>
                </a:moveTo>
                <a:lnTo>
                  <a:pt x="674" y="262"/>
                </a:lnTo>
                <a:lnTo>
                  <a:pt x="0" y="0"/>
                </a:lnTo>
                <a:lnTo>
                  <a:pt x="0" y="1144"/>
                </a:lnTo>
                <a:lnTo>
                  <a:pt x="674" y="1388"/>
                </a:lnTo>
                <a:close/>
              </a:path>
            </a:pathLst>
          </a:custGeom>
          <a:solidFill>
            <a:srgbClr val="02626A"/>
          </a:solidFill>
          <a:ln w="0">
            <a:solidFill>
              <a:srgbClr val="9CDFF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3" name="Freeform 7"/>
          <p:cNvSpPr>
            <a:spLocks noChangeAspect="1"/>
          </p:cNvSpPr>
          <p:nvPr/>
        </p:nvSpPr>
        <p:spPr bwMode="auto">
          <a:xfrm>
            <a:off x="473075" y="1651000"/>
            <a:ext cx="1271588" cy="2619375"/>
          </a:xfrm>
          <a:custGeom>
            <a:avLst/>
            <a:gdLst>
              <a:gd name="T0" fmla="*/ 1271588 w 674"/>
              <a:gd name="T1" fmla="*/ 2619375 h 1388"/>
              <a:gd name="T2" fmla="*/ 1271588 w 674"/>
              <a:gd name="T3" fmla="*/ 494435 h 1388"/>
              <a:gd name="T4" fmla="*/ 0 w 674"/>
              <a:gd name="T5" fmla="*/ 0 h 1388"/>
              <a:gd name="T6" fmla="*/ 0 w 674"/>
              <a:gd name="T7" fmla="*/ 2158909 h 138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74" h="1388">
                <a:moveTo>
                  <a:pt x="674" y="1388"/>
                </a:moveTo>
                <a:lnTo>
                  <a:pt x="674" y="262"/>
                </a:lnTo>
                <a:lnTo>
                  <a:pt x="0" y="0"/>
                </a:lnTo>
                <a:lnTo>
                  <a:pt x="0" y="1144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4" name="Freeform 8"/>
          <p:cNvSpPr>
            <a:spLocks noChangeAspect="1"/>
          </p:cNvSpPr>
          <p:nvPr/>
        </p:nvSpPr>
        <p:spPr bwMode="auto">
          <a:xfrm>
            <a:off x="1754188" y="1922463"/>
            <a:ext cx="7050087" cy="2347912"/>
          </a:xfrm>
          <a:custGeom>
            <a:avLst/>
            <a:gdLst>
              <a:gd name="T0" fmla="*/ 7050087 w 3736"/>
              <a:gd name="T1" fmla="*/ 2347912 h 1244"/>
              <a:gd name="T2" fmla="*/ 7031216 w 3736"/>
              <a:gd name="T3" fmla="*/ 200063 h 1244"/>
              <a:gd name="T4" fmla="*/ 6933089 w 3736"/>
              <a:gd name="T5" fmla="*/ 181189 h 1244"/>
              <a:gd name="T6" fmla="*/ 6816091 w 3736"/>
              <a:gd name="T7" fmla="*/ 158541 h 1244"/>
              <a:gd name="T8" fmla="*/ 6638706 w 3736"/>
              <a:gd name="T9" fmla="*/ 139667 h 1244"/>
              <a:gd name="T10" fmla="*/ 6487741 w 3736"/>
              <a:gd name="T11" fmla="*/ 132117 h 1244"/>
              <a:gd name="T12" fmla="*/ 6310356 w 3736"/>
              <a:gd name="T13" fmla="*/ 128342 h 1244"/>
              <a:gd name="T14" fmla="*/ 6140520 w 3736"/>
              <a:gd name="T15" fmla="*/ 135892 h 1244"/>
              <a:gd name="T16" fmla="*/ 5993329 w 3736"/>
              <a:gd name="T17" fmla="*/ 150991 h 1244"/>
              <a:gd name="T18" fmla="*/ 5827267 w 3736"/>
              <a:gd name="T19" fmla="*/ 166090 h 1244"/>
              <a:gd name="T20" fmla="*/ 5661205 w 3736"/>
              <a:gd name="T21" fmla="*/ 177415 h 1244"/>
              <a:gd name="T22" fmla="*/ 5506465 w 3736"/>
              <a:gd name="T23" fmla="*/ 101919 h 1244"/>
              <a:gd name="T24" fmla="*/ 5325307 w 3736"/>
              <a:gd name="T25" fmla="*/ 188739 h 1244"/>
              <a:gd name="T26" fmla="*/ 5196986 w 3736"/>
              <a:gd name="T27" fmla="*/ 188739 h 1244"/>
              <a:gd name="T28" fmla="*/ 5095084 w 3736"/>
              <a:gd name="T29" fmla="*/ 105694 h 1244"/>
              <a:gd name="T30" fmla="*/ 4857314 w 3736"/>
              <a:gd name="T31" fmla="*/ 169865 h 1244"/>
              <a:gd name="T32" fmla="*/ 4653510 w 3736"/>
              <a:gd name="T33" fmla="*/ 154766 h 1244"/>
              <a:gd name="T34" fmla="*/ 4393095 w 3736"/>
              <a:gd name="T35" fmla="*/ 120793 h 1244"/>
              <a:gd name="T36" fmla="*/ 4174195 w 3736"/>
              <a:gd name="T37" fmla="*/ 98144 h 1244"/>
              <a:gd name="T38" fmla="*/ 4045874 w 3736"/>
              <a:gd name="T39" fmla="*/ 90595 h 1244"/>
              <a:gd name="T40" fmla="*/ 3981714 w 3736"/>
              <a:gd name="T41" fmla="*/ 86820 h 1244"/>
              <a:gd name="T42" fmla="*/ 3921328 w 3736"/>
              <a:gd name="T43" fmla="*/ 86820 h 1244"/>
              <a:gd name="T44" fmla="*/ 3864716 w 3736"/>
              <a:gd name="T45" fmla="*/ 37748 h 1244"/>
              <a:gd name="T46" fmla="*/ 3793007 w 3736"/>
              <a:gd name="T47" fmla="*/ 0 h 1244"/>
              <a:gd name="T48" fmla="*/ 3653364 w 3736"/>
              <a:gd name="T49" fmla="*/ 37748 h 1244"/>
              <a:gd name="T50" fmla="*/ 3592978 w 3736"/>
              <a:gd name="T51" fmla="*/ 135892 h 1244"/>
              <a:gd name="T52" fmla="*/ 3494850 w 3736"/>
              <a:gd name="T53" fmla="*/ 67946 h 1244"/>
              <a:gd name="T54" fmla="*/ 3336337 w 3736"/>
              <a:gd name="T55" fmla="*/ 169865 h 1244"/>
              <a:gd name="T56" fmla="*/ 3192919 w 3736"/>
              <a:gd name="T57" fmla="*/ 177415 h 1244"/>
              <a:gd name="T58" fmla="*/ 3007987 w 3736"/>
              <a:gd name="T59" fmla="*/ 184964 h 1244"/>
              <a:gd name="T60" fmla="*/ 2815506 w 3736"/>
              <a:gd name="T61" fmla="*/ 117018 h 1244"/>
              <a:gd name="T62" fmla="*/ 2611702 w 3736"/>
              <a:gd name="T63" fmla="*/ 98144 h 1244"/>
              <a:gd name="T64" fmla="*/ 2396577 w 3736"/>
              <a:gd name="T65" fmla="*/ 128342 h 1244"/>
              <a:gd name="T66" fmla="*/ 2305997 w 3736"/>
              <a:gd name="T67" fmla="*/ 83045 h 1244"/>
              <a:gd name="T68" fmla="*/ 2226741 w 3736"/>
              <a:gd name="T69" fmla="*/ 173640 h 1244"/>
              <a:gd name="T70" fmla="*/ 2083323 w 3736"/>
              <a:gd name="T71" fmla="*/ 158541 h 1244"/>
              <a:gd name="T72" fmla="*/ 1905939 w 3736"/>
              <a:gd name="T73" fmla="*/ 135892 h 1244"/>
              <a:gd name="T74" fmla="*/ 1724780 w 3736"/>
              <a:gd name="T75" fmla="*/ 117018 h 1244"/>
              <a:gd name="T76" fmla="*/ 1551170 w 3736"/>
              <a:gd name="T77" fmla="*/ 105694 h 1244"/>
              <a:gd name="T78" fmla="*/ 1377560 w 3736"/>
              <a:gd name="T79" fmla="*/ 94369 h 1244"/>
              <a:gd name="T80" fmla="*/ 1188853 w 3736"/>
              <a:gd name="T81" fmla="*/ 83045 h 1244"/>
              <a:gd name="T82" fmla="*/ 1007694 w 3736"/>
              <a:gd name="T83" fmla="*/ 67946 h 1244"/>
              <a:gd name="T84" fmla="*/ 830310 w 3736"/>
              <a:gd name="T85" fmla="*/ 101919 h 1244"/>
              <a:gd name="T86" fmla="*/ 652926 w 3736"/>
              <a:gd name="T87" fmla="*/ 113243 h 1244"/>
              <a:gd name="T88" fmla="*/ 490638 w 3736"/>
              <a:gd name="T89" fmla="*/ 124568 h 1244"/>
              <a:gd name="T90" fmla="*/ 324576 w 3736"/>
              <a:gd name="T91" fmla="*/ 139667 h 1244"/>
              <a:gd name="T92" fmla="*/ 150965 w 3736"/>
              <a:gd name="T93" fmla="*/ 162315 h 1244"/>
              <a:gd name="T94" fmla="*/ 0 w 3736"/>
              <a:gd name="T95" fmla="*/ 218937 h 1244"/>
              <a:gd name="T96" fmla="*/ 3774 w 3736"/>
              <a:gd name="T97" fmla="*/ 2347912 h 1244"/>
              <a:gd name="T98" fmla="*/ 7050087 w 3736"/>
              <a:gd name="T99" fmla="*/ 2347912 h 1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3736" h="1244">
                <a:moveTo>
                  <a:pt x="3736" y="1244"/>
                </a:moveTo>
                <a:lnTo>
                  <a:pt x="3726" y="106"/>
                </a:lnTo>
                <a:lnTo>
                  <a:pt x="3674" y="96"/>
                </a:lnTo>
                <a:lnTo>
                  <a:pt x="3612" y="84"/>
                </a:lnTo>
                <a:lnTo>
                  <a:pt x="3518" y="74"/>
                </a:lnTo>
                <a:lnTo>
                  <a:pt x="3438" y="70"/>
                </a:lnTo>
                <a:lnTo>
                  <a:pt x="3344" y="68"/>
                </a:lnTo>
                <a:lnTo>
                  <a:pt x="3254" y="72"/>
                </a:lnTo>
                <a:lnTo>
                  <a:pt x="3176" y="80"/>
                </a:lnTo>
                <a:lnTo>
                  <a:pt x="3088" y="88"/>
                </a:lnTo>
                <a:lnTo>
                  <a:pt x="3000" y="94"/>
                </a:lnTo>
                <a:lnTo>
                  <a:pt x="2918" y="54"/>
                </a:lnTo>
                <a:lnTo>
                  <a:pt x="2822" y="100"/>
                </a:lnTo>
                <a:lnTo>
                  <a:pt x="2754" y="100"/>
                </a:lnTo>
                <a:lnTo>
                  <a:pt x="2700" y="56"/>
                </a:lnTo>
                <a:lnTo>
                  <a:pt x="2574" y="90"/>
                </a:lnTo>
                <a:lnTo>
                  <a:pt x="2466" y="82"/>
                </a:lnTo>
                <a:lnTo>
                  <a:pt x="2328" y="64"/>
                </a:lnTo>
                <a:lnTo>
                  <a:pt x="2212" y="52"/>
                </a:lnTo>
                <a:lnTo>
                  <a:pt x="2144" y="48"/>
                </a:lnTo>
                <a:lnTo>
                  <a:pt x="2110" y="46"/>
                </a:lnTo>
                <a:lnTo>
                  <a:pt x="2078" y="46"/>
                </a:lnTo>
                <a:lnTo>
                  <a:pt x="2048" y="20"/>
                </a:lnTo>
                <a:lnTo>
                  <a:pt x="2010" y="0"/>
                </a:lnTo>
                <a:lnTo>
                  <a:pt x="1936" y="20"/>
                </a:lnTo>
                <a:lnTo>
                  <a:pt x="1904" y="72"/>
                </a:lnTo>
                <a:lnTo>
                  <a:pt x="1852" y="36"/>
                </a:lnTo>
                <a:lnTo>
                  <a:pt x="1768" y="90"/>
                </a:lnTo>
                <a:lnTo>
                  <a:pt x="1692" y="94"/>
                </a:lnTo>
                <a:lnTo>
                  <a:pt x="1594" y="98"/>
                </a:lnTo>
                <a:lnTo>
                  <a:pt x="1492" y="62"/>
                </a:lnTo>
                <a:lnTo>
                  <a:pt x="1384" y="52"/>
                </a:lnTo>
                <a:lnTo>
                  <a:pt x="1270" y="68"/>
                </a:lnTo>
                <a:lnTo>
                  <a:pt x="1222" y="44"/>
                </a:lnTo>
                <a:lnTo>
                  <a:pt x="1180" y="92"/>
                </a:lnTo>
                <a:lnTo>
                  <a:pt x="1104" y="84"/>
                </a:lnTo>
                <a:lnTo>
                  <a:pt x="1010" y="72"/>
                </a:lnTo>
                <a:lnTo>
                  <a:pt x="914" y="62"/>
                </a:lnTo>
                <a:lnTo>
                  <a:pt x="822" y="56"/>
                </a:lnTo>
                <a:lnTo>
                  <a:pt x="730" y="50"/>
                </a:lnTo>
                <a:lnTo>
                  <a:pt x="630" y="44"/>
                </a:lnTo>
                <a:lnTo>
                  <a:pt x="534" y="36"/>
                </a:lnTo>
                <a:lnTo>
                  <a:pt x="440" y="54"/>
                </a:lnTo>
                <a:lnTo>
                  <a:pt x="346" y="60"/>
                </a:lnTo>
                <a:lnTo>
                  <a:pt x="260" y="66"/>
                </a:lnTo>
                <a:lnTo>
                  <a:pt x="172" y="74"/>
                </a:lnTo>
                <a:lnTo>
                  <a:pt x="80" y="86"/>
                </a:lnTo>
                <a:lnTo>
                  <a:pt x="0" y="116"/>
                </a:lnTo>
                <a:lnTo>
                  <a:pt x="2" y="1244"/>
                </a:lnTo>
                <a:lnTo>
                  <a:pt x="3736" y="1244"/>
                </a:lnTo>
                <a:close/>
              </a:path>
            </a:pathLst>
          </a:custGeom>
          <a:solidFill>
            <a:srgbClr val="02626A"/>
          </a:solidFill>
          <a:ln w="0">
            <a:solidFill>
              <a:srgbClr val="9CDFFC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5" name="Freeform 9"/>
          <p:cNvSpPr>
            <a:spLocks noChangeAspect="1"/>
          </p:cNvSpPr>
          <p:nvPr/>
        </p:nvSpPr>
        <p:spPr bwMode="auto">
          <a:xfrm>
            <a:off x="1739900" y="1922463"/>
            <a:ext cx="7050088" cy="2347912"/>
          </a:xfrm>
          <a:custGeom>
            <a:avLst/>
            <a:gdLst>
              <a:gd name="T0" fmla="*/ 7050088 w 3736"/>
              <a:gd name="T1" fmla="*/ 2347912 h 1244"/>
              <a:gd name="T2" fmla="*/ 7031217 w 3736"/>
              <a:gd name="T3" fmla="*/ 200063 h 1244"/>
              <a:gd name="T4" fmla="*/ 6933090 w 3736"/>
              <a:gd name="T5" fmla="*/ 181189 h 1244"/>
              <a:gd name="T6" fmla="*/ 6816092 w 3736"/>
              <a:gd name="T7" fmla="*/ 158541 h 1244"/>
              <a:gd name="T8" fmla="*/ 6638707 w 3736"/>
              <a:gd name="T9" fmla="*/ 139667 h 1244"/>
              <a:gd name="T10" fmla="*/ 6487742 w 3736"/>
              <a:gd name="T11" fmla="*/ 132117 h 1244"/>
              <a:gd name="T12" fmla="*/ 6310357 w 3736"/>
              <a:gd name="T13" fmla="*/ 128342 h 1244"/>
              <a:gd name="T14" fmla="*/ 6140521 w 3736"/>
              <a:gd name="T15" fmla="*/ 135892 h 1244"/>
              <a:gd name="T16" fmla="*/ 5993330 w 3736"/>
              <a:gd name="T17" fmla="*/ 150991 h 1244"/>
              <a:gd name="T18" fmla="*/ 5827268 w 3736"/>
              <a:gd name="T19" fmla="*/ 166090 h 1244"/>
              <a:gd name="T20" fmla="*/ 5661206 w 3736"/>
              <a:gd name="T21" fmla="*/ 177415 h 1244"/>
              <a:gd name="T22" fmla="*/ 5506466 w 3736"/>
              <a:gd name="T23" fmla="*/ 101919 h 1244"/>
              <a:gd name="T24" fmla="*/ 5325307 w 3736"/>
              <a:gd name="T25" fmla="*/ 188739 h 1244"/>
              <a:gd name="T26" fmla="*/ 5196987 w 3736"/>
              <a:gd name="T27" fmla="*/ 188739 h 1244"/>
              <a:gd name="T28" fmla="*/ 5095085 w 3736"/>
              <a:gd name="T29" fmla="*/ 105694 h 1244"/>
              <a:gd name="T30" fmla="*/ 4857314 w 3736"/>
              <a:gd name="T31" fmla="*/ 169865 h 1244"/>
              <a:gd name="T32" fmla="*/ 4653511 w 3736"/>
              <a:gd name="T33" fmla="*/ 154766 h 1244"/>
              <a:gd name="T34" fmla="*/ 4393096 w 3736"/>
              <a:gd name="T35" fmla="*/ 120793 h 1244"/>
              <a:gd name="T36" fmla="*/ 4174196 w 3736"/>
              <a:gd name="T37" fmla="*/ 98144 h 1244"/>
              <a:gd name="T38" fmla="*/ 4045875 w 3736"/>
              <a:gd name="T39" fmla="*/ 90595 h 1244"/>
              <a:gd name="T40" fmla="*/ 3981715 w 3736"/>
              <a:gd name="T41" fmla="*/ 86820 h 1244"/>
              <a:gd name="T42" fmla="*/ 3921328 w 3736"/>
              <a:gd name="T43" fmla="*/ 86820 h 1244"/>
              <a:gd name="T44" fmla="*/ 3864716 w 3736"/>
              <a:gd name="T45" fmla="*/ 37748 h 1244"/>
              <a:gd name="T46" fmla="*/ 3793008 w 3736"/>
              <a:gd name="T47" fmla="*/ 0 h 1244"/>
              <a:gd name="T48" fmla="*/ 3653365 w 3736"/>
              <a:gd name="T49" fmla="*/ 37748 h 1244"/>
              <a:gd name="T50" fmla="*/ 3592978 w 3736"/>
              <a:gd name="T51" fmla="*/ 135892 h 1244"/>
              <a:gd name="T52" fmla="*/ 3494851 w 3736"/>
              <a:gd name="T53" fmla="*/ 67946 h 1244"/>
              <a:gd name="T54" fmla="*/ 3336337 w 3736"/>
              <a:gd name="T55" fmla="*/ 169865 h 1244"/>
              <a:gd name="T56" fmla="*/ 3192920 w 3736"/>
              <a:gd name="T57" fmla="*/ 177415 h 1244"/>
              <a:gd name="T58" fmla="*/ 3007987 w 3736"/>
              <a:gd name="T59" fmla="*/ 184964 h 1244"/>
              <a:gd name="T60" fmla="*/ 2815506 w 3736"/>
              <a:gd name="T61" fmla="*/ 117018 h 1244"/>
              <a:gd name="T62" fmla="*/ 2611703 w 3736"/>
              <a:gd name="T63" fmla="*/ 98144 h 1244"/>
              <a:gd name="T64" fmla="*/ 2396577 w 3736"/>
              <a:gd name="T65" fmla="*/ 128342 h 1244"/>
              <a:gd name="T66" fmla="*/ 2305998 w 3736"/>
              <a:gd name="T67" fmla="*/ 83045 h 1244"/>
              <a:gd name="T68" fmla="*/ 2226741 w 3736"/>
              <a:gd name="T69" fmla="*/ 173640 h 1244"/>
              <a:gd name="T70" fmla="*/ 2083324 w 3736"/>
              <a:gd name="T71" fmla="*/ 158541 h 1244"/>
              <a:gd name="T72" fmla="*/ 1905939 w 3736"/>
              <a:gd name="T73" fmla="*/ 135892 h 1244"/>
              <a:gd name="T74" fmla="*/ 1724781 w 3736"/>
              <a:gd name="T75" fmla="*/ 117018 h 1244"/>
              <a:gd name="T76" fmla="*/ 1551170 w 3736"/>
              <a:gd name="T77" fmla="*/ 105694 h 1244"/>
              <a:gd name="T78" fmla="*/ 1377560 w 3736"/>
              <a:gd name="T79" fmla="*/ 94369 h 1244"/>
              <a:gd name="T80" fmla="*/ 1188853 w 3736"/>
              <a:gd name="T81" fmla="*/ 83045 h 1244"/>
              <a:gd name="T82" fmla="*/ 1007695 w 3736"/>
              <a:gd name="T83" fmla="*/ 67946 h 1244"/>
              <a:gd name="T84" fmla="*/ 830310 w 3736"/>
              <a:gd name="T85" fmla="*/ 101919 h 1244"/>
              <a:gd name="T86" fmla="*/ 652926 w 3736"/>
              <a:gd name="T87" fmla="*/ 113243 h 1244"/>
              <a:gd name="T88" fmla="*/ 490638 w 3736"/>
              <a:gd name="T89" fmla="*/ 124568 h 1244"/>
              <a:gd name="T90" fmla="*/ 324576 w 3736"/>
              <a:gd name="T91" fmla="*/ 139667 h 1244"/>
              <a:gd name="T92" fmla="*/ 150965 w 3736"/>
              <a:gd name="T93" fmla="*/ 162315 h 1244"/>
              <a:gd name="T94" fmla="*/ 0 w 3736"/>
              <a:gd name="T95" fmla="*/ 218937 h 1244"/>
              <a:gd name="T96" fmla="*/ 3774 w 3736"/>
              <a:gd name="T97" fmla="*/ 2347912 h 124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736" h="1244">
                <a:moveTo>
                  <a:pt x="3736" y="1244"/>
                </a:moveTo>
                <a:lnTo>
                  <a:pt x="3726" y="106"/>
                </a:lnTo>
                <a:lnTo>
                  <a:pt x="3674" y="96"/>
                </a:lnTo>
                <a:lnTo>
                  <a:pt x="3612" y="84"/>
                </a:lnTo>
                <a:lnTo>
                  <a:pt x="3518" y="74"/>
                </a:lnTo>
                <a:lnTo>
                  <a:pt x="3438" y="70"/>
                </a:lnTo>
                <a:lnTo>
                  <a:pt x="3344" y="68"/>
                </a:lnTo>
                <a:lnTo>
                  <a:pt x="3254" y="72"/>
                </a:lnTo>
                <a:lnTo>
                  <a:pt x="3176" y="80"/>
                </a:lnTo>
                <a:lnTo>
                  <a:pt x="3088" y="88"/>
                </a:lnTo>
                <a:lnTo>
                  <a:pt x="3000" y="94"/>
                </a:lnTo>
                <a:lnTo>
                  <a:pt x="2918" y="54"/>
                </a:lnTo>
                <a:lnTo>
                  <a:pt x="2822" y="100"/>
                </a:lnTo>
                <a:lnTo>
                  <a:pt x="2754" y="100"/>
                </a:lnTo>
                <a:lnTo>
                  <a:pt x="2700" y="56"/>
                </a:lnTo>
                <a:lnTo>
                  <a:pt x="2574" y="90"/>
                </a:lnTo>
                <a:lnTo>
                  <a:pt x="2466" y="82"/>
                </a:lnTo>
                <a:lnTo>
                  <a:pt x="2328" y="64"/>
                </a:lnTo>
                <a:lnTo>
                  <a:pt x="2212" y="52"/>
                </a:lnTo>
                <a:lnTo>
                  <a:pt x="2144" y="48"/>
                </a:lnTo>
                <a:lnTo>
                  <a:pt x="2110" y="46"/>
                </a:lnTo>
                <a:lnTo>
                  <a:pt x="2078" y="46"/>
                </a:lnTo>
                <a:lnTo>
                  <a:pt x="2048" y="20"/>
                </a:lnTo>
                <a:lnTo>
                  <a:pt x="2010" y="0"/>
                </a:lnTo>
                <a:lnTo>
                  <a:pt x="1936" y="20"/>
                </a:lnTo>
                <a:lnTo>
                  <a:pt x="1904" y="72"/>
                </a:lnTo>
                <a:lnTo>
                  <a:pt x="1852" y="36"/>
                </a:lnTo>
                <a:lnTo>
                  <a:pt x="1768" y="90"/>
                </a:lnTo>
                <a:lnTo>
                  <a:pt x="1692" y="94"/>
                </a:lnTo>
                <a:lnTo>
                  <a:pt x="1594" y="98"/>
                </a:lnTo>
                <a:lnTo>
                  <a:pt x="1492" y="62"/>
                </a:lnTo>
                <a:lnTo>
                  <a:pt x="1384" y="52"/>
                </a:lnTo>
                <a:lnTo>
                  <a:pt x="1270" y="68"/>
                </a:lnTo>
                <a:lnTo>
                  <a:pt x="1222" y="44"/>
                </a:lnTo>
                <a:lnTo>
                  <a:pt x="1180" y="92"/>
                </a:lnTo>
                <a:lnTo>
                  <a:pt x="1104" y="84"/>
                </a:lnTo>
                <a:lnTo>
                  <a:pt x="1010" y="72"/>
                </a:lnTo>
                <a:lnTo>
                  <a:pt x="914" y="62"/>
                </a:lnTo>
                <a:lnTo>
                  <a:pt x="822" y="56"/>
                </a:lnTo>
                <a:lnTo>
                  <a:pt x="730" y="50"/>
                </a:lnTo>
                <a:lnTo>
                  <a:pt x="630" y="44"/>
                </a:lnTo>
                <a:lnTo>
                  <a:pt x="534" y="36"/>
                </a:lnTo>
                <a:lnTo>
                  <a:pt x="440" y="54"/>
                </a:lnTo>
                <a:lnTo>
                  <a:pt x="346" y="60"/>
                </a:lnTo>
                <a:lnTo>
                  <a:pt x="260" y="66"/>
                </a:lnTo>
                <a:lnTo>
                  <a:pt x="172" y="74"/>
                </a:lnTo>
                <a:lnTo>
                  <a:pt x="80" y="86"/>
                </a:lnTo>
                <a:lnTo>
                  <a:pt x="0" y="116"/>
                </a:lnTo>
                <a:lnTo>
                  <a:pt x="2" y="1244"/>
                </a:lnTo>
              </a:path>
            </a:pathLst>
          </a:custGeom>
          <a:noFill/>
          <a:ln w="6350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6" name="Freeform 10"/>
          <p:cNvSpPr>
            <a:spLocks noChangeAspect="1"/>
          </p:cNvSpPr>
          <p:nvPr/>
        </p:nvSpPr>
        <p:spPr bwMode="auto">
          <a:xfrm>
            <a:off x="6118225" y="1620838"/>
            <a:ext cx="2705100" cy="2682875"/>
          </a:xfrm>
          <a:custGeom>
            <a:avLst/>
            <a:gdLst>
              <a:gd name="T0" fmla="*/ 2701327 w 1434"/>
              <a:gd name="T1" fmla="*/ 0 h 1422"/>
              <a:gd name="T2" fmla="*/ 2705100 w 1434"/>
              <a:gd name="T3" fmla="*/ 2682875 h 1422"/>
              <a:gd name="T4" fmla="*/ 0 w 1434"/>
              <a:gd name="T5" fmla="*/ 2675328 h 1422"/>
              <a:gd name="T6" fmla="*/ 2701327 w 1434"/>
              <a:gd name="T7" fmla="*/ 0 h 142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34" h="1422">
                <a:moveTo>
                  <a:pt x="1432" y="0"/>
                </a:moveTo>
                <a:lnTo>
                  <a:pt x="1434" y="1422"/>
                </a:lnTo>
                <a:lnTo>
                  <a:pt x="0" y="1418"/>
                </a:lnTo>
                <a:lnTo>
                  <a:pt x="1432" y="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7" name="Freeform 11"/>
          <p:cNvSpPr>
            <a:spLocks noChangeAspect="1"/>
          </p:cNvSpPr>
          <p:nvPr/>
        </p:nvSpPr>
        <p:spPr bwMode="auto">
          <a:xfrm>
            <a:off x="6118225" y="1620838"/>
            <a:ext cx="2705100" cy="2682875"/>
          </a:xfrm>
          <a:custGeom>
            <a:avLst/>
            <a:gdLst>
              <a:gd name="T0" fmla="*/ 2701327 w 1434"/>
              <a:gd name="T1" fmla="*/ 0 h 1422"/>
              <a:gd name="T2" fmla="*/ 2705100 w 1434"/>
              <a:gd name="T3" fmla="*/ 2682875 h 1422"/>
              <a:gd name="T4" fmla="*/ 0 w 1434"/>
              <a:gd name="T5" fmla="*/ 2675328 h 142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34" h="1422">
                <a:moveTo>
                  <a:pt x="1432" y="0"/>
                </a:moveTo>
                <a:lnTo>
                  <a:pt x="1434" y="1422"/>
                </a:lnTo>
                <a:lnTo>
                  <a:pt x="0" y="1418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88" name="Freeform 12"/>
          <p:cNvSpPr>
            <a:spLocks noChangeAspect="1"/>
          </p:cNvSpPr>
          <p:nvPr/>
        </p:nvSpPr>
        <p:spPr bwMode="auto">
          <a:xfrm>
            <a:off x="5400675" y="1344613"/>
            <a:ext cx="3370263" cy="2955925"/>
          </a:xfrm>
          <a:custGeom>
            <a:avLst/>
            <a:gdLst>
              <a:gd name="T0" fmla="*/ 460439 w 1786"/>
              <a:gd name="T1" fmla="*/ 2921949 h 1566"/>
              <a:gd name="T2" fmla="*/ 0 w 1786"/>
              <a:gd name="T3" fmla="*/ 2608613 h 1566"/>
              <a:gd name="T4" fmla="*/ 264186 w 1786"/>
              <a:gd name="T5" fmla="*/ 2434957 h 1566"/>
              <a:gd name="T6" fmla="*/ 630273 w 1786"/>
              <a:gd name="T7" fmla="*/ 2148048 h 1566"/>
              <a:gd name="T8" fmla="*/ 1060519 w 1786"/>
              <a:gd name="T9" fmla="*/ 1913990 h 1566"/>
              <a:gd name="T10" fmla="*/ 1468121 w 1786"/>
              <a:gd name="T11" fmla="*/ 1657281 h 1566"/>
              <a:gd name="T12" fmla="*/ 1713437 w 1786"/>
              <a:gd name="T13" fmla="*/ 1332620 h 1566"/>
              <a:gd name="T14" fmla="*/ 1887045 w 1786"/>
              <a:gd name="T15" fmla="*/ 890930 h 1566"/>
              <a:gd name="T16" fmla="*/ 2555059 w 1786"/>
              <a:gd name="T17" fmla="*/ 0 h 1566"/>
              <a:gd name="T18" fmla="*/ 3370263 w 1786"/>
              <a:gd name="T19" fmla="*/ 271809 h 1566"/>
              <a:gd name="T20" fmla="*/ 2955113 w 1786"/>
              <a:gd name="T21" fmla="*/ 758801 h 1566"/>
              <a:gd name="T22" fmla="*/ 2766408 w 1786"/>
              <a:gd name="T23" fmla="*/ 1242017 h 1566"/>
              <a:gd name="T24" fmla="*/ 2611671 w 1786"/>
              <a:gd name="T25" fmla="*/ 1661056 h 1566"/>
              <a:gd name="T26" fmla="*/ 2358807 w 1786"/>
              <a:gd name="T27" fmla="*/ 1997043 h 1566"/>
              <a:gd name="T28" fmla="*/ 1962527 w 1786"/>
              <a:gd name="T29" fmla="*/ 2242426 h 1566"/>
              <a:gd name="T30" fmla="*/ 1532281 w 1786"/>
              <a:gd name="T31" fmla="*/ 2476484 h 1566"/>
              <a:gd name="T32" fmla="*/ 1128453 w 1786"/>
              <a:gd name="T33" fmla="*/ 2774719 h 1566"/>
              <a:gd name="T34" fmla="*/ 803881 w 1786"/>
              <a:gd name="T35" fmla="*/ 2955925 h 1566"/>
              <a:gd name="T36" fmla="*/ 513276 w 1786"/>
              <a:gd name="T37" fmla="*/ 2952150 h 1566"/>
              <a:gd name="T38" fmla="*/ 460439 w 1786"/>
              <a:gd name="T39" fmla="*/ 2921949 h 156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786" h="1566">
                <a:moveTo>
                  <a:pt x="244" y="1548"/>
                </a:moveTo>
                <a:lnTo>
                  <a:pt x="0" y="1382"/>
                </a:lnTo>
                <a:lnTo>
                  <a:pt x="140" y="1290"/>
                </a:lnTo>
                <a:lnTo>
                  <a:pt x="334" y="1138"/>
                </a:lnTo>
                <a:lnTo>
                  <a:pt x="562" y="1014"/>
                </a:lnTo>
                <a:lnTo>
                  <a:pt x="778" y="878"/>
                </a:lnTo>
                <a:lnTo>
                  <a:pt x="908" y="706"/>
                </a:lnTo>
                <a:lnTo>
                  <a:pt x="1000" y="472"/>
                </a:lnTo>
                <a:lnTo>
                  <a:pt x="1354" y="0"/>
                </a:lnTo>
                <a:lnTo>
                  <a:pt x="1786" y="144"/>
                </a:lnTo>
                <a:lnTo>
                  <a:pt x="1566" y="402"/>
                </a:lnTo>
                <a:lnTo>
                  <a:pt x="1466" y="658"/>
                </a:lnTo>
                <a:lnTo>
                  <a:pt x="1384" y="880"/>
                </a:lnTo>
                <a:lnTo>
                  <a:pt x="1250" y="1058"/>
                </a:lnTo>
                <a:lnTo>
                  <a:pt x="1040" y="1188"/>
                </a:lnTo>
                <a:lnTo>
                  <a:pt x="812" y="1312"/>
                </a:lnTo>
                <a:lnTo>
                  <a:pt x="598" y="1470"/>
                </a:lnTo>
                <a:lnTo>
                  <a:pt x="426" y="1566"/>
                </a:lnTo>
                <a:lnTo>
                  <a:pt x="272" y="1564"/>
                </a:lnTo>
                <a:lnTo>
                  <a:pt x="244" y="1548"/>
                </a:lnTo>
                <a:close/>
              </a:path>
            </a:pathLst>
          </a:custGeom>
          <a:solidFill>
            <a:srgbClr val="00FFFF"/>
          </a:solidFill>
          <a:ln w="0">
            <a:solidFill>
              <a:srgbClr val="00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589" name="Line 13"/>
          <p:cNvSpPr>
            <a:spLocks noChangeAspect="1" noChangeShapeType="1"/>
          </p:cNvSpPr>
          <p:nvPr/>
        </p:nvSpPr>
        <p:spPr bwMode="auto">
          <a:xfrm flipH="1" flipV="1">
            <a:off x="5835650" y="42513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0" name="Line 14"/>
          <p:cNvSpPr>
            <a:spLocks noChangeAspect="1" noChangeShapeType="1"/>
          </p:cNvSpPr>
          <p:nvPr/>
        </p:nvSpPr>
        <p:spPr bwMode="auto">
          <a:xfrm flipH="1" flipV="1">
            <a:off x="5797550" y="4225925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1" name="Line 15"/>
          <p:cNvSpPr>
            <a:spLocks noChangeAspect="1" noChangeShapeType="1"/>
          </p:cNvSpPr>
          <p:nvPr/>
        </p:nvSpPr>
        <p:spPr bwMode="auto">
          <a:xfrm flipH="1" flipV="1">
            <a:off x="5759450" y="4198938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2" name="Line 16"/>
          <p:cNvSpPr>
            <a:spLocks noChangeAspect="1" noChangeShapeType="1"/>
          </p:cNvSpPr>
          <p:nvPr/>
        </p:nvSpPr>
        <p:spPr bwMode="auto">
          <a:xfrm flipH="1" flipV="1">
            <a:off x="5718175" y="41719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3" name="Line 17"/>
          <p:cNvSpPr>
            <a:spLocks noChangeAspect="1" noChangeShapeType="1"/>
          </p:cNvSpPr>
          <p:nvPr/>
        </p:nvSpPr>
        <p:spPr bwMode="auto">
          <a:xfrm flipH="1" flipV="1">
            <a:off x="5680075" y="4146550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4" name="Line 18"/>
          <p:cNvSpPr>
            <a:spLocks noChangeAspect="1" noChangeShapeType="1"/>
          </p:cNvSpPr>
          <p:nvPr/>
        </p:nvSpPr>
        <p:spPr bwMode="auto">
          <a:xfrm flipH="1" flipV="1">
            <a:off x="5641975" y="4116388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5" name="Line 19"/>
          <p:cNvSpPr>
            <a:spLocks noChangeAspect="1" noChangeShapeType="1"/>
          </p:cNvSpPr>
          <p:nvPr/>
        </p:nvSpPr>
        <p:spPr bwMode="auto">
          <a:xfrm flipH="1" flipV="1">
            <a:off x="5600700" y="408940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6" name="Line 20"/>
          <p:cNvSpPr>
            <a:spLocks noChangeAspect="1" noChangeShapeType="1"/>
          </p:cNvSpPr>
          <p:nvPr/>
        </p:nvSpPr>
        <p:spPr bwMode="auto">
          <a:xfrm flipH="1" flipV="1">
            <a:off x="5562600" y="40624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7" name="Line 21"/>
          <p:cNvSpPr>
            <a:spLocks noChangeAspect="1" noChangeShapeType="1"/>
          </p:cNvSpPr>
          <p:nvPr/>
        </p:nvSpPr>
        <p:spPr bwMode="auto">
          <a:xfrm flipH="1" flipV="1">
            <a:off x="5526088" y="4037013"/>
            <a:ext cx="635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8" name="Line 22"/>
          <p:cNvSpPr>
            <a:spLocks noChangeAspect="1" noChangeShapeType="1"/>
          </p:cNvSpPr>
          <p:nvPr/>
        </p:nvSpPr>
        <p:spPr bwMode="auto">
          <a:xfrm flipH="1" flipV="1">
            <a:off x="5483225" y="401002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599" name="Line 23"/>
          <p:cNvSpPr>
            <a:spLocks noChangeAspect="1" noChangeShapeType="1"/>
          </p:cNvSpPr>
          <p:nvPr/>
        </p:nvSpPr>
        <p:spPr bwMode="auto">
          <a:xfrm flipH="1" flipV="1">
            <a:off x="5446713" y="3983038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0" name="Line 24"/>
          <p:cNvSpPr>
            <a:spLocks noChangeAspect="1" noChangeShapeType="1"/>
          </p:cNvSpPr>
          <p:nvPr/>
        </p:nvSpPr>
        <p:spPr bwMode="auto">
          <a:xfrm flipH="1" flipV="1">
            <a:off x="5405438" y="395763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1" name="Line 25"/>
          <p:cNvSpPr>
            <a:spLocks noChangeAspect="1" noChangeShapeType="1"/>
          </p:cNvSpPr>
          <p:nvPr/>
        </p:nvSpPr>
        <p:spPr bwMode="auto">
          <a:xfrm flipV="1">
            <a:off x="5422900" y="3930650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2" name="Line 26"/>
          <p:cNvSpPr>
            <a:spLocks noChangeAspect="1" noChangeShapeType="1"/>
          </p:cNvSpPr>
          <p:nvPr/>
        </p:nvSpPr>
        <p:spPr bwMode="auto">
          <a:xfrm flipV="1">
            <a:off x="5465763" y="390366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3" name="Line 27"/>
          <p:cNvSpPr>
            <a:spLocks noChangeAspect="1" noChangeShapeType="1"/>
          </p:cNvSpPr>
          <p:nvPr/>
        </p:nvSpPr>
        <p:spPr bwMode="auto">
          <a:xfrm flipV="1">
            <a:off x="5502275" y="3881438"/>
            <a:ext cx="12700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4" name="Line 28"/>
          <p:cNvSpPr>
            <a:spLocks noChangeAspect="1" noChangeShapeType="1"/>
          </p:cNvSpPr>
          <p:nvPr/>
        </p:nvSpPr>
        <p:spPr bwMode="auto">
          <a:xfrm flipV="1">
            <a:off x="5540375" y="38560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5" name="Line 29"/>
          <p:cNvSpPr>
            <a:spLocks noChangeAspect="1" noChangeShapeType="1"/>
          </p:cNvSpPr>
          <p:nvPr/>
        </p:nvSpPr>
        <p:spPr bwMode="auto">
          <a:xfrm flipV="1">
            <a:off x="5581650" y="382905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6" name="Line 30"/>
          <p:cNvSpPr>
            <a:spLocks noChangeAspect="1" noChangeShapeType="1"/>
          </p:cNvSpPr>
          <p:nvPr/>
        </p:nvSpPr>
        <p:spPr bwMode="auto">
          <a:xfrm flipV="1">
            <a:off x="5619750" y="3802063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7" name="Freeform 31"/>
          <p:cNvSpPr>
            <a:spLocks noChangeAspect="1"/>
          </p:cNvSpPr>
          <p:nvPr/>
        </p:nvSpPr>
        <p:spPr bwMode="auto">
          <a:xfrm>
            <a:off x="5661025" y="3776663"/>
            <a:ext cx="7938" cy="6350"/>
          </a:xfrm>
          <a:custGeom>
            <a:avLst/>
            <a:gdLst>
              <a:gd name="T0" fmla="*/ 0 w 4"/>
              <a:gd name="T1" fmla="*/ 6350 h 4"/>
              <a:gd name="T2" fmla="*/ 3969 w 4"/>
              <a:gd name="T3" fmla="*/ 3175 h 4"/>
              <a:gd name="T4" fmla="*/ 7938 w 4"/>
              <a:gd name="T5" fmla="*/ 0 h 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" h="4">
                <a:moveTo>
                  <a:pt x="0" y="4"/>
                </a:moveTo>
                <a:lnTo>
                  <a:pt x="2" y="2"/>
                </a:lnTo>
                <a:lnTo>
                  <a:pt x="4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8" name="Line 32"/>
          <p:cNvSpPr>
            <a:spLocks noChangeAspect="1" noChangeShapeType="1"/>
          </p:cNvSpPr>
          <p:nvPr/>
        </p:nvSpPr>
        <p:spPr bwMode="auto">
          <a:xfrm flipV="1">
            <a:off x="5699125" y="3746500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09" name="Line 33"/>
          <p:cNvSpPr>
            <a:spLocks noChangeAspect="1" noChangeShapeType="1"/>
          </p:cNvSpPr>
          <p:nvPr/>
        </p:nvSpPr>
        <p:spPr bwMode="auto">
          <a:xfrm flipV="1">
            <a:off x="5737225" y="3719513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0" name="Line 34"/>
          <p:cNvSpPr>
            <a:spLocks noChangeAspect="1" noChangeShapeType="1"/>
          </p:cNvSpPr>
          <p:nvPr/>
        </p:nvSpPr>
        <p:spPr bwMode="auto">
          <a:xfrm flipV="1">
            <a:off x="5775325" y="368935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1" name="Line 35"/>
          <p:cNvSpPr>
            <a:spLocks noChangeAspect="1" noChangeShapeType="1"/>
          </p:cNvSpPr>
          <p:nvPr/>
        </p:nvSpPr>
        <p:spPr bwMode="auto">
          <a:xfrm flipV="1">
            <a:off x="5808663" y="365918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2" name="Line 36"/>
          <p:cNvSpPr>
            <a:spLocks noChangeAspect="1" noChangeShapeType="1"/>
          </p:cNvSpPr>
          <p:nvPr/>
        </p:nvSpPr>
        <p:spPr bwMode="auto">
          <a:xfrm flipV="1">
            <a:off x="5846763" y="36290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3" name="Line 37"/>
          <p:cNvSpPr>
            <a:spLocks noChangeAspect="1" noChangeShapeType="1"/>
          </p:cNvSpPr>
          <p:nvPr/>
        </p:nvSpPr>
        <p:spPr bwMode="auto">
          <a:xfrm flipV="1">
            <a:off x="5883275" y="3602038"/>
            <a:ext cx="1270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4" name="Line 38"/>
          <p:cNvSpPr>
            <a:spLocks noChangeAspect="1" noChangeShapeType="1"/>
          </p:cNvSpPr>
          <p:nvPr/>
        </p:nvSpPr>
        <p:spPr bwMode="auto">
          <a:xfrm flipV="1">
            <a:off x="5921375" y="35718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5" name="Line 39"/>
          <p:cNvSpPr>
            <a:spLocks noChangeAspect="1" noChangeShapeType="1"/>
          </p:cNvSpPr>
          <p:nvPr/>
        </p:nvSpPr>
        <p:spPr bwMode="auto">
          <a:xfrm flipV="1">
            <a:off x="5959475" y="35417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6" name="Line 40"/>
          <p:cNvSpPr>
            <a:spLocks noChangeAspect="1" noChangeShapeType="1"/>
          </p:cNvSpPr>
          <p:nvPr/>
        </p:nvSpPr>
        <p:spPr bwMode="auto">
          <a:xfrm flipV="1">
            <a:off x="5997575" y="35115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7" name="Line 41"/>
          <p:cNvSpPr>
            <a:spLocks noChangeAspect="1" noChangeShapeType="1"/>
          </p:cNvSpPr>
          <p:nvPr/>
        </p:nvSpPr>
        <p:spPr bwMode="auto">
          <a:xfrm flipV="1">
            <a:off x="6035675" y="3486150"/>
            <a:ext cx="635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8" name="Line 42"/>
          <p:cNvSpPr>
            <a:spLocks noChangeAspect="1" noChangeShapeType="1"/>
          </p:cNvSpPr>
          <p:nvPr/>
        </p:nvSpPr>
        <p:spPr bwMode="auto">
          <a:xfrm flipV="1">
            <a:off x="6076950" y="3462338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19" name="Line 43"/>
          <p:cNvSpPr>
            <a:spLocks noChangeAspect="1" noChangeShapeType="1"/>
          </p:cNvSpPr>
          <p:nvPr/>
        </p:nvSpPr>
        <p:spPr bwMode="auto">
          <a:xfrm flipV="1">
            <a:off x="6118225" y="34401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0" name="Line 44"/>
          <p:cNvSpPr>
            <a:spLocks noChangeAspect="1" noChangeShapeType="1"/>
          </p:cNvSpPr>
          <p:nvPr/>
        </p:nvSpPr>
        <p:spPr bwMode="auto">
          <a:xfrm flipV="1">
            <a:off x="6159500" y="34178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1" name="Line 45"/>
          <p:cNvSpPr>
            <a:spLocks noChangeAspect="1" noChangeShapeType="1"/>
          </p:cNvSpPr>
          <p:nvPr/>
        </p:nvSpPr>
        <p:spPr bwMode="auto">
          <a:xfrm flipV="1">
            <a:off x="6200775" y="339407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2" name="Line 46"/>
          <p:cNvSpPr>
            <a:spLocks noChangeAspect="1" noChangeShapeType="1"/>
          </p:cNvSpPr>
          <p:nvPr/>
        </p:nvSpPr>
        <p:spPr bwMode="auto">
          <a:xfrm flipV="1">
            <a:off x="6242050" y="3371850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3" name="Line 47"/>
          <p:cNvSpPr>
            <a:spLocks noChangeAspect="1" noChangeShapeType="1"/>
          </p:cNvSpPr>
          <p:nvPr/>
        </p:nvSpPr>
        <p:spPr bwMode="auto">
          <a:xfrm flipV="1">
            <a:off x="6283325" y="334962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4" name="Line 48"/>
          <p:cNvSpPr>
            <a:spLocks noChangeAspect="1" noChangeShapeType="1"/>
          </p:cNvSpPr>
          <p:nvPr/>
        </p:nvSpPr>
        <p:spPr bwMode="auto">
          <a:xfrm flipV="1">
            <a:off x="6326188" y="33305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5" name="Line 49"/>
          <p:cNvSpPr>
            <a:spLocks noChangeAspect="1" noChangeShapeType="1"/>
          </p:cNvSpPr>
          <p:nvPr/>
        </p:nvSpPr>
        <p:spPr bwMode="auto">
          <a:xfrm flipV="1">
            <a:off x="6367463" y="330835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6" name="Line 50"/>
          <p:cNvSpPr>
            <a:spLocks noChangeAspect="1" noChangeShapeType="1"/>
          </p:cNvSpPr>
          <p:nvPr/>
        </p:nvSpPr>
        <p:spPr bwMode="auto">
          <a:xfrm flipV="1">
            <a:off x="6408738" y="328612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7" name="Line 51"/>
          <p:cNvSpPr>
            <a:spLocks noChangeAspect="1" noChangeShapeType="1"/>
          </p:cNvSpPr>
          <p:nvPr/>
        </p:nvSpPr>
        <p:spPr bwMode="auto">
          <a:xfrm flipV="1">
            <a:off x="6450013" y="3262313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8" name="Line 52"/>
          <p:cNvSpPr>
            <a:spLocks noChangeAspect="1" noChangeShapeType="1"/>
          </p:cNvSpPr>
          <p:nvPr/>
        </p:nvSpPr>
        <p:spPr bwMode="auto">
          <a:xfrm flipV="1">
            <a:off x="6491288" y="3236913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29" name="Line 53"/>
          <p:cNvSpPr>
            <a:spLocks noChangeAspect="1" noChangeShapeType="1"/>
          </p:cNvSpPr>
          <p:nvPr/>
        </p:nvSpPr>
        <p:spPr bwMode="auto">
          <a:xfrm flipV="1">
            <a:off x="6529388" y="32099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0" name="Line 54"/>
          <p:cNvSpPr>
            <a:spLocks noChangeAspect="1" noChangeShapeType="1"/>
          </p:cNvSpPr>
          <p:nvPr/>
        </p:nvSpPr>
        <p:spPr bwMode="auto">
          <a:xfrm flipV="1">
            <a:off x="6570663" y="3187700"/>
            <a:ext cx="7937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1" name="Line 55"/>
          <p:cNvSpPr>
            <a:spLocks noChangeAspect="1" noChangeShapeType="1"/>
          </p:cNvSpPr>
          <p:nvPr/>
        </p:nvSpPr>
        <p:spPr bwMode="auto">
          <a:xfrm flipV="1">
            <a:off x="6608763" y="316071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2" name="Line 56"/>
          <p:cNvSpPr>
            <a:spLocks noChangeAspect="1" noChangeShapeType="1"/>
          </p:cNvSpPr>
          <p:nvPr/>
        </p:nvSpPr>
        <p:spPr bwMode="auto">
          <a:xfrm flipV="1">
            <a:off x="6650038" y="31337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3" name="Line 57"/>
          <p:cNvSpPr>
            <a:spLocks noChangeAspect="1" noChangeShapeType="1"/>
          </p:cNvSpPr>
          <p:nvPr/>
        </p:nvSpPr>
        <p:spPr bwMode="auto">
          <a:xfrm flipV="1">
            <a:off x="6691313" y="3111500"/>
            <a:ext cx="7937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4" name="Line 58"/>
          <p:cNvSpPr>
            <a:spLocks noChangeAspect="1" noChangeShapeType="1"/>
          </p:cNvSpPr>
          <p:nvPr/>
        </p:nvSpPr>
        <p:spPr bwMode="auto">
          <a:xfrm flipV="1">
            <a:off x="6729413" y="3086100"/>
            <a:ext cx="1111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5" name="Line 59"/>
          <p:cNvSpPr>
            <a:spLocks noChangeAspect="1" noChangeShapeType="1"/>
          </p:cNvSpPr>
          <p:nvPr/>
        </p:nvSpPr>
        <p:spPr bwMode="auto">
          <a:xfrm flipV="1">
            <a:off x="6770688" y="30591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6" name="Line 60"/>
          <p:cNvSpPr>
            <a:spLocks noChangeAspect="1" noChangeShapeType="1"/>
          </p:cNvSpPr>
          <p:nvPr/>
        </p:nvSpPr>
        <p:spPr bwMode="auto">
          <a:xfrm flipV="1">
            <a:off x="6808788" y="3036888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7" name="Line 61"/>
          <p:cNvSpPr>
            <a:spLocks noChangeAspect="1" noChangeShapeType="1"/>
          </p:cNvSpPr>
          <p:nvPr/>
        </p:nvSpPr>
        <p:spPr bwMode="auto">
          <a:xfrm flipV="1">
            <a:off x="6850063" y="3009900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8" name="Line 62"/>
          <p:cNvSpPr>
            <a:spLocks noChangeAspect="1" noChangeShapeType="1"/>
          </p:cNvSpPr>
          <p:nvPr/>
        </p:nvSpPr>
        <p:spPr bwMode="auto">
          <a:xfrm flipV="1">
            <a:off x="6883400" y="297656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39" name="Line 63"/>
          <p:cNvSpPr>
            <a:spLocks noChangeAspect="1" noChangeShapeType="1"/>
          </p:cNvSpPr>
          <p:nvPr/>
        </p:nvSpPr>
        <p:spPr bwMode="auto">
          <a:xfrm flipV="1">
            <a:off x="6910388" y="293846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0" name="Line 64"/>
          <p:cNvSpPr>
            <a:spLocks noChangeAspect="1" noChangeShapeType="1"/>
          </p:cNvSpPr>
          <p:nvPr/>
        </p:nvSpPr>
        <p:spPr bwMode="auto">
          <a:xfrm flipV="1">
            <a:off x="6940550" y="29003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1" name="Line 65"/>
          <p:cNvSpPr>
            <a:spLocks noChangeAspect="1" noChangeShapeType="1"/>
          </p:cNvSpPr>
          <p:nvPr/>
        </p:nvSpPr>
        <p:spPr bwMode="auto">
          <a:xfrm flipV="1">
            <a:off x="6967538" y="286226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2" name="Line 66"/>
          <p:cNvSpPr>
            <a:spLocks noChangeAspect="1" noChangeShapeType="1"/>
          </p:cNvSpPr>
          <p:nvPr/>
        </p:nvSpPr>
        <p:spPr bwMode="auto">
          <a:xfrm flipV="1">
            <a:off x="6997700" y="28241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3" name="Line 67"/>
          <p:cNvSpPr>
            <a:spLocks noChangeAspect="1" noChangeShapeType="1"/>
          </p:cNvSpPr>
          <p:nvPr/>
        </p:nvSpPr>
        <p:spPr bwMode="auto">
          <a:xfrm flipV="1">
            <a:off x="7023100" y="278288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4" name="Line 68"/>
          <p:cNvSpPr>
            <a:spLocks noChangeAspect="1" noChangeShapeType="1"/>
          </p:cNvSpPr>
          <p:nvPr/>
        </p:nvSpPr>
        <p:spPr bwMode="auto">
          <a:xfrm flipV="1">
            <a:off x="7053263" y="274637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5" name="Line 69"/>
          <p:cNvSpPr>
            <a:spLocks noChangeAspect="1" noChangeShapeType="1"/>
          </p:cNvSpPr>
          <p:nvPr/>
        </p:nvSpPr>
        <p:spPr bwMode="auto">
          <a:xfrm flipV="1">
            <a:off x="7080250" y="2708275"/>
            <a:ext cx="7938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6" name="Freeform 70"/>
          <p:cNvSpPr>
            <a:spLocks noChangeAspect="1"/>
          </p:cNvSpPr>
          <p:nvPr/>
        </p:nvSpPr>
        <p:spPr bwMode="auto">
          <a:xfrm>
            <a:off x="7110413" y="2670175"/>
            <a:ext cx="3175" cy="11113"/>
          </a:xfrm>
          <a:custGeom>
            <a:avLst/>
            <a:gdLst>
              <a:gd name="T0" fmla="*/ 0 w 2"/>
              <a:gd name="T1" fmla="*/ 11113 h 6"/>
              <a:gd name="T2" fmla="*/ 3175 w 2"/>
              <a:gd name="T3" fmla="*/ 7409 h 6"/>
              <a:gd name="T4" fmla="*/ 3175 w 2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6">
                <a:moveTo>
                  <a:pt x="0" y="6"/>
                </a:moveTo>
                <a:lnTo>
                  <a:pt x="2" y="4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7" name="Line 71"/>
          <p:cNvSpPr>
            <a:spLocks noChangeAspect="1" noChangeShapeType="1"/>
          </p:cNvSpPr>
          <p:nvPr/>
        </p:nvSpPr>
        <p:spPr bwMode="auto">
          <a:xfrm flipV="1">
            <a:off x="7129463" y="2624138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8" name="Line 72"/>
          <p:cNvSpPr>
            <a:spLocks noChangeAspect="1" noChangeShapeType="1"/>
          </p:cNvSpPr>
          <p:nvPr/>
        </p:nvSpPr>
        <p:spPr bwMode="auto">
          <a:xfrm flipV="1">
            <a:off x="7143750" y="258286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49" name="Line 73"/>
          <p:cNvSpPr>
            <a:spLocks noChangeAspect="1" noChangeShapeType="1"/>
          </p:cNvSpPr>
          <p:nvPr/>
        </p:nvSpPr>
        <p:spPr bwMode="auto">
          <a:xfrm flipV="1">
            <a:off x="7162800" y="2538413"/>
            <a:ext cx="4763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0" name="Line 74"/>
          <p:cNvSpPr>
            <a:spLocks noChangeAspect="1" noChangeShapeType="1"/>
          </p:cNvSpPr>
          <p:nvPr/>
        </p:nvSpPr>
        <p:spPr bwMode="auto">
          <a:xfrm flipV="1">
            <a:off x="7181850" y="2497138"/>
            <a:ext cx="476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1" name="Line 75"/>
          <p:cNvSpPr>
            <a:spLocks noChangeAspect="1" noChangeShapeType="1"/>
          </p:cNvSpPr>
          <p:nvPr/>
        </p:nvSpPr>
        <p:spPr bwMode="auto">
          <a:xfrm flipV="1">
            <a:off x="7197725" y="24511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2" name="Line 76"/>
          <p:cNvSpPr>
            <a:spLocks noChangeAspect="1" noChangeShapeType="1"/>
          </p:cNvSpPr>
          <p:nvPr/>
        </p:nvSpPr>
        <p:spPr bwMode="auto">
          <a:xfrm flipV="1">
            <a:off x="7216775" y="240665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3" name="Line 77"/>
          <p:cNvSpPr>
            <a:spLocks noChangeAspect="1" noChangeShapeType="1"/>
          </p:cNvSpPr>
          <p:nvPr/>
        </p:nvSpPr>
        <p:spPr bwMode="auto">
          <a:xfrm flipV="1">
            <a:off x="7235825" y="2363788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4" name="Line 78"/>
          <p:cNvSpPr>
            <a:spLocks noChangeAspect="1" noChangeShapeType="1"/>
          </p:cNvSpPr>
          <p:nvPr/>
        </p:nvSpPr>
        <p:spPr bwMode="auto">
          <a:xfrm flipV="1">
            <a:off x="7250113" y="231933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5" name="Line 79"/>
          <p:cNvSpPr>
            <a:spLocks noChangeAspect="1" noChangeShapeType="1"/>
          </p:cNvSpPr>
          <p:nvPr/>
        </p:nvSpPr>
        <p:spPr bwMode="auto">
          <a:xfrm flipV="1">
            <a:off x="7269163" y="22733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6" name="Freeform 80"/>
          <p:cNvSpPr>
            <a:spLocks noChangeAspect="1"/>
          </p:cNvSpPr>
          <p:nvPr/>
        </p:nvSpPr>
        <p:spPr bwMode="auto">
          <a:xfrm>
            <a:off x="7288213" y="2232025"/>
            <a:ext cx="3175" cy="11113"/>
          </a:xfrm>
          <a:custGeom>
            <a:avLst/>
            <a:gdLst>
              <a:gd name="T0" fmla="*/ 0 w 2"/>
              <a:gd name="T1" fmla="*/ 11113 h 6"/>
              <a:gd name="T2" fmla="*/ 0 w 2"/>
              <a:gd name="T3" fmla="*/ 3704 h 6"/>
              <a:gd name="T4" fmla="*/ 3175 w 2"/>
              <a:gd name="T5" fmla="*/ 0 h 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6">
                <a:moveTo>
                  <a:pt x="0" y="6"/>
                </a:moveTo>
                <a:lnTo>
                  <a:pt x="0" y="2"/>
                </a:lnTo>
                <a:lnTo>
                  <a:pt x="2" y="0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7" name="Line 81"/>
          <p:cNvSpPr>
            <a:spLocks noChangeAspect="1" noChangeShapeType="1"/>
          </p:cNvSpPr>
          <p:nvPr/>
        </p:nvSpPr>
        <p:spPr bwMode="auto">
          <a:xfrm flipV="1">
            <a:off x="7313613" y="219392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8" name="Line 82"/>
          <p:cNvSpPr>
            <a:spLocks noChangeAspect="1" noChangeShapeType="1"/>
          </p:cNvSpPr>
          <p:nvPr/>
        </p:nvSpPr>
        <p:spPr bwMode="auto">
          <a:xfrm flipV="1">
            <a:off x="7340600" y="215741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59" name="Line 83"/>
          <p:cNvSpPr>
            <a:spLocks noChangeAspect="1" noChangeShapeType="1"/>
          </p:cNvSpPr>
          <p:nvPr/>
        </p:nvSpPr>
        <p:spPr bwMode="auto">
          <a:xfrm flipV="1">
            <a:off x="7370763" y="21193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0" name="Line 84"/>
          <p:cNvSpPr>
            <a:spLocks noChangeAspect="1" noChangeShapeType="1"/>
          </p:cNvSpPr>
          <p:nvPr/>
        </p:nvSpPr>
        <p:spPr bwMode="auto">
          <a:xfrm flipV="1">
            <a:off x="7397750" y="20812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1" name="Line 85"/>
          <p:cNvSpPr>
            <a:spLocks noChangeAspect="1" noChangeShapeType="1"/>
          </p:cNvSpPr>
          <p:nvPr/>
        </p:nvSpPr>
        <p:spPr bwMode="auto">
          <a:xfrm flipV="1">
            <a:off x="7427913" y="20431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2" name="Line 86"/>
          <p:cNvSpPr>
            <a:spLocks noChangeAspect="1" noChangeShapeType="1"/>
          </p:cNvSpPr>
          <p:nvPr/>
        </p:nvSpPr>
        <p:spPr bwMode="auto">
          <a:xfrm flipV="1">
            <a:off x="7453313" y="2006600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3" name="Line 87"/>
          <p:cNvSpPr>
            <a:spLocks noChangeAspect="1" noChangeShapeType="1"/>
          </p:cNvSpPr>
          <p:nvPr/>
        </p:nvSpPr>
        <p:spPr bwMode="auto">
          <a:xfrm flipV="1">
            <a:off x="7483475" y="19685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4" name="Line 88"/>
          <p:cNvSpPr>
            <a:spLocks noChangeAspect="1" noChangeShapeType="1"/>
          </p:cNvSpPr>
          <p:nvPr/>
        </p:nvSpPr>
        <p:spPr bwMode="auto">
          <a:xfrm flipV="1">
            <a:off x="7510463" y="1930400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5" name="Line 89"/>
          <p:cNvSpPr>
            <a:spLocks noChangeAspect="1" noChangeShapeType="1"/>
          </p:cNvSpPr>
          <p:nvPr/>
        </p:nvSpPr>
        <p:spPr bwMode="auto">
          <a:xfrm flipV="1">
            <a:off x="7540625" y="18923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6" name="Line 90"/>
          <p:cNvSpPr>
            <a:spLocks noChangeAspect="1" noChangeShapeType="1"/>
          </p:cNvSpPr>
          <p:nvPr/>
        </p:nvSpPr>
        <p:spPr bwMode="auto">
          <a:xfrm flipV="1">
            <a:off x="7567613" y="185420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7" name="Line 91"/>
          <p:cNvSpPr>
            <a:spLocks noChangeAspect="1" noChangeShapeType="1"/>
          </p:cNvSpPr>
          <p:nvPr/>
        </p:nvSpPr>
        <p:spPr bwMode="auto">
          <a:xfrm flipV="1">
            <a:off x="7597775" y="1817688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8" name="Line 92"/>
          <p:cNvSpPr>
            <a:spLocks noChangeAspect="1" noChangeShapeType="1"/>
          </p:cNvSpPr>
          <p:nvPr/>
        </p:nvSpPr>
        <p:spPr bwMode="auto">
          <a:xfrm flipV="1">
            <a:off x="7623175" y="17795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69" name="Line 93"/>
          <p:cNvSpPr>
            <a:spLocks noChangeAspect="1" noChangeShapeType="1"/>
          </p:cNvSpPr>
          <p:nvPr/>
        </p:nvSpPr>
        <p:spPr bwMode="auto">
          <a:xfrm flipV="1">
            <a:off x="7653338" y="174148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0" name="Line 94"/>
          <p:cNvSpPr>
            <a:spLocks noChangeAspect="1" noChangeShapeType="1"/>
          </p:cNvSpPr>
          <p:nvPr/>
        </p:nvSpPr>
        <p:spPr bwMode="auto">
          <a:xfrm flipV="1">
            <a:off x="7680325" y="17033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1" name="Line 95"/>
          <p:cNvSpPr>
            <a:spLocks noChangeAspect="1" noChangeShapeType="1"/>
          </p:cNvSpPr>
          <p:nvPr/>
        </p:nvSpPr>
        <p:spPr bwMode="auto">
          <a:xfrm flipV="1">
            <a:off x="7710488" y="1666875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2" name="Line 96"/>
          <p:cNvSpPr>
            <a:spLocks noChangeAspect="1" noChangeShapeType="1"/>
          </p:cNvSpPr>
          <p:nvPr/>
        </p:nvSpPr>
        <p:spPr bwMode="auto">
          <a:xfrm flipV="1">
            <a:off x="7737475" y="1628775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3" name="Line 97"/>
          <p:cNvSpPr>
            <a:spLocks noChangeAspect="1" noChangeShapeType="1"/>
          </p:cNvSpPr>
          <p:nvPr/>
        </p:nvSpPr>
        <p:spPr bwMode="auto">
          <a:xfrm flipV="1">
            <a:off x="7767638" y="1590675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4" name="Line 98"/>
          <p:cNvSpPr>
            <a:spLocks noChangeAspect="1" noChangeShapeType="1"/>
          </p:cNvSpPr>
          <p:nvPr/>
        </p:nvSpPr>
        <p:spPr bwMode="auto">
          <a:xfrm flipV="1">
            <a:off x="7797800" y="1552575"/>
            <a:ext cx="3175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5" name="Line 99"/>
          <p:cNvSpPr>
            <a:spLocks noChangeAspect="1" noChangeShapeType="1"/>
          </p:cNvSpPr>
          <p:nvPr/>
        </p:nvSpPr>
        <p:spPr bwMode="auto">
          <a:xfrm flipV="1">
            <a:off x="7823200" y="15144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6" name="Line 100"/>
          <p:cNvSpPr>
            <a:spLocks noChangeAspect="1" noChangeShapeType="1"/>
          </p:cNvSpPr>
          <p:nvPr/>
        </p:nvSpPr>
        <p:spPr bwMode="auto">
          <a:xfrm flipV="1">
            <a:off x="7853363" y="1477963"/>
            <a:ext cx="476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7" name="Line 101"/>
          <p:cNvSpPr>
            <a:spLocks noChangeAspect="1" noChangeShapeType="1"/>
          </p:cNvSpPr>
          <p:nvPr/>
        </p:nvSpPr>
        <p:spPr bwMode="auto">
          <a:xfrm flipV="1">
            <a:off x="7880350" y="143668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8" name="Line 102"/>
          <p:cNvSpPr>
            <a:spLocks noChangeAspect="1" noChangeShapeType="1"/>
          </p:cNvSpPr>
          <p:nvPr/>
        </p:nvSpPr>
        <p:spPr bwMode="auto">
          <a:xfrm flipV="1">
            <a:off x="7910513" y="139858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79" name="Line 103"/>
          <p:cNvSpPr>
            <a:spLocks noChangeAspect="1" noChangeShapeType="1"/>
          </p:cNvSpPr>
          <p:nvPr/>
        </p:nvSpPr>
        <p:spPr bwMode="auto">
          <a:xfrm flipV="1">
            <a:off x="7937500" y="1360488"/>
            <a:ext cx="6350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0" name="Line 104"/>
          <p:cNvSpPr>
            <a:spLocks noChangeAspect="1" noChangeShapeType="1"/>
          </p:cNvSpPr>
          <p:nvPr/>
        </p:nvSpPr>
        <p:spPr bwMode="auto">
          <a:xfrm>
            <a:off x="7970838" y="13493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1" name="Line 105"/>
          <p:cNvSpPr>
            <a:spLocks noChangeAspect="1" noChangeShapeType="1"/>
          </p:cNvSpPr>
          <p:nvPr/>
        </p:nvSpPr>
        <p:spPr bwMode="auto">
          <a:xfrm>
            <a:off x="8016875" y="1363663"/>
            <a:ext cx="11113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2" name="Line 106"/>
          <p:cNvSpPr>
            <a:spLocks noChangeAspect="1" noChangeShapeType="1"/>
          </p:cNvSpPr>
          <p:nvPr/>
        </p:nvSpPr>
        <p:spPr bwMode="auto">
          <a:xfrm>
            <a:off x="8061325" y="13795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3" name="Line 107"/>
          <p:cNvSpPr>
            <a:spLocks noChangeAspect="1" noChangeShapeType="1"/>
          </p:cNvSpPr>
          <p:nvPr/>
        </p:nvSpPr>
        <p:spPr bwMode="auto">
          <a:xfrm>
            <a:off x="8107363" y="1393825"/>
            <a:ext cx="11112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4" name="Line 108"/>
          <p:cNvSpPr>
            <a:spLocks noChangeAspect="1" noChangeShapeType="1"/>
          </p:cNvSpPr>
          <p:nvPr/>
        </p:nvSpPr>
        <p:spPr bwMode="auto">
          <a:xfrm>
            <a:off x="8148638" y="140970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5" name="Line 109"/>
          <p:cNvSpPr>
            <a:spLocks noChangeAspect="1" noChangeShapeType="1"/>
          </p:cNvSpPr>
          <p:nvPr/>
        </p:nvSpPr>
        <p:spPr bwMode="auto">
          <a:xfrm>
            <a:off x="8193088" y="1423988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6" name="Line 110"/>
          <p:cNvSpPr>
            <a:spLocks noChangeAspect="1" noChangeShapeType="1"/>
          </p:cNvSpPr>
          <p:nvPr/>
        </p:nvSpPr>
        <p:spPr bwMode="auto">
          <a:xfrm>
            <a:off x="8239125" y="143986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7" name="Line 111"/>
          <p:cNvSpPr>
            <a:spLocks noChangeAspect="1" noChangeShapeType="1"/>
          </p:cNvSpPr>
          <p:nvPr/>
        </p:nvSpPr>
        <p:spPr bwMode="auto">
          <a:xfrm>
            <a:off x="8283575" y="1454150"/>
            <a:ext cx="12700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8" name="Line 112"/>
          <p:cNvSpPr>
            <a:spLocks noChangeAspect="1" noChangeShapeType="1"/>
          </p:cNvSpPr>
          <p:nvPr/>
        </p:nvSpPr>
        <p:spPr bwMode="auto">
          <a:xfrm>
            <a:off x="8329613" y="147002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89" name="Line 113"/>
          <p:cNvSpPr>
            <a:spLocks noChangeAspect="1" noChangeShapeType="1"/>
          </p:cNvSpPr>
          <p:nvPr/>
        </p:nvSpPr>
        <p:spPr bwMode="auto">
          <a:xfrm>
            <a:off x="8374063" y="1484313"/>
            <a:ext cx="12700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0" name="Line 114"/>
          <p:cNvSpPr>
            <a:spLocks noChangeAspect="1" noChangeShapeType="1"/>
          </p:cNvSpPr>
          <p:nvPr/>
        </p:nvSpPr>
        <p:spPr bwMode="auto">
          <a:xfrm>
            <a:off x="8420100" y="150018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1" name="Line 115"/>
          <p:cNvSpPr>
            <a:spLocks noChangeAspect="1" noChangeShapeType="1"/>
          </p:cNvSpPr>
          <p:nvPr/>
        </p:nvSpPr>
        <p:spPr bwMode="auto">
          <a:xfrm>
            <a:off x="8466138" y="1514475"/>
            <a:ext cx="11112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2" name="Line 116"/>
          <p:cNvSpPr>
            <a:spLocks noChangeAspect="1" noChangeShapeType="1"/>
          </p:cNvSpPr>
          <p:nvPr/>
        </p:nvSpPr>
        <p:spPr bwMode="auto">
          <a:xfrm>
            <a:off x="8507413" y="153035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3" name="Line 117"/>
          <p:cNvSpPr>
            <a:spLocks noChangeAspect="1" noChangeShapeType="1"/>
          </p:cNvSpPr>
          <p:nvPr/>
        </p:nvSpPr>
        <p:spPr bwMode="auto">
          <a:xfrm>
            <a:off x="8551863" y="1544638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4" name="Line 118"/>
          <p:cNvSpPr>
            <a:spLocks noChangeAspect="1" noChangeShapeType="1"/>
          </p:cNvSpPr>
          <p:nvPr/>
        </p:nvSpPr>
        <p:spPr bwMode="auto">
          <a:xfrm>
            <a:off x="8597900" y="156051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5" name="Line 119"/>
          <p:cNvSpPr>
            <a:spLocks noChangeAspect="1" noChangeShapeType="1"/>
          </p:cNvSpPr>
          <p:nvPr/>
        </p:nvSpPr>
        <p:spPr bwMode="auto">
          <a:xfrm>
            <a:off x="8642350" y="157480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6" name="Line 120"/>
          <p:cNvSpPr>
            <a:spLocks noChangeAspect="1" noChangeShapeType="1"/>
          </p:cNvSpPr>
          <p:nvPr/>
        </p:nvSpPr>
        <p:spPr bwMode="auto">
          <a:xfrm>
            <a:off x="8688388" y="1590675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7" name="Line 121"/>
          <p:cNvSpPr>
            <a:spLocks noChangeAspect="1" noChangeShapeType="1"/>
          </p:cNvSpPr>
          <p:nvPr/>
        </p:nvSpPr>
        <p:spPr bwMode="auto">
          <a:xfrm>
            <a:off x="8732838" y="1604963"/>
            <a:ext cx="11112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8" name="Line 122"/>
          <p:cNvSpPr>
            <a:spLocks noChangeAspect="1" noChangeShapeType="1"/>
          </p:cNvSpPr>
          <p:nvPr/>
        </p:nvSpPr>
        <p:spPr bwMode="auto">
          <a:xfrm flipH="1">
            <a:off x="8763000" y="162083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699" name="Line 123"/>
          <p:cNvSpPr>
            <a:spLocks noChangeAspect="1" noChangeShapeType="1"/>
          </p:cNvSpPr>
          <p:nvPr/>
        </p:nvSpPr>
        <p:spPr bwMode="auto">
          <a:xfrm flipH="1">
            <a:off x="8729663" y="165893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0" name="Line 124"/>
          <p:cNvSpPr>
            <a:spLocks noChangeAspect="1" noChangeShapeType="1"/>
          </p:cNvSpPr>
          <p:nvPr/>
        </p:nvSpPr>
        <p:spPr bwMode="auto">
          <a:xfrm flipH="1">
            <a:off x="8699500" y="1692275"/>
            <a:ext cx="7938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1" name="Line 125"/>
          <p:cNvSpPr>
            <a:spLocks noChangeAspect="1" noChangeShapeType="1"/>
          </p:cNvSpPr>
          <p:nvPr/>
        </p:nvSpPr>
        <p:spPr bwMode="auto">
          <a:xfrm flipH="1">
            <a:off x="8669338" y="173037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2" name="Line 126"/>
          <p:cNvSpPr>
            <a:spLocks noChangeAspect="1" noChangeShapeType="1"/>
          </p:cNvSpPr>
          <p:nvPr/>
        </p:nvSpPr>
        <p:spPr bwMode="auto">
          <a:xfrm flipH="1">
            <a:off x="8639175" y="176371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3" name="Line 127"/>
          <p:cNvSpPr>
            <a:spLocks noChangeAspect="1" noChangeShapeType="1"/>
          </p:cNvSpPr>
          <p:nvPr/>
        </p:nvSpPr>
        <p:spPr bwMode="auto">
          <a:xfrm flipH="1">
            <a:off x="8609013" y="1801813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4" name="Line 128"/>
          <p:cNvSpPr>
            <a:spLocks noChangeAspect="1" noChangeShapeType="1"/>
          </p:cNvSpPr>
          <p:nvPr/>
        </p:nvSpPr>
        <p:spPr bwMode="auto">
          <a:xfrm flipH="1">
            <a:off x="8578850" y="1836738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5" name="Line 129"/>
          <p:cNvSpPr>
            <a:spLocks noChangeAspect="1" noChangeShapeType="1"/>
          </p:cNvSpPr>
          <p:nvPr/>
        </p:nvSpPr>
        <p:spPr bwMode="auto">
          <a:xfrm flipH="1">
            <a:off x="8543925" y="18732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6" name="Line 130"/>
          <p:cNvSpPr>
            <a:spLocks noChangeAspect="1" noChangeShapeType="1"/>
          </p:cNvSpPr>
          <p:nvPr/>
        </p:nvSpPr>
        <p:spPr bwMode="auto">
          <a:xfrm flipH="1">
            <a:off x="8513763" y="190817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7" name="Line 131"/>
          <p:cNvSpPr>
            <a:spLocks noChangeAspect="1" noChangeShapeType="1"/>
          </p:cNvSpPr>
          <p:nvPr/>
        </p:nvSpPr>
        <p:spPr bwMode="auto">
          <a:xfrm flipH="1">
            <a:off x="8483600" y="19446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8" name="Line 132"/>
          <p:cNvSpPr>
            <a:spLocks noChangeAspect="1" noChangeShapeType="1"/>
          </p:cNvSpPr>
          <p:nvPr/>
        </p:nvSpPr>
        <p:spPr bwMode="auto">
          <a:xfrm flipH="1">
            <a:off x="8453438" y="1979613"/>
            <a:ext cx="7937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09" name="Line 133"/>
          <p:cNvSpPr>
            <a:spLocks noChangeAspect="1" noChangeShapeType="1"/>
          </p:cNvSpPr>
          <p:nvPr/>
        </p:nvSpPr>
        <p:spPr bwMode="auto">
          <a:xfrm flipH="1">
            <a:off x="8423275" y="2017713"/>
            <a:ext cx="7938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0" name="Line 134"/>
          <p:cNvSpPr>
            <a:spLocks noChangeAspect="1" noChangeShapeType="1"/>
          </p:cNvSpPr>
          <p:nvPr/>
        </p:nvSpPr>
        <p:spPr bwMode="auto">
          <a:xfrm flipH="1">
            <a:off x="8393113" y="2051050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1" name="Line 135"/>
          <p:cNvSpPr>
            <a:spLocks noChangeAspect="1" noChangeShapeType="1"/>
          </p:cNvSpPr>
          <p:nvPr/>
        </p:nvSpPr>
        <p:spPr bwMode="auto">
          <a:xfrm flipH="1">
            <a:off x="8359775" y="20891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2" name="Line 136"/>
          <p:cNvSpPr>
            <a:spLocks noChangeAspect="1" noChangeShapeType="1"/>
          </p:cNvSpPr>
          <p:nvPr/>
        </p:nvSpPr>
        <p:spPr bwMode="auto">
          <a:xfrm flipH="1">
            <a:off x="8340725" y="213042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3" name="Line 137"/>
          <p:cNvSpPr>
            <a:spLocks noChangeAspect="1" noChangeShapeType="1"/>
          </p:cNvSpPr>
          <p:nvPr/>
        </p:nvSpPr>
        <p:spPr bwMode="auto">
          <a:xfrm flipH="1">
            <a:off x="8326438" y="2171700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4" name="Line 138"/>
          <p:cNvSpPr>
            <a:spLocks noChangeAspect="1" noChangeShapeType="1"/>
          </p:cNvSpPr>
          <p:nvPr/>
        </p:nvSpPr>
        <p:spPr bwMode="auto">
          <a:xfrm flipH="1">
            <a:off x="8307388" y="221773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5" name="Line 139"/>
          <p:cNvSpPr>
            <a:spLocks noChangeAspect="1" noChangeShapeType="1"/>
          </p:cNvSpPr>
          <p:nvPr/>
        </p:nvSpPr>
        <p:spPr bwMode="auto">
          <a:xfrm flipH="1">
            <a:off x="8288338" y="2262188"/>
            <a:ext cx="7937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6" name="Line 140"/>
          <p:cNvSpPr>
            <a:spLocks noChangeAspect="1" noChangeShapeType="1"/>
          </p:cNvSpPr>
          <p:nvPr/>
        </p:nvSpPr>
        <p:spPr bwMode="auto">
          <a:xfrm flipH="1">
            <a:off x="8272463" y="230346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7" name="Line 141"/>
          <p:cNvSpPr>
            <a:spLocks noChangeAspect="1" noChangeShapeType="1"/>
          </p:cNvSpPr>
          <p:nvPr/>
        </p:nvSpPr>
        <p:spPr bwMode="auto">
          <a:xfrm flipH="1">
            <a:off x="8253413" y="2349500"/>
            <a:ext cx="4762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8" name="Line 142"/>
          <p:cNvSpPr>
            <a:spLocks noChangeAspect="1" noChangeShapeType="1"/>
          </p:cNvSpPr>
          <p:nvPr/>
        </p:nvSpPr>
        <p:spPr bwMode="auto">
          <a:xfrm flipH="1">
            <a:off x="8239125" y="2393950"/>
            <a:ext cx="3175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19" name="Line 143"/>
          <p:cNvSpPr>
            <a:spLocks noChangeAspect="1" noChangeShapeType="1"/>
          </p:cNvSpPr>
          <p:nvPr/>
        </p:nvSpPr>
        <p:spPr bwMode="auto">
          <a:xfrm flipH="1">
            <a:off x="8220075" y="2436813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0" name="Line 144"/>
          <p:cNvSpPr>
            <a:spLocks noChangeAspect="1" noChangeShapeType="1"/>
          </p:cNvSpPr>
          <p:nvPr/>
        </p:nvSpPr>
        <p:spPr bwMode="auto">
          <a:xfrm flipH="1">
            <a:off x="8201025" y="2481263"/>
            <a:ext cx="7938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1" name="Line 145"/>
          <p:cNvSpPr>
            <a:spLocks noChangeAspect="1" noChangeShapeType="1"/>
          </p:cNvSpPr>
          <p:nvPr/>
        </p:nvSpPr>
        <p:spPr bwMode="auto">
          <a:xfrm flipH="1">
            <a:off x="8186738" y="2527300"/>
            <a:ext cx="3175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2" name="Line 146"/>
          <p:cNvSpPr>
            <a:spLocks noChangeAspect="1" noChangeShapeType="1"/>
          </p:cNvSpPr>
          <p:nvPr/>
        </p:nvSpPr>
        <p:spPr bwMode="auto">
          <a:xfrm flipH="1">
            <a:off x="8167688" y="256857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3" name="Line 147"/>
          <p:cNvSpPr>
            <a:spLocks noChangeAspect="1" noChangeShapeType="1"/>
          </p:cNvSpPr>
          <p:nvPr/>
        </p:nvSpPr>
        <p:spPr bwMode="auto">
          <a:xfrm flipH="1">
            <a:off x="8151813" y="2613025"/>
            <a:ext cx="4762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4" name="Line 148"/>
          <p:cNvSpPr>
            <a:spLocks noChangeAspect="1" noChangeShapeType="1"/>
          </p:cNvSpPr>
          <p:nvPr/>
        </p:nvSpPr>
        <p:spPr bwMode="auto">
          <a:xfrm flipH="1">
            <a:off x="8137525" y="2659063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5" name="Line 149"/>
          <p:cNvSpPr>
            <a:spLocks noChangeAspect="1" noChangeShapeType="1"/>
          </p:cNvSpPr>
          <p:nvPr/>
        </p:nvSpPr>
        <p:spPr bwMode="auto">
          <a:xfrm flipH="1">
            <a:off x="8118475" y="2703513"/>
            <a:ext cx="3175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6" name="Line 150"/>
          <p:cNvSpPr>
            <a:spLocks noChangeAspect="1" noChangeShapeType="1"/>
          </p:cNvSpPr>
          <p:nvPr/>
        </p:nvSpPr>
        <p:spPr bwMode="auto">
          <a:xfrm flipH="1">
            <a:off x="8102600" y="2746375"/>
            <a:ext cx="4763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7" name="Line 151"/>
          <p:cNvSpPr>
            <a:spLocks noChangeAspect="1" noChangeShapeType="1"/>
          </p:cNvSpPr>
          <p:nvPr/>
        </p:nvSpPr>
        <p:spPr bwMode="auto">
          <a:xfrm flipH="1">
            <a:off x="8088313" y="2790825"/>
            <a:ext cx="3175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8" name="Line 152"/>
          <p:cNvSpPr>
            <a:spLocks noChangeAspect="1" noChangeShapeType="1"/>
          </p:cNvSpPr>
          <p:nvPr/>
        </p:nvSpPr>
        <p:spPr bwMode="auto">
          <a:xfrm flipH="1">
            <a:off x="8072438" y="283686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29" name="Line 153"/>
          <p:cNvSpPr>
            <a:spLocks noChangeAspect="1" noChangeShapeType="1"/>
          </p:cNvSpPr>
          <p:nvPr/>
        </p:nvSpPr>
        <p:spPr bwMode="auto">
          <a:xfrm flipH="1">
            <a:off x="8053388" y="288131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0" name="Line 154"/>
          <p:cNvSpPr>
            <a:spLocks noChangeAspect="1" noChangeShapeType="1"/>
          </p:cNvSpPr>
          <p:nvPr/>
        </p:nvSpPr>
        <p:spPr bwMode="auto">
          <a:xfrm flipH="1">
            <a:off x="8039100" y="2922588"/>
            <a:ext cx="3175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1" name="Line 155"/>
          <p:cNvSpPr>
            <a:spLocks noChangeAspect="1" noChangeShapeType="1"/>
          </p:cNvSpPr>
          <p:nvPr/>
        </p:nvSpPr>
        <p:spPr bwMode="auto">
          <a:xfrm flipH="1">
            <a:off x="8023225" y="2968625"/>
            <a:ext cx="4763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2" name="Line 156"/>
          <p:cNvSpPr>
            <a:spLocks noChangeAspect="1" noChangeShapeType="1"/>
          </p:cNvSpPr>
          <p:nvPr/>
        </p:nvSpPr>
        <p:spPr bwMode="auto">
          <a:xfrm flipH="1">
            <a:off x="8001000" y="30130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3" name="Line 157"/>
          <p:cNvSpPr>
            <a:spLocks noChangeAspect="1" noChangeShapeType="1"/>
          </p:cNvSpPr>
          <p:nvPr/>
        </p:nvSpPr>
        <p:spPr bwMode="auto">
          <a:xfrm flipH="1">
            <a:off x="7970838" y="3051175"/>
            <a:ext cx="7937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4" name="Line 158"/>
          <p:cNvSpPr>
            <a:spLocks noChangeAspect="1" noChangeShapeType="1"/>
          </p:cNvSpPr>
          <p:nvPr/>
        </p:nvSpPr>
        <p:spPr bwMode="auto">
          <a:xfrm flipH="1">
            <a:off x="7943850" y="3089275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5" name="Line 159"/>
          <p:cNvSpPr>
            <a:spLocks noChangeAspect="1" noChangeShapeType="1"/>
          </p:cNvSpPr>
          <p:nvPr/>
        </p:nvSpPr>
        <p:spPr bwMode="auto">
          <a:xfrm flipH="1">
            <a:off x="7913688" y="3127375"/>
            <a:ext cx="7937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6" name="Line 160"/>
          <p:cNvSpPr>
            <a:spLocks noChangeAspect="1" noChangeShapeType="1"/>
          </p:cNvSpPr>
          <p:nvPr/>
        </p:nvSpPr>
        <p:spPr bwMode="auto">
          <a:xfrm flipH="1">
            <a:off x="7888288" y="3163888"/>
            <a:ext cx="7937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7" name="Line 161"/>
          <p:cNvSpPr>
            <a:spLocks noChangeAspect="1" noChangeShapeType="1"/>
          </p:cNvSpPr>
          <p:nvPr/>
        </p:nvSpPr>
        <p:spPr bwMode="auto">
          <a:xfrm flipH="1">
            <a:off x="7858125" y="3201988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8" name="Line 162"/>
          <p:cNvSpPr>
            <a:spLocks noChangeAspect="1" noChangeShapeType="1"/>
          </p:cNvSpPr>
          <p:nvPr/>
        </p:nvSpPr>
        <p:spPr bwMode="auto">
          <a:xfrm flipH="1">
            <a:off x="7831138" y="3236913"/>
            <a:ext cx="4762" cy="11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39" name="Line 163"/>
          <p:cNvSpPr>
            <a:spLocks noChangeAspect="1" noChangeShapeType="1"/>
          </p:cNvSpPr>
          <p:nvPr/>
        </p:nvSpPr>
        <p:spPr bwMode="auto">
          <a:xfrm flipH="1">
            <a:off x="7800975" y="3273425"/>
            <a:ext cx="7938" cy="127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0" name="Line 164"/>
          <p:cNvSpPr>
            <a:spLocks noChangeAspect="1" noChangeShapeType="1"/>
          </p:cNvSpPr>
          <p:nvPr/>
        </p:nvSpPr>
        <p:spPr bwMode="auto">
          <a:xfrm flipH="1">
            <a:off x="7770813" y="3311525"/>
            <a:ext cx="7937" cy="111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1" name="Line 165"/>
          <p:cNvSpPr>
            <a:spLocks noChangeAspect="1" noChangeShapeType="1"/>
          </p:cNvSpPr>
          <p:nvPr/>
        </p:nvSpPr>
        <p:spPr bwMode="auto">
          <a:xfrm flipH="1">
            <a:off x="7737475" y="3349625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2" name="Line 166"/>
          <p:cNvSpPr>
            <a:spLocks noChangeAspect="1" noChangeShapeType="1"/>
          </p:cNvSpPr>
          <p:nvPr/>
        </p:nvSpPr>
        <p:spPr bwMode="auto">
          <a:xfrm flipH="1">
            <a:off x="7699375" y="33718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3" name="Line 167"/>
          <p:cNvSpPr>
            <a:spLocks noChangeAspect="1" noChangeShapeType="1"/>
          </p:cNvSpPr>
          <p:nvPr/>
        </p:nvSpPr>
        <p:spPr bwMode="auto">
          <a:xfrm flipH="1">
            <a:off x="7658100" y="339883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4" name="Line 168"/>
          <p:cNvSpPr>
            <a:spLocks noChangeAspect="1" noChangeShapeType="1"/>
          </p:cNvSpPr>
          <p:nvPr/>
        </p:nvSpPr>
        <p:spPr bwMode="auto">
          <a:xfrm flipH="1">
            <a:off x="7616825" y="3421063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5" name="Line 169"/>
          <p:cNvSpPr>
            <a:spLocks noChangeAspect="1" noChangeShapeType="1"/>
          </p:cNvSpPr>
          <p:nvPr/>
        </p:nvSpPr>
        <p:spPr bwMode="auto">
          <a:xfrm flipH="1">
            <a:off x="7578725" y="344805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6" name="Line 170"/>
          <p:cNvSpPr>
            <a:spLocks noChangeAspect="1" noChangeShapeType="1"/>
          </p:cNvSpPr>
          <p:nvPr/>
        </p:nvSpPr>
        <p:spPr bwMode="auto">
          <a:xfrm flipH="1">
            <a:off x="7537450" y="34734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7" name="Line 171"/>
          <p:cNvSpPr>
            <a:spLocks noChangeAspect="1" noChangeShapeType="1"/>
          </p:cNvSpPr>
          <p:nvPr/>
        </p:nvSpPr>
        <p:spPr bwMode="auto">
          <a:xfrm flipH="1">
            <a:off x="7496175" y="3497263"/>
            <a:ext cx="1111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8" name="Line 172"/>
          <p:cNvSpPr>
            <a:spLocks noChangeAspect="1" noChangeShapeType="1"/>
          </p:cNvSpPr>
          <p:nvPr/>
        </p:nvSpPr>
        <p:spPr bwMode="auto">
          <a:xfrm flipH="1">
            <a:off x="7458075" y="3522663"/>
            <a:ext cx="7938" cy="47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49" name="Line 173"/>
          <p:cNvSpPr>
            <a:spLocks noChangeAspect="1" noChangeShapeType="1"/>
          </p:cNvSpPr>
          <p:nvPr/>
        </p:nvSpPr>
        <p:spPr bwMode="auto">
          <a:xfrm flipH="1">
            <a:off x="7416800" y="3546475"/>
            <a:ext cx="11113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0" name="Line 174"/>
          <p:cNvSpPr>
            <a:spLocks noChangeAspect="1" noChangeShapeType="1"/>
          </p:cNvSpPr>
          <p:nvPr/>
        </p:nvSpPr>
        <p:spPr bwMode="auto">
          <a:xfrm flipH="1">
            <a:off x="7373938" y="3571875"/>
            <a:ext cx="1270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1" name="Line 175"/>
          <p:cNvSpPr>
            <a:spLocks noChangeAspect="1" noChangeShapeType="1"/>
          </p:cNvSpPr>
          <p:nvPr/>
        </p:nvSpPr>
        <p:spPr bwMode="auto">
          <a:xfrm flipH="1">
            <a:off x="7337425" y="3594100"/>
            <a:ext cx="6350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2" name="Line 176"/>
          <p:cNvSpPr>
            <a:spLocks noChangeAspect="1" noChangeShapeType="1"/>
          </p:cNvSpPr>
          <p:nvPr/>
        </p:nvSpPr>
        <p:spPr bwMode="auto">
          <a:xfrm flipH="1">
            <a:off x="7296150" y="361791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3" name="Line 177"/>
          <p:cNvSpPr>
            <a:spLocks noChangeAspect="1" noChangeShapeType="1"/>
          </p:cNvSpPr>
          <p:nvPr/>
        </p:nvSpPr>
        <p:spPr bwMode="auto">
          <a:xfrm flipH="1">
            <a:off x="7250113" y="3640138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4" name="Line 178"/>
          <p:cNvSpPr>
            <a:spLocks noChangeAspect="1" noChangeShapeType="1"/>
          </p:cNvSpPr>
          <p:nvPr/>
        </p:nvSpPr>
        <p:spPr bwMode="auto">
          <a:xfrm flipH="1">
            <a:off x="7208838" y="366236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5" name="Line 179"/>
          <p:cNvSpPr>
            <a:spLocks noChangeAspect="1" noChangeShapeType="1"/>
          </p:cNvSpPr>
          <p:nvPr/>
        </p:nvSpPr>
        <p:spPr bwMode="auto">
          <a:xfrm flipH="1">
            <a:off x="7167563" y="3686175"/>
            <a:ext cx="11112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6" name="Line 180"/>
          <p:cNvSpPr>
            <a:spLocks noChangeAspect="1" noChangeShapeType="1"/>
          </p:cNvSpPr>
          <p:nvPr/>
        </p:nvSpPr>
        <p:spPr bwMode="auto">
          <a:xfrm flipH="1">
            <a:off x="7126288" y="3708400"/>
            <a:ext cx="1111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7" name="Line 181"/>
          <p:cNvSpPr>
            <a:spLocks noChangeAspect="1" noChangeShapeType="1"/>
          </p:cNvSpPr>
          <p:nvPr/>
        </p:nvSpPr>
        <p:spPr bwMode="auto">
          <a:xfrm flipH="1">
            <a:off x="7083425" y="3730625"/>
            <a:ext cx="12700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8" name="Line 182"/>
          <p:cNvSpPr>
            <a:spLocks noChangeAspect="1" noChangeShapeType="1"/>
          </p:cNvSpPr>
          <p:nvPr/>
        </p:nvSpPr>
        <p:spPr bwMode="auto">
          <a:xfrm flipH="1">
            <a:off x="7042150" y="3752850"/>
            <a:ext cx="11113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59" name="Line 183"/>
          <p:cNvSpPr>
            <a:spLocks noChangeAspect="1" noChangeShapeType="1"/>
          </p:cNvSpPr>
          <p:nvPr/>
        </p:nvSpPr>
        <p:spPr bwMode="auto">
          <a:xfrm flipH="1">
            <a:off x="7000875" y="3776663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0" name="Line 184"/>
          <p:cNvSpPr>
            <a:spLocks noChangeAspect="1" noChangeShapeType="1"/>
          </p:cNvSpPr>
          <p:nvPr/>
        </p:nvSpPr>
        <p:spPr bwMode="auto">
          <a:xfrm flipH="1">
            <a:off x="6959600" y="3798888"/>
            <a:ext cx="11113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1" name="Line 185"/>
          <p:cNvSpPr>
            <a:spLocks noChangeAspect="1" noChangeShapeType="1"/>
          </p:cNvSpPr>
          <p:nvPr/>
        </p:nvSpPr>
        <p:spPr bwMode="auto">
          <a:xfrm flipH="1">
            <a:off x="6921500" y="382111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2" name="Line 186"/>
          <p:cNvSpPr>
            <a:spLocks noChangeAspect="1" noChangeShapeType="1"/>
          </p:cNvSpPr>
          <p:nvPr/>
        </p:nvSpPr>
        <p:spPr bwMode="auto">
          <a:xfrm flipH="1">
            <a:off x="6883400" y="3848100"/>
            <a:ext cx="7938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3" name="Line 187"/>
          <p:cNvSpPr>
            <a:spLocks noChangeAspect="1" noChangeShapeType="1"/>
          </p:cNvSpPr>
          <p:nvPr/>
        </p:nvSpPr>
        <p:spPr bwMode="auto">
          <a:xfrm flipH="1">
            <a:off x="6846888" y="3878263"/>
            <a:ext cx="635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4" name="Line 188"/>
          <p:cNvSpPr>
            <a:spLocks noChangeAspect="1" noChangeShapeType="1"/>
          </p:cNvSpPr>
          <p:nvPr/>
        </p:nvSpPr>
        <p:spPr bwMode="auto">
          <a:xfrm flipH="1">
            <a:off x="6805613" y="390366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5" name="Line 189"/>
          <p:cNvSpPr>
            <a:spLocks noChangeAspect="1" noChangeShapeType="1"/>
          </p:cNvSpPr>
          <p:nvPr/>
        </p:nvSpPr>
        <p:spPr bwMode="auto">
          <a:xfrm flipH="1">
            <a:off x="6767513" y="393382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6" name="Line 190"/>
          <p:cNvSpPr>
            <a:spLocks noChangeAspect="1" noChangeShapeType="1"/>
          </p:cNvSpPr>
          <p:nvPr/>
        </p:nvSpPr>
        <p:spPr bwMode="auto">
          <a:xfrm flipH="1">
            <a:off x="6729413" y="3960813"/>
            <a:ext cx="11112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7" name="Line 191"/>
          <p:cNvSpPr>
            <a:spLocks noChangeAspect="1" noChangeShapeType="1"/>
          </p:cNvSpPr>
          <p:nvPr/>
        </p:nvSpPr>
        <p:spPr bwMode="auto">
          <a:xfrm flipH="1">
            <a:off x="6691313" y="3990975"/>
            <a:ext cx="11112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8" name="Line 192"/>
          <p:cNvSpPr>
            <a:spLocks noChangeAspect="1" noChangeShapeType="1"/>
          </p:cNvSpPr>
          <p:nvPr/>
        </p:nvSpPr>
        <p:spPr bwMode="auto">
          <a:xfrm flipH="1">
            <a:off x="6653213" y="4017963"/>
            <a:ext cx="12700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69" name="Line 193"/>
          <p:cNvSpPr>
            <a:spLocks noChangeAspect="1" noChangeShapeType="1"/>
          </p:cNvSpPr>
          <p:nvPr/>
        </p:nvSpPr>
        <p:spPr bwMode="auto">
          <a:xfrm flipH="1">
            <a:off x="6616700" y="40481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0" name="Line 194"/>
          <p:cNvSpPr>
            <a:spLocks noChangeAspect="1" noChangeShapeType="1"/>
          </p:cNvSpPr>
          <p:nvPr/>
        </p:nvSpPr>
        <p:spPr bwMode="auto">
          <a:xfrm flipH="1">
            <a:off x="6578600" y="4073525"/>
            <a:ext cx="11113" cy="7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1" name="Line 195"/>
          <p:cNvSpPr>
            <a:spLocks noChangeAspect="1" noChangeShapeType="1"/>
          </p:cNvSpPr>
          <p:nvPr/>
        </p:nvSpPr>
        <p:spPr bwMode="auto">
          <a:xfrm flipH="1">
            <a:off x="6540500" y="4103688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2" name="Line 196"/>
          <p:cNvSpPr>
            <a:spLocks noChangeAspect="1" noChangeShapeType="1"/>
          </p:cNvSpPr>
          <p:nvPr/>
        </p:nvSpPr>
        <p:spPr bwMode="auto">
          <a:xfrm flipH="1">
            <a:off x="6502400" y="4130675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3" name="Line 197"/>
          <p:cNvSpPr>
            <a:spLocks noChangeAspect="1" noChangeShapeType="1"/>
          </p:cNvSpPr>
          <p:nvPr/>
        </p:nvSpPr>
        <p:spPr bwMode="auto">
          <a:xfrm flipH="1">
            <a:off x="6461125" y="4152900"/>
            <a:ext cx="7938" cy="47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4" name="Line 198"/>
          <p:cNvSpPr>
            <a:spLocks noChangeAspect="1" noChangeShapeType="1"/>
          </p:cNvSpPr>
          <p:nvPr/>
        </p:nvSpPr>
        <p:spPr bwMode="auto">
          <a:xfrm flipH="1">
            <a:off x="6419850" y="4176713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5" name="Line 199"/>
          <p:cNvSpPr>
            <a:spLocks noChangeAspect="1" noChangeShapeType="1"/>
          </p:cNvSpPr>
          <p:nvPr/>
        </p:nvSpPr>
        <p:spPr bwMode="auto">
          <a:xfrm flipH="1">
            <a:off x="6378575" y="4198938"/>
            <a:ext cx="7938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6" name="Line 200"/>
          <p:cNvSpPr>
            <a:spLocks noChangeAspect="1" noChangeShapeType="1"/>
          </p:cNvSpPr>
          <p:nvPr/>
        </p:nvSpPr>
        <p:spPr bwMode="auto">
          <a:xfrm flipH="1">
            <a:off x="6337300" y="4221163"/>
            <a:ext cx="7938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7" name="Line 201"/>
          <p:cNvSpPr>
            <a:spLocks noChangeAspect="1" noChangeShapeType="1"/>
          </p:cNvSpPr>
          <p:nvPr/>
        </p:nvSpPr>
        <p:spPr bwMode="auto">
          <a:xfrm flipH="1">
            <a:off x="6296025" y="4243388"/>
            <a:ext cx="11113" cy="7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78" name="Line 202"/>
          <p:cNvSpPr>
            <a:spLocks noChangeAspect="1" noChangeShapeType="1"/>
          </p:cNvSpPr>
          <p:nvPr/>
        </p:nvSpPr>
        <p:spPr bwMode="auto">
          <a:xfrm flipH="1">
            <a:off x="6253163" y="4267200"/>
            <a:ext cx="12700" cy="6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24784" name="Group 203"/>
          <p:cNvGrpSpPr>
            <a:grpSpLocks noChangeAspect="1"/>
          </p:cNvGrpSpPr>
          <p:nvPr/>
        </p:nvGrpSpPr>
        <p:grpSpPr bwMode="auto">
          <a:xfrm>
            <a:off x="5861050" y="4259263"/>
            <a:ext cx="377825" cy="44450"/>
            <a:chOff x="3559" y="3654"/>
            <a:chExt cx="200" cy="23"/>
          </a:xfrm>
        </p:grpSpPr>
        <p:sp>
          <p:nvSpPr>
            <p:cNvPr id="24943" name="Line 204"/>
            <p:cNvSpPr>
              <a:spLocks noChangeAspect="1" noChangeShapeType="1"/>
            </p:cNvSpPr>
            <p:nvPr/>
          </p:nvSpPr>
          <p:spPr bwMode="auto">
            <a:xfrm flipH="1">
              <a:off x="3753" y="3670"/>
              <a:ext cx="6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4" name="Line 205"/>
            <p:cNvSpPr>
              <a:spLocks noChangeAspect="1" noChangeShapeType="1"/>
            </p:cNvSpPr>
            <p:nvPr/>
          </p:nvSpPr>
          <p:spPr bwMode="auto">
            <a:xfrm flipH="1">
              <a:off x="3729" y="3676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5" name="Line 206"/>
            <p:cNvSpPr>
              <a:spLocks noChangeAspect="1" noChangeShapeType="1"/>
            </p:cNvSpPr>
            <p:nvPr/>
          </p:nvSpPr>
          <p:spPr bwMode="auto">
            <a:xfrm flipH="1">
              <a:off x="3703" y="3676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6" name="Line 207"/>
            <p:cNvSpPr>
              <a:spLocks noChangeAspect="1" noChangeShapeType="1"/>
            </p:cNvSpPr>
            <p:nvPr/>
          </p:nvSpPr>
          <p:spPr bwMode="auto">
            <a:xfrm flipH="1">
              <a:off x="3679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7" name="Line 208"/>
            <p:cNvSpPr>
              <a:spLocks noChangeAspect="1" noChangeShapeType="1"/>
            </p:cNvSpPr>
            <p:nvPr/>
          </p:nvSpPr>
          <p:spPr bwMode="auto">
            <a:xfrm flipH="1">
              <a:off x="3653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8" name="Line 209"/>
            <p:cNvSpPr>
              <a:spLocks noChangeAspect="1" noChangeShapeType="1"/>
            </p:cNvSpPr>
            <p:nvPr/>
          </p:nvSpPr>
          <p:spPr bwMode="auto">
            <a:xfrm flipH="1">
              <a:off x="3629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49" name="Line 210"/>
            <p:cNvSpPr>
              <a:spLocks noChangeAspect="1" noChangeShapeType="1"/>
            </p:cNvSpPr>
            <p:nvPr/>
          </p:nvSpPr>
          <p:spPr bwMode="auto">
            <a:xfrm flipH="1">
              <a:off x="3603" y="3674"/>
              <a:ext cx="6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50" name="Line 211"/>
            <p:cNvSpPr>
              <a:spLocks noChangeAspect="1" noChangeShapeType="1"/>
            </p:cNvSpPr>
            <p:nvPr/>
          </p:nvSpPr>
          <p:spPr bwMode="auto">
            <a:xfrm flipH="1" flipV="1">
              <a:off x="3581" y="3666"/>
              <a:ext cx="4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51" name="Line 212"/>
            <p:cNvSpPr>
              <a:spLocks noChangeAspect="1" noChangeShapeType="1"/>
            </p:cNvSpPr>
            <p:nvPr/>
          </p:nvSpPr>
          <p:spPr bwMode="auto">
            <a:xfrm flipH="1" flipV="1">
              <a:off x="3559" y="3654"/>
              <a:ext cx="8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786" name="Line 213"/>
          <p:cNvSpPr>
            <a:spLocks noChangeAspect="1" noChangeShapeType="1"/>
          </p:cNvSpPr>
          <p:nvPr/>
        </p:nvSpPr>
        <p:spPr bwMode="auto">
          <a:xfrm>
            <a:off x="468313" y="3789363"/>
            <a:ext cx="5180012" cy="0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7" name="Freeform 214"/>
          <p:cNvSpPr>
            <a:spLocks noChangeAspect="1"/>
          </p:cNvSpPr>
          <p:nvPr/>
        </p:nvSpPr>
        <p:spPr bwMode="auto">
          <a:xfrm>
            <a:off x="7572375" y="1349375"/>
            <a:ext cx="1257300" cy="762000"/>
          </a:xfrm>
          <a:custGeom>
            <a:avLst/>
            <a:gdLst>
              <a:gd name="T0" fmla="*/ 0 w 666"/>
              <a:gd name="T1" fmla="*/ 430040 h 404"/>
              <a:gd name="T2" fmla="*/ 396446 w 666"/>
              <a:gd name="T3" fmla="*/ 0 h 404"/>
              <a:gd name="T4" fmla="*/ 1257300 w 666"/>
              <a:gd name="T5" fmla="*/ 271604 h 404"/>
              <a:gd name="T6" fmla="*/ 826873 w 666"/>
              <a:gd name="T7" fmla="*/ 735594 h 404"/>
              <a:gd name="T8" fmla="*/ 781565 w 666"/>
              <a:gd name="T9" fmla="*/ 762000 h 404"/>
              <a:gd name="T10" fmla="*/ 0 w 666"/>
              <a:gd name="T11" fmla="*/ 430040 h 4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66" h="404">
                <a:moveTo>
                  <a:pt x="0" y="228"/>
                </a:moveTo>
                <a:lnTo>
                  <a:pt x="210" y="0"/>
                </a:lnTo>
                <a:lnTo>
                  <a:pt x="666" y="144"/>
                </a:lnTo>
                <a:lnTo>
                  <a:pt x="438" y="390"/>
                </a:lnTo>
                <a:lnTo>
                  <a:pt x="414" y="404"/>
                </a:lnTo>
                <a:lnTo>
                  <a:pt x="0" y="228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FFFF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88" name="Freeform 215"/>
          <p:cNvSpPr>
            <a:spLocks noChangeAspect="1"/>
          </p:cNvSpPr>
          <p:nvPr/>
        </p:nvSpPr>
        <p:spPr bwMode="auto">
          <a:xfrm>
            <a:off x="7572375" y="1349375"/>
            <a:ext cx="1257300" cy="762000"/>
          </a:xfrm>
          <a:custGeom>
            <a:avLst/>
            <a:gdLst>
              <a:gd name="T0" fmla="*/ 0 w 666"/>
              <a:gd name="T1" fmla="*/ 430040 h 404"/>
              <a:gd name="T2" fmla="*/ 396446 w 666"/>
              <a:gd name="T3" fmla="*/ 0 h 404"/>
              <a:gd name="T4" fmla="*/ 1257300 w 666"/>
              <a:gd name="T5" fmla="*/ 271604 h 404"/>
              <a:gd name="T6" fmla="*/ 826873 w 666"/>
              <a:gd name="T7" fmla="*/ 735594 h 404"/>
              <a:gd name="T8" fmla="*/ 781565 w 666"/>
              <a:gd name="T9" fmla="*/ 762000 h 4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66" h="404">
                <a:moveTo>
                  <a:pt x="0" y="228"/>
                </a:moveTo>
                <a:lnTo>
                  <a:pt x="210" y="0"/>
                </a:lnTo>
                <a:lnTo>
                  <a:pt x="666" y="144"/>
                </a:lnTo>
                <a:lnTo>
                  <a:pt x="438" y="390"/>
                </a:lnTo>
                <a:lnTo>
                  <a:pt x="414" y="404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89" name="Freeform 216"/>
          <p:cNvSpPr>
            <a:spLocks noChangeAspect="1"/>
          </p:cNvSpPr>
          <p:nvPr/>
        </p:nvSpPr>
        <p:spPr bwMode="auto">
          <a:xfrm>
            <a:off x="1666875" y="2894013"/>
            <a:ext cx="501650" cy="357187"/>
          </a:xfrm>
          <a:custGeom>
            <a:avLst/>
            <a:gdLst>
              <a:gd name="T0" fmla="*/ 490335 w 266"/>
              <a:gd name="T1" fmla="*/ 0 h 190"/>
              <a:gd name="T2" fmla="*/ 0 w 266"/>
              <a:gd name="T3" fmla="*/ 240631 h 190"/>
              <a:gd name="T4" fmla="*/ 501650 w 266"/>
              <a:gd name="T5" fmla="*/ 357187 h 1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66" h="190">
                <a:moveTo>
                  <a:pt x="260" y="0"/>
                </a:moveTo>
                <a:lnTo>
                  <a:pt x="0" y="128"/>
                </a:lnTo>
                <a:lnTo>
                  <a:pt x="266" y="190"/>
                </a:lnTo>
              </a:path>
            </a:pathLst>
          </a:custGeom>
          <a:noFill/>
          <a:ln w="2857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24790" name="Group 217"/>
          <p:cNvGrpSpPr>
            <a:grpSpLocks noChangeAspect="1"/>
          </p:cNvGrpSpPr>
          <p:nvPr/>
        </p:nvGrpSpPr>
        <p:grpSpPr bwMode="auto">
          <a:xfrm>
            <a:off x="1806575" y="3384550"/>
            <a:ext cx="679450" cy="111125"/>
            <a:chOff x="1069" y="2939"/>
            <a:chExt cx="316" cy="52"/>
          </a:xfrm>
        </p:grpSpPr>
        <p:sp>
          <p:nvSpPr>
            <p:cNvPr id="24937" name="Freeform 218"/>
            <p:cNvSpPr>
              <a:spLocks noChangeAspect="1"/>
            </p:cNvSpPr>
            <p:nvPr/>
          </p:nvSpPr>
          <p:spPr bwMode="auto">
            <a:xfrm>
              <a:off x="1069" y="2939"/>
              <a:ext cx="45" cy="52"/>
            </a:xfrm>
            <a:custGeom>
              <a:avLst/>
              <a:gdLst>
                <a:gd name="T0" fmla="*/ 36 w 38"/>
                <a:gd name="T1" fmla="*/ 33 h 44"/>
                <a:gd name="T2" fmla="*/ 45 w 38"/>
                <a:gd name="T3" fmla="*/ 33 h 44"/>
                <a:gd name="T4" fmla="*/ 43 w 38"/>
                <a:gd name="T5" fmla="*/ 40 h 44"/>
                <a:gd name="T6" fmla="*/ 38 w 38"/>
                <a:gd name="T7" fmla="*/ 47 h 44"/>
                <a:gd name="T8" fmla="*/ 31 w 38"/>
                <a:gd name="T9" fmla="*/ 50 h 44"/>
                <a:gd name="T10" fmla="*/ 24 w 38"/>
                <a:gd name="T11" fmla="*/ 52 h 44"/>
                <a:gd name="T12" fmla="*/ 17 w 38"/>
                <a:gd name="T13" fmla="*/ 52 h 44"/>
                <a:gd name="T14" fmla="*/ 12 w 38"/>
                <a:gd name="T15" fmla="*/ 50 h 44"/>
                <a:gd name="T16" fmla="*/ 7 w 38"/>
                <a:gd name="T17" fmla="*/ 45 h 44"/>
                <a:gd name="T18" fmla="*/ 5 w 38"/>
                <a:gd name="T19" fmla="*/ 40 h 44"/>
                <a:gd name="T20" fmla="*/ 2 w 38"/>
                <a:gd name="T21" fmla="*/ 33 h 44"/>
                <a:gd name="T22" fmla="*/ 0 w 38"/>
                <a:gd name="T23" fmla="*/ 26 h 44"/>
                <a:gd name="T24" fmla="*/ 2 w 38"/>
                <a:gd name="T25" fmla="*/ 19 h 44"/>
                <a:gd name="T26" fmla="*/ 5 w 38"/>
                <a:gd name="T27" fmla="*/ 12 h 44"/>
                <a:gd name="T28" fmla="*/ 7 w 38"/>
                <a:gd name="T29" fmla="*/ 7 h 44"/>
                <a:gd name="T30" fmla="*/ 12 w 38"/>
                <a:gd name="T31" fmla="*/ 2 h 44"/>
                <a:gd name="T32" fmla="*/ 17 w 38"/>
                <a:gd name="T33" fmla="*/ 0 h 44"/>
                <a:gd name="T34" fmla="*/ 24 w 38"/>
                <a:gd name="T35" fmla="*/ 0 h 44"/>
                <a:gd name="T36" fmla="*/ 31 w 38"/>
                <a:gd name="T37" fmla="*/ 0 h 44"/>
                <a:gd name="T38" fmla="*/ 38 w 38"/>
                <a:gd name="T39" fmla="*/ 5 h 44"/>
                <a:gd name="T40" fmla="*/ 40 w 38"/>
                <a:gd name="T41" fmla="*/ 9 h 44"/>
                <a:gd name="T42" fmla="*/ 43 w 38"/>
                <a:gd name="T43" fmla="*/ 17 h 44"/>
                <a:gd name="T44" fmla="*/ 33 w 38"/>
                <a:gd name="T45" fmla="*/ 17 h 44"/>
                <a:gd name="T46" fmla="*/ 33 w 38"/>
                <a:gd name="T47" fmla="*/ 12 h 44"/>
                <a:gd name="T48" fmla="*/ 31 w 38"/>
                <a:gd name="T49" fmla="*/ 9 h 44"/>
                <a:gd name="T50" fmla="*/ 28 w 38"/>
                <a:gd name="T51" fmla="*/ 7 h 44"/>
                <a:gd name="T52" fmla="*/ 24 w 38"/>
                <a:gd name="T53" fmla="*/ 7 h 44"/>
                <a:gd name="T54" fmla="*/ 19 w 38"/>
                <a:gd name="T55" fmla="*/ 9 h 44"/>
                <a:gd name="T56" fmla="*/ 14 w 38"/>
                <a:gd name="T57" fmla="*/ 12 h 44"/>
                <a:gd name="T58" fmla="*/ 12 w 38"/>
                <a:gd name="T59" fmla="*/ 17 h 44"/>
                <a:gd name="T60" fmla="*/ 9 w 38"/>
                <a:gd name="T61" fmla="*/ 26 h 44"/>
                <a:gd name="T62" fmla="*/ 12 w 38"/>
                <a:gd name="T63" fmla="*/ 33 h 44"/>
                <a:gd name="T64" fmla="*/ 14 w 38"/>
                <a:gd name="T65" fmla="*/ 40 h 44"/>
                <a:gd name="T66" fmla="*/ 19 w 38"/>
                <a:gd name="T67" fmla="*/ 43 h 44"/>
                <a:gd name="T68" fmla="*/ 24 w 38"/>
                <a:gd name="T69" fmla="*/ 43 h 44"/>
                <a:gd name="T70" fmla="*/ 28 w 38"/>
                <a:gd name="T71" fmla="*/ 43 h 44"/>
                <a:gd name="T72" fmla="*/ 31 w 38"/>
                <a:gd name="T73" fmla="*/ 40 h 44"/>
                <a:gd name="T74" fmla="*/ 33 w 38"/>
                <a:gd name="T75" fmla="*/ 38 h 44"/>
                <a:gd name="T76" fmla="*/ 36 w 38"/>
                <a:gd name="T77" fmla="*/ 33 h 4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8" h="44">
                  <a:moveTo>
                    <a:pt x="30" y="28"/>
                  </a:moveTo>
                  <a:lnTo>
                    <a:pt x="38" y="28"/>
                  </a:lnTo>
                  <a:lnTo>
                    <a:pt x="36" y="34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6" y="38"/>
                  </a:lnTo>
                  <a:lnTo>
                    <a:pt x="4" y="34"/>
                  </a:lnTo>
                  <a:lnTo>
                    <a:pt x="2" y="28"/>
                  </a:lnTo>
                  <a:lnTo>
                    <a:pt x="0" y="22"/>
                  </a:lnTo>
                  <a:lnTo>
                    <a:pt x="2" y="16"/>
                  </a:lnTo>
                  <a:lnTo>
                    <a:pt x="4" y="10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2" y="4"/>
                  </a:lnTo>
                  <a:lnTo>
                    <a:pt x="34" y="8"/>
                  </a:lnTo>
                  <a:lnTo>
                    <a:pt x="36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26" y="8"/>
                  </a:lnTo>
                  <a:lnTo>
                    <a:pt x="24" y="6"/>
                  </a:lnTo>
                  <a:lnTo>
                    <a:pt x="20" y="6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10" y="14"/>
                  </a:lnTo>
                  <a:lnTo>
                    <a:pt x="8" y="22"/>
                  </a:lnTo>
                  <a:lnTo>
                    <a:pt x="10" y="28"/>
                  </a:lnTo>
                  <a:lnTo>
                    <a:pt x="12" y="34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6" y="34"/>
                  </a:lnTo>
                  <a:lnTo>
                    <a:pt x="28" y="32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38" name="Freeform 219"/>
            <p:cNvSpPr>
              <a:spLocks noChangeAspect="1" noEditPoints="1"/>
            </p:cNvSpPr>
            <p:nvPr/>
          </p:nvSpPr>
          <p:spPr bwMode="auto">
            <a:xfrm>
              <a:off x="1119" y="2939"/>
              <a:ext cx="45" cy="52"/>
            </a:xfrm>
            <a:custGeom>
              <a:avLst/>
              <a:gdLst>
                <a:gd name="T0" fmla="*/ 28 w 38"/>
                <a:gd name="T1" fmla="*/ 47 h 44"/>
                <a:gd name="T2" fmla="*/ 19 w 38"/>
                <a:gd name="T3" fmla="*/ 52 h 44"/>
                <a:gd name="T4" fmla="*/ 9 w 38"/>
                <a:gd name="T5" fmla="*/ 50 h 44"/>
                <a:gd name="T6" fmla="*/ 0 w 38"/>
                <a:gd name="T7" fmla="*/ 43 h 44"/>
                <a:gd name="T8" fmla="*/ 0 w 38"/>
                <a:gd name="T9" fmla="*/ 33 h 44"/>
                <a:gd name="T10" fmla="*/ 2 w 38"/>
                <a:gd name="T11" fmla="*/ 28 h 44"/>
                <a:gd name="T12" fmla="*/ 7 w 38"/>
                <a:gd name="T13" fmla="*/ 24 h 44"/>
                <a:gd name="T14" fmla="*/ 14 w 38"/>
                <a:gd name="T15" fmla="*/ 21 h 44"/>
                <a:gd name="T16" fmla="*/ 26 w 38"/>
                <a:gd name="T17" fmla="*/ 21 h 44"/>
                <a:gd name="T18" fmla="*/ 31 w 38"/>
                <a:gd name="T19" fmla="*/ 17 h 44"/>
                <a:gd name="T20" fmla="*/ 31 w 38"/>
                <a:gd name="T21" fmla="*/ 12 h 44"/>
                <a:gd name="T22" fmla="*/ 26 w 38"/>
                <a:gd name="T23" fmla="*/ 7 h 44"/>
                <a:gd name="T24" fmla="*/ 17 w 38"/>
                <a:gd name="T25" fmla="*/ 7 h 44"/>
                <a:gd name="T26" fmla="*/ 12 w 38"/>
                <a:gd name="T27" fmla="*/ 12 h 44"/>
                <a:gd name="T28" fmla="*/ 0 w 38"/>
                <a:gd name="T29" fmla="*/ 14 h 44"/>
                <a:gd name="T30" fmla="*/ 5 w 38"/>
                <a:gd name="T31" fmla="*/ 7 h 44"/>
                <a:gd name="T32" fmla="*/ 12 w 38"/>
                <a:gd name="T33" fmla="*/ 2 h 44"/>
                <a:gd name="T34" fmla="*/ 24 w 38"/>
                <a:gd name="T35" fmla="*/ 0 h 44"/>
                <a:gd name="T36" fmla="*/ 33 w 38"/>
                <a:gd name="T37" fmla="*/ 0 h 44"/>
                <a:gd name="T38" fmla="*/ 38 w 38"/>
                <a:gd name="T39" fmla="*/ 5 h 44"/>
                <a:gd name="T40" fmla="*/ 40 w 38"/>
                <a:gd name="T41" fmla="*/ 9 h 44"/>
                <a:gd name="T42" fmla="*/ 43 w 38"/>
                <a:gd name="T43" fmla="*/ 19 h 44"/>
                <a:gd name="T44" fmla="*/ 43 w 38"/>
                <a:gd name="T45" fmla="*/ 38 h 44"/>
                <a:gd name="T46" fmla="*/ 43 w 38"/>
                <a:gd name="T47" fmla="*/ 47 h 44"/>
                <a:gd name="T48" fmla="*/ 36 w 38"/>
                <a:gd name="T49" fmla="*/ 50 h 44"/>
                <a:gd name="T50" fmla="*/ 33 w 38"/>
                <a:gd name="T51" fmla="*/ 45 h 44"/>
                <a:gd name="T52" fmla="*/ 26 w 38"/>
                <a:gd name="T53" fmla="*/ 28 h 44"/>
                <a:gd name="T54" fmla="*/ 14 w 38"/>
                <a:gd name="T55" fmla="*/ 31 h 44"/>
                <a:gd name="T56" fmla="*/ 12 w 38"/>
                <a:gd name="T57" fmla="*/ 31 h 44"/>
                <a:gd name="T58" fmla="*/ 9 w 38"/>
                <a:gd name="T59" fmla="*/ 35 h 44"/>
                <a:gd name="T60" fmla="*/ 9 w 38"/>
                <a:gd name="T61" fmla="*/ 40 h 44"/>
                <a:gd name="T62" fmla="*/ 14 w 38"/>
                <a:gd name="T63" fmla="*/ 43 h 44"/>
                <a:gd name="T64" fmla="*/ 21 w 38"/>
                <a:gd name="T65" fmla="*/ 43 h 44"/>
                <a:gd name="T66" fmla="*/ 28 w 38"/>
                <a:gd name="T67" fmla="*/ 40 h 44"/>
                <a:gd name="T68" fmla="*/ 31 w 38"/>
                <a:gd name="T69" fmla="*/ 33 h 44"/>
                <a:gd name="T70" fmla="*/ 31 w 38"/>
                <a:gd name="T71" fmla="*/ 26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8" h="44">
                  <a:moveTo>
                    <a:pt x="28" y="38"/>
                  </a:moveTo>
                  <a:lnTo>
                    <a:pt x="24" y="40"/>
                  </a:lnTo>
                  <a:lnTo>
                    <a:pt x="20" y="42"/>
                  </a:lnTo>
                  <a:lnTo>
                    <a:pt x="16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6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4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8" y="42"/>
                  </a:lnTo>
                  <a:lnTo>
                    <a:pt x="30" y="42"/>
                  </a:lnTo>
                  <a:lnTo>
                    <a:pt x="28" y="40"/>
                  </a:lnTo>
                  <a:lnTo>
                    <a:pt x="28" y="38"/>
                  </a:lnTo>
                  <a:close/>
                  <a:moveTo>
                    <a:pt x="26" y="22"/>
                  </a:moveTo>
                  <a:lnTo>
                    <a:pt x="22" y="24"/>
                  </a:lnTo>
                  <a:lnTo>
                    <a:pt x="16" y="24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4" y="36"/>
                  </a:lnTo>
                  <a:lnTo>
                    <a:pt x="18" y="36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6" y="2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39" name="Freeform 220"/>
            <p:cNvSpPr>
              <a:spLocks noChangeAspect="1"/>
            </p:cNvSpPr>
            <p:nvPr/>
          </p:nvSpPr>
          <p:spPr bwMode="auto">
            <a:xfrm>
              <a:off x="1173" y="2939"/>
              <a:ext cx="69" cy="50"/>
            </a:xfrm>
            <a:custGeom>
              <a:avLst/>
              <a:gdLst>
                <a:gd name="T0" fmla="*/ 0 w 58"/>
                <a:gd name="T1" fmla="*/ 50 h 42"/>
                <a:gd name="T2" fmla="*/ 0 w 58"/>
                <a:gd name="T3" fmla="*/ 0 h 42"/>
                <a:gd name="T4" fmla="*/ 10 w 58"/>
                <a:gd name="T5" fmla="*/ 0 h 42"/>
                <a:gd name="T6" fmla="*/ 10 w 58"/>
                <a:gd name="T7" fmla="*/ 10 h 42"/>
                <a:gd name="T8" fmla="*/ 12 w 58"/>
                <a:gd name="T9" fmla="*/ 5 h 42"/>
                <a:gd name="T10" fmla="*/ 17 w 58"/>
                <a:gd name="T11" fmla="*/ 2 h 42"/>
                <a:gd name="T12" fmla="*/ 19 w 58"/>
                <a:gd name="T13" fmla="*/ 0 h 42"/>
                <a:gd name="T14" fmla="*/ 24 w 58"/>
                <a:gd name="T15" fmla="*/ 0 h 42"/>
                <a:gd name="T16" fmla="*/ 29 w 58"/>
                <a:gd name="T17" fmla="*/ 0 h 42"/>
                <a:gd name="T18" fmla="*/ 33 w 58"/>
                <a:gd name="T19" fmla="*/ 2 h 42"/>
                <a:gd name="T20" fmla="*/ 36 w 58"/>
                <a:gd name="T21" fmla="*/ 5 h 42"/>
                <a:gd name="T22" fmla="*/ 38 w 58"/>
                <a:gd name="T23" fmla="*/ 10 h 42"/>
                <a:gd name="T24" fmla="*/ 43 w 58"/>
                <a:gd name="T25" fmla="*/ 5 h 42"/>
                <a:gd name="T26" fmla="*/ 48 w 58"/>
                <a:gd name="T27" fmla="*/ 0 h 42"/>
                <a:gd name="T28" fmla="*/ 55 w 58"/>
                <a:gd name="T29" fmla="*/ 0 h 42"/>
                <a:gd name="T30" fmla="*/ 62 w 58"/>
                <a:gd name="T31" fmla="*/ 0 h 42"/>
                <a:gd name="T32" fmla="*/ 67 w 58"/>
                <a:gd name="T33" fmla="*/ 5 h 42"/>
                <a:gd name="T34" fmla="*/ 69 w 58"/>
                <a:gd name="T35" fmla="*/ 10 h 42"/>
                <a:gd name="T36" fmla="*/ 69 w 58"/>
                <a:gd name="T37" fmla="*/ 17 h 42"/>
                <a:gd name="T38" fmla="*/ 69 w 58"/>
                <a:gd name="T39" fmla="*/ 50 h 42"/>
                <a:gd name="T40" fmla="*/ 62 w 58"/>
                <a:gd name="T41" fmla="*/ 50 h 42"/>
                <a:gd name="T42" fmla="*/ 62 w 58"/>
                <a:gd name="T43" fmla="*/ 19 h 42"/>
                <a:gd name="T44" fmla="*/ 62 w 58"/>
                <a:gd name="T45" fmla="*/ 14 h 42"/>
                <a:gd name="T46" fmla="*/ 59 w 58"/>
                <a:gd name="T47" fmla="*/ 12 h 42"/>
                <a:gd name="T48" fmla="*/ 59 w 58"/>
                <a:gd name="T49" fmla="*/ 10 h 42"/>
                <a:gd name="T50" fmla="*/ 57 w 58"/>
                <a:gd name="T51" fmla="*/ 10 h 42"/>
                <a:gd name="T52" fmla="*/ 55 w 58"/>
                <a:gd name="T53" fmla="*/ 7 h 42"/>
                <a:gd name="T54" fmla="*/ 52 w 58"/>
                <a:gd name="T55" fmla="*/ 7 h 42"/>
                <a:gd name="T56" fmla="*/ 48 w 58"/>
                <a:gd name="T57" fmla="*/ 10 h 42"/>
                <a:gd name="T58" fmla="*/ 43 w 58"/>
                <a:gd name="T59" fmla="*/ 12 h 42"/>
                <a:gd name="T60" fmla="*/ 40 w 58"/>
                <a:gd name="T61" fmla="*/ 17 h 42"/>
                <a:gd name="T62" fmla="*/ 40 w 58"/>
                <a:gd name="T63" fmla="*/ 21 h 42"/>
                <a:gd name="T64" fmla="*/ 40 w 58"/>
                <a:gd name="T65" fmla="*/ 50 h 42"/>
                <a:gd name="T66" fmla="*/ 31 w 58"/>
                <a:gd name="T67" fmla="*/ 50 h 42"/>
                <a:gd name="T68" fmla="*/ 31 w 58"/>
                <a:gd name="T69" fmla="*/ 19 h 42"/>
                <a:gd name="T70" fmla="*/ 31 w 58"/>
                <a:gd name="T71" fmla="*/ 14 h 42"/>
                <a:gd name="T72" fmla="*/ 29 w 58"/>
                <a:gd name="T73" fmla="*/ 10 h 42"/>
                <a:gd name="T74" fmla="*/ 26 w 58"/>
                <a:gd name="T75" fmla="*/ 7 h 42"/>
                <a:gd name="T76" fmla="*/ 21 w 58"/>
                <a:gd name="T77" fmla="*/ 7 h 42"/>
                <a:gd name="T78" fmla="*/ 19 w 58"/>
                <a:gd name="T79" fmla="*/ 7 h 42"/>
                <a:gd name="T80" fmla="*/ 14 w 58"/>
                <a:gd name="T81" fmla="*/ 10 h 42"/>
                <a:gd name="T82" fmla="*/ 12 w 58"/>
                <a:gd name="T83" fmla="*/ 12 h 42"/>
                <a:gd name="T84" fmla="*/ 12 w 58"/>
                <a:gd name="T85" fmla="*/ 14 h 42"/>
                <a:gd name="T86" fmla="*/ 10 w 58"/>
                <a:gd name="T87" fmla="*/ 19 h 42"/>
                <a:gd name="T88" fmla="*/ 10 w 58"/>
                <a:gd name="T89" fmla="*/ 26 h 42"/>
                <a:gd name="T90" fmla="*/ 10 w 58"/>
                <a:gd name="T91" fmla="*/ 50 h 42"/>
                <a:gd name="T92" fmla="*/ 0 w 58"/>
                <a:gd name="T93" fmla="*/ 50 h 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58" h="42">
                  <a:moveTo>
                    <a:pt x="0" y="42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30" y="4"/>
                  </a:lnTo>
                  <a:lnTo>
                    <a:pt x="32" y="8"/>
                  </a:lnTo>
                  <a:lnTo>
                    <a:pt x="36" y="4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8" y="8"/>
                  </a:lnTo>
                  <a:lnTo>
                    <a:pt x="58" y="14"/>
                  </a:lnTo>
                  <a:lnTo>
                    <a:pt x="58" y="42"/>
                  </a:lnTo>
                  <a:lnTo>
                    <a:pt x="52" y="42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6" y="6"/>
                  </a:lnTo>
                  <a:lnTo>
                    <a:pt x="44" y="6"/>
                  </a:lnTo>
                  <a:lnTo>
                    <a:pt x="40" y="8"/>
                  </a:lnTo>
                  <a:lnTo>
                    <a:pt x="36" y="10"/>
                  </a:lnTo>
                  <a:lnTo>
                    <a:pt x="34" y="14"/>
                  </a:lnTo>
                  <a:lnTo>
                    <a:pt x="34" y="18"/>
                  </a:lnTo>
                  <a:lnTo>
                    <a:pt x="34" y="42"/>
                  </a:lnTo>
                  <a:lnTo>
                    <a:pt x="26" y="42"/>
                  </a:lnTo>
                  <a:lnTo>
                    <a:pt x="26" y="16"/>
                  </a:lnTo>
                  <a:lnTo>
                    <a:pt x="26" y="12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8" y="16"/>
                  </a:lnTo>
                  <a:lnTo>
                    <a:pt x="8" y="22"/>
                  </a:lnTo>
                  <a:lnTo>
                    <a:pt x="8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40" name="Freeform 221"/>
            <p:cNvSpPr>
              <a:spLocks noChangeAspect="1" noEditPoints="1"/>
            </p:cNvSpPr>
            <p:nvPr/>
          </p:nvSpPr>
          <p:spPr bwMode="auto">
            <a:xfrm>
              <a:off x="1254" y="2939"/>
              <a:ext cx="45" cy="52"/>
            </a:xfrm>
            <a:custGeom>
              <a:avLst/>
              <a:gdLst>
                <a:gd name="T0" fmla="*/ 36 w 38"/>
                <a:gd name="T1" fmla="*/ 35 h 44"/>
                <a:gd name="T2" fmla="*/ 45 w 38"/>
                <a:gd name="T3" fmla="*/ 38 h 44"/>
                <a:gd name="T4" fmla="*/ 43 w 38"/>
                <a:gd name="T5" fmla="*/ 43 h 44"/>
                <a:gd name="T6" fmla="*/ 38 w 38"/>
                <a:gd name="T7" fmla="*/ 47 h 44"/>
                <a:gd name="T8" fmla="*/ 31 w 38"/>
                <a:gd name="T9" fmla="*/ 50 h 44"/>
                <a:gd name="T10" fmla="*/ 24 w 38"/>
                <a:gd name="T11" fmla="*/ 52 h 44"/>
                <a:gd name="T12" fmla="*/ 17 w 38"/>
                <a:gd name="T13" fmla="*/ 52 h 44"/>
                <a:gd name="T14" fmla="*/ 9 w 38"/>
                <a:gd name="T15" fmla="*/ 50 h 44"/>
                <a:gd name="T16" fmla="*/ 5 w 38"/>
                <a:gd name="T17" fmla="*/ 45 h 44"/>
                <a:gd name="T18" fmla="*/ 2 w 38"/>
                <a:gd name="T19" fmla="*/ 40 h 44"/>
                <a:gd name="T20" fmla="*/ 0 w 38"/>
                <a:gd name="T21" fmla="*/ 33 h 44"/>
                <a:gd name="T22" fmla="*/ 0 w 38"/>
                <a:gd name="T23" fmla="*/ 26 h 44"/>
                <a:gd name="T24" fmla="*/ 0 w 38"/>
                <a:gd name="T25" fmla="*/ 19 h 44"/>
                <a:gd name="T26" fmla="*/ 2 w 38"/>
                <a:gd name="T27" fmla="*/ 12 h 44"/>
                <a:gd name="T28" fmla="*/ 5 w 38"/>
                <a:gd name="T29" fmla="*/ 7 h 44"/>
                <a:gd name="T30" fmla="*/ 9 w 38"/>
                <a:gd name="T31" fmla="*/ 2 h 44"/>
                <a:gd name="T32" fmla="*/ 17 w 38"/>
                <a:gd name="T33" fmla="*/ 0 h 44"/>
                <a:gd name="T34" fmla="*/ 24 w 38"/>
                <a:gd name="T35" fmla="*/ 0 h 44"/>
                <a:gd name="T36" fmla="*/ 28 w 38"/>
                <a:gd name="T37" fmla="*/ 0 h 44"/>
                <a:gd name="T38" fmla="*/ 36 w 38"/>
                <a:gd name="T39" fmla="*/ 2 h 44"/>
                <a:gd name="T40" fmla="*/ 38 w 38"/>
                <a:gd name="T41" fmla="*/ 7 h 44"/>
                <a:gd name="T42" fmla="*/ 43 w 38"/>
                <a:gd name="T43" fmla="*/ 12 h 44"/>
                <a:gd name="T44" fmla="*/ 45 w 38"/>
                <a:gd name="T45" fmla="*/ 19 h 44"/>
                <a:gd name="T46" fmla="*/ 45 w 38"/>
                <a:gd name="T47" fmla="*/ 26 h 44"/>
                <a:gd name="T48" fmla="*/ 45 w 38"/>
                <a:gd name="T49" fmla="*/ 26 h 44"/>
                <a:gd name="T50" fmla="*/ 45 w 38"/>
                <a:gd name="T51" fmla="*/ 28 h 44"/>
                <a:gd name="T52" fmla="*/ 7 w 38"/>
                <a:gd name="T53" fmla="*/ 28 h 44"/>
                <a:gd name="T54" fmla="*/ 9 w 38"/>
                <a:gd name="T55" fmla="*/ 35 h 44"/>
                <a:gd name="T56" fmla="*/ 12 w 38"/>
                <a:gd name="T57" fmla="*/ 40 h 44"/>
                <a:gd name="T58" fmla="*/ 17 w 38"/>
                <a:gd name="T59" fmla="*/ 43 h 44"/>
                <a:gd name="T60" fmla="*/ 24 w 38"/>
                <a:gd name="T61" fmla="*/ 43 h 44"/>
                <a:gd name="T62" fmla="*/ 28 w 38"/>
                <a:gd name="T63" fmla="*/ 43 h 44"/>
                <a:gd name="T64" fmla="*/ 31 w 38"/>
                <a:gd name="T65" fmla="*/ 43 h 44"/>
                <a:gd name="T66" fmla="*/ 33 w 38"/>
                <a:gd name="T67" fmla="*/ 40 h 44"/>
                <a:gd name="T68" fmla="*/ 36 w 38"/>
                <a:gd name="T69" fmla="*/ 35 h 44"/>
                <a:gd name="T70" fmla="*/ 7 w 38"/>
                <a:gd name="T71" fmla="*/ 19 h 44"/>
                <a:gd name="T72" fmla="*/ 36 w 38"/>
                <a:gd name="T73" fmla="*/ 19 h 44"/>
                <a:gd name="T74" fmla="*/ 36 w 38"/>
                <a:gd name="T75" fmla="*/ 14 h 44"/>
                <a:gd name="T76" fmla="*/ 33 w 38"/>
                <a:gd name="T77" fmla="*/ 12 h 44"/>
                <a:gd name="T78" fmla="*/ 28 w 38"/>
                <a:gd name="T79" fmla="*/ 9 h 44"/>
                <a:gd name="T80" fmla="*/ 24 w 38"/>
                <a:gd name="T81" fmla="*/ 7 h 44"/>
                <a:gd name="T82" fmla="*/ 17 w 38"/>
                <a:gd name="T83" fmla="*/ 9 h 44"/>
                <a:gd name="T84" fmla="*/ 12 w 38"/>
                <a:gd name="T85" fmla="*/ 12 h 44"/>
                <a:gd name="T86" fmla="*/ 9 w 38"/>
                <a:gd name="T87" fmla="*/ 14 h 44"/>
                <a:gd name="T88" fmla="*/ 7 w 38"/>
                <a:gd name="T89" fmla="*/ 19 h 4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8" h="44">
                  <a:moveTo>
                    <a:pt x="30" y="30"/>
                  </a:moveTo>
                  <a:lnTo>
                    <a:pt x="38" y="32"/>
                  </a:lnTo>
                  <a:lnTo>
                    <a:pt x="36" y="36"/>
                  </a:lnTo>
                  <a:lnTo>
                    <a:pt x="32" y="40"/>
                  </a:lnTo>
                  <a:lnTo>
                    <a:pt x="26" y="42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0" y="16"/>
                  </a:lnTo>
                  <a:lnTo>
                    <a:pt x="2" y="10"/>
                  </a:lnTo>
                  <a:lnTo>
                    <a:pt x="4" y="6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0" y="2"/>
                  </a:lnTo>
                  <a:lnTo>
                    <a:pt x="32" y="6"/>
                  </a:lnTo>
                  <a:lnTo>
                    <a:pt x="36" y="10"/>
                  </a:lnTo>
                  <a:lnTo>
                    <a:pt x="38" y="16"/>
                  </a:lnTo>
                  <a:lnTo>
                    <a:pt x="38" y="22"/>
                  </a:lnTo>
                  <a:lnTo>
                    <a:pt x="38" y="24"/>
                  </a:lnTo>
                  <a:lnTo>
                    <a:pt x="6" y="24"/>
                  </a:lnTo>
                  <a:lnTo>
                    <a:pt x="8" y="30"/>
                  </a:lnTo>
                  <a:lnTo>
                    <a:pt x="10" y="34"/>
                  </a:lnTo>
                  <a:lnTo>
                    <a:pt x="14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8" y="34"/>
                  </a:lnTo>
                  <a:lnTo>
                    <a:pt x="30" y="30"/>
                  </a:lnTo>
                  <a:close/>
                  <a:moveTo>
                    <a:pt x="6" y="16"/>
                  </a:moveTo>
                  <a:lnTo>
                    <a:pt x="30" y="16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4" y="8"/>
                  </a:lnTo>
                  <a:lnTo>
                    <a:pt x="20" y="6"/>
                  </a:lnTo>
                  <a:lnTo>
                    <a:pt x="14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41" name="Freeform 222"/>
            <p:cNvSpPr>
              <a:spLocks noChangeAspect="1"/>
            </p:cNvSpPr>
            <p:nvPr/>
          </p:nvSpPr>
          <p:spPr bwMode="auto">
            <a:xfrm>
              <a:off x="1311" y="2939"/>
              <a:ext cx="26" cy="50"/>
            </a:xfrm>
            <a:custGeom>
              <a:avLst/>
              <a:gdLst>
                <a:gd name="T0" fmla="*/ 0 w 22"/>
                <a:gd name="T1" fmla="*/ 50 h 42"/>
                <a:gd name="T2" fmla="*/ 0 w 22"/>
                <a:gd name="T3" fmla="*/ 0 h 42"/>
                <a:gd name="T4" fmla="*/ 7 w 22"/>
                <a:gd name="T5" fmla="*/ 0 h 42"/>
                <a:gd name="T6" fmla="*/ 7 w 22"/>
                <a:gd name="T7" fmla="*/ 7 h 42"/>
                <a:gd name="T8" fmla="*/ 9 w 22"/>
                <a:gd name="T9" fmla="*/ 2 h 42"/>
                <a:gd name="T10" fmla="*/ 12 w 22"/>
                <a:gd name="T11" fmla="*/ 0 h 42"/>
                <a:gd name="T12" fmla="*/ 14 w 22"/>
                <a:gd name="T13" fmla="*/ 0 h 42"/>
                <a:gd name="T14" fmla="*/ 17 w 22"/>
                <a:gd name="T15" fmla="*/ 0 h 42"/>
                <a:gd name="T16" fmla="*/ 21 w 22"/>
                <a:gd name="T17" fmla="*/ 0 h 42"/>
                <a:gd name="T18" fmla="*/ 26 w 22"/>
                <a:gd name="T19" fmla="*/ 2 h 42"/>
                <a:gd name="T20" fmla="*/ 24 w 22"/>
                <a:gd name="T21" fmla="*/ 10 h 42"/>
                <a:gd name="T22" fmla="*/ 21 w 22"/>
                <a:gd name="T23" fmla="*/ 7 h 42"/>
                <a:gd name="T24" fmla="*/ 17 w 22"/>
                <a:gd name="T25" fmla="*/ 7 h 42"/>
                <a:gd name="T26" fmla="*/ 14 w 22"/>
                <a:gd name="T27" fmla="*/ 7 h 42"/>
                <a:gd name="T28" fmla="*/ 12 w 22"/>
                <a:gd name="T29" fmla="*/ 10 h 42"/>
                <a:gd name="T30" fmla="*/ 12 w 22"/>
                <a:gd name="T31" fmla="*/ 12 h 42"/>
                <a:gd name="T32" fmla="*/ 9 w 22"/>
                <a:gd name="T33" fmla="*/ 14 h 42"/>
                <a:gd name="T34" fmla="*/ 9 w 22"/>
                <a:gd name="T35" fmla="*/ 19 h 42"/>
                <a:gd name="T36" fmla="*/ 9 w 22"/>
                <a:gd name="T37" fmla="*/ 24 h 42"/>
                <a:gd name="T38" fmla="*/ 9 w 22"/>
                <a:gd name="T39" fmla="*/ 50 h 42"/>
                <a:gd name="T40" fmla="*/ 0 w 22"/>
                <a:gd name="T41" fmla="*/ 50 h 4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" h="42">
                  <a:moveTo>
                    <a:pt x="0" y="4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942" name="Freeform 223"/>
            <p:cNvSpPr>
              <a:spLocks noChangeAspect="1" noEditPoints="1"/>
            </p:cNvSpPr>
            <p:nvPr/>
          </p:nvSpPr>
          <p:spPr bwMode="auto">
            <a:xfrm>
              <a:off x="1340" y="2939"/>
              <a:ext cx="45" cy="52"/>
            </a:xfrm>
            <a:custGeom>
              <a:avLst/>
              <a:gdLst>
                <a:gd name="T0" fmla="*/ 28 w 38"/>
                <a:gd name="T1" fmla="*/ 47 h 44"/>
                <a:gd name="T2" fmla="*/ 21 w 38"/>
                <a:gd name="T3" fmla="*/ 52 h 44"/>
                <a:gd name="T4" fmla="*/ 9 w 38"/>
                <a:gd name="T5" fmla="*/ 50 h 44"/>
                <a:gd name="T6" fmla="*/ 2 w 38"/>
                <a:gd name="T7" fmla="*/ 43 h 44"/>
                <a:gd name="T8" fmla="*/ 0 w 38"/>
                <a:gd name="T9" fmla="*/ 33 h 44"/>
                <a:gd name="T10" fmla="*/ 5 w 38"/>
                <a:gd name="T11" fmla="*/ 28 h 44"/>
                <a:gd name="T12" fmla="*/ 9 w 38"/>
                <a:gd name="T13" fmla="*/ 24 h 44"/>
                <a:gd name="T14" fmla="*/ 14 w 38"/>
                <a:gd name="T15" fmla="*/ 21 h 44"/>
                <a:gd name="T16" fmla="*/ 26 w 38"/>
                <a:gd name="T17" fmla="*/ 21 h 44"/>
                <a:gd name="T18" fmla="*/ 33 w 38"/>
                <a:gd name="T19" fmla="*/ 17 h 44"/>
                <a:gd name="T20" fmla="*/ 31 w 38"/>
                <a:gd name="T21" fmla="*/ 12 h 44"/>
                <a:gd name="T22" fmla="*/ 26 w 38"/>
                <a:gd name="T23" fmla="*/ 7 h 44"/>
                <a:gd name="T24" fmla="*/ 17 w 38"/>
                <a:gd name="T25" fmla="*/ 7 h 44"/>
                <a:gd name="T26" fmla="*/ 12 w 38"/>
                <a:gd name="T27" fmla="*/ 12 h 44"/>
                <a:gd name="T28" fmla="*/ 2 w 38"/>
                <a:gd name="T29" fmla="*/ 14 h 44"/>
                <a:gd name="T30" fmla="*/ 5 w 38"/>
                <a:gd name="T31" fmla="*/ 7 h 44"/>
                <a:gd name="T32" fmla="*/ 12 w 38"/>
                <a:gd name="T33" fmla="*/ 2 h 44"/>
                <a:gd name="T34" fmla="*/ 24 w 38"/>
                <a:gd name="T35" fmla="*/ 0 h 44"/>
                <a:gd name="T36" fmla="*/ 33 w 38"/>
                <a:gd name="T37" fmla="*/ 0 h 44"/>
                <a:gd name="T38" fmla="*/ 40 w 38"/>
                <a:gd name="T39" fmla="*/ 5 h 44"/>
                <a:gd name="T40" fmla="*/ 43 w 38"/>
                <a:gd name="T41" fmla="*/ 9 h 44"/>
                <a:gd name="T42" fmla="*/ 43 w 38"/>
                <a:gd name="T43" fmla="*/ 19 h 44"/>
                <a:gd name="T44" fmla="*/ 43 w 38"/>
                <a:gd name="T45" fmla="*/ 38 h 44"/>
                <a:gd name="T46" fmla="*/ 45 w 38"/>
                <a:gd name="T47" fmla="*/ 47 h 44"/>
                <a:gd name="T48" fmla="*/ 36 w 38"/>
                <a:gd name="T49" fmla="*/ 50 h 44"/>
                <a:gd name="T50" fmla="*/ 33 w 38"/>
                <a:gd name="T51" fmla="*/ 45 h 44"/>
                <a:gd name="T52" fmla="*/ 28 w 38"/>
                <a:gd name="T53" fmla="*/ 28 h 44"/>
                <a:gd name="T54" fmla="*/ 17 w 38"/>
                <a:gd name="T55" fmla="*/ 31 h 44"/>
                <a:gd name="T56" fmla="*/ 12 w 38"/>
                <a:gd name="T57" fmla="*/ 31 h 44"/>
                <a:gd name="T58" fmla="*/ 9 w 38"/>
                <a:gd name="T59" fmla="*/ 35 h 44"/>
                <a:gd name="T60" fmla="*/ 9 w 38"/>
                <a:gd name="T61" fmla="*/ 40 h 44"/>
                <a:gd name="T62" fmla="*/ 14 w 38"/>
                <a:gd name="T63" fmla="*/ 43 h 44"/>
                <a:gd name="T64" fmla="*/ 24 w 38"/>
                <a:gd name="T65" fmla="*/ 43 h 44"/>
                <a:gd name="T66" fmla="*/ 28 w 38"/>
                <a:gd name="T67" fmla="*/ 40 h 44"/>
                <a:gd name="T68" fmla="*/ 33 w 38"/>
                <a:gd name="T69" fmla="*/ 33 h 44"/>
                <a:gd name="T70" fmla="*/ 33 w 38"/>
                <a:gd name="T71" fmla="*/ 26 h 4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38" h="44">
                  <a:moveTo>
                    <a:pt x="28" y="38"/>
                  </a:moveTo>
                  <a:lnTo>
                    <a:pt x="24" y="40"/>
                  </a:lnTo>
                  <a:lnTo>
                    <a:pt x="20" y="42"/>
                  </a:lnTo>
                  <a:lnTo>
                    <a:pt x="18" y="44"/>
                  </a:lnTo>
                  <a:lnTo>
                    <a:pt x="14" y="44"/>
                  </a:lnTo>
                  <a:lnTo>
                    <a:pt x="8" y="42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2" y="18"/>
                  </a:lnTo>
                  <a:lnTo>
                    <a:pt x="16" y="18"/>
                  </a:lnTo>
                  <a:lnTo>
                    <a:pt x="22" y="18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8" y="14"/>
                  </a:lnTo>
                  <a:lnTo>
                    <a:pt x="2" y="12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2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24"/>
                  </a:lnTo>
                  <a:lnTo>
                    <a:pt x="36" y="32"/>
                  </a:lnTo>
                  <a:lnTo>
                    <a:pt x="36" y="38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0" y="42"/>
                  </a:lnTo>
                  <a:lnTo>
                    <a:pt x="30" y="40"/>
                  </a:lnTo>
                  <a:lnTo>
                    <a:pt x="28" y="38"/>
                  </a:lnTo>
                  <a:close/>
                  <a:moveTo>
                    <a:pt x="28" y="22"/>
                  </a:moveTo>
                  <a:lnTo>
                    <a:pt x="24" y="24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6" y="30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2"/>
                  </a:lnTo>
                  <a:close/>
                </a:path>
              </a:pathLst>
            </a:custGeom>
            <a:solidFill>
              <a:schemeClr val="bg1"/>
            </a:solidFill>
            <a:ln w="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791" name="Freeform 224"/>
          <p:cNvSpPr>
            <a:spLocks noChangeAspect="1"/>
          </p:cNvSpPr>
          <p:nvPr/>
        </p:nvSpPr>
        <p:spPr bwMode="auto">
          <a:xfrm>
            <a:off x="2039938" y="3017838"/>
            <a:ext cx="60325" cy="120650"/>
          </a:xfrm>
          <a:custGeom>
            <a:avLst/>
            <a:gdLst>
              <a:gd name="T0" fmla="*/ 60325 w 32"/>
              <a:gd name="T1" fmla="*/ 60325 h 64"/>
              <a:gd name="T2" fmla="*/ 56555 w 32"/>
              <a:gd name="T3" fmla="*/ 79177 h 64"/>
              <a:gd name="T4" fmla="*/ 52784 w 32"/>
              <a:gd name="T5" fmla="*/ 94258 h 64"/>
              <a:gd name="T6" fmla="*/ 49014 w 32"/>
              <a:gd name="T7" fmla="*/ 109339 h 64"/>
              <a:gd name="T8" fmla="*/ 37703 w 32"/>
              <a:gd name="T9" fmla="*/ 116880 h 64"/>
              <a:gd name="T10" fmla="*/ 30163 w 32"/>
              <a:gd name="T11" fmla="*/ 120650 h 64"/>
              <a:gd name="T12" fmla="*/ 22622 w 32"/>
              <a:gd name="T13" fmla="*/ 116880 h 64"/>
              <a:gd name="T14" fmla="*/ 11311 w 32"/>
              <a:gd name="T15" fmla="*/ 109339 h 64"/>
              <a:gd name="T16" fmla="*/ 7541 w 32"/>
              <a:gd name="T17" fmla="*/ 94258 h 64"/>
              <a:gd name="T18" fmla="*/ 3770 w 32"/>
              <a:gd name="T19" fmla="*/ 79177 h 64"/>
              <a:gd name="T20" fmla="*/ 0 w 32"/>
              <a:gd name="T21" fmla="*/ 60325 h 64"/>
              <a:gd name="T22" fmla="*/ 3770 w 32"/>
              <a:gd name="T23" fmla="*/ 41473 h 64"/>
              <a:gd name="T24" fmla="*/ 7541 w 32"/>
              <a:gd name="T25" fmla="*/ 26392 h 64"/>
              <a:gd name="T26" fmla="*/ 11311 w 32"/>
              <a:gd name="T27" fmla="*/ 11311 h 64"/>
              <a:gd name="T28" fmla="*/ 22622 w 32"/>
              <a:gd name="T29" fmla="*/ 3770 h 64"/>
              <a:gd name="T30" fmla="*/ 30163 w 32"/>
              <a:gd name="T31" fmla="*/ 0 h 64"/>
              <a:gd name="T32" fmla="*/ 37703 w 32"/>
              <a:gd name="T33" fmla="*/ 3770 h 64"/>
              <a:gd name="T34" fmla="*/ 49014 w 32"/>
              <a:gd name="T35" fmla="*/ 11311 h 64"/>
              <a:gd name="T36" fmla="*/ 52784 w 32"/>
              <a:gd name="T37" fmla="*/ 26392 h 64"/>
              <a:gd name="T38" fmla="*/ 56555 w 32"/>
              <a:gd name="T39" fmla="*/ 41473 h 64"/>
              <a:gd name="T40" fmla="*/ 60325 w 32"/>
              <a:gd name="T41" fmla="*/ 60325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2" h="64">
                <a:moveTo>
                  <a:pt x="32" y="32"/>
                </a:moveTo>
                <a:lnTo>
                  <a:pt x="30" y="42"/>
                </a:lnTo>
                <a:lnTo>
                  <a:pt x="28" y="50"/>
                </a:lnTo>
                <a:lnTo>
                  <a:pt x="26" y="58"/>
                </a:lnTo>
                <a:lnTo>
                  <a:pt x="20" y="62"/>
                </a:lnTo>
                <a:lnTo>
                  <a:pt x="16" y="64"/>
                </a:lnTo>
                <a:lnTo>
                  <a:pt x="12" y="62"/>
                </a:lnTo>
                <a:lnTo>
                  <a:pt x="6" y="58"/>
                </a:lnTo>
                <a:lnTo>
                  <a:pt x="4" y="50"/>
                </a:lnTo>
                <a:lnTo>
                  <a:pt x="2" y="42"/>
                </a:lnTo>
                <a:lnTo>
                  <a:pt x="0" y="32"/>
                </a:lnTo>
                <a:lnTo>
                  <a:pt x="2" y="22"/>
                </a:lnTo>
                <a:lnTo>
                  <a:pt x="4" y="14"/>
                </a:lnTo>
                <a:lnTo>
                  <a:pt x="6" y="6"/>
                </a:lnTo>
                <a:lnTo>
                  <a:pt x="12" y="2"/>
                </a:lnTo>
                <a:lnTo>
                  <a:pt x="16" y="0"/>
                </a:lnTo>
                <a:lnTo>
                  <a:pt x="20" y="2"/>
                </a:lnTo>
                <a:lnTo>
                  <a:pt x="26" y="6"/>
                </a:lnTo>
                <a:lnTo>
                  <a:pt x="28" y="14"/>
                </a:lnTo>
                <a:lnTo>
                  <a:pt x="30" y="22"/>
                </a:lnTo>
                <a:lnTo>
                  <a:pt x="32" y="3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92" name="Freeform 225"/>
          <p:cNvSpPr>
            <a:spLocks noChangeAspect="1"/>
          </p:cNvSpPr>
          <p:nvPr/>
        </p:nvSpPr>
        <p:spPr bwMode="auto">
          <a:xfrm>
            <a:off x="2039938" y="3017838"/>
            <a:ext cx="60325" cy="120650"/>
          </a:xfrm>
          <a:custGeom>
            <a:avLst/>
            <a:gdLst>
              <a:gd name="T0" fmla="*/ 60325 w 32"/>
              <a:gd name="T1" fmla="*/ 60325 h 64"/>
              <a:gd name="T2" fmla="*/ 56555 w 32"/>
              <a:gd name="T3" fmla="*/ 79177 h 64"/>
              <a:gd name="T4" fmla="*/ 52784 w 32"/>
              <a:gd name="T5" fmla="*/ 94258 h 64"/>
              <a:gd name="T6" fmla="*/ 49014 w 32"/>
              <a:gd name="T7" fmla="*/ 109339 h 64"/>
              <a:gd name="T8" fmla="*/ 37703 w 32"/>
              <a:gd name="T9" fmla="*/ 116880 h 64"/>
              <a:gd name="T10" fmla="*/ 30163 w 32"/>
              <a:gd name="T11" fmla="*/ 120650 h 64"/>
              <a:gd name="T12" fmla="*/ 22622 w 32"/>
              <a:gd name="T13" fmla="*/ 116880 h 64"/>
              <a:gd name="T14" fmla="*/ 11311 w 32"/>
              <a:gd name="T15" fmla="*/ 109339 h 64"/>
              <a:gd name="T16" fmla="*/ 7541 w 32"/>
              <a:gd name="T17" fmla="*/ 94258 h 64"/>
              <a:gd name="T18" fmla="*/ 3770 w 32"/>
              <a:gd name="T19" fmla="*/ 79177 h 64"/>
              <a:gd name="T20" fmla="*/ 0 w 32"/>
              <a:gd name="T21" fmla="*/ 60325 h 64"/>
              <a:gd name="T22" fmla="*/ 3770 w 32"/>
              <a:gd name="T23" fmla="*/ 41473 h 64"/>
              <a:gd name="T24" fmla="*/ 7541 w 32"/>
              <a:gd name="T25" fmla="*/ 26392 h 64"/>
              <a:gd name="T26" fmla="*/ 11311 w 32"/>
              <a:gd name="T27" fmla="*/ 11311 h 64"/>
              <a:gd name="T28" fmla="*/ 22622 w 32"/>
              <a:gd name="T29" fmla="*/ 3770 h 64"/>
              <a:gd name="T30" fmla="*/ 30163 w 32"/>
              <a:gd name="T31" fmla="*/ 0 h 64"/>
              <a:gd name="T32" fmla="*/ 37703 w 32"/>
              <a:gd name="T33" fmla="*/ 3770 h 64"/>
              <a:gd name="T34" fmla="*/ 49014 w 32"/>
              <a:gd name="T35" fmla="*/ 11311 h 64"/>
              <a:gd name="T36" fmla="*/ 52784 w 32"/>
              <a:gd name="T37" fmla="*/ 26392 h 64"/>
              <a:gd name="T38" fmla="*/ 56555 w 32"/>
              <a:gd name="T39" fmla="*/ 41473 h 64"/>
              <a:gd name="T40" fmla="*/ 60325 w 32"/>
              <a:gd name="T41" fmla="*/ 60325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2" h="64">
                <a:moveTo>
                  <a:pt x="32" y="32"/>
                </a:moveTo>
                <a:lnTo>
                  <a:pt x="30" y="42"/>
                </a:lnTo>
                <a:lnTo>
                  <a:pt x="28" y="50"/>
                </a:lnTo>
                <a:lnTo>
                  <a:pt x="26" y="58"/>
                </a:lnTo>
                <a:lnTo>
                  <a:pt x="20" y="62"/>
                </a:lnTo>
                <a:lnTo>
                  <a:pt x="16" y="64"/>
                </a:lnTo>
                <a:lnTo>
                  <a:pt x="12" y="62"/>
                </a:lnTo>
                <a:lnTo>
                  <a:pt x="6" y="58"/>
                </a:lnTo>
                <a:lnTo>
                  <a:pt x="4" y="50"/>
                </a:lnTo>
                <a:lnTo>
                  <a:pt x="2" y="42"/>
                </a:lnTo>
                <a:lnTo>
                  <a:pt x="0" y="32"/>
                </a:lnTo>
                <a:lnTo>
                  <a:pt x="2" y="22"/>
                </a:lnTo>
                <a:lnTo>
                  <a:pt x="4" y="14"/>
                </a:lnTo>
                <a:lnTo>
                  <a:pt x="6" y="6"/>
                </a:lnTo>
                <a:lnTo>
                  <a:pt x="12" y="2"/>
                </a:lnTo>
                <a:lnTo>
                  <a:pt x="16" y="0"/>
                </a:lnTo>
                <a:lnTo>
                  <a:pt x="20" y="2"/>
                </a:lnTo>
                <a:lnTo>
                  <a:pt x="26" y="6"/>
                </a:lnTo>
                <a:lnTo>
                  <a:pt x="28" y="14"/>
                </a:lnTo>
                <a:lnTo>
                  <a:pt x="30" y="22"/>
                </a:lnTo>
                <a:lnTo>
                  <a:pt x="32" y="32"/>
                </a:lnTo>
              </a:path>
            </a:pathLst>
          </a:custGeom>
          <a:noFill/>
          <a:ln w="635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3" name="Freeform 226"/>
          <p:cNvSpPr>
            <a:spLocks noChangeAspect="1"/>
          </p:cNvSpPr>
          <p:nvPr/>
        </p:nvSpPr>
        <p:spPr bwMode="auto">
          <a:xfrm>
            <a:off x="2020888" y="2957513"/>
            <a:ext cx="90487" cy="268287"/>
          </a:xfrm>
          <a:custGeom>
            <a:avLst/>
            <a:gdLst>
              <a:gd name="T0" fmla="*/ 0 w 48"/>
              <a:gd name="T1" fmla="*/ 0 h 142"/>
              <a:gd name="T2" fmla="*/ 41473 w 48"/>
              <a:gd name="T3" fmla="*/ 26451 h 142"/>
              <a:gd name="T4" fmla="*/ 71636 w 48"/>
              <a:gd name="T5" fmla="*/ 64238 h 142"/>
              <a:gd name="T6" fmla="*/ 86717 w 48"/>
              <a:gd name="T7" fmla="*/ 109582 h 142"/>
              <a:gd name="T8" fmla="*/ 90487 w 48"/>
              <a:gd name="T9" fmla="*/ 154926 h 142"/>
              <a:gd name="T10" fmla="*/ 79176 w 48"/>
              <a:gd name="T11" fmla="*/ 204049 h 142"/>
              <a:gd name="T12" fmla="*/ 56554 w 48"/>
              <a:gd name="T13" fmla="*/ 238057 h 142"/>
              <a:gd name="T14" fmla="*/ 26392 w 48"/>
              <a:gd name="T15" fmla="*/ 268287 h 14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8" h="142">
                <a:moveTo>
                  <a:pt x="0" y="0"/>
                </a:moveTo>
                <a:lnTo>
                  <a:pt x="22" y="14"/>
                </a:lnTo>
                <a:lnTo>
                  <a:pt x="38" y="34"/>
                </a:lnTo>
                <a:lnTo>
                  <a:pt x="46" y="58"/>
                </a:lnTo>
                <a:lnTo>
                  <a:pt x="48" y="82"/>
                </a:lnTo>
                <a:lnTo>
                  <a:pt x="42" y="108"/>
                </a:lnTo>
                <a:lnTo>
                  <a:pt x="30" y="126"/>
                </a:lnTo>
                <a:lnTo>
                  <a:pt x="14" y="142"/>
                </a:lnTo>
              </a:path>
            </a:pathLst>
          </a:custGeom>
          <a:noFill/>
          <a:ln w="19050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4" name="Freeform 227"/>
          <p:cNvSpPr>
            <a:spLocks noChangeAspect="1"/>
          </p:cNvSpPr>
          <p:nvPr/>
        </p:nvSpPr>
        <p:spPr bwMode="auto">
          <a:xfrm>
            <a:off x="2036763" y="3228975"/>
            <a:ext cx="71437" cy="87313"/>
          </a:xfrm>
          <a:custGeom>
            <a:avLst/>
            <a:gdLst>
              <a:gd name="T0" fmla="*/ 0 w 38"/>
              <a:gd name="T1" fmla="*/ 0 h 46"/>
              <a:gd name="T2" fmla="*/ 0 w 38"/>
              <a:gd name="T3" fmla="*/ 0 h 46"/>
              <a:gd name="T4" fmla="*/ 0 w 38"/>
              <a:gd name="T5" fmla="*/ 0 h 46"/>
              <a:gd name="T6" fmla="*/ 7520 w 38"/>
              <a:gd name="T7" fmla="*/ 3796 h 46"/>
              <a:gd name="T8" fmla="*/ 11280 w 38"/>
              <a:gd name="T9" fmla="*/ 7592 h 46"/>
              <a:gd name="T10" fmla="*/ 18799 w 38"/>
              <a:gd name="T11" fmla="*/ 15185 h 46"/>
              <a:gd name="T12" fmla="*/ 30079 w 38"/>
              <a:gd name="T13" fmla="*/ 18981 h 46"/>
              <a:gd name="T14" fmla="*/ 37598 w 38"/>
              <a:gd name="T15" fmla="*/ 26574 h 46"/>
              <a:gd name="T16" fmla="*/ 48878 w 38"/>
              <a:gd name="T17" fmla="*/ 37962 h 46"/>
              <a:gd name="T18" fmla="*/ 56398 w 38"/>
              <a:gd name="T19" fmla="*/ 49351 h 46"/>
              <a:gd name="T20" fmla="*/ 60157 w 38"/>
              <a:gd name="T21" fmla="*/ 56943 h 46"/>
              <a:gd name="T22" fmla="*/ 67677 w 38"/>
              <a:gd name="T23" fmla="*/ 64536 h 46"/>
              <a:gd name="T24" fmla="*/ 67677 w 38"/>
              <a:gd name="T25" fmla="*/ 72128 h 46"/>
              <a:gd name="T26" fmla="*/ 71437 w 38"/>
              <a:gd name="T27" fmla="*/ 79721 h 46"/>
              <a:gd name="T28" fmla="*/ 71437 w 38"/>
              <a:gd name="T29" fmla="*/ 83517 h 46"/>
              <a:gd name="T30" fmla="*/ 71437 w 38"/>
              <a:gd name="T31" fmla="*/ 87313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8" h="46">
                <a:moveTo>
                  <a:pt x="0" y="0"/>
                </a:moveTo>
                <a:lnTo>
                  <a:pt x="0" y="0"/>
                </a:lnTo>
                <a:lnTo>
                  <a:pt x="4" y="2"/>
                </a:lnTo>
                <a:lnTo>
                  <a:pt x="6" y="4"/>
                </a:lnTo>
                <a:lnTo>
                  <a:pt x="10" y="8"/>
                </a:lnTo>
                <a:lnTo>
                  <a:pt x="16" y="10"/>
                </a:lnTo>
                <a:lnTo>
                  <a:pt x="20" y="14"/>
                </a:lnTo>
                <a:lnTo>
                  <a:pt x="26" y="20"/>
                </a:lnTo>
                <a:lnTo>
                  <a:pt x="30" y="26"/>
                </a:lnTo>
                <a:lnTo>
                  <a:pt x="32" y="30"/>
                </a:lnTo>
                <a:lnTo>
                  <a:pt x="36" y="34"/>
                </a:lnTo>
                <a:lnTo>
                  <a:pt x="36" y="38"/>
                </a:lnTo>
                <a:lnTo>
                  <a:pt x="38" y="42"/>
                </a:lnTo>
                <a:lnTo>
                  <a:pt x="38" y="44"/>
                </a:lnTo>
                <a:lnTo>
                  <a:pt x="38" y="46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5" name="Freeform 228"/>
          <p:cNvSpPr>
            <a:spLocks noChangeAspect="1"/>
          </p:cNvSpPr>
          <p:nvPr/>
        </p:nvSpPr>
        <p:spPr bwMode="auto">
          <a:xfrm>
            <a:off x="2047875" y="3225800"/>
            <a:ext cx="98425" cy="79375"/>
          </a:xfrm>
          <a:custGeom>
            <a:avLst/>
            <a:gdLst>
              <a:gd name="T0" fmla="*/ 0 w 52"/>
              <a:gd name="T1" fmla="*/ 0 h 42"/>
              <a:gd name="T2" fmla="*/ 3786 w 52"/>
              <a:gd name="T3" fmla="*/ 0 h 42"/>
              <a:gd name="T4" fmla="*/ 3786 w 52"/>
              <a:gd name="T5" fmla="*/ 0 h 42"/>
              <a:gd name="T6" fmla="*/ 7571 w 52"/>
              <a:gd name="T7" fmla="*/ 3780 h 42"/>
              <a:gd name="T8" fmla="*/ 18928 w 52"/>
              <a:gd name="T9" fmla="*/ 7560 h 42"/>
              <a:gd name="T10" fmla="*/ 26499 w 52"/>
              <a:gd name="T11" fmla="*/ 15119 h 42"/>
              <a:gd name="T12" fmla="*/ 37856 w 52"/>
              <a:gd name="T13" fmla="*/ 18899 h 42"/>
              <a:gd name="T14" fmla="*/ 49213 w 52"/>
              <a:gd name="T15" fmla="*/ 26458 h 42"/>
              <a:gd name="T16" fmla="*/ 60569 w 52"/>
              <a:gd name="T17" fmla="*/ 34018 h 42"/>
              <a:gd name="T18" fmla="*/ 71926 w 52"/>
              <a:gd name="T19" fmla="*/ 41577 h 42"/>
              <a:gd name="T20" fmla="*/ 83283 w 52"/>
              <a:gd name="T21" fmla="*/ 52917 h 42"/>
              <a:gd name="T22" fmla="*/ 87068 w 52"/>
              <a:gd name="T23" fmla="*/ 56696 h 42"/>
              <a:gd name="T24" fmla="*/ 90854 w 52"/>
              <a:gd name="T25" fmla="*/ 60476 h 42"/>
              <a:gd name="T26" fmla="*/ 94639 w 52"/>
              <a:gd name="T27" fmla="*/ 60476 h 42"/>
              <a:gd name="T28" fmla="*/ 94639 w 52"/>
              <a:gd name="T29" fmla="*/ 64256 h 42"/>
              <a:gd name="T30" fmla="*/ 98425 w 52"/>
              <a:gd name="T31" fmla="*/ 68036 h 42"/>
              <a:gd name="T32" fmla="*/ 98425 w 52"/>
              <a:gd name="T33" fmla="*/ 68036 h 42"/>
              <a:gd name="T34" fmla="*/ 98425 w 52"/>
              <a:gd name="T35" fmla="*/ 71815 h 42"/>
              <a:gd name="T36" fmla="*/ 98425 w 52"/>
              <a:gd name="T37" fmla="*/ 71815 h 42"/>
              <a:gd name="T38" fmla="*/ 98425 w 52"/>
              <a:gd name="T39" fmla="*/ 75595 h 42"/>
              <a:gd name="T40" fmla="*/ 98425 w 52"/>
              <a:gd name="T41" fmla="*/ 75595 h 42"/>
              <a:gd name="T42" fmla="*/ 98425 w 52"/>
              <a:gd name="T43" fmla="*/ 75595 h 42"/>
              <a:gd name="T44" fmla="*/ 98425 w 52"/>
              <a:gd name="T45" fmla="*/ 75595 h 42"/>
              <a:gd name="T46" fmla="*/ 94639 w 52"/>
              <a:gd name="T47" fmla="*/ 79375 h 42"/>
              <a:gd name="T48" fmla="*/ 94639 w 52"/>
              <a:gd name="T49" fmla="*/ 79375 h 4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2" h="42">
                <a:moveTo>
                  <a:pt x="0" y="0"/>
                </a:moveTo>
                <a:lnTo>
                  <a:pt x="2" y="0"/>
                </a:lnTo>
                <a:lnTo>
                  <a:pt x="4" y="2"/>
                </a:lnTo>
                <a:lnTo>
                  <a:pt x="10" y="4"/>
                </a:lnTo>
                <a:lnTo>
                  <a:pt x="14" y="8"/>
                </a:lnTo>
                <a:lnTo>
                  <a:pt x="20" y="10"/>
                </a:lnTo>
                <a:lnTo>
                  <a:pt x="26" y="14"/>
                </a:lnTo>
                <a:lnTo>
                  <a:pt x="32" y="18"/>
                </a:lnTo>
                <a:lnTo>
                  <a:pt x="38" y="22"/>
                </a:lnTo>
                <a:lnTo>
                  <a:pt x="44" y="28"/>
                </a:lnTo>
                <a:lnTo>
                  <a:pt x="46" y="30"/>
                </a:lnTo>
                <a:lnTo>
                  <a:pt x="48" y="32"/>
                </a:lnTo>
                <a:lnTo>
                  <a:pt x="50" y="32"/>
                </a:lnTo>
                <a:lnTo>
                  <a:pt x="50" y="34"/>
                </a:lnTo>
                <a:lnTo>
                  <a:pt x="52" y="36"/>
                </a:lnTo>
                <a:lnTo>
                  <a:pt x="52" y="38"/>
                </a:lnTo>
                <a:lnTo>
                  <a:pt x="52" y="40"/>
                </a:lnTo>
                <a:lnTo>
                  <a:pt x="50" y="42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6" name="Freeform 229"/>
          <p:cNvSpPr>
            <a:spLocks noChangeAspect="1"/>
          </p:cNvSpPr>
          <p:nvPr/>
        </p:nvSpPr>
        <p:spPr bwMode="auto">
          <a:xfrm>
            <a:off x="2017713" y="2851150"/>
            <a:ext cx="68262" cy="103188"/>
          </a:xfrm>
          <a:custGeom>
            <a:avLst/>
            <a:gdLst>
              <a:gd name="T0" fmla="*/ 0 w 36"/>
              <a:gd name="T1" fmla="*/ 103188 h 54"/>
              <a:gd name="T2" fmla="*/ 3792 w 36"/>
              <a:gd name="T3" fmla="*/ 103188 h 54"/>
              <a:gd name="T4" fmla="*/ 7585 w 36"/>
              <a:gd name="T5" fmla="*/ 99366 h 54"/>
              <a:gd name="T6" fmla="*/ 15169 w 36"/>
              <a:gd name="T7" fmla="*/ 91723 h 54"/>
              <a:gd name="T8" fmla="*/ 18962 w 36"/>
              <a:gd name="T9" fmla="*/ 87901 h 54"/>
              <a:gd name="T10" fmla="*/ 26546 w 36"/>
              <a:gd name="T11" fmla="*/ 76436 h 54"/>
              <a:gd name="T12" fmla="*/ 34131 w 36"/>
              <a:gd name="T13" fmla="*/ 68792 h 54"/>
              <a:gd name="T14" fmla="*/ 41716 w 36"/>
              <a:gd name="T15" fmla="*/ 61148 h 54"/>
              <a:gd name="T16" fmla="*/ 53093 w 36"/>
              <a:gd name="T17" fmla="*/ 49683 h 54"/>
              <a:gd name="T18" fmla="*/ 56885 w 36"/>
              <a:gd name="T19" fmla="*/ 38218 h 54"/>
              <a:gd name="T20" fmla="*/ 64470 w 36"/>
              <a:gd name="T21" fmla="*/ 26752 h 54"/>
              <a:gd name="T22" fmla="*/ 68262 w 36"/>
              <a:gd name="T23" fmla="*/ 19109 h 54"/>
              <a:gd name="T24" fmla="*/ 68262 w 36"/>
              <a:gd name="T25" fmla="*/ 11465 h 54"/>
              <a:gd name="T26" fmla="*/ 68262 w 36"/>
              <a:gd name="T27" fmla="*/ 7644 h 54"/>
              <a:gd name="T28" fmla="*/ 68262 w 36"/>
              <a:gd name="T29" fmla="*/ 3822 h 54"/>
              <a:gd name="T30" fmla="*/ 68262 w 36"/>
              <a:gd name="T31" fmla="*/ 0 h 54"/>
              <a:gd name="T32" fmla="*/ 68262 w 36"/>
              <a:gd name="T33" fmla="*/ 0 h 5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54">
                <a:moveTo>
                  <a:pt x="0" y="54"/>
                </a:moveTo>
                <a:lnTo>
                  <a:pt x="2" y="54"/>
                </a:lnTo>
                <a:lnTo>
                  <a:pt x="4" y="52"/>
                </a:lnTo>
                <a:lnTo>
                  <a:pt x="8" y="48"/>
                </a:lnTo>
                <a:lnTo>
                  <a:pt x="10" y="46"/>
                </a:lnTo>
                <a:lnTo>
                  <a:pt x="14" y="40"/>
                </a:lnTo>
                <a:lnTo>
                  <a:pt x="18" y="36"/>
                </a:lnTo>
                <a:lnTo>
                  <a:pt x="22" y="32"/>
                </a:lnTo>
                <a:lnTo>
                  <a:pt x="28" y="26"/>
                </a:lnTo>
                <a:lnTo>
                  <a:pt x="30" y="20"/>
                </a:lnTo>
                <a:lnTo>
                  <a:pt x="34" y="14"/>
                </a:lnTo>
                <a:lnTo>
                  <a:pt x="36" y="10"/>
                </a:lnTo>
                <a:lnTo>
                  <a:pt x="36" y="6"/>
                </a:lnTo>
                <a:lnTo>
                  <a:pt x="36" y="4"/>
                </a:lnTo>
                <a:lnTo>
                  <a:pt x="36" y="2"/>
                </a:lnTo>
                <a:lnTo>
                  <a:pt x="36" y="0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7" name="Freeform 230"/>
          <p:cNvSpPr>
            <a:spLocks noChangeAspect="1"/>
          </p:cNvSpPr>
          <p:nvPr/>
        </p:nvSpPr>
        <p:spPr bwMode="auto">
          <a:xfrm>
            <a:off x="2017713" y="2847975"/>
            <a:ext cx="117475" cy="106363"/>
          </a:xfrm>
          <a:custGeom>
            <a:avLst/>
            <a:gdLst>
              <a:gd name="T0" fmla="*/ 0 w 62"/>
              <a:gd name="T1" fmla="*/ 106363 h 56"/>
              <a:gd name="T2" fmla="*/ 3790 w 62"/>
              <a:gd name="T3" fmla="*/ 106363 h 56"/>
              <a:gd name="T4" fmla="*/ 3790 w 62"/>
              <a:gd name="T5" fmla="*/ 106363 h 56"/>
              <a:gd name="T6" fmla="*/ 11369 w 62"/>
              <a:gd name="T7" fmla="*/ 102564 h 56"/>
              <a:gd name="T8" fmla="*/ 18948 w 62"/>
              <a:gd name="T9" fmla="*/ 98766 h 56"/>
              <a:gd name="T10" fmla="*/ 30316 w 62"/>
              <a:gd name="T11" fmla="*/ 91168 h 56"/>
              <a:gd name="T12" fmla="*/ 41685 w 62"/>
              <a:gd name="T13" fmla="*/ 83571 h 56"/>
              <a:gd name="T14" fmla="*/ 53053 w 62"/>
              <a:gd name="T15" fmla="*/ 75974 h 56"/>
              <a:gd name="T16" fmla="*/ 64422 w 62"/>
              <a:gd name="T17" fmla="*/ 64578 h 56"/>
              <a:gd name="T18" fmla="*/ 75790 w 62"/>
              <a:gd name="T19" fmla="*/ 56980 h 56"/>
              <a:gd name="T20" fmla="*/ 90948 w 62"/>
              <a:gd name="T21" fmla="*/ 45584 h 56"/>
              <a:gd name="T22" fmla="*/ 102317 w 62"/>
              <a:gd name="T23" fmla="*/ 34188 h 56"/>
              <a:gd name="T24" fmla="*/ 106106 w 62"/>
              <a:gd name="T25" fmla="*/ 26591 h 56"/>
              <a:gd name="T26" fmla="*/ 109896 w 62"/>
              <a:gd name="T27" fmla="*/ 22792 h 56"/>
              <a:gd name="T28" fmla="*/ 113685 w 62"/>
              <a:gd name="T29" fmla="*/ 15195 h 56"/>
              <a:gd name="T30" fmla="*/ 117475 w 62"/>
              <a:gd name="T31" fmla="*/ 11396 h 56"/>
              <a:gd name="T32" fmla="*/ 117475 w 62"/>
              <a:gd name="T33" fmla="*/ 7597 h 56"/>
              <a:gd name="T34" fmla="*/ 117475 w 62"/>
              <a:gd name="T35" fmla="*/ 3799 h 56"/>
              <a:gd name="T36" fmla="*/ 117475 w 62"/>
              <a:gd name="T37" fmla="*/ 3799 h 56"/>
              <a:gd name="T38" fmla="*/ 117475 w 62"/>
              <a:gd name="T39" fmla="*/ 0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2" h="56">
                <a:moveTo>
                  <a:pt x="0" y="56"/>
                </a:moveTo>
                <a:lnTo>
                  <a:pt x="2" y="56"/>
                </a:lnTo>
                <a:lnTo>
                  <a:pt x="6" y="54"/>
                </a:lnTo>
                <a:lnTo>
                  <a:pt x="10" y="52"/>
                </a:lnTo>
                <a:lnTo>
                  <a:pt x="16" y="48"/>
                </a:lnTo>
                <a:lnTo>
                  <a:pt x="22" y="44"/>
                </a:lnTo>
                <a:lnTo>
                  <a:pt x="28" y="40"/>
                </a:lnTo>
                <a:lnTo>
                  <a:pt x="34" y="34"/>
                </a:lnTo>
                <a:lnTo>
                  <a:pt x="40" y="30"/>
                </a:lnTo>
                <a:lnTo>
                  <a:pt x="48" y="24"/>
                </a:lnTo>
                <a:lnTo>
                  <a:pt x="54" y="18"/>
                </a:lnTo>
                <a:lnTo>
                  <a:pt x="56" y="14"/>
                </a:lnTo>
                <a:lnTo>
                  <a:pt x="58" y="12"/>
                </a:lnTo>
                <a:lnTo>
                  <a:pt x="60" y="8"/>
                </a:lnTo>
                <a:lnTo>
                  <a:pt x="62" y="6"/>
                </a:lnTo>
                <a:lnTo>
                  <a:pt x="62" y="4"/>
                </a:lnTo>
                <a:lnTo>
                  <a:pt x="62" y="2"/>
                </a:lnTo>
                <a:lnTo>
                  <a:pt x="62" y="0"/>
                </a:lnTo>
              </a:path>
            </a:pathLst>
          </a:custGeom>
          <a:noFill/>
          <a:ln w="9525">
            <a:solidFill>
              <a:schemeClr val="bg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798" name="Freeform 232"/>
          <p:cNvSpPr>
            <a:spLocks noChangeAspect="1"/>
          </p:cNvSpPr>
          <p:nvPr/>
        </p:nvSpPr>
        <p:spPr bwMode="auto">
          <a:xfrm>
            <a:off x="468313" y="1559878"/>
            <a:ext cx="7861300" cy="592137"/>
          </a:xfrm>
          <a:custGeom>
            <a:avLst/>
            <a:gdLst>
              <a:gd name="T0" fmla="*/ 6768610 w 4144"/>
              <a:gd name="T1" fmla="*/ 113722 h 302"/>
              <a:gd name="T2" fmla="*/ 6332292 w 4144"/>
              <a:gd name="T3" fmla="*/ 54900 h 302"/>
              <a:gd name="T4" fmla="*/ 6021179 w 4144"/>
              <a:gd name="T5" fmla="*/ 39214 h 302"/>
              <a:gd name="T6" fmla="*/ 5721448 w 4144"/>
              <a:gd name="T7" fmla="*/ 62743 h 302"/>
              <a:gd name="T8" fmla="*/ 5402747 w 4144"/>
              <a:gd name="T9" fmla="*/ 90193 h 302"/>
              <a:gd name="T10" fmla="*/ 5087839 w 4144"/>
              <a:gd name="T11" fmla="*/ 98036 h 302"/>
              <a:gd name="T12" fmla="*/ 4841225 w 4144"/>
              <a:gd name="T13" fmla="*/ 94114 h 302"/>
              <a:gd name="T14" fmla="*/ 4450437 w 4144"/>
              <a:gd name="T15" fmla="*/ 66664 h 302"/>
              <a:gd name="T16" fmla="*/ 3991355 w 4144"/>
              <a:gd name="T17" fmla="*/ 11764 h 302"/>
              <a:gd name="T18" fmla="*/ 3809240 w 4144"/>
              <a:gd name="T19" fmla="*/ 0 h 302"/>
              <a:gd name="T20" fmla="*/ 3684036 w 4144"/>
              <a:gd name="T21" fmla="*/ 3921 h 302"/>
              <a:gd name="T22" fmla="*/ 3528479 w 4144"/>
              <a:gd name="T23" fmla="*/ 27450 h 302"/>
              <a:gd name="T24" fmla="*/ 3334982 w 4144"/>
              <a:gd name="T25" fmla="*/ 62743 h 302"/>
              <a:gd name="T26" fmla="*/ 3058015 w 4144"/>
              <a:gd name="T27" fmla="*/ 90193 h 302"/>
              <a:gd name="T28" fmla="*/ 2693785 w 4144"/>
              <a:gd name="T29" fmla="*/ 101957 h 302"/>
              <a:gd name="T30" fmla="*/ 2284026 w 4144"/>
              <a:gd name="T31" fmla="*/ 94114 h 302"/>
              <a:gd name="T32" fmla="*/ 2139852 w 4144"/>
              <a:gd name="T33" fmla="*/ 86272 h 302"/>
              <a:gd name="T34" fmla="*/ 1840121 w 4144"/>
              <a:gd name="T35" fmla="*/ 47057 h 302"/>
              <a:gd name="T36" fmla="*/ 1502449 w 4144"/>
              <a:gd name="T37" fmla="*/ 15686 h 302"/>
              <a:gd name="T38" fmla="*/ 1157189 w 4144"/>
              <a:gd name="T39" fmla="*/ 3921 h 302"/>
              <a:gd name="T40" fmla="*/ 815724 w 4144"/>
              <a:gd name="T41" fmla="*/ 15686 h 302"/>
              <a:gd name="T42" fmla="*/ 493228 w 4144"/>
              <a:gd name="T43" fmla="*/ 39214 h 302"/>
              <a:gd name="T44" fmla="*/ 174527 w 4144"/>
              <a:gd name="T45" fmla="*/ 74507 h 302"/>
              <a:gd name="T46" fmla="*/ 1271011 w 4144"/>
              <a:gd name="T47" fmla="*/ 592137 h 302"/>
              <a:gd name="T48" fmla="*/ 1551772 w 4144"/>
              <a:gd name="T49" fmla="*/ 517630 h 302"/>
              <a:gd name="T50" fmla="*/ 1847709 w 4144"/>
              <a:gd name="T51" fmla="*/ 486258 h 302"/>
              <a:gd name="T52" fmla="*/ 2181587 w 4144"/>
              <a:gd name="T53" fmla="*/ 466651 h 302"/>
              <a:gd name="T54" fmla="*/ 2530640 w 4144"/>
              <a:gd name="T55" fmla="*/ 450965 h 302"/>
              <a:gd name="T56" fmla="*/ 2860724 w 4144"/>
              <a:gd name="T57" fmla="*/ 474494 h 302"/>
              <a:gd name="T58" fmla="*/ 3205984 w 4144"/>
              <a:gd name="T59" fmla="*/ 513708 h 302"/>
              <a:gd name="T60" fmla="*/ 3414657 w 4144"/>
              <a:gd name="T61" fmla="*/ 533315 h 302"/>
              <a:gd name="T62" fmla="*/ 3706800 w 4144"/>
              <a:gd name="T63" fmla="*/ 545080 h 302"/>
              <a:gd name="T64" fmla="*/ 4093795 w 4144"/>
              <a:gd name="T65" fmla="*/ 560766 h 302"/>
              <a:gd name="T66" fmla="*/ 4435260 w 4144"/>
              <a:gd name="T67" fmla="*/ 549001 h 302"/>
              <a:gd name="T68" fmla="*/ 4662904 w 4144"/>
              <a:gd name="T69" fmla="*/ 537237 h 302"/>
              <a:gd name="T70" fmla="*/ 4852607 w 4144"/>
              <a:gd name="T71" fmla="*/ 505865 h 302"/>
              <a:gd name="T72" fmla="*/ 4966429 w 4144"/>
              <a:gd name="T73" fmla="*/ 474494 h 302"/>
              <a:gd name="T74" fmla="*/ 5080251 w 4144"/>
              <a:gd name="T75" fmla="*/ 458808 h 302"/>
              <a:gd name="T76" fmla="*/ 5398953 w 4144"/>
              <a:gd name="T77" fmla="*/ 478415 h 302"/>
              <a:gd name="T78" fmla="*/ 5835270 w 4144"/>
              <a:gd name="T79" fmla="*/ 525473 h 302"/>
              <a:gd name="T80" fmla="*/ 6161559 w 4144"/>
              <a:gd name="T81" fmla="*/ 545080 h 302"/>
              <a:gd name="T82" fmla="*/ 6430938 w 4144"/>
              <a:gd name="T83" fmla="*/ 552923 h 302"/>
              <a:gd name="T84" fmla="*/ 6764816 w 4144"/>
              <a:gd name="T85" fmla="*/ 552923 h 302"/>
              <a:gd name="T86" fmla="*/ 7056958 w 4144"/>
              <a:gd name="T87" fmla="*/ 490180 h 302"/>
              <a:gd name="T88" fmla="*/ 7387042 w 4144"/>
              <a:gd name="T89" fmla="*/ 490180 h 302"/>
              <a:gd name="T90" fmla="*/ 7701949 w 4144"/>
              <a:gd name="T91" fmla="*/ 513708 h 302"/>
              <a:gd name="T92" fmla="*/ 7113869 w 4144"/>
              <a:gd name="T93" fmla="*/ 215679 h 3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144" h="302">
                <a:moveTo>
                  <a:pt x="3750" y="110"/>
                </a:moveTo>
                <a:lnTo>
                  <a:pt x="3568" y="58"/>
                </a:lnTo>
                <a:lnTo>
                  <a:pt x="3430" y="36"/>
                </a:lnTo>
                <a:lnTo>
                  <a:pt x="3338" y="28"/>
                </a:lnTo>
                <a:lnTo>
                  <a:pt x="3262" y="24"/>
                </a:lnTo>
                <a:lnTo>
                  <a:pt x="3174" y="20"/>
                </a:lnTo>
                <a:lnTo>
                  <a:pt x="3088" y="24"/>
                </a:lnTo>
                <a:lnTo>
                  <a:pt x="3016" y="32"/>
                </a:lnTo>
                <a:lnTo>
                  <a:pt x="2932" y="40"/>
                </a:lnTo>
                <a:lnTo>
                  <a:pt x="2848" y="46"/>
                </a:lnTo>
                <a:lnTo>
                  <a:pt x="2770" y="50"/>
                </a:lnTo>
                <a:lnTo>
                  <a:pt x="2682" y="50"/>
                </a:lnTo>
                <a:lnTo>
                  <a:pt x="2616" y="50"/>
                </a:lnTo>
                <a:lnTo>
                  <a:pt x="2552" y="48"/>
                </a:lnTo>
                <a:lnTo>
                  <a:pt x="2446" y="42"/>
                </a:lnTo>
                <a:lnTo>
                  <a:pt x="2346" y="34"/>
                </a:lnTo>
                <a:lnTo>
                  <a:pt x="2214" y="18"/>
                </a:lnTo>
                <a:lnTo>
                  <a:pt x="2104" y="6"/>
                </a:lnTo>
                <a:lnTo>
                  <a:pt x="2040" y="2"/>
                </a:lnTo>
                <a:lnTo>
                  <a:pt x="2008" y="0"/>
                </a:lnTo>
                <a:lnTo>
                  <a:pt x="1978" y="0"/>
                </a:lnTo>
                <a:lnTo>
                  <a:pt x="1942" y="2"/>
                </a:lnTo>
                <a:lnTo>
                  <a:pt x="1914" y="6"/>
                </a:lnTo>
                <a:lnTo>
                  <a:pt x="1860" y="14"/>
                </a:lnTo>
                <a:lnTo>
                  <a:pt x="1812" y="24"/>
                </a:lnTo>
                <a:lnTo>
                  <a:pt x="1758" y="32"/>
                </a:lnTo>
                <a:lnTo>
                  <a:pt x="1684" y="42"/>
                </a:lnTo>
                <a:lnTo>
                  <a:pt x="1612" y="46"/>
                </a:lnTo>
                <a:lnTo>
                  <a:pt x="1520" y="50"/>
                </a:lnTo>
                <a:lnTo>
                  <a:pt x="1420" y="52"/>
                </a:lnTo>
                <a:lnTo>
                  <a:pt x="1324" y="50"/>
                </a:lnTo>
                <a:lnTo>
                  <a:pt x="1204" y="48"/>
                </a:lnTo>
                <a:lnTo>
                  <a:pt x="1168" y="46"/>
                </a:lnTo>
                <a:lnTo>
                  <a:pt x="1128" y="44"/>
                </a:lnTo>
                <a:lnTo>
                  <a:pt x="1058" y="36"/>
                </a:lnTo>
                <a:lnTo>
                  <a:pt x="970" y="24"/>
                </a:lnTo>
                <a:lnTo>
                  <a:pt x="878" y="16"/>
                </a:lnTo>
                <a:lnTo>
                  <a:pt x="792" y="8"/>
                </a:lnTo>
                <a:lnTo>
                  <a:pt x="704" y="4"/>
                </a:lnTo>
                <a:lnTo>
                  <a:pt x="610" y="2"/>
                </a:lnTo>
                <a:lnTo>
                  <a:pt x="520" y="4"/>
                </a:lnTo>
                <a:lnTo>
                  <a:pt x="430" y="8"/>
                </a:lnTo>
                <a:lnTo>
                  <a:pt x="344" y="14"/>
                </a:lnTo>
                <a:lnTo>
                  <a:pt x="260" y="20"/>
                </a:lnTo>
                <a:lnTo>
                  <a:pt x="176" y="28"/>
                </a:lnTo>
                <a:lnTo>
                  <a:pt x="92" y="38"/>
                </a:lnTo>
                <a:lnTo>
                  <a:pt x="0" y="38"/>
                </a:lnTo>
                <a:lnTo>
                  <a:pt x="670" y="302"/>
                </a:lnTo>
                <a:lnTo>
                  <a:pt x="730" y="278"/>
                </a:lnTo>
                <a:lnTo>
                  <a:pt x="818" y="264"/>
                </a:lnTo>
                <a:lnTo>
                  <a:pt x="896" y="254"/>
                </a:lnTo>
                <a:lnTo>
                  <a:pt x="974" y="248"/>
                </a:lnTo>
                <a:lnTo>
                  <a:pt x="1062" y="242"/>
                </a:lnTo>
                <a:lnTo>
                  <a:pt x="1150" y="238"/>
                </a:lnTo>
                <a:lnTo>
                  <a:pt x="1246" y="232"/>
                </a:lnTo>
                <a:lnTo>
                  <a:pt x="1334" y="230"/>
                </a:lnTo>
                <a:lnTo>
                  <a:pt x="1422" y="236"/>
                </a:lnTo>
                <a:lnTo>
                  <a:pt x="1508" y="242"/>
                </a:lnTo>
                <a:lnTo>
                  <a:pt x="1600" y="252"/>
                </a:lnTo>
                <a:lnTo>
                  <a:pt x="1690" y="262"/>
                </a:lnTo>
                <a:lnTo>
                  <a:pt x="1760" y="270"/>
                </a:lnTo>
                <a:lnTo>
                  <a:pt x="1800" y="272"/>
                </a:lnTo>
                <a:lnTo>
                  <a:pt x="1836" y="274"/>
                </a:lnTo>
                <a:lnTo>
                  <a:pt x="1954" y="278"/>
                </a:lnTo>
                <a:lnTo>
                  <a:pt x="2054" y="280"/>
                </a:lnTo>
                <a:lnTo>
                  <a:pt x="2158" y="286"/>
                </a:lnTo>
                <a:lnTo>
                  <a:pt x="2256" y="282"/>
                </a:lnTo>
                <a:lnTo>
                  <a:pt x="2338" y="280"/>
                </a:lnTo>
                <a:lnTo>
                  <a:pt x="2404" y="276"/>
                </a:lnTo>
                <a:lnTo>
                  <a:pt x="2458" y="274"/>
                </a:lnTo>
                <a:lnTo>
                  <a:pt x="2506" y="262"/>
                </a:lnTo>
                <a:lnTo>
                  <a:pt x="2558" y="258"/>
                </a:lnTo>
                <a:lnTo>
                  <a:pt x="2592" y="250"/>
                </a:lnTo>
                <a:lnTo>
                  <a:pt x="2618" y="242"/>
                </a:lnTo>
                <a:lnTo>
                  <a:pt x="2650" y="238"/>
                </a:lnTo>
                <a:lnTo>
                  <a:pt x="2678" y="234"/>
                </a:lnTo>
                <a:lnTo>
                  <a:pt x="2736" y="232"/>
                </a:lnTo>
                <a:lnTo>
                  <a:pt x="2846" y="244"/>
                </a:lnTo>
                <a:lnTo>
                  <a:pt x="2976" y="260"/>
                </a:lnTo>
                <a:lnTo>
                  <a:pt x="3076" y="268"/>
                </a:lnTo>
                <a:lnTo>
                  <a:pt x="3182" y="274"/>
                </a:lnTo>
                <a:lnTo>
                  <a:pt x="3248" y="278"/>
                </a:lnTo>
                <a:lnTo>
                  <a:pt x="3312" y="278"/>
                </a:lnTo>
                <a:lnTo>
                  <a:pt x="3390" y="282"/>
                </a:lnTo>
                <a:lnTo>
                  <a:pt x="3464" y="284"/>
                </a:lnTo>
                <a:lnTo>
                  <a:pt x="3566" y="282"/>
                </a:lnTo>
                <a:lnTo>
                  <a:pt x="3650" y="278"/>
                </a:lnTo>
                <a:lnTo>
                  <a:pt x="3720" y="250"/>
                </a:lnTo>
                <a:lnTo>
                  <a:pt x="3804" y="246"/>
                </a:lnTo>
                <a:lnTo>
                  <a:pt x="3894" y="250"/>
                </a:lnTo>
                <a:lnTo>
                  <a:pt x="3968" y="254"/>
                </a:lnTo>
                <a:lnTo>
                  <a:pt x="4060" y="262"/>
                </a:lnTo>
                <a:lnTo>
                  <a:pt x="4144" y="278"/>
                </a:lnTo>
                <a:lnTo>
                  <a:pt x="3750" y="110"/>
                </a:lnTo>
                <a:close/>
              </a:path>
            </a:pathLst>
          </a:custGeom>
          <a:solidFill>
            <a:srgbClr val="007AFE"/>
          </a:solidFill>
          <a:ln w="0">
            <a:solidFill>
              <a:srgbClr val="007AFE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799" name="Freeform 233"/>
          <p:cNvSpPr>
            <a:spLocks noChangeAspect="1"/>
          </p:cNvSpPr>
          <p:nvPr/>
        </p:nvSpPr>
        <p:spPr bwMode="auto">
          <a:xfrm>
            <a:off x="468313" y="1559878"/>
            <a:ext cx="7861300" cy="592137"/>
          </a:xfrm>
          <a:custGeom>
            <a:avLst/>
            <a:gdLst>
              <a:gd name="T0" fmla="*/ 6768610 w 4144"/>
              <a:gd name="T1" fmla="*/ 113722 h 302"/>
              <a:gd name="T2" fmla="*/ 6332292 w 4144"/>
              <a:gd name="T3" fmla="*/ 54900 h 302"/>
              <a:gd name="T4" fmla="*/ 6021179 w 4144"/>
              <a:gd name="T5" fmla="*/ 39214 h 302"/>
              <a:gd name="T6" fmla="*/ 5721448 w 4144"/>
              <a:gd name="T7" fmla="*/ 62743 h 302"/>
              <a:gd name="T8" fmla="*/ 5402747 w 4144"/>
              <a:gd name="T9" fmla="*/ 90193 h 302"/>
              <a:gd name="T10" fmla="*/ 5087839 w 4144"/>
              <a:gd name="T11" fmla="*/ 98036 h 302"/>
              <a:gd name="T12" fmla="*/ 4841225 w 4144"/>
              <a:gd name="T13" fmla="*/ 94114 h 302"/>
              <a:gd name="T14" fmla="*/ 4450437 w 4144"/>
              <a:gd name="T15" fmla="*/ 66664 h 302"/>
              <a:gd name="T16" fmla="*/ 3991355 w 4144"/>
              <a:gd name="T17" fmla="*/ 11764 h 302"/>
              <a:gd name="T18" fmla="*/ 3809240 w 4144"/>
              <a:gd name="T19" fmla="*/ 0 h 302"/>
              <a:gd name="T20" fmla="*/ 3684036 w 4144"/>
              <a:gd name="T21" fmla="*/ 3921 h 302"/>
              <a:gd name="T22" fmla="*/ 3528479 w 4144"/>
              <a:gd name="T23" fmla="*/ 27450 h 302"/>
              <a:gd name="T24" fmla="*/ 3334982 w 4144"/>
              <a:gd name="T25" fmla="*/ 62743 h 302"/>
              <a:gd name="T26" fmla="*/ 3058015 w 4144"/>
              <a:gd name="T27" fmla="*/ 90193 h 302"/>
              <a:gd name="T28" fmla="*/ 2693785 w 4144"/>
              <a:gd name="T29" fmla="*/ 101957 h 302"/>
              <a:gd name="T30" fmla="*/ 2284026 w 4144"/>
              <a:gd name="T31" fmla="*/ 94114 h 302"/>
              <a:gd name="T32" fmla="*/ 2139852 w 4144"/>
              <a:gd name="T33" fmla="*/ 86272 h 302"/>
              <a:gd name="T34" fmla="*/ 1840121 w 4144"/>
              <a:gd name="T35" fmla="*/ 47057 h 302"/>
              <a:gd name="T36" fmla="*/ 1502449 w 4144"/>
              <a:gd name="T37" fmla="*/ 15686 h 302"/>
              <a:gd name="T38" fmla="*/ 1157189 w 4144"/>
              <a:gd name="T39" fmla="*/ 3921 h 302"/>
              <a:gd name="T40" fmla="*/ 815724 w 4144"/>
              <a:gd name="T41" fmla="*/ 15686 h 302"/>
              <a:gd name="T42" fmla="*/ 493228 w 4144"/>
              <a:gd name="T43" fmla="*/ 39214 h 302"/>
              <a:gd name="T44" fmla="*/ 174527 w 4144"/>
              <a:gd name="T45" fmla="*/ 74507 h 302"/>
              <a:gd name="T46" fmla="*/ 1271011 w 4144"/>
              <a:gd name="T47" fmla="*/ 592137 h 302"/>
              <a:gd name="T48" fmla="*/ 1551772 w 4144"/>
              <a:gd name="T49" fmla="*/ 517630 h 302"/>
              <a:gd name="T50" fmla="*/ 1847709 w 4144"/>
              <a:gd name="T51" fmla="*/ 486258 h 302"/>
              <a:gd name="T52" fmla="*/ 2181587 w 4144"/>
              <a:gd name="T53" fmla="*/ 466651 h 302"/>
              <a:gd name="T54" fmla="*/ 2530640 w 4144"/>
              <a:gd name="T55" fmla="*/ 450965 h 302"/>
              <a:gd name="T56" fmla="*/ 2860724 w 4144"/>
              <a:gd name="T57" fmla="*/ 474494 h 302"/>
              <a:gd name="T58" fmla="*/ 3205984 w 4144"/>
              <a:gd name="T59" fmla="*/ 513708 h 302"/>
              <a:gd name="T60" fmla="*/ 3414657 w 4144"/>
              <a:gd name="T61" fmla="*/ 533315 h 302"/>
              <a:gd name="T62" fmla="*/ 3706800 w 4144"/>
              <a:gd name="T63" fmla="*/ 545080 h 302"/>
              <a:gd name="T64" fmla="*/ 4093795 w 4144"/>
              <a:gd name="T65" fmla="*/ 560766 h 302"/>
              <a:gd name="T66" fmla="*/ 4435260 w 4144"/>
              <a:gd name="T67" fmla="*/ 549001 h 302"/>
              <a:gd name="T68" fmla="*/ 4662904 w 4144"/>
              <a:gd name="T69" fmla="*/ 537237 h 302"/>
              <a:gd name="T70" fmla="*/ 4852607 w 4144"/>
              <a:gd name="T71" fmla="*/ 505865 h 302"/>
              <a:gd name="T72" fmla="*/ 4966429 w 4144"/>
              <a:gd name="T73" fmla="*/ 474494 h 302"/>
              <a:gd name="T74" fmla="*/ 5080251 w 4144"/>
              <a:gd name="T75" fmla="*/ 458808 h 302"/>
              <a:gd name="T76" fmla="*/ 5398953 w 4144"/>
              <a:gd name="T77" fmla="*/ 478415 h 302"/>
              <a:gd name="T78" fmla="*/ 5835270 w 4144"/>
              <a:gd name="T79" fmla="*/ 525473 h 302"/>
              <a:gd name="T80" fmla="*/ 6161559 w 4144"/>
              <a:gd name="T81" fmla="*/ 545080 h 302"/>
              <a:gd name="T82" fmla="*/ 6430938 w 4144"/>
              <a:gd name="T83" fmla="*/ 552923 h 302"/>
              <a:gd name="T84" fmla="*/ 6764816 w 4144"/>
              <a:gd name="T85" fmla="*/ 552923 h 302"/>
              <a:gd name="T86" fmla="*/ 7056958 w 4144"/>
              <a:gd name="T87" fmla="*/ 490180 h 302"/>
              <a:gd name="T88" fmla="*/ 7387042 w 4144"/>
              <a:gd name="T89" fmla="*/ 490180 h 302"/>
              <a:gd name="T90" fmla="*/ 7701949 w 4144"/>
              <a:gd name="T91" fmla="*/ 513708 h 302"/>
              <a:gd name="T92" fmla="*/ 7113869 w 4144"/>
              <a:gd name="T93" fmla="*/ 215679 h 3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144" h="302">
                <a:moveTo>
                  <a:pt x="3750" y="110"/>
                </a:moveTo>
                <a:lnTo>
                  <a:pt x="3568" y="58"/>
                </a:lnTo>
                <a:lnTo>
                  <a:pt x="3430" y="36"/>
                </a:lnTo>
                <a:lnTo>
                  <a:pt x="3338" y="28"/>
                </a:lnTo>
                <a:lnTo>
                  <a:pt x="3262" y="24"/>
                </a:lnTo>
                <a:lnTo>
                  <a:pt x="3174" y="20"/>
                </a:lnTo>
                <a:lnTo>
                  <a:pt x="3088" y="24"/>
                </a:lnTo>
                <a:lnTo>
                  <a:pt x="3016" y="32"/>
                </a:lnTo>
                <a:lnTo>
                  <a:pt x="2932" y="40"/>
                </a:lnTo>
                <a:lnTo>
                  <a:pt x="2848" y="46"/>
                </a:lnTo>
                <a:lnTo>
                  <a:pt x="2770" y="50"/>
                </a:lnTo>
                <a:lnTo>
                  <a:pt x="2682" y="50"/>
                </a:lnTo>
                <a:lnTo>
                  <a:pt x="2616" y="50"/>
                </a:lnTo>
                <a:lnTo>
                  <a:pt x="2552" y="48"/>
                </a:lnTo>
                <a:lnTo>
                  <a:pt x="2446" y="42"/>
                </a:lnTo>
                <a:lnTo>
                  <a:pt x="2346" y="34"/>
                </a:lnTo>
                <a:lnTo>
                  <a:pt x="2214" y="18"/>
                </a:lnTo>
                <a:lnTo>
                  <a:pt x="2104" y="6"/>
                </a:lnTo>
                <a:lnTo>
                  <a:pt x="2040" y="2"/>
                </a:lnTo>
                <a:lnTo>
                  <a:pt x="2008" y="0"/>
                </a:lnTo>
                <a:lnTo>
                  <a:pt x="1978" y="0"/>
                </a:lnTo>
                <a:lnTo>
                  <a:pt x="1942" y="2"/>
                </a:lnTo>
                <a:lnTo>
                  <a:pt x="1914" y="6"/>
                </a:lnTo>
                <a:lnTo>
                  <a:pt x="1860" y="14"/>
                </a:lnTo>
                <a:lnTo>
                  <a:pt x="1812" y="24"/>
                </a:lnTo>
                <a:lnTo>
                  <a:pt x="1758" y="32"/>
                </a:lnTo>
                <a:lnTo>
                  <a:pt x="1684" y="42"/>
                </a:lnTo>
                <a:lnTo>
                  <a:pt x="1612" y="46"/>
                </a:lnTo>
                <a:lnTo>
                  <a:pt x="1520" y="50"/>
                </a:lnTo>
                <a:lnTo>
                  <a:pt x="1420" y="52"/>
                </a:lnTo>
                <a:lnTo>
                  <a:pt x="1324" y="50"/>
                </a:lnTo>
                <a:lnTo>
                  <a:pt x="1204" y="48"/>
                </a:lnTo>
                <a:lnTo>
                  <a:pt x="1168" y="46"/>
                </a:lnTo>
                <a:lnTo>
                  <a:pt x="1128" y="44"/>
                </a:lnTo>
                <a:lnTo>
                  <a:pt x="1058" y="36"/>
                </a:lnTo>
                <a:lnTo>
                  <a:pt x="970" y="24"/>
                </a:lnTo>
                <a:lnTo>
                  <a:pt x="878" y="16"/>
                </a:lnTo>
                <a:lnTo>
                  <a:pt x="792" y="8"/>
                </a:lnTo>
                <a:lnTo>
                  <a:pt x="704" y="4"/>
                </a:lnTo>
                <a:lnTo>
                  <a:pt x="610" y="2"/>
                </a:lnTo>
                <a:lnTo>
                  <a:pt x="520" y="4"/>
                </a:lnTo>
                <a:lnTo>
                  <a:pt x="430" y="8"/>
                </a:lnTo>
                <a:lnTo>
                  <a:pt x="344" y="14"/>
                </a:lnTo>
                <a:lnTo>
                  <a:pt x="260" y="20"/>
                </a:lnTo>
                <a:lnTo>
                  <a:pt x="176" y="28"/>
                </a:lnTo>
                <a:lnTo>
                  <a:pt x="92" y="38"/>
                </a:lnTo>
                <a:lnTo>
                  <a:pt x="0" y="38"/>
                </a:lnTo>
                <a:lnTo>
                  <a:pt x="670" y="302"/>
                </a:lnTo>
                <a:lnTo>
                  <a:pt x="730" y="278"/>
                </a:lnTo>
                <a:lnTo>
                  <a:pt x="818" y="264"/>
                </a:lnTo>
                <a:lnTo>
                  <a:pt x="896" y="254"/>
                </a:lnTo>
                <a:lnTo>
                  <a:pt x="974" y="248"/>
                </a:lnTo>
                <a:lnTo>
                  <a:pt x="1062" y="242"/>
                </a:lnTo>
                <a:lnTo>
                  <a:pt x="1150" y="238"/>
                </a:lnTo>
                <a:lnTo>
                  <a:pt x="1246" y="232"/>
                </a:lnTo>
                <a:lnTo>
                  <a:pt x="1334" y="230"/>
                </a:lnTo>
                <a:lnTo>
                  <a:pt x="1422" y="236"/>
                </a:lnTo>
                <a:lnTo>
                  <a:pt x="1508" y="242"/>
                </a:lnTo>
                <a:lnTo>
                  <a:pt x="1600" y="252"/>
                </a:lnTo>
                <a:lnTo>
                  <a:pt x="1690" y="262"/>
                </a:lnTo>
                <a:lnTo>
                  <a:pt x="1760" y="270"/>
                </a:lnTo>
                <a:lnTo>
                  <a:pt x="1800" y="272"/>
                </a:lnTo>
                <a:lnTo>
                  <a:pt x="1836" y="274"/>
                </a:lnTo>
                <a:lnTo>
                  <a:pt x="1954" y="278"/>
                </a:lnTo>
                <a:lnTo>
                  <a:pt x="2054" y="280"/>
                </a:lnTo>
                <a:lnTo>
                  <a:pt x="2158" y="286"/>
                </a:lnTo>
                <a:lnTo>
                  <a:pt x="2256" y="282"/>
                </a:lnTo>
                <a:lnTo>
                  <a:pt x="2338" y="280"/>
                </a:lnTo>
                <a:lnTo>
                  <a:pt x="2404" y="276"/>
                </a:lnTo>
                <a:lnTo>
                  <a:pt x="2458" y="274"/>
                </a:lnTo>
                <a:lnTo>
                  <a:pt x="2506" y="262"/>
                </a:lnTo>
                <a:lnTo>
                  <a:pt x="2558" y="258"/>
                </a:lnTo>
                <a:lnTo>
                  <a:pt x="2592" y="250"/>
                </a:lnTo>
                <a:lnTo>
                  <a:pt x="2618" y="242"/>
                </a:lnTo>
                <a:lnTo>
                  <a:pt x="2650" y="238"/>
                </a:lnTo>
                <a:lnTo>
                  <a:pt x="2678" y="234"/>
                </a:lnTo>
                <a:lnTo>
                  <a:pt x="2736" y="232"/>
                </a:lnTo>
                <a:lnTo>
                  <a:pt x="2846" y="244"/>
                </a:lnTo>
                <a:lnTo>
                  <a:pt x="2976" y="260"/>
                </a:lnTo>
                <a:lnTo>
                  <a:pt x="3076" y="268"/>
                </a:lnTo>
                <a:lnTo>
                  <a:pt x="3182" y="274"/>
                </a:lnTo>
                <a:lnTo>
                  <a:pt x="3248" y="278"/>
                </a:lnTo>
                <a:lnTo>
                  <a:pt x="3312" y="278"/>
                </a:lnTo>
                <a:lnTo>
                  <a:pt x="3390" y="282"/>
                </a:lnTo>
                <a:lnTo>
                  <a:pt x="3464" y="284"/>
                </a:lnTo>
                <a:lnTo>
                  <a:pt x="3566" y="282"/>
                </a:lnTo>
                <a:lnTo>
                  <a:pt x="3650" y="278"/>
                </a:lnTo>
                <a:lnTo>
                  <a:pt x="3720" y="250"/>
                </a:lnTo>
                <a:lnTo>
                  <a:pt x="3804" y="246"/>
                </a:lnTo>
                <a:lnTo>
                  <a:pt x="3894" y="250"/>
                </a:lnTo>
                <a:lnTo>
                  <a:pt x="3968" y="254"/>
                </a:lnTo>
                <a:lnTo>
                  <a:pt x="4060" y="262"/>
                </a:lnTo>
                <a:lnTo>
                  <a:pt x="4144" y="278"/>
                </a:lnTo>
                <a:lnTo>
                  <a:pt x="3750" y="110"/>
                </a:lnTo>
              </a:path>
            </a:pathLst>
          </a:custGeom>
          <a:noFill/>
          <a:ln w="63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00" name="Freeform 234"/>
          <p:cNvSpPr>
            <a:spLocks noChangeAspect="1"/>
          </p:cNvSpPr>
          <p:nvPr/>
        </p:nvSpPr>
        <p:spPr bwMode="auto">
          <a:xfrm>
            <a:off x="3430588" y="1841500"/>
            <a:ext cx="76200" cy="95250"/>
          </a:xfrm>
          <a:custGeom>
            <a:avLst/>
            <a:gdLst>
              <a:gd name="T0" fmla="*/ 57150 w 40"/>
              <a:gd name="T1" fmla="*/ 91440 h 50"/>
              <a:gd name="T2" fmla="*/ 57150 w 40"/>
              <a:gd name="T3" fmla="*/ 76200 h 50"/>
              <a:gd name="T4" fmla="*/ 49530 w 40"/>
              <a:gd name="T5" fmla="*/ 87630 h 50"/>
              <a:gd name="T6" fmla="*/ 41910 w 40"/>
              <a:gd name="T7" fmla="*/ 91440 h 50"/>
              <a:gd name="T8" fmla="*/ 30480 w 40"/>
              <a:gd name="T9" fmla="*/ 95250 h 50"/>
              <a:gd name="T10" fmla="*/ 22860 w 40"/>
              <a:gd name="T11" fmla="*/ 95250 h 50"/>
              <a:gd name="T12" fmla="*/ 15240 w 40"/>
              <a:gd name="T13" fmla="*/ 91440 h 50"/>
              <a:gd name="T14" fmla="*/ 11430 w 40"/>
              <a:gd name="T15" fmla="*/ 87630 h 50"/>
              <a:gd name="T16" fmla="*/ 7620 w 40"/>
              <a:gd name="T17" fmla="*/ 83820 h 50"/>
              <a:gd name="T18" fmla="*/ 3810 w 40"/>
              <a:gd name="T19" fmla="*/ 80010 h 50"/>
              <a:gd name="T20" fmla="*/ 3810 w 40"/>
              <a:gd name="T21" fmla="*/ 72390 h 50"/>
              <a:gd name="T22" fmla="*/ 3810 w 40"/>
              <a:gd name="T23" fmla="*/ 64770 h 50"/>
              <a:gd name="T24" fmla="*/ 0 w 40"/>
              <a:gd name="T25" fmla="*/ 57150 h 50"/>
              <a:gd name="T26" fmla="*/ 0 w 40"/>
              <a:gd name="T27" fmla="*/ 0 h 50"/>
              <a:gd name="T28" fmla="*/ 19050 w 40"/>
              <a:gd name="T29" fmla="*/ 0 h 50"/>
              <a:gd name="T30" fmla="*/ 19050 w 40"/>
              <a:gd name="T31" fmla="*/ 49530 h 50"/>
              <a:gd name="T32" fmla="*/ 19050 w 40"/>
              <a:gd name="T33" fmla="*/ 60960 h 50"/>
              <a:gd name="T34" fmla="*/ 19050 w 40"/>
              <a:gd name="T35" fmla="*/ 68580 h 50"/>
              <a:gd name="T36" fmla="*/ 22860 w 40"/>
              <a:gd name="T37" fmla="*/ 72390 h 50"/>
              <a:gd name="T38" fmla="*/ 26670 w 40"/>
              <a:gd name="T39" fmla="*/ 76200 h 50"/>
              <a:gd name="T40" fmla="*/ 30480 w 40"/>
              <a:gd name="T41" fmla="*/ 80010 h 50"/>
              <a:gd name="T42" fmla="*/ 34290 w 40"/>
              <a:gd name="T43" fmla="*/ 80010 h 50"/>
              <a:gd name="T44" fmla="*/ 41910 w 40"/>
              <a:gd name="T45" fmla="*/ 80010 h 50"/>
              <a:gd name="T46" fmla="*/ 45720 w 40"/>
              <a:gd name="T47" fmla="*/ 76200 h 50"/>
              <a:gd name="T48" fmla="*/ 53340 w 40"/>
              <a:gd name="T49" fmla="*/ 72390 h 50"/>
              <a:gd name="T50" fmla="*/ 57150 w 40"/>
              <a:gd name="T51" fmla="*/ 68580 h 50"/>
              <a:gd name="T52" fmla="*/ 57150 w 40"/>
              <a:gd name="T53" fmla="*/ 60960 h 50"/>
              <a:gd name="T54" fmla="*/ 57150 w 40"/>
              <a:gd name="T55" fmla="*/ 49530 h 50"/>
              <a:gd name="T56" fmla="*/ 57150 w 40"/>
              <a:gd name="T57" fmla="*/ 0 h 50"/>
              <a:gd name="T58" fmla="*/ 76200 w 40"/>
              <a:gd name="T59" fmla="*/ 0 h 50"/>
              <a:gd name="T60" fmla="*/ 76200 w 40"/>
              <a:gd name="T61" fmla="*/ 91440 h 50"/>
              <a:gd name="T62" fmla="*/ 57150 w 40"/>
              <a:gd name="T63" fmla="*/ 91440 h 5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0">
                <a:moveTo>
                  <a:pt x="30" y="48"/>
                </a:moveTo>
                <a:lnTo>
                  <a:pt x="30" y="40"/>
                </a:lnTo>
                <a:lnTo>
                  <a:pt x="26" y="46"/>
                </a:lnTo>
                <a:lnTo>
                  <a:pt x="22" y="48"/>
                </a:lnTo>
                <a:lnTo>
                  <a:pt x="16" y="50"/>
                </a:lnTo>
                <a:lnTo>
                  <a:pt x="12" y="50"/>
                </a:lnTo>
                <a:lnTo>
                  <a:pt x="8" y="48"/>
                </a:lnTo>
                <a:lnTo>
                  <a:pt x="6" y="46"/>
                </a:lnTo>
                <a:lnTo>
                  <a:pt x="4" y="44"/>
                </a:lnTo>
                <a:lnTo>
                  <a:pt x="2" y="42"/>
                </a:lnTo>
                <a:lnTo>
                  <a:pt x="2" y="38"/>
                </a:lnTo>
                <a:lnTo>
                  <a:pt x="2" y="34"/>
                </a:lnTo>
                <a:lnTo>
                  <a:pt x="0" y="30"/>
                </a:lnTo>
                <a:lnTo>
                  <a:pt x="0" y="0"/>
                </a:lnTo>
                <a:lnTo>
                  <a:pt x="10" y="0"/>
                </a:lnTo>
                <a:lnTo>
                  <a:pt x="10" y="26"/>
                </a:lnTo>
                <a:lnTo>
                  <a:pt x="10" y="32"/>
                </a:lnTo>
                <a:lnTo>
                  <a:pt x="10" y="36"/>
                </a:lnTo>
                <a:lnTo>
                  <a:pt x="12" y="38"/>
                </a:lnTo>
                <a:lnTo>
                  <a:pt x="14" y="40"/>
                </a:lnTo>
                <a:lnTo>
                  <a:pt x="16" y="42"/>
                </a:lnTo>
                <a:lnTo>
                  <a:pt x="18" y="42"/>
                </a:lnTo>
                <a:lnTo>
                  <a:pt x="22" y="42"/>
                </a:lnTo>
                <a:lnTo>
                  <a:pt x="24" y="40"/>
                </a:lnTo>
                <a:lnTo>
                  <a:pt x="28" y="38"/>
                </a:lnTo>
                <a:lnTo>
                  <a:pt x="30" y="36"/>
                </a:lnTo>
                <a:lnTo>
                  <a:pt x="30" y="32"/>
                </a:lnTo>
                <a:lnTo>
                  <a:pt x="30" y="26"/>
                </a:lnTo>
                <a:lnTo>
                  <a:pt x="30" y="0"/>
                </a:lnTo>
                <a:lnTo>
                  <a:pt x="40" y="0"/>
                </a:lnTo>
                <a:lnTo>
                  <a:pt x="40" y="48"/>
                </a:lnTo>
                <a:lnTo>
                  <a:pt x="30" y="4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1" name="Freeform 235"/>
          <p:cNvSpPr>
            <a:spLocks noChangeAspect="1"/>
          </p:cNvSpPr>
          <p:nvPr/>
        </p:nvSpPr>
        <p:spPr bwMode="auto">
          <a:xfrm>
            <a:off x="3252788" y="1816100"/>
            <a:ext cx="76200" cy="96838"/>
          </a:xfrm>
          <a:custGeom>
            <a:avLst/>
            <a:gdLst>
              <a:gd name="T0" fmla="*/ 15240 w 40"/>
              <a:gd name="T1" fmla="*/ 63317 h 52"/>
              <a:gd name="T2" fmla="*/ 22860 w 40"/>
              <a:gd name="T3" fmla="*/ 78215 h 52"/>
              <a:gd name="T4" fmla="*/ 38100 w 40"/>
              <a:gd name="T5" fmla="*/ 81940 h 52"/>
              <a:gd name="T6" fmla="*/ 53340 w 40"/>
              <a:gd name="T7" fmla="*/ 78215 h 52"/>
              <a:gd name="T8" fmla="*/ 60960 w 40"/>
              <a:gd name="T9" fmla="*/ 67042 h 52"/>
              <a:gd name="T10" fmla="*/ 53340 w 40"/>
              <a:gd name="T11" fmla="*/ 59593 h 52"/>
              <a:gd name="T12" fmla="*/ 38100 w 40"/>
              <a:gd name="T13" fmla="*/ 55868 h 52"/>
              <a:gd name="T14" fmla="*/ 15240 w 40"/>
              <a:gd name="T15" fmla="*/ 48419 h 52"/>
              <a:gd name="T16" fmla="*/ 3810 w 40"/>
              <a:gd name="T17" fmla="*/ 40970 h 52"/>
              <a:gd name="T18" fmla="*/ 0 w 40"/>
              <a:gd name="T19" fmla="*/ 26072 h 52"/>
              <a:gd name="T20" fmla="*/ 3810 w 40"/>
              <a:gd name="T21" fmla="*/ 14898 h 52"/>
              <a:gd name="T22" fmla="*/ 11430 w 40"/>
              <a:gd name="T23" fmla="*/ 7449 h 52"/>
              <a:gd name="T24" fmla="*/ 22860 w 40"/>
              <a:gd name="T25" fmla="*/ 3725 h 52"/>
              <a:gd name="T26" fmla="*/ 34290 w 40"/>
              <a:gd name="T27" fmla="*/ 0 h 52"/>
              <a:gd name="T28" fmla="*/ 53340 w 40"/>
              <a:gd name="T29" fmla="*/ 3725 h 52"/>
              <a:gd name="T30" fmla="*/ 64770 w 40"/>
              <a:gd name="T31" fmla="*/ 11174 h 52"/>
              <a:gd name="T32" fmla="*/ 72390 w 40"/>
              <a:gd name="T33" fmla="*/ 26072 h 52"/>
              <a:gd name="T34" fmla="*/ 53340 w 40"/>
              <a:gd name="T35" fmla="*/ 22347 h 52"/>
              <a:gd name="T36" fmla="*/ 41910 w 40"/>
              <a:gd name="T37" fmla="*/ 14898 h 52"/>
              <a:gd name="T38" fmla="*/ 26670 w 40"/>
              <a:gd name="T39" fmla="*/ 14898 h 52"/>
              <a:gd name="T40" fmla="*/ 19050 w 40"/>
              <a:gd name="T41" fmla="*/ 22347 h 52"/>
              <a:gd name="T42" fmla="*/ 19050 w 40"/>
              <a:gd name="T43" fmla="*/ 29796 h 52"/>
              <a:gd name="T44" fmla="*/ 22860 w 40"/>
              <a:gd name="T45" fmla="*/ 33521 h 52"/>
              <a:gd name="T46" fmla="*/ 30480 w 40"/>
              <a:gd name="T47" fmla="*/ 37245 h 52"/>
              <a:gd name="T48" fmla="*/ 49530 w 40"/>
              <a:gd name="T49" fmla="*/ 40970 h 52"/>
              <a:gd name="T50" fmla="*/ 68580 w 40"/>
              <a:gd name="T51" fmla="*/ 48419 h 52"/>
              <a:gd name="T52" fmla="*/ 76200 w 40"/>
              <a:gd name="T53" fmla="*/ 59593 h 52"/>
              <a:gd name="T54" fmla="*/ 76200 w 40"/>
              <a:gd name="T55" fmla="*/ 74491 h 52"/>
              <a:gd name="T56" fmla="*/ 64770 w 40"/>
              <a:gd name="T57" fmla="*/ 85664 h 52"/>
              <a:gd name="T58" fmla="*/ 49530 w 40"/>
              <a:gd name="T59" fmla="*/ 93113 h 52"/>
              <a:gd name="T60" fmla="*/ 26670 w 40"/>
              <a:gd name="T61" fmla="*/ 93113 h 52"/>
              <a:gd name="T62" fmla="*/ 11430 w 40"/>
              <a:gd name="T63" fmla="*/ 89389 h 52"/>
              <a:gd name="T64" fmla="*/ 0 w 40"/>
              <a:gd name="T65" fmla="*/ 67042 h 5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0" h="52">
                <a:moveTo>
                  <a:pt x="0" y="36"/>
                </a:moveTo>
                <a:lnTo>
                  <a:pt x="8" y="34"/>
                </a:lnTo>
                <a:lnTo>
                  <a:pt x="10" y="38"/>
                </a:lnTo>
                <a:lnTo>
                  <a:pt x="12" y="42"/>
                </a:lnTo>
                <a:lnTo>
                  <a:pt x="16" y="44"/>
                </a:lnTo>
                <a:lnTo>
                  <a:pt x="20" y="44"/>
                </a:lnTo>
                <a:lnTo>
                  <a:pt x="26" y="44"/>
                </a:lnTo>
                <a:lnTo>
                  <a:pt x="28" y="42"/>
                </a:lnTo>
                <a:lnTo>
                  <a:pt x="30" y="40"/>
                </a:lnTo>
                <a:lnTo>
                  <a:pt x="32" y="36"/>
                </a:lnTo>
                <a:lnTo>
                  <a:pt x="30" y="34"/>
                </a:lnTo>
                <a:lnTo>
                  <a:pt x="28" y="32"/>
                </a:lnTo>
                <a:lnTo>
                  <a:pt x="26" y="32"/>
                </a:lnTo>
                <a:lnTo>
                  <a:pt x="20" y="30"/>
                </a:lnTo>
                <a:lnTo>
                  <a:pt x="14" y="28"/>
                </a:lnTo>
                <a:lnTo>
                  <a:pt x="8" y="26"/>
                </a:lnTo>
                <a:lnTo>
                  <a:pt x="6" y="24"/>
                </a:lnTo>
                <a:lnTo>
                  <a:pt x="2" y="22"/>
                </a:lnTo>
                <a:lnTo>
                  <a:pt x="2" y="18"/>
                </a:lnTo>
                <a:lnTo>
                  <a:pt x="0" y="14"/>
                </a:lnTo>
                <a:lnTo>
                  <a:pt x="2" y="12"/>
                </a:lnTo>
                <a:lnTo>
                  <a:pt x="2" y="8"/>
                </a:lnTo>
                <a:lnTo>
                  <a:pt x="4" y="6"/>
                </a:lnTo>
                <a:lnTo>
                  <a:pt x="6" y="4"/>
                </a:lnTo>
                <a:lnTo>
                  <a:pt x="8" y="2"/>
                </a:lnTo>
                <a:lnTo>
                  <a:pt x="12" y="2"/>
                </a:lnTo>
                <a:lnTo>
                  <a:pt x="14" y="0"/>
                </a:lnTo>
                <a:lnTo>
                  <a:pt x="18" y="0"/>
                </a:lnTo>
                <a:lnTo>
                  <a:pt x="24" y="0"/>
                </a:lnTo>
                <a:lnTo>
                  <a:pt x="28" y="2"/>
                </a:lnTo>
                <a:lnTo>
                  <a:pt x="32" y="4"/>
                </a:lnTo>
                <a:lnTo>
                  <a:pt x="34" y="6"/>
                </a:lnTo>
                <a:lnTo>
                  <a:pt x="36" y="10"/>
                </a:lnTo>
                <a:lnTo>
                  <a:pt x="38" y="14"/>
                </a:lnTo>
                <a:lnTo>
                  <a:pt x="28" y="16"/>
                </a:lnTo>
                <a:lnTo>
                  <a:pt x="28" y="12"/>
                </a:lnTo>
                <a:lnTo>
                  <a:pt x="26" y="10"/>
                </a:lnTo>
                <a:lnTo>
                  <a:pt x="22" y="8"/>
                </a:lnTo>
                <a:lnTo>
                  <a:pt x="20" y="8"/>
                </a:lnTo>
                <a:lnTo>
                  <a:pt x="14" y="8"/>
                </a:lnTo>
                <a:lnTo>
                  <a:pt x="12" y="10"/>
                </a:lnTo>
                <a:lnTo>
                  <a:pt x="10" y="12"/>
                </a:lnTo>
                <a:lnTo>
                  <a:pt x="10" y="14"/>
                </a:lnTo>
                <a:lnTo>
                  <a:pt x="10" y="16"/>
                </a:lnTo>
                <a:lnTo>
                  <a:pt x="12" y="18"/>
                </a:lnTo>
                <a:lnTo>
                  <a:pt x="14" y="18"/>
                </a:lnTo>
                <a:lnTo>
                  <a:pt x="16" y="20"/>
                </a:lnTo>
                <a:lnTo>
                  <a:pt x="20" y="20"/>
                </a:lnTo>
                <a:lnTo>
                  <a:pt x="26" y="22"/>
                </a:lnTo>
                <a:lnTo>
                  <a:pt x="32" y="24"/>
                </a:lnTo>
                <a:lnTo>
                  <a:pt x="36" y="26"/>
                </a:lnTo>
                <a:lnTo>
                  <a:pt x="38" y="28"/>
                </a:lnTo>
                <a:lnTo>
                  <a:pt x="40" y="32"/>
                </a:lnTo>
                <a:lnTo>
                  <a:pt x="40" y="36"/>
                </a:lnTo>
                <a:lnTo>
                  <a:pt x="40" y="40"/>
                </a:lnTo>
                <a:lnTo>
                  <a:pt x="38" y="44"/>
                </a:lnTo>
                <a:lnTo>
                  <a:pt x="34" y="46"/>
                </a:lnTo>
                <a:lnTo>
                  <a:pt x="30" y="50"/>
                </a:lnTo>
                <a:lnTo>
                  <a:pt x="26" y="50"/>
                </a:lnTo>
                <a:lnTo>
                  <a:pt x="20" y="52"/>
                </a:lnTo>
                <a:lnTo>
                  <a:pt x="14" y="50"/>
                </a:lnTo>
                <a:lnTo>
                  <a:pt x="10" y="50"/>
                </a:lnTo>
                <a:lnTo>
                  <a:pt x="6" y="48"/>
                </a:lnTo>
                <a:lnTo>
                  <a:pt x="2" y="42"/>
                </a:lnTo>
                <a:lnTo>
                  <a:pt x="0" y="3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2" name="Freeform 236"/>
          <p:cNvSpPr>
            <a:spLocks noChangeAspect="1" noEditPoints="1"/>
          </p:cNvSpPr>
          <p:nvPr/>
        </p:nvSpPr>
        <p:spPr bwMode="auto">
          <a:xfrm>
            <a:off x="2517775" y="1811338"/>
            <a:ext cx="82550" cy="95250"/>
          </a:xfrm>
          <a:custGeom>
            <a:avLst/>
            <a:gdLst>
              <a:gd name="T0" fmla="*/ 52532 w 44"/>
              <a:gd name="T1" fmla="*/ 87630 h 50"/>
              <a:gd name="T2" fmla="*/ 37523 w 44"/>
              <a:gd name="T3" fmla="*/ 95250 h 50"/>
              <a:gd name="T4" fmla="*/ 15009 w 44"/>
              <a:gd name="T5" fmla="*/ 95250 h 50"/>
              <a:gd name="T6" fmla="*/ 3752 w 44"/>
              <a:gd name="T7" fmla="*/ 80010 h 50"/>
              <a:gd name="T8" fmla="*/ 0 w 44"/>
              <a:gd name="T9" fmla="*/ 60960 h 50"/>
              <a:gd name="T10" fmla="*/ 7505 w 44"/>
              <a:gd name="T11" fmla="*/ 53340 h 50"/>
              <a:gd name="T12" fmla="*/ 15009 w 44"/>
              <a:gd name="T13" fmla="*/ 45720 h 50"/>
              <a:gd name="T14" fmla="*/ 26266 w 44"/>
              <a:gd name="T15" fmla="*/ 41910 h 50"/>
              <a:gd name="T16" fmla="*/ 48780 w 44"/>
              <a:gd name="T17" fmla="*/ 38100 h 50"/>
              <a:gd name="T18" fmla="*/ 60036 w 44"/>
              <a:gd name="T19" fmla="*/ 30480 h 50"/>
              <a:gd name="T20" fmla="*/ 56284 w 44"/>
              <a:gd name="T21" fmla="*/ 22860 h 50"/>
              <a:gd name="T22" fmla="*/ 48780 w 44"/>
              <a:gd name="T23" fmla="*/ 15240 h 50"/>
              <a:gd name="T24" fmla="*/ 30018 w 44"/>
              <a:gd name="T25" fmla="*/ 15240 h 50"/>
              <a:gd name="T26" fmla="*/ 22514 w 44"/>
              <a:gd name="T27" fmla="*/ 22860 h 50"/>
              <a:gd name="T28" fmla="*/ 3752 w 44"/>
              <a:gd name="T29" fmla="*/ 26670 h 50"/>
              <a:gd name="T30" fmla="*/ 7505 w 44"/>
              <a:gd name="T31" fmla="*/ 11430 h 50"/>
              <a:gd name="T32" fmla="*/ 22514 w 44"/>
              <a:gd name="T33" fmla="*/ 3810 h 50"/>
              <a:gd name="T34" fmla="*/ 41275 w 44"/>
              <a:gd name="T35" fmla="*/ 0 h 50"/>
              <a:gd name="T36" fmla="*/ 60036 w 44"/>
              <a:gd name="T37" fmla="*/ 3810 h 50"/>
              <a:gd name="T38" fmla="*/ 71293 w 44"/>
              <a:gd name="T39" fmla="*/ 7620 h 50"/>
              <a:gd name="T40" fmla="*/ 75045 w 44"/>
              <a:gd name="T41" fmla="*/ 19050 h 50"/>
              <a:gd name="T42" fmla="*/ 78798 w 44"/>
              <a:gd name="T43" fmla="*/ 34290 h 50"/>
              <a:gd name="T44" fmla="*/ 78798 w 44"/>
              <a:gd name="T45" fmla="*/ 64770 h 50"/>
              <a:gd name="T46" fmla="*/ 78798 w 44"/>
              <a:gd name="T47" fmla="*/ 80010 h 50"/>
              <a:gd name="T48" fmla="*/ 82550 w 44"/>
              <a:gd name="T49" fmla="*/ 95250 h 50"/>
              <a:gd name="T50" fmla="*/ 63789 w 44"/>
              <a:gd name="T51" fmla="*/ 87630 h 50"/>
              <a:gd name="T52" fmla="*/ 60036 w 44"/>
              <a:gd name="T53" fmla="*/ 49530 h 50"/>
              <a:gd name="T54" fmla="*/ 37523 w 44"/>
              <a:gd name="T55" fmla="*/ 53340 h 50"/>
              <a:gd name="T56" fmla="*/ 22514 w 44"/>
              <a:gd name="T57" fmla="*/ 57150 h 50"/>
              <a:gd name="T58" fmla="*/ 18761 w 44"/>
              <a:gd name="T59" fmla="*/ 60960 h 50"/>
              <a:gd name="T60" fmla="*/ 15009 w 44"/>
              <a:gd name="T61" fmla="*/ 68580 h 50"/>
              <a:gd name="T62" fmla="*/ 22514 w 44"/>
              <a:gd name="T63" fmla="*/ 76200 h 50"/>
              <a:gd name="T64" fmla="*/ 33770 w 44"/>
              <a:gd name="T65" fmla="*/ 80010 h 50"/>
              <a:gd name="T66" fmla="*/ 48780 w 44"/>
              <a:gd name="T67" fmla="*/ 76200 h 50"/>
              <a:gd name="T68" fmla="*/ 56284 w 44"/>
              <a:gd name="T69" fmla="*/ 68580 h 50"/>
              <a:gd name="T70" fmla="*/ 60036 w 44"/>
              <a:gd name="T71" fmla="*/ 53340 h 5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4" h="50">
                <a:moveTo>
                  <a:pt x="32" y="44"/>
                </a:moveTo>
                <a:lnTo>
                  <a:pt x="28" y="46"/>
                </a:lnTo>
                <a:lnTo>
                  <a:pt x="24" y="48"/>
                </a:lnTo>
                <a:lnTo>
                  <a:pt x="20" y="50"/>
                </a:lnTo>
                <a:lnTo>
                  <a:pt x="16" y="50"/>
                </a:lnTo>
                <a:lnTo>
                  <a:pt x="8" y="50"/>
                </a:lnTo>
                <a:lnTo>
                  <a:pt x="4" y="46"/>
                </a:lnTo>
                <a:lnTo>
                  <a:pt x="2" y="42"/>
                </a:lnTo>
                <a:lnTo>
                  <a:pt x="0" y="36"/>
                </a:lnTo>
                <a:lnTo>
                  <a:pt x="0" y="32"/>
                </a:lnTo>
                <a:lnTo>
                  <a:pt x="2" y="30"/>
                </a:lnTo>
                <a:lnTo>
                  <a:pt x="4" y="28"/>
                </a:lnTo>
                <a:lnTo>
                  <a:pt x="6" y="26"/>
                </a:lnTo>
                <a:lnTo>
                  <a:pt x="8" y="24"/>
                </a:lnTo>
                <a:lnTo>
                  <a:pt x="12" y="22"/>
                </a:lnTo>
                <a:lnTo>
                  <a:pt x="14" y="22"/>
                </a:lnTo>
                <a:lnTo>
                  <a:pt x="18" y="22"/>
                </a:lnTo>
                <a:lnTo>
                  <a:pt x="26" y="20"/>
                </a:lnTo>
                <a:lnTo>
                  <a:pt x="32" y="18"/>
                </a:lnTo>
                <a:lnTo>
                  <a:pt x="32" y="16"/>
                </a:lnTo>
                <a:lnTo>
                  <a:pt x="30" y="12"/>
                </a:lnTo>
                <a:lnTo>
                  <a:pt x="30" y="10"/>
                </a:lnTo>
                <a:lnTo>
                  <a:pt x="26" y="8"/>
                </a:lnTo>
                <a:lnTo>
                  <a:pt x="22" y="8"/>
                </a:lnTo>
                <a:lnTo>
                  <a:pt x="16" y="8"/>
                </a:lnTo>
                <a:lnTo>
                  <a:pt x="14" y="10"/>
                </a:lnTo>
                <a:lnTo>
                  <a:pt x="12" y="12"/>
                </a:lnTo>
                <a:lnTo>
                  <a:pt x="10" y="16"/>
                </a:lnTo>
                <a:lnTo>
                  <a:pt x="2" y="14"/>
                </a:lnTo>
                <a:lnTo>
                  <a:pt x="2" y="10"/>
                </a:lnTo>
                <a:lnTo>
                  <a:pt x="4" y="6"/>
                </a:lnTo>
                <a:lnTo>
                  <a:pt x="8" y="4"/>
                </a:lnTo>
                <a:lnTo>
                  <a:pt x="12" y="2"/>
                </a:lnTo>
                <a:lnTo>
                  <a:pt x="16" y="0"/>
                </a:lnTo>
                <a:lnTo>
                  <a:pt x="22" y="0"/>
                </a:lnTo>
                <a:lnTo>
                  <a:pt x="28" y="0"/>
                </a:lnTo>
                <a:lnTo>
                  <a:pt x="32" y="2"/>
                </a:lnTo>
                <a:lnTo>
                  <a:pt x="36" y="2"/>
                </a:lnTo>
                <a:lnTo>
                  <a:pt x="38" y="4"/>
                </a:lnTo>
                <a:lnTo>
                  <a:pt x="40" y="8"/>
                </a:lnTo>
                <a:lnTo>
                  <a:pt x="40" y="10"/>
                </a:lnTo>
                <a:lnTo>
                  <a:pt x="42" y="14"/>
                </a:lnTo>
                <a:lnTo>
                  <a:pt x="42" y="18"/>
                </a:lnTo>
                <a:lnTo>
                  <a:pt x="42" y="28"/>
                </a:lnTo>
                <a:lnTo>
                  <a:pt x="42" y="34"/>
                </a:lnTo>
                <a:lnTo>
                  <a:pt x="42" y="40"/>
                </a:lnTo>
                <a:lnTo>
                  <a:pt x="42" y="42"/>
                </a:lnTo>
                <a:lnTo>
                  <a:pt x="42" y="46"/>
                </a:lnTo>
                <a:lnTo>
                  <a:pt x="44" y="50"/>
                </a:lnTo>
                <a:lnTo>
                  <a:pt x="36" y="50"/>
                </a:lnTo>
                <a:lnTo>
                  <a:pt x="34" y="46"/>
                </a:lnTo>
                <a:lnTo>
                  <a:pt x="32" y="44"/>
                </a:lnTo>
                <a:close/>
                <a:moveTo>
                  <a:pt x="32" y="26"/>
                </a:moveTo>
                <a:lnTo>
                  <a:pt x="26" y="28"/>
                </a:lnTo>
                <a:lnTo>
                  <a:pt x="20" y="28"/>
                </a:lnTo>
                <a:lnTo>
                  <a:pt x="16" y="30"/>
                </a:lnTo>
                <a:lnTo>
                  <a:pt x="12" y="30"/>
                </a:lnTo>
                <a:lnTo>
                  <a:pt x="12" y="32"/>
                </a:lnTo>
                <a:lnTo>
                  <a:pt x="10" y="32"/>
                </a:lnTo>
                <a:lnTo>
                  <a:pt x="10" y="34"/>
                </a:lnTo>
                <a:lnTo>
                  <a:pt x="8" y="36"/>
                </a:lnTo>
                <a:lnTo>
                  <a:pt x="10" y="38"/>
                </a:lnTo>
                <a:lnTo>
                  <a:pt x="12" y="40"/>
                </a:lnTo>
                <a:lnTo>
                  <a:pt x="14" y="42"/>
                </a:lnTo>
                <a:lnTo>
                  <a:pt x="18" y="42"/>
                </a:lnTo>
                <a:lnTo>
                  <a:pt x="22" y="42"/>
                </a:lnTo>
                <a:lnTo>
                  <a:pt x="26" y="40"/>
                </a:lnTo>
                <a:lnTo>
                  <a:pt x="28" y="38"/>
                </a:lnTo>
                <a:lnTo>
                  <a:pt x="30" y="36"/>
                </a:lnTo>
                <a:lnTo>
                  <a:pt x="32" y="32"/>
                </a:lnTo>
                <a:lnTo>
                  <a:pt x="32" y="28"/>
                </a:lnTo>
                <a:lnTo>
                  <a:pt x="32" y="2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3" name="Freeform 237"/>
          <p:cNvSpPr>
            <a:spLocks noChangeAspect="1"/>
          </p:cNvSpPr>
          <p:nvPr/>
        </p:nvSpPr>
        <p:spPr bwMode="auto">
          <a:xfrm>
            <a:off x="2309813" y="1830388"/>
            <a:ext cx="123825" cy="90487"/>
          </a:xfrm>
          <a:custGeom>
            <a:avLst/>
            <a:gdLst>
              <a:gd name="T0" fmla="*/ 26266 w 66"/>
              <a:gd name="T1" fmla="*/ 90487 h 48"/>
              <a:gd name="T2" fmla="*/ 0 w 66"/>
              <a:gd name="T3" fmla="*/ 0 h 48"/>
              <a:gd name="T4" fmla="*/ 15009 w 66"/>
              <a:gd name="T5" fmla="*/ 0 h 48"/>
              <a:gd name="T6" fmla="*/ 30018 w 66"/>
              <a:gd name="T7" fmla="*/ 52784 h 48"/>
              <a:gd name="T8" fmla="*/ 33770 w 66"/>
              <a:gd name="T9" fmla="*/ 71636 h 48"/>
              <a:gd name="T10" fmla="*/ 33770 w 66"/>
              <a:gd name="T11" fmla="*/ 71636 h 48"/>
              <a:gd name="T12" fmla="*/ 37523 w 66"/>
              <a:gd name="T13" fmla="*/ 64095 h 48"/>
              <a:gd name="T14" fmla="*/ 37523 w 66"/>
              <a:gd name="T15" fmla="*/ 52784 h 48"/>
              <a:gd name="T16" fmla="*/ 52532 w 66"/>
              <a:gd name="T17" fmla="*/ 0 h 48"/>
              <a:gd name="T18" fmla="*/ 71293 w 66"/>
              <a:gd name="T19" fmla="*/ 0 h 48"/>
              <a:gd name="T20" fmla="*/ 82550 w 66"/>
              <a:gd name="T21" fmla="*/ 52784 h 48"/>
              <a:gd name="T22" fmla="*/ 86302 w 66"/>
              <a:gd name="T23" fmla="*/ 71636 h 48"/>
              <a:gd name="T24" fmla="*/ 90055 w 66"/>
              <a:gd name="T25" fmla="*/ 52784 h 48"/>
              <a:gd name="T26" fmla="*/ 105064 w 66"/>
              <a:gd name="T27" fmla="*/ 0 h 48"/>
              <a:gd name="T28" fmla="*/ 123825 w 66"/>
              <a:gd name="T29" fmla="*/ 0 h 48"/>
              <a:gd name="T30" fmla="*/ 97559 w 66"/>
              <a:gd name="T31" fmla="*/ 90487 h 48"/>
              <a:gd name="T32" fmla="*/ 78798 w 66"/>
              <a:gd name="T33" fmla="*/ 90487 h 48"/>
              <a:gd name="T34" fmla="*/ 63789 w 66"/>
              <a:gd name="T35" fmla="*/ 37703 h 48"/>
              <a:gd name="T36" fmla="*/ 60036 w 66"/>
              <a:gd name="T37" fmla="*/ 22622 h 48"/>
              <a:gd name="T38" fmla="*/ 45027 w 66"/>
              <a:gd name="T39" fmla="*/ 90487 h 48"/>
              <a:gd name="T40" fmla="*/ 26266 w 66"/>
              <a:gd name="T41" fmla="*/ 90487 h 4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66" h="48">
                <a:moveTo>
                  <a:pt x="14" y="48"/>
                </a:moveTo>
                <a:lnTo>
                  <a:pt x="0" y="0"/>
                </a:lnTo>
                <a:lnTo>
                  <a:pt x="8" y="0"/>
                </a:lnTo>
                <a:lnTo>
                  <a:pt x="16" y="28"/>
                </a:lnTo>
                <a:lnTo>
                  <a:pt x="18" y="38"/>
                </a:lnTo>
                <a:lnTo>
                  <a:pt x="20" y="34"/>
                </a:lnTo>
                <a:lnTo>
                  <a:pt x="20" y="28"/>
                </a:lnTo>
                <a:lnTo>
                  <a:pt x="28" y="0"/>
                </a:lnTo>
                <a:lnTo>
                  <a:pt x="38" y="0"/>
                </a:lnTo>
                <a:lnTo>
                  <a:pt x="44" y="28"/>
                </a:lnTo>
                <a:lnTo>
                  <a:pt x="46" y="38"/>
                </a:lnTo>
                <a:lnTo>
                  <a:pt x="48" y="28"/>
                </a:lnTo>
                <a:lnTo>
                  <a:pt x="56" y="0"/>
                </a:lnTo>
                <a:lnTo>
                  <a:pt x="66" y="0"/>
                </a:lnTo>
                <a:lnTo>
                  <a:pt x="52" y="48"/>
                </a:lnTo>
                <a:lnTo>
                  <a:pt x="42" y="48"/>
                </a:lnTo>
                <a:lnTo>
                  <a:pt x="34" y="20"/>
                </a:lnTo>
                <a:lnTo>
                  <a:pt x="32" y="12"/>
                </a:lnTo>
                <a:lnTo>
                  <a:pt x="24" y="48"/>
                </a:lnTo>
                <a:lnTo>
                  <a:pt x="14" y="4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4" name="Freeform 238"/>
          <p:cNvSpPr>
            <a:spLocks noChangeAspect="1" noEditPoints="1"/>
          </p:cNvSpPr>
          <p:nvPr/>
        </p:nvSpPr>
        <p:spPr bwMode="auto">
          <a:xfrm>
            <a:off x="4203700" y="1895475"/>
            <a:ext cx="87313" cy="93663"/>
          </a:xfrm>
          <a:custGeom>
            <a:avLst/>
            <a:gdLst>
              <a:gd name="T0" fmla="*/ 72128 w 46"/>
              <a:gd name="T1" fmla="*/ 63691 h 50"/>
              <a:gd name="T2" fmla="*/ 87313 w 46"/>
              <a:gd name="T3" fmla="*/ 67437 h 50"/>
              <a:gd name="T4" fmla="*/ 79721 w 46"/>
              <a:gd name="T5" fmla="*/ 78677 h 50"/>
              <a:gd name="T6" fmla="*/ 72128 w 46"/>
              <a:gd name="T7" fmla="*/ 86170 h 50"/>
              <a:gd name="T8" fmla="*/ 60739 w 46"/>
              <a:gd name="T9" fmla="*/ 93663 h 50"/>
              <a:gd name="T10" fmla="*/ 45555 w 46"/>
              <a:gd name="T11" fmla="*/ 93663 h 50"/>
              <a:gd name="T12" fmla="*/ 34166 w 46"/>
              <a:gd name="T13" fmla="*/ 93663 h 50"/>
              <a:gd name="T14" fmla="*/ 22777 w 46"/>
              <a:gd name="T15" fmla="*/ 89916 h 50"/>
              <a:gd name="T16" fmla="*/ 15185 w 46"/>
              <a:gd name="T17" fmla="*/ 82423 h 50"/>
              <a:gd name="T18" fmla="*/ 7592 w 46"/>
              <a:gd name="T19" fmla="*/ 71184 h 50"/>
              <a:gd name="T20" fmla="*/ 3796 w 46"/>
              <a:gd name="T21" fmla="*/ 59944 h 50"/>
              <a:gd name="T22" fmla="*/ 0 w 46"/>
              <a:gd name="T23" fmla="*/ 48705 h 50"/>
              <a:gd name="T24" fmla="*/ 3796 w 46"/>
              <a:gd name="T25" fmla="*/ 33719 h 50"/>
              <a:gd name="T26" fmla="*/ 7592 w 46"/>
              <a:gd name="T27" fmla="*/ 22479 h 50"/>
              <a:gd name="T28" fmla="*/ 15185 w 46"/>
              <a:gd name="T29" fmla="*/ 11240 h 50"/>
              <a:gd name="T30" fmla="*/ 22777 w 46"/>
              <a:gd name="T31" fmla="*/ 3747 h 50"/>
              <a:gd name="T32" fmla="*/ 34166 w 46"/>
              <a:gd name="T33" fmla="*/ 0 h 50"/>
              <a:gd name="T34" fmla="*/ 45555 w 46"/>
              <a:gd name="T35" fmla="*/ 0 h 50"/>
              <a:gd name="T36" fmla="*/ 56943 w 46"/>
              <a:gd name="T37" fmla="*/ 0 h 50"/>
              <a:gd name="T38" fmla="*/ 68332 w 46"/>
              <a:gd name="T39" fmla="*/ 3747 h 50"/>
              <a:gd name="T40" fmla="*/ 75924 w 46"/>
              <a:gd name="T41" fmla="*/ 11240 h 50"/>
              <a:gd name="T42" fmla="*/ 83517 w 46"/>
              <a:gd name="T43" fmla="*/ 22479 h 50"/>
              <a:gd name="T44" fmla="*/ 87313 w 46"/>
              <a:gd name="T45" fmla="*/ 33719 h 50"/>
              <a:gd name="T46" fmla="*/ 87313 w 46"/>
              <a:gd name="T47" fmla="*/ 44958 h 50"/>
              <a:gd name="T48" fmla="*/ 87313 w 46"/>
              <a:gd name="T49" fmla="*/ 48705 h 50"/>
              <a:gd name="T50" fmla="*/ 87313 w 46"/>
              <a:gd name="T51" fmla="*/ 48705 h 50"/>
              <a:gd name="T52" fmla="*/ 18981 w 46"/>
              <a:gd name="T53" fmla="*/ 48705 h 50"/>
              <a:gd name="T54" fmla="*/ 22777 w 46"/>
              <a:gd name="T55" fmla="*/ 63691 h 50"/>
              <a:gd name="T56" fmla="*/ 26574 w 46"/>
              <a:gd name="T57" fmla="*/ 71184 h 50"/>
              <a:gd name="T58" fmla="*/ 34166 w 46"/>
              <a:gd name="T59" fmla="*/ 78677 h 50"/>
              <a:gd name="T60" fmla="*/ 45555 w 46"/>
              <a:gd name="T61" fmla="*/ 78677 h 50"/>
              <a:gd name="T62" fmla="*/ 53147 w 46"/>
              <a:gd name="T63" fmla="*/ 78677 h 50"/>
              <a:gd name="T64" fmla="*/ 60739 w 46"/>
              <a:gd name="T65" fmla="*/ 74930 h 50"/>
              <a:gd name="T66" fmla="*/ 64536 w 46"/>
              <a:gd name="T67" fmla="*/ 71184 h 50"/>
              <a:gd name="T68" fmla="*/ 72128 w 46"/>
              <a:gd name="T69" fmla="*/ 63691 h 50"/>
              <a:gd name="T70" fmla="*/ 18981 w 46"/>
              <a:gd name="T71" fmla="*/ 37465 h 50"/>
              <a:gd name="T72" fmla="*/ 72128 w 46"/>
              <a:gd name="T73" fmla="*/ 37465 h 50"/>
              <a:gd name="T74" fmla="*/ 68332 w 46"/>
              <a:gd name="T75" fmla="*/ 26226 h 50"/>
              <a:gd name="T76" fmla="*/ 64536 w 46"/>
              <a:gd name="T77" fmla="*/ 22479 h 50"/>
              <a:gd name="T78" fmla="*/ 56943 w 46"/>
              <a:gd name="T79" fmla="*/ 14986 h 50"/>
              <a:gd name="T80" fmla="*/ 45555 w 46"/>
              <a:gd name="T81" fmla="*/ 14986 h 50"/>
              <a:gd name="T82" fmla="*/ 34166 w 46"/>
              <a:gd name="T83" fmla="*/ 14986 h 50"/>
              <a:gd name="T84" fmla="*/ 26574 w 46"/>
              <a:gd name="T85" fmla="*/ 18733 h 50"/>
              <a:gd name="T86" fmla="*/ 18981 w 46"/>
              <a:gd name="T87" fmla="*/ 26226 h 50"/>
              <a:gd name="T88" fmla="*/ 18981 w 46"/>
              <a:gd name="T89" fmla="*/ 37465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6" h="50">
                <a:moveTo>
                  <a:pt x="38" y="34"/>
                </a:moveTo>
                <a:lnTo>
                  <a:pt x="46" y="36"/>
                </a:lnTo>
                <a:lnTo>
                  <a:pt x="42" y="42"/>
                </a:lnTo>
                <a:lnTo>
                  <a:pt x="38" y="46"/>
                </a:lnTo>
                <a:lnTo>
                  <a:pt x="32" y="50"/>
                </a:lnTo>
                <a:lnTo>
                  <a:pt x="24" y="50"/>
                </a:lnTo>
                <a:lnTo>
                  <a:pt x="18" y="50"/>
                </a:lnTo>
                <a:lnTo>
                  <a:pt x="12" y="48"/>
                </a:lnTo>
                <a:lnTo>
                  <a:pt x="8" y="44"/>
                </a:lnTo>
                <a:lnTo>
                  <a:pt x="4" y="38"/>
                </a:lnTo>
                <a:lnTo>
                  <a:pt x="2" y="32"/>
                </a:lnTo>
                <a:lnTo>
                  <a:pt x="0" y="26"/>
                </a:lnTo>
                <a:lnTo>
                  <a:pt x="2" y="18"/>
                </a:lnTo>
                <a:lnTo>
                  <a:pt x="4" y="12"/>
                </a:lnTo>
                <a:lnTo>
                  <a:pt x="8" y="6"/>
                </a:lnTo>
                <a:lnTo>
                  <a:pt x="12" y="2"/>
                </a:lnTo>
                <a:lnTo>
                  <a:pt x="18" y="0"/>
                </a:lnTo>
                <a:lnTo>
                  <a:pt x="24" y="0"/>
                </a:lnTo>
                <a:lnTo>
                  <a:pt x="30" y="0"/>
                </a:lnTo>
                <a:lnTo>
                  <a:pt x="36" y="2"/>
                </a:lnTo>
                <a:lnTo>
                  <a:pt x="40" y="6"/>
                </a:lnTo>
                <a:lnTo>
                  <a:pt x="44" y="12"/>
                </a:lnTo>
                <a:lnTo>
                  <a:pt x="46" y="18"/>
                </a:lnTo>
                <a:lnTo>
                  <a:pt x="46" y="24"/>
                </a:lnTo>
                <a:lnTo>
                  <a:pt x="46" y="26"/>
                </a:lnTo>
                <a:lnTo>
                  <a:pt x="10" y="26"/>
                </a:lnTo>
                <a:lnTo>
                  <a:pt x="12" y="34"/>
                </a:lnTo>
                <a:lnTo>
                  <a:pt x="14" y="38"/>
                </a:lnTo>
                <a:lnTo>
                  <a:pt x="18" y="42"/>
                </a:lnTo>
                <a:lnTo>
                  <a:pt x="24" y="42"/>
                </a:lnTo>
                <a:lnTo>
                  <a:pt x="28" y="42"/>
                </a:lnTo>
                <a:lnTo>
                  <a:pt x="32" y="40"/>
                </a:lnTo>
                <a:lnTo>
                  <a:pt x="34" y="38"/>
                </a:lnTo>
                <a:lnTo>
                  <a:pt x="38" y="34"/>
                </a:lnTo>
                <a:close/>
                <a:moveTo>
                  <a:pt x="10" y="20"/>
                </a:moveTo>
                <a:lnTo>
                  <a:pt x="38" y="20"/>
                </a:lnTo>
                <a:lnTo>
                  <a:pt x="36" y="14"/>
                </a:lnTo>
                <a:lnTo>
                  <a:pt x="34" y="12"/>
                </a:lnTo>
                <a:lnTo>
                  <a:pt x="30" y="8"/>
                </a:lnTo>
                <a:lnTo>
                  <a:pt x="24" y="8"/>
                </a:lnTo>
                <a:lnTo>
                  <a:pt x="18" y="8"/>
                </a:lnTo>
                <a:lnTo>
                  <a:pt x="14" y="10"/>
                </a:lnTo>
                <a:lnTo>
                  <a:pt x="10" y="14"/>
                </a:lnTo>
                <a:lnTo>
                  <a:pt x="10" y="2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5" name="Freeform 239"/>
          <p:cNvSpPr>
            <a:spLocks noChangeAspect="1"/>
          </p:cNvSpPr>
          <p:nvPr/>
        </p:nvSpPr>
        <p:spPr bwMode="auto">
          <a:xfrm>
            <a:off x="4033838" y="1906588"/>
            <a:ext cx="79375" cy="93662"/>
          </a:xfrm>
          <a:custGeom>
            <a:avLst/>
            <a:gdLst>
              <a:gd name="T0" fmla="*/ 64256 w 42"/>
              <a:gd name="T1" fmla="*/ 59944 h 50"/>
              <a:gd name="T2" fmla="*/ 79375 w 42"/>
              <a:gd name="T3" fmla="*/ 59944 h 50"/>
              <a:gd name="T4" fmla="*/ 75595 w 42"/>
              <a:gd name="T5" fmla="*/ 74930 h 50"/>
              <a:gd name="T6" fmla="*/ 68036 w 42"/>
              <a:gd name="T7" fmla="*/ 86169 h 50"/>
              <a:gd name="T8" fmla="*/ 56696 w 42"/>
              <a:gd name="T9" fmla="*/ 93662 h 50"/>
              <a:gd name="T10" fmla="*/ 41577 w 42"/>
              <a:gd name="T11" fmla="*/ 93662 h 50"/>
              <a:gd name="T12" fmla="*/ 30238 w 42"/>
              <a:gd name="T13" fmla="*/ 93662 h 50"/>
              <a:gd name="T14" fmla="*/ 18899 w 42"/>
              <a:gd name="T15" fmla="*/ 89916 h 50"/>
              <a:gd name="T16" fmla="*/ 11339 w 42"/>
              <a:gd name="T17" fmla="*/ 82423 h 50"/>
              <a:gd name="T18" fmla="*/ 7560 w 42"/>
              <a:gd name="T19" fmla="*/ 74930 h 50"/>
              <a:gd name="T20" fmla="*/ 3780 w 42"/>
              <a:gd name="T21" fmla="*/ 59944 h 50"/>
              <a:gd name="T22" fmla="*/ 0 w 42"/>
              <a:gd name="T23" fmla="*/ 48704 h 50"/>
              <a:gd name="T24" fmla="*/ 3780 w 42"/>
              <a:gd name="T25" fmla="*/ 33718 h 50"/>
              <a:gd name="T26" fmla="*/ 3780 w 42"/>
              <a:gd name="T27" fmla="*/ 22479 h 50"/>
              <a:gd name="T28" fmla="*/ 11339 w 42"/>
              <a:gd name="T29" fmla="*/ 11239 h 50"/>
              <a:gd name="T30" fmla="*/ 18899 w 42"/>
              <a:gd name="T31" fmla="*/ 3746 h 50"/>
              <a:gd name="T32" fmla="*/ 30238 w 42"/>
              <a:gd name="T33" fmla="*/ 0 h 50"/>
              <a:gd name="T34" fmla="*/ 41577 w 42"/>
              <a:gd name="T35" fmla="*/ 0 h 50"/>
              <a:gd name="T36" fmla="*/ 56696 w 42"/>
              <a:gd name="T37" fmla="*/ 0 h 50"/>
              <a:gd name="T38" fmla="*/ 68036 w 42"/>
              <a:gd name="T39" fmla="*/ 7493 h 50"/>
              <a:gd name="T40" fmla="*/ 75595 w 42"/>
              <a:gd name="T41" fmla="*/ 14986 h 50"/>
              <a:gd name="T42" fmla="*/ 79375 w 42"/>
              <a:gd name="T43" fmla="*/ 29972 h 50"/>
              <a:gd name="T44" fmla="*/ 60476 w 42"/>
              <a:gd name="T45" fmla="*/ 29972 h 50"/>
              <a:gd name="T46" fmla="*/ 60476 w 42"/>
              <a:gd name="T47" fmla="*/ 22479 h 50"/>
              <a:gd name="T48" fmla="*/ 52917 w 42"/>
              <a:gd name="T49" fmla="*/ 18732 h 50"/>
              <a:gd name="T50" fmla="*/ 49137 w 42"/>
              <a:gd name="T51" fmla="*/ 14986 h 50"/>
              <a:gd name="T52" fmla="*/ 41577 w 42"/>
              <a:gd name="T53" fmla="*/ 14986 h 50"/>
              <a:gd name="T54" fmla="*/ 34018 w 42"/>
              <a:gd name="T55" fmla="*/ 14986 h 50"/>
              <a:gd name="T56" fmla="*/ 22679 w 42"/>
              <a:gd name="T57" fmla="*/ 22479 h 50"/>
              <a:gd name="T58" fmla="*/ 18899 w 42"/>
              <a:gd name="T59" fmla="*/ 29972 h 50"/>
              <a:gd name="T60" fmla="*/ 18899 w 42"/>
              <a:gd name="T61" fmla="*/ 37465 h 50"/>
              <a:gd name="T62" fmla="*/ 18899 w 42"/>
              <a:gd name="T63" fmla="*/ 48704 h 50"/>
              <a:gd name="T64" fmla="*/ 18899 w 42"/>
              <a:gd name="T65" fmla="*/ 56197 h 50"/>
              <a:gd name="T66" fmla="*/ 18899 w 42"/>
              <a:gd name="T67" fmla="*/ 67437 h 50"/>
              <a:gd name="T68" fmla="*/ 22679 w 42"/>
              <a:gd name="T69" fmla="*/ 71183 h 50"/>
              <a:gd name="T70" fmla="*/ 30238 w 42"/>
              <a:gd name="T71" fmla="*/ 78676 h 50"/>
              <a:gd name="T72" fmla="*/ 41577 w 42"/>
              <a:gd name="T73" fmla="*/ 78676 h 50"/>
              <a:gd name="T74" fmla="*/ 49137 w 42"/>
              <a:gd name="T75" fmla="*/ 78676 h 50"/>
              <a:gd name="T76" fmla="*/ 56696 w 42"/>
              <a:gd name="T77" fmla="*/ 74930 h 50"/>
              <a:gd name="T78" fmla="*/ 60476 w 42"/>
              <a:gd name="T79" fmla="*/ 67437 h 50"/>
              <a:gd name="T80" fmla="*/ 64256 w 42"/>
              <a:gd name="T81" fmla="*/ 59944 h 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2" h="50">
                <a:moveTo>
                  <a:pt x="34" y="32"/>
                </a:moveTo>
                <a:lnTo>
                  <a:pt x="42" y="32"/>
                </a:lnTo>
                <a:lnTo>
                  <a:pt x="40" y="40"/>
                </a:lnTo>
                <a:lnTo>
                  <a:pt x="36" y="46"/>
                </a:lnTo>
                <a:lnTo>
                  <a:pt x="30" y="50"/>
                </a:lnTo>
                <a:lnTo>
                  <a:pt x="22" y="50"/>
                </a:lnTo>
                <a:lnTo>
                  <a:pt x="16" y="50"/>
                </a:lnTo>
                <a:lnTo>
                  <a:pt x="10" y="48"/>
                </a:lnTo>
                <a:lnTo>
                  <a:pt x="6" y="44"/>
                </a:lnTo>
                <a:lnTo>
                  <a:pt x="4" y="40"/>
                </a:lnTo>
                <a:lnTo>
                  <a:pt x="2" y="32"/>
                </a:lnTo>
                <a:lnTo>
                  <a:pt x="0" y="26"/>
                </a:lnTo>
                <a:lnTo>
                  <a:pt x="2" y="18"/>
                </a:lnTo>
                <a:lnTo>
                  <a:pt x="2" y="12"/>
                </a:lnTo>
                <a:lnTo>
                  <a:pt x="6" y="6"/>
                </a:lnTo>
                <a:lnTo>
                  <a:pt x="10" y="2"/>
                </a:lnTo>
                <a:lnTo>
                  <a:pt x="16" y="0"/>
                </a:lnTo>
                <a:lnTo>
                  <a:pt x="22" y="0"/>
                </a:lnTo>
                <a:lnTo>
                  <a:pt x="30" y="0"/>
                </a:lnTo>
                <a:lnTo>
                  <a:pt x="36" y="4"/>
                </a:lnTo>
                <a:lnTo>
                  <a:pt x="40" y="8"/>
                </a:lnTo>
                <a:lnTo>
                  <a:pt x="42" y="16"/>
                </a:lnTo>
                <a:lnTo>
                  <a:pt x="32" y="16"/>
                </a:lnTo>
                <a:lnTo>
                  <a:pt x="32" y="12"/>
                </a:lnTo>
                <a:lnTo>
                  <a:pt x="28" y="10"/>
                </a:lnTo>
                <a:lnTo>
                  <a:pt x="26" y="8"/>
                </a:lnTo>
                <a:lnTo>
                  <a:pt x="22" y="8"/>
                </a:lnTo>
                <a:lnTo>
                  <a:pt x="18" y="8"/>
                </a:lnTo>
                <a:lnTo>
                  <a:pt x="12" y="12"/>
                </a:lnTo>
                <a:lnTo>
                  <a:pt x="10" y="16"/>
                </a:lnTo>
                <a:lnTo>
                  <a:pt x="10" y="20"/>
                </a:lnTo>
                <a:lnTo>
                  <a:pt x="10" y="26"/>
                </a:lnTo>
                <a:lnTo>
                  <a:pt x="10" y="30"/>
                </a:lnTo>
                <a:lnTo>
                  <a:pt x="10" y="36"/>
                </a:lnTo>
                <a:lnTo>
                  <a:pt x="12" y="38"/>
                </a:lnTo>
                <a:lnTo>
                  <a:pt x="16" y="42"/>
                </a:lnTo>
                <a:lnTo>
                  <a:pt x="22" y="42"/>
                </a:lnTo>
                <a:lnTo>
                  <a:pt x="26" y="42"/>
                </a:lnTo>
                <a:lnTo>
                  <a:pt x="30" y="40"/>
                </a:lnTo>
                <a:lnTo>
                  <a:pt x="32" y="36"/>
                </a:lnTo>
                <a:lnTo>
                  <a:pt x="34" y="32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6" name="Freeform 240"/>
          <p:cNvSpPr>
            <a:spLocks noChangeAspect="1"/>
          </p:cNvSpPr>
          <p:nvPr/>
        </p:nvSpPr>
        <p:spPr bwMode="auto">
          <a:xfrm>
            <a:off x="3740150" y="1852613"/>
            <a:ext cx="57150" cy="128587"/>
          </a:xfrm>
          <a:custGeom>
            <a:avLst/>
            <a:gdLst>
              <a:gd name="T0" fmla="*/ 15240 w 30"/>
              <a:gd name="T1" fmla="*/ 128587 h 68"/>
              <a:gd name="T2" fmla="*/ 15240 w 30"/>
              <a:gd name="T3" fmla="*/ 49166 h 68"/>
              <a:gd name="T4" fmla="*/ 0 w 30"/>
              <a:gd name="T5" fmla="*/ 49166 h 68"/>
              <a:gd name="T6" fmla="*/ 0 w 30"/>
              <a:gd name="T7" fmla="*/ 37820 h 68"/>
              <a:gd name="T8" fmla="*/ 15240 w 30"/>
              <a:gd name="T9" fmla="*/ 37820 h 68"/>
              <a:gd name="T10" fmla="*/ 15240 w 30"/>
              <a:gd name="T11" fmla="*/ 26474 h 68"/>
              <a:gd name="T12" fmla="*/ 15240 w 30"/>
              <a:gd name="T13" fmla="*/ 18910 h 68"/>
              <a:gd name="T14" fmla="*/ 15240 w 30"/>
              <a:gd name="T15" fmla="*/ 11346 h 68"/>
              <a:gd name="T16" fmla="*/ 19050 w 30"/>
              <a:gd name="T17" fmla="*/ 7564 h 68"/>
              <a:gd name="T18" fmla="*/ 26670 w 30"/>
              <a:gd name="T19" fmla="*/ 3782 h 68"/>
              <a:gd name="T20" fmla="*/ 30480 w 30"/>
              <a:gd name="T21" fmla="*/ 0 h 68"/>
              <a:gd name="T22" fmla="*/ 41910 w 30"/>
              <a:gd name="T23" fmla="*/ 0 h 68"/>
              <a:gd name="T24" fmla="*/ 49530 w 30"/>
              <a:gd name="T25" fmla="*/ 0 h 68"/>
              <a:gd name="T26" fmla="*/ 57150 w 30"/>
              <a:gd name="T27" fmla="*/ 0 h 68"/>
              <a:gd name="T28" fmla="*/ 53340 w 30"/>
              <a:gd name="T29" fmla="*/ 15128 h 68"/>
              <a:gd name="T30" fmla="*/ 49530 w 30"/>
              <a:gd name="T31" fmla="*/ 15128 h 68"/>
              <a:gd name="T32" fmla="*/ 45720 w 30"/>
              <a:gd name="T33" fmla="*/ 15128 h 68"/>
              <a:gd name="T34" fmla="*/ 38100 w 30"/>
              <a:gd name="T35" fmla="*/ 15128 h 68"/>
              <a:gd name="T36" fmla="*/ 34290 w 30"/>
              <a:gd name="T37" fmla="*/ 15128 h 68"/>
              <a:gd name="T38" fmla="*/ 30480 w 30"/>
              <a:gd name="T39" fmla="*/ 22692 h 68"/>
              <a:gd name="T40" fmla="*/ 30480 w 30"/>
              <a:gd name="T41" fmla="*/ 26474 h 68"/>
              <a:gd name="T42" fmla="*/ 30480 w 30"/>
              <a:gd name="T43" fmla="*/ 37820 h 68"/>
              <a:gd name="T44" fmla="*/ 49530 w 30"/>
              <a:gd name="T45" fmla="*/ 37820 h 68"/>
              <a:gd name="T46" fmla="*/ 49530 w 30"/>
              <a:gd name="T47" fmla="*/ 49166 h 68"/>
              <a:gd name="T48" fmla="*/ 30480 w 30"/>
              <a:gd name="T49" fmla="*/ 49166 h 68"/>
              <a:gd name="T50" fmla="*/ 30480 w 30"/>
              <a:gd name="T51" fmla="*/ 128587 h 68"/>
              <a:gd name="T52" fmla="*/ 15240 w 30"/>
              <a:gd name="T53" fmla="*/ 128587 h 6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0" h="68">
                <a:moveTo>
                  <a:pt x="8" y="68"/>
                </a:moveTo>
                <a:lnTo>
                  <a:pt x="8" y="26"/>
                </a:lnTo>
                <a:lnTo>
                  <a:pt x="0" y="26"/>
                </a:lnTo>
                <a:lnTo>
                  <a:pt x="0" y="20"/>
                </a:lnTo>
                <a:lnTo>
                  <a:pt x="8" y="20"/>
                </a:lnTo>
                <a:lnTo>
                  <a:pt x="8" y="14"/>
                </a:lnTo>
                <a:lnTo>
                  <a:pt x="8" y="10"/>
                </a:lnTo>
                <a:lnTo>
                  <a:pt x="8" y="6"/>
                </a:lnTo>
                <a:lnTo>
                  <a:pt x="10" y="4"/>
                </a:lnTo>
                <a:lnTo>
                  <a:pt x="14" y="2"/>
                </a:lnTo>
                <a:lnTo>
                  <a:pt x="16" y="0"/>
                </a:lnTo>
                <a:lnTo>
                  <a:pt x="22" y="0"/>
                </a:lnTo>
                <a:lnTo>
                  <a:pt x="26" y="0"/>
                </a:lnTo>
                <a:lnTo>
                  <a:pt x="30" y="0"/>
                </a:lnTo>
                <a:lnTo>
                  <a:pt x="28" y="8"/>
                </a:lnTo>
                <a:lnTo>
                  <a:pt x="26" y="8"/>
                </a:lnTo>
                <a:lnTo>
                  <a:pt x="24" y="8"/>
                </a:lnTo>
                <a:lnTo>
                  <a:pt x="20" y="8"/>
                </a:lnTo>
                <a:lnTo>
                  <a:pt x="18" y="8"/>
                </a:lnTo>
                <a:lnTo>
                  <a:pt x="16" y="12"/>
                </a:lnTo>
                <a:lnTo>
                  <a:pt x="16" y="14"/>
                </a:lnTo>
                <a:lnTo>
                  <a:pt x="16" y="20"/>
                </a:lnTo>
                <a:lnTo>
                  <a:pt x="26" y="20"/>
                </a:lnTo>
                <a:lnTo>
                  <a:pt x="26" y="26"/>
                </a:lnTo>
                <a:lnTo>
                  <a:pt x="16" y="26"/>
                </a:lnTo>
                <a:lnTo>
                  <a:pt x="16" y="68"/>
                </a:lnTo>
                <a:lnTo>
                  <a:pt x="8" y="6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7" name="Freeform 241"/>
          <p:cNvSpPr>
            <a:spLocks noChangeAspect="1"/>
          </p:cNvSpPr>
          <p:nvPr/>
        </p:nvSpPr>
        <p:spPr bwMode="auto">
          <a:xfrm>
            <a:off x="3608388" y="1865313"/>
            <a:ext cx="49212" cy="93662"/>
          </a:xfrm>
          <a:custGeom>
            <a:avLst/>
            <a:gdLst>
              <a:gd name="T0" fmla="*/ 0 w 26"/>
              <a:gd name="T1" fmla="*/ 93662 h 50"/>
              <a:gd name="T2" fmla="*/ 0 w 26"/>
              <a:gd name="T3" fmla="*/ 0 h 50"/>
              <a:gd name="T4" fmla="*/ 15142 w 26"/>
              <a:gd name="T5" fmla="*/ 0 h 50"/>
              <a:gd name="T6" fmla="*/ 15142 w 26"/>
              <a:gd name="T7" fmla="*/ 14986 h 50"/>
              <a:gd name="T8" fmla="*/ 18928 w 26"/>
              <a:gd name="T9" fmla="*/ 7493 h 50"/>
              <a:gd name="T10" fmla="*/ 26499 w 26"/>
              <a:gd name="T11" fmla="*/ 3746 h 50"/>
              <a:gd name="T12" fmla="*/ 30284 w 26"/>
              <a:gd name="T13" fmla="*/ 0 h 50"/>
              <a:gd name="T14" fmla="*/ 34070 w 26"/>
              <a:gd name="T15" fmla="*/ 0 h 50"/>
              <a:gd name="T16" fmla="*/ 41641 w 26"/>
              <a:gd name="T17" fmla="*/ 0 h 50"/>
              <a:gd name="T18" fmla="*/ 49212 w 26"/>
              <a:gd name="T19" fmla="*/ 3746 h 50"/>
              <a:gd name="T20" fmla="*/ 45426 w 26"/>
              <a:gd name="T21" fmla="*/ 18732 h 50"/>
              <a:gd name="T22" fmla="*/ 37855 w 26"/>
              <a:gd name="T23" fmla="*/ 14986 h 50"/>
              <a:gd name="T24" fmla="*/ 34070 w 26"/>
              <a:gd name="T25" fmla="*/ 14986 h 50"/>
              <a:gd name="T26" fmla="*/ 30284 w 26"/>
              <a:gd name="T27" fmla="*/ 14986 h 50"/>
              <a:gd name="T28" fmla="*/ 26499 w 26"/>
              <a:gd name="T29" fmla="*/ 18732 h 50"/>
              <a:gd name="T30" fmla="*/ 22713 w 26"/>
              <a:gd name="T31" fmla="*/ 22479 h 50"/>
              <a:gd name="T32" fmla="*/ 18928 w 26"/>
              <a:gd name="T33" fmla="*/ 26225 h 50"/>
              <a:gd name="T34" fmla="*/ 18928 w 26"/>
              <a:gd name="T35" fmla="*/ 33718 h 50"/>
              <a:gd name="T36" fmla="*/ 18928 w 26"/>
              <a:gd name="T37" fmla="*/ 44958 h 50"/>
              <a:gd name="T38" fmla="*/ 18928 w 26"/>
              <a:gd name="T39" fmla="*/ 93662 h 50"/>
              <a:gd name="T40" fmla="*/ 0 w 26"/>
              <a:gd name="T41" fmla="*/ 93662 h 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6" h="50">
                <a:moveTo>
                  <a:pt x="0" y="50"/>
                </a:moveTo>
                <a:lnTo>
                  <a:pt x="0" y="0"/>
                </a:lnTo>
                <a:lnTo>
                  <a:pt x="8" y="0"/>
                </a:lnTo>
                <a:lnTo>
                  <a:pt x="8" y="8"/>
                </a:lnTo>
                <a:lnTo>
                  <a:pt x="10" y="4"/>
                </a:lnTo>
                <a:lnTo>
                  <a:pt x="14" y="2"/>
                </a:lnTo>
                <a:lnTo>
                  <a:pt x="16" y="0"/>
                </a:lnTo>
                <a:lnTo>
                  <a:pt x="18" y="0"/>
                </a:lnTo>
                <a:lnTo>
                  <a:pt x="22" y="0"/>
                </a:lnTo>
                <a:lnTo>
                  <a:pt x="26" y="2"/>
                </a:lnTo>
                <a:lnTo>
                  <a:pt x="24" y="10"/>
                </a:lnTo>
                <a:lnTo>
                  <a:pt x="20" y="8"/>
                </a:lnTo>
                <a:lnTo>
                  <a:pt x="18" y="8"/>
                </a:lnTo>
                <a:lnTo>
                  <a:pt x="16" y="8"/>
                </a:lnTo>
                <a:lnTo>
                  <a:pt x="14" y="10"/>
                </a:lnTo>
                <a:lnTo>
                  <a:pt x="12" y="12"/>
                </a:lnTo>
                <a:lnTo>
                  <a:pt x="10" y="14"/>
                </a:lnTo>
                <a:lnTo>
                  <a:pt x="10" y="18"/>
                </a:lnTo>
                <a:lnTo>
                  <a:pt x="10" y="24"/>
                </a:lnTo>
                <a:lnTo>
                  <a:pt x="10" y="50"/>
                </a:lnTo>
                <a:lnTo>
                  <a:pt x="0" y="5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8" name="Freeform 242"/>
          <p:cNvSpPr>
            <a:spLocks noChangeAspect="1"/>
          </p:cNvSpPr>
          <p:nvPr/>
        </p:nvSpPr>
        <p:spPr bwMode="auto">
          <a:xfrm>
            <a:off x="2671763" y="1778000"/>
            <a:ext cx="46037" cy="123825"/>
          </a:xfrm>
          <a:custGeom>
            <a:avLst/>
            <a:gdLst>
              <a:gd name="T0" fmla="*/ 46037 w 24"/>
              <a:gd name="T1" fmla="*/ 108816 h 66"/>
              <a:gd name="T2" fmla="*/ 46037 w 24"/>
              <a:gd name="T3" fmla="*/ 123825 h 66"/>
              <a:gd name="T4" fmla="*/ 38364 w 24"/>
              <a:gd name="T5" fmla="*/ 123825 h 66"/>
              <a:gd name="T6" fmla="*/ 34528 w 24"/>
              <a:gd name="T7" fmla="*/ 123825 h 66"/>
              <a:gd name="T8" fmla="*/ 26855 w 24"/>
              <a:gd name="T9" fmla="*/ 123825 h 66"/>
              <a:gd name="T10" fmla="*/ 19182 w 24"/>
              <a:gd name="T11" fmla="*/ 123825 h 66"/>
              <a:gd name="T12" fmla="*/ 15346 w 24"/>
              <a:gd name="T13" fmla="*/ 120073 h 66"/>
              <a:gd name="T14" fmla="*/ 15346 w 24"/>
              <a:gd name="T15" fmla="*/ 116320 h 66"/>
              <a:gd name="T16" fmla="*/ 11509 w 24"/>
              <a:gd name="T17" fmla="*/ 108816 h 66"/>
              <a:gd name="T18" fmla="*/ 11509 w 24"/>
              <a:gd name="T19" fmla="*/ 97559 h 66"/>
              <a:gd name="T20" fmla="*/ 11509 w 24"/>
              <a:gd name="T21" fmla="*/ 45027 h 66"/>
              <a:gd name="T22" fmla="*/ 0 w 24"/>
              <a:gd name="T23" fmla="*/ 45027 h 66"/>
              <a:gd name="T24" fmla="*/ 0 w 24"/>
              <a:gd name="T25" fmla="*/ 30018 h 66"/>
              <a:gd name="T26" fmla="*/ 11509 w 24"/>
              <a:gd name="T27" fmla="*/ 30018 h 66"/>
              <a:gd name="T28" fmla="*/ 11509 w 24"/>
              <a:gd name="T29" fmla="*/ 7505 h 66"/>
              <a:gd name="T30" fmla="*/ 30691 w 24"/>
              <a:gd name="T31" fmla="*/ 0 h 66"/>
              <a:gd name="T32" fmla="*/ 30691 w 24"/>
              <a:gd name="T33" fmla="*/ 30018 h 66"/>
              <a:gd name="T34" fmla="*/ 46037 w 24"/>
              <a:gd name="T35" fmla="*/ 30018 h 66"/>
              <a:gd name="T36" fmla="*/ 46037 w 24"/>
              <a:gd name="T37" fmla="*/ 45027 h 66"/>
              <a:gd name="T38" fmla="*/ 30691 w 24"/>
              <a:gd name="T39" fmla="*/ 45027 h 66"/>
              <a:gd name="T40" fmla="*/ 30691 w 24"/>
              <a:gd name="T41" fmla="*/ 97559 h 66"/>
              <a:gd name="T42" fmla="*/ 30691 w 24"/>
              <a:gd name="T43" fmla="*/ 101311 h 66"/>
              <a:gd name="T44" fmla="*/ 30691 w 24"/>
              <a:gd name="T45" fmla="*/ 105064 h 66"/>
              <a:gd name="T46" fmla="*/ 30691 w 24"/>
              <a:gd name="T47" fmla="*/ 108816 h 66"/>
              <a:gd name="T48" fmla="*/ 30691 w 24"/>
              <a:gd name="T49" fmla="*/ 108816 h 66"/>
              <a:gd name="T50" fmla="*/ 34528 w 24"/>
              <a:gd name="T51" fmla="*/ 108816 h 66"/>
              <a:gd name="T52" fmla="*/ 38364 w 24"/>
              <a:gd name="T53" fmla="*/ 108816 h 66"/>
              <a:gd name="T54" fmla="*/ 42201 w 24"/>
              <a:gd name="T55" fmla="*/ 108816 h 66"/>
              <a:gd name="T56" fmla="*/ 46037 w 24"/>
              <a:gd name="T57" fmla="*/ 108816 h 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4" h="66">
                <a:moveTo>
                  <a:pt x="24" y="58"/>
                </a:moveTo>
                <a:lnTo>
                  <a:pt x="24" y="66"/>
                </a:lnTo>
                <a:lnTo>
                  <a:pt x="20" y="66"/>
                </a:lnTo>
                <a:lnTo>
                  <a:pt x="18" y="66"/>
                </a:lnTo>
                <a:lnTo>
                  <a:pt x="14" y="66"/>
                </a:lnTo>
                <a:lnTo>
                  <a:pt x="10" y="66"/>
                </a:lnTo>
                <a:lnTo>
                  <a:pt x="8" y="64"/>
                </a:lnTo>
                <a:lnTo>
                  <a:pt x="8" y="62"/>
                </a:lnTo>
                <a:lnTo>
                  <a:pt x="6" y="58"/>
                </a:lnTo>
                <a:lnTo>
                  <a:pt x="6" y="52"/>
                </a:lnTo>
                <a:lnTo>
                  <a:pt x="6" y="24"/>
                </a:lnTo>
                <a:lnTo>
                  <a:pt x="0" y="24"/>
                </a:lnTo>
                <a:lnTo>
                  <a:pt x="0" y="16"/>
                </a:lnTo>
                <a:lnTo>
                  <a:pt x="6" y="16"/>
                </a:lnTo>
                <a:lnTo>
                  <a:pt x="6" y="4"/>
                </a:lnTo>
                <a:lnTo>
                  <a:pt x="16" y="0"/>
                </a:lnTo>
                <a:lnTo>
                  <a:pt x="16" y="16"/>
                </a:lnTo>
                <a:lnTo>
                  <a:pt x="24" y="16"/>
                </a:lnTo>
                <a:lnTo>
                  <a:pt x="24" y="24"/>
                </a:lnTo>
                <a:lnTo>
                  <a:pt x="16" y="24"/>
                </a:lnTo>
                <a:lnTo>
                  <a:pt x="16" y="52"/>
                </a:lnTo>
                <a:lnTo>
                  <a:pt x="16" y="54"/>
                </a:lnTo>
                <a:lnTo>
                  <a:pt x="16" y="56"/>
                </a:lnTo>
                <a:lnTo>
                  <a:pt x="16" y="58"/>
                </a:lnTo>
                <a:lnTo>
                  <a:pt x="18" y="58"/>
                </a:lnTo>
                <a:lnTo>
                  <a:pt x="20" y="58"/>
                </a:lnTo>
                <a:lnTo>
                  <a:pt x="22" y="58"/>
                </a:lnTo>
                <a:lnTo>
                  <a:pt x="24" y="58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09" name="Freeform 243"/>
          <p:cNvSpPr>
            <a:spLocks noChangeAspect="1" noEditPoints="1"/>
          </p:cNvSpPr>
          <p:nvPr/>
        </p:nvSpPr>
        <p:spPr bwMode="auto">
          <a:xfrm>
            <a:off x="2789238" y="1797050"/>
            <a:ext cx="82550" cy="98425"/>
          </a:xfrm>
          <a:custGeom>
            <a:avLst/>
            <a:gdLst>
              <a:gd name="T0" fmla="*/ 67541 w 44"/>
              <a:gd name="T1" fmla="*/ 68140 h 52"/>
              <a:gd name="T2" fmla="*/ 82550 w 44"/>
              <a:gd name="T3" fmla="*/ 68140 h 52"/>
              <a:gd name="T4" fmla="*/ 78798 w 44"/>
              <a:gd name="T5" fmla="*/ 79497 h 52"/>
              <a:gd name="T6" fmla="*/ 67541 w 44"/>
              <a:gd name="T7" fmla="*/ 90854 h 52"/>
              <a:gd name="T8" fmla="*/ 56284 w 44"/>
              <a:gd name="T9" fmla="*/ 94639 h 52"/>
              <a:gd name="T10" fmla="*/ 41275 w 44"/>
              <a:gd name="T11" fmla="*/ 98425 h 52"/>
              <a:gd name="T12" fmla="*/ 30018 w 44"/>
              <a:gd name="T13" fmla="*/ 94639 h 52"/>
              <a:gd name="T14" fmla="*/ 18761 w 44"/>
              <a:gd name="T15" fmla="*/ 90854 h 52"/>
              <a:gd name="T16" fmla="*/ 11257 w 44"/>
              <a:gd name="T17" fmla="*/ 83283 h 52"/>
              <a:gd name="T18" fmla="*/ 3752 w 44"/>
              <a:gd name="T19" fmla="*/ 75712 h 52"/>
              <a:gd name="T20" fmla="*/ 0 w 44"/>
              <a:gd name="T21" fmla="*/ 64355 h 52"/>
              <a:gd name="T22" fmla="*/ 0 w 44"/>
              <a:gd name="T23" fmla="*/ 49213 h 52"/>
              <a:gd name="T24" fmla="*/ 0 w 44"/>
              <a:gd name="T25" fmla="*/ 34070 h 52"/>
              <a:gd name="T26" fmla="*/ 3752 w 44"/>
              <a:gd name="T27" fmla="*/ 22713 h 52"/>
              <a:gd name="T28" fmla="*/ 11257 w 44"/>
              <a:gd name="T29" fmla="*/ 15142 h 52"/>
              <a:gd name="T30" fmla="*/ 18761 w 44"/>
              <a:gd name="T31" fmla="*/ 7571 h 52"/>
              <a:gd name="T32" fmla="*/ 30018 w 44"/>
              <a:gd name="T33" fmla="*/ 3786 h 52"/>
              <a:gd name="T34" fmla="*/ 41275 w 44"/>
              <a:gd name="T35" fmla="*/ 0 h 52"/>
              <a:gd name="T36" fmla="*/ 52532 w 44"/>
              <a:gd name="T37" fmla="*/ 3786 h 52"/>
              <a:gd name="T38" fmla="*/ 63789 w 44"/>
              <a:gd name="T39" fmla="*/ 7571 h 52"/>
              <a:gd name="T40" fmla="*/ 71293 w 44"/>
              <a:gd name="T41" fmla="*/ 15142 h 52"/>
              <a:gd name="T42" fmla="*/ 78798 w 44"/>
              <a:gd name="T43" fmla="*/ 22713 h 52"/>
              <a:gd name="T44" fmla="*/ 82550 w 44"/>
              <a:gd name="T45" fmla="*/ 34070 h 52"/>
              <a:gd name="T46" fmla="*/ 82550 w 44"/>
              <a:gd name="T47" fmla="*/ 49213 h 52"/>
              <a:gd name="T48" fmla="*/ 82550 w 44"/>
              <a:gd name="T49" fmla="*/ 49213 h 52"/>
              <a:gd name="T50" fmla="*/ 82550 w 44"/>
              <a:gd name="T51" fmla="*/ 52998 h 52"/>
              <a:gd name="T52" fmla="*/ 15009 w 44"/>
              <a:gd name="T53" fmla="*/ 52998 h 52"/>
              <a:gd name="T54" fmla="*/ 18761 w 44"/>
              <a:gd name="T55" fmla="*/ 64355 h 52"/>
              <a:gd name="T56" fmla="*/ 22514 w 44"/>
              <a:gd name="T57" fmla="*/ 75712 h 52"/>
              <a:gd name="T58" fmla="*/ 33770 w 44"/>
              <a:gd name="T59" fmla="*/ 79497 h 52"/>
              <a:gd name="T60" fmla="*/ 41275 w 44"/>
              <a:gd name="T61" fmla="*/ 83283 h 52"/>
              <a:gd name="T62" fmla="*/ 48780 w 44"/>
              <a:gd name="T63" fmla="*/ 83283 h 52"/>
              <a:gd name="T64" fmla="*/ 56284 w 44"/>
              <a:gd name="T65" fmla="*/ 79497 h 52"/>
              <a:gd name="T66" fmla="*/ 63789 w 44"/>
              <a:gd name="T67" fmla="*/ 75712 h 52"/>
              <a:gd name="T68" fmla="*/ 67541 w 44"/>
              <a:gd name="T69" fmla="*/ 68140 h 52"/>
              <a:gd name="T70" fmla="*/ 15009 w 44"/>
              <a:gd name="T71" fmla="*/ 37856 h 52"/>
              <a:gd name="T72" fmla="*/ 67541 w 44"/>
              <a:gd name="T73" fmla="*/ 37856 h 52"/>
              <a:gd name="T74" fmla="*/ 63789 w 44"/>
              <a:gd name="T75" fmla="*/ 30285 h 52"/>
              <a:gd name="T76" fmla="*/ 60036 w 44"/>
              <a:gd name="T77" fmla="*/ 22713 h 52"/>
              <a:gd name="T78" fmla="*/ 52532 w 44"/>
              <a:gd name="T79" fmla="*/ 18928 h 52"/>
              <a:gd name="T80" fmla="*/ 41275 w 44"/>
              <a:gd name="T81" fmla="*/ 15142 h 52"/>
              <a:gd name="T82" fmla="*/ 30018 w 44"/>
              <a:gd name="T83" fmla="*/ 18928 h 52"/>
              <a:gd name="T84" fmla="*/ 22514 w 44"/>
              <a:gd name="T85" fmla="*/ 22713 h 52"/>
              <a:gd name="T86" fmla="*/ 18761 w 44"/>
              <a:gd name="T87" fmla="*/ 30285 h 52"/>
              <a:gd name="T88" fmla="*/ 15009 w 44"/>
              <a:gd name="T89" fmla="*/ 37856 h 5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4" h="52">
                <a:moveTo>
                  <a:pt x="36" y="36"/>
                </a:moveTo>
                <a:lnTo>
                  <a:pt x="44" y="36"/>
                </a:lnTo>
                <a:lnTo>
                  <a:pt x="42" y="42"/>
                </a:lnTo>
                <a:lnTo>
                  <a:pt x="36" y="48"/>
                </a:lnTo>
                <a:lnTo>
                  <a:pt x="30" y="50"/>
                </a:lnTo>
                <a:lnTo>
                  <a:pt x="22" y="52"/>
                </a:lnTo>
                <a:lnTo>
                  <a:pt x="16" y="50"/>
                </a:lnTo>
                <a:lnTo>
                  <a:pt x="10" y="48"/>
                </a:lnTo>
                <a:lnTo>
                  <a:pt x="6" y="44"/>
                </a:lnTo>
                <a:lnTo>
                  <a:pt x="2" y="40"/>
                </a:lnTo>
                <a:lnTo>
                  <a:pt x="0" y="34"/>
                </a:lnTo>
                <a:lnTo>
                  <a:pt x="0" y="26"/>
                </a:lnTo>
                <a:lnTo>
                  <a:pt x="0" y="18"/>
                </a:lnTo>
                <a:lnTo>
                  <a:pt x="2" y="12"/>
                </a:lnTo>
                <a:lnTo>
                  <a:pt x="6" y="8"/>
                </a:lnTo>
                <a:lnTo>
                  <a:pt x="10" y="4"/>
                </a:lnTo>
                <a:lnTo>
                  <a:pt x="16" y="2"/>
                </a:lnTo>
                <a:lnTo>
                  <a:pt x="22" y="0"/>
                </a:lnTo>
                <a:lnTo>
                  <a:pt x="28" y="2"/>
                </a:lnTo>
                <a:lnTo>
                  <a:pt x="34" y="4"/>
                </a:lnTo>
                <a:lnTo>
                  <a:pt x="38" y="8"/>
                </a:lnTo>
                <a:lnTo>
                  <a:pt x="42" y="12"/>
                </a:lnTo>
                <a:lnTo>
                  <a:pt x="44" y="18"/>
                </a:lnTo>
                <a:lnTo>
                  <a:pt x="44" y="26"/>
                </a:lnTo>
                <a:lnTo>
                  <a:pt x="44" y="28"/>
                </a:lnTo>
                <a:lnTo>
                  <a:pt x="8" y="28"/>
                </a:lnTo>
                <a:lnTo>
                  <a:pt x="10" y="34"/>
                </a:lnTo>
                <a:lnTo>
                  <a:pt x="12" y="40"/>
                </a:lnTo>
                <a:lnTo>
                  <a:pt x="18" y="42"/>
                </a:lnTo>
                <a:lnTo>
                  <a:pt x="22" y="44"/>
                </a:lnTo>
                <a:lnTo>
                  <a:pt x="26" y="44"/>
                </a:lnTo>
                <a:lnTo>
                  <a:pt x="30" y="42"/>
                </a:lnTo>
                <a:lnTo>
                  <a:pt x="34" y="40"/>
                </a:lnTo>
                <a:lnTo>
                  <a:pt x="36" y="36"/>
                </a:lnTo>
                <a:close/>
                <a:moveTo>
                  <a:pt x="8" y="20"/>
                </a:moveTo>
                <a:lnTo>
                  <a:pt x="36" y="20"/>
                </a:lnTo>
                <a:lnTo>
                  <a:pt x="34" y="16"/>
                </a:lnTo>
                <a:lnTo>
                  <a:pt x="32" y="12"/>
                </a:lnTo>
                <a:lnTo>
                  <a:pt x="28" y="10"/>
                </a:lnTo>
                <a:lnTo>
                  <a:pt x="22" y="8"/>
                </a:lnTo>
                <a:lnTo>
                  <a:pt x="16" y="10"/>
                </a:lnTo>
                <a:lnTo>
                  <a:pt x="12" y="12"/>
                </a:lnTo>
                <a:lnTo>
                  <a:pt x="10" y="16"/>
                </a:lnTo>
                <a:lnTo>
                  <a:pt x="8" y="2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10" name="Freeform 244"/>
          <p:cNvSpPr>
            <a:spLocks noChangeAspect="1" noEditPoints="1"/>
          </p:cNvSpPr>
          <p:nvPr/>
        </p:nvSpPr>
        <p:spPr bwMode="auto">
          <a:xfrm>
            <a:off x="3863975" y="1901825"/>
            <a:ext cx="84138" cy="98425"/>
          </a:xfrm>
          <a:custGeom>
            <a:avLst/>
            <a:gdLst>
              <a:gd name="T0" fmla="*/ 53542 w 44"/>
              <a:gd name="T1" fmla="*/ 90854 h 52"/>
              <a:gd name="T2" fmla="*/ 38245 w 44"/>
              <a:gd name="T3" fmla="*/ 94639 h 52"/>
              <a:gd name="T4" fmla="*/ 19122 w 44"/>
              <a:gd name="T5" fmla="*/ 94639 h 52"/>
              <a:gd name="T6" fmla="*/ 3824 w 44"/>
              <a:gd name="T7" fmla="*/ 79497 h 52"/>
              <a:gd name="T8" fmla="*/ 3824 w 44"/>
              <a:gd name="T9" fmla="*/ 64355 h 52"/>
              <a:gd name="T10" fmla="*/ 7649 w 44"/>
              <a:gd name="T11" fmla="*/ 52998 h 52"/>
              <a:gd name="T12" fmla="*/ 15298 w 44"/>
              <a:gd name="T13" fmla="*/ 45427 h 52"/>
              <a:gd name="T14" fmla="*/ 26771 w 44"/>
              <a:gd name="T15" fmla="*/ 41641 h 52"/>
              <a:gd name="T16" fmla="*/ 49718 w 44"/>
              <a:gd name="T17" fmla="*/ 37856 h 52"/>
              <a:gd name="T18" fmla="*/ 61191 w 44"/>
              <a:gd name="T19" fmla="*/ 34070 h 52"/>
              <a:gd name="T20" fmla="*/ 61191 w 44"/>
              <a:gd name="T21" fmla="*/ 26499 h 52"/>
              <a:gd name="T22" fmla="*/ 49718 w 44"/>
              <a:gd name="T23" fmla="*/ 15142 h 52"/>
              <a:gd name="T24" fmla="*/ 34420 w 44"/>
              <a:gd name="T25" fmla="*/ 15142 h 52"/>
              <a:gd name="T26" fmla="*/ 22947 w 44"/>
              <a:gd name="T27" fmla="*/ 22713 h 52"/>
              <a:gd name="T28" fmla="*/ 3824 w 44"/>
              <a:gd name="T29" fmla="*/ 30285 h 52"/>
              <a:gd name="T30" fmla="*/ 11473 w 44"/>
              <a:gd name="T31" fmla="*/ 11357 h 52"/>
              <a:gd name="T32" fmla="*/ 22947 w 44"/>
              <a:gd name="T33" fmla="*/ 3786 h 52"/>
              <a:gd name="T34" fmla="*/ 45893 w 44"/>
              <a:gd name="T35" fmla="*/ 0 h 52"/>
              <a:gd name="T36" fmla="*/ 65016 w 44"/>
              <a:gd name="T37" fmla="*/ 3786 h 52"/>
              <a:gd name="T38" fmla="*/ 72665 w 44"/>
              <a:gd name="T39" fmla="*/ 11357 h 52"/>
              <a:gd name="T40" fmla="*/ 80314 w 44"/>
              <a:gd name="T41" fmla="*/ 22713 h 52"/>
              <a:gd name="T42" fmla="*/ 80314 w 44"/>
              <a:gd name="T43" fmla="*/ 34070 h 52"/>
              <a:gd name="T44" fmla="*/ 80314 w 44"/>
              <a:gd name="T45" fmla="*/ 68140 h 52"/>
              <a:gd name="T46" fmla="*/ 80314 w 44"/>
              <a:gd name="T47" fmla="*/ 83283 h 52"/>
              <a:gd name="T48" fmla="*/ 84138 w 44"/>
              <a:gd name="T49" fmla="*/ 94639 h 52"/>
              <a:gd name="T50" fmla="*/ 65016 w 44"/>
              <a:gd name="T51" fmla="*/ 90854 h 52"/>
              <a:gd name="T52" fmla="*/ 61191 w 44"/>
              <a:gd name="T53" fmla="*/ 49213 h 52"/>
              <a:gd name="T54" fmla="*/ 38245 w 44"/>
              <a:gd name="T55" fmla="*/ 56784 h 52"/>
              <a:gd name="T56" fmla="*/ 26771 w 44"/>
              <a:gd name="T57" fmla="*/ 60569 h 52"/>
              <a:gd name="T58" fmla="*/ 19122 w 44"/>
              <a:gd name="T59" fmla="*/ 64355 h 52"/>
              <a:gd name="T60" fmla="*/ 19122 w 44"/>
              <a:gd name="T61" fmla="*/ 68140 h 52"/>
              <a:gd name="T62" fmla="*/ 22947 w 44"/>
              <a:gd name="T63" fmla="*/ 79497 h 52"/>
              <a:gd name="T64" fmla="*/ 34420 w 44"/>
              <a:gd name="T65" fmla="*/ 83283 h 52"/>
              <a:gd name="T66" fmla="*/ 49718 w 44"/>
              <a:gd name="T67" fmla="*/ 79497 h 52"/>
              <a:gd name="T68" fmla="*/ 57367 w 44"/>
              <a:gd name="T69" fmla="*/ 68140 h 52"/>
              <a:gd name="T70" fmla="*/ 61191 w 44"/>
              <a:gd name="T71" fmla="*/ 56784 h 5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4" h="52">
                <a:moveTo>
                  <a:pt x="32" y="44"/>
                </a:moveTo>
                <a:lnTo>
                  <a:pt x="28" y="48"/>
                </a:lnTo>
                <a:lnTo>
                  <a:pt x="24" y="50"/>
                </a:lnTo>
                <a:lnTo>
                  <a:pt x="20" y="50"/>
                </a:lnTo>
                <a:lnTo>
                  <a:pt x="16" y="52"/>
                </a:lnTo>
                <a:lnTo>
                  <a:pt x="10" y="50"/>
                </a:lnTo>
                <a:lnTo>
                  <a:pt x="4" y="48"/>
                </a:lnTo>
                <a:lnTo>
                  <a:pt x="2" y="42"/>
                </a:lnTo>
                <a:lnTo>
                  <a:pt x="0" y="38"/>
                </a:lnTo>
                <a:lnTo>
                  <a:pt x="2" y="34"/>
                </a:lnTo>
                <a:lnTo>
                  <a:pt x="2" y="30"/>
                </a:lnTo>
                <a:lnTo>
                  <a:pt x="4" y="28"/>
                </a:lnTo>
                <a:lnTo>
                  <a:pt x="6" y="26"/>
                </a:lnTo>
                <a:lnTo>
                  <a:pt x="8" y="24"/>
                </a:lnTo>
                <a:lnTo>
                  <a:pt x="12" y="24"/>
                </a:lnTo>
                <a:lnTo>
                  <a:pt x="14" y="22"/>
                </a:lnTo>
                <a:lnTo>
                  <a:pt x="18" y="22"/>
                </a:lnTo>
                <a:lnTo>
                  <a:pt x="26" y="20"/>
                </a:lnTo>
                <a:lnTo>
                  <a:pt x="32" y="20"/>
                </a:lnTo>
                <a:lnTo>
                  <a:pt x="32" y="18"/>
                </a:lnTo>
                <a:lnTo>
                  <a:pt x="32" y="14"/>
                </a:lnTo>
                <a:lnTo>
                  <a:pt x="30" y="10"/>
                </a:lnTo>
                <a:lnTo>
                  <a:pt x="26" y="8"/>
                </a:lnTo>
                <a:lnTo>
                  <a:pt x="22" y="8"/>
                </a:lnTo>
                <a:lnTo>
                  <a:pt x="18" y="8"/>
                </a:lnTo>
                <a:lnTo>
                  <a:pt x="14" y="10"/>
                </a:lnTo>
                <a:lnTo>
                  <a:pt x="12" y="12"/>
                </a:lnTo>
                <a:lnTo>
                  <a:pt x="10" y="16"/>
                </a:lnTo>
                <a:lnTo>
                  <a:pt x="2" y="16"/>
                </a:lnTo>
                <a:lnTo>
                  <a:pt x="4" y="10"/>
                </a:lnTo>
                <a:lnTo>
                  <a:pt x="6" y="6"/>
                </a:lnTo>
                <a:lnTo>
                  <a:pt x="8" y="4"/>
                </a:lnTo>
                <a:lnTo>
                  <a:pt x="12" y="2"/>
                </a:lnTo>
                <a:lnTo>
                  <a:pt x="18" y="0"/>
                </a:lnTo>
                <a:lnTo>
                  <a:pt x="24" y="0"/>
                </a:lnTo>
                <a:lnTo>
                  <a:pt x="28" y="0"/>
                </a:lnTo>
                <a:lnTo>
                  <a:pt x="34" y="2"/>
                </a:lnTo>
                <a:lnTo>
                  <a:pt x="36" y="4"/>
                </a:lnTo>
                <a:lnTo>
                  <a:pt x="38" y="6"/>
                </a:lnTo>
                <a:lnTo>
                  <a:pt x="40" y="8"/>
                </a:lnTo>
                <a:lnTo>
                  <a:pt x="42" y="12"/>
                </a:lnTo>
                <a:lnTo>
                  <a:pt x="42" y="14"/>
                </a:lnTo>
                <a:lnTo>
                  <a:pt x="42" y="18"/>
                </a:lnTo>
                <a:lnTo>
                  <a:pt x="42" y="30"/>
                </a:lnTo>
                <a:lnTo>
                  <a:pt x="42" y="36"/>
                </a:lnTo>
                <a:lnTo>
                  <a:pt x="42" y="40"/>
                </a:lnTo>
                <a:lnTo>
                  <a:pt x="42" y="44"/>
                </a:lnTo>
                <a:lnTo>
                  <a:pt x="44" y="48"/>
                </a:lnTo>
                <a:lnTo>
                  <a:pt x="44" y="50"/>
                </a:lnTo>
                <a:lnTo>
                  <a:pt x="36" y="50"/>
                </a:lnTo>
                <a:lnTo>
                  <a:pt x="34" y="48"/>
                </a:lnTo>
                <a:lnTo>
                  <a:pt x="32" y="44"/>
                </a:lnTo>
                <a:close/>
                <a:moveTo>
                  <a:pt x="32" y="26"/>
                </a:moveTo>
                <a:lnTo>
                  <a:pt x="26" y="28"/>
                </a:lnTo>
                <a:lnTo>
                  <a:pt x="20" y="30"/>
                </a:lnTo>
                <a:lnTo>
                  <a:pt x="16" y="30"/>
                </a:lnTo>
                <a:lnTo>
                  <a:pt x="14" y="32"/>
                </a:lnTo>
                <a:lnTo>
                  <a:pt x="12" y="32"/>
                </a:lnTo>
                <a:lnTo>
                  <a:pt x="10" y="34"/>
                </a:lnTo>
                <a:lnTo>
                  <a:pt x="10" y="36"/>
                </a:lnTo>
                <a:lnTo>
                  <a:pt x="10" y="40"/>
                </a:lnTo>
                <a:lnTo>
                  <a:pt x="12" y="42"/>
                </a:lnTo>
                <a:lnTo>
                  <a:pt x="14" y="44"/>
                </a:lnTo>
                <a:lnTo>
                  <a:pt x="18" y="44"/>
                </a:lnTo>
                <a:lnTo>
                  <a:pt x="22" y="44"/>
                </a:lnTo>
                <a:lnTo>
                  <a:pt x="26" y="42"/>
                </a:lnTo>
                <a:lnTo>
                  <a:pt x="28" y="40"/>
                </a:lnTo>
                <a:lnTo>
                  <a:pt x="30" y="36"/>
                </a:lnTo>
                <a:lnTo>
                  <a:pt x="32" y="34"/>
                </a:lnTo>
                <a:lnTo>
                  <a:pt x="32" y="30"/>
                </a:lnTo>
                <a:lnTo>
                  <a:pt x="32" y="26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11" name="Freeform 245"/>
          <p:cNvSpPr>
            <a:spLocks noChangeAspect="1"/>
          </p:cNvSpPr>
          <p:nvPr/>
        </p:nvSpPr>
        <p:spPr bwMode="auto">
          <a:xfrm>
            <a:off x="2943225" y="1797050"/>
            <a:ext cx="46038" cy="93663"/>
          </a:xfrm>
          <a:custGeom>
            <a:avLst/>
            <a:gdLst>
              <a:gd name="T0" fmla="*/ 0 w 24"/>
              <a:gd name="T1" fmla="*/ 93663 h 50"/>
              <a:gd name="T2" fmla="*/ 0 w 24"/>
              <a:gd name="T3" fmla="*/ 3747 h 50"/>
              <a:gd name="T4" fmla="*/ 15346 w 24"/>
              <a:gd name="T5" fmla="*/ 3747 h 50"/>
              <a:gd name="T6" fmla="*/ 15346 w 24"/>
              <a:gd name="T7" fmla="*/ 14986 h 50"/>
              <a:gd name="T8" fmla="*/ 19183 w 24"/>
              <a:gd name="T9" fmla="*/ 7493 h 50"/>
              <a:gd name="T10" fmla="*/ 23019 w 24"/>
              <a:gd name="T11" fmla="*/ 3747 h 50"/>
              <a:gd name="T12" fmla="*/ 26856 w 24"/>
              <a:gd name="T13" fmla="*/ 0 h 50"/>
              <a:gd name="T14" fmla="*/ 30692 w 24"/>
              <a:gd name="T15" fmla="*/ 0 h 50"/>
              <a:gd name="T16" fmla="*/ 38365 w 24"/>
              <a:gd name="T17" fmla="*/ 3747 h 50"/>
              <a:gd name="T18" fmla="*/ 46038 w 24"/>
              <a:gd name="T19" fmla="*/ 3747 h 50"/>
              <a:gd name="T20" fmla="*/ 42202 w 24"/>
              <a:gd name="T21" fmla="*/ 18733 h 50"/>
              <a:gd name="T22" fmla="*/ 38365 w 24"/>
              <a:gd name="T23" fmla="*/ 14986 h 50"/>
              <a:gd name="T24" fmla="*/ 30692 w 24"/>
              <a:gd name="T25" fmla="*/ 14986 h 50"/>
              <a:gd name="T26" fmla="*/ 26856 w 24"/>
              <a:gd name="T27" fmla="*/ 14986 h 50"/>
              <a:gd name="T28" fmla="*/ 23019 w 24"/>
              <a:gd name="T29" fmla="*/ 18733 h 50"/>
              <a:gd name="T30" fmla="*/ 19183 w 24"/>
              <a:gd name="T31" fmla="*/ 22479 h 50"/>
              <a:gd name="T32" fmla="*/ 19183 w 24"/>
              <a:gd name="T33" fmla="*/ 26226 h 50"/>
              <a:gd name="T34" fmla="*/ 15346 w 24"/>
              <a:gd name="T35" fmla="*/ 37465 h 50"/>
              <a:gd name="T36" fmla="*/ 15346 w 24"/>
              <a:gd name="T37" fmla="*/ 44958 h 50"/>
              <a:gd name="T38" fmla="*/ 15346 w 24"/>
              <a:gd name="T39" fmla="*/ 93663 h 50"/>
              <a:gd name="T40" fmla="*/ 0 w 24"/>
              <a:gd name="T41" fmla="*/ 93663 h 5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4" h="50">
                <a:moveTo>
                  <a:pt x="0" y="50"/>
                </a:moveTo>
                <a:lnTo>
                  <a:pt x="0" y="2"/>
                </a:lnTo>
                <a:lnTo>
                  <a:pt x="8" y="2"/>
                </a:lnTo>
                <a:lnTo>
                  <a:pt x="8" y="8"/>
                </a:lnTo>
                <a:lnTo>
                  <a:pt x="10" y="4"/>
                </a:lnTo>
                <a:lnTo>
                  <a:pt x="12" y="2"/>
                </a:lnTo>
                <a:lnTo>
                  <a:pt x="14" y="0"/>
                </a:lnTo>
                <a:lnTo>
                  <a:pt x="16" y="0"/>
                </a:lnTo>
                <a:lnTo>
                  <a:pt x="20" y="2"/>
                </a:lnTo>
                <a:lnTo>
                  <a:pt x="24" y="2"/>
                </a:lnTo>
                <a:lnTo>
                  <a:pt x="22" y="10"/>
                </a:lnTo>
                <a:lnTo>
                  <a:pt x="20" y="8"/>
                </a:lnTo>
                <a:lnTo>
                  <a:pt x="16" y="8"/>
                </a:lnTo>
                <a:lnTo>
                  <a:pt x="14" y="8"/>
                </a:lnTo>
                <a:lnTo>
                  <a:pt x="12" y="10"/>
                </a:lnTo>
                <a:lnTo>
                  <a:pt x="10" y="12"/>
                </a:lnTo>
                <a:lnTo>
                  <a:pt x="10" y="14"/>
                </a:lnTo>
                <a:lnTo>
                  <a:pt x="8" y="20"/>
                </a:lnTo>
                <a:lnTo>
                  <a:pt x="8" y="24"/>
                </a:lnTo>
                <a:lnTo>
                  <a:pt x="8" y="50"/>
                </a:lnTo>
                <a:lnTo>
                  <a:pt x="0" y="5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he-IL"/>
          </a:p>
        </p:txBody>
      </p:sp>
      <p:sp>
        <p:nvSpPr>
          <p:cNvPr id="24812" name="Line 246"/>
          <p:cNvSpPr>
            <a:spLocks noChangeAspect="1" noChangeShapeType="1"/>
          </p:cNvSpPr>
          <p:nvPr/>
        </p:nvSpPr>
        <p:spPr bwMode="auto">
          <a:xfrm>
            <a:off x="1749425" y="2163763"/>
            <a:ext cx="3175" cy="21288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24813" name="Line 287"/>
          <p:cNvSpPr>
            <a:spLocks noChangeAspect="1" noChangeShapeType="1"/>
          </p:cNvSpPr>
          <p:nvPr/>
        </p:nvSpPr>
        <p:spPr bwMode="auto">
          <a:xfrm>
            <a:off x="6210300" y="3600450"/>
            <a:ext cx="3175" cy="7938"/>
          </a:xfrm>
          <a:prstGeom prst="line">
            <a:avLst/>
          </a:prstGeom>
          <a:noFill/>
          <a:ln w="28575">
            <a:solidFill>
              <a:srgbClr val="0000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e-IL"/>
          </a:p>
        </p:txBody>
      </p:sp>
      <p:grpSp>
        <p:nvGrpSpPr>
          <p:cNvPr id="248122" name="Group 314"/>
          <p:cNvGrpSpPr>
            <a:grpSpLocks/>
          </p:cNvGrpSpPr>
          <p:nvPr/>
        </p:nvGrpSpPr>
        <p:grpSpPr bwMode="auto">
          <a:xfrm>
            <a:off x="2413000" y="2868613"/>
            <a:ext cx="3546475" cy="184150"/>
            <a:chOff x="1111" y="1210"/>
            <a:chExt cx="2234" cy="116"/>
          </a:xfrm>
        </p:grpSpPr>
        <p:sp>
          <p:nvSpPr>
            <p:cNvPr id="24908" name="Line 315"/>
            <p:cNvSpPr>
              <a:spLocks noChangeAspect="1" noChangeShapeType="1"/>
            </p:cNvSpPr>
            <p:nvPr/>
          </p:nvSpPr>
          <p:spPr bwMode="auto">
            <a:xfrm flipH="1">
              <a:off x="3307" y="1210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9" name="Line 316"/>
            <p:cNvSpPr>
              <a:spLocks noChangeAspect="1" noChangeShapeType="1"/>
            </p:cNvSpPr>
            <p:nvPr/>
          </p:nvSpPr>
          <p:spPr bwMode="auto">
            <a:xfrm flipH="1">
              <a:off x="3234" y="1214"/>
              <a:ext cx="35" cy="3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0" name="Line 317"/>
            <p:cNvSpPr>
              <a:spLocks noChangeAspect="1" noChangeShapeType="1"/>
            </p:cNvSpPr>
            <p:nvPr/>
          </p:nvSpPr>
          <p:spPr bwMode="auto">
            <a:xfrm flipH="1">
              <a:off x="3160" y="1217"/>
              <a:ext cx="36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1" name="Line 318"/>
            <p:cNvSpPr>
              <a:spLocks noChangeAspect="1" noChangeShapeType="1"/>
            </p:cNvSpPr>
            <p:nvPr/>
          </p:nvSpPr>
          <p:spPr bwMode="auto">
            <a:xfrm flipH="1">
              <a:off x="3084" y="1222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2" name="Line 319"/>
            <p:cNvSpPr>
              <a:spLocks noChangeAspect="1" noChangeShapeType="1"/>
            </p:cNvSpPr>
            <p:nvPr/>
          </p:nvSpPr>
          <p:spPr bwMode="auto">
            <a:xfrm flipH="1">
              <a:off x="3010" y="1224"/>
              <a:ext cx="38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3" name="Line 320"/>
            <p:cNvSpPr>
              <a:spLocks noChangeAspect="1" noChangeShapeType="1"/>
            </p:cNvSpPr>
            <p:nvPr/>
          </p:nvSpPr>
          <p:spPr bwMode="auto">
            <a:xfrm flipH="1">
              <a:off x="2937" y="1229"/>
              <a:ext cx="35" cy="2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4" name="Line 321"/>
            <p:cNvSpPr>
              <a:spLocks noChangeAspect="1" noChangeShapeType="1"/>
            </p:cNvSpPr>
            <p:nvPr/>
          </p:nvSpPr>
          <p:spPr bwMode="auto">
            <a:xfrm flipH="1">
              <a:off x="2860" y="1231"/>
              <a:ext cx="39" cy="3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5" name="Line 322"/>
            <p:cNvSpPr>
              <a:spLocks noChangeAspect="1" noChangeShapeType="1"/>
            </p:cNvSpPr>
            <p:nvPr/>
          </p:nvSpPr>
          <p:spPr bwMode="auto">
            <a:xfrm flipH="1">
              <a:off x="2799" y="1236"/>
              <a:ext cx="26" cy="1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6" name="Line 323"/>
            <p:cNvSpPr>
              <a:spLocks noChangeAspect="1" noChangeShapeType="1"/>
            </p:cNvSpPr>
            <p:nvPr/>
          </p:nvSpPr>
          <p:spPr bwMode="auto">
            <a:xfrm flipH="1">
              <a:off x="2599" y="1250"/>
              <a:ext cx="36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7" name="Line 324"/>
            <p:cNvSpPr>
              <a:spLocks noChangeAspect="1" noChangeShapeType="1"/>
            </p:cNvSpPr>
            <p:nvPr/>
          </p:nvSpPr>
          <p:spPr bwMode="auto">
            <a:xfrm flipH="1">
              <a:off x="2523" y="1253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8" name="Line 325"/>
            <p:cNvSpPr>
              <a:spLocks noChangeAspect="1" noChangeShapeType="1"/>
            </p:cNvSpPr>
            <p:nvPr/>
          </p:nvSpPr>
          <p:spPr bwMode="auto">
            <a:xfrm flipH="1">
              <a:off x="2449" y="1257"/>
              <a:ext cx="38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19" name="Line 326"/>
            <p:cNvSpPr>
              <a:spLocks noChangeAspect="1" noChangeShapeType="1"/>
            </p:cNvSpPr>
            <p:nvPr/>
          </p:nvSpPr>
          <p:spPr bwMode="auto">
            <a:xfrm flipH="1">
              <a:off x="2376" y="1260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0" name="Line 327"/>
            <p:cNvSpPr>
              <a:spLocks noChangeAspect="1" noChangeShapeType="1"/>
            </p:cNvSpPr>
            <p:nvPr/>
          </p:nvSpPr>
          <p:spPr bwMode="auto">
            <a:xfrm flipH="1">
              <a:off x="2302" y="1264"/>
              <a:ext cx="36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1" name="Line 328"/>
            <p:cNvSpPr>
              <a:spLocks noChangeAspect="1" noChangeShapeType="1"/>
            </p:cNvSpPr>
            <p:nvPr/>
          </p:nvSpPr>
          <p:spPr bwMode="auto">
            <a:xfrm flipH="1">
              <a:off x="2226" y="1269"/>
              <a:ext cx="38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2" name="Line 329"/>
            <p:cNvSpPr>
              <a:spLocks noChangeAspect="1" noChangeShapeType="1"/>
            </p:cNvSpPr>
            <p:nvPr/>
          </p:nvSpPr>
          <p:spPr bwMode="auto">
            <a:xfrm flipH="1">
              <a:off x="2152" y="1272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3" name="Line 330"/>
            <p:cNvSpPr>
              <a:spLocks noChangeAspect="1" noChangeShapeType="1"/>
            </p:cNvSpPr>
            <p:nvPr/>
          </p:nvSpPr>
          <p:spPr bwMode="auto">
            <a:xfrm flipH="1">
              <a:off x="2078" y="1276"/>
              <a:ext cx="36" cy="1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4" name="Line 331"/>
            <p:cNvSpPr>
              <a:spLocks noChangeAspect="1" noChangeShapeType="1"/>
            </p:cNvSpPr>
            <p:nvPr/>
          </p:nvSpPr>
          <p:spPr bwMode="auto">
            <a:xfrm flipH="1">
              <a:off x="2002" y="1279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5" name="Line 332"/>
            <p:cNvSpPr>
              <a:spLocks noChangeAspect="1" noChangeShapeType="1"/>
            </p:cNvSpPr>
            <p:nvPr/>
          </p:nvSpPr>
          <p:spPr bwMode="auto">
            <a:xfrm flipH="1">
              <a:off x="1929" y="1283"/>
              <a:ext cx="38" cy="3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6" name="Line 333"/>
            <p:cNvSpPr>
              <a:spLocks noChangeAspect="1" noChangeShapeType="1"/>
            </p:cNvSpPr>
            <p:nvPr/>
          </p:nvSpPr>
          <p:spPr bwMode="auto">
            <a:xfrm flipH="1">
              <a:off x="1855" y="1286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7" name="Line 334"/>
            <p:cNvSpPr>
              <a:spLocks noChangeAspect="1" noChangeShapeType="1"/>
            </p:cNvSpPr>
            <p:nvPr/>
          </p:nvSpPr>
          <p:spPr bwMode="auto">
            <a:xfrm flipH="1">
              <a:off x="1781" y="1291"/>
              <a:ext cx="36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8" name="Line 335"/>
            <p:cNvSpPr>
              <a:spLocks noChangeAspect="1" noChangeShapeType="1"/>
            </p:cNvSpPr>
            <p:nvPr/>
          </p:nvSpPr>
          <p:spPr bwMode="auto">
            <a:xfrm flipH="1">
              <a:off x="1705" y="1295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29" name="Line 336"/>
            <p:cNvSpPr>
              <a:spLocks noChangeAspect="1" noChangeShapeType="1"/>
            </p:cNvSpPr>
            <p:nvPr/>
          </p:nvSpPr>
          <p:spPr bwMode="auto">
            <a:xfrm flipH="1">
              <a:off x="1632" y="1298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0" name="Line 337"/>
            <p:cNvSpPr>
              <a:spLocks noChangeAspect="1" noChangeShapeType="1"/>
            </p:cNvSpPr>
            <p:nvPr/>
          </p:nvSpPr>
          <p:spPr bwMode="auto">
            <a:xfrm flipH="1">
              <a:off x="1558" y="1302"/>
              <a:ext cx="36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1" name="Line 338"/>
            <p:cNvSpPr>
              <a:spLocks noChangeAspect="1" noChangeShapeType="1"/>
            </p:cNvSpPr>
            <p:nvPr/>
          </p:nvSpPr>
          <p:spPr bwMode="auto">
            <a:xfrm flipH="1">
              <a:off x="1482" y="1305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2" name="Line 339"/>
            <p:cNvSpPr>
              <a:spLocks noChangeAspect="1" noChangeShapeType="1"/>
            </p:cNvSpPr>
            <p:nvPr/>
          </p:nvSpPr>
          <p:spPr bwMode="auto">
            <a:xfrm flipH="1">
              <a:off x="1408" y="1310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3" name="Line 340"/>
            <p:cNvSpPr>
              <a:spLocks noChangeAspect="1" noChangeShapeType="1"/>
            </p:cNvSpPr>
            <p:nvPr/>
          </p:nvSpPr>
          <p:spPr bwMode="auto">
            <a:xfrm flipH="1">
              <a:off x="1334" y="1312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4" name="Line 341"/>
            <p:cNvSpPr>
              <a:spLocks noChangeAspect="1" noChangeShapeType="1"/>
            </p:cNvSpPr>
            <p:nvPr/>
          </p:nvSpPr>
          <p:spPr bwMode="auto">
            <a:xfrm flipH="1">
              <a:off x="1261" y="1317"/>
              <a:ext cx="35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5" name="Line 342"/>
            <p:cNvSpPr>
              <a:spLocks noChangeAspect="1" noChangeShapeType="1"/>
            </p:cNvSpPr>
            <p:nvPr/>
          </p:nvSpPr>
          <p:spPr bwMode="auto">
            <a:xfrm flipH="1">
              <a:off x="1185" y="1321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36" name="Line 343"/>
            <p:cNvSpPr>
              <a:spLocks noChangeAspect="1" noChangeShapeType="1"/>
            </p:cNvSpPr>
            <p:nvPr/>
          </p:nvSpPr>
          <p:spPr bwMode="auto">
            <a:xfrm flipH="1">
              <a:off x="1111" y="1324"/>
              <a:ext cx="38" cy="2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8207" name="Text Box 399"/>
          <p:cNvSpPr txBox="1">
            <a:spLocks noChangeArrowheads="1"/>
          </p:cNvSpPr>
          <p:nvPr/>
        </p:nvSpPr>
        <p:spPr bwMode="auto">
          <a:xfrm>
            <a:off x="2514600" y="2566988"/>
            <a:ext cx="1404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i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 </a:t>
            </a:r>
          </a:p>
        </p:txBody>
      </p:sp>
      <p:sp>
        <p:nvSpPr>
          <p:cNvPr id="248208" name="Text Box 400"/>
          <p:cNvSpPr txBox="1">
            <a:spLocks noChangeArrowheads="1"/>
          </p:cNvSpPr>
          <p:nvPr/>
        </p:nvSpPr>
        <p:spPr bwMode="auto">
          <a:xfrm>
            <a:off x="2590800" y="2262188"/>
            <a:ext cx="1447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9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Backscatter</a:t>
            </a:r>
            <a:endParaRPr lang="en-US" sz="1900" i="1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48209" name="Group 401"/>
          <p:cNvGrpSpPr>
            <a:grpSpLocks/>
          </p:cNvGrpSpPr>
          <p:nvPr/>
        </p:nvGrpSpPr>
        <p:grpSpPr bwMode="auto">
          <a:xfrm>
            <a:off x="6324599" y="2209800"/>
            <a:ext cx="1600199" cy="685800"/>
            <a:chOff x="2781" y="343"/>
            <a:chExt cx="1008" cy="432"/>
          </a:xfrm>
        </p:grpSpPr>
        <p:sp>
          <p:nvSpPr>
            <p:cNvPr id="24906" name="Text Box 402"/>
            <p:cNvSpPr txBox="1">
              <a:spLocks noChangeArrowheads="1"/>
            </p:cNvSpPr>
            <p:nvPr/>
          </p:nvSpPr>
          <p:spPr bwMode="auto">
            <a:xfrm>
              <a:off x="2904" y="525"/>
              <a:ext cx="88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000" i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  </a:t>
              </a:r>
              <a:r>
                <a:rPr lang="en-US" sz="2000" i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O</a:t>
              </a:r>
              <a:endParaRPr lang="en-US" sz="2000" i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4907" name="Text Box 403"/>
            <p:cNvSpPr txBox="1">
              <a:spLocks noChangeArrowheads="1"/>
            </p:cNvSpPr>
            <p:nvPr/>
          </p:nvSpPr>
          <p:spPr bwMode="auto">
            <a:xfrm>
              <a:off x="2781" y="343"/>
              <a:ext cx="635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9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Object</a:t>
              </a:r>
              <a:endParaRPr lang="en-US" sz="1900" i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24818" name="Text Box 404"/>
          <p:cNvSpPr txBox="1">
            <a:spLocks noChangeArrowheads="1"/>
          </p:cNvSpPr>
          <p:nvPr/>
        </p:nvSpPr>
        <p:spPr bwMode="auto">
          <a:xfrm>
            <a:off x="5027612" y="3060700"/>
            <a:ext cx="12969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scattering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24819" name="Text Box 412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F6E19B7-CA12-4DB8-B535-48D09BB7DA27}" type="slidenum">
              <a:rPr lang="he-IL" sz="1400"/>
              <a:pPr eaLnBrk="1" hangingPunct="1"/>
              <a:t>51</a:t>
            </a:fld>
            <a:endParaRPr lang="en-US" sz="1400"/>
          </a:p>
        </p:txBody>
      </p:sp>
      <p:grpSp>
        <p:nvGrpSpPr>
          <p:cNvPr id="248242" name="Group 434"/>
          <p:cNvGrpSpPr>
            <a:grpSpLocks/>
          </p:cNvGrpSpPr>
          <p:nvPr/>
        </p:nvGrpSpPr>
        <p:grpSpPr bwMode="auto">
          <a:xfrm>
            <a:off x="3643313" y="935038"/>
            <a:ext cx="2611437" cy="3200400"/>
            <a:chOff x="2269" y="1344"/>
            <a:chExt cx="1645" cy="2016"/>
          </a:xfrm>
        </p:grpSpPr>
        <p:sp>
          <p:nvSpPr>
            <p:cNvPr id="24861" name="Freeform 435"/>
            <p:cNvSpPr>
              <a:spLocks noChangeAspect="1" noEditPoints="1"/>
            </p:cNvSpPr>
            <p:nvPr/>
          </p:nvSpPr>
          <p:spPr bwMode="auto">
            <a:xfrm>
              <a:off x="2269" y="1344"/>
              <a:ext cx="644" cy="651"/>
            </a:xfrm>
            <a:custGeom>
              <a:avLst/>
              <a:gdLst>
                <a:gd name="T0" fmla="*/ 0 w 542"/>
                <a:gd name="T1" fmla="*/ 21 h 548"/>
                <a:gd name="T2" fmla="*/ 21 w 542"/>
                <a:gd name="T3" fmla="*/ 0 h 548"/>
                <a:gd name="T4" fmla="*/ 59 w 542"/>
                <a:gd name="T5" fmla="*/ 38 h 548"/>
                <a:gd name="T6" fmla="*/ 38 w 542"/>
                <a:gd name="T7" fmla="*/ 57 h 548"/>
                <a:gd name="T8" fmla="*/ 0 w 542"/>
                <a:gd name="T9" fmla="*/ 21 h 548"/>
                <a:gd name="T10" fmla="*/ 74 w 542"/>
                <a:gd name="T11" fmla="*/ 95 h 548"/>
                <a:gd name="T12" fmla="*/ 95 w 542"/>
                <a:gd name="T13" fmla="*/ 74 h 548"/>
                <a:gd name="T14" fmla="*/ 131 w 542"/>
                <a:gd name="T15" fmla="*/ 112 h 548"/>
                <a:gd name="T16" fmla="*/ 109 w 542"/>
                <a:gd name="T17" fmla="*/ 133 h 548"/>
                <a:gd name="T18" fmla="*/ 74 w 542"/>
                <a:gd name="T19" fmla="*/ 95 h 548"/>
                <a:gd name="T20" fmla="*/ 147 w 542"/>
                <a:gd name="T21" fmla="*/ 169 h 548"/>
                <a:gd name="T22" fmla="*/ 169 w 542"/>
                <a:gd name="T23" fmla="*/ 147 h 548"/>
                <a:gd name="T24" fmla="*/ 204 w 542"/>
                <a:gd name="T25" fmla="*/ 185 h 548"/>
                <a:gd name="T26" fmla="*/ 183 w 542"/>
                <a:gd name="T27" fmla="*/ 207 h 548"/>
                <a:gd name="T28" fmla="*/ 147 w 542"/>
                <a:gd name="T29" fmla="*/ 169 h 548"/>
                <a:gd name="T30" fmla="*/ 221 w 542"/>
                <a:gd name="T31" fmla="*/ 242 h 548"/>
                <a:gd name="T32" fmla="*/ 242 w 542"/>
                <a:gd name="T33" fmla="*/ 223 h 548"/>
                <a:gd name="T34" fmla="*/ 278 w 542"/>
                <a:gd name="T35" fmla="*/ 259 h 548"/>
                <a:gd name="T36" fmla="*/ 257 w 542"/>
                <a:gd name="T37" fmla="*/ 280 h 548"/>
                <a:gd name="T38" fmla="*/ 221 w 542"/>
                <a:gd name="T39" fmla="*/ 242 h 548"/>
                <a:gd name="T40" fmla="*/ 295 w 542"/>
                <a:gd name="T41" fmla="*/ 318 h 548"/>
                <a:gd name="T42" fmla="*/ 314 w 542"/>
                <a:gd name="T43" fmla="*/ 297 h 548"/>
                <a:gd name="T44" fmla="*/ 352 w 542"/>
                <a:gd name="T45" fmla="*/ 333 h 548"/>
                <a:gd name="T46" fmla="*/ 330 w 542"/>
                <a:gd name="T47" fmla="*/ 354 h 548"/>
                <a:gd name="T48" fmla="*/ 295 w 542"/>
                <a:gd name="T49" fmla="*/ 318 h 548"/>
                <a:gd name="T50" fmla="*/ 366 w 542"/>
                <a:gd name="T51" fmla="*/ 392 h 548"/>
                <a:gd name="T52" fmla="*/ 387 w 542"/>
                <a:gd name="T53" fmla="*/ 371 h 548"/>
                <a:gd name="T54" fmla="*/ 425 w 542"/>
                <a:gd name="T55" fmla="*/ 409 h 548"/>
                <a:gd name="T56" fmla="*/ 404 w 542"/>
                <a:gd name="T57" fmla="*/ 428 h 548"/>
                <a:gd name="T58" fmla="*/ 366 w 542"/>
                <a:gd name="T59" fmla="*/ 392 h 548"/>
                <a:gd name="T60" fmla="*/ 440 w 542"/>
                <a:gd name="T61" fmla="*/ 466 h 548"/>
                <a:gd name="T62" fmla="*/ 461 w 542"/>
                <a:gd name="T63" fmla="*/ 444 h 548"/>
                <a:gd name="T64" fmla="*/ 497 w 542"/>
                <a:gd name="T65" fmla="*/ 482 h 548"/>
                <a:gd name="T66" fmla="*/ 478 w 542"/>
                <a:gd name="T67" fmla="*/ 504 h 548"/>
                <a:gd name="T68" fmla="*/ 440 w 542"/>
                <a:gd name="T69" fmla="*/ 466 h 548"/>
                <a:gd name="T70" fmla="*/ 513 w 542"/>
                <a:gd name="T71" fmla="*/ 539 h 548"/>
                <a:gd name="T72" fmla="*/ 535 w 542"/>
                <a:gd name="T73" fmla="*/ 518 h 548"/>
                <a:gd name="T74" fmla="*/ 570 w 542"/>
                <a:gd name="T75" fmla="*/ 556 h 548"/>
                <a:gd name="T76" fmla="*/ 549 w 542"/>
                <a:gd name="T77" fmla="*/ 577 h 548"/>
                <a:gd name="T78" fmla="*/ 513 w 542"/>
                <a:gd name="T79" fmla="*/ 539 h 548"/>
                <a:gd name="T80" fmla="*/ 587 w 542"/>
                <a:gd name="T81" fmla="*/ 613 h 548"/>
                <a:gd name="T82" fmla="*/ 608 w 542"/>
                <a:gd name="T83" fmla="*/ 594 h 548"/>
                <a:gd name="T84" fmla="*/ 644 w 542"/>
                <a:gd name="T85" fmla="*/ 630 h 548"/>
                <a:gd name="T86" fmla="*/ 623 w 542"/>
                <a:gd name="T87" fmla="*/ 651 h 548"/>
                <a:gd name="T88" fmla="*/ 587 w 542"/>
                <a:gd name="T89" fmla="*/ 613 h 5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2" h="548">
                  <a:moveTo>
                    <a:pt x="0" y="18"/>
                  </a:moveTo>
                  <a:lnTo>
                    <a:pt x="18" y="0"/>
                  </a:lnTo>
                  <a:lnTo>
                    <a:pt x="50" y="32"/>
                  </a:lnTo>
                  <a:lnTo>
                    <a:pt x="32" y="48"/>
                  </a:lnTo>
                  <a:lnTo>
                    <a:pt x="0" y="18"/>
                  </a:lnTo>
                  <a:close/>
                  <a:moveTo>
                    <a:pt x="62" y="80"/>
                  </a:moveTo>
                  <a:lnTo>
                    <a:pt x="80" y="62"/>
                  </a:lnTo>
                  <a:lnTo>
                    <a:pt x="110" y="94"/>
                  </a:lnTo>
                  <a:lnTo>
                    <a:pt x="92" y="112"/>
                  </a:lnTo>
                  <a:lnTo>
                    <a:pt x="62" y="80"/>
                  </a:lnTo>
                  <a:close/>
                  <a:moveTo>
                    <a:pt x="124" y="142"/>
                  </a:moveTo>
                  <a:lnTo>
                    <a:pt x="142" y="124"/>
                  </a:lnTo>
                  <a:lnTo>
                    <a:pt x="172" y="156"/>
                  </a:lnTo>
                  <a:lnTo>
                    <a:pt x="154" y="174"/>
                  </a:lnTo>
                  <a:lnTo>
                    <a:pt x="124" y="142"/>
                  </a:lnTo>
                  <a:close/>
                  <a:moveTo>
                    <a:pt x="186" y="204"/>
                  </a:moveTo>
                  <a:lnTo>
                    <a:pt x="204" y="188"/>
                  </a:lnTo>
                  <a:lnTo>
                    <a:pt x="234" y="218"/>
                  </a:lnTo>
                  <a:lnTo>
                    <a:pt x="216" y="236"/>
                  </a:lnTo>
                  <a:lnTo>
                    <a:pt x="186" y="204"/>
                  </a:lnTo>
                  <a:close/>
                  <a:moveTo>
                    <a:pt x="248" y="268"/>
                  </a:moveTo>
                  <a:lnTo>
                    <a:pt x="264" y="250"/>
                  </a:lnTo>
                  <a:lnTo>
                    <a:pt x="296" y="280"/>
                  </a:lnTo>
                  <a:lnTo>
                    <a:pt x="278" y="298"/>
                  </a:lnTo>
                  <a:lnTo>
                    <a:pt x="248" y="268"/>
                  </a:lnTo>
                  <a:close/>
                  <a:moveTo>
                    <a:pt x="308" y="330"/>
                  </a:moveTo>
                  <a:lnTo>
                    <a:pt x="326" y="312"/>
                  </a:lnTo>
                  <a:lnTo>
                    <a:pt x="358" y="344"/>
                  </a:lnTo>
                  <a:lnTo>
                    <a:pt x="340" y="360"/>
                  </a:lnTo>
                  <a:lnTo>
                    <a:pt x="308" y="330"/>
                  </a:lnTo>
                  <a:close/>
                  <a:moveTo>
                    <a:pt x="370" y="392"/>
                  </a:moveTo>
                  <a:lnTo>
                    <a:pt x="388" y="374"/>
                  </a:lnTo>
                  <a:lnTo>
                    <a:pt x="418" y="406"/>
                  </a:lnTo>
                  <a:lnTo>
                    <a:pt x="402" y="424"/>
                  </a:lnTo>
                  <a:lnTo>
                    <a:pt x="370" y="392"/>
                  </a:lnTo>
                  <a:close/>
                  <a:moveTo>
                    <a:pt x="432" y="454"/>
                  </a:moveTo>
                  <a:lnTo>
                    <a:pt x="450" y="436"/>
                  </a:lnTo>
                  <a:lnTo>
                    <a:pt x="480" y="468"/>
                  </a:lnTo>
                  <a:lnTo>
                    <a:pt x="462" y="486"/>
                  </a:lnTo>
                  <a:lnTo>
                    <a:pt x="432" y="454"/>
                  </a:lnTo>
                  <a:close/>
                  <a:moveTo>
                    <a:pt x="494" y="516"/>
                  </a:moveTo>
                  <a:lnTo>
                    <a:pt x="512" y="500"/>
                  </a:lnTo>
                  <a:lnTo>
                    <a:pt x="542" y="530"/>
                  </a:lnTo>
                  <a:lnTo>
                    <a:pt x="524" y="548"/>
                  </a:lnTo>
                  <a:lnTo>
                    <a:pt x="494" y="516"/>
                  </a:lnTo>
                  <a:close/>
                </a:path>
              </a:pathLst>
            </a:custGeom>
            <a:solidFill>
              <a:srgbClr val="000000"/>
            </a:solidFill>
            <a:ln w="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2" name="Freeform 436"/>
            <p:cNvSpPr>
              <a:spLocks noChangeAspect="1"/>
            </p:cNvSpPr>
            <p:nvPr/>
          </p:nvSpPr>
          <p:spPr bwMode="auto">
            <a:xfrm>
              <a:off x="3365" y="3222"/>
              <a:ext cx="71" cy="138"/>
            </a:xfrm>
            <a:custGeom>
              <a:avLst/>
              <a:gdLst>
                <a:gd name="T0" fmla="*/ 0 w 60"/>
                <a:gd name="T1" fmla="*/ 19 h 116"/>
                <a:gd name="T2" fmla="*/ 71 w 60"/>
                <a:gd name="T3" fmla="*/ 138 h 116"/>
                <a:gd name="T4" fmla="*/ 47 w 60"/>
                <a:gd name="T5" fmla="*/ 0 h 116"/>
                <a:gd name="T6" fmla="*/ 33 w 60"/>
                <a:gd name="T7" fmla="*/ 36 h 116"/>
                <a:gd name="T8" fmla="*/ 0 w 60"/>
                <a:gd name="T9" fmla="*/ 19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0" y="0"/>
                  </a:lnTo>
                  <a:lnTo>
                    <a:pt x="28" y="3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70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63" name="Line 437"/>
            <p:cNvSpPr>
              <a:spLocks noChangeAspect="1" noChangeShapeType="1"/>
            </p:cNvSpPr>
            <p:nvPr/>
          </p:nvSpPr>
          <p:spPr bwMode="auto">
            <a:xfrm flipV="1">
              <a:off x="3199" y="2542"/>
              <a:ext cx="57" cy="6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4" name="Freeform 438"/>
            <p:cNvSpPr>
              <a:spLocks noChangeAspect="1"/>
            </p:cNvSpPr>
            <p:nvPr/>
          </p:nvSpPr>
          <p:spPr bwMode="auto">
            <a:xfrm>
              <a:off x="3213" y="2542"/>
              <a:ext cx="43" cy="48"/>
            </a:xfrm>
            <a:custGeom>
              <a:avLst/>
              <a:gdLst>
                <a:gd name="T0" fmla="*/ 14 w 36"/>
                <a:gd name="T1" fmla="*/ 48 h 40"/>
                <a:gd name="T2" fmla="*/ 43 w 36"/>
                <a:gd name="T3" fmla="*/ 0 h 40"/>
                <a:gd name="T4" fmla="*/ 0 w 36"/>
                <a:gd name="T5" fmla="*/ 34 h 40"/>
                <a:gd name="T6" fmla="*/ 14 w 36"/>
                <a:gd name="T7" fmla="*/ 48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0">
                  <a:moveTo>
                    <a:pt x="12" y="40"/>
                  </a:moveTo>
                  <a:lnTo>
                    <a:pt x="36" y="0"/>
                  </a:lnTo>
                  <a:lnTo>
                    <a:pt x="0" y="28"/>
                  </a:lnTo>
                  <a:lnTo>
                    <a:pt x="12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65" name="Freeform 439"/>
            <p:cNvSpPr>
              <a:spLocks noChangeAspect="1"/>
            </p:cNvSpPr>
            <p:nvPr/>
          </p:nvSpPr>
          <p:spPr bwMode="auto">
            <a:xfrm>
              <a:off x="3213" y="2542"/>
              <a:ext cx="43" cy="48"/>
            </a:xfrm>
            <a:custGeom>
              <a:avLst/>
              <a:gdLst>
                <a:gd name="T0" fmla="*/ 14 w 36"/>
                <a:gd name="T1" fmla="*/ 48 h 40"/>
                <a:gd name="T2" fmla="*/ 43 w 36"/>
                <a:gd name="T3" fmla="*/ 0 h 40"/>
                <a:gd name="T4" fmla="*/ 0 w 36"/>
                <a:gd name="T5" fmla="*/ 34 h 40"/>
                <a:gd name="T6" fmla="*/ 14 w 36"/>
                <a:gd name="T7" fmla="*/ 48 h 4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40">
                  <a:moveTo>
                    <a:pt x="12" y="40"/>
                  </a:moveTo>
                  <a:lnTo>
                    <a:pt x="36" y="0"/>
                  </a:lnTo>
                  <a:lnTo>
                    <a:pt x="0" y="28"/>
                  </a:lnTo>
                  <a:lnTo>
                    <a:pt x="12" y="40"/>
                  </a:lnTo>
                </a:path>
              </a:pathLst>
            </a:custGeom>
            <a:noFill/>
            <a:ln w="635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6" name="Line 440"/>
            <p:cNvSpPr>
              <a:spLocks noChangeAspect="1" noChangeShapeType="1"/>
            </p:cNvSpPr>
            <p:nvPr/>
          </p:nvSpPr>
          <p:spPr bwMode="auto">
            <a:xfrm flipH="1">
              <a:off x="3664" y="2637"/>
              <a:ext cx="55" cy="5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7" name="Freeform 441"/>
            <p:cNvSpPr>
              <a:spLocks noChangeAspect="1"/>
            </p:cNvSpPr>
            <p:nvPr/>
          </p:nvSpPr>
          <p:spPr bwMode="auto">
            <a:xfrm>
              <a:off x="3664" y="2649"/>
              <a:ext cx="41" cy="45"/>
            </a:xfrm>
            <a:custGeom>
              <a:avLst/>
              <a:gdLst>
                <a:gd name="T0" fmla="*/ 27 w 34"/>
                <a:gd name="T1" fmla="*/ 0 h 38"/>
                <a:gd name="T2" fmla="*/ 0 w 34"/>
                <a:gd name="T3" fmla="*/ 45 h 38"/>
                <a:gd name="T4" fmla="*/ 41 w 34"/>
                <a:gd name="T5" fmla="*/ 14 h 38"/>
                <a:gd name="T6" fmla="*/ 27 w 34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38">
                  <a:moveTo>
                    <a:pt x="22" y="0"/>
                  </a:moveTo>
                  <a:lnTo>
                    <a:pt x="0" y="38"/>
                  </a:lnTo>
                  <a:lnTo>
                    <a:pt x="34" y="1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68" name="Freeform 442"/>
            <p:cNvSpPr>
              <a:spLocks noChangeAspect="1"/>
            </p:cNvSpPr>
            <p:nvPr/>
          </p:nvSpPr>
          <p:spPr bwMode="auto">
            <a:xfrm>
              <a:off x="3664" y="2649"/>
              <a:ext cx="41" cy="45"/>
            </a:xfrm>
            <a:custGeom>
              <a:avLst/>
              <a:gdLst>
                <a:gd name="T0" fmla="*/ 27 w 34"/>
                <a:gd name="T1" fmla="*/ 0 h 38"/>
                <a:gd name="T2" fmla="*/ 0 w 34"/>
                <a:gd name="T3" fmla="*/ 45 h 38"/>
                <a:gd name="T4" fmla="*/ 41 w 34"/>
                <a:gd name="T5" fmla="*/ 14 h 38"/>
                <a:gd name="T6" fmla="*/ 27 w 34"/>
                <a:gd name="T7" fmla="*/ 0 h 3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4" h="38">
                  <a:moveTo>
                    <a:pt x="22" y="0"/>
                  </a:moveTo>
                  <a:lnTo>
                    <a:pt x="0" y="38"/>
                  </a:lnTo>
                  <a:lnTo>
                    <a:pt x="34" y="12"/>
                  </a:lnTo>
                  <a:lnTo>
                    <a:pt x="22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69" name="Line 443"/>
            <p:cNvSpPr>
              <a:spLocks noChangeAspect="1" noChangeShapeType="1"/>
            </p:cNvSpPr>
            <p:nvPr/>
          </p:nvSpPr>
          <p:spPr bwMode="auto">
            <a:xfrm>
              <a:off x="3182" y="2678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0" name="Line 444"/>
            <p:cNvSpPr>
              <a:spLocks noChangeAspect="1" noChangeShapeType="1"/>
            </p:cNvSpPr>
            <p:nvPr/>
          </p:nvSpPr>
          <p:spPr bwMode="auto">
            <a:xfrm>
              <a:off x="3218" y="2775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1" name="Line 445"/>
            <p:cNvSpPr>
              <a:spLocks noChangeAspect="1" noChangeShapeType="1"/>
            </p:cNvSpPr>
            <p:nvPr/>
          </p:nvSpPr>
          <p:spPr bwMode="auto">
            <a:xfrm>
              <a:off x="3256" y="2873"/>
              <a:ext cx="16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2" name="Line 446"/>
            <p:cNvSpPr>
              <a:spLocks noChangeAspect="1" noChangeShapeType="1"/>
            </p:cNvSpPr>
            <p:nvPr/>
          </p:nvSpPr>
          <p:spPr bwMode="auto">
            <a:xfrm>
              <a:off x="3291" y="2970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3" name="Line 447"/>
            <p:cNvSpPr>
              <a:spLocks noChangeAspect="1" noChangeShapeType="1"/>
            </p:cNvSpPr>
            <p:nvPr/>
          </p:nvSpPr>
          <p:spPr bwMode="auto">
            <a:xfrm>
              <a:off x="3327" y="3068"/>
              <a:ext cx="19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4" name="Line 448"/>
            <p:cNvSpPr>
              <a:spLocks noChangeAspect="1" noChangeShapeType="1"/>
            </p:cNvSpPr>
            <p:nvPr/>
          </p:nvSpPr>
          <p:spPr bwMode="auto">
            <a:xfrm>
              <a:off x="3365" y="3165"/>
              <a:ext cx="17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5" name="Freeform 449"/>
            <p:cNvSpPr>
              <a:spLocks noChangeAspect="1"/>
            </p:cNvSpPr>
            <p:nvPr/>
          </p:nvSpPr>
          <p:spPr bwMode="auto">
            <a:xfrm>
              <a:off x="3365" y="3222"/>
              <a:ext cx="71" cy="138"/>
            </a:xfrm>
            <a:custGeom>
              <a:avLst/>
              <a:gdLst>
                <a:gd name="T0" fmla="*/ 0 w 60"/>
                <a:gd name="T1" fmla="*/ 19 h 116"/>
                <a:gd name="T2" fmla="*/ 71 w 60"/>
                <a:gd name="T3" fmla="*/ 138 h 116"/>
                <a:gd name="T4" fmla="*/ 47 w 60"/>
                <a:gd name="T5" fmla="*/ 0 h 116"/>
                <a:gd name="T6" fmla="*/ 33 w 60"/>
                <a:gd name="T7" fmla="*/ 36 h 116"/>
                <a:gd name="T8" fmla="*/ 0 w 60"/>
                <a:gd name="T9" fmla="*/ 19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0" y="0"/>
                  </a:lnTo>
                  <a:lnTo>
                    <a:pt x="28" y="30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6" name="Line 450"/>
            <p:cNvSpPr>
              <a:spLocks noChangeAspect="1" noChangeShapeType="1"/>
            </p:cNvSpPr>
            <p:nvPr/>
          </p:nvSpPr>
          <p:spPr bwMode="auto">
            <a:xfrm>
              <a:off x="3807" y="2759"/>
              <a:ext cx="19" cy="47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7" name="Line 451"/>
            <p:cNvSpPr>
              <a:spLocks noChangeAspect="1" noChangeShapeType="1"/>
            </p:cNvSpPr>
            <p:nvPr/>
          </p:nvSpPr>
          <p:spPr bwMode="auto">
            <a:xfrm>
              <a:off x="3843" y="2856"/>
              <a:ext cx="16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8" name="Line 452"/>
            <p:cNvSpPr>
              <a:spLocks noChangeAspect="1" noChangeShapeType="1"/>
            </p:cNvSpPr>
            <p:nvPr/>
          </p:nvSpPr>
          <p:spPr bwMode="auto">
            <a:xfrm>
              <a:off x="3878" y="2953"/>
              <a:ext cx="17" cy="5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79" name="Line 453"/>
            <p:cNvSpPr>
              <a:spLocks noChangeAspect="1" noChangeShapeType="1"/>
            </p:cNvSpPr>
            <p:nvPr/>
          </p:nvSpPr>
          <p:spPr bwMode="auto">
            <a:xfrm>
              <a:off x="3912" y="3053"/>
              <a:ext cx="2" cy="5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0" name="Freeform 454"/>
            <p:cNvSpPr>
              <a:spLocks noChangeAspect="1"/>
            </p:cNvSpPr>
            <p:nvPr/>
          </p:nvSpPr>
          <p:spPr bwMode="auto">
            <a:xfrm>
              <a:off x="3843" y="2920"/>
              <a:ext cx="71" cy="138"/>
            </a:xfrm>
            <a:custGeom>
              <a:avLst/>
              <a:gdLst>
                <a:gd name="T0" fmla="*/ 0 w 60"/>
                <a:gd name="T1" fmla="*/ 19 h 116"/>
                <a:gd name="T2" fmla="*/ 71 w 60"/>
                <a:gd name="T3" fmla="*/ 138 h 116"/>
                <a:gd name="T4" fmla="*/ 52 w 60"/>
                <a:gd name="T5" fmla="*/ 0 h 116"/>
                <a:gd name="T6" fmla="*/ 36 w 60"/>
                <a:gd name="T7" fmla="*/ 33 h 116"/>
                <a:gd name="T8" fmla="*/ 0 w 60"/>
                <a:gd name="T9" fmla="*/ 19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4" y="0"/>
                  </a:lnTo>
                  <a:lnTo>
                    <a:pt x="30" y="28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0070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81" name="Freeform 455"/>
            <p:cNvSpPr>
              <a:spLocks noChangeAspect="1"/>
            </p:cNvSpPr>
            <p:nvPr/>
          </p:nvSpPr>
          <p:spPr bwMode="auto">
            <a:xfrm>
              <a:off x="3843" y="2920"/>
              <a:ext cx="71" cy="138"/>
            </a:xfrm>
            <a:custGeom>
              <a:avLst/>
              <a:gdLst>
                <a:gd name="T0" fmla="*/ 0 w 60"/>
                <a:gd name="T1" fmla="*/ 19 h 116"/>
                <a:gd name="T2" fmla="*/ 71 w 60"/>
                <a:gd name="T3" fmla="*/ 138 h 116"/>
                <a:gd name="T4" fmla="*/ 52 w 60"/>
                <a:gd name="T5" fmla="*/ 0 h 116"/>
                <a:gd name="T6" fmla="*/ 36 w 60"/>
                <a:gd name="T7" fmla="*/ 33 h 116"/>
                <a:gd name="T8" fmla="*/ 0 w 60"/>
                <a:gd name="T9" fmla="*/ 19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" h="116">
                  <a:moveTo>
                    <a:pt x="0" y="16"/>
                  </a:moveTo>
                  <a:lnTo>
                    <a:pt x="60" y="116"/>
                  </a:lnTo>
                  <a:lnTo>
                    <a:pt x="44" y="0"/>
                  </a:lnTo>
                  <a:lnTo>
                    <a:pt x="30" y="28"/>
                  </a:lnTo>
                  <a:lnTo>
                    <a:pt x="0" y="16"/>
                  </a:lnTo>
                </a:path>
              </a:pathLst>
            </a:custGeom>
            <a:solidFill>
              <a:srgbClr val="00FF00"/>
            </a:solidFill>
            <a:ln w="28575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2" name="Line 456"/>
            <p:cNvSpPr>
              <a:spLocks noChangeAspect="1" noChangeShapeType="1"/>
            </p:cNvSpPr>
            <p:nvPr/>
          </p:nvSpPr>
          <p:spPr bwMode="auto">
            <a:xfrm>
              <a:off x="3733" y="2554"/>
              <a:ext cx="17" cy="5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3" name="Line 457"/>
            <p:cNvSpPr>
              <a:spLocks noChangeAspect="1" noChangeShapeType="1"/>
            </p:cNvSpPr>
            <p:nvPr/>
          </p:nvSpPr>
          <p:spPr bwMode="auto">
            <a:xfrm>
              <a:off x="3756" y="2636"/>
              <a:ext cx="17" cy="5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4" name="Line 458"/>
            <p:cNvSpPr>
              <a:spLocks noChangeAspect="1" noChangeShapeType="1"/>
            </p:cNvSpPr>
            <p:nvPr/>
          </p:nvSpPr>
          <p:spPr bwMode="auto">
            <a:xfrm>
              <a:off x="3802" y="2749"/>
              <a:ext cx="17" cy="45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5" name="Line 459"/>
            <p:cNvSpPr>
              <a:spLocks noChangeAspect="1" noChangeShapeType="1"/>
            </p:cNvSpPr>
            <p:nvPr/>
          </p:nvSpPr>
          <p:spPr bwMode="auto">
            <a:xfrm flipH="1">
              <a:off x="3579" y="2573"/>
              <a:ext cx="97" cy="5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6" name="Freeform 460"/>
            <p:cNvSpPr>
              <a:spLocks noChangeAspect="1"/>
            </p:cNvSpPr>
            <p:nvPr/>
          </p:nvSpPr>
          <p:spPr bwMode="auto">
            <a:xfrm>
              <a:off x="3579" y="2566"/>
              <a:ext cx="52" cy="19"/>
            </a:xfrm>
            <a:custGeom>
              <a:avLst/>
              <a:gdLst>
                <a:gd name="T0" fmla="*/ 50 w 44"/>
                <a:gd name="T1" fmla="*/ 0 h 16"/>
                <a:gd name="T2" fmla="*/ 0 w 44"/>
                <a:gd name="T3" fmla="*/ 12 h 16"/>
                <a:gd name="T4" fmla="*/ 52 w 44"/>
                <a:gd name="T5" fmla="*/ 19 h 16"/>
                <a:gd name="T6" fmla="*/ 50 w 44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16">
                  <a:moveTo>
                    <a:pt x="42" y="0"/>
                  </a:moveTo>
                  <a:lnTo>
                    <a:pt x="0" y="10"/>
                  </a:lnTo>
                  <a:lnTo>
                    <a:pt x="44" y="16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87" name="Freeform 461"/>
            <p:cNvSpPr>
              <a:spLocks noChangeAspect="1"/>
            </p:cNvSpPr>
            <p:nvPr/>
          </p:nvSpPr>
          <p:spPr bwMode="auto">
            <a:xfrm>
              <a:off x="3579" y="2566"/>
              <a:ext cx="52" cy="19"/>
            </a:xfrm>
            <a:custGeom>
              <a:avLst/>
              <a:gdLst>
                <a:gd name="T0" fmla="*/ 50 w 44"/>
                <a:gd name="T1" fmla="*/ 0 h 16"/>
                <a:gd name="T2" fmla="*/ 0 w 44"/>
                <a:gd name="T3" fmla="*/ 12 h 16"/>
                <a:gd name="T4" fmla="*/ 52 w 44"/>
                <a:gd name="T5" fmla="*/ 19 h 16"/>
                <a:gd name="T6" fmla="*/ 50 w 44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4" h="16">
                  <a:moveTo>
                    <a:pt x="42" y="0"/>
                  </a:moveTo>
                  <a:lnTo>
                    <a:pt x="0" y="10"/>
                  </a:lnTo>
                  <a:lnTo>
                    <a:pt x="44" y="16"/>
                  </a:lnTo>
                  <a:lnTo>
                    <a:pt x="42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8" name="Line 462"/>
            <p:cNvSpPr>
              <a:spLocks noChangeAspect="1" noChangeShapeType="1"/>
            </p:cNvSpPr>
            <p:nvPr/>
          </p:nvSpPr>
          <p:spPr bwMode="auto">
            <a:xfrm flipH="1">
              <a:off x="2989" y="2604"/>
              <a:ext cx="110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89" name="Freeform 463"/>
            <p:cNvSpPr>
              <a:spLocks noChangeAspect="1"/>
            </p:cNvSpPr>
            <p:nvPr/>
          </p:nvSpPr>
          <p:spPr bwMode="auto">
            <a:xfrm>
              <a:off x="2989" y="2597"/>
              <a:ext cx="55" cy="19"/>
            </a:xfrm>
            <a:custGeom>
              <a:avLst/>
              <a:gdLst>
                <a:gd name="T0" fmla="*/ 55 w 46"/>
                <a:gd name="T1" fmla="*/ 0 h 16"/>
                <a:gd name="T2" fmla="*/ 0 w 46"/>
                <a:gd name="T3" fmla="*/ 14 h 16"/>
                <a:gd name="T4" fmla="*/ 55 w 46"/>
                <a:gd name="T5" fmla="*/ 19 h 16"/>
                <a:gd name="T6" fmla="*/ 55 w 46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0" y="12"/>
                  </a:lnTo>
                  <a:lnTo>
                    <a:pt x="46" y="1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9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90" name="Freeform 464"/>
            <p:cNvSpPr>
              <a:spLocks noChangeAspect="1"/>
            </p:cNvSpPr>
            <p:nvPr/>
          </p:nvSpPr>
          <p:spPr bwMode="auto">
            <a:xfrm>
              <a:off x="2989" y="2597"/>
              <a:ext cx="55" cy="19"/>
            </a:xfrm>
            <a:custGeom>
              <a:avLst/>
              <a:gdLst>
                <a:gd name="T0" fmla="*/ 55 w 46"/>
                <a:gd name="T1" fmla="*/ 0 h 16"/>
                <a:gd name="T2" fmla="*/ 0 w 46"/>
                <a:gd name="T3" fmla="*/ 14 h 16"/>
                <a:gd name="T4" fmla="*/ 55 w 46"/>
                <a:gd name="T5" fmla="*/ 19 h 16"/>
                <a:gd name="T6" fmla="*/ 55 w 46"/>
                <a:gd name="T7" fmla="*/ 0 h 1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6" h="16">
                  <a:moveTo>
                    <a:pt x="46" y="0"/>
                  </a:moveTo>
                  <a:lnTo>
                    <a:pt x="0" y="12"/>
                  </a:lnTo>
                  <a:lnTo>
                    <a:pt x="46" y="16"/>
                  </a:lnTo>
                  <a:lnTo>
                    <a:pt x="46" y="0"/>
                  </a:lnTo>
                </a:path>
              </a:pathLst>
            </a:custGeom>
            <a:noFill/>
            <a:ln w="6350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1" name="Freeform 465"/>
            <p:cNvSpPr>
              <a:spLocks noChangeAspect="1" noEditPoints="1"/>
            </p:cNvSpPr>
            <p:nvPr/>
          </p:nvSpPr>
          <p:spPr bwMode="auto">
            <a:xfrm>
              <a:off x="2977" y="2188"/>
              <a:ext cx="143" cy="354"/>
            </a:xfrm>
            <a:custGeom>
              <a:avLst/>
              <a:gdLst>
                <a:gd name="T0" fmla="*/ 0 w 120"/>
                <a:gd name="T1" fmla="*/ 10 h 298"/>
                <a:gd name="T2" fmla="*/ 26 w 120"/>
                <a:gd name="T3" fmla="*/ 0 h 298"/>
                <a:gd name="T4" fmla="*/ 43 w 120"/>
                <a:gd name="T5" fmla="*/ 50 h 298"/>
                <a:gd name="T6" fmla="*/ 17 w 120"/>
                <a:gd name="T7" fmla="*/ 59 h 298"/>
                <a:gd name="T8" fmla="*/ 0 w 120"/>
                <a:gd name="T9" fmla="*/ 10 h 298"/>
                <a:gd name="T10" fmla="*/ 33 w 120"/>
                <a:gd name="T11" fmla="*/ 107 h 298"/>
                <a:gd name="T12" fmla="*/ 60 w 120"/>
                <a:gd name="T13" fmla="*/ 97 h 298"/>
                <a:gd name="T14" fmla="*/ 76 w 120"/>
                <a:gd name="T15" fmla="*/ 147 h 298"/>
                <a:gd name="T16" fmla="*/ 50 w 120"/>
                <a:gd name="T17" fmla="*/ 157 h 298"/>
                <a:gd name="T18" fmla="*/ 33 w 120"/>
                <a:gd name="T19" fmla="*/ 107 h 298"/>
                <a:gd name="T20" fmla="*/ 67 w 120"/>
                <a:gd name="T21" fmla="*/ 207 h 298"/>
                <a:gd name="T22" fmla="*/ 93 w 120"/>
                <a:gd name="T23" fmla="*/ 197 h 298"/>
                <a:gd name="T24" fmla="*/ 110 w 120"/>
                <a:gd name="T25" fmla="*/ 247 h 298"/>
                <a:gd name="T26" fmla="*/ 83 w 120"/>
                <a:gd name="T27" fmla="*/ 257 h 298"/>
                <a:gd name="T28" fmla="*/ 67 w 120"/>
                <a:gd name="T29" fmla="*/ 207 h 298"/>
                <a:gd name="T30" fmla="*/ 100 w 120"/>
                <a:gd name="T31" fmla="*/ 304 h 298"/>
                <a:gd name="T32" fmla="*/ 126 w 120"/>
                <a:gd name="T33" fmla="*/ 295 h 298"/>
                <a:gd name="T34" fmla="*/ 143 w 120"/>
                <a:gd name="T35" fmla="*/ 344 h 298"/>
                <a:gd name="T36" fmla="*/ 117 w 120"/>
                <a:gd name="T37" fmla="*/ 354 h 298"/>
                <a:gd name="T38" fmla="*/ 100 w 120"/>
                <a:gd name="T39" fmla="*/ 304 h 29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20" h="298">
                  <a:moveTo>
                    <a:pt x="0" y="8"/>
                  </a:moveTo>
                  <a:lnTo>
                    <a:pt x="22" y="0"/>
                  </a:lnTo>
                  <a:lnTo>
                    <a:pt x="36" y="42"/>
                  </a:lnTo>
                  <a:lnTo>
                    <a:pt x="14" y="50"/>
                  </a:lnTo>
                  <a:lnTo>
                    <a:pt x="0" y="8"/>
                  </a:lnTo>
                  <a:close/>
                  <a:moveTo>
                    <a:pt x="28" y="90"/>
                  </a:moveTo>
                  <a:lnTo>
                    <a:pt x="50" y="82"/>
                  </a:lnTo>
                  <a:lnTo>
                    <a:pt x="64" y="124"/>
                  </a:lnTo>
                  <a:lnTo>
                    <a:pt x="42" y="132"/>
                  </a:lnTo>
                  <a:lnTo>
                    <a:pt x="28" y="90"/>
                  </a:lnTo>
                  <a:close/>
                  <a:moveTo>
                    <a:pt x="56" y="174"/>
                  </a:moveTo>
                  <a:lnTo>
                    <a:pt x="78" y="166"/>
                  </a:lnTo>
                  <a:lnTo>
                    <a:pt x="92" y="208"/>
                  </a:lnTo>
                  <a:lnTo>
                    <a:pt x="70" y="216"/>
                  </a:lnTo>
                  <a:lnTo>
                    <a:pt x="56" y="174"/>
                  </a:lnTo>
                  <a:close/>
                  <a:moveTo>
                    <a:pt x="84" y="256"/>
                  </a:moveTo>
                  <a:lnTo>
                    <a:pt x="106" y="248"/>
                  </a:lnTo>
                  <a:lnTo>
                    <a:pt x="120" y="290"/>
                  </a:lnTo>
                  <a:lnTo>
                    <a:pt x="98" y="298"/>
                  </a:lnTo>
                  <a:lnTo>
                    <a:pt x="84" y="256"/>
                  </a:ln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92" name="Freeform 466"/>
            <p:cNvSpPr>
              <a:spLocks noChangeAspect="1" noEditPoints="1"/>
            </p:cNvSpPr>
            <p:nvPr/>
          </p:nvSpPr>
          <p:spPr bwMode="auto">
            <a:xfrm>
              <a:off x="3572" y="2155"/>
              <a:ext cx="159" cy="409"/>
            </a:xfrm>
            <a:custGeom>
              <a:avLst/>
              <a:gdLst>
                <a:gd name="T0" fmla="*/ 0 w 134"/>
                <a:gd name="T1" fmla="*/ 10 h 344"/>
                <a:gd name="T2" fmla="*/ 28 w 134"/>
                <a:gd name="T3" fmla="*/ 0 h 344"/>
                <a:gd name="T4" fmla="*/ 45 w 134"/>
                <a:gd name="T5" fmla="*/ 50 h 344"/>
                <a:gd name="T6" fmla="*/ 17 w 134"/>
                <a:gd name="T7" fmla="*/ 59 h 344"/>
                <a:gd name="T8" fmla="*/ 0 w 134"/>
                <a:gd name="T9" fmla="*/ 10 h 344"/>
                <a:gd name="T10" fmla="*/ 33 w 134"/>
                <a:gd name="T11" fmla="*/ 109 h 344"/>
                <a:gd name="T12" fmla="*/ 62 w 134"/>
                <a:gd name="T13" fmla="*/ 100 h 344"/>
                <a:gd name="T14" fmla="*/ 76 w 134"/>
                <a:gd name="T15" fmla="*/ 150 h 344"/>
                <a:gd name="T16" fmla="*/ 47 w 134"/>
                <a:gd name="T17" fmla="*/ 157 h 344"/>
                <a:gd name="T18" fmla="*/ 33 w 134"/>
                <a:gd name="T19" fmla="*/ 109 h 344"/>
                <a:gd name="T20" fmla="*/ 64 w 134"/>
                <a:gd name="T21" fmla="*/ 207 h 344"/>
                <a:gd name="T22" fmla="*/ 93 w 134"/>
                <a:gd name="T23" fmla="*/ 197 h 344"/>
                <a:gd name="T24" fmla="*/ 109 w 134"/>
                <a:gd name="T25" fmla="*/ 247 h 344"/>
                <a:gd name="T26" fmla="*/ 81 w 134"/>
                <a:gd name="T27" fmla="*/ 257 h 344"/>
                <a:gd name="T28" fmla="*/ 64 w 134"/>
                <a:gd name="T29" fmla="*/ 207 h 344"/>
                <a:gd name="T30" fmla="*/ 97 w 134"/>
                <a:gd name="T31" fmla="*/ 307 h 344"/>
                <a:gd name="T32" fmla="*/ 126 w 134"/>
                <a:gd name="T33" fmla="*/ 297 h 344"/>
                <a:gd name="T34" fmla="*/ 142 w 134"/>
                <a:gd name="T35" fmla="*/ 347 h 344"/>
                <a:gd name="T36" fmla="*/ 114 w 134"/>
                <a:gd name="T37" fmla="*/ 357 h 344"/>
                <a:gd name="T38" fmla="*/ 97 w 134"/>
                <a:gd name="T39" fmla="*/ 307 h 344"/>
                <a:gd name="T40" fmla="*/ 128 w 134"/>
                <a:gd name="T41" fmla="*/ 407 h 344"/>
                <a:gd name="T42" fmla="*/ 157 w 134"/>
                <a:gd name="T43" fmla="*/ 397 h 344"/>
                <a:gd name="T44" fmla="*/ 159 w 134"/>
                <a:gd name="T45" fmla="*/ 399 h 344"/>
                <a:gd name="T46" fmla="*/ 131 w 134"/>
                <a:gd name="T47" fmla="*/ 409 h 344"/>
                <a:gd name="T48" fmla="*/ 128 w 134"/>
                <a:gd name="T49" fmla="*/ 407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4" h="344">
                  <a:moveTo>
                    <a:pt x="0" y="8"/>
                  </a:moveTo>
                  <a:lnTo>
                    <a:pt x="24" y="0"/>
                  </a:lnTo>
                  <a:lnTo>
                    <a:pt x="38" y="42"/>
                  </a:lnTo>
                  <a:lnTo>
                    <a:pt x="14" y="50"/>
                  </a:lnTo>
                  <a:lnTo>
                    <a:pt x="0" y="8"/>
                  </a:lnTo>
                  <a:close/>
                  <a:moveTo>
                    <a:pt x="28" y="92"/>
                  </a:moveTo>
                  <a:lnTo>
                    <a:pt x="52" y="84"/>
                  </a:lnTo>
                  <a:lnTo>
                    <a:pt x="64" y="126"/>
                  </a:lnTo>
                  <a:lnTo>
                    <a:pt x="40" y="132"/>
                  </a:lnTo>
                  <a:lnTo>
                    <a:pt x="28" y="92"/>
                  </a:lnTo>
                  <a:close/>
                  <a:moveTo>
                    <a:pt x="54" y="174"/>
                  </a:moveTo>
                  <a:lnTo>
                    <a:pt x="78" y="166"/>
                  </a:lnTo>
                  <a:lnTo>
                    <a:pt x="92" y="208"/>
                  </a:lnTo>
                  <a:lnTo>
                    <a:pt x="68" y="216"/>
                  </a:lnTo>
                  <a:lnTo>
                    <a:pt x="54" y="174"/>
                  </a:lnTo>
                  <a:close/>
                  <a:moveTo>
                    <a:pt x="82" y="258"/>
                  </a:moveTo>
                  <a:lnTo>
                    <a:pt x="106" y="250"/>
                  </a:lnTo>
                  <a:lnTo>
                    <a:pt x="120" y="292"/>
                  </a:lnTo>
                  <a:lnTo>
                    <a:pt x="96" y="300"/>
                  </a:lnTo>
                  <a:lnTo>
                    <a:pt x="82" y="258"/>
                  </a:lnTo>
                  <a:close/>
                  <a:moveTo>
                    <a:pt x="108" y="342"/>
                  </a:moveTo>
                  <a:lnTo>
                    <a:pt x="132" y="334"/>
                  </a:lnTo>
                  <a:lnTo>
                    <a:pt x="134" y="336"/>
                  </a:lnTo>
                  <a:lnTo>
                    <a:pt x="110" y="344"/>
                  </a:lnTo>
                  <a:lnTo>
                    <a:pt x="108" y="342"/>
                  </a:lnTo>
                  <a:close/>
                </a:path>
              </a:pathLst>
            </a:custGeom>
            <a:solidFill>
              <a:srgbClr val="00FF00"/>
            </a:solidFill>
            <a:ln w="635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3" name="Freeform 467"/>
            <p:cNvSpPr>
              <a:spLocks noChangeAspect="1" noEditPoints="1"/>
            </p:cNvSpPr>
            <p:nvPr/>
          </p:nvSpPr>
          <p:spPr bwMode="auto">
            <a:xfrm>
              <a:off x="2885" y="1368"/>
              <a:ext cx="644" cy="651"/>
            </a:xfrm>
            <a:custGeom>
              <a:avLst/>
              <a:gdLst>
                <a:gd name="T0" fmla="*/ 0 w 542"/>
                <a:gd name="T1" fmla="*/ 21 h 548"/>
                <a:gd name="T2" fmla="*/ 21 w 542"/>
                <a:gd name="T3" fmla="*/ 0 h 548"/>
                <a:gd name="T4" fmla="*/ 57 w 542"/>
                <a:gd name="T5" fmla="*/ 36 h 548"/>
                <a:gd name="T6" fmla="*/ 38 w 542"/>
                <a:gd name="T7" fmla="*/ 57 h 548"/>
                <a:gd name="T8" fmla="*/ 0 w 542"/>
                <a:gd name="T9" fmla="*/ 21 h 548"/>
                <a:gd name="T10" fmla="*/ 74 w 542"/>
                <a:gd name="T11" fmla="*/ 95 h 548"/>
                <a:gd name="T12" fmla="*/ 95 w 542"/>
                <a:gd name="T13" fmla="*/ 74 h 548"/>
                <a:gd name="T14" fmla="*/ 131 w 542"/>
                <a:gd name="T15" fmla="*/ 112 h 548"/>
                <a:gd name="T16" fmla="*/ 109 w 542"/>
                <a:gd name="T17" fmla="*/ 131 h 548"/>
                <a:gd name="T18" fmla="*/ 74 w 542"/>
                <a:gd name="T19" fmla="*/ 95 h 548"/>
                <a:gd name="T20" fmla="*/ 147 w 542"/>
                <a:gd name="T21" fmla="*/ 169 h 548"/>
                <a:gd name="T22" fmla="*/ 169 w 542"/>
                <a:gd name="T23" fmla="*/ 147 h 548"/>
                <a:gd name="T24" fmla="*/ 204 w 542"/>
                <a:gd name="T25" fmla="*/ 185 h 548"/>
                <a:gd name="T26" fmla="*/ 183 w 542"/>
                <a:gd name="T27" fmla="*/ 207 h 548"/>
                <a:gd name="T28" fmla="*/ 147 w 542"/>
                <a:gd name="T29" fmla="*/ 169 h 548"/>
                <a:gd name="T30" fmla="*/ 221 w 542"/>
                <a:gd name="T31" fmla="*/ 242 h 548"/>
                <a:gd name="T32" fmla="*/ 242 w 542"/>
                <a:gd name="T33" fmla="*/ 221 h 548"/>
                <a:gd name="T34" fmla="*/ 278 w 542"/>
                <a:gd name="T35" fmla="*/ 259 h 548"/>
                <a:gd name="T36" fmla="*/ 257 w 542"/>
                <a:gd name="T37" fmla="*/ 280 h 548"/>
                <a:gd name="T38" fmla="*/ 221 w 542"/>
                <a:gd name="T39" fmla="*/ 242 h 548"/>
                <a:gd name="T40" fmla="*/ 292 w 542"/>
                <a:gd name="T41" fmla="*/ 316 h 548"/>
                <a:gd name="T42" fmla="*/ 314 w 542"/>
                <a:gd name="T43" fmla="*/ 297 h 548"/>
                <a:gd name="T44" fmla="*/ 352 w 542"/>
                <a:gd name="T45" fmla="*/ 333 h 548"/>
                <a:gd name="T46" fmla="*/ 330 w 542"/>
                <a:gd name="T47" fmla="*/ 354 h 548"/>
                <a:gd name="T48" fmla="*/ 292 w 542"/>
                <a:gd name="T49" fmla="*/ 316 h 548"/>
                <a:gd name="T50" fmla="*/ 366 w 542"/>
                <a:gd name="T51" fmla="*/ 392 h 548"/>
                <a:gd name="T52" fmla="*/ 387 w 542"/>
                <a:gd name="T53" fmla="*/ 371 h 548"/>
                <a:gd name="T54" fmla="*/ 425 w 542"/>
                <a:gd name="T55" fmla="*/ 406 h 548"/>
                <a:gd name="T56" fmla="*/ 404 w 542"/>
                <a:gd name="T57" fmla="*/ 428 h 548"/>
                <a:gd name="T58" fmla="*/ 366 w 542"/>
                <a:gd name="T59" fmla="*/ 392 h 548"/>
                <a:gd name="T60" fmla="*/ 440 w 542"/>
                <a:gd name="T61" fmla="*/ 466 h 548"/>
                <a:gd name="T62" fmla="*/ 461 w 542"/>
                <a:gd name="T63" fmla="*/ 444 h 548"/>
                <a:gd name="T64" fmla="*/ 497 w 542"/>
                <a:gd name="T65" fmla="*/ 482 h 548"/>
                <a:gd name="T66" fmla="*/ 475 w 542"/>
                <a:gd name="T67" fmla="*/ 501 h 548"/>
                <a:gd name="T68" fmla="*/ 440 w 542"/>
                <a:gd name="T69" fmla="*/ 466 h 548"/>
                <a:gd name="T70" fmla="*/ 513 w 542"/>
                <a:gd name="T71" fmla="*/ 539 h 548"/>
                <a:gd name="T72" fmla="*/ 535 w 542"/>
                <a:gd name="T73" fmla="*/ 518 h 548"/>
                <a:gd name="T74" fmla="*/ 570 w 542"/>
                <a:gd name="T75" fmla="*/ 556 h 548"/>
                <a:gd name="T76" fmla="*/ 549 w 542"/>
                <a:gd name="T77" fmla="*/ 577 h 548"/>
                <a:gd name="T78" fmla="*/ 513 w 542"/>
                <a:gd name="T79" fmla="*/ 539 h 548"/>
                <a:gd name="T80" fmla="*/ 587 w 542"/>
                <a:gd name="T81" fmla="*/ 613 h 548"/>
                <a:gd name="T82" fmla="*/ 608 w 542"/>
                <a:gd name="T83" fmla="*/ 592 h 548"/>
                <a:gd name="T84" fmla="*/ 644 w 542"/>
                <a:gd name="T85" fmla="*/ 630 h 548"/>
                <a:gd name="T86" fmla="*/ 623 w 542"/>
                <a:gd name="T87" fmla="*/ 651 h 548"/>
                <a:gd name="T88" fmla="*/ 587 w 542"/>
                <a:gd name="T89" fmla="*/ 613 h 5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2" h="548">
                  <a:moveTo>
                    <a:pt x="0" y="18"/>
                  </a:moveTo>
                  <a:lnTo>
                    <a:pt x="18" y="0"/>
                  </a:lnTo>
                  <a:lnTo>
                    <a:pt x="48" y="30"/>
                  </a:lnTo>
                  <a:lnTo>
                    <a:pt x="32" y="48"/>
                  </a:lnTo>
                  <a:lnTo>
                    <a:pt x="0" y="18"/>
                  </a:lnTo>
                  <a:close/>
                  <a:moveTo>
                    <a:pt x="62" y="80"/>
                  </a:moveTo>
                  <a:lnTo>
                    <a:pt x="80" y="62"/>
                  </a:lnTo>
                  <a:lnTo>
                    <a:pt x="110" y="94"/>
                  </a:lnTo>
                  <a:lnTo>
                    <a:pt x="92" y="110"/>
                  </a:lnTo>
                  <a:lnTo>
                    <a:pt x="62" y="80"/>
                  </a:lnTo>
                  <a:close/>
                  <a:moveTo>
                    <a:pt x="124" y="142"/>
                  </a:moveTo>
                  <a:lnTo>
                    <a:pt x="142" y="124"/>
                  </a:lnTo>
                  <a:lnTo>
                    <a:pt x="172" y="156"/>
                  </a:lnTo>
                  <a:lnTo>
                    <a:pt x="154" y="174"/>
                  </a:lnTo>
                  <a:lnTo>
                    <a:pt x="124" y="142"/>
                  </a:lnTo>
                  <a:close/>
                  <a:moveTo>
                    <a:pt x="186" y="204"/>
                  </a:moveTo>
                  <a:lnTo>
                    <a:pt x="204" y="186"/>
                  </a:lnTo>
                  <a:lnTo>
                    <a:pt x="234" y="218"/>
                  </a:lnTo>
                  <a:lnTo>
                    <a:pt x="216" y="236"/>
                  </a:lnTo>
                  <a:lnTo>
                    <a:pt x="186" y="204"/>
                  </a:lnTo>
                  <a:close/>
                  <a:moveTo>
                    <a:pt x="246" y="266"/>
                  </a:moveTo>
                  <a:lnTo>
                    <a:pt x="264" y="250"/>
                  </a:lnTo>
                  <a:lnTo>
                    <a:pt x="296" y="280"/>
                  </a:lnTo>
                  <a:lnTo>
                    <a:pt x="278" y="298"/>
                  </a:lnTo>
                  <a:lnTo>
                    <a:pt x="246" y="266"/>
                  </a:lnTo>
                  <a:close/>
                  <a:moveTo>
                    <a:pt x="308" y="330"/>
                  </a:moveTo>
                  <a:lnTo>
                    <a:pt x="326" y="312"/>
                  </a:lnTo>
                  <a:lnTo>
                    <a:pt x="358" y="342"/>
                  </a:lnTo>
                  <a:lnTo>
                    <a:pt x="340" y="360"/>
                  </a:lnTo>
                  <a:lnTo>
                    <a:pt x="308" y="330"/>
                  </a:lnTo>
                  <a:close/>
                  <a:moveTo>
                    <a:pt x="370" y="392"/>
                  </a:moveTo>
                  <a:lnTo>
                    <a:pt x="388" y="374"/>
                  </a:lnTo>
                  <a:lnTo>
                    <a:pt x="418" y="406"/>
                  </a:lnTo>
                  <a:lnTo>
                    <a:pt x="400" y="422"/>
                  </a:lnTo>
                  <a:lnTo>
                    <a:pt x="370" y="392"/>
                  </a:lnTo>
                  <a:close/>
                  <a:moveTo>
                    <a:pt x="432" y="454"/>
                  </a:moveTo>
                  <a:lnTo>
                    <a:pt x="450" y="436"/>
                  </a:lnTo>
                  <a:lnTo>
                    <a:pt x="480" y="468"/>
                  </a:lnTo>
                  <a:lnTo>
                    <a:pt x="462" y="486"/>
                  </a:lnTo>
                  <a:lnTo>
                    <a:pt x="432" y="454"/>
                  </a:lnTo>
                  <a:close/>
                  <a:moveTo>
                    <a:pt x="494" y="516"/>
                  </a:moveTo>
                  <a:lnTo>
                    <a:pt x="512" y="498"/>
                  </a:lnTo>
                  <a:lnTo>
                    <a:pt x="542" y="530"/>
                  </a:lnTo>
                  <a:lnTo>
                    <a:pt x="524" y="548"/>
                  </a:lnTo>
                  <a:lnTo>
                    <a:pt x="494" y="51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he-IL"/>
            </a:p>
          </p:txBody>
        </p:sp>
        <p:sp>
          <p:nvSpPr>
            <p:cNvPr id="24894" name="Line 468"/>
            <p:cNvSpPr>
              <a:spLocks noChangeAspect="1" noChangeShapeType="1"/>
            </p:cNvSpPr>
            <p:nvPr/>
          </p:nvSpPr>
          <p:spPr bwMode="auto">
            <a:xfrm>
              <a:off x="2920" y="2007"/>
              <a:ext cx="12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5" name="Line 469"/>
            <p:cNvSpPr>
              <a:spLocks noChangeAspect="1" noChangeShapeType="1"/>
            </p:cNvSpPr>
            <p:nvPr/>
          </p:nvSpPr>
          <p:spPr bwMode="auto">
            <a:xfrm>
              <a:off x="2937" y="2052"/>
              <a:ext cx="5" cy="8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6" name="Line 470"/>
            <p:cNvSpPr>
              <a:spLocks noChangeAspect="1" noChangeShapeType="1"/>
            </p:cNvSpPr>
            <p:nvPr/>
          </p:nvSpPr>
          <p:spPr bwMode="auto">
            <a:xfrm>
              <a:off x="2944" y="2069"/>
              <a:ext cx="3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7" name="Line 471"/>
            <p:cNvSpPr>
              <a:spLocks noChangeAspect="1" noChangeShapeType="1"/>
            </p:cNvSpPr>
            <p:nvPr/>
          </p:nvSpPr>
          <p:spPr bwMode="auto">
            <a:xfrm>
              <a:off x="2951" y="2090"/>
              <a:ext cx="12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8" name="Line 472"/>
            <p:cNvSpPr>
              <a:spLocks noChangeAspect="1" noChangeShapeType="1"/>
            </p:cNvSpPr>
            <p:nvPr/>
          </p:nvSpPr>
          <p:spPr bwMode="auto">
            <a:xfrm>
              <a:off x="2970" y="2136"/>
              <a:ext cx="3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899" name="Line 473"/>
            <p:cNvSpPr>
              <a:spLocks noChangeAspect="1" noChangeShapeType="1"/>
            </p:cNvSpPr>
            <p:nvPr/>
          </p:nvSpPr>
          <p:spPr bwMode="auto">
            <a:xfrm>
              <a:off x="2975" y="2152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0" name="Line 474"/>
            <p:cNvSpPr>
              <a:spLocks noChangeAspect="1" noChangeShapeType="1"/>
            </p:cNvSpPr>
            <p:nvPr/>
          </p:nvSpPr>
          <p:spPr bwMode="auto">
            <a:xfrm>
              <a:off x="2985" y="2174"/>
              <a:ext cx="7" cy="19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1" name="Line 475"/>
            <p:cNvSpPr>
              <a:spLocks noChangeAspect="1" noChangeShapeType="1"/>
            </p:cNvSpPr>
            <p:nvPr/>
          </p:nvSpPr>
          <p:spPr bwMode="auto">
            <a:xfrm>
              <a:off x="3538" y="2019"/>
              <a:ext cx="10" cy="33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2" name="Line 476"/>
            <p:cNvSpPr>
              <a:spLocks noChangeAspect="1" noChangeShapeType="1"/>
            </p:cNvSpPr>
            <p:nvPr/>
          </p:nvSpPr>
          <p:spPr bwMode="auto">
            <a:xfrm>
              <a:off x="3553" y="2064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3" name="Line 477"/>
            <p:cNvSpPr>
              <a:spLocks noChangeAspect="1" noChangeShapeType="1"/>
            </p:cNvSpPr>
            <p:nvPr/>
          </p:nvSpPr>
          <p:spPr bwMode="auto">
            <a:xfrm>
              <a:off x="3560" y="2083"/>
              <a:ext cx="2" cy="7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4" name="Line 478"/>
            <p:cNvSpPr>
              <a:spLocks noChangeAspect="1" noChangeShapeType="1"/>
            </p:cNvSpPr>
            <p:nvPr/>
          </p:nvSpPr>
          <p:spPr bwMode="auto">
            <a:xfrm>
              <a:off x="3567" y="2105"/>
              <a:ext cx="9" cy="31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  <p:sp>
          <p:nvSpPr>
            <p:cNvPr id="24905" name="Line 479"/>
            <p:cNvSpPr>
              <a:spLocks noChangeAspect="1" noChangeShapeType="1"/>
            </p:cNvSpPr>
            <p:nvPr/>
          </p:nvSpPr>
          <p:spPr bwMode="auto">
            <a:xfrm>
              <a:off x="3581" y="2150"/>
              <a:ext cx="3" cy="2"/>
            </a:xfrm>
            <a:prstGeom prst="line">
              <a:avLst/>
            </a:prstGeom>
            <a:noFill/>
            <a:ln w="63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e-IL"/>
            </a:p>
          </p:txBody>
        </p:sp>
      </p:grpSp>
      <p:sp>
        <p:nvSpPr>
          <p:cNvPr id="24821" name="Rectangle 413"/>
          <p:cNvSpPr>
            <a:spLocks noChangeArrowheads="1"/>
          </p:cNvSpPr>
          <p:nvPr/>
        </p:nvSpPr>
        <p:spPr bwMode="auto">
          <a:xfrm>
            <a:off x="1182688" y="-177800"/>
            <a:ext cx="726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rtl="1"/>
            <a:r>
              <a:rPr lang="en-US" sz="3600" dirty="0" smtClean="0"/>
              <a:t>After </a:t>
            </a:r>
            <a:r>
              <a:rPr lang="en-US" sz="3600" dirty="0" err="1" smtClean="0"/>
              <a:t>deflickering</a:t>
            </a:r>
            <a:endParaRPr lang="en-US" sz="3600" dirty="0"/>
          </a:p>
        </p:txBody>
      </p:sp>
      <p:sp>
        <p:nvSpPr>
          <p:cNvPr id="24822" name="Rectangle 414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latin typeface="Tahoma" pitchFamily="34" charset="0"/>
              </a:rPr>
              <a:t>Swirski</a:t>
            </a:r>
            <a:r>
              <a:rPr lang="en-US" dirty="0">
                <a:latin typeface="Tahoma" pitchFamily="34" charset="0"/>
              </a:rPr>
              <a:t>, </a:t>
            </a:r>
            <a:r>
              <a:rPr lang="en-US" dirty="0" err="1" smtClean="0">
                <a:latin typeface="Tahoma" pitchFamily="34" charset="0"/>
              </a:rPr>
              <a:t>Schechner</a:t>
            </a:r>
            <a:endParaRPr lang="en-US" i="1" dirty="0">
              <a:latin typeface="Tahoma" pitchFamily="34" charset="0"/>
            </a:endParaRPr>
          </a:p>
        </p:txBody>
      </p:sp>
      <p:grpSp>
        <p:nvGrpSpPr>
          <p:cNvPr id="248152" name="Group 344"/>
          <p:cNvGrpSpPr>
            <a:grpSpLocks noChangeAspect="1"/>
          </p:cNvGrpSpPr>
          <p:nvPr/>
        </p:nvGrpSpPr>
        <p:grpSpPr bwMode="auto">
          <a:xfrm>
            <a:off x="2378075" y="2760663"/>
            <a:ext cx="4833938" cy="339725"/>
            <a:chOff x="1474" y="1185"/>
            <a:chExt cx="2562" cy="180"/>
          </a:xfrm>
        </p:grpSpPr>
        <p:grpSp>
          <p:nvGrpSpPr>
            <p:cNvPr id="24831" name="Group 345"/>
            <p:cNvGrpSpPr>
              <a:grpSpLocks noChangeAspect="1"/>
            </p:cNvGrpSpPr>
            <p:nvPr/>
          </p:nvGrpSpPr>
          <p:grpSpPr bwMode="auto">
            <a:xfrm>
              <a:off x="1474" y="1185"/>
              <a:ext cx="2562" cy="180"/>
              <a:chOff x="1845" y="2766"/>
              <a:chExt cx="2562" cy="180"/>
            </a:xfrm>
          </p:grpSpPr>
          <p:grpSp>
            <p:nvGrpSpPr>
              <p:cNvPr id="24837" name="Group 346"/>
              <p:cNvGrpSpPr>
                <a:grpSpLocks noChangeAspect="1"/>
              </p:cNvGrpSpPr>
              <p:nvPr/>
            </p:nvGrpSpPr>
            <p:grpSpPr bwMode="auto">
              <a:xfrm>
                <a:off x="3177" y="2890"/>
                <a:ext cx="48" cy="54"/>
                <a:chOff x="3177" y="2890"/>
                <a:chExt cx="48" cy="54"/>
              </a:xfrm>
            </p:grpSpPr>
            <p:sp>
              <p:nvSpPr>
                <p:cNvPr id="24858" name="Line 3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177" y="2890"/>
                  <a:ext cx="48" cy="54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9" name="Freeform 348"/>
                <p:cNvSpPr>
                  <a:spLocks noChangeAspect="1"/>
                </p:cNvSpPr>
                <p:nvPr/>
              </p:nvSpPr>
              <p:spPr bwMode="auto">
                <a:xfrm>
                  <a:off x="3177" y="2904"/>
                  <a:ext cx="36" cy="40"/>
                </a:xfrm>
                <a:custGeom>
                  <a:avLst/>
                  <a:gdLst>
                    <a:gd name="T0" fmla="*/ 24 w 36"/>
                    <a:gd name="T1" fmla="*/ 0 h 40"/>
                    <a:gd name="T2" fmla="*/ 0 w 36"/>
                    <a:gd name="T3" fmla="*/ 40 h 40"/>
                    <a:gd name="T4" fmla="*/ 36 w 36"/>
                    <a:gd name="T5" fmla="*/ 12 h 40"/>
                    <a:gd name="T6" fmla="*/ 24 w 36"/>
                    <a:gd name="T7" fmla="*/ 0 h 4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40">
                      <a:moveTo>
                        <a:pt x="24" y="0"/>
                      </a:moveTo>
                      <a:lnTo>
                        <a:pt x="0" y="40"/>
                      </a:lnTo>
                      <a:lnTo>
                        <a:pt x="36" y="12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60" name="Freeform 349"/>
                <p:cNvSpPr>
                  <a:spLocks noChangeAspect="1"/>
                </p:cNvSpPr>
                <p:nvPr/>
              </p:nvSpPr>
              <p:spPr bwMode="auto">
                <a:xfrm>
                  <a:off x="3177" y="2904"/>
                  <a:ext cx="36" cy="40"/>
                </a:xfrm>
                <a:custGeom>
                  <a:avLst/>
                  <a:gdLst>
                    <a:gd name="T0" fmla="*/ 24 w 36"/>
                    <a:gd name="T1" fmla="*/ 0 h 40"/>
                    <a:gd name="T2" fmla="*/ 0 w 36"/>
                    <a:gd name="T3" fmla="*/ 40 h 40"/>
                    <a:gd name="T4" fmla="*/ 36 w 36"/>
                    <a:gd name="T5" fmla="*/ 12 h 40"/>
                    <a:gd name="T6" fmla="*/ 24 w 36"/>
                    <a:gd name="T7" fmla="*/ 0 h 40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40">
                      <a:moveTo>
                        <a:pt x="24" y="0"/>
                      </a:moveTo>
                      <a:lnTo>
                        <a:pt x="0" y="40"/>
                      </a:lnTo>
                      <a:lnTo>
                        <a:pt x="36" y="12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sp>
            <p:nvSpPr>
              <p:cNvPr id="24838" name="Line 350"/>
              <p:cNvSpPr>
                <a:spLocks noChangeAspect="1" noChangeShapeType="1"/>
              </p:cNvSpPr>
              <p:nvPr/>
            </p:nvSpPr>
            <p:spPr bwMode="auto">
              <a:xfrm flipH="1">
                <a:off x="1845" y="2876"/>
                <a:ext cx="1410" cy="7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39" name="Line 351"/>
              <p:cNvSpPr>
                <a:spLocks noChangeAspect="1" noChangeShapeType="1"/>
              </p:cNvSpPr>
              <p:nvPr/>
            </p:nvSpPr>
            <p:spPr bwMode="auto">
              <a:xfrm flipH="1">
                <a:off x="3295" y="2850"/>
                <a:ext cx="460" cy="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grpSp>
            <p:nvGrpSpPr>
              <p:cNvPr id="24840" name="Group 352"/>
              <p:cNvGrpSpPr>
                <a:grpSpLocks noChangeAspect="1"/>
              </p:cNvGrpSpPr>
              <p:nvPr/>
            </p:nvGrpSpPr>
            <p:grpSpPr bwMode="auto">
              <a:xfrm>
                <a:off x="3741" y="2872"/>
                <a:ext cx="16" cy="66"/>
                <a:chOff x="3741" y="2872"/>
                <a:chExt cx="16" cy="66"/>
              </a:xfrm>
            </p:grpSpPr>
            <p:sp>
              <p:nvSpPr>
                <p:cNvPr id="24855" name="Line 353"/>
                <p:cNvSpPr>
                  <a:spLocks noChangeAspect="1" noChangeShapeType="1"/>
                </p:cNvSpPr>
                <p:nvPr/>
              </p:nvSpPr>
              <p:spPr bwMode="auto">
                <a:xfrm>
                  <a:off x="3747" y="2872"/>
                  <a:ext cx="6" cy="66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6" name="Freeform 354"/>
                <p:cNvSpPr>
                  <a:spLocks noChangeAspect="1"/>
                </p:cNvSpPr>
                <p:nvPr/>
              </p:nvSpPr>
              <p:spPr bwMode="auto">
                <a:xfrm>
                  <a:off x="3741" y="2894"/>
                  <a:ext cx="16" cy="44"/>
                </a:xfrm>
                <a:custGeom>
                  <a:avLst/>
                  <a:gdLst>
                    <a:gd name="T0" fmla="*/ 0 w 16"/>
                    <a:gd name="T1" fmla="*/ 2 h 44"/>
                    <a:gd name="T2" fmla="*/ 14 w 16"/>
                    <a:gd name="T3" fmla="*/ 44 h 44"/>
                    <a:gd name="T4" fmla="*/ 16 w 16"/>
                    <a:gd name="T5" fmla="*/ 0 h 44"/>
                    <a:gd name="T6" fmla="*/ 0 w 16"/>
                    <a:gd name="T7" fmla="*/ 2 h 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44">
                      <a:moveTo>
                        <a:pt x="0" y="2"/>
                      </a:moveTo>
                      <a:lnTo>
                        <a:pt x="14" y="44"/>
                      </a:lnTo>
                      <a:lnTo>
                        <a:pt x="16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7" name="Freeform 355"/>
                <p:cNvSpPr>
                  <a:spLocks noChangeAspect="1"/>
                </p:cNvSpPr>
                <p:nvPr/>
              </p:nvSpPr>
              <p:spPr bwMode="auto">
                <a:xfrm>
                  <a:off x="3741" y="2894"/>
                  <a:ext cx="16" cy="44"/>
                </a:xfrm>
                <a:custGeom>
                  <a:avLst/>
                  <a:gdLst>
                    <a:gd name="T0" fmla="*/ 0 w 16"/>
                    <a:gd name="T1" fmla="*/ 2 h 44"/>
                    <a:gd name="T2" fmla="*/ 14 w 16"/>
                    <a:gd name="T3" fmla="*/ 44 h 44"/>
                    <a:gd name="T4" fmla="*/ 16 w 16"/>
                    <a:gd name="T5" fmla="*/ 0 h 44"/>
                    <a:gd name="T6" fmla="*/ 0 w 16"/>
                    <a:gd name="T7" fmla="*/ 2 h 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" h="44">
                      <a:moveTo>
                        <a:pt x="0" y="2"/>
                      </a:moveTo>
                      <a:lnTo>
                        <a:pt x="14" y="44"/>
                      </a:lnTo>
                      <a:lnTo>
                        <a:pt x="16" y="0"/>
                      </a:lnTo>
                      <a:lnTo>
                        <a:pt x="0" y="2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41" name="Group 356"/>
              <p:cNvGrpSpPr>
                <a:grpSpLocks noChangeAspect="1"/>
              </p:cNvGrpSpPr>
              <p:nvPr/>
            </p:nvGrpSpPr>
            <p:grpSpPr bwMode="auto">
              <a:xfrm>
                <a:off x="3771" y="2766"/>
                <a:ext cx="46" cy="48"/>
                <a:chOff x="3771" y="2766"/>
                <a:chExt cx="46" cy="48"/>
              </a:xfrm>
            </p:grpSpPr>
            <p:sp>
              <p:nvSpPr>
                <p:cNvPr id="24852" name="Line 3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771" y="2766"/>
                  <a:ext cx="44" cy="48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3" name="Freeform 358"/>
                <p:cNvSpPr>
                  <a:spLocks noChangeAspect="1"/>
                </p:cNvSpPr>
                <p:nvPr/>
              </p:nvSpPr>
              <p:spPr bwMode="auto">
                <a:xfrm>
                  <a:off x="3781" y="2766"/>
                  <a:ext cx="36" cy="36"/>
                </a:xfrm>
                <a:custGeom>
                  <a:avLst/>
                  <a:gdLst>
                    <a:gd name="T0" fmla="*/ 12 w 36"/>
                    <a:gd name="T1" fmla="*/ 36 h 36"/>
                    <a:gd name="T2" fmla="*/ 36 w 36"/>
                    <a:gd name="T3" fmla="*/ 0 h 36"/>
                    <a:gd name="T4" fmla="*/ 0 w 36"/>
                    <a:gd name="T5" fmla="*/ 26 h 36"/>
                    <a:gd name="T6" fmla="*/ 12 w 36"/>
                    <a:gd name="T7" fmla="*/ 36 h 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36">
                      <a:moveTo>
                        <a:pt x="12" y="36"/>
                      </a:moveTo>
                      <a:lnTo>
                        <a:pt x="36" y="0"/>
                      </a:lnTo>
                      <a:lnTo>
                        <a:pt x="0" y="26"/>
                      </a:lnTo>
                      <a:lnTo>
                        <a:pt x="12" y="3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4" name="Freeform 359"/>
                <p:cNvSpPr>
                  <a:spLocks noChangeAspect="1"/>
                </p:cNvSpPr>
                <p:nvPr/>
              </p:nvSpPr>
              <p:spPr bwMode="auto">
                <a:xfrm>
                  <a:off x="3781" y="2766"/>
                  <a:ext cx="36" cy="36"/>
                </a:xfrm>
                <a:custGeom>
                  <a:avLst/>
                  <a:gdLst>
                    <a:gd name="T0" fmla="*/ 12 w 36"/>
                    <a:gd name="T1" fmla="*/ 36 h 36"/>
                    <a:gd name="T2" fmla="*/ 36 w 36"/>
                    <a:gd name="T3" fmla="*/ 0 h 36"/>
                    <a:gd name="T4" fmla="*/ 0 w 36"/>
                    <a:gd name="T5" fmla="*/ 26 h 36"/>
                    <a:gd name="T6" fmla="*/ 12 w 36"/>
                    <a:gd name="T7" fmla="*/ 36 h 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" h="36">
                      <a:moveTo>
                        <a:pt x="12" y="36"/>
                      </a:moveTo>
                      <a:lnTo>
                        <a:pt x="36" y="0"/>
                      </a:lnTo>
                      <a:lnTo>
                        <a:pt x="0" y="26"/>
                      </a:lnTo>
                      <a:lnTo>
                        <a:pt x="12" y="36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42" name="Group 360"/>
              <p:cNvGrpSpPr>
                <a:grpSpLocks noChangeAspect="1"/>
              </p:cNvGrpSpPr>
              <p:nvPr/>
            </p:nvGrpSpPr>
            <p:grpSpPr bwMode="auto">
              <a:xfrm>
                <a:off x="3283" y="2890"/>
                <a:ext cx="64" cy="42"/>
                <a:chOff x="3283" y="2890"/>
                <a:chExt cx="64" cy="42"/>
              </a:xfrm>
            </p:grpSpPr>
            <p:sp>
              <p:nvSpPr>
                <p:cNvPr id="24849" name="Line 361"/>
                <p:cNvSpPr>
                  <a:spLocks noChangeAspect="1" noChangeShapeType="1"/>
                </p:cNvSpPr>
                <p:nvPr/>
              </p:nvSpPr>
              <p:spPr bwMode="auto">
                <a:xfrm>
                  <a:off x="3283" y="2890"/>
                  <a:ext cx="64" cy="42"/>
                </a:xfrm>
                <a:prstGeom prst="line">
                  <a:avLst/>
                </a:prstGeom>
                <a:noFill/>
                <a:ln w="63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0" name="Freeform 362"/>
                <p:cNvSpPr>
                  <a:spLocks noChangeAspect="1"/>
                </p:cNvSpPr>
                <p:nvPr/>
              </p:nvSpPr>
              <p:spPr bwMode="auto">
                <a:xfrm>
                  <a:off x="3305" y="2900"/>
                  <a:ext cx="42" cy="32"/>
                </a:xfrm>
                <a:custGeom>
                  <a:avLst/>
                  <a:gdLst>
                    <a:gd name="T0" fmla="*/ 0 w 42"/>
                    <a:gd name="T1" fmla="*/ 14 h 32"/>
                    <a:gd name="T2" fmla="*/ 42 w 42"/>
                    <a:gd name="T3" fmla="*/ 32 h 32"/>
                    <a:gd name="T4" fmla="*/ 8 w 42"/>
                    <a:gd name="T5" fmla="*/ 0 h 32"/>
                    <a:gd name="T6" fmla="*/ 0 w 42"/>
                    <a:gd name="T7" fmla="*/ 14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2" h="32">
                      <a:moveTo>
                        <a:pt x="0" y="14"/>
                      </a:moveTo>
                      <a:lnTo>
                        <a:pt x="42" y="32"/>
                      </a:lnTo>
                      <a:lnTo>
                        <a:pt x="8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51" name="Freeform 363"/>
                <p:cNvSpPr>
                  <a:spLocks noChangeAspect="1"/>
                </p:cNvSpPr>
                <p:nvPr/>
              </p:nvSpPr>
              <p:spPr bwMode="auto">
                <a:xfrm>
                  <a:off x="3305" y="2900"/>
                  <a:ext cx="42" cy="32"/>
                </a:xfrm>
                <a:custGeom>
                  <a:avLst/>
                  <a:gdLst>
                    <a:gd name="T0" fmla="*/ 0 w 42"/>
                    <a:gd name="T1" fmla="*/ 14 h 32"/>
                    <a:gd name="T2" fmla="*/ 42 w 42"/>
                    <a:gd name="T3" fmla="*/ 32 h 32"/>
                    <a:gd name="T4" fmla="*/ 8 w 42"/>
                    <a:gd name="T5" fmla="*/ 0 h 32"/>
                    <a:gd name="T6" fmla="*/ 0 w 42"/>
                    <a:gd name="T7" fmla="*/ 14 h 3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2" h="32">
                      <a:moveTo>
                        <a:pt x="0" y="14"/>
                      </a:moveTo>
                      <a:lnTo>
                        <a:pt x="42" y="32"/>
                      </a:lnTo>
                      <a:lnTo>
                        <a:pt x="8" y="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635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grpSp>
            <p:nvGrpSpPr>
              <p:cNvPr id="24843" name="Group 364"/>
              <p:cNvGrpSpPr>
                <a:grpSpLocks noChangeAspect="1"/>
              </p:cNvGrpSpPr>
              <p:nvPr/>
            </p:nvGrpSpPr>
            <p:grpSpPr bwMode="auto">
              <a:xfrm>
                <a:off x="3813" y="2814"/>
                <a:ext cx="594" cy="48"/>
                <a:chOff x="3813" y="2814"/>
                <a:chExt cx="594" cy="48"/>
              </a:xfrm>
            </p:grpSpPr>
            <p:sp>
              <p:nvSpPr>
                <p:cNvPr id="24845" name="Line 3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933" y="2814"/>
                  <a:ext cx="474" cy="28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46" name="Line 36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813" y="2836"/>
                  <a:ext cx="186" cy="1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47" name="Freeform 367"/>
                <p:cNvSpPr>
                  <a:spLocks noChangeAspect="1"/>
                </p:cNvSpPr>
                <p:nvPr/>
              </p:nvSpPr>
              <p:spPr bwMode="auto">
                <a:xfrm>
                  <a:off x="3813" y="2818"/>
                  <a:ext cx="114" cy="44"/>
                </a:xfrm>
                <a:custGeom>
                  <a:avLst/>
                  <a:gdLst>
                    <a:gd name="T0" fmla="*/ 112 w 114"/>
                    <a:gd name="T1" fmla="*/ 0 h 44"/>
                    <a:gd name="T2" fmla="*/ 0 w 114"/>
                    <a:gd name="T3" fmla="*/ 28 h 44"/>
                    <a:gd name="T4" fmla="*/ 114 w 114"/>
                    <a:gd name="T5" fmla="*/ 44 h 44"/>
                    <a:gd name="T6" fmla="*/ 90 w 114"/>
                    <a:gd name="T7" fmla="*/ 24 h 44"/>
                    <a:gd name="T8" fmla="*/ 112 w 114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4" h="44">
                      <a:moveTo>
                        <a:pt x="112" y="0"/>
                      </a:moveTo>
                      <a:lnTo>
                        <a:pt x="0" y="28"/>
                      </a:lnTo>
                      <a:lnTo>
                        <a:pt x="114" y="44"/>
                      </a:lnTo>
                      <a:lnTo>
                        <a:pt x="90" y="24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he-IL"/>
                </a:p>
              </p:txBody>
            </p:sp>
            <p:sp>
              <p:nvSpPr>
                <p:cNvPr id="24848" name="Freeform 368"/>
                <p:cNvSpPr>
                  <a:spLocks noChangeAspect="1"/>
                </p:cNvSpPr>
                <p:nvPr/>
              </p:nvSpPr>
              <p:spPr bwMode="auto">
                <a:xfrm>
                  <a:off x="3813" y="2818"/>
                  <a:ext cx="114" cy="44"/>
                </a:xfrm>
                <a:custGeom>
                  <a:avLst/>
                  <a:gdLst>
                    <a:gd name="T0" fmla="*/ 112 w 114"/>
                    <a:gd name="T1" fmla="*/ 0 h 44"/>
                    <a:gd name="T2" fmla="*/ 0 w 114"/>
                    <a:gd name="T3" fmla="*/ 28 h 44"/>
                    <a:gd name="T4" fmla="*/ 114 w 114"/>
                    <a:gd name="T5" fmla="*/ 44 h 44"/>
                    <a:gd name="T6" fmla="*/ 90 w 114"/>
                    <a:gd name="T7" fmla="*/ 24 h 44"/>
                    <a:gd name="T8" fmla="*/ 112 w 114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4" h="44">
                      <a:moveTo>
                        <a:pt x="112" y="0"/>
                      </a:moveTo>
                      <a:lnTo>
                        <a:pt x="0" y="28"/>
                      </a:lnTo>
                      <a:lnTo>
                        <a:pt x="114" y="44"/>
                      </a:lnTo>
                      <a:lnTo>
                        <a:pt x="90" y="24"/>
                      </a:lnTo>
                      <a:lnTo>
                        <a:pt x="112" y="0"/>
                      </a:lnTo>
                    </a:path>
                  </a:pathLst>
                </a:custGeom>
                <a:noFill/>
                <a:ln w="9525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he-IL"/>
                </a:p>
              </p:txBody>
            </p:sp>
          </p:grpSp>
          <p:sp>
            <p:nvSpPr>
              <p:cNvPr id="24844" name="Freeform 369"/>
              <p:cNvSpPr>
                <a:spLocks noChangeAspect="1"/>
              </p:cNvSpPr>
              <p:nvPr/>
            </p:nvSpPr>
            <p:spPr bwMode="auto">
              <a:xfrm>
                <a:off x="2494" y="2886"/>
                <a:ext cx="116" cy="46"/>
              </a:xfrm>
              <a:custGeom>
                <a:avLst/>
                <a:gdLst>
                  <a:gd name="T0" fmla="*/ 114 w 116"/>
                  <a:gd name="T1" fmla="*/ 0 h 46"/>
                  <a:gd name="T2" fmla="*/ 0 w 116"/>
                  <a:gd name="T3" fmla="*/ 28 h 46"/>
                  <a:gd name="T4" fmla="*/ 116 w 116"/>
                  <a:gd name="T5" fmla="*/ 46 h 46"/>
                  <a:gd name="T6" fmla="*/ 92 w 116"/>
                  <a:gd name="T7" fmla="*/ 24 h 46"/>
                  <a:gd name="T8" fmla="*/ 114 w 116"/>
                  <a:gd name="T9" fmla="*/ 0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6" h="46">
                    <a:moveTo>
                      <a:pt x="114" y="0"/>
                    </a:moveTo>
                    <a:lnTo>
                      <a:pt x="0" y="28"/>
                    </a:lnTo>
                    <a:lnTo>
                      <a:pt x="116" y="46"/>
                    </a:lnTo>
                    <a:lnTo>
                      <a:pt x="92" y="24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</p:grpSp>
        <p:grpSp>
          <p:nvGrpSpPr>
            <p:cNvPr id="24832" name="Group 370"/>
            <p:cNvGrpSpPr>
              <a:grpSpLocks noChangeAspect="1"/>
            </p:cNvGrpSpPr>
            <p:nvPr/>
          </p:nvGrpSpPr>
          <p:grpSpPr bwMode="auto">
            <a:xfrm>
              <a:off x="2835" y="1230"/>
              <a:ext cx="574" cy="96"/>
              <a:chOff x="3185" y="2788"/>
              <a:chExt cx="574" cy="96"/>
            </a:xfrm>
          </p:grpSpPr>
          <p:sp>
            <p:nvSpPr>
              <p:cNvPr id="24833" name="Freeform 371"/>
              <p:cNvSpPr>
                <a:spLocks noChangeAspect="1"/>
              </p:cNvSpPr>
              <p:nvPr/>
            </p:nvSpPr>
            <p:spPr bwMode="auto">
              <a:xfrm>
                <a:off x="3185" y="2814"/>
                <a:ext cx="88" cy="70"/>
              </a:xfrm>
              <a:custGeom>
                <a:avLst/>
                <a:gdLst>
                  <a:gd name="T0" fmla="*/ 8 w 88"/>
                  <a:gd name="T1" fmla="*/ 14 h 70"/>
                  <a:gd name="T2" fmla="*/ 0 w 88"/>
                  <a:gd name="T3" fmla="*/ 48 h 70"/>
                  <a:gd name="T4" fmla="*/ 36 w 88"/>
                  <a:gd name="T5" fmla="*/ 70 h 70"/>
                  <a:gd name="T6" fmla="*/ 80 w 88"/>
                  <a:gd name="T7" fmla="*/ 58 h 70"/>
                  <a:gd name="T8" fmla="*/ 88 w 88"/>
                  <a:gd name="T9" fmla="*/ 22 h 70"/>
                  <a:gd name="T10" fmla="*/ 52 w 88"/>
                  <a:gd name="T11" fmla="*/ 0 h 70"/>
                  <a:gd name="T12" fmla="*/ 8 w 88"/>
                  <a:gd name="T13" fmla="*/ 14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0">
                    <a:moveTo>
                      <a:pt x="8" y="14"/>
                    </a:moveTo>
                    <a:lnTo>
                      <a:pt x="0" y="48"/>
                    </a:lnTo>
                    <a:lnTo>
                      <a:pt x="36" y="70"/>
                    </a:lnTo>
                    <a:lnTo>
                      <a:pt x="80" y="58"/>
                    </a:lnTo>
                    <a:lnTo>
                      <a:pt x="88" y="22"/>
                    </a:lnTo>
                    <a:lnTo>
                      <a:pt x="52" y="0"/>
                    </a:lnTo>
                    <a:lnTo>
                      <a:pt x="8" y="14"/>
                    </a:lnTo>
                    <a:close/>
                  </a:path>
                </a:pathLst>
              </a:custGeom>
              <a:solidFill>
                <a:srgbClr val="4D4D4D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34" name="Freeform 372"/>
              <p:cNvSpPr>
                <a:spLocks noChangeAspect="1"/>
              </p:cNvSpPr>
              <p:nvPr/>
            </p:nvSpPr>
            <p:spPr bwMode="auto">
              <a:xfrm>
                <a:off x="3185" y="2814"/>
                <a:ext cx="88" cy="70"/>
              </a:xfrm>
              <a:custGeom>
                <a:avLst/>
                <a:gdLst>
                  <a:gd name="T0" fmla="*/ 8 w 88"/>
                  <a:gd name="T1" fmla="*/ 14 h 70"/>
                  <a:gd name="T2" fmla="*/ 0 w 88"/>
                  <a:gd name="T3" fmla="*/ 48 h 70"/>
                  <a:gd name="T4" fmla="*/ 36 w 88"/>
                  <a:gd name="T5" fmla="*/ 70 h 70"/>
                  <a:gd name="T6" fmla="*/ 80 w 88"/>
                  <a:gd name="T7" fmla="*/ 58 h 70"/>
                  <a:gd name="T8" fmla="*/ 88 w 88"/>
                  <a:gd name="T9" fmla="*/ 22 h 70"/>
                  <a:gd name="T10" fmla="*/ 52 w 88"/>
                  <a:gd name="T11" fmla="*/ 0 h 70"/>
                  <a:gd name="T12" fmla="*/ 8 w 88"/>
                  <a:gd name="T13" fmla="*/ 14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8" h="70">
                    <a:moveTo>
                      <a:pt x="8" y="14"/>
                    </a:moveTo>
                    <a:lnTo>
                      <a:pt x="0" y="48"/>
                    </a:lnTo>
                    <a:lnTo>
                      <a:pt x="36" y="70"/>
                    </a:lnTo>
                    <a:lnTo>
                      <a:pt x="80" y="58"/>
                    </a:lnTo>
                    <a:lnTo>
                      <a:pt x="88" y="22"/>
                    </a:lnTo>
                    <a:lnTo>
                      <a:pt x="52" y="0"/>
                    </a:lnTo>
                    <a:lnTo>
                      <a:pt x="8" y="14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35" name="Freeform 373"/>
              <p:cNvSpPr>
                <a:spLocks noChangeAspect="1"/>
              </p:cNvSpPr>
              <p:nvPr/>
            </p:nvSpPr>
            <p:spPr bwMode="auto">
              <a:xfrm>
                <a:off x="3679" y="2788"/>
                <a:ext cx="80" cy="68"/>
              </a:xfrm>
              <a:custGeom>
                <a:avLst/>
                <a:gdLst>
                  <a:gd name="T0" fmla="*/ 74 w 80"/>
                  <a:gd name="T1" fmla="*/ 56 h 68"/>
                  <a:gd name="T2" fmla="*/ 80 w 80"/>
                  <a:gd name="T3" fmla="*/ 22 h 68"/>
                  <a:gd name="T4" fmla="*/ 46 w 80"/>
                  <a:gd name="T5" fmla="*/ 0 h 68"/>
                  <a:gd name="T6" fmla="*/ 6 w 80"/>
                  <a:gd name="T7" fmla="*/ 12 h 68"/>
                  <a:gd name="T8" fmla="*/ 0 w 80"/>
                  <a:gd name="T9" fmla="*/ 46 h 68"/>
                  <a:gd name="T10" fmla="*/ 34 w 80"/>
                  <a:gd name="T11" fmla="*/ 68 h 68"/>
                  <a:gd name="T12" fmla="*/ 74 w 80"/>
                  <a:gd name="T13" fmla="*/ 56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" h="68">
                    <a:moveTo>
                      <a:pt x="74" y="56"/>
                    </a:moveTo>
                    <a:lnTo>
                      <a:pt x="80" y="22"/>
                    </a:lnTo>
                    <a:lnTo>
                      <a:pt x="46" y="0"/>
                    </a:lnTo>
                    <a:lnTo>
                      <a:pt x="6" y="12"/>
                    </a:lnTo>
                    <a:lnTo>
                      <a:pt x="0" y="46"/>
                    </a:lnTo>
                    <a:lnTo>
                      <a:pt x="34" y="68"/>
                    </a:lnTo>
                    <a:lnTo>
                      <a:pt x="74" y="56"/>
                    </a:lnTo>
                    <a:close/>
                  </a:path>
                </a:pathLst>
              </a:custGeom>
              <a:solidFill>
                <a:srgbClr val="4D4D4D"/>
              </a:solidFill>
              <a:ln w="0">
                <a:solidFill>
                  <a:srgbClr val="4D4D4D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he-IL"/>
              </a:p>
            </p:txBody>
          </p:sp>
          <p:sp>
            <p:nvSpPr>
              <p:cNvPr id="24836" name="Freeform 374"/>
              <p:cNvSpPr>
                <a:spLocks noChangeAspect="1"/>
              </p:cNvSpPr>
              <p:nvPr/>
            </p:nvSpPr>
            <p:spPr bwMode="auto">
              <a:xfrm>
                <a:off x="3679" y="2788"/>
                <a:ext cx="80" cy="68"/>
              </a:xfrm>
              <a:custGeom>
                <a:avLst/>
                <a:gdLst>
                  <a:gd name="T0" fmla="*/ 74 w 80"/>
                  <a:gd name="T1" fmla="*/ 56 h 68"/>
                  <a:gd name="T2" fmla="*/ 80 w 80"/>
                  <a:gd name="T3" fmla="*/ 22 h 68"/>
                  <a:gd name="T4" fmla="*/ 46 w 80"/>
                  <a:gd name="T5" fmla="*/ 0 h 68"/>
                  <a:gd name="T6" fmla="*/ 6 w 80"/>
                  <a:gd name="T7" fmla="*/ 12 h 68"/>
                  <a:gd name="T8" fmla="*/ 0 w 80"/>
                  <a:gd name="T9" fmla="*/ 46 h 68"/>
                  <a:gd name="T10" fmla="*/ 34 w 80"/>
                  <a:gd name="T11" fmla="*/ 68 h 68"/>
                  <a:gd name="T12" fmla="*/ 74 w 80"/>
                  <a:gd name="T13" fmla="*/ 56 h 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" h="68">
                    <a:moveTo>
                      <a:pt x="74" y="56"/>
                    </a:moveTo>
                    <a:lnTo>
                      <a:pt x="80" y="22"/>
                    </a:lnTo>
                    <a:lnTo>
                      <a:pt x="46" y="0"/>
                    </a:lnTo>
                    <a:lnTo>
                      <a:pt x="6" y="12"/>
                    </a:lnTo>
                    <a:lnTo>
                      <a:pt x="0" y="46"/>
                    </a:lnTo>
                    <a:lnTo>
                      <a:pt x="34" y="68"/>
                    </a:lnTo>
                    <a:lnTo>
                      <a:pt x="74" y="56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he-IL"/>
              </a:p>
            </p:txBody>
          </p:sp>
        </p:grpSp>
      </p:grpSp>
      <p:graphicFrame>
        <p:nvGraphicFramePr>
          <p:cNvPr id="248291" name="Object 4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383782"/>
              </p:ext>
            </p:extLst>
          </p:nvPr>
        </p:nvGraphicFramePr>
        <p:xfrm>
          <a:off x="5153025" y="863600"/>
          <a:ext cx="1960563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16" name="Equation" r:id="rId4" imgW="799920" imgH="228600" progId="Equation.DSMT4">
                  <p:embed/>
                </p:oleObj>
              </mc:Choice>
              <mc:Fallback>
                <p:oleObj name="Equation" r:id="rId4" imgW="799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3025" y="863600"/>
                        <a:ext cx="1960563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28" name="AutoShape 1173"/>
          <p:cNvSpPr>
            <a:spLocks noChangeArrowheads="1"/>
          </p:cNvSpPr>
          <p:nvPr/>
        </p:nvSpPr>
        <p:spPr bwMode="auto">
          <a:xfrm>
            <a:off x="292100" y="3735388"/>
            <a:ext cx="1562100" cy="571500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24829" name="AutoShape 1174"/>
          <p:cNvSpPr>
            <a:spLocks noChangeArrowheads="1"/>
          </p:cNvSpPr>
          <p:nvPr/>
        </p:nvSpPr>
        <p:spPr bwMode="auto">
          <a:xfrm flipH="1">
            <a:off x="6210300" y="3443288"/>
            <a:ext cx="1422400" cy="850900"/>
          </a:xfrm>
          <a:prstGeom prst="rtTriangle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24830" name="AutoShape 1175"/>
          <p:cNvSpPr>
            <a:spLocks noChangeArrowheads="1"/>
          </p:cNvSpPr>
          <p:nvPr/>
        </p:nvSpPr>
        <p:spPr bwMode="auto">
          <a:xfrm flipH="1" flipV="1">
            <a:off x="7086600" y="1627824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76" name="Oval 375"/>
          <p:cNvSpPr/>
          <p:nvPr/>
        </p:nvSpPr>
        <p:spPr bwMode="auto">
          <a:xfrm>
            <a:off x="7216775" y="2721237"/>
            <a:ext cx="266700" cy="239713"/>
          </a:xfrm>
          <a:prstGeom prst="ellipse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7" name="AutoShape 1175"/>
          <p:cNvSpPr>
            <a:spLocks noChangeArrowheads="1"/>
          </p:cNvSpPr>
          <p:nvPr/>
        </p:nvSpPr>
        <p:spPr bwMode="auto">
          <a:xfrm rot="21194149" flipH="1" flipV="1">
            <a:off x="6986587" y="1597032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78" name="AutoShape 1175"/>
          <p:cNvSpPr>
            <a:spLocks noChangeArrowheads="1"/>
          </p:cNvSpPr>
          <p:nvPr/>
        </p:nvSpPr>
        <p:spPr bwMode="auto">
          <a:xfrm rot="2504516" flipH="1" flipV="1">
            <a:off x="7180320" y="1463228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79" name="AutoShape 1175"/>
          <p:cNvSpPr>
            <a:spLocks noChangeArrowheads="1"/>
          </p:cNvSpPr>
          <p:nvPr/>
        </p:nvSpPr>
        <p:spPr bwMode="auto">
          <a:xfrm rot="10800000" flipH="1" flipV="1">
            <a:off x="2862261" y="1505744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80" name="AutoShape 1175"/>
          <p:cNvSpPr>
            <a:spLocks noChangeArrowheads="1"/>
          </p:cNvSpPr>
          <p:nvPr/>
        </p:nvSpPr>
        <p:spPr bwMode="auto">
          <a:xfrm rot="10565992" flipH="1" flipV="1">
            <a:off x="3268683" y="1497015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sp>
        <p:nvSpPr>
          <p:cNvPr id="381" name="AutoShape 1175"/>
          <p:cNvSpPr>
            <a:spLocks noChangeArrowheads="1"/>
          </p:cNvSpPr>
          <p:nvPr/>
        </p:nvSpPr>
        <p:spPr bwMode="auto">
          <a:xfrm rot="10800000" flipH="1" flipV="1">
            <a:off x="2675731" y="1500983"/>
            <a:ext cx="512763" cy="147638"/>
          </a:xfrm>
          <a:prstGeom prst="rtTriangle">
            <a:avLst/>
          </a:prstGeom>
          <a:solidFill>
            <a:srgbClr val="B4E4EA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he-IL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017172"/>
              </p:ext>
            </p:extLst>
          </p:nvPr>
        </p:nvGraphicFramePr>
        <p:xfrm>
          <a:off x="747713" y="4886325"/>
          <a:ext cx="1566862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17" name="Equation" r:id="rId6" imgW="558720" imgH="203040" progId="Equation.DSMT4">
                  <p:embed/>
                </p:oleObj>
              </mc:Choice>
              <mc:Fallback>
                <p:oleObj name="Equation" r:id="rId6" imgW="5587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713" y="4886325"/>
                        <a:ext cx="1566862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719078"/>
              </p:ext>
            </p:extLst>
          </p:nvPr>
        </p:nvGraphicFramePr>
        <p:xfrm>
          <a:off x="4981575" y="4854575"/>
          <a:ext cx="362902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18" name="Equation" r:id="rId8" imgW="1295280" imgH="241200" progId="Equation.DSMT4">
                  <p:embed/>
                </p:oleObj>
              </mc:Choice>
              <mc:Fallback>
                <p:oleObj name="Equation" r:id="rId8" imgW="1295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1575" y="4854575"/>
                        <a:ext cx="362902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1066951"/>
              </p:ext>
            </p:extLst>
          </p:nvPr>
        </p:nvGraphicFramePr>
        <p:xfrm>
          <a:off x="2286000" y="4848225"/>
          <a:ext cx="27416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19" name="Equation" r:id="rId10" imgW="977760" imgH="228600" progId="Equation.DSMT4">
                  <p:embed/>
                </p:oleObj>
              </mc:Choice>
              <mc:Fallback>
                <p:oleObj name="Equation" r:id="rId10" imgW="977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848225"/>
                        <a:ext cx="2741613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15056"/>
              </p:ext>
            </p:extLst>
          </p:nvPr>
        </p:nvGraphicFramePr>
        <p:xfrm>
          <a:off x="101600" y="4886325"/>
          <a:ext cx="1851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0" name="Equation" r:id="rId12" imgW="660240" imgH="203040" progId="Equation.DSMT4">
                  <p:embed/>
                </p:oleObj>
              </mc:Choice>
              <mc:Fallback>
                <p:oleObj name="Equation" r:id="rId12" imgW="66024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4886325"/>
                        <a:ext cx="1851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9496392"/>
              </p:ext>
            </p:extLst>
          </p:nvPr>
        </p:nvGraphicFramePr>
        <p:xfrm>
          <a:off x="4778375" y="4854575"/>
          <a:ext cx="4270375" cy="67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1" name="Equation" r:id="rId14" imgW="1523880" imgH="241200" progId="Equation.DSMT4">
                  <p:embed/>
                </p:oleObj>
              </mc:Choice>
              <mc:Fallback>
                <p:oleObj name="Equation" r:id="rId14" imgW="1523880" imgH="241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8375" y="4854575"/>
                        <a:ext cx="4270375" cy="67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543294"/>
              </p:ext>
            </p:extLst>
          </p:nvPr>
        </p:nvGraphicFramePr>
        <p:xfrm>
          <a:off x="1887538" y="4848230"/>
          <a:ext cx="3025775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22" name="Equation" r:id="rId16" imgW="1079280" imgH="228600" progId="Equation.DSMT4">
                  <p:embed/>
                </p:oleObj>
              </mc:Choice>
              <mc:Fallback>
                <p:oleObj name="Equation" r:id="rId16" imgW="107928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538" y="4848230"/>
                        <a:ext cx="3025775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654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E02A3C4-C21B-4A4F-BF79-11A0AC626524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52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24819" name="Text Box 412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F6E19B7-CA12-4DB8-B535-48D09BB7DA27}" type="slidenum">
              <a:rPr lang="he-IL" sz="1400"/>
              <a:pPr eaLnBrk="1" hangingPunct="1"/>
              <a:t>52</a:t>
            </a:fld>
            <a:endParaRPr lang="en-US" sz="1400"/>
          </a:p>
        </p:txBody>
      </p:sp>
      <p:sp>
        <p:nvSpPr>
          <p:cNvPr id="24821" name="Rectangle 413"/>
          <p:cNvSpPr>
            <a:spLocks noChangeArrowheads="1"/>
          </p:cNvSpPr>
          <p:nvPr/>
        </p:nvSpPr>
        <p:spPr bwMode="auto">
          <a:xfrm>
            <a:off x="381000" y="-118352"/>
            <a:ext cx="812006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dirty="0" err="1" smtClean="0"/>
              <a:t>Descattering</a:t>
            </a:r>
            <a:r>
              <a:rPr lang="en-US" sz="3600" dirty="0" smtClean="0"/>
              <a:t> </a:t>
            </a:r>
            <a:r>
              <a:rPr lang="en-US" sz="3600" dirty="0"/>
              <a:t>– </a:t>
            </a:r>
            <a:r>
              <a:rPr lang="en-US" sz="3600" dirty="0" smtClean="0"/>
              <a:t>Object recovery</a:t>
            </a:r>
            <a:endParaRPr lang="en-US" sz="3600" dirty="0"/>
          </a:p>
        </p:txBody>
      </p:sp>
      <p:sp>
        <p:nvSpPr>
          <p:cNvPr id="24822" name="Rectangle 414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latin typeface="Tahoma" pitchFamily="34" charset="0"/>
              </a:rPr>
              <a:t>Swirski</a:t>
            </a:r>
            <a:r>
              <a:rPr lang="en-US" dirty="0">
                <a:latin typeface="Tahoma" pitchFamily="34" charset="0"/>
              </a:rPr>
              <a:t>, </a:t>
            </a:r>
            <a:r>
              <a:rPr lang="en-US" dirty="0" err="1" smtClean="0">
                <a:latin typeface="Tahoma" pitchFamily="34" charset="0"/>
              </a:rPr>
              <a:t>Schechner</a:t>
            </a:r>
            <a:endParaRPr lang="en-US" i="1" dirty="0">
              <a:latin typeface="Tahoma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2408662" y="4358098"/>
            <a:ext cx="1583340" cy="8840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stCxn id="8" idx="0"/>
          </p:cNvCxnSpPr>
          <p:nvPr/>
        </p:nvCxnSpPr>
        <p:spPr bwMode="auto">
          <a:xfrm flipV="1">
            <a:off x="2747402" y="5176583"/>
            <a:ext cx="358775" cy="5989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686855" y="5775498"/>
            <a:ext cx="212109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Measured intensity</a:t>
            </a:r>
            <a:endParaRPr lang="he-IL" dirty="0"/>
          </a:p>
        </p:txBody>
      </p:sp>
      <p:sp>
        <p:nvSpPr>
          <p:cNvPr id="382" name="TextBox 381"/>
          <p:cNvSpPr txBox="1"/>
          <p:nvPr/>
        </p:nvSpPr>
        <p:spPr>
          <a:xfrm>
            <a:off x="228600" y="5702514"/>
            <a:ext cx="14927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Descattered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Image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383" name="Straight Arrow Connector 382"/>
          <p:cNvCxnSpPr>
            <a:stCxn id="382" idx="0"/>
            <a:endCxn id="387" idx="4"/>
          </p:cNvCxnSpPr>
          <p:nvPr/>
        </p:nvCxnSpPr>
        <p:spPr bwMode="auto">
          <a:xfrm flipV="1">
            <a:off x="974958" y="5501098"/>
            <a:ext cx="281570" cy="20141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7" name="Oval 386"/>
          <p:cNvSpPr/>
          <p:nvPr/>
        </p:nvSpPr>
        <p:spPr bwMode="auto">
          <a:xfrm>
            <a:off x="394234" y="4739098"/>
            <a:ext cx="1724587" cy="762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0" name="Oval 389"/>
          <p:cNvSpPr/>
          <p:nvPr/>
        </p:nvSpPr>
        <p:spPr bwMode="auto">
          <a:xfrm>
            <a:off x="5625235" y="5176583"/>
            <a:ext cx="641654" cy="381000"/>
          </a:xfrm>
          <a:prstGeom prst="ellipse">
            <a:avLst/>
          </a:prstGeom>
          <a:noFill/>
          <a:ln w="28575" cap="flat" cmpd="sng" algn="ctr">
            <a:solidFill>
              <a:srgbClr val="1D01C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1" name="Straight Arrow Connector 390"/>
          <p:cNvCxnSpPr/>
          <p:nvPr/>
        </p:nvCxnSpPr>
        <p:spPr bwMode="auto">
          <a:xfrm flipH="1" flipV="1">
            <a:off x="5953528" y="5557583"/>
            <a:ext cx="537760" cy="69081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D01C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2" name="TextBox 391"/>
          <p:cNvSpPr txBox="1"/>
          <p:nvPr/>
        </p:nvSpPr>
        <p:spPr>
          <a:xfrm>
            <a:off x="6174063" y="6135469"/>
            <a:ext cx="2304862" cy="646331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pPr algn="ctr"/>
            <a:r>
              <a:rPr lang="en-US" dirty="0" smtClean="0">
                <a:solidFill>
                  <a:srgbClr val="1D01C3"/>
                </a:solidFill>
              </a:rPr>
              <a:t>Range map: </a:t>
            </a:r>
          </a:p>
          <a:p>
            <a:r>
              <a:rPr lang="en-US" dirty="0" smtClean="0">
                <a:solidFill>
                  <a:srgbClr val="1D01C3"/>
                </a:solidFill>
              </a:rPr>
              <a:t>Yielded by 3D shape</a:t>
            </a:r>
            <a:endParaRPr lang="he-IL" dirty="0">
              <a:solidFill>
                <a:srgbClr val="1D01C3"/>
              </a:solidFill>
            </a:endParaRPr>
          </a:p>
        </p:txBody>
      </p:sp>
      <p:sp>
        <p:nvSpPr>
          <p:cNvPr id="399" name="Oval 398"/>
          <p:cNvSpPr/>
          <p:nvPr/>
        </p:nvSpPr>
        <p:spPr bwMode="auto">
          <a:xfrm>
            <a:off x="4329345" y="4402810"/>
            <a:ext cx="1404144" cy="763088"/>
          </a:xfrm>
          <a:prstGeom prst="ellipse">
            <a:avLst/>
          </a:prstGeom>
          <a:noFill/>
          <a:ln w="28575" cap="flat" cmpd="sng" algn="ctr">
            <a:solidFill>
              <a:srgbClr val="A26C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0" name="Straight Arrow Connector 399"/>
          <p:cNvCxnSpPr>
            <a:stCxn id="401" idx="0"/>
            <a:endCxn id="399" idx="4"/>
          </p:cNvCxnSpPr>
          <p:nvPr/>
        </p:nvCxnSpPr>
        <p:spPr bwMode="auto">
          <a:xfrm flipV="1">
            <a:off x="4372780" y="5165898"/>
            <a:ext cx="658637" cy="9695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A26C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1" name="TextBox 400"/>
          <p:cNvSpPr txBox="1"/>
          <p:nvPr/>
        </p:nvSpPr>
        <p:spPr>
          <a:xfrm>
            <a:off x="2478671" y="6135469"/>
            <a:ext cx="3788218" cy="646331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pPr algn="ctr"/>
            <a:r>
              <a:rPr lang="en-US" dirty="0" smtClean="0">
                <a:solidFill>
                  <a:srgbClr val="A26C00"/>
                </a:solidFill>
              </a:rPr>
              <a:t>Backscatter at infinity:</a:t>
            </a:r>
          </a:p>
          <a:p>
            <a:pPr algn="ctr"/>
            <a:r>
              <a:rPr lang="en-US" dirty="0" smtClean="0">
                <a:solidFill>
                  <a:srgbClr val="A26C00"/>
                </a:solidFill>
              </a:rPr>
              <a:t>Estimated by observing the horizon</a:t>
            </a:r>
            <a:endParaRPr lang="he-IL" dirty="0">
              <a:solidFill>
                <a:srgbClr val="A26C00"/>
              </a:solidFill>
            </a:endParaRPr>
          </a:p>
        </p:txBody>
      </p:sp>
      <p:sp>
        <p:nvSpPr>
          <p:cNvPr id="406" name="Oval 405"/>
          <p:cNvSpPr/>
          <p:nvPr/>
        </p:nvSpPr>
        <p:spPr bwMode="auto">
          <a:xfrm>
            <a:off x="6880225" y="4402810"/>
            <a:ext cx="657225" cy="454940"/>
          </a:xfrm>
          <a:prstGeom prst="ellipse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7" name="Straight Arrow Connector 406"/>
          <p:cNvCxnSpPr/>
          <p:nvPr/>
        </p:nvCxnSpPr>
        <p:spPr bwMode="auto">
          <a:xfrm flipH="1" flipV="1">
            <a:off x="7235826" y="4874540"/>
            <a:ext cx="271462" cy="56142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0" name="TextBox 409"/>
          <p:cNvSpPr txBox="1"/>
          <p:nvPr/>
        </p:nvSpPr>
        <p:spPr>
          <a:xfrm>
            <a:off x="6514251" y="5435962"/>
            <a:ext cx="2578590" cy="646331"/>
          </a:xfrm>
          <a:prstGeom prst="rect">
            <a:avLst/>
          </a:prstGeom>
          <a:noFill/>
          <a:ln>
            <a:noFill/>
          </a:ln>
        </p:spPr>
        <p:txBody>
          <a:bodyPr wrap="none" rtlCol="1">
            <a:spAutoFit/>
          </a:bodyPr>
          <a:lstStyle/>
          <a:p>
            <a:pPr algn="ctr"/>
            <a:r>
              <a:rPr lang="en-US" dirty="0" smtClean="0">
                <a:solidFill>
                  <a:srgbClr val="7030A0"/>
                </a:solidFill>
              </a:rPr>
              <a:t>Attenuation coefficient: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</a:rPr>
              <a:t>Needs to be estimated</a:t>
            </a:r>
            <a:endParaRPr lang="he-IL" dirty="0">
              <a:solidFill>
                <a:srgbClr val="7030A0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6257364" y="5257800"/>
            <a:ext cx="3028950" cy="959878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386024"/>
              </p:ext>
            </p:extLst>
          </p:nvPr>
        </p:nvGraphicFramePr>
        <p:xfrm>
          <a:off x="436563" y="4343400"/>
          <a:ext cx="8020050" cy="143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5" name="Equation" r:id="rId4" imgW="2349360" imgH="419040" progId="Equation.DSMT4">
                  <p:embed/>
                </p:oleObj>
              </mc:Choice>
              <mc:Fallback>
                <p:oleObj name="Equation" r:id="rId4" imgW="2349360" imgH="419040" progId="Equation.DSMT4">
                  <p:embed/>
                  <p:pic>
                    <p:nvPicPr>
                      <p:cNvPr id="0" name="Object 4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3" y="4343400"/>
                        <a:ext cx="8020050" cy="1431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984" name="Picture 25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48" y="1464945"/>
            <a:ext cx="412600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18767" y="1023983"/>
            <a:ext cx="301545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986" name="Picture 25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 t="10026" r="8026" b="12199"/>
          <a:stretch/>
        </p:blipFill>
        <p:spPr bwMode="auto">
          <a:xfrm>
            <a:off x="5818766" y="2714787"/>
            <a:ext cx="301545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1005840" y="1487805"/>
            <a:ext cx="152400" cy="152400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959080"/>
              </p:ext>
            </p:extLst>
          </p:nvPr>
        </p:nvGraphicFramePr>
        <p:xfrm>
          <a:off x="669286" y="990600"/>
          <a:ext cx="854714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6" name="Equation" r:id="rId10" imgW="419040" imgH="228600" progId="Equation.DSMT4">
                  <p:embed/>
                </p:oleObj>
              </mc:Choice>
              <mc:Fallback>
                <p:oleObj name="Equation" r:id="rId10" imgW="41904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286" y="990600"/>
                        <a:ext cx="854714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 bwMode="auto">
          <a:xfrm>
            <a:off x="1686855" y="2286000"/>
            <a:ext cx="2427945" cy="12192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Arrow Connector 13"/>
          <p:cNvCxnSpPr>
            <a:endCxn id="370" idx="1"/>
          </p:cNvCxnSpPr>
          <p:nvPr/>
        </p:nvCxnSpPr>
        <p:spPr bwMode="auto">
          <a:xfrm flipV="1">
            <a:off x="4114800" y="1785983"/>
            <a:ext cx="1703967" cy="762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0" name="Straight Arrow Connector 379"/>
          <p:cNvCxnSpPr>
            <a:endCxn id="73986" idx="1"/>
          </p:cNvCxnSpPr>
          <p:nvPr/>
        </p:nvCxnSpPr>
        <p:spPr bwMode="auto">
          <a:xfrm>
            <a:off x="4114800" y="3124200"/>
            <a:ext cx="1703966" cy="35258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648200" y="1524000"/>
            <a:ext cx="108234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 smtClean="0"/>
              <a:t>Deflicker</a:t>
            </a:r>
            <a:endParaRPr lang="he-IL" dirty="0"/>
          </a:p>
        </p:txBody>
      </p:sp>
      <p:sp>
        <p:nvSpPr>
          <p:cNvPr id="384" name="TextBox 383"/>
          <p:cNvSpPr txBox="1"/>
          <p:nvPr/>
        </p:nvSpPr>
        <p:spPr>
          <a:xfrm>
            <a:off x="4708852" y="2914888"/>
            <a:ext cx="86433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/>
              <a:t>Range</a:t>
            </a:r>
            <a:endParaRPr lang="he-IL" dirty="0"/>
          </a:p>
        </p:txBody>
      </p:sp>
      <p:sp>
        <p:nvSpPr>
          <p:cNvPr id="388" name="Oval 387"/>
          <p:cNvSpPr/>
          <p:nvPr/>
        </p:nvSpPr>
        <p:spPr bwMode="auto">
          <a:xfrm>
            <a:off x="7174091" y="1740932"/>
            <a:ext cx="152400" cy="1524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638926"/>
              </p:ext>
            </p:extLst>
          </p:nvPr>
        </p:nvGraphicFramePr>
        <p:xfrm>
          <a:off x="6801485" y="1315403"/>
          <a:ext cx="904875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7" name="Equation" r:id="rId12" imgW="444240" imgH="203040" progId="Equation.DSMT4">
                  <p:embed/>
                </p:oleObj>
              </mc:Choice>
              <mc:Fallback>
                <p:oleObj name="Equation" r:id="rId12" imgW="444240" imgH="20304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1485" y="1315403"/>
                        <a:ext cx="904875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" name="Oval 388"/>
          <p:cNvSpPr/>
          <p:nvPr/>
        </p:nvSpPr>
        <p:spPr bwMode="auto">
          <a:xfrm>
            <a:off x="7174093" y="3598545"/>
            <a:ext cx="152400" cy="152400"/>
          </a:xfrm>
          <a:prstGeom prst="ellipse">
            <a:avLst/>
          </a:prstGeom>
          <a:solidFill>
            <a:srgbClr val="1D01C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7189789" y="3741421"/>
            <a:ext cx="715963" cy="440055"/>
          </a:xfrm>
          <a:prstGeom prst="round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740609"/>
              </p:ext>
            </p:extLst>
          </p:nvPr>
        </p:nvGraphicFramePr>
        <p:xfrm>
          <a:off x="7235826" y="3745230"/>
          <a:ext cx="620713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58" name="Equation" r:id="rId14" imgW="304560" imgH="203040" progId="Equation.DSMT4">
                  <p:embed/>
                </p:oleObj>
              </mc:Choice>
              <mc:Fallback>
                <p:oleObj name="Equation" r:id="rId14" imgW="304560" imgH="20304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5826" y="3745230"/>
                        <a:ext cx="620713" cy="414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0915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5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5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382" grpId="0"/>
      <p:bldP spid="387" grpId="0" animBg="1"/>
      <p:bldP spid="390" grpId="0" animBg="1"/>
      <p:bldP spid="392" grpId="0"/>
      <p:bldP spid="399" grpId="0" animBg="1"/>
      <p:bldP spid="401" grpId="0"/>
      <p:bldP spid="406" grpId="0" animBg="1"/>
      <p:bldP spid="410" grpId="0"/>
      <p:bldP spid="26" grpId="0" animBg="1"/>
      <p:bldP spid="7" grpId="0" animBg="1"/>
      <p:bldP spid="7" grpId="1" animBg="1"/>
      <p:bldP spid="388" grpId="0" animBg="1"/>
      <p:bldP spid="388" grpId="1" animBg="1"/>
      <p:bldP spid="389" grpId="0" animBg="1"/>
      <p:bldP spid="389" grpId="1" animBg="1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-76200"/>
            <a:ext cx="8534400" cy="1143000"/>
          </a:xfrm>
        </p:spPr>
        <p:txBody>
          <a:bodyPr/>
          <a:lstStyle/>
          <a:p>
            <a:r>
              <a:rPr lang="en-US" sz="4000" dirty="0" smtClean="0"/>
              <a:t>Attenuation coefficient (</a:t>
            </a:r>
            <a:r>
              <a:rPr lang="el-GR" sz="4000" dirty="0" smtClean="0"/>
              <a:t>η</a:t>
            </a:r>
            <a:r>
              <a:rPr lang="en-US" sz="4000" dirty="0" smtClean="0"/>
              <a:t>) estimation</a:t>
            </a:r>
            <a:endParaRPr lang="he-IL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53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49196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latin typeface="Tahoma" pitchFamily="34" charset="0"/>
              </a:rPr>
              <a:t>Swirski</a:t>
            </a:r>
            <a:r>
              <a:rPr lang="en-US" dirty="0">
                <a:latin typeface="Tahoma" pitchFamily="34" charset="0"/>
              </a:rPr>
              <a:t>, </a:t>
            </a:r>
            <a:r>
              <a:rPr lang="en-US" dirty="0" err="1" smtClean="0">
                <a:latin typeface="Tahoma" pitchFamily="34" charset="0"/>
              </a:rPr>
              <a:t>Schechner</a:t>
            </a:r>
            <a:endParaRPr lang="en-US" i="1" dirty="0">
              <a:latin typeface="Tahoma" pitchFamily="34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E02A3C4-C21B-4A4F-BF79-11A0AC626524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53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13" name="Text Box 412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F6E19B7-CA12-4DB8-B535-48D09BB7DA27}" type="slidenum">
              <a:rPr lang="he-IL" sz="1400"/>
              <a:pPr eaLnBrk="1" hangingPunct="1"/>
              <a:t>53</a:t>
            </a:fld>
            <a:endParaRPr lang="en-US" sz="1400"/>
          </a:p>
        </p:txBody>
      </p:sp>
      <p:graphicFrame>
        <p:nvGraphicFramePr>
          <p:cNvPr id="424" name="Object 4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3852"/>
              </p:ext>
            </p:extLst>
          </p:nvPr>
        </p:nvGraphicFramePr>
        <p:xfrm>
          <a:off x="198438" y="4164013"/>
          <a:ext cx="87947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32" name="Equation" r:id="rId4" imgW="2933640" imgH="241200" progId="Equation.DSMT4">
                  <p:embed/>
                </p:oleObj>
              </mc:Choice>
              <mc:Fallback>
                <p:oleObj name="Equation" r:id="rId4" imgW="2933640" imgH="241200" progId="Equation.DSMT4">
                  <p:embed/>
                  <p:pic>
                    <p:nvPicPr>
                      <p:cNvPr id="0" name="Object 4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38" y="4164013"/>
                        <a:ext cx="87947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5" name="Object 4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510226"/>
              </p:ext>
            </p:extLst>
          </p:nvPr>
        </p:nvGraphicFramePr>
        <p:xfrm>
          <a:off x="177800" y="5021263"/>
          <a:ext cx="89090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33" name="Equation" r:id="rId6" imgW="2971800" imgH="241200" progId="Equation.DSMT4">
                  <p:embed/>
                </p:oleObj>
              </mc:Choice>
              <mc:Fallback>
                <p:oleObj name="Equation" r:id="rId6" imgW="2971800" imgH="241200" progId="Equation.DSMT4">
                  <p:embed/>
                  <p:pic>
                    <p:nvPicPr>
                      <p:cNvPr id="0" name="Object 48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5021263"/>
                        <a:ext cx="890905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" name="TextBox 425"/>
          <p:cNvSpPr txBox="1"/>
          <p:nvPr/>
        </p:nvSpPr>
        <p:spPr>
          <a:xfrm>
            <a:off x="2625723" y="6089835"/>
            <a:ext cx="545147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Same object, different intensity between viewpoints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27" name="Straight Arrow Connector 426"/>
          <p:cNvCxnSpPr>
            <a:stCxn id="426" idx="0"/>
            <a:endCxn id="428" idx="5"/>
          </p:cNvCxnSpPr>
          <p:nvPr/>
        </p:nvCxnSpPr>
        <p:spPr bwMode="auto">
          <a:xfrm flipH="1" flipV="1">
            <a:off x="3258156" y="5664619"/>
            <a:ext cx="2093306" cy="4252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8" name="Oval 427"/>
          <p:cNvSpPr/>
          <p:nvPr/>
        </p:nvSpPr>
        <p:spPr bwMode="auto">
          <a:xfrm>
            <a:off x="1892301" y="4038600"/>
            <a:ext cx="1600199" cy="1905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6" name="Picture 17" descr="D:\data\dor\dyn1_1\left_dyn1_1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9" y="1516023"/>
            <a:ext cx="3277541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18" descr="D:\data\dor\dyn1_1\left_dyn1_21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59" y="1516023"/>
            <a:ext cx="3277541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4" name="Oval 263"/>
          <p:cNvSpPr/>
          <p:nvPr/>
        </p:nvSpPr>
        <p:spPr bwMode="auto">
          <a:xfrm>
            <a:off x="2818458" y="223786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1" name="Oval 270"/>
          <p:cNvSpPr/>
          <p:nvPr/>
        </p:nvSpPr>
        <p:spPr bwMode="auto">
          <a:xfrm>
            <a:off x="5999809" y="2454554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7" name="Object 2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088284"/>
              </p:ext>
            </p:extLst>
          </p:nvPr>
        </p:nvGraphicFramePr>
        <p:xfrm>
          <a:off x="5432747" y="1091879"/>
          <a:ext cx="2011363" cy="424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34" name="Equation" r:id="rId10" imgW="965160" imgH="203040" progId="Equation.DSMT4">
                  <p:embed/>
                </p:oleObj>
              </mc:Choice>
              <mc:Fallback>
                <p:oleObj name="Equation" r:id="rId10" imgW="9651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747" y="1091879"/>
                        <a:ext cx="2011363" cy="424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8" name="Object 2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5211274"/>
              </p:ext>
            </p:extLst>
          </p:nvPr>
        </p:nvGraphicFramePr>
        <p:xfrm>
          <a:off x="1527175" y="1108075"/>
          <a:ext cx="20367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35" name="Equation" r:id="rId12" imgW="977760" imgH="203040" progId="Equation.DSMT4">
                  <p:embed/>
                </p:oleObj>
              </mc:Choice>
              <mc:Fallback>
                <p:oleObj name="Equation" r:id="rId12" imgW="977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1108075"/>
                        <a:ext cx="2036763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927960"/>
              </p:ext>
            </p:extLst>
          </p:nvPr>
        </p:nvGraphicFramePr>
        <p:xfrm>
          <a:off x="2787650" y="2454275"/>
          <a:ext cx="86836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36" name="Equation" r:id="rId14" imgW="495000" imgH="228600" progId="Equation.DSMT4">
                  <p:embed/>
                </p:oleObj>
              </mc:Choice>
              <mc:Fallback>
                <p:oleObj name="Equation" r:id="rId14" imgW="495000" imgH="228600" progId="Equation.DSMT4">
                  <p:embed/>
                  <p:pic>
                    <p:nvPicPr>
                      <p:cNvPr id="0" name="Object 4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7650" y="2454275"/>
                        <a:ext cx="86836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620528"/>
              </p:ext>
            </p:extLst>
          </p:nvPr>
        </p:nvGraphicFramePr>
        <p:xfrm>
          <a:off x="5037138" y="2493963"/>
          <a:ext cx="89058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437" name="Equation" r:id="rId16" imgW="507960" imgH="228600" progId="Equation.DSMT4">
                  <p:embed/>
                </p:oleObj>
              </mc:Choice>
              <mc:Fallback>
                <p:oleObj name="Equation" r:id="rId16" imgW="50796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7138" y="2493963"/>
                        <a:ext cx="890587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4" name="Oval 433"/>
          <p:cNvSpPr/>
          <p:nvPr/>
        </p:nvSpPr>
        <p:spPr bwMode="auto">
          <a:xfrm rot="21213509">
            <a:off x="532481" y="2349931"/>
            <a:ext cx="8032750" cy="1794060"/>
          </a:xfrm>
          <a:prstGeom prst="ellipse">
            <a:avLst/>
          </a:prstGeom>
          <a:solidFill>
            <a:srgbClr val="3FD55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Scattering is modulated</a:t>
            </a:r>
            <a:r>
              <a:rPr kumimoji="0" lang="en-US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by Cameras motion</a:t>
            </a:r>
            <a:endParaRPr kumimoji="0" lang="he-IL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" grpId="0"/>
      <p:bldP spid="428" grpId="0" animBg="1"/>
      <p:bldP spid="264" grpId="0" animBg="1"/>
      <p:bldP spid="271" grpId="0" animBg="1"/>
      <p:bldP spid="43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8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-76200"/>
            <a:ext cx="8534400" cy="1143000"/>
          </a:xfrm>
        </p:spPr>
        <p:txBody>
          <a:bodyPr/>
          <a:lstStyle/>
          <a:p>
            <a:r>
              <a:rPr lang="en-US" sz="4000" dirty="0"/>
              <a:t>Attenuation coefficient (</a:t>
            </a:r>
            <a:r>
              <a:rPr lang="el-GR" sz="4000" dirty="0"/>
              <a:t>η</a:t>
            </a:r>
            <a:r>
              <a:rPr lang="en-US" sz="4000" dirty="0"/>
              <a:t>) estimation</a:t>
            </a:r>
            <a:endParaRPr lang="he-IL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54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7"/>
          <a:stretch>
            <a:fillRect/>
          </a:stretch>
        </p:blipFill>
        <p:spPr bwMode="auto">
          <a:xfrm>
            <a:off x="3463925" y="3148012"/>
            <a:ext cx="4997450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411142"/>
              </p:ext>
            </p:extLst>
          </p:nvPr>
        </p:nvGraphicFramePr>
        <p:xfrm>
          <a:off x="5900737" y="6061075"/>
          <a:ext cx="7207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82" name="Equation" r:id="rId5" imgW="482391" imgH="228501" progId="Equation.DSMT4">
                  <p:embed/>
                </p:oleObj>
              </mc:Choice>
              <mc:Fallback>
                <p:oleObj name="Equation" r:id="rId5" imgW="482391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737" y="6061075"/>
                        <a:ext cx="720725" cy="33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2" b="89474" l="6349" r="88889">
                        <a14:foregroundMark x1="44444" y1="36842" x2="44444" y2="36842"/>
                        <a14:foregroundMark x1="42857" y1="23684" x2="42857" y2="23684"/>
                        <a14:foregroundMark x1="44444" y1="7895" x2="44444" y2="7895"/>
                        <a14:foregroundMark x1="55556" y1="58772" x2="55556" y2="587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14825"/>
            <a:ext cx="26035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7" descr="D:\data\dor\dyn1_1\left_dyn1_1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59" y="1516023"/>
            <a:ext cx="3277541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D:\data\dor\dyn1_1\left_dyn1_21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659" y="1516023"/>
            <a:ext cx="3277541" cy="13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649196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latin typeface="Tahoma" pitchFamily="34" charset="0"/>
              </a:rPr>
              <a:t>Swirski</a:t>
            </a:r>
            <a:r>
              <a:rPr lang="en-US" dirty="0">
                <a:latin typeface="Tahoma" pitchFamily="34" charset="0"/>
              </a:rPr>
              <a:t>, </a:t>
            </a:r>
            <a:r>
              <a:rPr lang="en-US" dirty="0" err="1" smtClean="0">
                <a:latin typeface="Tahoma" pitchFamily="34" charset="0"/>
              </a:rPr>
              <a:t>Schechner</a:t>
            </a:r>
            <a:endParaRPr lang="en-US" i="1" dirty="0">
              <a:latin typeface="Tahoma" pitchFamily="34" charset="0"/>
            </a:endParaRP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 bwMode="auto">
          <a:xfrm>
            <a:off x="8763000" y="57150"/>
            <a:ext cx="609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/>
            <a:fld id="{8E02A3C4-C21B-4A4F-BF79-11A0AC626524}" type="slidenum">
              <a:rPr lang="he-IL" smtClean="0">
                <a:solidFill>
                  <a:schemeClr val="bg1"/>
                </a:solidFill>
                <a:latin typeface="Corbel" pitchFamily="34" charset="0"/>
              </a:rPr>
              <a:pPr eaLnBrk="1" hangingPunct="1"/>
              <a:t>54</a:t>
            </a:fld>
            <a:endParaRPr lang="he-IL" smtClean="0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13" name="Text Box 412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F6E19B7-CA12-4DB8-B535-48D09BB7DA27}" type="slidenum">
              <a:rPr lang="he-IL" sz="1400"/>
              <a:pPr eaLnBrk="1" hangingPunct="1"/>
              <a:t>54</a:t>
            </a:fld>
            <a:endParaRPr lang="en-US" sz="1400"/>
          </a:p>
        </p:txBody>
      </p:sp>
      <p:sp>
        <p:nvSpPr>
          <p:cNvPr id="17" name="Oval 16"/>
          <p:cNvSpPr/>
          <p:nvPr/>
        </p:nvSpPr>
        <p:spPr bwMode="auto">
          <a:xfrm>
            <a:off x="3142308" y="2228338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818458" y="223786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175521" y="1994975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694758" y="232041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470921" y="2414076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2545408" y="224421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675583" y="1899725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6476059" y="247487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5999809" y="2454554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172722" y="182082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695259" y="247487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590234" y="2391054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5979172" y="172557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4861087" y="5631973"/>
            <a:ext cx="217008" cy="228600"/>
          </a:xfrm>
          <a:prstGeom prst="ellipse">
            <a:avLst/>
          </a:prstGeom>
          <a:noFill/>
          <a:ln w="28575" cap="flat" cmpd="sng" algn="ctr">
            <a:solidFill>
              <a:srgbClr val="1D01C3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4867910" y="5487193"/>
            <a:ext cx="217008" cy="22860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5698490" y="5761513"/>
            <a:ext cx="217008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161859" y="2735223"/>
            <a:ext cx="84137" cy="7746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094255"/>
              </p:ext>
            </p:extLst>
          </p:nvPr>
        </p:nvGraphicFramePr>
        <p:xfrm>
          <a:off x="5432747" y="1091879"/>
          <a:ext cx="2011363" cy="424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83" name="Equation" r:id="rId11" imgW="965160" imgH="203040" progId="Equation.DSMT4">
                  <p:embed/>
                </p:oleObj>
              </mc:Choice>
              <mc:Fallback>
                <p:oleObj name="Equation" r:id="rId11" imgW="965160" imgH="2030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747" y="1091879"/>
                        <a:ext cx="2011363" cy="424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93608"/>
              </p:ext>
            </p:extLst>
          </p:nvPr>
        </p:nvGraphicFramePr>
        <p:xfrm>
          <a:off x="1527175" y="1108075"/>
          <a:ext cx="2036763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84" name="Equation" r:id="rId13" imgW="977760" imgH="203040" progId="Equation.DSMT4">
                  <p:embed/>
                </p:oleObj>
              </mc:Choice>
              <mc:Fallback>
                <p:oleObj name="Equation" r:id="rId13" imgW="977760" imgH="2030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7175" y="1108075"/>
                        <a:ext cx="2036763" cy="42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64311" y="3276600"/>
            <a:ext cx="3332964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/>
              <a:t>Estimation of </a:t>
            </a:r>
            <a:r>
              <a:rPr lang="el-GR" sz="2000" dirty="0"/>
              <a:t>η </a:t>
            </a:r>
            <a:r>
              <a:rPr lang="en-US" sz="2000" dirty="0" smtClean="0"/>
              <a:t>Using </a:t>
            </a:r>
          </a:p>
          <a:p>
            <a:r>
              <a:rPr lang="en-US" sz="2000" dirty="0" smtClean="0"/>
              <a:t>a cost function Minimization</a:t>
            </a:r>
            <a:endParaRPr lang="he-IL" sz="2000" dirty="0"/>
          </a:p>
        </p:txBody>
      </p:sp>
      <p:cxnSp>
        <p:nvCxnSpPr>
          <p:cNvPr id="15" name="Straight Arrow Connector 14"/>
          <p:cNvCxnSpPr>
            <a:endCxn id="31" idx="2"/>
          </p:cNvCxnSpPr>
          <p:nvPr/>
        </p:nvCxnSpPr>
        <p:spPr bwMode="auto">
          <a:xfrm>
            <a:off x="2559050" y="5327650"/>
            <a:ext cx="2302037" cy="4186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D01C3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>
            <a:endCxn id="32" idx="2"/>
          </p:cNvCxnSpPr>
          <p:nvPr/>
        </p:nvCxnSpPr>
        <p:spPr bwMode="auto">
          <a:xfrm>
            <a:off x="2578986" y="5111511"/>
            <a:ext cx="2288924" cy="48998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>
            <a:endCxn id="33" idx="3"/>
          </p:cNvCxnSpPr>
          <p:nvPr/>
        </p:nvCxnSpPr>
        <p:spPr bwMode="auto">
          <a:xfrm>
            <a:off x="2587476" y="5540136"/>
            <a:ext cx="3142794" cy="4164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1" name="TextBox 40"/>
          <p:cNvSpPr txBox="1"/>
          <p:nvPr/>
        </p:nvSpPr>
        <p:spPr>
          <a:xfrm>
            <a:off x="264311" y="4924087"/>
            <a:ext cx="200728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smtClean="0"/>
              <a:t>Estimation of </a:t>
            </a:r>
            <a:r>
              <a:rPr lang="el-GR" sz="2000" dirty="0" smtClean="0"/>
              <a:t>η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for each color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19309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51" grpId="0" animBg="1"/>
      <p:bldP spid="3" grpId="0"/>
      <p:bldP spid="4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Descattering</a:t>
            </a:r>
            <a:r>
              <a:rPr lang="en-US" dirty="0" smtClean="0">
                <a:solidFill>
                  <a:schemeClr val="bg1"/>
                </a:solidFill>
              </a:rPr>
              <a:t> results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55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t="8869" r="10673" b="17122"/>
          <a:stretch/>
        </p:blipFill>
        <p:spPr bwMode="auto">
          <a:xfrm>
            <a:off x="1782878" y="1798626"/>
            <a:ext cx="5456122" cy="276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9196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700" y="1798626"/>
            <a:ext cx="5456122" cy="27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62131" y="4724400"/>
            <a:ext cx="424346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Original image (left viewpoint)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25949" y="5141436"/>
            <a:ext cx="172675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Deflickered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1059" y="5510768"/>
            <a:ext cx="3685625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</a:rPr>
              <a:t>Deflickered</a:t>
            </a:r>
            <a:r>
              <a:rPr lang="en-US" sz="2400" dirty="0" smtClean="0">
                <a:solidFill>
                  <a:schemeClr val="bg1"/>
                </a:solidFill>
              </a:rPr>
              <a:t> + </a:t>
            </a:r>
            <a:r>
              <a:rPr lang="en-US" sz="2400" dirty="0" err="1" smtClean="0">
                <a:solidFill>
                  <a:schemeClr val="bg1"/>
                </a:solidFill>
              </a:rPr>
              <a:t>descattered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82946" name="Picture 2" descr="D:\code\dehaze\dehaze_2_points_real_beta_no_flicker_gamma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0700" y="1798624"/>
            <a:ext cx="5447042" cy="276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Future research</a:t>
            </a:r>
            <a:endParaRPr lang="he-IL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algn="l" rtl="0"/>
            <a:r>
              <a:rPr lang="en-US" sz="3600" dirty="0" smtClean="0">
                <a:solidFill>
                  <a:schemeClr val="bg1"/>
                </a:solidFill>
              </a:rPr>
              <a:t>Improved alignment for </a:t>
            </a:r>
          </a:p>
          <a:p>
            <a:pPr marL="0" indent="0" algn="l" rtl="0">
              <a:buNone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stabilization and </a:t>
            </a:r>
            <a:r>
              <a:rPr lang="en-US" sz="3600" dirty="0" err="1" smtClean="0">
                <a:solidFill>
                  <a:schemeClr val="bg1"/>
                </a:solidFill>
              </a:rPr>
              <a:t>deflickering</a:t>
            </a:r>
            <a:r>
              <a:rPr lang="en-US" sz="3600" dirty="0" smtClean="0">
                <a:solidFill>
                  <a:schemeClr val="bg1"/>
                </a:solidFill>
              </a:rPr>
              <a:t>.</a:t>
            </a:r>
          </a:p>
          <a:p>
            <a:pPr marL="0" indent="0" algn="l" rtl="0">
              <a:buNone/>
            </a:pPr>
            <a:endParaRPr lang="en-US" sz="3600" dirty="0" smtClean="0">
              <a:solidFill>
                <a:schemeClr val="bg1"/>
              </a:solidFill>
            </a:endParaRPr>
          </a:p>
          <a:p>
            <a:pPr algn="l" rtl="0"/>
            <a:r>
              <a:rPr lang="en-US" sz="3600" dirty="0" smtClean="0">
                <a:solidFill>
                  <a:schemeClr val="bg1"/>
                </a:solidFill>
              </a:rPr>
              <a:t>Generalization to non-rigid </a:t>
            </a:r>
          </a:p>
          <a:p>
            <a:pPr marL="0" indent="0" algn="l" rtl="0">
              <a:buNone/>
            </a:pP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  scene motion.</a:t>
            </a:r>
            <a:endParaRPr lang="he-IL" sz="36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FA64-3342-4545-9AA6-92B4D38F35BA}" type="slidenum">
              <a:rPr lang="he-IL" smtClean="0"/>
              <a:pPr>
                <a:defRPr/>
              </a:pPr>
              <a:t>56</a:t>
            </a:fld>
            <a:endParaRPr lang="he-IL" smtClean="0"/>
          </a:p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91969"/>
            <a:ext cx="207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3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40BF1C1-C4E6-4EC3-B79D-6303E32C747F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57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</a:rPr>
              <a:t>3Deflicker from Motion</a:t>
            </a:r>
          </a:p>
        </p:txBody>
      </p:sp>
      <p:sp>
        <p:nvSpPr>
          <p:cNvPr id="29703" name="Rectangle 3"/>
          <p:cNvSpPr>
            <a:spLocks noChangeArrowheads="1"/>
          </p:cNvSpPr>
          <p:nvPr/>
        </p:nvSpPr>
        <p:spPr bwMode="auto">
          <a:xfrm>
            <a:off x="213360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chemeClr val="bg1"/>
                </a:solidFill>
                <a:latin typeface="Tahoma" pitchFamily="34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ahoma" pitchFamily="34" charset="0"/>
              </a:rPr>
              <a:t>Schechner</a:t>
            </a:r>
            <a:endParaRPr lang="en-US" i="1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335314"/>
            <a:ext cx="2359940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Moving stereo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under flickering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illumination</a:t>
            </a:r>
          </a:p>
        </p:txBody>
      </p:sp>
      <p:sp>
        <p:nvSpPr>
          <p:cNvPr id="6" name="Down Arrow 5"/>
          <p:cNvSpPr/>
          <p:nvPr/>
        </p:nvSpPr>
        <p:spPr bwMode="auto">
          <a:xfrm>
            <a:off x="4233381" y="2743200"/>
            <a:ext cx="691497" cy="914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7186508" y="2743200"/>
            <a:ext cx="691497" cy="914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>
            <a:off x="1442103" y="2743200"/>
            <a:ext cx="691497" cy="914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7735" y="4120436"/>
            <a:ext cx="2722788" cy="1381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1" y="4138579"/>
            <a:ext cx="2514540" cy="2567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TextBox 40"/>
          <p:cNvSpPr txBox="1"/>
          <p:nvPr/>
        </p:nvSpPr>
        <p:spPr>
          <a:xfrm>
            <a:off x="3937767" y="3657600"/>
            <a:ext cx="1282723" cy="43088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Deflicker</a:t>
            </a:r>
            <a:endParaRPr lang="he-IL" sz="22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91697" y="3657600"/>
            <a:ext cx="1393330" cy="43088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200" dirty="0" err="1" smtClean="0">
                <a:solidFill>
                  <a:schemeClr val="bg1"/>
                </a:solidFill>
              </a:rPr>
              <a:t>Descatter</a:t>
            </a:r>
            <a:endParaRPr lang="he-IL" sz="22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9470" y="3657600"/>
            <a:ext cx="3371436" cy="43088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Dense structure &amp; motion</a:t>
            </a:r>
            <a:endParaRPr lang="he-IL" sz="2200" dirty="0">
              <a:solidFill>
                <a:schemeClr val="bg1"/>
              </a:solidFill>
            </a:endParaRPr>
          </a:p>
        </p:txBody>
      </p:sp>
      <p:pic>
        <p:nvPicPr>
          <p:cNvPr id="17" name="Picture 2" descr="D:\code\dehaze\dehaze_2_points_real_beta_no_flicker_gamma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8304" y="4138579"/>
            <a:ext cx="2720115" cy="138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r_stereoavi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2340" y="1066800"/>
            <a:ext cx="6479584" cy="1502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6" grpId="0" animBg="1"/>
      <p:bldP spid="10" grpId="0" animBg="1"/>
      <p:bldP spid="11" grpId="0" animBg="1"/>
      <p:bldP spid="41" grpId="0"/>
      <p:bldP spid="4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1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FD9B-31F9-4855-97F6-00495CB4542F}" type="slidenum">
              <a:rPr lang="he-IL">
                <a:solidFill>
                  <a:schemeClr val="bg1"/>
                </a:solidFill>
              </a:rPr>
              <a:pPr/>
              <a:t>6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rtl="0"/>
            <a:r>
              <a:rPr lang="en-US">
                <a:solidFill>
                  <a:schemeClr val="bg1"/>
                </a:solidFill>
              </a:rPr>
              <a:t>Underwater challenges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0"/>
            <a:ext cx="8229600" cy="2362200"/>
          </a:xfrm>
        </p:spPr>
        <p:txBody>
          <a:bodyPr/>
          <a:lstStyle/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Backscatter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Strong attenuation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Color distortion</a:t>
            </a:r>
          </a:p>
          <a:p>
            <a:pPr algn="l" rtl="0">
              <a:lnSpc>
                <a:spcPct val="90000"/>
              </a:lnSpc>
            </a:pPr>
            <a:r>
              <a:rPr lang="en-US" sz="2800">
                <a:solidFill>
                  <a:schemeClr val="bg1"/>
                </a:solidFill>
              </a:rPr>
              <a:t>Non-uniform and flickering illumination				</a:t>
            </a:r>
          </a:p>
        </p:txBody>
      </p:sp>
      <p:pic>
        <p:nvPicPr>
          <p:cNvPr id="220165" name="Picture 5" descr="a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9200"/>
            <a:ext cx="5562600" cy="3668713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6781800" y="4495800"/>
            <a:ext cx="18018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FFFF99"/>
                </a:solidFill>
              </a:rPr>
              <a:t>*Kahanov and Royal</a:t>
            </a:r>
          </a:p>
        </p:txBody>
      </p:sp>
      <p:sp>
        <p:nvSpPr>
          <p:cNvPr id="220167" name="Rectangle 7"/>
          <p:cNvSpPr>
            <a:spLocks noChangeArrowheads="1"/>
          </p:cNvSpPr>
          <p:nvPr/>
        </p:nvSpPr>
        <p:spPr bwMode="auto">
          <a:xfrm>
            <a:off x="419100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pitchFamily="34" charset="0"/>
              </a:rPr>
              <a:t>Swirski, Schechner, Herzberg, Negahdaripour</a:t>
            </a:r>
            <a:endParaRPr lang="en-US" i="1">
              <a:solidFill>
                <a:schemeClr val="bg1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3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aust_seara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18"/>
          <a:stretch>
            <a:fillRect/>
          </a:stretch>
        </p:blipFill>
        <p:spPr bwMode="auto">
          <a:xfrm>
            <a:off x="5105400" y="360363"/>
            <a:ext cx="32004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1" name="Picture 3" descr="R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99085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2" name="Picture 4" descr="RO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71800"/>
            <a:ext cx="1905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86979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sz="4400"/>
              <a:t>Related works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04800" y="1676400"/>
            <a:ext cx="29146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Karpel &amp; Schechner, 2004.</a:t>
            </a:r>
          </a:p>
          <a:p>
            <a:pPr eaLnBrk="1" hangingPunct="1"/>
            <a:r>
              <a:rPr lang="en-US"/>
              <a:t>Gracias et al, 2008.</a:t>
            </a:r>
          </a:p>
        </p:txBody>
      </p:sp>
      <p:sp>
        <p:nvSpPr>
          <p:cNvPr id="380936" name="Text Box 8"/>
          <p:cNvSpPr txBox="1">
            <a:spLocks noChangeArrowheads="1"/>
          </p:cNvSpPr>
          <p:nvPr/>
        </p:nvSpPr>
        <p:spPr bwMode="auto">
          <a:xfrm>
            <a:off x="228600" y="3276600"/>
            <a:ext cx="3733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Bryant et al, 2000.</a:t>
            </a:r>
          </a:p>
          <a:p>
            <a:pPr eaLnBrk="1" hangingPunct="1"/>
            <a:r>
              <a:rPr lang="en-US"/>
              <a:t>Negahdaripour &amp; Firoozfam, 2005</a:t>
            </a:r>
          </a:p>
          <a:p>
            <a:pPr eaLnBrk="1" hangingPunct="1"/>
            <a:r>
              <a:rPr lang="en-US"/>
              <a:t>Chari &amp; Sturm, 2009.</a:t>
            </a:r>
          </a:p>
          <a:p>
            <a:pPr eaLnBrk="1" hangingPunct="1"/>
            <a:r>
              <a:rPr lang="en-US"/>
              <a:t>Queiroz-Neto et al, 2004.</a:t>
            </a:r>
          </a:p>
        </p:txBody>
      </p:sp>
      <p:pic>
        <p:nvPicPr>
          <p:cNvPr id="380938" name="Picture 10" descr="finals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12750"/>
            <a:ext cx="30988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9" name="Oval 11"/>
          <p:cNvSpPr>
            <a:spLocks noChangeArrowheads="1"/>
          </p:cNvSpPr>
          <p:nvPr/>
        </p:nvSpPr>
        <p:spPr bwMode="auto">
          <a:xfrm rot="-1316005">
            <a:off x="4835525" y="838200"/>
            <a:ext cx="3733800" cy="1143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We </a:t>
            </a:r>
            <a:r>
              <a:rPr lang="en-US" sz="2800" b="1">
                <a:solidFill>
                  <a:schemeClr val="bg1"/>
                </a:solidFill>
              </a:rPr>
              <a:t>exploit</a:t>
            </a:r>
            <a:r>
              <a:rPr lang="en-US" sz="2400">
                <a:solidFill>
                  <a:schemeClr val="bg1"/>
                </a:solidFill>
              </a:rPr>
              <a:t> flicker</a:t>
            </a:r>
          </a:p>
        </p:txBody>
      </p:sp>
      <p:sp>
        <p:nvSpPr>
          <p:cNvPr id="380940" name="Oval 12"/>
          <p:cNvSpPr>
            <a:spLocks noChangeArrowheads="1"/>
          </p:cNvSpPr>
          <p:nvPr/>
        </p:nvSpPr>
        <p:spPr bwMode="auto">
          <a:xfrm rot="-1120179">
            <a:off x="3886200" y="2743200"/>
            <a:ext cx="5181600" cy="14478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We focus on correspondence</a:t>
            </a:r>
          </a:p>
          <a:p>
            <a:pPr algn="ctr"/>
            <a:r>
              <a:rPr lang="en-US" sz="2800" b="1">
                <a:solidFill>
                  <a:schemeClr val="bg1"/>
                </a:solidFill>
              </a:rPr>
              <a:t>under flicker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8763000" y="571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000BDD2-FA68-4009-9114-270E328B171C}" type="slidenum">
              <a:rPr lang="he-IL" sz="1400"/>
              <a:pPr eaLnBrk="1" hangingPunct="1"/>
              <a:t>7</a:t>
            </a:fld>
            <a:endParaRPr lang="en-US" sz="1400"/>
          </a:p>
        </p:txBody>
      </p:sp>
      <p:pic>
        <p:nvPicPr>
          <p:cNvPr id="380942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" t="6505" r="4347" b="5554"/>
          <a:stretch>
            <a:fillRect/>
          </a:stretch>
        </p:blipFill>
        <p:spPr bwMode="auto">
          <a:xfrm>
            <a:off x="4462463" y="5334000"/>
            <a:ext cx="17859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0943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25319" r="9970" b="14665"/>
          <a:stretch>
            <a:fillRect/>
          </a:stretch>
        </p:blipFill>
        <p:spPr bwMode="auto">
          <a:xfrm>
            <a:off x="7499350" y="5257800"/>
            <a:ext cx="11874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0944" name="AutoShape 16"/>
          <p:cNvSpPr>
            <a:spLocks noChangeArrowheads="1"/>
          </p:cNvSpPr>
          <p:nvPr/>
        </p:nvSpPr>
        <p:spPr bwMode="auto">
          <a:xfrm>
            <a:off x="6400800" y="5608638"/>
            <a:ext cx="838200" cy="458787"/>
          </a:xfrm>
          <a:custGeom>
            <a:avLst/>
            <a:gdLst>
              <a:gd name="T0" fmla="*/ 628650 w 21600"/>
              <a:gd name="T1" fmla="*/ 0 h 21600"/>
              <a:gd name="T2" fmla="*/ 0 w 21600"/>
              <a:gd name="T3" fmla="*/ 229394 h 21600"/>
              <a:gd name="T4" fmla="*/ 628650 w 21600"/>
              <a:gd name="T5" fmla="*/ 458787 h 21600"/>
              <a:gd name="T6" fmla="*/ 838200 w 21600"/>
              <a:gd name="T7" fmla="*/ 229394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66"/>
          </a:solidFill>
          <a:ln w="9525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80945" name="Text Box 17"/>
          <p:cNvSpPr txBox="1">
            <a:spLocks noChangeArrowheads="1"/>
          </p:cNvSpPr>
          <p:nvPr/>
        </p:nvSpPr>
        <p:spPr bwMode="auto">
          <a:xfrm>
            <a:off x="304800" y="5287963"/>
            <a:ext cx="202565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Zhang et al, 2003.</a:t>
            </a:r>
          </a:p>
          <a:p>
            <a:pPr eaLnBrk="1" hangingPunct="1"/>
            <a:r>
              <a:rPr lang="en-US"/>
              <a:t>Davis et al, 2005.</a:t>
            </a:r>
          </a:p>
        </p:txBody>
      </p:sp>
      <p:sp>
        <p:nvSpPr>
          <p:cNvPr id="380946" name="Rectangle 18"/>
          <p:cNvSpPr>
            <a:spLocks noChangeArrowheads="1"/>
          </p:cNvSpPr>
          <p:nvPr/>
        </p:nvSpPr>
        <p:spPr bwMode="auto">
          <a:xfrm>
            <a:off x="215900" y="4724400"/>
            <a:ext cx="8229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/>
              <a:t>Structured light stereo (space-time stereo).</a:t>
            </a:r>
          </a:p>
        </p:txBody>
      </p:sp>
      <p:sp>
        <p:nvSpPr>
          <p:cNvPr id="380947" name="Oval 19"/>
          <p:cNvSpPr>
            <a:spLocks noChangeArrowheads="1"/>
          </p:cNvSpPr>
          <p:nvPr/>
        </p:nvSpPr>
        <p:spPr bwMode="auto">
          <a:xfrm rot="-1157402">
            <a:off x="4038600" y="5257800"/>
            <a:ext cx="5105400" cy="1143000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We use unstructured,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Uncontrollable, natural light</a:t>
            </a:r>
          </a:p>
        </p:txBody>
      </p:sp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228600" y="1265237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 rtl="0"/>
            <a:r>
              <a:rPr lang="en-US" sz="2800" kern="0" smtClean="0"/>
              <a:t>Flicker removal.</a:t>
            </a:r>
            <a:endParaRPr lang="en-US" sz="2800" kern="0" dirty="0"/>
          </a:p>
        </p:txBody>
      </p:sp>
      <p:sp>
        <p:nvSpPr>
          <p:cNvPr id="380937" name="Rectangle 9"/>
          <p:cNvSpPr>
            <a:spLocks noChangeArrowheads="1"/>
          </p:cNvSpPr>
          <p:nvPr/>
        </p:nvSpPr>
        <p:spPr bwMode="auto">
          <a:xfrm>
            <a:off x="203200" y="2743200"/>
            <a:ext cx="82296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/>
              <a:t>Underwater </a:t>
            </a:r>
            <a:r>
              <a:rPr lang="en-US" sz="2800" dirty="0" smtClean="0"/>
              <a:t>stereo.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98010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38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1000"/>
                                        <p:tgtEl>
                                          <p:spTgt spid="380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9" dur="1000"/>
                                        <p:tgtEl>
                                          <p:spTgt spid="380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1000"/>
                                        <p:tgtEl>
                                          <p:spTgt spid="38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36" grpId="0" animBg="1"/>
      <p:bldP spid="380939" grpId="0" animBg="1"/>
      <p:bldP spid="380940" grpId="0" animBg="1"/>
      <p:bldP spid="380944" grpId="0" animBg="1"/>
      <p:bldP spid="380945" grpId="0" animBg="1"/>
      <p:bldP spid="380946" grpId="0"/>
      <p:bldP spid="380947" grpId="0" animBg="1"/>
      <p:bldP spid="3809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D:\article_ICCP13\001404DSC_79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3" t="16282" r="14048" b="15337"/>
          <a:stretch/>
        </p:blipFill>
        <p:spPr bwMode="auto">
          <a:xfrm>
            <a:off x="2743200" y="3533290"/>
            <a:ext cx="4012406" cy="25384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98D0963-4C61-4765-9818-2766C2B6D7CA}" type="slidenum">
              <a:rPr lang="he-IL">
                <a:solidFill>
                  <a:schemeClr val="bg1"/>
                </a:solidFill>
                <a:latin typeface="Corbel" pitchFamily="34" charset="0"/>
              </a:rPr>
              <a:pPr eaLnBrk="1" hangingPunct="1"/>
              <a:t>8</a:t>
            </a:fld>
            <a:endParaRPr lang="he-IL">
              <a:solidFill>
                <a:schemeClr val="bg1"/>
              </a:solidFill>
              <a:latin typeface="Corbel" pitchFamily="34" charset="0"/>
            </a:endParaRPr>
          </a:p>
          <a:p>
            <a:pPr eaLnBrk="1" hangingPunct="1"/>
            <a:endParaRPr lang="en-US">
              <a:latin typeface="Corbel" pitchFamily="34" charset="0"/>
            </a:endParaRPr>
          </a:p>
        </p:txBody>
      </p:sp>
      <p:pic>
        <p:nvPicPr>
          <p:cNvPr id="11268" name="Picture 3" descr="IMG_4919"/>
          <p:cNvPicPr>
            <a:picLocks noChangeAspect="1" noChangeArrowheads="1"/>
          </p:cNvPicPr>
          <p:nvPr/>
        </p:nvPicPr>
        <p:blipFill>
          <a:blip r:embed="rId4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737201" cy="2803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6"/>
          <p:cNvSpPr>
            <a:spLocks noChangeArrowheads="1"/>
          </p:cNvSpPr>
          <p:nvPr/>
        </p:nvSpPr>
        <p:spPr bwMode="auto">
          <a:xfrm>
            <a:off x="0" y="6096000"/>
            <a:ext cx="33484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Ack</a:t>
            </a:r>
            <a:r>
              <a:rPr lang="en-US" dirty="0">
                <a:solidFill>
                  <a:schemeClr val="bg1"/>
                </a:solidFill>
              </a:rPr>
              <a:t>:  </a:t>
            </a:r>
            <a:r>
              <a:rPr lang="en-US" dirty="0" err="1">
                <a:solidFill>
                  <a:schemeClr val="bg1"/>
                </a:solidFill>
              </a:rPr>
              <a:t>Tali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Treibitz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Itchak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Yogev</a:t>
            </a:r>
            <a:endParaRPr lang="en-US" dirty="0"/>
          </a:p>
        </p:txBody>
      </p:sp>
      <p:pic>
        <p:nvPicPr>
          <p:cNvPr id="68610" name="Picture 2" descr="D:\data\structured4\PICS\DSC_03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098" y="990601"/>
            <a:ext cx="3393045" cy="2803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491288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FFFF66"/>
                </a:solidFill>
                <a:latin typeface="Tahoma" pitchFamily="34" charset="0"/>
              </a:rPr>
              <a:t>Swirski</a:t>
            </a:r>
            <a:r>
              <a:rPr lang="en-US" dirty="0">
                <a:solidFill>
                  <a:srgbClr val="FFFF66"/>
                </a:solidFill>
                <a:latin typeface="Tahoma" pitchFamily="34" charset="0"/>
              </a:rPr>
              <a:t>, </a:t>
            </a:r>
            <a:r>
              <a:rPr lang="en-US" dirty="0" err="1">
                <a:solidFill>
                  <a:srgbClr val="FFFF66"/>
                </a:solidFill>
                <a:latin typeface="Tahoma" pitchFamily="34" charset="0"/>
              </a:rPr>
              <a:t>Schechner</a:t>
            </a:r>
            <a:r>
              <a:rPr lang="en-US" dirty="0">
                <a:solidFill>
                  <a:srgbClr val="FFFF66"/>
                </a:solidFill>
                <a:latin typeface="Tahoma" pitchFamily="34" charset="0"/>
              </a:rPr>
              <a:t>, Herzberg, </a:t>
            </a:r>
            <a:r>
              <a:rPr lang="en-US" dirty="0" err="1">
                <a:solidFill>
                  <a:srgbClr val="FFFF66"/>
                </a:solidFill>
                <a:latin typeface="Tahoma" pitchFamily="34" charset="0"/>
              </a:rPr>
              <a:t>Negahdaripour</a:t>
            </a:r>
            <a:endParaRPr lang="en-US" i="1" dirty="0">
              <a:solidFill>
                <a:srgbClr val="FFFF66"/>
              </a:solidFill>
              <a:latin typeface="Tahoma" pitchFamily="34" charset="0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  <a:noFill/>
          <a:ln/>
        </p:spPr>
        <p:txBody>
          <a:bodyPr/>
          <a:lstStyle/>
          <a:p>
            <a:r>
              <a:rPr lang="en-US">
                <a:solidFill>
                  <a:srgbClr val="FFFF99"/>
                </a:solidFill>
              </a:rPr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94642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A406E-246B-4003-B86F-AF694726A07A}" type="slidenum">
              <a:rPr lang="he-IL">
                <a:solidFill>
                  <a:schemeClr val="bg1"/>
                </a:solidFill>
              </a:rPr>
              <a:pPr/>
              <a:t>9</a:t>
            </a:fld>
            <a:endParaRPr lang="he-IL">
              <a:solidFill>
                <a:schemeClr val="bg1"/>
              </a:solidFill>
            </a:endParaRPr>
          </a:p>
          <a:p>
            <a:endParaRPr lang="en-US"/>
          </a:p>
        </p:txBody>
      </p:sp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sz="3600">
                <a:solidFill>
                  <a:srgbClr val="FFFF66"/>
                </a:solidFill>
              </a:rPr>
              <a:t>Correspondence by temporal flicker</a:t>
            </a: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611188" y="944563"/>
            <a:ext cx="7920037" cy="504825"/>
          </a:xfrm>
          <a:prstGeom prst="rect">
            <a:avLst/>
          </a:prstGeom>
          <a:solidFill>
            <a:srgbClr val="00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81260" name="Text Box 12"/>
          <p:cNvSpPr txBox="1">
            <a:spLocks noChangeArrowheads="1"/>
          </p:cNvSpPr>
          <p:nvPr/>
        </p:nvSpPr>
        <p:spPr bwMode="auto">
          <a:xfrm rot="16200000">
            <a:off x="423069" y="4529932"/>
            <a:ext cx="1227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Intensity</a:t>
            </a:r>
          </a:p>
        </p:txBody>
      </p:sp>
      <p:pic>
        <p:nvPicPr>
          <p:cNvPr id="2" name="pool_good_dynamic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-400"/>
          <a:stretch/>
        </p:blipFill>
        <p:spPr>
          <a:xfrm>
            <a:off x="1329326" y="914399"/>
            <a:ext cx="7084594" cy="56310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01851" y="6476775"/>
            <a:ext cx="302037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Swirski</a:t>
            </a:r>
            <a:r>
              <a:rPr lang="en-US" sz="2000" dirty="0" smtClean="0">
                <a:solidFill>
                  <a:schemeClr val="bg1"/>
                </a:solidFill>
              </a:rPr>
              <a:t> et al, ICCV 2009</a:t>
            </a:r>
            <a:endParaRPr lang="he-IL" sz="16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1564" y="6522584"/>
            <a:ext cx="8153400" cy="4571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עיצוב מותאם אישית">
  <a:themeElements>
    <a:clrScheme name="1_עיצוב מותאם אישית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מותאם אישית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1_עיצוב מותאם אישית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מותאם אישית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מותאם אישית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1436</Words>
  <Application>Microsoft Office PowerPoint</Application>
  <PresentationFormat>On-screen Show (4:3)</PresentationFormat>
  <Paragraphs>571</Paragraphs>
  <Slides>57</Slides>
  <Notes>55</Notes>
  <HiddenSlides>0</HiddenSlides>
  <MMClips>30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1_עיצוב מותאם אישית</vt:lpstr>
      <vt:lpstr>MathType 6.0 Equation</vt:lpstr>
      <vt:lpstr>Stereo from Flickering Caustics</vt:lpstr>
      <vt:lpstr>Flickering caustics</vt:lpstr>
      <vt:lpstr>3D Recovery   (inverse disparity)</vt:lpstr>
      <vt:lpstr>PowerPoint Presentation</vt:lpstr>
      <vt:lpstr>Contribution</vt:lpstr>
      <vt:lpstr>Underwater challenges</vt:lpstr>
      <vt:lpstr>PowerPoint Presentation</vt:lpstr>
      <vt:lpstr>Experimental Setup</vt:lpstr>
      <vt:lpstr>Correspondence by temporal flicker</vt:lpstr>
      <vt:lpstr>Strong Disambiguation</vt:lpstr>
      <vt:lpstr>Strong Disambiguation</vt:lpstr>
      <vt:lpstr>Correspondence by temporal flicker</vt:lpstr>
      <vt:lpstr>Pointwise (temporal) algorithm</vt:lpstr>
      <vt:lpstr>Using spatial information</vt:lpstr>
      <vt:lpstr>PowerPoint Presentation</vt:lpstr>
      <vt:lpstr>PowerPoint Presentation</vt:lpstr>
      <vt:lpstr>PowerPoint Presentation</vt:lpstr>
      <vt:lpstr>Space-time variational stereo</vt:lpstr>
      <vt:lpstr>Space-time variational stereo</vt:lpstr>
      <vt:lpstr>Structured light</vt:lpstr>
      <vt:lpstr>Dynamic results</vt:lpstr>
      <vt:lpstr>PowerPoint Presentation</vt:lpstr>
      <vt:lpstr>PowerPoint Presentation</vt:lpstr>
      <vt:lpstr>PowerPoint Presentation</vt:lpstr>
      <vt:lpstr>PowerPoint Presentation</vt:lpstr>
      <vt:lpstr>Correspondence from flicker</vt:lpstr>
      <vt:lpstr>3Deflicker from Motion</vt:lpstr>
      <vt:lpstr>Flickering caustics in  a free-moving camera</vt:lpstr>
      <vt:lpstr>Structure, motion and deflicker from moving stereo</vt:lpstr>
      <vt:lpstr>Structured light setups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SIFT feature points</vt:lpstr>
      <vt:lpstr>Rendering vibrations</vt:lpstr>
      <vt:lpstr>Stabilization using SIFT</vt:lpstr>
      <vt:lpstr>Principle: stabilization using stereo</vt:lpstr>
      <vt:lpstr>Stabilization using Stereo</vt:lpstr>
      <vt:lpstr>PowerPoint Presentation</vt:lpstr>
      <vt:lpstr>PowerPoint Presentation</vt:lpstr>
      <vt:lpstr>PowerPoint Presentation</vt:lpstr>
      <vt:lpstr>PowerPoint Presentation</vt:lpstr>
      <vt:lpstr>Structured light</vt:lpstr>
      <vt:lpstr>Structured light results</vt:lpstr>
      <vt:lpstr>Sea experiment</vt:lpstr>
      <vt:lpstr>PowerPoint Presentation</vt:lpstr>
      <vt:lpstr>PowerPoint Presentation</vt:lpstr>
      <vt:lpstr>PowerPoint Presentation</vt:lpstr>
      <vt:lpstr>Attenuation coefficient (η) estimation</vt:lpstr>
      <vt:lpstr>Attenuation coefficient (η) estimation</vt:lpstr>
      <vt:lpstr>Descattering results</vt:lpstr>
      <vt:lpstr>Future research</vt:lpstr>
      <vt:lpstr>3Deflicker from Motion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2013-05-01T08:23:56Z</dcterms:created>
  <dcterms:modified xsi:type="dcterms:W3CDTF">2013-05-01T08:27:04Z</dcterms:modified>
</cp:coreProperties>
</file>