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75" r:id="rId3"/>
    <p:sldId id="321" r:id="rId4"/>
    <p:sldId id="276" r:id="rId5"/>
    <p:sldId id="300" r:id="rId6"/>
    <p:sldId id="322" r:id="rId7"/>
    <p:sldId id="335" r:id="rId8"/>
    <p:sldId id="263" r:id="rId9"/>
    <p:sldId id="323" r:id="rId10"/>
    <p:sldId id="324" r:id="rId11"/>
    <p:sldId id="320" r:id="rId12"/>
    <p:sldId id="326" r:id="rId13"/>
    <p:sldId id="327" r:id="rId14"/>
    <p:sldId id="328" r:id="rId15"/>
    <p:sldId id="329" r:id="rId16"/>
    <p:sldId id="310" r:id="rId17"/>
    <p:sldId id="311" r:id="rId18"/>
    <p:sldId id="333" r:id="rId19"/>
    <p:sldId id="315" r:id="rId20"/>
    <p:sldId id="330" r:id="rId21"/>
    <p:sldId id="316" r:id="rId22"/>
    <p:sldId id="297" r:id="rId23"/>
    <p:sldId id="272" r:id="rId24"/>
    <p:sldId id="334" r:id="rId25"/>
    <p:sldId id="331" r:id="rId26"/>
    <p:sldId id="332" r:id="rId27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B220"/>
    <a:srgbClr val="CFC5DD"/>
    <a:srgbClr val="B7A8CC"/>
    <a:srgbClr val="FEF2E8"/>
    <a:srgbClr val="AB99C3"/>
    <a:srgbClr val="BEB0D0"/>
    <a:srgbClr val="B6CB95"/>
    <a:srgbClr val="AFD7FF"/>
    <a:srgbClr val="C5DCFF"/>
    <a:srgbClr val="FDE8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26" autoAdjust="0"/>
    <p:restoredTop sz="92138" autoAdjust="0"/>
  </p:normalViewPr>
  <p:slideViewPr>
    <p:cSldViewPr>
      <p:cViewPr varScale="1">
        <p:scale>
          <a:sx n="77" d="100"/>
          <a:sy n="77" d="100"/>
        </p:scale>
        <p:origin x="190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technion\thesis\experiments%20and%20logs\04%20Bridge%20and%20glass\data%20for%20jasa%20impedances0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v>Glass Impedance</c:v>
          </c:tx>
          <c:spPr>
            <a:ln>
              <a:solidFill>
                <a:schemeClr val="accent1">
                  <a:lumMod val="50000"/>
                </a:schemeClr>
              </a:solidFill>
              <a:prstDash val="dash"/>
            </a:ln>
          </c:spPr>
          <c:marker>
            <c:symbol val="none"/>
          </c:marker>
          <c:cat>
            <c:numRef>
              <c:f>Graphs!$B$13:$B$432</c:f>
              <c:numCache>
                <c:formatCode>General</c:formatCode>
                <c:ptCount val="420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  <c:pt idx="11">
                  <c:v>110</c:v>
                </c:pt>
                <c:pt idx="12">
                  <c:v>120</c:v>
                </c:pt>
                <c:pt idx="13">
                  <c:v>130</c:v>
                </c:pt>
                <c:pt idx="14">
                  <c:v>140</c:v>
                </c:pt>
                <c:pt idx="15">
                  <c:v>150</c:v>
                </c:pt>
                <c:pt idx="16">
                  <c:v>160</c:v>
                </c:pt>
                <c:pt idx="17">
                  <c:v>170</c:v>
                </c:pt>
                <c:pt idx="18">
                  <c:v>180</c:v>
                </c:pt>
                <c:pt idx="19">
                  <c:v>190</c:v>
                </c:pt>
                <c:pt idx="20">
                  <c:v>200</c:v>
                </c:pt>
                <c:pt idx="21">
                  <c:v>210</c:v>
                </c:pt>
                <c:pt idx="22">
                  <c:v>220</c:v>
                </c:pt>
                <c:pt idx="23">
                  <c:v>230</c:v>
                </c:pt>
                <c:pt idx="24">
                  <c:v>240</c:v>
                </c:pt>
                <c:pt idx="25">
                  <c:v>250</c:v>
                </c:pt>
                <c:pt idx="26">
                  <c:v>260</c:v>
                </c:pt>
                <c:pt idx="27">
                  <c:v>270</c:v>
                </c:pt>
                <c:pt idx="28">
                  <c:v>280</c:v>
                </c:pt>
                <c:pt idx="29">
                  <c:v>290</c:v>
                </c:pt>
                <c:pt idx="30">
                  <c:v>300</c:v>
                </c:pt>
                <c:pt idx="31">
                  <c:v>310</c:v>
                </c:pt>
                <c:pt idx="32">
                  <c:v>320</c:v>
                </c:pt>
                <c:pt idx="33">
                  <c:v>330</c:v>
                </c:pt>
                <c:pt idx="34">
                  <c:v>340</c:v>
                </c:pt>
                <c:pt idx="35">
                  <c:v>350</c:v>
                </c:pt>
                <c:pt idx="36">
                  <c:v>360</c:v>
                </c:pt>
                <c:pt idx="37">
                  <c:v>370</c:v>
                </c:pt>
                <c:pt idx="38">
                  <c:v>380</c:v>
                </c:pt>
                <c:pt idx="39">
                  <c:v>390</c:v>
                </c:pt>
                <c:pt idx="40">
                  <c:v>400</c:v>
                </c:pt>
                <c:pt idx="41">
                  <c:v>410</c:v>
                </c:pt>
                <c:pt idx="42">
                  <c:v>420</c:v>
                </c:pt>
                <c:pt idx="43">
                  <c:v>430</c:v>
                </c:pt>
                <c:pt idx="44">
                  <c:v>440</c:v>
                </c:pt>
                <c:pt idx="45">
                  <c:v>450</c:v>
                </c:pt>
                <c:pt idx="46">
                  <c:v>460</c:v>
                </c:pt>
                <c:pt idx="47">
                  <c:v>470</c:v>
                </c:pt>
                <c:pt idx="48">
                  <c:v>480</c:v>
                </c:pt>
                <c:pt idx="49">
                  <c:v>490</c:v>
                </c:pt>
                <c:pt idx="50">
                  <c:v>500</c:v>
                </c:pt>
                <c:pt idx="51">
                  <c:v>510</c:v>
                </c:pt>
                <c:pt idx="52">
                  <c:v>520</c:v>
                </c:pt>
                <c:pt idx="53">
                  <c:v>530</c:v>
                </c:pt>
                <c:pt idx="54">
                  <c:v>540</c:v>
                </c:pt>
                <c:pt idx="55">
                  <c:v>550</c:v>
                </c:pt>
                <c:pt idx="56">
                  <c:v>560</c:v>
                </c:pt>
                <c:pt idx="57">
                  <c:v>570</c:v>
                </c:pt>
                <c:pt idx="58">
                  <c:v>580</c:v>
                </c:pt>
                <c:pt idx="59">
                  <c:v>590</c:v>
                </c:pt>
                <c:pt idx="60">
                  <c:v>600</c:v>
                </c:pt>
                <c:pt idx="61">
                  <c:v>610</c:v>
                </c:pt>
                <c:pt idx="62">
                  <c:v>620</c:v>
                </c:pt>
                <c:pt idx="63">
                  <c:v>630</c:v>
                </c:pt>
                <c:pt idx="64">
                  <c:v>640</c:v>
                </c:pt>
                <c:pt idx="65">
                  <c:v>650</c:v>
                </c:pt>
                <c:pt idx="66">
                  <c:v>660</c:v>
                </c:pt>
                <c:pt idx="67">
                  <c:v>670</c:v>
                </c:pt>
                <c:pt idx="68">
                  <c:v>680</c:v>
                </c:pt>
                <c:pt idx="69">
                  <c:v>690</c:v>
                </c:pt>
                <c:pt idx="70">
                  <c:v>700</c:v>
                </c:pt>
                <c:pt idx="71">
                  <c:v>710</c:v>
                </c:pt>
                <c:pt idx="72">
                  <c:v>720</c:v>
                </c:pt>
                <c:pt idx="73">
                  <c:v>730</c:v>
                </c:pt>
                <c:pt idx="74">
                  <c:v>740</c:v>
                </c:pt>
                <c:pt idx="75">
                  <c:v>750</c:v>
                </c:pt>
                <c:pt idx="76">
                  <c:v>760</c:v>
                </c:pt>
                <c:pt idx="77">
                  <c:v>770</c:v>
                </c:pt>
                <c:pt idx="78">
                  <c:v>780</c:v>
                </c:pt>
                <c:pt idx="79">
                  <c:v>790</c:v>
                </c:pt>
                <c:pt idx="80">
                  <c:v>800</c:v>
                </c:pt>
                <c:pt idx="81">
                  <c:v>810</c:v>
                </c:pt>
                <c:pt idx="82">
                  <c:v>820</c:v>
                </c:pt>
                <c:pt idx="83">
                  <c:v>830</c:v>
                </c:pt>
                <c:pt idx="84">
                  <c:v>840</c:v>
                </c:pt>
                <c:pt idx="85">
                  <c:v>850</c:v>
                </c:pt>
                <c:pt idx="86">
                  <c:v>860</c:v>
                </c:pt>
                <c:pt idx="87">
                  <c:v>870</c:v>
                </c:pt>
                <c:pt idx="88">
                  <c:v>880</c:v>
                </c:pt>
                <c:pt idx="89">
                  <c:v>890</c:v>
                </c:pt>
                <c:pt idx="90">
                  <c:v>900</c:v>
                </c:pt>
                <c:pt idx="91">
                  <c:v>910</c:v>
                </c:pt>
                <c:pt idx="92">
                  <c:v>920</c:v>
                </c:pt>
                <c:pt idx="93">
                  <c:v>930</c:v>
                </c:pt>
                <c:pt idx="94">
                  <c:v>940</c:v>
                </c:pt>
                <c:pt idx="95">
                  <c:v>950</c:v>
                </c:pt>
                <c:pt idx="96">
                  <c:v>960</c:v>
                </c:pt>
                <c:pt idx="97">
                  <c:v>970</c:v>
                </c:pt>
                <c:pt idx="98">
                  <c:v>980</c:v>
                </c:pt>
                <c:pt idx="99">
                  <c:v>990</c:v>
                </c:pt>
                <c:pt idx="100">
                  <c:v>1000</c:v>
                </c:pt>
                <c:pt idx="101">
                  <c:v>1010</c:v>
                </c:pt>
                <c:pt idx="102">
                  <c:v>1020</c:v>
                </c:pt>
                <c:pt idx="103">
                  <c:v>1030</c:v>
                </c:pt>
                <c:pt idx="104">
                  <c:v>1040</c:v>
                </c:pt>
                <c:pt idx="105">
                  <c:v>1050</c:v>
                </c:pt>
                <c:pt idx="106">
                  <c:v>1060</c:v>
                </c:pt>
                <c:pt idx="107">
                  <c:v>1070</c:v>
                </c:pt>
                <c:pt idx="108">
                  <c:v>1080</c:v>
                </c:pt>
                <c:pt idx="109">
                  <c:v>1090</c:v>
                </c:pt>
                <c:pt idx="110">
                  <c:v>1100</c:v>
                </c:pt>
                <c:pt idx="111">
                  <c:v>1110</c:v>
                </c:pt>
                <c:pt idx="112">
                  <c:v>1120</c:v>
                </c:pt>
                <c:pt idx="113">
                  <c:v>1130</c:v>
                </c:pt>
                <c:pt idx="114">
                  <c:v>1140</c:v>
                </c:pt>
                <c:pt idx="115">
                  <c:v>1150</c:v>
                </c:pt>
                <c:pt idx="116">
                  <c:v>1160</c:v>
                </c:pt>
                <c:pt idx="117">
                  <c:v>1170</c:v>
                </c:pt>
                <c:pt idx="118">
                  <c:v>1180</c:v>
                </c:pt>
                <c:pt idx="119">
                  <c:v>1190</c:v>
                </c:pt>
                <c:pt idx="120">
                  <c:v>1200</c:v>
                </c:pt>
                <c:pt idx="121">
                  <c:v>1210</c:v>
                </c:pt>
                <c:pt idx="122">
                  <c:v>1220</c:v>
                </c:pt>
                <c:pt idx="123">
                  <c:v>1230</c:v>
                </c:pt>
                <c:pt idx="124">
                  <c:v>1240</c:v>
                </c:pt>
                <c:pt idx="125">
                  <c:v>1250</c:v>
                </c:pt>
                <c:pt idx="126">
                  <c:v>1260</c:v>
                </c:pt>
                <c:pt idx="127">
                  <c:v>1270</c:v>
                </c:pt>
                <c:pt idx="128">
                  <c:v>1280</c:v>
                </c:pt>
                <c:pt idx="129">
                  <c:v>1290</c:v>
                </c:pt>
                <c:pt idx="130">
                  <c:v>1300</c:v>
                </c:pt>
                <c:pt idx="131">
                  <c:v>1310</c:v>
                </c:pt>
                <c:pt idx="132">
                  <c:v>1320</c:v>
                </c:pt>
                <c:pt idx="133">
                  <c:v>1330</c:v>
                </c:pt>
                <c:pt idx="134">
                  <c:v>1340</c:v>
                </c:pt>
                <c:pt idx="135">
                  <c:v>1350</c:v>
                </c:pt>
                <c:pt idx="136">
                  <c:v>1360</c:v>
                </c:pt>
                <c:pt idx="137">
                  <c:v>1370</c:v>
                </c:pt>
                <c:pt idx="138">
                  <c:v>1380</c:v>
                </c:pt>
                <c:pt idx="139">
                  <c:v>1390</c:v>
                </c:pt>
                <c:pt idx="140">
                  <c:v>1400</c:v>
                </c:pt>
                <c:pt idx="141">
                  <c:v>1410</c:v>
                </c:pt>
                <c:pt idx="142">
                  <c:v>1420</c:v>
                </c:pt>
                <c:pt idx="143">
                  <c:v>1430</c:v>
                </c:pt>
                <c:pt idx="144">
                  <c:v>1440</c:v>
                </c:pt>
                <c:pt idx="145">
                  <c:v>1450</c:v>
                </c:pt>
                <c:pt idx="146">
                  <c:v>1460</c:v>
                </c:pt>
                <c:pt idx="147">
                  <c:v>1470</c:v>
                </c:pt>
                <c:pt idx="148">
                  <c:v>1480</c:v>
                </c:pt>
                <c:pt idx="149">
                  <c:v>1490</c:v>
                </c:pt>
                <c:pt idx="150">
                  <c:v>1500</c:v>
                </c:pt>
                <c:pt idx="151">
                  <c:v>1510</c:v>
                </c:pt>
                <c:pt idx="152">
                  <c:v>1520</c:v>
                </c:pt>
                <c:pt idx="153">
                  <c:v>1530</c:v>
                </c:pt>
                <c:pt idx="154">
                  <c:v>1540</c:v>
                </c:pt>
                <c:pt idx="155">
                  <c:v>1550</c:v>
                </c:pt>
                <c:pt idx="156">
                  <c:v>1560</c:v>
                </c:pt>
                <c:pt idx="157">
                  <c:v>1570</c:v>
                </c:pt>
                <c:pt idx="158">
                  <c:v>1580</c:v>
                </c:pt>
                <c:pt idx="159">
                  <c:v>1590</c:v>
                </c:pt>
                <c:pt idx="160">
                  <c:v>1600</c:v>
                </c:pt>
                <c:pt idx="161">
                  <c:v>1610</c:v>
                </c:pt>
                <c:pt idx="162">
                  <c:v>1620</c:v>
                </c:pt>
                <c:pt idx="163">
                  <c:v>1630</c:v>
                </c:pt>
                <c:pt idx="164">
                  <c:v>1640</c:v>
                </c:pt>
                <c:pt idx="165">
                  <c:v>1650</c:v>
                </c:pt>
                <c:pt idx="166">
                  <c:v>1660</c:v>
                </c:pt>
                <c:pt idx="167">
                  <c:v>1670</c:v>
                </c:pt>
                <c:pt idx="168">
                  <c:v>1680</c:v>
                </c:pt>
                <c:pt idx="169">
                  <c:v>1690</c:v>
                </c:pt>
                <c:pt idx="170">
                  <c:v>1700</c:v>
                </c:pt>
                <c:pt idx="171">
                  <c:v>1710</c:v>
                </c:pt>
                <c:pt idx="172">
                  <c:v>1720</c:v>
                </c:pt>
                <c:pt idx="173">
                  <c:v>1730</c:v>
                </c:pt>
                <c:pt idx="174">
                  <c:v>1740</c:v>
                </c:pt>
                <c:pt idx="175">
                  <c:v>1750</c:v>
                </c:pt>
                <c:pt idx="176">
                  <c:v>1760</c:v>
                </c:pt>
                <c:pt idx="177">
                  <c:v>1770</c:v>
                </c:pt>
                <c:pt idx="178">
                  <c:v>1780</c:v>
                </c:pt>
                <c:pt idx="179">
                  <c:v>1790</c:v>
                </c:pt>
                <c:pt idx="180">
                  <c:v>1800</c:v>
                </c:pt>
                <c:pt idx="181">
                  <c:v>1810</c:v>
                </c:pt>
                <c:pt idx="182">
                  <c:v>1820</c:v>
                </c:pt>
                <c:pt idx="183">
                  <c:v>1830</c:v>
                </c:pt>
                <c:pt idx="184">
                  <c:v>1840</c:v>
                </c:pt>
                <c:pt idx="185">
                  <c:v>1850</c:v>
                </c:pt>
                <c:pt idx="186">
                  <c:v>1860</c:v>
                </c:pt>
                <c:pt idx="187">
                  <c:v>1870</c:v>
                </c:pt>
                <c:pt idx="188">
                  <c:v>1880</c:v>
                </c:pt>
                <c:pt idx="189">
                  <c:v>1890</c:v>
                </c:pt>
                <c:pt idx="190">
                  <c:v>1900</c:v>
                </c:pt>
                <c:pt idx="191">
                  <c:v>1910</c:v>
                </c:pt>
                <c:pt idx="192">
                  <c:v>1920</c:v>
                </c:pt>
                <c:pt idx="193">
                  <c:v>1930</c:v>
                </c:pt>
                <c:pt idx="194">
                  <c:v>1940</c:v>
                </c:pt>
                <c:pt idx="195">
                  <c:v>1950</c:v>
                </c:pt>
                <c:pt idx="196">
                  <c:v>1960</c:v>
                </c:pt>
                <c:pt idx="197">
                  <c:v>1970</c:v>
                </c:pt>
                <c:pt idx="198">
                  <c:v>1980</c:v>
                </c:pt>
                <c:pt idx="199">
                  <c:v>1990</c:v>
                </c:pt>
                <c:pt idx="200">
                  <c:v>2000</c:v>
                </c:pt>
                <c:pt idx="201">
                  <c:v>2010</c:v>
                </c:pt>
                <c:pt idx="202">
                  <c:v>2020</c:v>
                </c:pt>
                <c:pt idx="203">
                  <c:v>2030</c:v>
                </c:pt>
                <c:pt idx="204">
                  <c:v>2040</c:v>
                </c:pt>
                <c:pt idx="205">
                  <c:v>2050</c:v>
                </c:pt>
                <c:pt idx="206">
                  <c:v>2060</c:v>
                </c:pt>
                <c:pt idx="207">
                  <c:v>2070</c:v>
                </c:pt>
                <c:pt idx="208">
                  <c:v>2080</c:v>
                </c:pt>
                <c:pt idx="209">
                  <c:v>2090</c:v>
                </c:pt>
                <c:pt idx="210">
                  <c:v>2100</c:v>
                </c:pt>
                <c:pt idx="211">
                  <c:v>2110</c:v>
                </c:pt>
                <c:pt idx="212">
                  <c:v>2120</c:v>
                </c:pt>
                <c:pt idx="213">
                  <c:v>2130</c:v>
                </c:pt>
                <c:pt idx="214">
                  <c:v>2140</c:v>
                </c:pt>
                <c:pt idx="215">
                  <c:v>2150</c:v>
                </c:pt>
                <c:pt idx="216">
                  <c:v>2160</c:v>
                </c:pt>
                <c:pt idx="217">
                  <c:v>2170</c:v>
                </c:pt>
                <c:pt idx="218">
                  <c:v>2180</c:v>
                </c:pt>
                <c:pt idx="219">
                  <c:v>2190</c:v>
                </c:pt>
                <c:pt idx="220">
                  <c:v>2200</c:v>
                </c:pt>
                <c:pt idx="221">
                  <c:v>2210</c:v>
                </c:pt>
                <c:pt idx="222">
                  <c:v>2220</c:v>
                </c:pt>
                <c:pt idx="223">
                  <c:v>2230</c:v>
                </c:pt>
                <c:pt idx="224">
                  <c:v>2240</c:v>
                </c:pt>
                <c:pt idx="225">
                  <c:v>2250</c:v>
                </c:pt>
                <c:pt idx="226">
                  <c:v>2260</c:v>
                </c:pt>
                <c:pt idx="227">
                  <c:v>2270</c:v>
                </c:pt>
                <c:pt idx="228">
                  <c:v>2280</c:v>
                </c:pt>
                <c:pt idx="229">
                  <c:v>2290</c:v>
                </c:pt>
                <c:pt idx="230">
                  <c:v>2300</c:v>
                </c:pt>
                <c:pt idx="231">
                  <c:v>2310</c:v>
                </c:pt>
                <c:pt idx="232">
                  <c:v>2320</c:v>
                </c:pt>
                <c:pt idx="233">
                  <c:v>2330</c:v>
                </c:pt>
                <c:pt idx="234">
                  <c:v>2340</c:v>
                </c:pt>
                <c:pt idx="235">
                  <c:v>2350</c:v>
                </c:pt>
                <c:pt idx="236">
                  <c:v>2360</c:v>
                </c:pt>
                <c:pt idx="237">
                  <c:v>2370</c:v>
                </c:pt>
                <c:pt idx="238">
                  <c:v>2380</c:v>
                </c:pt>
                <c:pt idx="239">
                  <c:v>2390</c:v>
                </c:pt>
                <c:pt idx="240">
                  <c:v>2400</c:v>
                </c:pt>
                <c:pt idx="241">
                  <c:v>2410</c:v>
                </c:pt>
                <c:pt idx="242">
                  <c:v>2420</c:v>
                </c:pt>
                <c:pt idx="243">
                  <c:v>2430</c:v>
                </c:pt>
                <c:pt idx="244">
                  <c:v>2440</c:v>
                </c:pt>
                <c:pt idx="245">
                  <c:v>2450</c:v>
                </c:pt>
                <c:pt idx="246">
                  <c:v>2460</c:v>
                </c:pt>
                <c:pt idx="247">
                  <c:v>2470</c:v>
                </c:pt>
                <c:pt idx="248">
                  <c:v>2480</c:v>
                </c:pt>
                <c:pt idx="249">
                  <c:v>2490</c:v>
                </c:pt>
                <c:pt idx="250">
                  <c:v>2500</c:v>
                </c:pt>
                <c:pt idx="251">
                  <c:v>2510</c:v>
                </c:pt>
                <c:pt idx="252">
                  <c:v>2520</c:v>
                </c:pt>
                <c:pt idx="253">
                  <c:v>2530</c:v>
                </c:pt>
                <c:pt idx="254">
                  <c:v>2540</c:v>
                </c:pt>
                <c:pt idx="255">
                  <c:v>2550</c:v>
                </c:pt>
                <c:pt idx="256">
                  <c:v>2560</c:v>
                </c:pt>
                <c:pt idx="257">
                  <c:v>2570</c:v>
                </c:pt>
                <c:pt idx="258">
                  <c:v>2580</c:v>
                </c:pt>
                <c:pt idx="259">
                  <c:v>2590</c:v>
                </c:pt>
                <c:pt idx="260">
                  <c:v>2600</c:v>
                </c:pt>
                <c:pt idx="261">
                  <c:v>2610</c:v>
                </c:pt>
                <c:pt idx="262">
                  <c:v>2620</c:v>
                </c:pt>
                <c:pt idx="263">
                  <c:v>2630</c:v>
                </c:pt>
                <c:pt idx="264">
                  <c:v>2640</c:v>
                </c:pt>
                <c:pt idx="265">
                  <c:v>2650</c:v>
                </c:pt>
                <c:pt idx="266">
                  <c:v>2660</c:v>
                </c:pt>
                <c:pt idx="267">
                  <c:v>2670</c:v>
                </c:pt>
                <c:pt idx="268">
                  <c:v>2680</c:v>
                </c:pt>
                <c:pt idx="269">
                  <c:v>2690</c:v>
                </c:pt>
                <c:pt idx="270">
                  <c:v>2700</c:v>
                </c:pt>
                <c:pt idx="271">
                  <c:v>2710</c:v>
                </c:pt>
                <c:pt idx="272">
                  <c:v>2720</c:v>
                </c:pt>
                <c:pt idx="273">
                  <c:v>2730</c:v>
                </c:pt>
                <c:pt idx="274">
                  <c:v>2740</c:v>
                </c:pt>
                <c:pt idx="275">
                  <c:v>2750</c:v>
                </c:pt>
                <c:pt idx="276">
                  <c:v>2760</c:v>
                </c:pt>
                <c:pt idx="277">
                  <c:v>2770</c:v>
                </c:pt>
                <c:pt idx="278">
                  <c:v>2780</c:v>
                </c:pt>
                <c:pt idx="279">
                  <c:v>2790</c:v>
                </c:pt>
                <c:pt idx="280">
                  <c:v>2800</c:v>
                </c:pt>
                <c:pt idx="281">
                  <c:v>2810</c:v>
                </c:pt>
                <c:pt idx="282">
                  <c:v>2820</c:v>
                </c:pt>
                <c:pt idx="283">
                  <c:v>2830</c:v>
                </c:pt>
                <c:pt idx="284">
                  <c:v>2840</c:v>
                </c:pt>
                <c:pt idx="285">
                  <c:v>2850</c:v>
                </c:pt>
                <c:pt idx="286">
                  <c:v>2860</c:v>
                </c:pt>
                <c:pt idx="287">
                  <c:v>2870</c:v>
                </c:pt>
                <c:pt idx="288">
                  <c:v>2880</c:v>
                </c:pt>
                <c:pt idx="289">
                  <c:v>2890</c:v>
                </c:pt>
                <c:pt idx="290">
                  <c:v>2900</c:v>
                </c:pt>
                <c:pt idx="291">
                  <c:v>2910</c:v>
                </c:pt>
                <c:pt idx="292">
                  <c:v>2920</c:v>
                </c:pt>
                <c:pt idx="293">
                  <c:v>2930</c:v>
                </c:pt>
                <c:pt idx="294">
                  <c:v>2940</c:v>
                </c:pt>
                <c:pt idx="295">
                  <c:v>2950</c:v>
                </c:pt>
                <c:pt idx="296">
                  <c:v>2960</c:v>
                </c:pt>
                <c:pt idx="297">
                  <c:v>2970</c:v>
                </c:pt>
                <c:pt idx="298">
                  <c:v>2980</c:v>
                </c:pt>
                <c:pt idx="299">
                  <c:v>2990</c:v>
                </c:pt>
                <c:pt idx="300">
                  <c:v>3000</c:v>
                </c:pt>
                <c:pt idx="301">
                  <c:v>3010</c:v>
                </c:pt>
                <c:pt idx="302">
                  <c:v>3020</c:v>
                </c:pt>
                <c:pt idx="303">
                  <c:v>3030</c:v>
                </c:pt>
                <c:pt idx="304">
                  <c:v>3040</c:v>
                </c:pt>
                <c:pt idx="305">
                  <c:v>3050</c:v>
                </c:pt>
                <c:pt idx="306">
                  <c:v>3060</c:v>
                </c:pt>
                <c:pt idx="307">
                  <c:v>3070</c:v>
                </c:pt>
                <c:pt idx="308">
                  <c:v>3080</c:v>
                </c:pt>
                <c:pt idx="309">
                  <c:v>3090</c:v>
                </c:pt>
                <c:pt idx="310">
                  <c:v>3100</c:v>
                </c:pt>
                <c:pt idx="311">
                  <c:v>3110</c:v>
                </c:pt>
                <c:pt idx="312">
                  <c:v>3120</c:v>
                </c:pt>
                <c:pt idx="313">
                  <c:v>3130</c:v>
                </c:pt>
                <c:pt idx="314">
                  <c:v>3140</c:v>
                </c:pt>
                <c:pt idx="315">
                  <c:v>3150</c:v>
                </c:pt>
                <c:pt idx="316">
                  <c:v>3160</c:v>
                </c:pt>
                <c:pt idx="317">
                  <c:v>3170</c:v>
                </c:pt>
                <c:pt idx="318">
                  <c:v>3180</c:v>
                </c:pt>
                <c:pt idx="319">
                  <c:v>3190</c:v>
                </c:pt>
                <c:pt idx="320">
                  <c:v>3200</c:v>
                </c:pt>
                <c:pt idx="321">
                  <c:v>3210</c:v>
                </c:pt>
                <c:pt idx="322">
                  <c:v>3220</c:v>
                </c:pt>
                <c:pt idx="323">
                  <c:v>3230</c:v>
                </c:pt>
                <c:pt idx="324">
                  <c:v>3240</c:v>
                </c:pt>
                <c:pt idx="325">
                  <c:v>3250</c:v>
                </c:pt>
                <c:pt idx="326">
                  <c:v>3260</c:v>
                </c:pt>
                <c:pt idx="327">
                  <c:v>3270</c:v>
                </c:pt>
                <c:pt idx="328">
                  <c:v>3280</c:v>
                </c:pt>
                <c:pt idx="329">
                  <c:v>3290</c:v>
                </c:pt>
                <c:pt idx="330">
                  <c:v>3300</c:v>
                </c:pt>
                <c:pt idx="331">
                  <c:v>3310</c:v>
                </c:pt>
                <c:pt idx="332">
                  <c:v>3320</c:v>
                </c:pt>
                <c:pt idx="333">
                  <c:v>3330</c:v>
                </c:pt>
                <c:pt idx="334">
                  <c:v>3340</c:v>
                </c:pt>
                <c:pt idx="335">
                  <c:v>3350</c:v>
                </c:pt>
                <c:pt idx="336">
                  <c:v>3360</c:v>
                </c:pt>
                <c:pt idx="337">
                  <c:v>3370</c:v>
                </c:pt>
                <c:pt idx="338">
                  <c:v>3380</c:v>
                </c:pt>
                <c:pt idx="339">
                  <c:v>3390</c:v>
                </c:pt>
                <c:pt idx="340">
                  <c:v>3400</c:v>
                </c:pt>
                <c:pt idx="341">
                  <c:v>3410</c:v>
                </c:pt>
                <c:pt idx="342">
                  <c:v>3420</c:v>
                </c:pt>
                <c:pt idx="343">
                  <c:v>3430</c:v>
                </c:pt>
                <c:pt idx="344">
                  <c:v>3440</c:v>
                </c:pt>
                <c:pt idx="345">
                  <c:v>3450</c:v>
                </c:pt>
                <c:pt idx="346">
                  <c:v>3460</c:v>
                </c:pt>
                <c:pt idx="347">
                  <c:v>3470</c:v>
                </c:pt>
                <c:pt idx="348">
                  <c:v>3480</c:v>
                </c:pt>
                <c:pt idx="349">
                  <c:v>3490</c:v>
                </c:pt>
                <c:pt idx="350">
                  <c:v>3500</c:v>
                </c:pt>
                <c:pt idx="351">
                  <c:v>3510</c:v>
                </c:pt>
                <c:pt idx="352">
                  <c:v>3520</c:v>
                </c:pt>
                <c:pt idx="353">
                  <c:v>3530</c:v>
                </c:pt>
                <c:pt idx="354">
                  <c:v>3540</c:v>
                </c:pt>
                <c:pt idx="355">
                  <c:v>3550</c:v>
                </c:pt>
                <c:pt idx="356">
                  <c:v>3560</c:v>
                </c:pt>
                <c:pt idx="357">
                  <c:v>3570</c:v>
                </c:pt>
                <c:pt idx="358">
                  <c:v>3580</c:v>
                </c:pt>
                <c:pt idx="359">
                  <c:v>3590</c:v>
                </c:pt>
                <c:pt idx="360">
                  <c:v>3600</c:v>
                </c:pt>
                <c:pt idx="361">
                  <c:v>3610</c:v>
                </c:pt>
                <c:pt idx="362">
                  <c:v>3620</c:v>
                </c:pt>
                <c:pt idx="363">
                  <c:v>3630</c:v>
                </c:pt>
                <c:pt idx="364">
                  <c:v>3640</c:v>
                </c:pt>
                <c:pt idx="365">
                  <c:v>3650</c:v>
                </c:pt>
                <c:pt idx="366">
                  <c:v>3660</c:v>
                </c:pt>
                <c:pt idx="367">
                  <c:v>3670</c:v>
                </c:pt>
                <c:pt idx="368">
                  <c:v>3680</c:v>
                </c:pt>
                <c:pt idx="369">
                  <c:v>3690</c:v>
                </c:pt>
                <c:pt idx="370">
                  <c:v>3700</c:v>
                </c:pt>
                <c:pt idx="371">
                  <c:v>3710</c:v>
                </c:pt>
                <c:pt idx="372">
                  <c:v>3720</c:v>
                </c:pt>
                <c:pt idx="373">
                  <c:v>3730</c:v>
                </c:pt>
                <c:pt idx="374">
                  <c:v>3740</c:v>
                </c:pt>
                <c:pt idx="375">
                  <c:v>3750</c:v>
                </c:pt>
                <c:pt idx="376">
                  <c:v>3760</c:v>
                </c:pt>
                <c:pt idx="377">
                  <c:v>3770</c:v>
                </c:pt>
                <c:pt idx="378">
                  <c:v>3780</c:v>
                </c:pt>
                <c:pt idx="379">
                  <c:v>3790</c:v>
                </c:pt>
                <c:pt idx="380">
                  <c:v>3800</c:v>
                </c:pt>
                <c:pt idx="381">
                  <c:v>3810</c:v>
                </c:pt>
                <c:pt idx="382">
                  <c:v>3820</c:v>
                </c:pt>
                <c:pt idx="383">
                  <c:v>3830</c:v>
                </c:pt>
                <c:pt idx="384">
                  <c:v>3840</c:v>
                </c:pt>
                <c:pt idx="385">
                  <c:v>3850</c:v>
                </c:pt>
                <c:pt idx="386">
                  <c:v>3860</c:v>
                </c:pt>
                <c:pt idx="387">
                  <c:v>3870</c:v>
                </c:pt>
                <c:pt idx="388">
                  <c:v>3880</c:v>
                </c:pt>
                <c:pt idx="389">
                  <c:v>3890</c:v>
                </c:pt>
                <c:pt idx="390">
                  <c:v>3900</c:v>
                </c:pt>
                <c:pt idx="391">
                  <c:v>3910</c:v>
                </c:pt>
                <c:pt idx="392">
                  <c:v>3920</c:v>
                </c:pt>
                <c:pt idx="393">
                  <c:v>3930</c:v>
                </c:pt>
                <c:pt idx="394">
                  <c:v>3940</c:v>
                </c:pt>
                <c:pt idx="395">
                  <c:v>3950</c:v>
                </c:pt>
                <c:pt idx="396">
                  <c:v>3960</c:v>
                </c:pt>
                <c:pt idx="397">
                  <c:v>3970</c:v>
                </c:pt>
                <c:pt idx="398">
                  <c:v>3980</c:v>
                </c:pt>
                <c:pt idx="399">
                  <c:v>3990</c:v>
                </c:pt>
                <c:pt idx="400">
                  <c:v>4000</c:v>
                </c:pt>
                <c:pt idx="401">
                  <c:v>4010</c:v>
                </c:pt>
                <c:pt idx="402">
                  <c:v>4020</c:v>
                </c:pt>
                <c:pt idx="403">
                  <c:v>4030</c:v>
                </c:pt>
                <c:pt idx="404">
                  <c:v>4040</c:v>
                </c:pt>
                <c:pt idx="405">
                  <c:v>4050</c:v>
                </c:pt>
                <c:pt idx="406">
                  <c:v>4060</c:v>
                </c:pt>
                <c:pt idx="407">
                  <c:v>4070</c:v>
                </c:pt>
                <c:pt idx="408">
                  <c:v>4080</c:v>
                </c:pt>
                <c:pt idx="409">
                  <c:v>4090</c:v>
                </c:pt>
                <c:pt idx="410">
                  <c:v>4100</c:v>
                </c:pt>
                <c:pt idx="411">
                  <c:v>4110</c:v>
                </c:pt>
                <c:pt idx="412">
                  <c:v>4120</c:v>
                </c:pt>
                <c:pt idx="413">
                  <c:v>4130</c:v>
                </c:pt>
                <c:pt idx="414">
                  <c:v>4140</c:v>
                </c:pt>
                <c:pt idx="415">
                  <c:v>4150</c:v>
                </c:pt>
                <c:pt idx="416">
                  <c:v>4160</c:v>
                </c:pt>
                <c:pt idx="417">
                  <c:v>4170</c:v>
                </c:pt>
                <c:pt idx="418">
                  <c:v>4180</c:v>
                </c:pt>
                <c:pt idx="419">
                  <c:v>4190</c:v>
                </c:pt>
              </c:numCache>
            </c:numRef>
          </c:cat>
          <c:val>
            <c:numRef>
              <c:f>Data!$D$13:$D$432</c:f>
              <c:numCache>
                <c:formatCode>General</c:formatCode>
                <c:ptCount val="420"/>
                <c:pt idx="0">
                  <c:v>921.13400045099752</c:v>
                </c:pt>
                <c:pt idx="1">
                  <c:v>82.053062006204541</c:v>
                </c:pt>
                <c:pt idx="2">
                  <c:v>40.611425606289345</c:v>
                </c:pt>
                <c:pt idx="3">
                  <c:v>24.875155714689189</c:v>
                </c:pt>
                <c:pt idx="4">
                  <c:v>16.003249906830003</c:v>
                </c:pt>
                <c:pt idx="5">
                  <c:v>9.9192435641851304</c:v>
                </c:pt>
                <c:pt idx="6">
                  <c:v>5.2064188032024221</c:v>
                </c:pt>
                <c:pt idx="7">
                  <c:v>1.229919415385017</c:v>
                </c:pt>
                <c:pt idx="8">
                  <c:v>2.3404314102953991</c:v>
                </c:pt>
                <c:pt idx="9">
                  <c:v>5.7276922402119652</c:v>
                </c:pt>
                <c:pt idx="10">
                  <c:v>9.0826490024698305</c:v>
                </c:pt>
                <c:pt idx="11">
                  <c:v>12.545980711417059</c:v>
                </c:pt>
                <c:pt idx="12">
                  <c:v>16.269354530183012</c:v>
                </c:pt>
                <c:pt idx="13">
                  <c:v>20.446817146349026</c:v>
                </c:pt>
                <c:pt idx="14">
                  <c:v>25.362927058417181</c:v>
                </c:pt>
                <c:pt idx="15">
                  <c:v>31.486028580051169</c:v>
                </c:pt>
                <c:pt idx="16">
                  <c:v>39.680722446566442</c:v>
                </c:pt>
                <c:pt idx="17">
                  <c:v>51.780216841124073</c:v>
                </c:pt>
                <c:pt idx="18">
                  <c:v>72.526174683847927</c:v>
                </c:pt>
                <c:pt idx="19">
                  <c:v>119.23754094224093</c:v>
                </c:pt>
                <c:pt idx="20">
                  <c:v>346.29803851625684</c:v>
                </c:pt>
                <c:pt idx="21">
                  <c:v>339.98521782681013</c:v>
                </c:pt>
                <c:pt idx="22">
                  <c:v>106.57958104058616</c:v>
                </c:pt>
                <c:pt idx="23">
                  <c:v>59.444773999941496</c:v>
                </c:pt>
                <c:pt idx="24">
                  <c:v>38.692605551576449</c:v>
                </c:pt>
                <c:pt idx="25">
                  <c:v>26.72087435097859</c:v>
                </c:pt>
                <c:pt idx="26">
                  <c:v>18.739646696491089</c:v>
                </c:pt>
                <c:pt idx="27">
                  <c:v>12.907886635120295</c:v>
                </c:pt>
                <c:pt idx="28">
                  <c:v>8.3662521284319968</c:v>
                </c:pt>
                <c:pt idx="29">
                  <c:v>4.6593354249040191</c:v>
                </c:pt>
                <c:pt idx="30">
                  <c:v>1.5229892940369736</c:v>
                </c:pt>
                <c:pt idx="31">
                  <c:v>1.2067717358620638</c:v>
                </c:pt>
                <c:pt idx="32">
                  <c:v>3.6373306867823629</c:v>
                </c:pt>
                <c:pt idx="33">
                  <c:v>5.8421153628769478</c:v>
                </c:pt>
                <c:pt idx="34">
                  <c:v>7.8731867463857617</c:v>
                </c:pt>
                <c:pt idx="35">
                  <c:v>9.7686211306461228</c:v>
                </c:pt>
                <c:pt idx="36">
                  <c:v>11.557040746430387</c:v>
                </c:pt>
                <c:pt idx="37">
                  <c:v>13.260501916346255</c:v>
                </c:pt>
                <c:pt idx="38">
                  <c:v>14.896399113914224</c:v>
                </c:pt>
                <c:pt idx="39">
                  <c:v>16.478757331250407</c:v>
                </c:pt>
                <c:pt idx="40">
                  <c:v>18.019133888072322</c:v>
                </c:pt>
                <c:pt idx="41">
                  <c:v>19.527263267016814</c:v>
                </c:pt>
                <c:pt idx="42">
                  <c:v>21.011530484671813</c:v>
                </c:pt>
                <c:pt idx="43">
                  <c:v>22.479327441004116</c:v>
                </c:pt>
                <c:pt idx="44">
                  <c:v>23.937328845304709</c:v>
                </c:pt>
                <c:pt idx="45">
                  <c:v>25.391713065067886</c:v>
                </c:pt>
                <c:pt idx="46">
                  <c:v>26.848345213163398</c:v>
                </c:pt>
                <c:pt idx="47">
                  <c:v>28.312936016057208</c:v>
                </c:pt>
                <c:pt idx="48">
                  <c:v>29.791186021457221</c:v>
                </c:pt>
                <c:pt idx="49">
                  <c:v>31.288923984305914</c:v>
                </c:pt>
                <c:pt idx="50">
                  <c:v>32.812246649368483</c:v>
                </c:pt>
                <c:pt idx="51">
                  <c:v>34.367667229213545</c:v>
                </c:pt>
                <c:pt idx="52">
                  <c:v>35.96228055879449</c:v>
                </c:pt>
                <c:pt idx="53">
                  <c:v>37.603953680666294</c:v>
                </c:pt>
                <c:pt idx="54">
                  <c:v>39.301553506239927</c:v>
                </c:pt>
                <c:pt idx="55">
                  <c:v>41.065225224728287</c:v>
                </c:pt>
                <c:pt idx="56">
                  <c:v>42.906741513526569</c:v>
                </c:pt>
                <c:pt idx="57">
                  <c:v>44.839948148900653</c:v>
                </c:pt>
                <c:pt idx="58">
                  <c:v>46.881343544862844</c:v>
                </c:pt>
                <c:pt idx="59">
                  <c:v>49.05084523034607</c:v>
                </c:pt>
                <c:pt idx="60">
                  <c:v>51.372821162526321</c:v>
                </c:pt>
                <c:pt idx="61">
                  <c:v>53.877502230458589</c:v>
                </c:pt>
                <c:pt idx="62">
                  <c:v>56.602954221320111</c:v>
                </c:pt>
                <c:pt idx="63">
                  <c:v>59.597888690488098</c:v>
                </c:pt>
                <c:pt idx="64">
                  <c:v>62.925763906826113</c:v>
                </c:pt>
                <c:pt idx="65">
                  <c:v>66.67092544992893</c:v>
                </c:pt>
                <c:pt idx="66">
                  <c:v>70.948081191031179</c:v>
                </c:pt>
                <c:pt idx="67">
                  <c:v>75.917433410862742</c:v>
                </c:pt>
                <c:pt idx="68">
                  <c:v>81.80984921506267</c:v>
                </c:pt>
                <c:pt idx="69">
                  <c:v>88.970804551588358</c:v>
                </c:pt>
                <c:pt idx="70">
                  <c:v>97.941762114081826</c:v>
                </c:pt>
                <c:pt idx="71">
                  <c:v>109.62234279257777</c:v>
                </c:pt>
                <c:pt idx="72">
                  <c:v>125.62543282375474</c:v>
                </c:pt>
                <c:pt idx="73">
                  <c:v>149.15925767346616</c:v>
                </c:pt>
                <c:pt idx="74">
                  <c:v>187.64853957659301</c:v>
                </c:pt>
                <c:pt idx="75">
                  <c:v>263.05273078974432</c:v>
                </c:pt>
                <c:pt idx="76">
                  <c:v>481.52783274343903</c:v>
                </c:pt>
                <c:pt idx="77">
                  <c:v>10769.929697378286</c:v>
                </c:pt>
                <c:pt idx="78">
                  <c:v>446.74962402787702</c:v>
                </c:pt>
                <c:pt idx="79">
                  <c:v>198.1082680470922</c:v>
                </c:pt>
                <c:pt idx="80">
                  <c:v>117.12820695994557</c:v>
                </c:pt>
                <c:pt idx="81">
                  <c:v>76.690505248271975</c:v>
                </c:pt>
                <c:pt idx="82">
                  <c:v>52.259602381241955</c:v>
                </c:pt>
                <c:pt idx="83">
                  <c:v>35.777692967627644</c:v>
                </c:pt>
                <c:pt idx="84">
                  <c:v>23.823791399057264</c:v>
                </c:pt>
                <c:pt idx="85">
                  <c:v>14.704774215958563</c:v>
                </c:pt>
                <c:pt idx="86">
                  <c:v>7.5055136627693395</c:v>
                </c:pt>
                <c:pt idx="87">
                  <c:v>1.7766074696364051</c:v>
                </c:pt>
                <c:pt idx="88">
                  <c:v>3.0818895755654596</c:v>
                </c:pt>
                <c:pt idx="89">
                  <c:v>16.674349291654288</c:v>
                </c:pt>
                <c:pt idx="90">
                  <c:v>13.203978668821508</c:v>
                </c:pt>
                <c:pt idx="91">
                  <c:v>16.141169316972778</c:v>
                </c:pt>
                <c:pt idx="92">
                  <c:v>19.034879609687991</c:v>
                </c:pt>
                <c:pt idx="93">
                  <c:v>21.738280973307841</c:v>
                </c:pt>
                <c:pt idx="94">
                  <c:v>24.253967973917916</c:v>
                </c:pt>
                <c:pt idx="95">
                  <c:v>26.604252995623142</c:v>
                </c:pt>
                <c:pt idx="96">
                  <c:v>28.812630357833527</c:v>
                </c:pt>
                <c:pt idx="97">
                  <c:v>30.900147874210099</c:v>
                </c:pt>
                <c:pt idx="98">
                  <c:v>32.884904466436808</c:v>
                </c:pt>
                <c:pt idx="99">
                  <c:v>34.782305246689148</c:v>
                </c:pt>
                <c:pt idx="100">
                  <c:v>36.605471526853492</c:v>
                </c:pt>
                <c:pt idx="101">
                  <c:v>38.3656395301945</c:v>
                </c:pt>
                <c:pt idx="102">
                  <c:v>40.072505154389567</c:v>
                </c:pt>
                <c:pt idx="103">
                  <c:v>41.734510252194944</c:v>
                </c:pt>
                <c:pt idx="104">
                  <c:v>43.359077694280579</c:v>
                </c:pt>
                <c:pt idx="105">
                  <c:v>44.952803289892486</c:v>
                </c:pt>
                <c:pt idx="106">
                  <c:v>46.521613712546767</c:v>
                </c:pt>
                <c:pt idx="107">
                  <c:v>48.070897334958389</c:v>
                </c:pt>
                <c:pt idx="108">
                  <c:v>49.605613698466009</c:v>
                </c:pt>
                <c:pt idx="109">
                  <c:v>51.130386512508863</c:v>
                </c:pt>
                <c:pt idx="110">
                  <c:v>52.649583823015206</c:v>
                </c:pt>
                <c:pt idx="111">
                  <c:v>54.167388560212039</c:v>
                </c:pt>
                <c:pt idx="112">
                  <c:v>55.687861940149524</c:v>
                </c:pt>
                <c:pt idx="113">
                  <c:v>57.215001637428649</c:v>
                </c:pt>
                <c:pt idx="114">
                  <c:v>58.75279697384132</c:v>
                </c:pt>
                <c:pt idx="115">
                  <c:v>60.305282319403041</c:v>
                </c:pt>
                <c:pt idx="116">
                  <c:v>61.87659064630828</c:v>
                </c:pt>
                <c:pt idx="117">
                  <c:v>63.471008379945644</c:v>
                </c:pt>
                <c:pt idx="118">
                  <c:v>65.093033291691356</c:v>
                </c:pt>
                <c:pt idx="119">
                  <c:v>66.747437216291758</c:v>
                </c:pt>
                <c:pt idx="120">
                  <c:v>68.439334953978445</c:v>
                </c:pt>
                <c:pt idx="121">
                  <c:v>70.174262072555123</c:v>
                </c:pt>
                <c:pt idx="122">
                  <c:v>71.958263704098997</c:v>
                </c:pt>
                <c:pt idx="123">
                  <c:v>73.797997813664608</c:v>
                </c:pt>
                <c:pt idx="124">
                  <c:v>75.700856152758504</c:v>
                </c:pt>
                <c:pt idx="125">
                  <c:v>77.675108430079888</c:v>
                </c:pt>
                <c:pt idx="126">
                  <c:v>79.730075132979067</c:v>
                </c:pt>
                <c:pt idx="127">
                  <c:v>81.876337289051818</c:v>
                </c:pt>
                <c:pt idx="128">
                  <c:v>84.12599322123252</c:v>
                </c:pt>
                <c:pt idx="129">
                  <c:v>86.492975719390103</c:v>
                </c:pt>
                <c:pt idx="130">
                  <c:v>88.993447760083669</c:v>
                </c:pt>
                <c:pt idx="131">
                  <c:v>91.646301100772718</c:v>
                </c:pt>
                <c:pt idx="132">
                  <c:v>94.473790460115836</c:v>
                </c:pt>
                <c:pt idx="133">
                  <c:v>97.50234953429937</c:v>
                </c:pt>
                <c:pt idx="134">
                  <c:v>100.76365298056194</c:v>
                </c:pt>
                <c:pt idx="135">
                  <c:v>104.29601573044641</c:v>
                </c:pt>
                <c:pt idx="136">
                  <c:v>108.14626240071453</c:v>
                </c:pt>
                <c:pt idx="137">
                  <c:v>112.37226246121882</c:v>
                </c:pt>
                <c:pt idx="138">
                  <c:v>117.04642550391775</c:v>
                </c:pt>
                <c:pt idx="139">
                  <c:v>122.26060988440349</c:v>
                </c:pt>
                <c:pt idx="140">
                  <c:v>128.13316051442615</c:v>
                </c:pt>
                <c:pt idx="141">
                  <c:v>134.81923712422162</c:v>
                </c:pt>
                <c:pt idx="142">
                  <c:v>142.52638034575594</c:v>
                </c:pt>
                <c:pt idx="143">
                  <c:v>151.53870135628841</c:v>
                </c:pt>
                <c:pt idx="144">
                  <c:v>162.25583635613268</c:v>
                </c:pt>
                <c:pt idx="145">
                  <c:v>175.25837047833528</c:v>
                </c:pt>
                <c:pt idx="146">
                  <c:v>191.42339623074776</c:v>
                </c:pt>
                <c:pt idx="147">
                  <c:v>212.14159183596175</c:v>
                </c:pt>
                <c:pt idx="148">
                  <c:v>239.75771784051426</c:v>
                </c:pt>
                <c:pt idx="149">
                  <c:v>278.55834648811629</c:v>
                </c:pt>
                <c:pt idx="150">
                  <c:v>337.30706862014978</c:v>
                </c:pt>
                <c:pt idx="151">
                  <c:v>437.15525378776209</c:v>
                </c:pt>
                <c:pt idx="152">
                  <c:v>645.49392414369152</c:v>
                </c:pt>
                <c:pt idx="153">
                  <c:v>1354.6051271386475</c:v>
                </c:pt>
                <c:pt idx="154">
                  <c:v>6257.3708309509584</c:v>
                </c:pt>
                <c:pt idx="155">
                  <c:v>859.7067331912757</c:v>
                </c:pt>
                <c:pt idx="156">
                  <c:v>435.63285668695426</c:v>
                </c:pt>
                <c:pt idx="157">
                  <c:v>278.72177457963028</c:v>
                </c:pt>
                <c:pt idx="158">
                  <c:v>196.7846382285056</c:v>
                </c:pt>
                <c:pt idx="159">
                  <c:v>146.31943119119055</c:v>
                </c:pt>
                <c:pt idx="160">
                  <c:v>112.02498394271086</c:v>
                </c:pt>
                <c:pt idx="161">
                  <c:v>87.135917989885201</c:v>
                </c:pt>
                <c:pt idx="162">
                  <c:v>68.198968501597989</c:v>
                </c:pt>
                <c:pt idx="163">
                  <c:v>53.267084196824356</c:v>
                </c:pt>
                <c:pt idx="164">
                  <c:v>41.158917359612303</c:v>
                </c:pt>
                <c:pt idx="165">
                  <c:v>31.116052516853738</c:v>
                </c:pt>
                <c:pt idx="166">
                  <c:v>22.629179084516103</c:v>
                </c:pt>
                <c:pt idx="167">
                  <c:v>15.343304116270847</c:v>
                </c:pt>
                <c:pt idx="168">
                  <c:v>9.0023668842552755</c:v>
                </c:pt>
                <c:pt idx="169">
                  <c:v>3.4076090585721333</c:v>
                </c:pt>
                <c:pt idx="170">
                  <c:v>1.4666068806252175</c:v>
                </c:pt>
                <c:pt idx="171">
                  <c:v>5.9532443697685871</c:v>
                </c:pt>
                <c:pt idx="172">
                  <c:v>9.980217203975819</c:v>
                </c:pt>
                <c:pt idx="173">
                  <c:v>13.644332093168508</c:v>
                </c:pt>
                <c:pt idx="174">
                  <c:v>17.001673658003927</c:v>
                </c:pt>
                <c:pt idx="175">
                  <c:v>20.09638512536829</c:v>
                </c:pt>
                <c:pt idx="176">
                  <c:v>22.964390499783729</c:v>
                </c:pt>
                <c:pt idx="177">
                  <c:v>25.635348495098341</c:v>
                </c:pt>
                <c:pt idx="178">
                  <c:v>28.133994212578617</c:v>
                </c:pt>
                <c:pt idx="179">
                  <c:v>30.481124834159576</c:v>
                </c:pt>
                <c:pt idx="180">
                  <c:v>32.694333795888511</c:v>
                </c:pt>
                <c:pt idx="181">
                  <c:v>34.788523022707182</c:v>
                </c:pt>
                <c:pt idx="182">
                  <c:v>36.776025554111399</c:v>
                </c:pt>
                <c:pt idx="183">
                  <c:v>38.66371727475201</c:v>
                </c:pt>
                <c:pt idx="184">
                  <c:v>40.514038540364396</c:v>
                </c:pt>
                <c:pt idx="185">
                  <c:v>42.226761910703068</c:v>
                </c:pt>
                <c:pt idx="186">
                  <c:v>43.889376254792879</c:v>
                </c:pt>
                <c:pt idx="187">
                  <c:v>45.491702481689124</c:v>
                </c:pt>
                <c:pt idx="188">
                  <c:v>47.038441536518405</c:v>
                </c:pt>
                <c:pt idx="189">
                  <c:v>48.534556382896625</c:v>
                </c:pt>
                <c:pt idx="190">
                  <c:v>49.984649635214758</c:v>
                </c:pt>
                <c:pt idx="191">
                  <c:v>51.392911926356042</c:v>
                </c:pt>
                <c:pt idx="192">
                  <c:v>52.7631505776843</c:v>
                </c:pt>
                <c:pt idx="193">
                  <c:v>54.098831421558138</c:v>
                </c:pt>
                <c:pt idx="194">
                  <c:v>55.403120024125521</c:v>
                </c:pt>
                <c:pt idx="195">
                  <c:v>56.678919161642824</c:v>
                </c:pt>
                <c:pt idx="196">
                  <c:v>57.928902018692455</c:v>
                </c:pt>
                <c:pt idx="197">
                  <c:v>59.155541492848464</c:v>
                </c:pt>
                <c:pt idx="198">
                  <c:v>60.361135953338675</c:v>
                </c:pt>
                <c:pt idx="199">
                  <c:v>61.547831973245493</c:v>
                </c:pt>
                <c:pt idx="200">
                  <c:v>62.717644572679184</c:v>
                </c:pt>
                <c:pt idx="201">
                  <c:v>63.872475193425551</c:v>
                </c:pt>
                <c:pt idx="202">
                  <c:v>65.014127982728866</c:v>
                </c:pt>
                <c:pt idx="203">
                  <c:v>66.144324380830497</c:v>
                </c:pt>
                <c:pt idx="204">
                  <c:v>67.264716565291167</c:v>
                </c:pt>
                <c:pt idx="205">
                  <c:v>68.376899819656657</c:v>
                </c:pt>
                <c:pt idx="206">
                  <c:v>69.482424010248423</c:v>
                </c:pt>
                <c:pt idx="207">
                  <c:v>70.582804441303622</c:v>
                </c:pt>
                <c:pt idx="208">
                  <c:v>71.679532261032008</c:v>
                </c:pt>
                <c:pt idx="209">
                  <c:v>72.774084382825649</c:v>
                </c:pt>
                <c:pt idx="210">
                  <c:v>73.86793333462758</c:v>
                </c:pt>
                <c:pt idx="211">
                  <c:v>74.962556937452419</c:v>
                </c:pt>
                <c:pt idx="212">
                  <c:v>76.059448118920145</c:v>
                </c:pt>
                <c:pt idx="213">
                  <c:v>77.160124881469983</c:v>
                </c:pt>
                <c:pt idx="214">
                  <c:v>78.266140630444198</c:v>
                </c:pt>
                <c:pt idx="215">
                  <c:v>79.379095033449914</c:v>
                </c:pt>
                <c:pt idx="216">
                  <c:v>80.500645432602042</c:v>
                </c:pt>
                <c:pt idx="217">
                  <c:v>81.632519219415116</c:v>
                </c:pt>
                <c:pt idx="218">
                  <c:v>82.776527114986536</c:v>
                </c:pt>
                <c:pt idx="219">
                  <c:v>83.934577820627339</c:v>
                </c:pt>
                <c:pt idx="220">
                  <c:v>85.108694126542488</c:v>
                </c:pt>
                <c:pt idx="221">
                  <c:v>86.301030806143658</c:v>
                </c:pt>
                <c:pt idx="222">
                  <c:v>87.513894759814761</c:v>
                </c:pt>
                <c:pt idx="223">
                  <c:v>88.749767691444234</c:v>
                </c:pt>
                <c:pt idx="224">
                  <c:v>90.011331873388158</c:v>
                </c:pt>
                <c:pt idx="225">
                  <c:v>91.301499576332873</c:v>
                </c:pt>
                <c:pt idx="226">
                  <c:v>92.623446932605788</c:v>
                </c:pt>
                <c:pt idx="227">
                  <c:v>93.980652968563433</c:v>
                </c:pt>
                <c:pt idx="228">
                  <c:v>95.376945043895958</c:v>
                </c:pt>
                <c:pt idx="229">
                  <c:v>96.816551829710434</c:v>
                </c:pt>
                <c:pt idx="230">
                  <c:v>98.304165512290353</c:v>
                </c:pt>
                <c:pt idx="231">
                  <c:v>99.845015231982273</c:v>
                </c:pt>
                <c:pt idx="232">
                  <c:v>101.44495423772013</c:v>
                </c:pt>
                <c:pt idx="233">
                  <c:v>103.11056378894656</c:v>
                </c:pt>
                <c:pt idx="234">
                  <c:v>104.84927804456233</c:v>
                </c:pt>
                <c:pt idx="235">
                  <c:v>106.66953478319854</c:v>
                </c:pt>
                <c:pt idx="236">
                  <c:v>108.58095864421409</c:v>
                </c:pt>
                <c:pt idx="237">
                  <c:v>110.59458550028887</c:v>
                </c:pt>
                <c:pt idx="238">
                  <c:v>112.7231390007086</c:v>
                </c:pt>
                <c:pt idx="239">
                  <c:v>114.9813742429447</c:v>
                </c:pt>
                <c:pt idx="240">
                  <c:v>117.38650834905751</c:v>
                </c:pt>
                <c:pt idx="241">
                  <c:v>119.95876492569803</c:v>
                </c:pt>
                <c:pt idx="242">
                  <c:v>122.72206876219735</c:v>
                </c:pt>
                <c:pt idx="243">
                  <c:v>125.70494233060741</c:v>
                </c:pt>
                <c:pt idx="244">
                  <c:v>128.94167505863177</c:v>
                </c:pt>
                <c:pt idx="245">
                  <c:v>132.47386821129805</c:v>
                </c:pt>
                <c:pt idx="246">
                  <c:v>136.35250373064892</c:v>
                </c:pt>
                <c:pt idx="247">
                  <c:v>140.64075705176955</c:v>
                </c:pt>
                <c:pt idx="248">
                  <c:v>145.41788571424229</c:v>
                </c:pt>
                <c:pt idx="249">
                  <c:v>150.7847069826216</c:v>
                </c:pt>
                <c:pt idx="250">
                  <c:v>156.87147698947581</c:v>
                </c:pt>
                <c:pt idx="251">
                  <c:v>163.84949700038621</c:v>
                </c:pt>
                <c:pt idx="252">
                  <c:v>171.94867950944152</c:v>
                </c:pt>
                <c:pt idx="253">
                  <c:v>181.48497929704698</c:v>
                </c:pt>
                <c:pt idx="254">
                  <c:v>192.9048201865125</c:v>
                </c:pt>
                <c:pt idx="255">
                  <c:v>206.86021712886111</c:v>
                </c:pt>
                <c:pt idx="256">
                  <c:v>224.34255737083245</c:v>
                </c:pt>
                <c:pt idx="257">
                  <c:v>246.93647270745277</c:v>
                </c:pt>
                <c:pt idx="258">
                  <c:v>277.34169896811829</c:v>
                </c:pt>
                <c:pt idx="259">
                  <c:v>320.56342238719424</c:v>
                </c:pt>
                <c:pt idx="260">
                  <c:v>387.04131762743839</c:v>
                </c:pt>
                <c:pt idx="261">
                  <c:v>502.77355738944095</c:v>
                </c:pt>
                <c:pt idx="262">
                  <c:v>755.5129484250632</c:v>
                </c:pt>
                <c:pt idx="263">
                  <c:v>1746.2153823456681</c:v>
                </c:pt>
                <c:pt idx="264">
                  <c:v>3530.2622487881949</c:v>
                </c:pt>
                <c:pt idx="265">
                  <c:v>787.46414440484796</c:v>
                </c:pt>
                <c:pt idx="266">
                  <c:v>412.8821247990245</c:v>
                </c:pt>
                <c:pt idx="267">
                  <c:v>264.00800809503374</c:v>
                </c:pt>
                <c:pt idx="268">
                  <c:v>183.95804800007156</c:v>
                </c:pt>
                <c:pt idx="269">
                  <c:v>133.89400420137085</c:v>
                </c:pt>
                <c:pt idx="270">
                  <c:v>99.574113308298323</c:v>
                </c:pt>
                <c:pt idx="271">
                  <c:v>74.543074408729751</c:v>
                </c:pt>
                <c:pt idx="272">
                  <c:v>55.450365741012007</c:v>
                </c:pt>
                <c:pt idx="273">
                  <c:v>40.383686394298913</c:v>
                </c:pt>
                <c:pt idx="274">
                  <c:v>28.171359674155827</c:v>
                </c:pt>
                <c:pt idx="275">
                  <c:v>18.053294702587973</c:v>
                </c:pt>
                <c:pt idx="276">
                  <c:v>9.5035493001621365</c:v>
                </c:pt>
                <c:pt idx="277">
                  <c:v>1.7136906026750669</c:v>
                </c:pt>
                <c:pt idx="278">
                  <c:v>3.9350288853586952</c:v>
                </c:pt>
                <c:pt idx="279">
                  <c:v>9.5128193261743057</c:v>
                </c:pt>
                <c:pt idx="280">
                  <c:v>14.416896966232622</c:v>
                </c:pt>
                <c:pt idx="281">
                  <c:v>18.78425549126143</c:v>
                </c:pt>
                <c:pt idx="282">
                  <c:v>22.705995543994892</c:v>
                </c:pt>
                <c:pt idx="283">
                  <c:v>26.252132696679759</c:v>
                </c:pt>
                <c:pt idx="284">
                  <c:v>29.478332659879264</c:v>
                </c:pt>
                <c:pt idx="285">
                  <c:v>32.429626441881595</c:v>
                </c:pt>
                <c:pt idx="286">
                  <c:v>35.142901017371649</c:v>
                </c:pt>
                <c:pt idx="287">
                  <c:v>37.648686345067425</c:v>
                </c:pt>
                <c:pt idx="288">
                  <c:v>39.972480037853245</c:v>
                </c:pt>
                <c:pt idx="289">
                  <c:v>42.135749801162476</c:v>
                </c:pt>
                <c:pt idx="290">
                  <c:v>44.156703493929783</c:v>
                </c:pt>
                <c:pt idx="291">
                  <c:v>46.0508884011481</c:v>
                </c:pt>
                <c:pt idx="292">
                  <c:v>47.831662667055028</c:v>
                </c:pt>
                <c:pt idx="293">
                  <c:v>49.510569677157449</c:v>
                </c:pt>
                <c:pt idx="294">
                  <c:v>51.097638200025401</c:v>
                </c:pt>
                <c:pt idx="295">
                  <c:v>52.601624835926884</c:v>
                </c:pt>
                <c:pt idx="296">
                  <c:v>54.030211370073538</c:v>
                </c:pt>
                <c:pt idx="297">
                  <c:v>55.390166579539446</c:v>
                </c:pt>
                <c:pt idx="298">
                  <c:v>56.687479679243765</c:v>
                </c:pt>
                <c:pt idx="299">
                  <c:v>57.927471162353449</c:v>
                </c:pt>
                <c:pt idx="300">
                  <c:v>59.114885301277369</c:v>
                </c:pt>
                <c:pt idx="301">
                  <c:v>60.253967776835474</c:v>
                </c:pt>
                <c:pt idx="302">
                  <c:v>61.348531202863171</c:v>
                </c:pt>
                <c:pt idx="303">
                  <c:v>62.402010666142246</c:v>
                </c:pt>
                <c:pt idx="304">
                  <c:v>63.41751101525729</c:v>
                </c:pt>
                <c:pt idx="305">
                  <c:v>64.397847326967252</c:v>
                </c:pt>
                <c:pt idx="306">
                  <c:v>65.345579650368265</c:v>
                </c:pt>
                <c:pt idx="307">
                  <c:v>66.26304298001439</c:v>
                </c:pt>
                <c:pt idx="308">
                  <c:v>67.15237323385368</c:v>
                </c:pt>
                <c:pt idx="309">
                  <c:v>68.015529769169419</c:v>
                </c:pt>
                <c:pt idx="310">
                  <c:v>68.854315081678493</c:v>
                </c:pt>
                <c:pt idx="311">
                  <c:v>69.670392028464178</c:v>
                </c:pt>
                <c:pt idx="312">
                  <c:v>70.46529893549237</c:v>
                </c:pt>
                <c:pt idx="313">
                  <c:v>71.240462967802813</c:v>
                </c:pt>
                <c:pt idx="314">
                  <c:v>71.997211902375781</c:v>
                </c:pt>
                <c:pt idx="315">
                  <c:v>72.736784613368016</c:v>
                </c:pt>
                <c:pt idx="316">
                  <c:v>73.460340396908819</c:v>
                </c:pt>
                <c:pt idx="317">
                  <c:v>74.168967335035688</c:v>
                </c:pt>
                <c:pt idx="318">
                  <c:v>74.863689763648097</c:v>
                </c:pt>
                <c:pt idx="319">
                  <c:v>75.545475038915441</c:v>
                </c:pt>
                <c:pt idx="320">
                  <c:v>76.215239628154094</c:v>
                </c:pt>
                <c:pt idx="321">
                  <c:v>76.87385467790601</c:v>
                </c:pt>
                <c:pt idx="322">
                  <c:v>77.522151069740772</c:v>
                </c:pt>
                <c:pt idx="323">
                  <c:v>78.160924066250544</c:v>
                </c:pt>
                <c:pt idx="324">
                  <c:v>78.790937611473339</c:v>
                </c:pt>
                <c:pt idx="325">
                  <c:v>79.412928305255534</c:v>
                </c:pt>
                <c:pt idx="326">
                  <c:v>80.027609119131469</c:v>
                </c:pt>
                <c:pt idx="327">
                  <c:v>80.635672895648895</c:v>
                </c:pt>
                <c:pt idx="328">
                  <c:v>81.237795639138199</c:v>
                </c:pt>
                <c:pt idx="329">
                  <c:v>81.83463968193746</c:v>
                </c:pt>
                <c:pt idx="330">
                  <c:v>82.426856729816535</c:v>
                </c:pt>
                <c:pt idx="331">
                  <c:v>83.015090783399955</c:v>
                </c:pt>
                <c:pt idx="332">
                  <c:v>83.599981021210397</c:v>
                </c:pt>
                <c:pt idx="333">
                  <c:v>84.182164667478915</c:v>
                </c:pt>
                <c:pt idx="334">
                  <c:v>84.762279810376171</c:v>
                </c:pt>
                <c:pt idx="335">
                  <c:v>85.340968253063551</c:v>
                </c:pt>
                <c:pt idx="336">
                  <c:v>85.918878439783896</c:v>
                </c:pt>
                <c:pt idx="337">
                  <c:v>86.496668405164385</c:v>
                </c:pt>
                <c:pt idx="338">
                  <c:v>87.075008865753574</c:v>
                </c:pt>
                <c:pt idx="339">
                  <c:v>87.65458643587418</c:v>
                </c:pt>
                <c:pt idx="340">
                  <c:v>88.236107000704209</c:v>
                </c:pt>
                <c:pt idx="341">
                  <c:v>88.820299298610237</c:v>
                </c:pt>
                <c:pt idx="342">
                  <c:v>89.407918764597625</c:v>
                </c:pt>
                <c:pt idx="343">
                  <c:v>89.999751631255847</c:v>
                </c:pt>
                <c:pt idx="344">
                  <c:v>90.596619400733161</c:v>
                </c:pt>
                <c:pt idx="345">
                  <c:v>91.199383683571938</c:v>
                </c:pt>
                <c:pt idx="346">
                  <c:v>91.808951523098926</c:v>
                </c:pt>
                <c:pt idx="347">
                  <c:v>92.426281235515745</c:v>
                </c:pt>
                <c:pt idx="348">
                  <c:v>93.052388885835754</c:v>
                </c:pt>
                <c:pt idx="349">
                  <c:v>93.688355438788676</c:v>
                </c:pt>
                <c:pt idx="350">
                  <c:v>94.335334802982899</c:v>
                </c:pt>
                <c:pt idx="351">
                  <c:v>94.994562773464551</c:v>
                </c:pt>
                <c:pt idx="352">
                  <c:v>95.667367142407571</c:v>
                </c:pt>
                <c:pt idx="353">
                  <c:v>96.355179064106153</c:v>
                </c:pt>
                <c:pt idx="354">
                  <c:v>97.059545974652082</c:v>
                </c:pt>
                <c:pt idx="355">
                  <c:v>97.782146284078976</c:v>
                </c:pt>
                <c:pt idx="356">
                  <c:v>98.524806098282852</c:v>
                </c:pt>
                <c:pt idx="357">
                  <c:v>99.289518463950486</c:v>
                </c:pt>
                <c:pt idx="358">
                  <c:v>100.07846543344291</c:v>
                </c:pt>
                <c:pt idx="359">
                  <c:v>100.89404360559325</c:v>
                </c:pt>
                <c:pt idx="360">
                  <c:v>101.73889370193514</c:v>
                </c:pt>
                <c:pt idx="361">
                  <c:v>102.61593501652743</c:v>
                </c:pt>
                <c:pt idx="362">
                  <c:v>103.52840572943521</c:v>
                </c:pt>
                <c:pt idx="363">
                  <c:v>104.4799101776332</c:v>
                </c:pt>
                <c:pt idx="364">
                  <c:v>105.47447474159107</c:v>
                </c:pt>
                <c:pt idx="365">
                  <c:v>106.51661402419568</c:v>
                </c:pt>
                <c:pt idx="366">
                  <c:v>107.61140981643858</c:v>
                </c:pt>
                <c:pt idx="367">
                  <c:v>108.76460563768849</c:v>
                </c:pt>
                <c:pt idx="368">
                  <c:v>109.98272081787032</c:v>
                </c:pt>
                <c:pt idx="369">
                  <c:v>111.27318869010749</c:v>
                </c:pt>
                <c:pt idx="370">
                  <c:v>112.64452541557576</c:v>
                </c:pt>
                <c:pt idx="371">
                  <c:v>114.10653743551126</c:v>
                </c:pt>
                <c:pt idx="372">
                  <c:v>115.67057832558865</c:v>
                </c:pt>
                <c:pt idx="373">
                  <c:v>117.34986943344319</c:v>
                </c:pt>
                <c:pt idx="374">
                  <c:v>119.15990353706781</c:v>
                </c:pt>
                <c:pt idx="375">
                  <c:v>121.11895771126449</c:v>
                </c:pt>
                <c:pt idx="376">
                  <c:v>123.24875157700143</c:v>
                </c:pt>
                <c:pt idx="377">
                  <c:v>125.57530142204624</c:v>
                </c:pt>
                <c:pt idx="378">
                  <c:v>128.13004160015038</c:v>
                </c:pt>
                <c:pt idx="379">
                  <c:v>130.95131639210575</c:v>
                </c:pt>
                <c:pt idx="380">
                  <c:v>134.08639329278526</c:v>
                </c:pt>
                <c:pt idx="381">
                  <c:v>137.59422352709885</c:v>
                </c:pt>
                <c:pt idx="382">
                  <c:v>141.54929477106558</c:v>
                </c:pt>
                <c:pt idx="383">
                  <c:v>146.04711577841215</c:v>
                </c:pt>
                <c:pt idx="384">
                  <c:v>151.21220057122611</c:v>
                </c:pt>
                <c:pt idx="385">
                  <c:v>157.2099906186227</c:v>
                </c:pt>
                <c:pt idx="386">
                  <c:v>164.26518406596495</c:v>
                </c:pt>
                <c:pt idx="387">
                  <c:v>172.69088359608841</c:v>
                </c:pt>
                <c:pt idx="388">
                  <c:v>182.93682698049042</c:v>
                </c:pt>
                <c:pt idx="389">
                  <c:v>195.67305941968178</c:v>
                </c:pt>
                <c:pt idx="390">
                  <c:v>211.94367390613743</c:v>
                </c:pt>
                <c:pt idx="391">
                  <c:v>233.47017911237239</c:v>
                </c:pt>
                <c:pt idx="392">
                  <c:v>263.30728236928752</c:v>
                </c:pt>
                <c:pt idx="393">
                  <c:v>307.4433912530256</c:v>
                </c:pt>
                <c:pt idx="394">
                  <c:v>379.43529800752367</c:v>
                </c:pt>
                <c:pt idx="395">
                  <c:v>517.88759457164861</c:v>
                </c:pt>
                <c:pt idx="396">
                  <c:v>893.95929988027717</c:v>
                </c:pt>
                <c:pt idx="397">
                  <c:v>5829.572650992267</c:v>
                </c:pt>
                <c:pt idx="398">
                  <c:v>1055.7356308194348</c:v>
                </c:pt>
                <c:pt idx="399">
                  <c:v>436.82180519542902</c:v>
                </c:pt>
                <c:pt idx="400">
                  <c:v>254.50277968603933</c:v>
                </c:pt>
                <c:pt idx="401">
                  <c:v>167.2515537312909</c:v>
                </c:pt>
                <c:pt idx="402">
                  <c:v>116.08333097470528</c:v>
                </c:pt>
                <c:pt idx="403">
                  <c:v>82.448060421514313</c:v>
                </c:pt>
                <c:pt idx="404">
                  <c:v>58.651502162489912</c:v>
                </c:pt>
                <c:pt idx="405">
                  <c:v>40.927510991786036</c:v>
                </c:pt>
                <c:pt idx="406">
                  <c:v>27.215018894007681</c:v>
                </c:pt>
                <c:pt idx="407">
                  <c:v>16.291189630460941</c:v>
                </c:pt>
                <c:pt idx="408">
                  <c:v>7.3844403693737286</c:v>
                </c:pt>
                <c:pt idx="409">
                  <c:v>1.5018649456397359E-2</c:v>
                </c:pt>
                <c:pt idx="410">
                  <c:v>6.2599812335714775</c:v>
                </c:pt>
                <c:pt idx="411">
                  <c:v>11.59974007705941</c:v>
                </c:pt>
                <c:pt idx="412">
                  <c:v>16.216883733305185</c:v>
                </c:pt>
                <c:pt idx="413">
                  <c:v>20.24785102657793</c:v>
                </c:pt>
                <c:pt idx="414">
                  <c:v>23.796664693491373</c:v>
                </c:pt>
                <c:pt idx="415">
                  <c:v>26.944021727232048</c:v>
                </c:pt>
                <c:pt idx="416">
                  <c:v>29.753485984458695</c:v>
                </c:pt>
                <c:pt idx="417">
                  <c:v>32.275807211950863</c:v>
                </c:pt>
                <c:pt idx="418">
                  <c:v>34.551996236295174</c:v>
                </c:pt>
                <c:pt idx="419">
                  <c:v>36.615555065475689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9D6-49A2-941C-16A47C4D661E}"/>
            </c:ext>
          </c:extLst>
        </c:ser>
        <c:ser>
          <c:idx val="6"/>
          <c:order val="1"/>
          <c:tx>
            <c:v>Bridge Prototype Impedance</c:v>
          </c:tx>
          <c:spPr>
            <a:ln>
              <a:solidFill>
                <a:schemeClr val="accent6">
                  <a:lumMod val="75000"/>
                </a:schemeClr>
              </a:solidFill>
              <a:prstDash val="solid"/>
            </a:ln>
          </c:spPr>
          <c:marker>
            <c:symbol val="none"/>
          </c:marker>
          <c:cat>
            <c:numRef>
              <c:f>Graphs!$B$13:$B$432</c:f>
              <c:numCache>
                <c:formatCode>General</c:formatCode>
                <c:ptCount val="420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  <c:pt idx="11">
                  <c:v>110</c:v>
                </c:pt>
                <c:pt idx="12">
                  <c:v>120</c:v>
                </c:pt>
                <c:pt idx="13">
                  <c:v>130</c:v>
                </c:pt>
                <c:pt idx="14">
                  <c:v>140</c:v>
                </c:pt>
                <c:pt idx="15">
                  <c:v>150</c:v>
                </c:pt>
                <c:pt idx="16">
                  <c:v>160</c:v>
                </c:pt>
                <c:pt idx="17">
                  <c:v>170</c:v>
                </c:pt>
                <c:pt idx="18">
                  <c:v>180</c:v>
                </c:pt>
                <c:pt idx="19">
                  <c:v>190</c:v>
                </c:pt>
                <c:pt idx="20">
                  <c:v>200</c:v>
                </c:pt>
                <c:pt idx="21">
                  <c:v>210</c:v>
                </c:pt>
                <c:pt idx="22">
                  <c:v>220</c:v>
                </c:pt>
                <c:pt idx="23">
                  <c:v>230</c:v>
                </c:pt>
                <c:pt idx="24">
                  <c:v>240</c:v>
                </c:pt>
                <c:pt idx="25">
                  <c:v>250</c:v>
                </c:pt>
                <c:pt idx="26">
                  <c:v>260</c:v>
                </c:pt>
                <c:pt idx="27">
                  <c:v>270</c:v>
                </c:pt>
                <c:pt idx="28">
                  <c:v>280</c:v>
                </c:pt>
                <c:pt idx="29">
                  <c:v>290</c:v>
                </c:pt>
                <c:pt idx="30">
                  <c:v>300</c:v>
                </c:pt>
                <c:pt idx="31">
                  <c:v>310</c:v>
                </c:pt>
                <c:pt idx="32">
                  <c:v>320</c:v>
                </c:pt>
                <c:pt idx="33">
                  <c:v>330</c:v>
                </c:pt>
                <c:pt idx="34">
                  <c:v>340</c:v>
                </c:pt>
                <c:pt idx="35">
                  <c:v>350</c:v>
                </c:pt>
                <c:pt idx="36">
                  <c:v>360</c:v>
                </c:pt>
                <c:pt idx="37">
                  <c:v>370</c:v>
                </c:pt>
                <c:pt idx="38">
                  <c:v>380</c:v>
                </c:pt>
                <c:pt idx="39">
                  <c:v>390</c:v>
                </c:pt>
                <c:pt idx="40">
                  <c:v>400</c:v>
                </c:pt>
                <c:pt idx="41">
                  <c:v>410</c:v>
                </c:pt>
                <c:pt idx="42">
                  <c:v>420</c:v>
                </c:pt>
                <c:pt idx="43">
                  <c:v>430</c:v>
                </c:pt>
                <c:pt idx="44">
                  <c:v>440</c:v>
                </c:pt>
                <c:pt idx="45">
                  <c:v>450</c:v>
                </c:pt>
                <c:pt idx="46">
                  <c:v>460</c:v>
                </c:pt>
                <c:pt idx="47">
                  <c:v>470</c:v>
                </c:pt>
                <c:pt idx="48">
                  <c:v>480</c:v>
                </c:pt>
                <c:pt idx="49">
                  <c:v>490</c:v>
                </c:pt>
                <c:pt idx="50">
                  <c:v>500</c:v>
                </c:pt>
                <c:pt idx="51">
                  <c:v>510</c:v>
                </c:pt>
                <c:pt idx="52">
                  <c:v>520</c:v>
                </c:pt>
                <c:pt idx="53">
                  <c:v>530</c:v>
                </c:pt>
                <c:pt idx="54">
                  <c:v>540</c:v>
                </c:pt>
                <c:pt idx="55">
                  <c:v>550</c:v>
                </c:pt>
                <c:pt idx="56">
                  <c:v>560</c:v>
                </c:pt>
                <c:pt idx="57">
                  <c:v>570</c:v>
                </c:pt>
                <c:pt idx="58">
                  <c:v>580</c:v>
                </c:pt>
                <c:pt idx="59">
                  <c:v>590</c:v>
                </c:pt>
                <c:pt idx="60">
                  <c:v>600</c:v>
                </c:pt>
                <c:pt idx="61">
                  <c:v>610</c:v>
                </c:pt>
                <c:pt idx="62">
                  <c:v>620</c:v>
                </c:pt>
                <c:pt idx="63">
                  <c:v>630</c:v>
                </c:pt>
                <c:pt idx="64">
                  <c:v>640</c:v>
                </c:pt>
                <c:pt idx="65">
                  <c:v>650</c:v>
                </c:pt>
                <c:pt idx="66">
                  <c:v>660</c:v>
                </c:pt>
                <c:pt idx="67">
                  <c:v>670</c:v>
                </c:pt>
                <c:pt idx="68">
                  <c:v>680</c:v>
                </c:pt>
                <c:pt idx="69">
                  <c:v>690</c:v>
                </c:pt>
                <c:pt idx="70">
                  <c:v>700</c:v>
                </c:pt>
                <c:pt idx="71">
                  <c:v>710</c:v>
                </c:pt>
                <c:pt idx="72">
                  <c:v>720</c:v>
                </c:pt>
                <c:pt idx="73">
                  <c:v>730</c:v>
                </c:pt>
                <c:pt idx="74">
                  <c:v>740</c:v>
                </c:pt>
                <c:pt idx="75">
                  <c:v>750</c:v>
                </c:pt>
                <c:pt idx="76">
                  <c:v>760</c:v>
                </c:pt>
                <c:pt idx="77">
                  <c:v>770</c:v>
                </c:pt>
                <c:pt idx="78">
                  <c:v>780</c:v>
                </c:pt>
                <c:pt idx="79">
                  <c:v>790</c:v>
                </c:pt>
                <c:pt idx="80">
                  <c:v>800</c:v>
                </c:pt>
                <c:pt idx="81">
                  <c:v>810</c:v>
                </c:pt>
                <c:pt idx="82">
                  <c:v>820</c:v>
                </c:pt>
                <c:pt idx="83">
                  <c:v>830</c:v>
                </c:pt>
                <c:pt idx="84">
                  <c:v>840</c:v>
                </c:pt>
                <c:pt idx="85">
                  <c:v>850</c:v>
                </c:pt>
                <c:pt idx="86">
                  <c:v>860</c:v>
                </c:pt>
                <c:pt idx="87">
                  <c:v>870</c:v>
                </c:pt>
                <c:pt idx="88">
                  <c:v>880</c:v>
                </c:pt>
                <c:pt idx="89">
                  <c:v>890</c:v>
                </c:pt>
                <c:pt idx="90">
                  <c:v>900</c:v>
                </c:pt>
                <c:pt idx="91">
                  <c:v>910</c:v>
                </c:pt>
                <c:pt idx="92">
                  <c:v>920</c:v>
                </c:pt>
                <c:pt idx="93">
                  <c:v>930</c:v>
                </c:pt>
                <c:pt idx="94">
                  <c:v>940</c:v>
                </c:pt>
                <c:pt idx="95">
                  <c:v>950</c:v>
                </c:pt>
                <c:pt idx="96">
                  <c:v>960</c:v>
                </c:pt>
                <c:pt idx="97">
                  <c:v>970</c:v>
                </c:pt>
                <c:pt idx="98">
                  <c:v>980</c:v>
                </c:pt>
                <c:pt idx="99">
                  <c:v>990</c:v>
                </c:pt>
                <c:pt idx="100">
                  <c:v>1000</c:v>
                </c:pt>
                <c:pt idx="101">
                  <c:v>1010</c:v>
                </c:pt>
                <c:pt idx="102">
                  <c:v>1020</c:v>
                </c:pt>
                <c:pt idx="103">
                  <c:v>1030</c:v>
                </c:pt>
                <c:pt idx="104">
                  <c:v>1040</c:v>
                </c:pt>
                <c:pt idx="105">
                  <c:v>1050</c:v>
                </c:pt>
                <c:pt idx="106">
                  <c:v>1060</c:v>
                </c:pt>
                <c:pt idx="107">
                  <c:v>1070</c:v>
                </c:pt>
                <c:pt idx="108">
                  <c:v>1080</c:v>
                </c:pt>
                <c:pt idx="109">
                  <c:v>1090</c:v>
                </c:pt>
                <c:pt idx="110">
                  <c:v>1100</c:v>
                </c:pt>
                <c:pt idx="111">
                  <c:v>1110</c:v>
                </c:pt>
                <c:pt idx="112">
                  <c:v>1120</c:v>
                </c:pt>
                <c:pt idx="113">
                  <c:v>1130</c:v>
                </c:pt>
                <c:pt idx="114">
                  <c:v>1140</c:v>
                </c:pt>
                <c:pt idx="115">
                  <c:v>1150</c:v>
                </c:pt>
                <c:pt idx="116">
                  <c:v>1160</c:v>
                </c:pt>
                <c:pt idx="117">
                  <c:v>1170</c:v>
                </c:pt>
                <c:pt idx="118">
                  <c:v>1180</c:v>
                </c:pt>
                <c:pt idx="119">
                  <c:v>1190</c:v>
                </c:pt>
                <c:pt idx="120">
                  <c:v>1200</c:v>
                </c:pt>
                <c:pt idx="121">
                  <c:v>1210</c:v>
                </c:pt>
                <c:pt idx="122">
                  <c:v>1220</c:v>
                </c:pt>
                <c:pt idx="123">
                  <c:v>1230</c:v>
                </c:pt>
                <c:pt idx="124">
                  <c:v>1240</c:v>
                </c:pt>
                <c:pt idx="125">
                  <c:v>1250</c:v>
                </c:pt>
                <c:pt idx="126">
                  <c:v>1260</c:v>
                </c:pt>
                <c:pt idx="127">
                  <c:v>1270</c:v>
                </c:pt>
                <c:pt idx="128">
                  <c:v>1280</c:v>
                </c:pt>
                <c:pt idx="129">
                  <c:v>1290</c:v>
                </c:pt>
                <c:pt idx="130">
                  <c:v>1300</c:v>
                </c:pt>
                <c:pt idx="131">
                  <c:v>1310</c:v>
                </c:pt>
                <c:pt idx="132">
                  <c:v>1320</c:v>
                </c:pt>
                <c:pt idx="133">
                  <c:v>1330</c:v>
                </c:pt>
                <c:pt idx="134">
                  <c:v>1340</c:v>
                </c:pt>
                <c:pt idx="135">
                  <c:v>1350</c:v>
                </c:pt>
                <c:pt idx="136">
                  <c:v>1360</c:v>
                </c:pt>
                <c:pt idx="137">
                  <c:v>1370</c:v>
                </c:pt>
                <c:pt idx="138">
                  <c:v>1380</c:v>
                </c:pt>
                <c:pt idx="139">
                  <c:v>1390</c:v>
                </c:pt>
                <c:pt idx="140">
                  <c:v>1400</c:v>
                </c:pt>
                <c:pt idx="141">
                  <c:v>1410</c:v>
                </c:pt>
                <c:pt idx="142">
                  <c:v>1420</c:v>
                </c:pt>
                <c:pt idx="143">
                  <c:v>1430</c:v>
                </c:pt>
                <c:pt idx="144">
                  <c:v>1440</c:v>
                </c:pt>
                <c:pt idx="145">
                  <c:v>1450</c:v>
                </c:pt>
                <c:pt idx="146">
                  <c:v>1460</c:v>
                </c:pt>
                <c:pt idx="147">
                  <c:v>1470</c:v>
                </c:pt>
                <c:pt idx="148">
                  <c:v>1480</c:v>
                </c:pt>
                <c:pt idx="149">
                  <c:v>1490</c:v>
                </c:pt>
                <c:pt idx="150">
                  <c:v>1500</c:v>
                </c:pt>
                <c:pt idx="151">
                  <c:v>1510</c:v>
                </c:pt>
                <c:pt idx="152">
                  <c:v>1520</c:v>
                </c:pt>
                <c:pt idx="153">
                  <c:v>1530</c:v>
                </c:pt>
                <c:pt idx="154">
                  <c:v>1540</c:v>
                </c:pt>
                <c:pt idx="155">
                  <c:v>1550</c:v>
                </c:pt>
                <c:pt idx="156">
                  <c:v>1560</c:v>
                </c:pt>
                <c:pt idx="157">
                  <c:v>1570</c:v>
                </c:pt>
                <c:pt idx="158">
                  <c:v>1580</c:v>
                </c:pt>
                <c:pt idx="159">
                  <c:v>1590</c:v>
                </c:pt>
                <c:pt idx="160">
                  <c:v>1600</c:v>
                </c:pt>
                <c:pt idx="161">
                  <c:v>1610</c:v>
                </c:pt>
                <c:pt idx="162">
                  <c:v>1620</c:v>
                </c:pt>
                <c:pt idx="163">
                  <c:v>1630</c:v>
                </c:pt>
                <c:pt idx="164">
                  <c:v>1640</c:v>
                </c:pt>
                <c:pt idx="165">
                  <c:v>1650</c:v>
                </c:pt>
                <c:pt idx="166">
                  <c:v>1660</c:v>
                </c:pt>
                <c:pt idx="167">
                  <c:v>1670</c:v>
                </c:pt>
                <c:pt idx="168">
                  <c:v>1680</c:v>
                </c:pt>
                <c:pt idx="169">
                  <c:v>1690</c:v>
                </c:pt>
                <c:pt idx="170">
                  <c:v>1700</c:v>
                </c:pt>
                <c:pt idx="171">
                  <c:v>1710</c:v>
                </c:pt>
                <c:pt idx="172">
                  <c:v>1720</c:v>
                </c:pt>
                <c:pt idx="173">
                  <c:v>1730</c:v>
                </c:pt>
                <c:pt idx="174">
                  <c:v>1740</c:v>
                </c:pt>
                <c:pt idx="175">
                  <c:v>1750</c:v>
                </c:pt>
                <c:pt idx="176">
                  <c:v>1760</c:v>
                </c:pt>
                <c:pt idx="177">
                  <c:v>1770</c:v>
                </c:pt>
                <c:pt idx="178">
                  <c:v>1780</c:v>
                </c:pt>
                <c:pt idx="179">
                  <c:v>1790</c:v>
                </c:pt>
                <c:pt idx="180">
                  <c:v>1800</c:v>
                </c:pt>
                <c:pt idx="181">
                  <c:v>1810</c:v>
                </c:pt>
                <c:pt idx="182">
                  <c:v>1820</c:v>
                </c:pt>
                <c:pt idx="183">
                  <c:v>1830</c:v>
                </c:pt>
                <c:pt idx="184">
                  <c:v>1840</c:v>
                </c:pt>
                <c:pt idx="185">
                  <c:v>1850</c:v>
                </c:pt>
                <c:pt idx="186">
                  <c:v>1860</c:v>
                </c:pt>
                <c:pt idx="187">
                  <c:v>1870</c:v>
                </c:pt>
                <c:pt idx="188">
                  <c:v>1880</c:v>
                </c:pt>
                <c:pt idx="189">
                  <c:v>1890</c:v>
                </c:pt>
                <c:pt idx="190">
                  <c:v>1900</c:v>
                </c:pt>
                <c:pt idx="191">
                  <c:v>1910</c:v>
                </c:pt>
                <c:pt idx="192">
                  <c:v>1920</c:v>
                </c:pt>
                <c:pt idx="193">
                  <c:v>1930</c:v>
                </c:pt>
                <c:pt idx="194">
                  <c:v>1940</c:v>
                </c:pt>
                <c:pt idx="195">
                  <c:v>1950</c:v>
                </c:pt>
                <c:pt idx="196">
                  <c:v>1960</c:v>
                </c:pt>
                <c:pt idx="197">
                  <c:v>1970</c:v>
                </c:pt>
                <c:pt idx="198">
                  <c:v>1980</c:v>
                </c:pt>
                <c:pt idx="199">
                  <c:v>1990</c:v>
                </c:pt>
                <c:pt idx="200">
                  <c:v>2000</c:v>
                </c:pt>
                <c:pt idx="201">
                  <c:v>2010</c:v>
                </c:pt>
                <c:pt idx="202">
                  <c:v>2020</c:v>
                </c:pt>
                <c:pt idx="203">
                  <c:v>2030</c:v>
                </c:pt>
                <c:pt idx="204">
                  <c:v>2040</c:v>
                </c:pt>
                <c:pt idx="205">
                  <c:v>2050</c:v>
                </c:pt>
                <c:pt idx="206">
                  <c:v>2060</c:v>
                </c:pt>
                <c:pt idx="207">
                  <c:v>2070</c:v>
                </c:pt>
                <c:pt idx="208">
                  <c:v>2080</c:v>
                </c:pt>
                <c:pt idx="209">
                  <c:v>2090</c:v>
                </c:pt>
                <c:pt idx="210">
                  <c:v>2100</c:v>
                </c:pt>
                <c:pt idx="211">
                  <c:v>2110</c:v>
                </c:pt>
                <c:pt idx="212">
                  <c:v>2120</c:v>
                </c:pt>
                <c:pt idx="213">
                  <c:v>2130</c:v>
                </c:pt>
                <c:pt idx="214">
                  <c:v>2140</c:v>
                </c:pt>
                <c:pt idx="215">
                  <c:v>2150</c:v>
                </c:pt>
                <c:pt idx="216">
                  <c:v>2160</c:v>
                </c:pt>
                <c:pt idx="217">
                  <c:v>2170</c:v>
                </c:pt>
                <c:pt idx="218">
                  <c:v>2180</c:v>
                </c:pt>
                <c:pt idx="219">
                  <c:v>2190</c:v>
                </c:pt>
                <c:pt idx="220">
                  <c:v>2200</c:v>
                </c:pt>
                <c:pt idx="221">
                  <c:v>2210</c:v>
                </c:pt>
                <c:pt idx="222">
                  <c:v>2220</c:v>
                </c:pt>
                <c:pt idx="223">
                  <c:v>2230</c:v>
                </c:pt>
                <c:pt idx="224">
                  <c:v>2240</c:v>
                </c:pt>
                <c:pt idx="225">
                  <c:v>2250</c:v>
                </c:pt>
                <c:pt idx="226">
                  <c:v>2260</c:v>
                </c:pt>
                <c:pt idx="227">
                  <c:v>2270</c:v>
                </c:pt>
                <c:pt idx="228">
                  <c:v>2280</c:v>
                </c:pt>
                <c:pt idx="229">
                  <c:v>2290</c:v>
                </c:pt>
                <c:pt idx="230">
                  <c:v>2300</c:v>
                </c:pt>
                <c:pt idx="231">
                  <c:v>2310</c:v>
                </c:pt>
                <c:pt idx="232">
                  <c:v>2320</c:v>
                </c:pt>
                <c:pt idx="233">
                  <c:v>2330</c:v>
                </c:pt>
                <c:pt idx="234">
                  <c:v>2340</c:v>
                </c:pt>
                <c:pt idx="235">
                  <c:v>2350</c:v>
                </c:pt>
                <c:pt idx="236">
                  <c:v>2360</c:v>
                </c:pt>
                <c:pt idx="237">
                  <c:v>2370</c:v>
                </c:pt>
                <c:pt idx="238">
                  <c:v>2380</c:v>
                </c:pt>
                <c:pt idx="239">
                  <c:v>2390</c:v>
                </c:pt>
                <c:pt idx="240">
                  <c:v>2400</c:v>
                </c:pt>
                <c:pt idx="241">
                  <c:v>2410</c:v>
                </c:pt>
                <c:pt idx="242">
                  <c:v>2420</c:v>
                </c:pt>
                <c:pt idx="243">
                  <c:v>2430</c:v>
                </c:pt>
                <c:pt idx="244">
                  <c:v>2440</c:v>
                </c:pt>
                <c:pt idx="245">
                  <c:v>2450</c:v>
                </c:pt>
                <c:pt idx="246">
                  <c:v>2460</c:v>
                </c:pt>
                <c:pt idx="247">
                  <c:v>2470</c:v>
                </c:pt>
                <c:pt idx="248">
                  <c:v>2480</c:v>
                </c:pt>
                <c:pt idx="249">
                  <c:v>2490</c:v>
                </c:pt>
                <c:pt idx="250">
                  <c:v>2500</c:v>
                </c:pt>
                <c:pt idx="251">
                  <c:v>2510</c:v>
                </c:pt>
                <c:pt idx="252">
                  <c:v>2520</c:v>
                </c:pt>
                <c:pt idx="253">
                  <c:v>2530</c:v>
                </c:pt>
                <c:pt idx="254">
                  <c:v>2540</c:v>
                </c:pt>
                <c:pt idx="255">
                  <c:v>2550</c:v>
                </c:pt>
                <c:pt idx="256">
                  <c:v>2560</c:v>
                </c:pt>
                <c:pt idx="257">
                  <c:v>2570</c:v>
                </c:pt>
                <c:pt idx="258">
                  <c:v>2580</c:v>
                </c:pt>
                <c:pt idx="259">
                  <c:v>2590</c:v>
                </c:pt>
                <c:pt idx="260">
                  <c:v>2600</c:v>
                </c:pt>
                <c:pt idx="261">
                  <c:v>2610</c:v>
                </c:pt>
                <c:pt idx="262">
                  <c:v>2620</c:v>
                </c:pt>
                <c:pt idx="263">
                  <c:v>2630</c:v>
                </c:pt>
                <c:pt idx="264">
                  <c:v>2640</c:v>
                </c:pt>
                <c:pt idx="265">
                  <c:v>2650</c:v>
                </c:pt>
                <c:pt idx="266">
                  <c:v>2660</c:v>
                </c:pt>
                <c:pt idx="267">
                  <c:v>2670</c:v>
                </c:pt>
                <c:pt idx="268">
                  <c:v>2680</c:v>
                </c:pt>
                <c:pt idx="269">
                  <c:v>2690</c:v>
                </c:pt>
                <c:pt idx="270">
                  <c:v>2700</c:v>
                </c:pt>
                <c:pt idx="271">
                  <c:v>2710</c:v>
                </c:pt>
                <c:pt idx="272">
                  <c:v>2720</c:v>
                </c:pt>
                <c:pt idx="273">
                  <c:v>2730</c:v>
                </c:pt>
                <c:pt idx="274">
                  <c:v>2740</c:v>
                </c:pt>
                <c:pt idx="275">
                  <c:v>2750</c:v>
                </c:pt>
                <c:pt idx="276">
                  <c:v>2760</c:v>
                </c:pt>
                <c:pt idx="277">
                  <c:v>2770</c:v>
                </c:pt>
                <c:pt idx="278">
                  <c:v>2780</c:v>
                </c:pt>
                <c:pt idx="279">
                  <c:v>2790</c:v>
                </c:pt>
                <c:pt idx="280">
                  <c:v>2800</c:v>
                </c:pt>
                <c:pt idx="281">
                  <c:v>2810</c:v>
                </c:pt>
                <c:pt idx="282">
                  <c:v>2820</c:v>
                </c:pt>
                <c:pt idx="283">
                  <c:v>2830</c:v>
                </c:pt>
                <c:pt idx="284">
                  <c:v>2840</c:v>
                </c:pt>
                <c:pt idx="285">
                  <c:v>2850</c:v>
                </c:pt>
                <c:pt idx="286">
                  <c:v>2860</c:v>
                </c:pt>
                <c:pt idx="287">
                  <c:v>2870</c:v>
                </c:pt>
                <c:pt idx="288">
                  <c:v>2880</c:v>
                </c:pt>
                <c:pt idx="289">
                  <c:v>2890</c:v>
                </c:pt>
                <c:pt idx="290">
                  <c:v>2900</c:v>
                </c:pt>
                <c:pt idx="291">
                  <c:v>2910</c:v>
                </c:pt>
                <c:pt idx="292">
                  <c:v>2920</c:v>
                </c:pt>
                <c:pt idx="293">
                  <c:v>2930</c:v>
                </c:pt>
                <c:pt idx="294">
                  <c:v>2940</c:v>
                </c:pt>
                <c:pt idx="295">
                  <c:v>2950</c:v>
                </c:pt>
                <c:pt idx="296">
                  <c:v>2960</c:v>
                </c:pt>
                <c:pt idx="297">
                  <c:v>2970</c:v>
                </c:pt>
                <c:pt idx="298">
                  <c:v>2980</c:v>
                </c:pt>
                <c:pt idx="299">
                  <c:v>2990</c:v>
                </c:pt>
                <c:pt idx="300">
                  <c:v>3000</c:v>
                </c:pt>
                <c:pt idx="301">
                  <c:v>3010</c:v>
                </c:pt>
                <c:pt idx="302">
                  <c:v>3020</c:v>
                </c:pt>
                <c:pt idx="303">
                  <c:v>3030</c:v>
                </c:pt>
                <c:pt idx="304">
                  <c:v>3040</c:v>
                </c:pt>
                <c:pt idx="305">
                  <c:v>3050</c:v>
                </c:pt>
                <c:pt idx="306">
                  <c:v>3060</c:v>
                </c:pt>
                <c:pt idx="307">
                  <c:v>3070</c:v>
                </c:pt>
                <c:pt idx="308">
                  <c:v>3080</c:v>
                </c:pt>
                <c:pt idx="309">
                  <c:v>3090</c:v>
                </c:pt>
                <c:pt idx="310">
                  <c:v>3100</c:v>
                </c:pt>
                <c:pt idx="311">
                  <c:v>3110</c:v>
                </c:pt>
                <c:pt idx="312">
                  <c:v>3120</c:v>
                </c:pt>
                <c:pt idx="313">
                  <c:v>3130</c:v>
                </c:pt>
                <c:pt idx="314">
                  <c:v>3140</c:v>
                </c:pt>
                <c:pt idx="315">
                  <c:v>3150</c:v>
                </c:pt>
                <c:pt idx="316">
                  <c:v>3160</c:v>
                </c:pt>
                <c:pt idx="317">
                  <c:v>3170</c:v>
                </c:pt>
                <c:pt idx="318">
                  <c:v>3180</c:v>
                </c:pt>
                <c:pt idx="319">
                  <c:v>3190</c:v>
                </c:pt>
                <c:pt idx="320">
                  <c:v>3200</c:v>
                </c:pt>
                <c:pt idx="321">
                  <c:v>3210</c:v>
                </c:pt>
                <c:pt idx="322">
                  <c:v>3220</c:v>
                </c:pt>
                <c:pt idx="323">
                  <c:v>3230</c:v>
                </c:pt>
                <c:pt idx="324">
                  <c:v>3240</c:v>
                </c:pt>
                <c:pt idx="325">
                  <c:v>3250</c:v>
                </c:pt>
                <c:pt idx="326">
                  <c:v>3260</c:v>
                </c:pt>
                <c:pt idx="327">
                  <c:v>3270</c:v>
                </c:pt>
                <c:pt idx="328">
                  <c:v>3280</c:v>
                </c:pt>
                <c:pt idx="329">
                  <c:v>3290</c:v>
                </c:pt>
                <c:pt idx="330">
                  <c:v>3300</c:v>
                </c:pt>
                <c:pt idx="331">
                  <c:v>3310</c:v>
                </c:pt>
                <c:pt idx="332">
                  <c:v>3320</c:v>
                </c:pt>
                <c:pt idx="333">
                  <c:v>3330</c:v>
                </c:pt>
                <c:pt idx="334">
                  <c:v>3340</c:v>
                </c:pt>
                <c:pt idx="335">
                  <c:v>3350</c:v>
                </c:pt>
                <c:pt idx="336">
                  <c:v>3360</c:v>
                </c:pt>
                <c:pt idx="337">
                  <c:v>3370</c:v>
                </c:pt>
                <c:pt idx="338">
                  <c:v>3380</c:v>
                </c:pt>
                <c:pt idx="339">
                  <c:v>3390</c:v>
                </c:pt>
                <c:pt idx="340">
                  <c:v>3400</c:v>
                </c:pt>
                <c:pt idx="341">
                  <c:v>3410</c:v>
                </c:pt>
                <c:pt idx="342">
                  <c:v>3420</c:v>
                </c:pt>
                <c:pt idx="343">
                  <c:v>3430</c:v>
                </c:pt>
                <c:pt idx="344">
                  <c:v>3440</c:v>
                </c:pt>
                <c:pt idx="345">
                  <c:v>3450</c:v>
                </c:pt>
                <c:pt idx="346">
                  <c:v>3460</c:v>
                </c:pt>
                <c:pt idx="347">
                  <c:v>3470</c:v>
                </c:pt>
                <c:pt idx="348">
                  <c:v>3480</c:v>
                </c:pt>
                <c:pt idx="349">
                  <c:v>3490</c:v>
                </c:pt>
                <c:pt idx="350">
                  <c:v>3500</c:v>
                </c:pt>
                <c:pt idx="351">
                  <c:v>3510</c:v>
                </c:pt>
                <c:pt idx="352">
                  <c:v>3520</c:v>
                </c:pt>
                <c:pt idx="353">
                  <c:v>3530</c:v>
                </c:pt>
                <c:pt idx="354">
                  <c:v>3540</c:v>
                </c:pt>
                <c:pt idx="355">
                  <c:v>3550</c:v>
                </c:pt>
                <c:pt idx="356">
                  <c:v>3560</c:v>
                </c:pt>
                <c:pt idx="357">
                  <c:v>3570</c:v>
                </c:pt>
                <c:pt idx="358">
                  <c:v>3580</c:v>
                </c:pt>
                <c:pt idx="359">
                  <c:v>3590</c:v>
                </c:pt>
                <c:pt idx="360">
                  <c:v>3600</c:v>
                </c:pt>
                <c:pt idx="361">
                  <c:v>3610</c:v>
                </c:pt>
                <c:pt idx="362">
                  <c:v>3620</c:v>
                </c:pt>
                <c:pt idx="363">
                  <c:v>3630</c:v>
                </c:pt>
                <c:pt idx="364">
                  <c:v>3640</c:v>
                </c:pt>
                <c:pt idx="365">
                  <c:v>3650</c:v>
                </c:pt>
                <c:pt idx="366">
                  <c:v>3660</c:v>
                </c:pt>
                <c:pt idx="367">
                  <c:v>3670</c:v>
                </c:pt>
                <c:pt idx="368">
                  <c:v>3680</c:v>
                </c:pt>
                <c:pt idx="369">
                  <c:v>3690</c:v>
                </c:pt>
                <c:pt idx="370">
                  <c:v>3700</c:v>
                </c:pt>
                <c:pt idx="371">
                  <c:v>3710</c:v>
                </c:pt>
                <c:pt idx="372">
                  <c:v>3720</c:v>
                </c:pt>
                <c:pt idx="373">
                  <c:v>3730</c:v>
                </c:pt>
                <c:pt idx="374">
                  <c:v>3740</c:v>
                </c:pt>
                <c:pt idx="375">
                  <c:v>3750</c:v>
                </c:pt>
                <c:pt idx="376">
                  <c:v>3760</c:v>
                </c:pt>
                <c:pt idx="377">
                  <c:v>3770</c:v>
                </c:pt>
                <c:pt idx="378">
                  <c:v>3780</c:v>
                </c:pt>
                <c:pt idx="379">
                  <c:v>3790</c:v>
                </c:pt>
                <c:pt idx="380">
                  <c:v>3800</c:v>
                </c:pt>
                <c:pt idx="381">
                  <c:v>3810</c:v>
                </c:pt>
                <c:pt idx="382">
                  <c:v>3820</c:v>
                </c:pt>
                <c:pt idx="383">
                  <c:v>3830</c:v>
                </c:pt>
                <c:pt idx="384">
                  <c:v>3840</c:v>
                </c:pt>
                <c:pt idx="385">
                  <c:v>3850</c:v>
                </c:pt>
                <c:pt idx="386">
                  <c:v>3860</c:v>
                </c:pt>
                <c:pt idx="387">
                  <c:v>3870</c:v>
                </c:pt>
                <c:pt idx="388">
                  <c:v>3880</c:v>
                </c:pt>
                <c:pt idx="389">
                  <c:v>3890</c:v>
                </c:pt>
                <c:pt idx="390">
                  <c:v>3900</c:v>
                </c:pt>
                <c:pt idx="391">
                  <c:v>3910</c:v>
                </c:pt>
                <c:pt idx="392">
                  <c:v>3920</c:v>
                </c:pt>
                <c:pt idx="393">
                  <c:v>3930</c:v>
                </c:pt>
                <c:pt idx="394">
                  <c:v>3940</c:v>
                </c:pt>
                <c:pt idx="395">
                  <c:v>3950</c:v>
                </c:pt>
                <c:pt idx="396">
                  <c:v>3960</c:v>
                </c:pt>
                <c:pt idx="397">
                  <c:v>3970</c:v>
                </c:pt>
                <c:pt idx="398">
                  <c:v>3980</c:v>
                </c:pt>
                <c:pt idx="399">
                  <c:v>3990</c:v>
                </c:pt>
                <c:pt idx="400">
                  <c:v>4000</c:v>
                </c:pt>
                <c:pt idx="401">
                  <c:v>4010</c:v>
                </c:pt>
                <c:pt idx="402">
                  <c:v>4020</c:v>
                </c:pt>
                <c:pt idx="403">
                  <c:v>4030</c:v>
                </c:pt>
                <c:pt idx="404">
                  <c:v>4040</c:v>
                </c:pt>
                <c:pt idx="405">
                  <c:v>4050</c:v>
                </c:pt>
                <c:pt idx="406">
                  <c:v>4060</c:v>
                </c:pt>
                <c:pt idx="407">
                  <c:v>4070</c:v>
                </c:pt>
                <c:pt idx="408">
                  <c:v>4080</c:v>
                </c:pt>
                <c:pt idx="409">
                  <c:v>4090</c:v>
                </c:pt>
                <c:pt idx="410">
                  <c:v>4100</c:v>
                </c:pt>
                <c:pt idx="411">
                  <c:v>4110</c:v>
                </c:pt>
                <c:pt idx="412">
                  <c:v>4120</c:v>
                </c:pt>
                <c:pt idx="413">
                  <c:v>4130</c:v>
                </c:pt>
                <c:pt idx="414">
                  <c:v>4140</c:v>
                </c:pt>
                <c:pt idx="415">
                  <c:v>4150</c:v>
                </c:pt>
                <c:pt idx="416">
                  <c:v>4160</c:v>
                </c:pt>
                <c:pt idx="417">
                  <c:v>4170</c:v>
                </c:pt>
                <c:pt idx="418">
                  <c:v>4180</c:v>
                </c:pt>
                <c:pt idx="419">
                  <c:v>4190</c:v>
                </c:pt>
              </c:numCache>
            </c:numRef>
          </c:cat>
          <c:val>
            <c:numRef>
              <c:f>Data!$P$13:$P$432</c:f>
              <c:numCache>
                <c:formatCode>0.00E+00</c:formatCode>
                <c:ptCount val="420"/>
                <c:pt idx="0">
                  <c:v>6023928853.2456217</c:v>
                </c:pt>
                <c:pt idx="1">
                  <c:v>547463433.41137969</c:v>
                </c:pt>
                <c:pt idx="2">
                  <c:v>286534086.6802122</c:v>
                </c:pt>
                <c:pt idx="3">
                  <c:v>193847899.50984633</c:v>
                </c:pt>
                <c:pt idx="4">
                  <c:v>146300206.41507268</c:v>
                </c:pt>
                <c:pt idx="5">
                  <c:v>117339043.71564294</c:v>
                </c:pt>
                <c:pt idx="6">
                  <c:v>97823593.365758196</c:v>
                </c:pt>
                <c:pt idx="7">
                  <c:v>83762812.656145871</c:v>
                </c:pt>
                <c:pt idx="8">
                  <c:v>73136560.656348899</c:v>
                </c:pt>
                <c:pt idx="9">
                  <c:v>64812685.296135068</c:v>
                </c:pt>
                <c:pt idx="10">
                  <c:v>58107425.092166558</c:v>
                </c:pt>
                <c:pt idx="11">
                  <c:v>52583431.462850854</c:v>
                </c:pt>
                <c:pt idx="12">
                  <c:v>47947945.439281888</c:v>
                </c:pt>
                <c:pt idx="13">
                  <c:v>43997610.900776058</c:v>
                </c:pt>
                <c:pt idx="14">
                  <c:v>40586771.581300326</c:v>
                </c:pt>
                <c:pt idx="15">
                  <c:v>37608365.268707879</c:v>
                </c:pt>
                <c:pt idx="16">
                  <c:v>34981938.25140176</c:v>
                </c:pt>
                <c:pt idx="17">
                  <c:v>32645865.15340662</c:v>
                </c:pt>
                <c:pt idx="18">
                  <c:v>30552147.859001193</c:v>
                </c:pt>
                <c:pt idx="19">
                  <c:v>28662848.327700119</c:v>
                </c:pt>
                <c:pt idx="20">
                  <c:v>26947586.126632951</c:v>
                </c:pt>
                <c:pt idx="21">
                  <c:v>25381747.733113118</c:v>
                </c:pt>
                <c:pt idx="22">
                  <c:v>23945181.828767724</c:v>
                </c:pt>
                <c:pt idx="23">
                  <c:v>22621233.579936299</c:v>
                </c:pt>
                <c:pt idx="24">
                  <c:v>21396019.299994648</c:v>
                </c:pt>
                <c:pt idx="25">
                  <c:v>20257874.52260356</c:v>
                </c:pt>
                <c:pt idx="26">
                  <c:v>19196928.929988876</c:v>
                </c:pt>
                <c:pt idx="27">
                  <c:v>18204775.391361766</c:v>
                </c:pt>
                <c:pt idx="28">
                  <c:v>17274209.63073305</c:v>
                </c:pt>
                <c:pt idx="29">
                  <c:v>16399023.636583623</c:v>
                </c:pt>
                <c:pt idx="30">
                  <c:v>15573840.154368253</c:v>
                </c:pt>
                <c:pt idx="31">
                  <c:v>14793979.133314705</c:v>
                </c:pt>
                <c:pt idx="32">
                  <c:v>14055349.072539905</c:v>
                </c:pt>
                <c:pt idx="33">
                  <c:v>13354357.908636861</c:v>
                </c:pt>
                <c:pt idx="34">
                  <c:v>12687839.0304222</c:v>
                </c:pt>
                <c:pt idx="35">
                  <c:v>12052985.941457078</c:v>
                </c:pt>
                <c:pt idx="36">
                  <c:v>11447081.538810002</c:v>
                </c:pt>
                <c:pt idx="37">
                  <c:v>10868747.761831028</c:v>
                </c:pt>
                <c:pt idx="38">
                  <c:v>10315062.917903978</c:v>
                </c:pt>
                <c:pt idx="39">
                  <c:v>9784629.6731544249</c:v>
                </c:pt>
                <c:pt idx="40">
                  <c:v>9275847.8386410959</c:v>
                </c:pt>
                <c:pt idx="41">
                  <c:v>8787285.770112589</c:v>
                </c:pt>
                <c:pt idx="42">
                  <c:v>8317652.9569999203</c:v>
                </c:pt>
                <c:pt idx="43">
                  <c:v>7865782.6445567505</c:v>
                </c:pt>
                <c:pt idx="44">
                  <c:v>7430617.4983764412</c:v>
                </c:pt>
                <c:pt idx="45">
                  <c:v>7011197.2922183927</c:v>
                </c:pt>
                <c:pt idx="46">
                  <c:v>6606648.2331069289</c:v>
                </c:pt>
                <c:pt idx="47">
                  <c:v>6216173.6570016984</c:v>
                </c:pt>
                <c:pt idx="48">
                  <c:v>5839045.8571302025</c:v>
                </c:pt>
                <c:pt idx="49">
                  <c:v>5474598.9381055972</c:v>
                </c:pt>
                <c:pt idx="50">
                  <c:v>5122222.4842141597</c:v>
                </c:pt>
                <c:pt idx="51">
                  <c:v>4781355.9887988614</c:v>
                </c:pt>
                <c:pt idx="52">
                  <c:v>4451483.8972069146</c:v>
                </c:pt>
                <c:pt idx="53">
                  <c:v>4132131.2165696477</c:v>
                </c:pt>
                <c:pt idx="54">
                  <c:v>3822859.6010272107</c:v>
                </c:pt>
                <c:pt idx="55">
                  <c:v>3523263.8579385085</c:v>
                </c:pt>
                <c:pt idx="56">
                  <c:v>3232968.8113775547</c:v>
                </c:pt>
                <c:pt idx="57">
                  <c:v>2951626.5095715085</c:v>
                </c:pt>
                <c:pt idx="58">
                  <c:v>2678913.6939900359</c:v>
                </c:pt>
                <c:pt idx="59">
                  <c:v>2414529.5455633523</c:v>
                </c:pt>
                <c:pt idx="60">
                  <c:v>2158193.6263555377</c:v>
                </c:pt>
                <c:pt idx="61">
                  <c:v>1909644.0442232846</c:v>
                </c:pt>
                <c:pt idx="62">
                  <c:v>1668635.7798277801</c:v>
                </c:pt>
                <c:pt idx="63">
                  <c:v>1434939.1744651173</c:v>
                </c:pt>
                <c:pt idx="64">
                  <c:v>1208338.5664719653</c:v>
                </c:pt>
                <c:pt idx="65">
                  <c:v>988631.05866875523</c:v>
                </c:pt>
                <c:pt idx="66">
                  <c:v>775625.4327765865</c:v>
                </c:pt>
                <c:pt idx="67">
                  <c:v>569141.43205895729</c:v>
                </c:pt>
                <c:pt idx="68">
                  <c:v>369019.30618500599</c:v>
                </c:pt>
                <c:pt idx="69">
                  <c:v>175052.89950191267</c:v>
                </c:pt>
                <c:pt idx="70">
                  <c:v>12859.670787081859</c:v>
                </c:pt>
                <c:pt idx="71">
                  <c:v>194887.24595647884</c:v>
                </c:pt>
                <c:pt idx="72">
                  <c:v>371169.12091121048</c:v>
                </c:pt>
                <c:pt idx="73">
                  <c:v>541839.35561892844</c:v>
                </c:pt>
                <c:pt idx="74">
                  <c:v>707026.58797386836</c:v>
                </c:pt>
                <c:pt idx="75">
                  <c:v>866854.43060414516</c:v>
                </c:pt>
                <c:pt idx="76">
                  <c:v>1021441.8934874198</c:v>
                </c:pt>
                <c:pt idx="77">
                  <c:v>1170903.7858915569</c:v>
                </c:pt>
                <c:pt idx="78">
                  <c:v>1315351.0767848145</c:v>
                </c:pt>
                <c:pt idx="79">
                  <c:v>1454891.2231523001</c:v>
                </c:pt>
                <c:pt idx="80">
                  <c:v>1589628.476024624</c:v>
                </c:pt>
                <c:pt idx="81">
                  <c:v>1719664.1497526611</c:v>
                </c:pt>
                <c:pt idx="82">
                  <c:v>1845096.8677837895</c:v>
                </c:pt>
                <c:pt idx="83">
                  <c:v>1966022.7865979001</c:v>
                </c:pt>
                <c:pt idx="84">
                  <c:v>2082535.7945184258</c:v>
                </c:pt>
                <c:pt idx="85">
                  <c:v>2194727.6922414759</c:v>
                </c:pt>
                <c:pt idx="86">
                  <c:v>2302688.3487701062</c:v>
                </c:pt>
                <c:pt idx="87">
                  <c:v>2406505.8511142326</c:v>
                </c:pt>
                <c:pt idx="88">
                  <c:v>2506266.6282403274</c:v>
                </c:pt>
                <c:pt idx="89">
                  <c:v>2602055.5645678821</c:v>
                </c:pt>
                <c:pt idx="90">
                  <c:v>2693956.0986128487</c:v>
                </c:pt>
                <c:pt idx="91">
                  <c:v>2782050.3137148167</c:v>
                </c:pt>
                <c:pt idx="92">
                  <c:v>2866419.0117833349</c:v>
                </c:pt>
                <c:pt idx="93">
                  <c:v>2947141.7802251372</c:v>
                </c:pt>
                <c:pt idx="94">
                  <c:v>3024297.0519780815</c:v>
                </c:pt>
                <c:pt idx="95">
                  <c:v>3097962.1521237642</c:v>
                </c:pt>
                <c:pt idx="96">
                  <c:v>3168213.338765787</c:v>
                </c:pt>
                <c:pt idx="97">
                  <c:v>3235125.8429631847</c:v>
                </c:pt>
                <c:pt idx="98">
                  <c:v>3298773.8934501936</c:v>
                </c:pt>
                <c:pt idx="99">
                  <c:v>3359230.7419140772</c:v>
                </c:pt>
                <c:pt idx="100">
                  <c:v>3416568.6837951499</c:v>
                </c:pt>
                <c:pt idx="101">
                  <c:v>3470859.0714551983</c:v>
                </c:pt>
                <c:pt idx="102">
                  <c:v>3522172.3256843481</c:v>
                </c:pt>
                <c:pt idx="103">
                  <c:v>3570577.9461847097</c:v>
                </c:pt>
                <c:pt idx="104">
                  <c:v>3616144.5147773484</c:v>
                </c:pt>
                <c:pt idx="105">
                  <c:v>3658939.7001645509</c:v>
                </c:pt>
                <c:pt idx="106">
                  <c:v>3699030.258142075</c:v>
                </c:pt>
                <c:pt idx="107">
                  <c:v>3736482.0333189904</c:v>
                </c:pt>
                <c:pt idx="108">
                  <c:v>3771359.9550207607</c:v>
                </c:pt>
                <c:pt idx="109">
                  <c:v>3803728.0385958087</c:v>
                </c:pt>
                <c:pt idx="110">
                  <c:v>3833649.3769669547</c:v>
                </c:pt>
                <c:pt idx="111">
                  <c:v>3861186.1419391488</c:v>
                </c:pt>
                <c:pt idx="112">
                  <c:v>3886399.5771075347</c:v>
                </c:pt>
                <c:pt idx="113">
                  <c:v>3909349.9957080977</c:v>
                </c:pt>
                <c:pt idx="114">
                  <c:v>3930096.773338547</c:v>
                </c:pt>
                <c:pt idx="115">
                  <c:v>3948698.3477441361</c:v>
                </c:pt>
                <c:pt idx="116">
                  <c:v>3965212.2117772233</c:v>
                </c:pt>
                <c:pt idx="117">
                  <c:v>3979694.9120334662</c:v>
                </c:pt>
                <c:pt idx="118">
                  <c:v>3992202.0458771209</c:v>
                </c:pt>
                <c:pt idx="119">
                  <c:v>4002788.2568336697</c:v>
                </c:pt>
                <c:pt idx="120">
                  <c:v>4011507.2357497877</c:v>
                </c:pt>
                <c:pt idx="121">
                  <c:v>4018411.7190771052</c:v>
                </c:pt>
                <c:pt idx="122">
                  <c:v>4023553.4859380103</c:v>
                </c:pt>
                <c:pt idx="123">
                  <c:v>4026983.3616808066</c:v>
                </c:pt>
                <c:pt idx="124">
                  <c:v>4028751.2170600872</c:v>
                </c:pt>
                <c:pt idx="125">
                  <c:v>4028905.9705732795</c:v>
                </c:pt>
                <c:pt idx="126">
                  <c:v>4027495.5908816778</c:v>
                </c:pt>
                <c:pt idx="127">
                  <c:v>4024567.0999040753</c:v>
                </c:pt>
                <c:pt idx="128">
                  <c:v>4020166.5767921447</c:v>
                </c:pt>
                <c:pt idx="129">
                  <c:v>4014339.1634572311</c:v>
                </c:pt>
                <c:pt idx="130">
                  <c:v>4007129.0682522878</c:v>
                </c:pt>
                <c:pt idx="131">
                  <c:v>3998579.572642684</c:v>
                </c:pt>
                <c:pt idx="132">
                  <c:v>3988733.0382260378</c:v>
                </c:pt>
                <c:pt idx="133">
                  <c:v>3977630.9126527053</c:v>
                </c:pt>
                <c:pt idx="134">
                  <c:v>3965313.7374408809</c:v>
                </c:pt>
                <c:pt idx="135">
                  <c:v>3951821.1545880162</c:v>
                </c:pt>
                <c:pt idx="136">
                  <c:v>3937191.914679925</c:v>
                </c:pt>
                <c:pt idx="137">
                  <c:v>3921463.8829187886</c:v>
                </c:pt>
                <c:pt idx="138">
                  <c:v>3904674.0450630607</c:v>
                </c:pt>
                <c:pt idx="139">
                  <c:v>3886858.5102117532</c:v>
                </c:pt>
                <c:pt idx="140">
                  <c:v>3868052.50986942</c:v>
                </c:pt>
                <c:pt idx="141">
                  <c:v>3848290.3873765995</c:v>
                </c:pt>
                <c:pt idx="142">
                  <c:v>3827605.5718162358</c:v>
                </c:pt>
                <c:pt idx="143">
                  <c:v>3806030.5145573467</c:v>
                </c:pt>
                <c:pt idx="144">
                  <c:v>3783596.5438478077</c:v>
                </c:pt>
                <c:pt idx="145">
                  <c:v>3760333.5050217547</c:v>
                </c:pt>
                <c:pt idx="146">
                  <c:v>3736268.7518794662</c:v>
                </c:pt>
                <c:pt idx="147">
                  <c:v>3711423.6203984492</c:v>
                </c:pt>
                <c:pt idx="148">
                  <c:v>3685795.1253030547</c:v>
                </c:pt>
                <c:pt idx="149">
                  <c:v>3659086.0739972382</c:v>
                </c:pt>
                <c:pt idx="150">
                  <c:v>3633310.7880387832</c:v>
                </c:pt>
                <c:pt idx="151">
                  <c:v>3605399.0657385522</c:v>
                </c:pt>
                <c:pt idx="152">
                  <c:v>3577113.335265338</c:v>
                </c:pt>
                <c:pt idx="153">
                  <c:v>3548266.3069003667</c:v>
                </c:pt>
                <c:pt idx="154">
                  <c:v>3518856.6233710344</c:v>
                </c:pt>
                <c:pt idx="155">
                  <c:v>3488901.1709078299</c:v>
                </c:pt>
                <c:pt idx="156">
                  <c:v>3458420.7043961622</c:v>
                </c:pt>
                <c:pt idx="157">
                  <c:v>3427436.886511941</c:v>
                </c:pt>
                <c:pt idx="158">
                  <c:v>3395971.4116037441</c:v>
                </c:pt>
                <c:pt idx="159">
                  <c:v>3364045.6869134344</c:v>
                </c:pt>
                <c:pt idx="160">
                  <c:v>3331680.7035342292</c:v>
                </c:pt>
                <c:pt idx="161">
                  <c:v>3298896.9800951187</c:v>
                </c:pt>
                <c:pt idx="162">
                  <c:v>3265714.5407769922</c:v>
                </c:pt>
                <c:pt idx="163">
                  <c:v>3232152.9072621502</c:v>
                </c:pt>
                <c:pt idx="164">
                  <c:v>3198231.1011837553</c:v>
                </c:pt>
                <c:pt idx="165">
                  <c:v>3163967.6483635004</c:v>
                </c:pt>
                <c:pt idx="166">
                  <c:v>3129380.5876988722</c:v>
                </c:pt>
                <c:pt idx="167">
                  <c:v>3094487.4802326183</c:v>
                </c:pt>
                <c:pt idx="168">
                  <c:v>3059305.4191901856</c:v>
                </c:pt>
                <c:pt idx="169">
                  <c:v>3023851.0409701369</c:v>
                </c:pt>
                <c:pt idx="170">
                  <c:v>2988140.5358331241</c:v>
                </c:pt>
                <c:pt idx="171">
                  <c:v>2952189.6585561633</c:v>
                </c:pt>
                <c:pt idx="172">
                  <c:v>2916013.7400028822</c:v>
                </c:pt>
                <c:pt idx="173">
                  <c:v>2879627.6974226707</c:v>
                </c:pt>
                <c:pt idx="174">
                  <c:v>2843046.0454175277</c:v>
                </c:pt>
                <c:pt idx="175">
                  <c:v>2806282.9065999002</c:v>
                </c:pt>
                <c:pt idx="176">
                  <c:v>2769352.0220278697</c:v>
                </c:pt>
                <c:pt idx="177">
                  <c:v>2732266.7613063385</c:v>
                </c:pt>
                <c:pt idx="178">
                  <c:v>2695040.1328219087</c:v>
                </c:pt>
                <c:pt idx="179">
                  <c:v>2657684.7937431587</c:v>
                </c:pt>
                <c:pt idx="180">
                  <c:v>2620213.0594573133</c:v>
                </c:pt>
                <c:pt idx="181">
                  <c:v>2582636.9132792847</c:v>
                </c:pt>
                <c:pt idx="182">
                  <c:v>2544968.0155437859</c:v>
                </c:pt>
                <c:pt idx="183">
                  <c:v>2507217.7128069871</c:v>
                </c:pt>
                <c:pt idx="184">
                  <c:v>2469397.0467569302</c:v>
                </c:pt>
                <c:pt idx="185">
                  <c:v>2431516.7627663221</c:v>
                </c:pt>
                <c:pt idx="186">
                  <c:v>2393587.3184006023</c:v>
                </c:pt>
                <c:pt idx="187">
                  <c:v>2355618.8916784204</c:v>
                </c:pt>
                <c:pt idx="188">
                  <c:v>2317621.3891316867</c:v>
                </c:pt>
                <c:pt idx="189">
                  <c:v>2279604.4536800757</c:v>
                </c:pt>
                <c:pt idx="190">
                  <c:v>2241577.4721206389</c:v>
                </c:pt>
                <c:pt idx="191">
                  <c:v>2203549.5828509824</c:v>
                </c:pt>
                <c:pt idx="192">
                  <c:v>2165529.6829567957</c:v>
                </c:pt>
                <c:pt idx="193">
                  <c:v>2127526.4352932987</c:v>
                </c:pt>
                <c:pt idx="194">
                  <c:v>2089548.2753698444</c:v>
                </c:pt>
                <c:pt idx="195">
                  <c:v>2051603.4181646176</c:v>
                </c:pt>
                <c:pt idx="196">
                  <c:v>2013699.8644777613</c:v>
                </c:pt>
                <c:pt idx="197">
                  <c:v>1975845.4073482167</c:v>
                </c:pt>
                <c:pt idx="198">
                  <c:v>1938047.6381979047</c:v>
                </c:pt>
                <c:pt idx="199">
                  <c:v>1900313.9527980438</c:v>
                </c:pt>
                <c:pt idx="200">
                  <c:v>1862651.5571342085</c:v>
                </c:pt>
                <c:pt idx="201">
                  <c:v>1825067.473028078</c:v>
                </c:pt>
                <c:pt idx="202">
                  <c:v>1787568.5436631949</c:v>
                </c:pt>
                <c:pt idx="203">
                  <c:v>1750161.4387597172</c:v>
                </c:pt>
                <c:pt idx="204">
                  <c:v>1712852.659945938</c:v>
                </c:pt>
                <c:pt idx="205">
                  <c:v>1675648.5456604168</c:v>
                </c:pt>
                <c:pt idx="206">
                  <c:v>1638555.2760543905</c:v>
                </c:pt>
                <c:pt idx="207">
                  <c:v>1601578.8776712911</c:v>
                </c:pt>
                <c:pt idx="208">
                  <c:v>1564725.2281124645</c:v>
                </c:pt>
                <c:pt idx="209">
                  <c:v>1528000.060365184</c:v>
                </c:pt>
                <c:pt idx="210">
                  <c:v>1491408.9671516416</c:v>
                </c:pt>
                <c:pt idx="211">
                  <c:v>1454957.4050842999</c:v>
                </c:pt>
                <c:pt idx="212">
                  <c:v>1418650.6988032851</c:v>
                </c:pt>
                <c:pt idx="213">
                  <c:v>1382494.0446444598</c:v>
                </c:pt>
                <c:pt idx="214">
                  <c:v>1346492.514688917</c:v>
                </c:pt>
                <c:pt idx="215">
                  <c:v>1310651.0602878346</c:v>
                </c:pt>
                <c:pt idx="216">
                  <c:v>1274974.5155620938</c:v>
                </c:pt>
                <c:pt idx="217">
                  <c:v>1239467.60098171</c:v>
                </c:pt>
                <c:pt idx="218">
                  <c:v>1204134.9264796481</c:v>
                </c:pt>
                <c:pt idx="219">
                  <c:v>1168980.9949279721</c:v>
                </c:pt>
                <c:pt idx="220">
                  <c:v>1134010.2049159219</c:v>
                </c:pt>
                <c:pt idx="221">
                  <c:v>1099226.8539511012</c:v>
                </c:pt>
                <c:pt idx="222">
                  <c:v>1064635.1413770681</c:v>
                </c:pt>
                <c:pt idx="223">
                  <c:v>1030239.1710292563</c:v>
                </c:pt>
                <c:pt idx="224">
                  <c:v>996042.95399238705</c:v>
                </c:pt>
                <c:pt idx="225">
                  <c:v>962050.4111969521</c:v>
                </c:pt>
                <c:pt idx="226">
                  <c:v>928265.37604610843</c:v>
                </c:pt>
                <c:pt idx="227">
                  <c:v>894691.59654325596</c:v>
                </c:pt>
                <c:pt idx="228">
                  <c:v>861332.73798905907</c:v>
                </c:pt>
                <c:pt idx="229">
                  <c:v>828192.38496761012</c:v>
                </c:pt>
                <c:pt idx="230">
                  <c:v>795274.04364851164</c:v>
                </c:pt>
                <c:pt idx="231">
                  <c:v>762581.14377312642</c:v>
                </c:pt>
                <c:pt idx="232">
                  <c:v>730117.04073495872</c:v>
                </c:pt>
                <c:pt idx="233">
                  <c:v>697885.01760527201</c:v>
                </c:pt>
                <c:pt idx="234">
                  <c:v>665888.28675322491</c:v>
                </c:pt>
                <c:pt idx="235">
                  <c:v>634129.99186086201</c:v>
                </c:pt>
                <c:pt idx="236">
                  <c:v>602613.20950752369</c:v>
                </c:pt>
                <c:pt idx="237">
                  <c:v>571340.950951854</c:v>
                </c:pt>
                <c:pt idx="238">
                  <c:v>540316.16354016389</c:v>
                </c:pt>
                <c:pt idx="239">
                  <c:v>509541.73240614164</c:v>
                </c:pt>
                <c:pt idx="240">
                  <c:v>479020.48178546818</c:v>
                </c:pt>
                <c:pt idx="241">
                  <c:v>448755.1765923237</c:v>
                </c:pt>
                <c:pt idx="242">
                  <c:v>418748.52351330844</c:v>
                </c:pt>
                <c:pt idx="243">
                  <c:v>389003.17256838089</c:v>
                </c:pt>
                <c:pt idx="244">
                  <c:v>359521.71809552854</c:v>
                </c:pt>
                <c:pt idx="245">
                  <c:v>330306.70011330064</c:v>
                </c:pt>
                <c:pt idx="246">
                  <c:v>301360.60536444059</c:v>
                </c:pt>
                <c:pt idx="247">
                  <c:v>272685.86830282421</c:v>
                </c:pt>
                <c:pt idx="248">
                  <c:v>244284.87232934131</c:v>
                </c:pt>
                <c:pt idx="249">
                  <c:v>216159.95056822375</c:v>
                </c:pt>
                <c:pt idx="250">
                  <c:v>188313.38690044085</c:v>
                </c:pt>
                <c:pt idx="251">
                  <c:v>160747.41678506811</c:v>
                </c:pt>
                <c:pt idx="252">
                  <c:v>133464.22820080744</c:v>
                </c:pt>
                <c:pt idx="253">
                  <c:v>106465.96234380595</c:v>
                </c:pt>
                <c:pt idx="254">
                  <c:v>79754.714435628979</c:v>
                </c:pt>
                <c:pt idx="255">
                  <c:v>53332.534413904781</c:v>
                </c:pt>
                <c:pt idx="256">
                  <c:v>27201.427641605766</c:v>
                </c:pt>
                <c:pt idx="257">
                  <c:v>1363.355500418875</c:v>
                </c:pt>
                <c:pt idx="258">
                  <c:v>24179.763890752802</c:v>
                </c:pt>
                <c:pt idx="259">
                  <c:v>49426.055264233626</c:v>
                </c:pt>
                <c:pt idx="260">
                  <c:v>74373.685550904978</c:v>
                </c:pt>
                <c:pt idx="261">
                  <c:v>99020.863420828187</c:v>
                </c:pt>
                <c:pt idx="262">
                  <c:v>123365.8387998074</c:v>
                </c:pt>
                <c:pt idx="263">
                  <c:v>147406.90249426078</c:v>
                </c:pt>
                <c:pt idx="264">
                  <c:v>171142.38566179568</c:v>
                </c:pt>
                <c:pt idx="265">
                  <c:v>194570.6595878677</c:v>
                </c:pt>
                <c:pt idx="266">
                  <c:v>217690.13527259009</c:v>
                </c:pt>
                <c:pt idx="267">
                  <c:v>240499.2631247449</c:v>
                </c:pt>
                <c:pt idx="268">
                  <c:v>262996.53277482587</c:v>
                </c:pt>
                <c:pt idx="269">
                  <c:v>285180.47279721405</c:v>
                </c:pt>
                <c:pt idx="270">
                  <c:v>307049.65060881694</c:v>
                </c:pt>
                <c:pt idx="271">
                  <c:v>328602.67240618117</c:v>
                </c:pt>
                <c:pt idx="272">
                  <c:v>349838.18321776605</c:v>
                </c:pt>
                <c:pt idx="273">
                  <c:v>370754.86715990381</c:v>
                </c:pt>
                <c:pt idx="274">
                  <c:v>391351.44801431365</c:v>
                </c:pt>
                <c:pt idx="275">
                  <c:v>411626.69028612162</c:v>
                </c:pt>
                <c:pt idx="276">
                  <c:v>431579.40157328191</c:v>
                </c:pt>
                <c:pt idx="277">
                  <c:v>451208.43703809462</c:v>
                </c:pt>
                <c:pt idx="278">
                  <c:v>470512.70953830483</c:v>
                </c:pt>
                <c:pt idx="279">
                  <c:v>489491.21430729696</c:v>
                </c:pt>
                <c:pt idx="280">
                  <c:v>508143.10105062759</c:v>
                </c:pt>
                <c:pt idx="281">
                  <c:v>526467.94565922441</c:v>
                </c:pt>
                <c:pt idx="282">
                  <c:v>544467.42589936557</c:v>
                </c:pt>
                <c:pt idx="283">
                  <c:v>562208.82658464485</c:v>
                </c:pt>
                <c:pt idx="284">
                  <c:v>579433.55530480144</c:v>
                </c:pt>
                <c:pt idx="285">
                  <c:v>596443.98598757142</c:v>
                </c:pt>
                <c:pt idx="286">
                  <c:v>613115.04382561089</c:v>
                </c:pt>
                <c:pt idx="287">
                  <c:v>629451.18182898976</c:v>
                </c:pt>
                <c:pt idx="288">
                  <c:v>645452.54229206371</c:v>
                </c:pt>
                <c:pt idx="289">
                  <c:v>661118.68020545389</c:v>
                </c:pt>
                <c:pt idx="290">
                  <c:v>676449.0193920217</c:v>
                </c:pt>
                <c:pt idx="291">
                  <c:v>691442.95951941679</c:v>
                </c:pt>
                <c:pt idx="292">
                  <c:v>706099.9105440689</c:v>
                </c:pt>
                <c:pt idx="293">
                  <c:v>720419.30605158745</c:v>
                </c:pt>
                <c:pt idx="294">
                  <c:v>734400.60931369127</c:v>
                </c:pt>
                <c:pt idx="295">
                  <c:v>748043.31632437941</c:v>
                </c:pt>
                <c:pt idx="296">
                  <c:v>761346.95735158341</c:v>
                </c:pt>
                <c:pt idx="297">
                  <c:v>774311.09789339988</c:v>
                </c:pt>
                <c:pt idx="298">
                  <c:v>786935.33931188332</c:v>
                </c:pt>
                <c:pt idx="299">
                  <c:v>799219.31911280518</c:v>
                </c:pt>
                <c:pt idx="300">
                  <c:v>811162.71124728164</c:v>
                </c:pt>
                <c:pt idx="301">
                  <c:v>822765.22641998436</c:v>
                </c:pt>
                <c:pt idx="302">
                  <c:v>834026.612029257</c:v>
                </c:pt>
                <c:pt idx="303">
                  <c:v>844946.65246833814</c:v>
                </c:pt>
                <c:pt idx="304">
                  <c:v>855525.16907982389</c:v>
                </c:pt>
                <c:pt idx="305">
                  <c:v>865762.02038335672</c:v>
                </c:pt>
                <c:pt idx="306">
                  <c:v>875657.10201913898</c:v>
                </c:pt>
                <c:pt idx="307">
                  <c:v>885210.34689288225</c:v>
                </c:pt>
                <c:pt idx="308">
                  <c:v>894421.72515697917</c:v>
                </c:pt>
                <c:pt idx="309">
                  <c:v>903291.24435015384</c:v>
                </c:pt>
                <c:pt idx="310">
                  <c:v>911818.94939354702</c:v>
                </c:pt>
                <c:pt idx="311">
                  <c:v>920004.92258911068</c:v>
                </c:pt>
                <c:pt idx="312">
                  <c:v>927849.28368003492</c:v>
                </c:pt>
                <c:pt idx="313">
                  <c:v>935352.18991236878</c:v>
                </c:pt>
                <c:pt idx="314">
                  <c:v>942513.83598868048</c:v>
                </c:pt>
                <c:pt idx="315">
                  <c:v>949334.45411817299</c:v>
                </c:pt>
                <c:pt idx="316">
                  <c:v>955814.31400656258</c:v>
                </c:pt>
                <c:pt idx="317">
                  <c:v>961953.72281131812</c:v>
                </c:pt>
                <c:pt idx="318">
                  <c:v>967753.02523071715</c:v>
                </c:pt>
                <c:pt idx="319">
                  <c:v>973212.60337534151</c:v>
                </c:pt>
                <c:pt idx="320">
                  <c:v>978332.87679530145</c:v>
                </c:pt>
                <c:pt idx="321">
                  <c:v>983114.30245487345</c:v>
                </c:pt>
                <c:pt idx="322">
                  <c:v>987557.37464628229</c:v>
                </c:pt>
                <c:pt idx="323">
                  <c:v>991662.62498201174</c:v>
                </c:pt>
                <c:pt idx="324">
                  <c:v>995430.62229894183</c:v>
                </c:pt>
                <c:pt idx="325">
                  <c:v>998861.97259923699</c:v>
                </c:pt>
                <c:pt idx="326">
                  <c:v>1001957.3189814704</c:v>
                </c:pt>
                <c:pt idx="327">
                  <c:v>1004717.3415405254</c:v>
                </c:pt>
                <c:pt idx="328">
                  <c:v>1007142.7572710812</c:v>
                </c:pt>
                <c:pt idx="329">
                  <c:v>1009234.3199488438</c:v>
                </c:pt>
                <c:pt idx="330">
                  <c:v>1010992.8200385234</c:v>
                </c:pt>
                <c:pt idx="331">
                  <c:v>1012419.0845328233</c:v>
                </c:pt>
                <c:pt idx="332">
                  <c:v>1013513.9768452841</c:v>
                </c:pt>
                <c:pt idx="333">
                  <c:v>1014278.396618837</c:v>
                </c:pt>
                <c:pt idx="334">
                  <c:v>1014713.2796281899</c:v>
                </c:pt>
                <c:pt idx="335">
                  <c:v>1014819.5975360569</c:v>
                </c:pt>
                <c:pt idx="336">
                  <c:v>1014598.3577685242</c:v>
                </c:pt>
                <c:pt idx="337">
                  <c:v>1014050.6033000402</c:v>
                </c:pt>
                <c:pt idx="338">
                  <c:v>1013177.4124601294</c:v>
                </c:pt>
                <c:pt idx="339">
                  <c:v>1011979.8987020887</c:v>
                </c:pt>
                <c:pt idx="340">
                  <c:v>1010459.2104026008</c:v>
                </c:pt>
                <c:pt idx="341">
                  <c:v>1008616.530615724</c:v>
                </c:pt>
                <c:pt idx="342">
                  <c:v>1006453.0768093164</c:v>
                </c:pt>
                <c:pt idx="343">
                  <c:v>1003970.1006499988</c:v>
                </c:pt>
                <c:pt idx="344">
                  <c:v>1001168.8876952536</c:v>
                </c:pt>
                <c:pt idx="345">
                  <c:v>998050.75714007951</c:v>
                </c:pt>
                <c:pt idx="346">
                  <c:v>994617.06151911279</c:v>
                </c:pt>
                <c:pt idx="347">
                  <c:v>990869.18640729447</c:v>
                </c:pt>
                <c:pt idx="348">
                  <c:v>986808.55010447488</c:v>
                </c:pt>
                <c:pt idx="349">
                  <c:v>982436.60333825136</c:v>
                </c:pt>
                <c:pt idx="350">
                  <c:v>977754.82890445541</c:v>
                </c:pt>
                <c:pt idx="351">
                  <c:v>972764.74133873684</c:v>
                </c:pt>
                <c:pt idx="352">
                  <c:v>967467.8865693314</c:v>
                </c:pt>
                <c:pt idx="353">
                  <c:v>961865.84155890543</c:v>
                </c:pt>
                <c:pt idx="354">
                  <c:v>955960.21391664562</c:v>
                </c:pt>
                <c:pt idx="355">
                  <c:v>949752.64152797242</c:v>
                </c:pt>
                <c:pt idx="356">
                  <c:v>943244.79218244739</c:v>
                </c:pt>
                <c:pt idx="357">
                  <c:v>936438.36314544082</c:v>
                </c:pt>
                <c:pt idx="358">
                  <c:v>929335.08076484152</c:v>
                </c:pt>
                <c:pt idx="359">
                  <c:v>921936.70005124749</c:v>
                </c:pt>
                <c:pt idx="360">
                  <c:v>914245.00425835128</c:v>
                </c:pt>
                <c:pt idx="361">
                  <c:v>906261.80444317439</c:v>
                </c:pt>
                <c:pt idx="362">
                  <c:v>897988.93901762052</c:v>
                </c:pt>
                <c:pt idx="363">
                  <c:v>889428.27331142197</c:v>
                </c:pt>
                <c:pt idx="364">
                  <c:v>880581.69910602039</c:v>
                </c:pt>
                <c:pt idx="365">
                  <c:v>871451.13417114899</c:v>
                </c:pt>
                <c:pt idx="366">
                  <c:v>862038.52178422676</c:v>
                </c:pt>
                <c:pt idx="367">
                  <c:v>852345.83027283405</c:v>
                </c:pt>
                <c:pt idx="368">
                  <c:v>842375.05250092782</c:v>
                </c:pt>
                <c:pt idx="369">
                  <c:v>832128.20538611256</c:v>
                </c:pt>
                <c:pt idx="370">
                  <c:v>821607.32940571744</c:v>
                </c:pt>
                <c:pt idx="371">
                  <c:v>810814.4880867441</c:v>
                </c:pt>
                <c:pt idx="372">
                  <c:v>799751.76749976398</c:v>
                </c:pt>
                <c:pt idx="373">
                  <c:v>788421.27573524427</c:v>
                </c:pt>
                <c:pt idx="374">
                  <c:v>776825.14238570142</c:v>
                </c:pt>
                <c:pt idx="375">
                  <c:v>764965.51801372704</c:v>
                </c:pt>
                <c:pt idx="376">
                  <c:v>752844.57364099438</c:v>
                </c:pt>
                <c:pt idx="377">
                  <c:v>740464.5001949619</c:v>
                </c:pt>
                <c:pt idx="378">
                  <c:v>727827.5079803702</c:v>
                </c:pt>
                <c:pt idx="379">
                  <c:v>714935.82611501461</c:v>
                </c:pt>
                <c:pt idx="380">
                  <c:v>701791.70203374908</c:v>
                </c:pt>
                <c:pt idx="381">
                  <c:v>688397.40088516683</c:v>
                </c:pt>
                <c:pt idx="382">
                  <c:v>674755.20502299711</c:v>
                </c:pt>
                <c:pt idx="383">
                  <c:v>660867.41342268465</c:v>
                </c:pt>
                <c:pt idx="384">
                  <c:v>646736.34114970162</c:v>
                </c:pt>
                <c:pt idx="385">
                  <c:v>632364.3187949392</c:v>
                </c:pt>
                <c:pt idx="386">
                  <c:v>617753.69190286438</c:v>
                </c:pt>
                <c:pt idx="387">
                  <c:v>602906.82044846739</c:v>
                </c:pt>
                <c:pt idx="388">
                  <c:v>587826.07824308716</c:v>
                </c:pt>
                <c:pt idx="389">
                  <c:v>572513.85239842511</c:v>
                </c:pt>
                <c:pt idx="390">
                  <c:v>556972.54272858729</c:v>
                </c:pt>
                <c:pt idx="391">
                  <c:v>541204.56125522393</c:v>
                </c:pt>
                <c:pt idx="392">
                  <c:v>525212.33158542437</c:v>
                </c:pt>
                <c:pt idx="393">
                  <c:v>508998.28839051991</c:v>
                </c:pt>
                <c:pt idx="394">
                  <c:v>492564.87683066964</c:v>
                </c:pt>
                <c:pt idx="395">
                  <c:v>475914.55201992462</c:v>
                </c:pt>
                <c:pt idx="396">
                  <c:v>459049.77844674321</c:v>
                </c:pt>
                <c:pt idx="397">
                  <c:v>441973.02943647077</c:v>
                </c:pt>
                <c:pt idx="398">
                  <c:v>424686.78659142414</c:v>
                </c:pt>
                <c:pt idx="399">
                  <c:v>407193.539286663</c:v>
                </c:pt>
                <c:pt idx="400">
                  <c:v>389495.78403962258</c:v>
                </c:pt>
                <c:pt idx="401">
                  <c:v>371596.02406495641</c:v>
                </c:pt>
                <c:pt idx="402">
                  <c:v>353496.76866804715</c:v>
                </c:pt>
                <c:pt idx="403">
                  <c:v>335200.53272955044</c:v>
                </c:pt>
                <c:pt idx="404">
                  <c:v>316709.8362108352</c:v>
                </c:pt>
                <c:pt idx="405">
                  <c:v>298027.20356104377</c:v>
                </c:pt>
                <c:pt idx="406">
                  <c:v>279155.16326176538</c:v>
                </c:pt>
                <c:pt idx="407">
                  <c:v>260096.24726613599</c:v>
                </c:pt>
                <c:pt idx="408">
                  <c:v>240852.99051034581</c:v>
                </c:pt>
                <c:pt idx="409">
                  <c:v>221427.93038464061</c:v>
                </c:pt>
                <c:pt idx="410">
                  <c:v>201823.60626535775</c:v>
                </c:pt>
                <c:pt idx="411">
                  <c:v>182042.55900592369</c:v>
                </c:pt>
                <c:pt idx="412">
                  <c:v>162087.33039237038</c:v>
                </c:pt>
                <c:pt idx="413">
                  <c:v>141960.46278861613</c:v>
                </c:pt>
                <c:pt idx="414">
                  <c:v>121664.49851989777</c:v>
                </c:pt>
                <c:pt idx="415">
                  <c:v>101201.97951408487</c:v>
                </c:pt>
                <c:pt idx="416">
                  <c:v>80575.446751343014</c:v>
                </c:pt>
                <c:pt idx="417">
                  <c:v>59787.439897085991</c:v>
                </c:pt>
                <c:pt idx="418">
                  <c:v>38840.496760126596</c:v>
                </c:pt>
                <c:pt idx="419">
                  <c:v>17737.152957279661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9D6-49A2-941C-16A47C4D66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2763904"/>
        <c:axId val="142778368"/>
      </c:lineChart>
      <c:catAx>
        <c:axId val="1427639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400" dirty="0"/>
                  <a:t>Frequency </a:t>
                </a:r>
                <a:r>
                  <a:rPr lang="en-US" dirty="0"/>
                  <a:t>[Hz]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he-IL"/>
          </a:p>
        </c:txPr>
        <c:crossAx val="142778368"/>
        <c:crossesAt val="1.0000000000000005E-2"/>
        <c:auto val="1"/>
        <c:lblAlgn val="ctr"/>
        <c:lblOffset val="100"/>
        <c:tickLblSkip val="50"/>
        <c:tickMarkSkip val="10"/>
        <c:noMultiLvlLbl val="0"/>
      </c:catAx>
      <c:valAx>
        <c:axId val="142778368"/>
        <c:scaling>
          <c:logBase val="10"/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sysDot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600" dirty="0"/>
                  <a:t>Impedance</a:t>
                </a:r>
                <a:r>
                  <a:rPr lang="en-US" sz="1600" baseline="0" dirty="0"/>
                  <a:t> [Nsec/m]</a:t>
                </a:r>
                <a:endParaRPr lang="en-US" sz="1600" dirty="0"/>
              </a:p>
            </c:rich>
          </c:tx>
          <c:layout/>
          <c:overlay val="0"/>
        </c:title>
        <c:numFmt formatCode="0.00E+00" sourceLinked="0"/>
        <c:majorTickMark val="out"/>
        <c:minorTickMark val="none"/>
        <c:tickLblPos val="nextTo"/>
        <c:crossAx val="142763904"/>
        <c:crosses val="autoZero"/>
        <c:crossBetween val="between"/>
        <c:majorUnit val="10"/>
      </c:valAx>
    </c:plotArea>
    <c:legend>
      <c:legendPos val="r"/>
      <c:layout>
        <c:manualLayout>
          <c:xMode val="edge"/>
          <c:yMode val="edge"/>
          <c:x val="0.70453605352079862"/>
          <c:y val="6.7198585231349334E-2"/>
          <c:w val="0.2488780418785492"/>
          <c:h val="0.16264910838787849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</c:spPr>
    </c:legend>
    <c:plotVisOnly val="1"/>
    <c:dispBlanksAs val="gap"/>
    <c:showDLblsOverMax val="0"/>
  </c:chart>
  <c:spPr>
    <a:solidFill>
      <a:prstClr val="white"/>
    </a:solidFill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52F2D8A2-133B-40FE-BF04-7664E1494735}" type="datetimeFigureOut">
              <a:rPr lang="en-US" smtClean="0"/>
              <a:pPr/>
              <a:t>11/24/2017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4695682A-6A11-4106-A3A8-0E4BBDC766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86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95682A-6A11-4106-A3A8-0E4BBDC766E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203C7-C0F8-42D9-9CAD-D4C147D43A04}" type="datetime1">
              <a:rPr lang="en-US" smtClean="0"/>
              <a:pPr/>
              <a:t>11/24/2017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AA07D-2353-4B48-9B5D-6147409555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68CF3-0C5B-4B36-A973-4FB6622C38CC}" type="datetime1">
              <a:rPr lang="en-US" smtClean="0"/>
              <a:pPr/>
              <a:t>11/24/2017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AA07D-2353-4B48-9B5D-6147409555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CAAD7-2B54-425F-9586-2616A028F66F}" type="datetime1">
              <a:rPr lang="en-US" smtClean="0"/>
              <a:pPr/>
              <a:t>11/24/2017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AA07D-2353-4B48-9B5D-6147409555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145C2-2828-4DF1-9B63-27DFB4F5120D}" type="datetime1">
              <a:rPr lang="en-US" smtClean="0"/>
              <a:pPr/>
              <a:t>11/24/2017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AA07D-2353-4B48-9B5D-6147409555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AA07D-2353-4B48-9B5D-6147409555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AA1A5-A2F5-4CE2-B6D5-789F62028D4A}" type="datetime1">
              <a:rPr lang="en-US" smtClean="0"/>
              <a:pPr/>
              <a:t>11/24/2017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AA07D-2353-4B48-9B5D-6147409555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A1D9C-F55F-4CEF-A572-98E1159C73CA}" type="datetime1">
              <a:rPr lang="en-US" smtClean="0"/>
              <a:pPr/>
              <a:t>11/24/2017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AA07D-2353-4B48-9B5D-6147409555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630F2-11FF-4093-BF85-A51C30134B71}" type="datetime1">
              <a:rPr lang="en-US" smtClean="0"/>
              <a:pPr/>
              <a:t>11/24/2017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AA07D-2353-4B48-9B5D-6147409555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FF873-068E-46AA-A78D-B1AB9C0BD3D8}" type="datetime1">
              <a:rPr lang="en-US" smtClean="0"/>
              <a:pPr/>
              <a:t>11/24/2017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AA07D-2353-4B48-9B5D-6147409555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E1E1-EFC7-49D0-8E7D-8C91289E12D4}" type="datetime1">
              <a:rPr lang="en-US" smtClean="0"/>
              <a:pPr/>
              <a:t>11/24/2017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AA07D-2353-4B48-9B5D-6147409555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8225B-D941-454D-878F-F536ECC8B706}" type="datetime1">
              <a:rPr lang="en-US" smtClean="0"/>
              <a:pPr/>
              <a:t>11/24/2017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AA07D-2353-4B48-9B5D-6147409555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73CD6-0926-4CF7-8FD9-51FD6CEBB499}" type="datetime1">
              <a:rPr lang="en-US" smtClean="0"/>
              <a:pPr/>
              <a:t>11/24/2017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AA07D-2353-4B48-9B5D-6147409555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 bright="16000" contrast="-13000"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82B503-9459-4B12-BFED-95A4A9A7BF69}" type="datetime1">
              <a:rPr lang="en-US" smtClean="0"/>
              <a:pPr/>
              <a:t>11/24/2017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AA07D-2353-4B48-9B5D-61474095555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microsoft.com/office/2007/relationships/media" Target="../media/media2.wav"/><Relationship Id="rId7" Type="http://schemas.openxmlformats.org/officeDocument/2006/relationships/image" Target="../media/image34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wav"/><Relationship Id="rId9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304800"/>
            <a:ext cx="792480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/>
              <a:t>Wine glass sound excitation</a:t>
            </a:r>
            <a:br>
              <a:rPr lang="en-US" sz="4800" b="1" dirty="0"/>
            </a:br>
            <a:r>
              <a:rPr lang="en-US" sz="4800" b="1" dirty="0"/>
              <a:t>by mechanical coupling to plucked strings</a:t>
            </a:r>
            <a:r>
              <a:rPr lang="en-US" sz="4800" dirty="0"/>
              <a:t> </a:t>
            </a:r>
            <a:br>
              <a:rPr lang="en-US" sz="4800" dirty="0"/>
            </a:b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1371600" y="2971800"/>
            <a:ext cx="6553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</a:rPr>
              <a:t>Lior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 Arbel</a:t>
            </a:r>
            <a:r>
              <a:rPr lang="en-US" sz="3600" b="1" baseline="30000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</a:rPr>
              <a:t>Yoav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 Y. Schechner</a:t>
            </a:r>
            <a:r>
              <a:rPr lang="en-US" sz="3600" b="1" baseline="30000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Noam Amir</a:t>
            </a:r>
            <a:r>
              <a:rPr lang="en-US" sz="3600" b="1" baseline="30000" dirty="0">
                <a:solidFill>
                  <a:schemeClr val="accent2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7913" y="5042118"/>
            <a:ext cx="7148174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aseline="30000" dirty="0"/>
              <a:t>1</a:t>
            </a:r>
            <a:r>
              <a:rPr lang="en-US" sz="1600" dirty="0"/>
              <a:t>Faculty of Architecture and Town Planning, </a:t>
            </a:r>
            <a:r>
              <a:rPr lang="en-US" sz="1600" dirty="0" err="1"/>
              <a:t>Technion</a:t>
            </a:r>
            <a:r>
              <a:rPr lang="en-US" sz="1600" dirty="0"/>
              <a:t> - Israel Institute of Technology</a:t>
            </a:r>
            <a:br>
              <a:rPr lang="en-US" sz="1600" dirty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sz="1600" baseline="30000" dirty="0"/>
              <a:t>2</a:t>
            </a:r>
            <a:r>
              <a:rPr lang="en-US" sz="1600" dirty="0"/>
              <a:t>Viterbi Faculty of Electrical Engineering, </a:t>
            </a:r>
            <a:r>
              <a:rPr lang="en-US" sz="1600" dirty="0" err="1"/>
              <a:t>Technion</a:t>
            </a:r>
            <a:r>
              <a:rPr lang="en-US" sz="1600" dirty="0"/>
              <a:t> - Israel Institute of Technology</a:t>
            </a:r>
            <a:br>
              <a:rPr lang="en-US" sz="1600" dirty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sz="1600" baseline="30000" dirty="0"/>
              <a:t>3</a:t>
            </a:r>
            <a:r>
              <a:rPr lang="en-US" sz="1600" dirty="0"/>
              <a:t>Department of Communication Disorders,</a:t>
            </a:r>
            <a:br>
              <a:rPr lang="en-US" sz="1600" dirty="0"/>
            </a:br>
            <a:r>
              <a:rPr lang="en-US" sz="1600" dirty="0" err="1"/>
              <a:t>Sackler</a:t>
            </a:r>
            <a:r>
              <a:rPr lang="en-US" sz="1600" dirty="0"/>
              <a:t> Faculty of Medicine, Tel-Aviv University, Tel-Aviv, Israel </a:t>
            </a:r>
            <a:br>
              <a:rPr lang="en-US" sz="1600" dirty="0"/>
            </a:br>
            <a:endParaRPr lang="en-US" sz="16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AA07D-2353-4B48-9B5D-61474095555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AA07D-2353-4B48-9B5D-61474095555E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04800" y="304800"/>
            <a:ext cx="6069610" cy="769441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4400" b="1" dirty="0">
                <a:solidFill>
                  <a:schemeClr val="accent2">
                    <a:lumMod val="50000"/>
                  </a:schemeClr>
                </a:solidFill>
              </a:rPr>
              <a:t>Optimization </a:t>
            </a:r>
            <a:r>
              <a:rPr lang="en-US" sz="2400" i="1" dirty="0"/>
              <a:t>Need for optimization</a:t>
            </a:r>
            <a:endParaRPr lang="en-US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17" name="Chart 16"/>
          <p:cNvGraphicFramePr/>
          <p:nvPr>
            <p:extLst>
              <p:ext uri="{D42A27DB-BD31-4B8C-83A1-F6EECF244321}">
                <p14:modId xmlns:p14="http://schemas.microsoft.com/office/powerpoint/2010/main" val="4279297059"/>
              </p:ext>
            </p:extLst>
          </p:nvPr>
        </p:nvGraphicFramePr>
        <p:xfrm>
          <a:off x="1371600" y="1143000"/>
          <a:ext cx="6400800" cy="38737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Rectangle 17"/>
          <p:cNvSpPr/>
          <p:nvPr/>
        </p:nvSpPr>
        <p:spPr>
          <a:xfrm>
            <a:off x="1447799" y="1182960"/>
            <a:ext cx="533400" cy="381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600199" y="3586524"/>
            <a:ext cx="4283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10</a:t>
            </a:r>
            <a:r>
              <a:rPr lang="en-US" sz="1400" baseline="30000" dirty="0"/>
              <a:t>0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1600199" y="3084983"/>
            <a:ext cx="4283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10</a:t>
            </a:r>
            <a:r>
              <a:rPr lang="en-US" sz="1400" baseline="30000" dirty="0"/>
              <a:t>2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1600199" y="2601671"/>
            <a:ext cx="4283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10</a:t>
            </a:r>
            <a:r>
              <a:rPr lang="en-US" sz="1400" baseline="30000" dirty="0"/>
              <a:t>4</a:t>
            </a:r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1600199" y="2120510"/>
            <a:ext cx="4283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10</a:t>
            </a:r>
            <a:r>
              <a:rPr lang="en-US" sz="1400" baseline="30000" dirty="0"/>
              <a:t>6</a:t>
            </a:r>
            <a:endParaRPr lang="en-US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1600199" y="1613237"/>
            <a:ext cx="4283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10</a:t>
            </a:r>
            <a:r>
              <a:rPr lang="en-US" sz="1400" baseline="30000" dirty="0"/>
              <a:t>8</a:t>
            </a:r>
            <a:endParaRPr lang="en-US" sz="1400" dirty="0"/>
          </a:p>
        </p:txBody>
      </p:sp>
      <p:sp>
        <p:nvSpPr>
          <p:cNvPr id="25" name="Rectangle 24"/>
          <p:cNvSpPr/>
          <p:nvPr/>
        </p:nvSpPr>
        <p:spPr>
          <a:xfrm>
            <a:off x="1562100" y="5105400"/>
            <a:ext cx="6019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Impedance of initial bridge prototypes is several orders of  </a:t>
            </a:r>
          </a:p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 magnitude higher than glass impedance.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A quantitative design process is used to optimize the coupling  </a:t>
            </a:r>
          </a:p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 component performance by lowering its impedance.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AA07D-2353-4B48-9B5D-61474095555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04800" y="304800"/>
            <a:ext cx="8057975" cy="769441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4400" b="1" dirty="0">
                <a:solidFill>
                  <a:schemeClr val="accent2">
                    <a:lumMod val="50000"/>
                  </a:schemeClr>
                </a:solidFill>
              </a:rPr>
              <a:t>Optimization </a:t>
            </a:r>
            <a:r>
              <a:rPr lang="en-US" sz="2400" i="1" dirty="0"/>
              <a:t>Phase I: Material Distribution Method</a:t>
            </a:r>
            <a:endParaRPr lang="en-US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AutoShape 8" descr="Image result for arrow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7282" name="Picture 2" descr="E:\technion\thesis\Papers\Journal article 1st\graphics\Figure5 old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9800" y="1447800"/>
            <a:ext cx="5143500" cy="1668627"/>
          </a:xfrm>
          <a:prstGeom prst="rect">
            <a:avLst/>
          </a:prstGeom>
          <a:noFill/>
        </p:spPr>
      </p:pic>
      <p:cxnSp>
        <p:nvCxnSpPr>
          <p:cNvPr id="36" name="Straight Arrow Connector 35"/>
          <p:cNvCxnSpPr/>
          <p:nvPr/>
        </p:nvCxnSpPr>
        <p:spPr>
          <a:xfrm rot="5400000">
            <a:off x="4876800" y="1726473"/>
            <a:ext cx="381000" cy="3810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1295400" y="3505200"/>
            <a:ext cx="65532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New coupling component boundary, </a:t>
            </a:r>
            <a:r>
              <a:rPr lang="el-GR" sz="2000" dirty="0">
                <a:solidFill>
                  <a:schemeClr val="accent2">
                    <a:lumMod val="50000"/>
                  </a:schemeClr>
                </a:solidFill>
              </a:rPr>
              <a:t>Ω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String excitation point – top (circled).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Glass contact point – left (circled).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000" i="1" dirty="0">
                <a:solidFill>
                  <a:schemeClr val="accent2">
                    <a:lumMod val="50000"/>
                  </a:schemeClr>
                </a:solidFill>
              </a:rPr>
              <a:t>Material Distribution Method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 is used to generate a new      </a:t>
            </a:r>
          </a:p>
          <a:p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   structure within the boundary </a:t>
            </a:r>
            <a:r>
              <a:rPr lang="el-GR" sz="2000" dirty="0">
                <a:solidFill>
                  <a:schemeClr val="accent2">
                    <a:lumMod val="50000"/>
                  </a:schemeClr>
                </a:solidFill>
              </a:rPr>
              <a:t>Ω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en-US" sz="2000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AA07D-2353-4B48-9B5D-61474095555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04800" y="304800"/>
            <a:ext cx="8057975" cy="769441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4400" b="1" dirty="0">
                <a:solidFill>
                  <a:schemeClr val="accent2">
                    <a:lumMod val="50000"/>
                  </a:schemeClr>
                </a:solidFill>
              </a:rPr>
              <a:t>Optimization </a:t>
            </a:r>
            <a:r>
              <a:rPr lang="en-US" sz="2400" i="1" dirty="0"/>
              <a:t>Phase I: Material Distribution Method</a:t>
            </a:r>
            <a:endParaRPr lang="en-US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AutoShape 8" descr="Image result for arrow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7282" name="Picture 2" descr="E:\technion\thesis\Papers\Journal article 1st\graphics\Figure5 old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9800" y="1447800"/>
            <a:ext cx="5143500" cy="1668627"/>
          </a:xfrm>
          <a:prstGeom prst="rect">
            <a:avLst/>
          </a:prstGeom>
          <a:noFill/>
        </p:spPr>
      </p:pic>
      <p:cxnSp>
        <p:nvCxnSpPr>
          <p:cNvPr id="36" name="Straight Arrow Connector 35"/>
          <p:cNvCxnSpPr/>
          <p:nvPr/>
        </p:nvCxnSpPr>
        <p:spPr>
          <a:xfrm rot="5400000">
            <a:off x="4876800" y="1726473"/>
            <a:ext cx="381000" cy="3810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1295400" y="3505200"/>
            <a:ext cx="65532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Solid Isotropic Material with Penalization (SIMP) is used to </a:t>
            </a:r>
          </a:p>
          <a:p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   discourage intermediate values.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 Design variable: </a:t>
            </a:r>
            <a:r>
              <a:rPr lang="el-GR" sz="2000" dirty="0">
                <a:solidFill>
                  <a:schemeClr val="accent2">
                    <a:lumMod val="50000"/>
                  </a:schemeClr>
                </a:solidFill>
              </a:rPr>
              <a:t>α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(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</a:rPr>
              <a:t>x,y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), with values [0,1].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 Material Young’s modulus: </a:t>
            </a:r>
            <a:r>
              <a:rPr lang="en-US" sz="2000" i="1" dirty="0">
                <a:solidFill>
                  <a:schemeClr val="accent2">
                    <a:lumMod val="50000"/>
                  </a:schemeClr>
                </a:solidFill>
              </a:rPr>
              <a:t>E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= </a:t>
            </a:r>
            <a:r>
              <a:rPr lang="el-GR" sz="2000" i="1" dirty="0">
                <a:solidFill>
                  <a:schemeClr val="accent2">
                    <a:lumMod val="50000"/>
                  </a:schemeClr>
                </a:solidFill>
              </a:rPr>
              <a:t>α</a:t>
            </a:r>
            <a:r>
              <a:rPr lang="en-US" sz="2000" i="1" dirty="0">
                <a:solidFill>
                  <a:schemeClr val="accent2">
                    <a:lumMod val="50000"/>
                  </a:schemeClr>
                </a:solidFill>
              </a:rPr>
              <a:t>(</a:t>
            </a:r>
            <a:r>
              <a:rPr lang="en-US" sz="2000" i="1" dirty="0" err="1">
                <a:solidFill>
                  <a:schemeClr val="accent2">
                    <a:lumMod val="50000"/>
                  </a:schemeClr>
                </a:solidFill>
              </a:rPr>
              <a:t>x,y</a:t>
            </a:r>
            <a:r>
              <a:rPr lang="en-US" sz="2000" i="1" dirty="0">
                <a:solidFill>
                  <a:schemeClr val="accent2">
                    <a:lumMod val="50000"/>
                  </a:schemeClr>
                </a:solidFill>
              </a:rPr>
              <a:t>)</a:t>
            </a:r>
            <a:r>
              <a:rPr lang="en-US" sz="2000" i="1" baseline="30000" dirty="0">
                <a:solidFill>
                  <a:schemeClr val="accent2">
                    <a:lumMod val="50000"/>
                  </a:schemeClr>
                </a:solidFill>
              </a:rPr>
              <a:t>p</a:t>
            </a:r>
            <a:r>
              <a:rPr lang="en-US" sz="2000" i="1" dirty="0">
                <a:solidFill>
                  <a:schemeClr val="accent2">
                    <a:lumMod val="50000"/>
                  </a:schemeClr>
                </a:solidFill>
              </a:rPr>
              <a:t>E</a:t>
            </a:r>
            <a:r>
              <a:rPr lang="en-US" sz="2000" i="1" baseline="-25000" dirty="0">
                <a:solidFill>
                  <a:schemeClr val="accent2">
                    <a:lumMod val="50000"/>
                  </a:schemeClr>
                </a:solidFill>
              </a:rPr>
              <a:t>0</a:t>
            </a:r>
          </a:p>
          <a:p>
            <a:pPr lvl="1">
              <a:buFont typeface="Arial" pitchFamily="34" charset="0"/>
              <a:buChar char="•"/>
            </a:pPr>
            <a:r>
              <a:rPr lang="en-US" sz="2000" i="1" dirty="0">
                <a:solidFill>
                  <a:schemeClr val="accent2">
                    <a:lumMod val="50000"/>
                  </a:schemeClr>
                </a:solidFill>
              </a:rPr>
              <a:t>P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=5 (SIMP penalization parameter).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AA07D-2353-4B48-9B5D-61474095555E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04800" y="304800"/>
            <a:ext cx="8057975" cy="769441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4400" b="1" dirty="0">
                <a:solidFill>
                  <a:schemeClr val="accent2">
                    <a:lumMod val="50000"/>
                  </a:schemeClr>
                </a:solidFill>
              </a:rPr>
              <a:t>Optimization </a:t>
            </a:r>
            <a:r>
              <a:rPr lang="en-US" sz="2400" i="1" dirty="0"/>
              <a:t>Phase I: Material Distribution Method</a:t>
            </a:r>
            <a:endParaRPr lang="en-US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AutoShape 8" descr="Image result for arrow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7282" name="Picture 2" descr="E:\technion\thesis\Papers\Journal article 1st\graphics\Figure5 old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9800" y="1447800"/>
            <a:ext cx="5143500" cy="1668627"/>
          </a:xfrm>
          <a:prstGeom prst="rect">
            <a:avLst/>
          </a:prstGeom>
          <a:noFill/>
        </p:spPr>
      </p:pic>
      <p:cxnSp>
        <p:nvCxnSpPr>
          <p:cNvPr id="36" name="Straight Arrow Connector 35"/>
          <p:cNvCxnSpPr/>
          <p:nvPr/>
        </p:nvCxnSpPr>
        <p:spPr>
          <a:xfrm rot="5400000">
            <a:off x="4876800" y="1726473"/>
            <a:ext cx="381000" cy="3810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1295400" y="3505200"/>
                <a:ext cx="6553200" cy="13599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buFont typeface="Arial" pitchFamily="34" charset="0"/>
                  <a:buChar char="•"/>
                </a:pPr>
                <a:r>
                  <a:rPr lang="en-US" sz="2000" dirty="0">
                    <a:solidFill>
                      <a:schemeClr val="accent2">
                        <a:lumMod val="50000"/>
                      </a:schemeClr>
                    </a:solidFill>
                  </a:rPr>
                  <a:t> Design variable is defined</a:t>
                </a:r>
                <a:endParaRPr lang="en-US" sz="2000" b="0" i="1" dirty="0">
                  <a:solidFill>
                    <a:schemeClr val="accent2">
                      <a:lumMod val="50000"/>
                    </a:schemeClr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/>
                        </a:rPr>
                        <m:t>𝐶𝑆𝑇𝑅</m:t>
                      </m:r>
                      <m:r>
                        <a:rPr lang="en-US" sz="20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∬"/>
                          <m:limLoc m:val="undOvr"/>
                          <m:ctrlPr>
                            <a:rPr lang="en-US" sz="20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24"/>
                            </m:rPr>
                            <a:rPr lang="el-GR" sz="20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Ω</m:t>
                          </m:r>
                        </m:sub>
                        <m:sup/>
                        <m:e>
                          <m:r>
                            <a:rPr lang="en-US" sz="20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2000" b="0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l-GR" sz="20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Ω</m:t>
                          </m:r>
                          <m:r>
                            <a:rPr lang="en-US" sz="20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;</m:t>
                          </m:r>
                        </m:e>
                      </m:nary>
                      <m:r>
                        <a:rPr lang="en-US" sz="20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/>
                        </a:rPr>
                        <m:t>    </m:t>
                      </m:r>
                      <m:r>
                        <a:rPr lang="en-US" sz="20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0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20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l-GR" sz="20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Ω</m:t>
                      </m:r>
                    </m:oMath>
                  </m:oMathPara>
                </a14:m>
                <a:endParaRPr lang="en-US" sz="2000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3505200"/>
                <a:ext cx="6553200" cy="1359988"/>
              </a:xfrm>
              <a:prstGeom prst="rect">
                <a:avLst/>
              </a:prstGeom>
              <a:blipFill rotWithShape="1">
                <a:blip r:embed="rId3"/>
                <a:stretch>
                  <a:fillRect l="-837" t="-313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330234" y="4857930"/>
                <a:ext cx="6553200" cy="13599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buFont typeface="Arial" pitchFamily="34" charset="0"/>
                  <a:buChar char="•"/>
                </a:pPr>
                <a:r>
                  <a:rPr lang="en-US" sz="2000" dirty="0">
                    <a:solidFill>
                      <a:schemeClr val="accent2">
                        <a:lumMod val="50000"/>
                      </a:schemeClr>
                    </a:solidFill>
                  </a:rPr>
                  <a:t> An upper limit was imposed:</a:t>
                </a:r>
                <a:endParaRPr lang="en-US" sz="2000" b="0" i="1" dirty="0">
                  <a:solidFill>
                    <a:schemeClr val="accent2">
                      <a:lumMod val="50000"/>
                    </a:schemeClr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/>
                        </a:rPr>
                        <m:t>𝐶𝑆𝑇𝑅</m:t>
                      </m:r>
                      <m:r>
                        <a:rPr lang="en-US" sz="20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≤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𝐶𝑆𝑇𝑅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limit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/>
                        </a:rPr>
                        <m:t>0</m:t>
                      </m:r>
                      <m:r>
                        <a:rPr lang="en-US" sz="20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/>
                        </a:rPr>
                        <m:t>.</m:t>
                      </m:r>
                      <m:r>
                        <a:rPr lang="en-US" sz="20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/>
                        </a:rPr>
                        <m:t>5</m:t>
                      </m:r>
                      <m:nary>
                        <m:naryPr>
                          <m:chr m:val="∬"/>
                          <m:limLoc m:val="undOvr"/>
                          <m:ctrlPr>
                            <a:rPr lang="en-US" sz="20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24"/>
                            </m:rPr>
                            <a:rPr lang="el-GR" sz="20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Ω</m:t>
                          </m:r>
                        </m:sub>
                        <m:sup/>
                        <m:e>
                          <m:r>
                            <a:rPr lang="en-US" sz="20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l-GR" sz="20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Ω</m:t>
                          </m:r>
                          <m:r>
                            <a:rPr lang="en-US" sz="20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;</m:t>
                          </m:r>
                        </m:e>
                      </m:nary>
                      <m:r>
                        <a:rPr lang="en-US" sz="20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/>
                        </a:rPr>
                        <m:t>    </m:t>
                      </m:r>
                      <m:r>
                        <a:rPr lang="en-US" sz="20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0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20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l-GR" sz="20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Ω</m:t>
                      </m:r>
                    </m:oMath>
                  </m:oMathPara>
                </a14:m>
                <a:endParaRPr lang="en-US" sz="2000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0234" y="4857930"/>
                <a:ext cx="6553200" cy="1359988"/>
              </a:xfrm>
              <a:prstGeom prst="rect">
                <a:avLst/>
              </a:prstGeom>
              <a:blipFill rotWithShape="1">
                <a:blip r:embed="rId4"/>
                <a:stretch>
                  <a:fillRect l="-744" t="-313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AA07D-2353-4B48-9B5D-61474095555E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04800" y="304800"/>
            <a:ext cx="8057975" cy="769441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4400" b="1" dirty="0">
                <a:solidFill>
                  <a:schemeClr val="accent2">
                    <a:lumMod val="50000"/>
                  </a:schemeClr>
                </a:solidFill>
              </a:rPr>
              <a:t>Optimization </a:t>
            </a:r>
            <a:r>
              <a:rPr lang="en-US" sz="2400" i="1" dirty="0"/>
              <a:t>Phase I: Material Distribution Method</a:t>
            </a:r>
            <a:endParaRPr lang="en-US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AutoShape 8" descr="Image result for arrow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673100" y="2667000"/>
                <a:ext cx="8166100" cy="42569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solidFill>
                      <a:schemeClr val="accent2">
                        <a:lumMod val="50000"/>
                      </a:schemeClr>
                    </a:solidFill>
                  </a:rPr>
                  <a:t>Defining</a:t>
                </a:r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/>
                      </a:rPr>
                      <m:t>𝑏</m:t>
                    </m:r>
                    <m:r>
                      <a:rPr lang="en-US" sz="20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20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𝐵</m:t>
                    </m:r>
                  </m:oMath>
                </a14:m>
                <a:r>
                  <a:rPr lang="en-US" sz="2000" dirty="0">
                    <a:solidFill>
                      <a:schemeClr val="accent2">
                        <a:lumMod val="50000"/>
                      </a:schemeClr>
                    </a:solidFill>
                    <a:latin typeface="Cambria Math"/>
                  </a:rPr>
                  <a:t> : a bridge layout.</a:t>
                </a:r>
              </a:p>
              <a:p>
                <a:r>
                  <a:rPr lang="en-US" sz="2000" b="0" i="1" dirty="0">
                    <a:solidFill>
                      <a:schemeClr val="accent2">
                        <a:lumMod val="50000"/>
                      </a:schemeClr>
                    </a:solidFill>
                    <a:latin typeface="Cambria Math"/>
                  </a:rPr>
                  <a:t>B</a:t>
                </a:r>
                <a:r>
                  <a:rPr lang="en-US" sz="2000" b="0" dirty="0">
                    <a:solidFill>
                      <a:schemeClr val="accent2">
                        <a:lumMod val="50000"/>
                      </a:schemeClr>
                    </a:solidFill>
                    <a:latin typeface="Cambria Math"/>
                  </a:rPr>
                  <a:t>  : all possible bridge layouts.</a:t>
                </a:r>
              </a:p>
              <a:p>
                <a:r>
                  <a:rPr lang="en-US" sz="2000" i="1" dirty="0" err="1">
                    <a:solidFill>
                      <a:schemeClr val="accent2">
                        <a:lumMod val="50000"/>
                      </a:schemeClr>
                    </a:solidFill>
                    <a:latin typeface="Cambria Math"/>
                  </a:rPr>
                  <a:t>F</a:t>
                </a:r>
                <a:r>
                  <a:rPr lang="en-US" sz="2000" baseline="-25000" dirty="0" err="1">
                    <a:solidFill>
                      <a:schemeClr val="accent2">
                        <a:lumMod val="50000"/>
                      </a:schemeClr>
                    </a:solidFill>
                    <a:latin typeface="Cambria Math"/>
                  </a:rPr>
                  <a:t>bridge</a:t>
                </a:r>
                <a:r>
                  <a:rPr lang="en-US" sz="2000" i="1" dirty="0">
                    <a:solidFill>
                      <a:schemeClr val="accent2">
                        <a:lumMod val="50000"/>
                      </a:schemeClr>
                    </a:solidFill>
                    <a:latin typeface="Cambria Math"/>
                  </a:rPr>
                  <a:t>(</a:t>
                </a:r>
                <a:r>
                  <a:rPr lang="en-US" sz="2000" i="1" dirty="0" err="1">
                    <a:solidFill>
                      <a:schemeClr val="accent2">
                        <a:lumMod val="50000"/>
                      </a:schemeClr>
                    </a:solidFill>
                    <a:latin typeface="Cambria Math"/>
                  </a:rPr>
                  <a:t>f;b</a:t>
                </a:r>
                <a:r>
                  <a:rPr lang="en-US" sz="2000" i="1" dirty="0">
                    <a:solidFill>
                      <a:schemeClr val="accent2">
                        <a:lumMod val="50000"/>
                      </a:schemeClr>
                    </a:solidFill>
                    <a:latin typeface="Cambria Math"/>
                  </a:rPr>
                  <a:t>) </a:t>
                </a:r>
                <a:r>
                  <a:rPr lang="en-US" sz="2000" dirty="0">
                    <a:solidFill>
                      <a:schemeClr val="accent2">
                        <a:lumMod val="50000"/>
                      </a:schemeClr>
                    </a:solidFill>
                    <a:latin typeface="Cambria Math"/>
                  </a:rPr>
                  <a:t>: Force measured on the string excitation point.</a:t>
                </a:r>
              </a:p>
              <a:p>
                <a:r>
                  <a:rPr lang="en-US" sz="2000" i="1" dirty="0" err="1">
                    <a:solidFill>
                      <a:schemeClr val="accent2">
                        <a:lumMod val="50000"/>
                      </a:schemeClr>
                    </a:solidFill>
                    <a:latin typeface="Cambria Math"/>
                  </a:rPr>
                  <a:t>V</a:t>
                </a:r>
                <a:r>
                  <a:rPr lang="en-US" sz="2000" baseline="-25000" dirty="0" err="1">
                    <a:solidFill>
                      <a:schemeClr val="accent2">
                        <a:lumMod val="50000"/>
                      </a:schemeClr>
                    </a:solidFill>
                    <a:latin typeface="Cambria Math"/>
                  </a:rPr>
                  <a:t>bridge</a:t>
                </a:r>
                <a:r>
                  <a:rPr lang="en-US" sz="2000" i="1" dirty="0">
                    <a:solidFill>
                      <a:schemeClr val="accent2">
                        <a:lumMod val="50000"/>
                      </a:schemeClr>
                    </a:solidFill>
                    <a:latin typeface="Cambria Math"/>
                  </a:rPr>
                  <a:t>(</a:t>
                </a:r>
                <a:r>
                  <a:rPr lang="en-US" sz="2000" i="1" dirty="0" err="1">
                    <a:solidFill>
                      <a:schemeClr val="accent2">
                        <a:lumMod val="50000"/>
                      </a:schemeClr>
                    </a:solidFill>
                    <a:latin typeface="Cambria Math"/>
                  </a:rPr>
                  <a:t>f;b</a:t>
                </a:r>
                <a:r>
                  <a:rPr lang="en-US" sz="2000" i="1" dirty="0">
                    <a:solidFill>
                      <a:schemeClr val="accent2">
                        <a:lumMod val="50000"/>
                      </a:schemeClr>
                    </a:solidFill>
                    <a:latin typeface="Cambria Math"/>
                  </a:rPr>
                  <a:t>)</a:t>
                </a:r>
                <a:r>
                  <a:rPr lang="en-US" sz="2000" dirty="0">
                    <a:solidFill>
                      <a:schemeClr val="accent2">
                        <a:lumMod val="50000"/>
                      </a:schemeClr>
                    </a:solidFill>
                    <a:latin typeface="Cambria Math"/>
                  </a:rPr>
                  <a:t> : Velocity measured on the bridge, at the glass contact point.</a:t>
                </a:r>
              </a:p>
              <a:p>
                <a:r>
                  <a:rPr lang="en-US" sz="2000" i="1" dirty="0" err="1">
                    <a:solidFill>
                      <a:schemeClr val="accent2">
                        <a:lumMod val="50000"/>
                      </a:schemeClr>
                    </a:solidFill>
                    <a:latin typeface="Cambria Math"/>
                  </a:rPr>
                  <a:t>F</a:t>
                </a:r>
                <a:r>
                  <a:rPr lang="en-US" sz="2000" baseline="-25000" dirty="0" err="1">
                    <a:solidFill>
                      <a:schemeClr val="accent2">
                        <a:lumMod val="50000"/>
                      </a:schemeClr>
                    </a:solidFill>
                    <a:latin typeface="Cambria Math"/>
                  </a:rPr>
                  <a:t>glass</a:t>
                </a:r>
                <a:r>
                  <a:rPr lang="en-US" sz="2000" i="1" dirty="0">
                    <a:solidFill>
                      <a:schemeClr val="accent2">
                        <a:lumMod val="50000"/>
                      </a:schemeClr>
                    </a:solidFill>
                    <a:latin typeface="Cambria Math"/>
                  </a:rPr>
                  <a:t>(</a:t>
                </a:r>
                <a:r>
                  <a:rPr lang="en-US" sz="2000" i="1" dirty="0" err="1">
                    <a:solidFill>
                      <a:schemeClr val="accent2">
                        <a:lumMod val="50000"/>
                      </a:schemeClr>
                    </a:solidFill>
                    <a:latin typeface="Cambria Math"/>
                  </a:rPr>
                  <a:t>f;b</a:t>
                </a:r>
                <a:r>
                  <a:rPr lang="en-US" sz="2000" i="1" dirty="0">
                    <a:solidFill>
                      <a:schemeClr val="accent2">
                        <a:lumMod val="50000"/>
                      </a:schemeClr>
                    </a:solidFill>
                    <a:latin typeface="Cambria Math"/>
                  </a:rPr>
                  <a:t>)</a:t>
                </a:r>
                <a:r>
                  <a:rPr lang="en-US" sz="2000" dirty="0">
                    <a:solidFill>
                      <a:schemeClr val="accent2">
                        <a:lumMod val="50000"/>
                      </a:schemeClr>
                    </a:solidFill>
                    <a:latin typeface="Cambria Math"/>
                  </a:rPr>
                  <a:t> : Force measured on the glass contact point.</a:t>
                </a:r>
              </a:p>
              <a:p>
                <a:r>
                  <a:rPr lang="en-US" sz="2000" i="1" dirty="0" err="1">
                    <a:solidFill>
                      <a:schemeClr val="accent2">
                        <a:lumMod val="50000"/>
                      </a:schemeClr>
                    </a:solidFill>
                    <a:latin typeface="Cambria Math"/>
                  </a:rPr>
                  <a:t>V</a:t>
                </a:r>
                <a:r>
                  <a:rPr lang="en-US" sz="2000" baseline="-25000" dirty="0" err="1">
                    <a:solidFill>
                      <a:schemeClr val="accent2">
                        <a:lumMod val="50000"/>
                      </a:schemeClr>
                    </a:solidFill>
                    <a:latin typeface="Cambria Math"/>
                  </a:rPr>
                  <a:t>glass</a:t>
                </a:r>
                <a:r>
                  <a:rPr lang="en-US" sz="2000" i="1" dirty="0">
                    <a:solidFill>
                      <a:schemeClr val="accent2">
                        <a:lumMod val="50000"/>
                      </a:schemeClr>
                    </a:solidFill>
                    <a:latin typeface="Cambria Math"/>
                  </a:rPr>
                  <a:t>(</a:t>
                </a:r>
                <a:r>
                  <a:rPr lang="en-US" sz="2000" i="1" dirty="0" err="1">
                    <a:solidFill>
                      <a:schemeClr val="accent2">
                        <a:lumMod val="50000"/>
                      </a:schemeClr>
                    </a:solidFill>
                    <a:latin typeface="Cambria Math"/>
                  </a:rPr>
                  <a:t>f;b</a:t>
                </a:r>
                <a:r>
                  <a:rPr lang="en-US" sz="2000" i="1" dirty="0">
                    <a:solidFill>
                      <a:schemeClr val="accent2">
                        <a:lumMod val="50000"/>
                      </a:schemeClr>
                    </a:solidFill>
                    <a:latin typeface="Cambria Math"/>
                  </a:rPr>
                  <a:t>)</a:t>
                </a:r>
                <a:r>
                  <a:rPr lang="en-US" sz="2000" dirty="0">
                    <a:solidFill>
                      <a:schemeClr val="accent2">
                        <a:lumMod val="50000"/>
                      </a:schemeClr>
                    </a:solidFill>
                    <a:latin typeface="Cambria Math"/>
                  </a:rPr>
                  <a:t> : Velocity measured on a point at the glass rim.</a:t>
                </a:r>
              </a:p>
              <a:p>
                <a:endParaRPr lang="en-US" sz="2000" dirty="0">
                  <a:solidFill>
                    <a:schemeClr val="accent2">
                      <a:lumMod val="50000"/>
                    </a:schemeClr>
                  </a:solidFill>
                  <a:latin typeface="Cambria Math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</a:rPr>
                          <m:t>𝑏𝑟𝑖𝑑𝑔𝑒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</a:rPr>
                          <m:t>𝑓</m:t>
                        </m:r>
                        <m:r>
                          <a:rPr lang="en-US" sz="20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</a:rPr>
                          <m:t>;</m:t>
                        </m:r>
                        <m:r>
                          <a:rPr lang="en-US" sz="20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</a:rPr>
                          <m:t>𝑏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𝑏𝑟𝑖𝑑𝑔𝑒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0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</a:rPr>
                          <m:t>𝑓</m:t>
                        </m:r>
                        <m:r>
                          <a:rPr lang="en-US" sz="20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</a:rPr>
                          <m:t>;</m:t>
                        </m:r>
                        <m:r>
                          <a:rPr lang="en-US" sz="20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</a:rPr>
                          <m:t>𝑏</m:t>
                        </m:r>
                        <m:r>
                          <a:rPr lang="en-US" sz="20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𝑏𝑟𝑖𝑑𝑔𝑒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0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</a:rPr>
                          <m:t>𝑓</m:t>
                        </m:r>
                        <m:r>
                          <a:rPr lang="en-US" sz="20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</a:rPr>
                          <m:t>;</m:t>
                        </m:r>
                        <m:r>
                          <a:rPr lang="en-US" sz="20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</a:rPr>
                          <m:t>𝑏</m:t>
                        </m:r>
                        <m:r>
                          <a:rPr lang="en-US" sz="20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chemeClr val="accent2">
                        <a:lumMod val="50000"/>
                      </a:schemeClr>
                    </a:solidFill>
                    <a:latin typeface="Cambria Math"/>
                  </a:rPr>
                  <a:t> : bridge transfer impedance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00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𝑍</m:t>
                            </m:r>
                          </m:e>
                        </m:acc>
                      </m:e>
                      <m:sub>
                        <m:r>
                          <a:rPr lang="en-US" sz="20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</a:rPr>
                          <m:t>𝑔𝑙𝑎𝑠𝑠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</a:rPr>
                          <m:t>𝑏</m:t>
                        </m:r>
                      </m:e>
                    </m:d>
                    <m:r>
                      <a:rPr lang="en-US" sz="2000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𝑔𝑙𝑎𝑠𝑠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0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</a:rPr>
                          <m:t>𝑓</m:t>
                        </m:r>
                        <m:r>
                          <a:rPr lang="en-US" sz="20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</a:rPr>
                          <m:t>;</m:t>
                        </m:r>
                        <m:r>
                          <a:rPr lang="en-US" sz="20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</a:rPr>
                          <m:t>𝑏</m:t>
                        </m:r>
                        <m:r>
                          <a:rPr lang="en-US" sz="20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en-US" sz="2000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𝑔𝑙𝑎𝑠𝑠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0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</a:rPr>
                          <m:t>𝑓</m:t>
                        </m:r>
                        <m:r>
                          <a:rPr lang="en-US" sz="20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</a:rPr>
                          <m:t>;</m:t>
                        </m:r>
                        <m:r>
                          <a:rPr lang="en-US" sz="20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</a:rPr>
                          <m:t>𝑏</m:t>
                        </m:r>
                        <m:r>
                          <a:rPr lang="en-US" sz="20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chemeClr val="accent2">
                        <a:lumMod val="50000"/>
                      </a:schemeClr>
                    </a:solidFill>
                    <a:latin typeface="Cambria Math" pitchFamily="18" charset="0"/>
                    <a:ea typeface="Cambria Math" pitchFamily="18" charset="0"/>
                  </a:rPr>
                  <a:t> : average glass transfer impedance.</a:t>
                </a:r>
              </a:p>
              <a:p>
                <a:endParaRPr lang="en-US" sz="2000" dirty="0">
                  <a:solidFill>
                    <a:schemeClr val="accent2">
                      <a:lumMod val="50000"/>
                    </a:schemeClr>
                  </a:solidFill>
                  <a:latin typeface="Cambria Math"/>
                </a:endParaRPr>
              </a:p>
              <a:p>
                <a:endParaRPr lang="en-US" sz="2000" b="0" dirty="0">
                  <a:solidFill>
                    <a:schemeClr val="accent2">
                      <a:lumMod val="50000"/>
                    </a:schemeClr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100" y="2667000"/>
                <a:ext cx="8166100" cy="4256935"/>
              </a:xfrm>
              <a:prstGeom prst="rect">
                <a:avLst/>
              </a:prstGeom>
              <a:blipFill rotWithShape="1">
                <a:blip r:embed="rId2"/>
                <a:stretch>
                  <a:fillRect l="-746" t="-716" b="-14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56150" y="1112340"/>
            <a:ext cx="3916363" cy="2493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15116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AA07D-2353-4B48-9B5D-61474095555E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04800" y="304800"/>
            <a:ext cx="8057975" cy="769441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4400" b="1" dirty="0">
                <a:solidFill>
                  <a:schemeClr val="accent2">
                    <a:lumMod val="50000"/>
                  </a:schemeClr>
                </a:solidFill>
              </a:rPr>
              <a:t>Optimization </a:t>
            </a:r>
            <a:r>
              <a:rPr lang="en-US" sz="2400" i="1" dirty="0"/>
              <a:t>Phase I: Material Distribution Method</a:t>
            </a:r>
            <a:endParaRPr lang="en-US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AutoShape 8" descr="Image result for arrow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673100" y="3733800"/>
            <a:ext cx="81661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>
              <a:solidFill>
                <a:schemeClr val="accent2">
                  <a:lumMod val="50000"/>
                </a:schemeClr>
              </a:solidFill>
              <a:latin typeface="Cambria Math"/>
            </a:endParaRPr>
          </a:p>
          <a:p>
            <a:endParaRPr lang="en-US" sz="2000" b="0" dirty="0">
              <a:solidFill>
                <a:schemeClr val="accent2">
                  <a:lumMod val="50000"/>
                </a:schemeClr>
              </a:solidFill>
              <a:latin typeface="Cambria Math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56150" y="1112340"/>
            <a:ext cx="3916363" cy="2493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07975" y="2971800"/>
                <a:ext cx="4223400" cy="6922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>
                        <a:lumMod val="50000"/>
                      </a:schemeClr>
                    </a:solidFill>
                  </a:rPr>
                  <a:t>The difference in magnitudes is given as: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𝑍</m:t>
                          </m:r>
                          <m:r>
                            <a:rPr lang="en-US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𝑓</m:t>
                          </m:r>
                          <m:r>
                            <a:rPr lang="en-US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;</m:t>
                          </m:r>
                          <m:r>
                            <a:rPr lang="en-US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𝑏</m:t>
                          </m:r>
                          <m:r>
                            <a:rPr lang="en-US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ru-RU" dirty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</a:rPr>
                            <m:t> 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diff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𝑍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bridge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𝑓</m:t>
                          </m:r>
                          <m:r>
                            <a:rPr lang="en-US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;</m:t>
                          </m:r>
                          <m:r>
                            <a:rPr lang="en-US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𝑏</m:t>
                          </m:r>
                          <m:r>
                            <a:rPr lang="en-US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/>
                        </a:rPr>
                        <m:t>−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b="0" i="1" smtClean="0">
                                      <a:solidFill>
                                        <a:schemeClr val="accent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2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𝑍</m:t>
                                  </m:r>
                                </m:e>
                              </m:acc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glass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ru-RU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975" y="2971800"/>
                <a:ext cx="4223400" cy="692241"/>
              </a:xfrm>
              <a:prstGeom prst="rect">
                <a:avLst/>
              </a:prstGeom>
              <a:blipFill rotWithShape="1">
                <a:blip r:embed="rId3"/>
                <a:stretch>
                  <a:fillRect l="-1301" t="-4425" b="-97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307974" y="4038600"/>
            <a:ext cx="82121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Averaging the magnitude difference over a set </a:t>
            </a:r>
            <a:r>
              <a:rPr lang="en-US" i="1" dirty="0">
                <a:solidFill>
                  <a:schemeClr val="accent2">
                    <a:lumMod val="50000"/>
                  </a:schemeClr>
                </a:solidFill>
              </a:rPr>
              <a:t>F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of discrete frequencies,</a:t>
            </a:r>
            <a:br>
              <a:rPr lang="en-US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i="1" dirty="0">
                <a:solidFill>
                  <a:schemeClr val="accent2">
                    <a:lumMod val="50000"/>
                  </a:schemeClr>
                </a:solidFill>
              </a:rPr>
              <a:t>F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= {100</a:t>
            </a:r>
            <a:r>
              <a:rPr lang="en-US" i="1" dirty="0">
                <a:solidFill>
                  <a:schemeClr val="accent2">
                    <a:lumMod val="50000"/>
                  </a:schemeClr>
                </a:solidFill>
              </a:rPr>
              <a:t>;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200</a:t>
            </a:r>
            <a:r>
              <a:rPr lang="en-US" i="1" dirty="0">
                <a:solidFill>
                  <a:schemeClr val="accent2">
                    <a:lumMod val="50000"/>
                  </a:schemeClr>
                </a:solidFill>
              </a:rPr>
              <a:t>…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1000}:</a:t>
            </a:r>
            <a:br>
              <a:rPr lang="en-US" dirty="0">
                <a:solidFill>
                  <a:schemeClr val="accent2">
                    <a:lumMod val="50000"/>
                  </a:schemeClr>
                </a:solidFill>
              </a:rPr>
            </a:b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-304800" y="4814430"/>
                <a:ext cx="4508500" cy="7957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ru-RU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𝑍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diff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𝑏</m:t>
                          </m:r>
                        </m:e>
                      </m:d>
                      <m:r>
                        <a:rPr lang="en-US" b="0" i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𝐹</m:t>
                              </m:r>
                            </m:e>
                          </m:d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𝑓</m:t>
                          </m:r>
                          <m:r>
                            <a:rPr lang="en-US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∈</m:t>
                          </m:r>
                          <m:r>
                            <a:rPr lang="en-US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𝐹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𝑍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diff</m:t>
                              </m:r>
                            </m:sub>
                          </m:sSub>
                        </m:e>
                      </m:nary>
                      <m:r>
                        <a:rPr lang="en-US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/>
                        </a:rPr>
                        <m:t>𝑓</m:t>
                      </m:r>
                      <m:r>
                        <a:rPr lang="en-US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/>
                        </a:rPr>
                        <m:t>;</m:t>
                      </m:r>
                      <m:r>
                        <a:rPr lang="en-US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/>
                        </a:rPr>
                        <m:t>𝑏</m:t>
                      </m:r>
                      <m:r>
                        <a:rPr lang="en-US" b="0" i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04800" y="4814430"/>
                <a:ext cx="4508500" cy="79579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04800" y="5486400"/>
                <a:ext cx="7454900" cy="9712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chemeClr val="accent2">
                        <a:lumMod val="50000"/>
                      </a:schemeClr>
                    </a:solidFill>
                  </a:rPr>
                  <a:t>The optimization goal is defined as finding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chemeClr val="accent2">
                        <a:lumMod val="50000"/>
                      </a:schemeClr>
                    </a:solidFill>
                  </a:rPr>
                  <a:t> that minimizes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𝑍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</a:rPr>
                          <m:t>diff</m:t>
                        </m:r>
                      </m:sub>
                    </m:sSub>
                    <m:r>
                      <a:rPr lang="en-US" b="0" i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/>
                      </a:rPr>
                      <m:t>b</m:t>
                    </m:r>
                    <m:r>
                      <a:rPr lang="en-US" b="0" i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accent2">
                        <a:lumMod val="50000"/>
                      </a:schemeClr>
                    </a:solidFill>
                  </a:rPr>
                  <a:t>:</a:t>
                </a:r>
                <a:br>
                  <a:rPr lang="en-US" dirty="0">
                    <a:solidFill>
                      <a:schemeClr val="accent2">
                        <a:lumMod val="50000"/>
                      </a:schemeClr>
                    </a:solidFill>
                  </a:rPr>
                </a:br>
                <a:r>
                  <a:rPr lang="en-US" dirty="0">
                    <a:solidFill>
                      <a:schemeClr val="accent2">
                        <a:lumMod val="50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</a:rPr>
                          <m:t>𝑏</m:t>
                        </m:r>
                      </m:e>
                    </m:acc>
                    <m:r>
                      <a:rPr lang="en-US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</a:rPr>
                          <m:t>arg</m:t>
                        </m:r>
                      </m:fName>
                      <m:e>
                        <m:r>
                          <a:rPr lang="en-US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</a:rPr>
                          <m:t>min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b="0" i="1" smtClean="0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𝑍</m:t>
                                </m:r>
                              </m:e>
                            </m:acc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diff</m:t>
                            </m:r>
                          </m:sub>
                        </m:sSub>
                        <m:r>
                          <a:rPr lang="en-US" b="0" i="0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</a:rPr>
                          <m:t>𝑏</m:t>
                        </m:r>
                        <m:r>
                          <a:rPr lang="en-US" b="0" i="0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>
                    <a:solidFill>
                      <a:schemeClr val="accent2">
                        <a:lumMod val="50000"/>
                      </a:schemeClr>
                    </a:solidFill>
                  </a:rPr>
                  <a:t/>
                </a:r>
                <a:br>
                  <a:rPr lang="en-US" dirty="0">
                    <a:solidFill>
                      <a:schemeClr val="accent2">
                        <a:lumMod val="50000"/>
                      </a:schemeClr>
                    </a:solidFill>
                  </a:rPr>
                </a:br>
                <a:endParaRPr lang="ru-RU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5486400"/>
                <a:ext cx="7454900" cy="971292"/>
              </a:xfrm>
              <a:prstGeom prst="rect">
                <a:avLst/>
              </a:prstGeom>
              <a:blipFill rotWithShape="1">
                <a:blip r:embed="rId5"/>
                <a:stretch>
                  <a:fillRect l="-654" t="-1258" b="-75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742932" y="6083240"/>
            <a:ext cx="42191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>
                <a:solidFill>
                  <a:schemeClr val="accent2">
                    <a:lumMod val="50000"/>
                  </a:schemeClr>
                </a:solidFill>
              </a:rPr>
              <a:t>b</a:t>
            </a:r>
            <a:r>
              <a:rPr lang="ru-RU" sz="1100" dirty="0">
                <a:solidFill>
                  <a:schemeClr val="accent2">
                    <a:lumMod val="50000"/>
                  </a:schemeClr>
                </a:solidFill>
              </a:rPr>
              <a:t>∈</a:t>
            </a:r>
            <a:r>
              <a:rPr lang="en-US" sz="1100" i="1" dirty="0">
                <a:solidFill>
                  <a:schemeClr val="accent2">
                    <a:lumMod val="50000"/>
                  </a:schemeClr>
                </a:solidFill>
              </a:rPr>
              <a:t>B</a:t>
            </a:r>
            <a:endParaRPr lang="ru-RU" sz="1100" i="1" dirty="0">
              <a:solidFill>
                <a:schemeClr val="accent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17500" y="1219200"/>
                <a:ext cx="8166100" cy="12316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i="1" dirty="0" err="1">
                    <a:solidFill>
                      <a:schemeClr val="accent2">
                        <a:lumMod val="50000"/>
                      </a:schemeClr>
                    </a:solidFill>
                  </a:rPr>
                  <a:t>Z</a:t>
                </a:r>
                <a:r>
                  <a:rPr lang="en-US" baseline="-25000" dirty="0" err="1">
                    <a:solidFill>
                      <a:schemeClr val="accent2">
                        <a:lumMod val="50000"/>
                      </a:schemeClr>
                    </a:solidFill>
                  </a:rPr>
                  <a:t>bridge</a:t>
                </a:r>
                <a:r>
                  <a:rPr lang="en-US" i="1" dirty="0">
                    <a:solidFill>
                      <a:schemeClr val="accent2">
                        <a:lumMod val="50000"/>
                      </a:schemeClr>
                    </a:solidFill>
                  </a:rPr>
                  <a:t>(</a:t>
                </a:r>
                <a:r>
                  <a:rPr lang="en-US" i="1" dirty="0" err="1">
                    <a:solidFill>
                      <a:schemeClr val="accent2">
                        <a:lumMod val="50000"/>
                      </a:schemeClr>
                    </a:solidFill>
                  </a:rPr>
                  <a:t>f;b</a:t>
                </a:r>
                <a:r>
                  <a:rPr lang="en-US" i="1" dirty="0">
                    <a:solidFill>
                      <a:schemeClr val="accent2">
                        <a:lumMod val="50000"/>
                      </a:schemeClr>
                    </a:solidFill>
                  </a:rPr>
                  <a:t>)</a:t>
                </a:r>
                <a:r>
                  <a:rPr lang="en-US" dirty="0">
                    <a:solidFill>
                      <a:schemeClr val="accent2">
                        <a:lumMod val="50000"/>
                      </a:schemeClr>
                    </a:solidFill>
                  </a:rPr>
                  <a:t> – bridge transfer impedance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 pitchFamily="18" charset="0"/>
                              </a:rPr>
                              <m:t>𝑍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  <a:ea typeface="Cambria Math" pitchFamily="18" charset="0"/>
                          </a:rPr>
                          <m:t>glass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2">
                        <a:lumMod val="50000"/>
                      </a:schemeClr>
                    </a:solidFill>
                    <a:ea typeface="Cambria Math" pitchFamily="18" charset="0"/>
                  </a:rPr>
                  <a:t>(f) – average glass transfer impedance.</a:t>
                </a:r>
              </a:p>
              <a:p>
                <a:endParaRPr lang="en-US" dirty="0">
                  <a:solidFill>
                    <a:schemeClr val="accent2">
                      <a:lumMod val="50000"/>
                    </a:schemeClr>
                  </a:solidFill>
                </a:endParaRPr>
              </a:p>
              <a:p>
                <a:endParaRPr lang="en-US" b="0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500" y="1219200"/>
                <a:ext cx="8166100" cy="1231619"/>
              </a:xfrm>
              <a:prstGeom prst="rect">
                <a:avLst/>
              </a:prstGeom>
              <a:blipFill rotWithShape="1">
                <a:blip r:embed="rId6"/>
                <a:stretch>
                  <a:fillRect l="-597" t="-2475" b="-693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3291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AA07D-2353-4B48-9B5D-61474095555E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04800" y="304800"/>
            <a:ext cx="7903959" cy="769441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4400" b="1" dirty="0">
                <a:solidFill>
                  <a:schemeClr val="accent2">
                    <a:lumMod val="50000"/>
                  </a:schemeClr>
                </a:solidFill>
              </a:rPr>
              <a:t>Optimization </a:t>
            </a:r>
            <a:r>
              <a:rPr lang="en-US" sz="2400" i="1" dirty="0"/>
              <a:t>Phase II: Shape Optimization Method</a:t>
            </a:r>
            <a:endParaRPr lang="en-US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AutoShape 8" descr="Image result for arrow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685800" y="1371600"/>
            <a:ext cx="8077200" cy="2743200"/>
            <a:chOff x="685800" y="1371600"/>
            <a:chExt cx="8077200" cy="2743200"/>
          </a:xfrm>
        </p:grpSpPr>
        <p:sp>
          <p:nvSpPr>
            <p:cNvPr id="15" name="Rectangle 14"/>
            <p:cNvSpPr/>
            <p:nvPr/>
          </p:nvSpPr>
          <p:spPr>
            <a:xfrm>
              <a:off x="685800" y="1371600"/>
              <a:ext cx="8077200" cy="2743200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19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3667" t="34671" r="20667" b="36000"/>
            <a:stretch>
              <a:fillRect/>
            </a:stretch>
          </p:blipFill>
          <p:spPr bwMode="auto">
            <a:xfrm>
              <a:off x="914400" y="1626217"/>
              <a:ext cx="6819396" cy="2290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4" name="Group 27"/>
            <p:cNvGrpSpPr/>
            <p:nvPr/>
          </p:nvGrpSpPr>
          <p:grpSpPr>
            <a:xfrm>
              <a:off x="7837210" y="1524009"/>
              <a:ext cx="620991" cy="2368521"/>
              <a:chOff x="4343401" y="3065419"/>
              <a:chExt cx="329657" cy="1253907"/>
            </a:xfrm>
          </p:grpSpPr>
          <p:pic>
            <p:nvPicPr>
              <p:cNvPr id="22" name="Picture 6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343401" y="3124200"/>
                <a:ext cx="228600" cy="1143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4" name="Rectangle 23"/>
              <p:cNvSpPr/>
              <p:nvPr/>
            </p:nvSpPr>
            <p:spPr>
              <a:xfrm>
                <a:off x="4521895" y="3065419"/>
                <a:ext cx="151163" cy="1466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200" b="1" dirty="0"/>
                  <a:t>1</a:t>
                </a:r>
                <a:endParaRPr lang="en-US" sz="1200" dirty="0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4521895" y="4172681"/>
                <a:ext cx="151163" cy="1466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200" b="1" dirty="0"/>
                  <a:t>0</a:t>
                </a:r>
                <a:endParaRPr lang="en-US" sz="1200" dirty="0"/>
              </a:p>
            </p:txBody>
          </p:sp>
        </p:grpSp>
      </p:grpSp>
      <p:sp>
        <p:nvSpPr>
          <p:cNvPr id="13" name="TextBox 12"/>
          <p:cNvSpPr txBox="1"/>
          <p:nvPr/>
        </p:nvSpPr>
        <p:spPr>
          <a:xfrm>
            <a:off x="1195172" y="4419600"/>
            <a:ext cx="70135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Optimization results in a two dimensional layout </a:t>
            </a:r>
          </a:p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	for a new prototype of a coupling component.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685800" y="1371600"/>
            <a:ext cx="8077200" cy="2743200"/>
          </a:xfrm>
          <a:prstGeom prst="rect">
            <a:avLst/>
          </a:prstGeom>
          <a:solidFill>
            <a:schemeClr val="bg1"/>
          </a:solidFill>
          <a:ln w="158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0356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" y="1371600"/>
            <a:ext cx="746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AA07D-2353-4B48-9B5D-61474095555E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04800" y="304800"/>
            <a:ext cx="7903959" cy="769441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4400" b="1" dirty="0">
                <a:solidFill>
                  <a:schemeClr val="accent2">
                    <a:lumMod val="50000"/>
                  </a:schemeClr>
                </a:solidFill>
              </a:rPr>
              <a:t>Optimization </a:t>
            </a:r>
            <a:r>
              <a:rPr lang="en-US" sz="2400" i="1" dirty="0"/>
              <a:t>Phase II: Shape Optimization Method</a:t>
            </a:r>
            <a:endParaRPr lang="en-US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AutoShape 8" descr="Image result for arrow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95172" y="4419600"/>
            <a:ext cx="6585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A coupling component is extracted from the layout.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AA07D-2353-4B48-9B5D-61474095555E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14600" y="1295400"/>
            <a:ext cx="4572000" cy="3469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304800"/>
            <a:ext cx="7903959" cy="769441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4400" b="1" dirty="0">
                <a:solidFill>
                  <a:schemeClr val="accent2">
                    <a:lumMod val="50000"/>
                  </a:schemeClr>
                </a:solidFill>
              </a:rPr>
              <a:t>Optimization </a:t>
            </a:r>
            <a:r>
              <a:rPr lang="en-US" sz="2400" i="1" dirty="0"/>
              <a:t>Phase II: Shape Optimization Method</a:t>
            </a:r>
            <a:endParaRPr lang="en-US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4783619"/>
            <a:ext cx="810863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The coupling component is achieved by extruding </a:t>
            </a:r>
          </a:p>
          <a:p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      the 2 dimensional layout generated by the </a:t>
            </a:r>
            <a:r>
              <a:rPr lang="en-US" sz="2000" i="1" dirty="0">
                <a:solidFill>
                  <a:schemeClr val="accent2">
                    <a:lumMod val="50000"/>
                  </a:schemeClr>
                </a:solidFill>
              </a:rPr>
              <a:t>Material Distribution Method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The shape optimization method uses a coupled </a:t>
            </a:r>
          </a:p>
          <a:p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      wine glass/coupling component model.</a:t>
            </a:r>
          </a:p>
          <a:p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34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AA07D-2353-4B48-9B5D-61474095555E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04800" y="304800"/>
            <a:ext cx="7903959" cy="769441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4400" b="1" dirty="0">
                <a:solidFill>
                  <a:schemeClr val="accent2">
                    <a:lumMod val="50000"/>
                  </a:schemeClr>
                </a:solidFill>
              </a:rPr>
              <a:t>Optimization </a:t>
            </a:r>
            <a:r>
              <a:rPr lang="en-US" sz="2400" i="1" dirty="0"/>
              <a:t>Phase II: Shape Optimization Method</a:t>
            </a:r>
            <a:endParaRPr lang="en-US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AutoShape 8" descr="Image result for arrow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72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75" t="24826" r="1375" b="40420"/>
          <a:stretch/>
        </p:blipFill>
        <p:spPr bwMode="auto">
          <a:xfrm>
            <a:off x="652458" y="1219200"/>
            <a:ext cx="7620000" cy="2770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52458" y="4343400"/>
                <a:ext cx="7858818" cy="23261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>
                    <a:solidFill>
                      <a:schemeClr val="accent2">
                        <a:lumMod val="50000"/>
                      </a:schemeClr>
                    </a:solidFill>
                  </a:rPr>
                  <a:t>The new shape is parameterized:</a:t>
                </a:r>
              </a:p>
              <a:p>
                <a:r>
                  <a:rPr lang="en-US" dirty="0">
                    <a:solidFill>
                      <a:schemeClr val="accent2">
                        <a:lumMod val="50000"/>
                      </a:schemeClr>
                    </a:solidFill>
                  </a:rPr>
                  <a:t>	N fixed anchor points are added on the outer contour, </a:t>
                </a:r>
                <a:r>
                  <a:rPr lang="en-US" b="1" dirty="0">
                    <a:solidFill>
                      <a:schemeClr val="accent2">
                        <a:lumMod val="50000"/>
                      </a:schemeClr>
                    </a:solidFill>
                  </a:rPr>
                  <a:t>Õ</a:t>
                </a:r>
                <a:r>
                  <a:rPr lang="en-US" dirty="0">
                    <a:solidFill>
                      <a:schemeClr val="accent2">
                        <a:lumMod val="50000"/>
                      </a:schemeClr>
                    </a:solidFill>
                  </a:rPr>
                  <a:t>.</a:t>
                </a:r>
              </a:p>
              <a:p>
                <a:r>
                  <a:rPr lang="en-US" dirty="0">
                    <a:solidFill>
                      <a:schemeClr val="accent2">
                        <a:lumMod val="50000"/>
                      </a:schemeClr>
                    </a:solidFill>
                  </a:rPr>
                  <a:t>	From each point, a ray is projected towards the inner contour, </a:t>
                </a:r>
                <a:r>
                  <a:rPr lang="en-US" b="1" dirty="0">
                    <a:solidFill>
                      <a:schemeClr val="accent2">
                        <a:lumMod val="50000"/>
                      </a:schemeClr>
                    </a:solidFill>
                  </a:rPr>
                  <a:t>Ĩ, </a:t>
                </a:r>
              </a:p>
              <a:p>
                <a:r>
                  <a:rPr lang="en-US" b="1" dirty="0">
                    <a:solidFill>
                      <a:schemeClr val="accent2">
                        <a:lumMod val="50000"/>
                      </a:schemeClr>
                    </a:solidFill>
                  </a:rPr>
                  <a:t>		</a:t>
                </a:r>
                <a:r>
                  <a:rPr lang="en-US" dirty="0">
                    <a:solidFill>
                      <a:schemeClr val="accent2">
                        <a:lumMod val="50000"/>
                      </a:schemeClr>
                    </a:solidFill>
                  </a:rPr>
                  <a:t>creating intersection points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  <m:sup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</a:rPr>
                          <m:t>int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accent2">
                        <a:lumMod val="50000"/>
                      </a:schemeClr>
                    </a:solidFill>
                  </a:rPr>
                  <a:t>.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>
                    <a:solidFill>
                      <a:schemeClr val="accent2">
                        <a:lumMod val="50000"/>
                      </a:schemeClr>
                    </a:solidFill>
                  </a:rPr>
                  <a:t>The distances </a:t>
                </a:r>
                <a:r>
                  <a:rPr lang="en-US" i="1" dirty="0">
                    <a:solidFill>
                      <a:schemeClr val="accent2">
                        <a:lumMod val="50000"/>
                      </a:schemeClr>
                    </a:solidFill>
                  </a:rPr>
                  <a:t>d</a:t>
                </a:r>
                <a:r>
                  <a:rPr lang="en-US" baseline="-25000" dirty="0">
                    <a:solidFill>
                      <a:schemeClr val="accent2">
                        <a:lumMod val="50000"/>
                      </a:schemeClr>
                    </a:solidFill>
                  </a:rPr>
                  <a:t>i</a:t>
                </a:r>
                <a:r>
                  <a:rPr lang="en-US" dirty="0">
                    <a:solidFill>
                      <a:schemeClr val="accent2">
                        <a:lumMod val="50000"/>
                      </a:schemeClr>
                    </a:solidFill>
                  </a:rPr>
                  <a:t> are the design variables.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>
                    <a:solidFill>
                      <a:schemeClr val="accent2">
                        <a:lumMod val="50000"/>
                      </a:schemeClr>
                    </a:solidFill>
                  </a:rPr>
                  <a:t>The algorithm changes the distances </a:t>
                </a:r>
                <a:r>
                  <a:rPr lang="en-US" i="1" dirty="0">
                    <a:solidFill>
                      <a:schemeClr val="accent2">
                        <a:lumMod val="50000"/>
                      </a:schemeClr>
                    </a:solidFill>
                  </a:rPr>
                  <a:t>d</a:t>
                </a:r>
                <a:r>
                  <a:rPr lang="en-US" baseline="-25000" dirty="0">
                    <a:solidFill>
                      <a:schemeClr val="accent2">
                        <a:lumMod val="50000"/>
                      </a:schemeClr>
                    </a:solidFill>
                  </a:rPr>
                  <a:t>i</a:t>
                </a:r>
                <a:r>
                  <a:rPr lang="en-US" dirty="0">
                    <a:solidFill>
                      <a:schemeClr val="accent2">
                        <a:lumMod val="50000"/>
                      </a:schemeClr>
                    </a:solidFill>
                  </a:rPr>
                  <a:t>, thus moving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</a:rPr>
                          <m:t>int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accent2">
                        <a:lumMod val="50000"/>
                      </a:schemeClr>
                    </a:solidFill>
                  </a:rPr>
                  <a:t>.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>
                    <a:solidFill>
                      <a:schemeClr val="accent2">
                        <a:lumMod val="50000"/>
                      </a:schemeClr>
                    </a:solidFill>
                  </a:rPr>
                  <a:t>The inner contour is replaced by a spline connecting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  <m:sup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</a:rPr>
                          <m:t>int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accent2">
                        <a:lumMod val="50000"/>
                      </a:schemeClr>
                    </a:solidFill>
                  </a:rPr>
                  <a:t> at the new positions,</a:t>
                </a:r>
              </a:p>
              <a:p>
                <a:r>
                  <a:rPr lang="en-US" dirty="0">
                    <a:solidFill>
                      <a:schemeClr val="accent2">
                        <a:lumMod val="50000"/>
                      </a:schemeClr>
                    </a:solidFill>
                  </a:rPr>
                  <a:t>	thus tuning the bridge shape.</a:t>
                </a:r>
                <a:endParaRPr lang="ru-RU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458" y="4343400"/>
                <a:ext cx="7858818" cy="2326150"/>
              </a:xfrm>
              <a:prstGeom prst="rect">
                <a:avLst/>
              </a:prstGeom>
              <a:blipFill rotWithShape="1">
                <a:blip r:embed="rId3"/>
                <a:stretch>
                  <a:fillRect l="-621" t="-1312" r="-621" b="-341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304800"/>
            <a:ext cx="6198428" cy="830997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4800" b="1" dirty="0">
                <a:solidFill>
                  <a:schemeClr val="accent2">
                    <a:lumMod val="50000"/>
                  </a:schemeClr>
                </a:solidFill>
              </a:rPr>
              <a:t>Introduction</a:t>
            </a:r>
            <a:r>
              <a:rPr lang="en-US" sz="4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i="1" dirty="0"/>
              <a:t>Musical Wine Glasses</a:t>
            </a:r>
            <a:endParaRPr lang="en-US" i="1" dirty="0"/>
          </a:p>
        </p:txBody>
      </p:sp>
      <p:sp>
        <p:nvSpPr>
          <p:cNvPr id="6" name="Rectangle 5"/>
          <p:cNvSpPr/>
          <p:nvPr/>
        </p:nvSpPr>
        <p:spPr>
          <a:xfrm>
            <a:off x="685800" y="1224915"/>
            <a:ext cx="84582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i="1" dirty="0">
                <a:solidFill>
                  <a:schemeClr val="accent2">
                    <a:lumMod val="50000"/>
                  </a:schemeClr>
                </a:solidFill>
              </a:rPr>
              <a:t>Wine glasses have been used for music production for centuries.</a:t>
            </a:r>
          </a:p>
          <a:p>
            <a:pPr>
              <a:buFont typeface="Arial" pitchFamily="34" charset="0"/>
              <a:buChar char="•"/>
            </a:pPr>
            <a:r>
              <a:rPr lang="en-US" sz="2000" i="1" dirty="0">
                <a:solidFill>
                  <a:schemeClr val="accent2">
                    <a:lumMod val="50000"/>
                  </a:schemeClr>
                </a:solidFill>
              </a:rPr>
              <a:t>Wine glass sounds are produced by rubbing, bowing or striking.</a:t>
            </a:r>
          </a:p>
          <a:p>
            <a:pPr>
              <a:buFont typeface="Arial" pitchFamily="34" charset="0"/>
              <a:buChar char="•"/>
            </a:pPr>
            <a:r>
              <a:rPr lang="en-US" sz="2000" i="1" dirty="0">
                <a:solidFill>
                  <a:schemeClr val="accent2">
                    <a:lumMod val="50000"/>
                  </a:schemeClr>
                </a:solidFill>
              </a:rPr>
              <a:t>Several variations of wine glass instruments exist.</a:t>
            </a:r>
            <a:endParaRPr lang="en-US" sz="2000" i="1" dirty="0"/>
          </a:p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AA07D-2353-4B48-9B5D-61474095555E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/>
          <a:srcRect l="16494"/>
          <a:stretch>
            <a:fillRect/>
          </a:stretch>
        </p:blipFill>
        <p:spPr bwMode="auto">
          <a:xfrm>
            <a:off x="838200" y="2747339"/>
            <a:ext cx="4145604" cy="3306215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5029200" y="5791200"/>
            <a:ext cx="27033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accent2">
                    <a:lumMod val="50000"/>
                  </a:schemeClr>
                </a:solidFill>
              </a:rPr>
              <a:t>Glass Harp </a:t>
            </a:r>
            <a:r>
              <a:rPr lang="en-US" sz="1400" dirty="0"/>
              <a:t>by Alan </a:t>
            </a:r>
            <a:r>
              <a:rPr lang="en-US" sz="1400" dirty="0" err="1"/>
              <a:t>Kotok</a:t>
            </a:r>
            <a:r>
              <a:rPr lang="en-US" sz="1400" dirty="0"/>
              <a:t> / CC BY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AA07D-2353-4B48-9B5D-61474095555E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04800" y="304800"/>
            <a:ext cx="7903959" cy="769441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4400" b="1" dirty="0">
                <a:solidFill>
                  <a:schemeClr val="accent2">
                    <a:lumMod val="50000"/>
                  </a:schemeClr>
                </a:solidFill>
              </a:rPr>
              <a:t>Optimization </a:t>
            </a:r>
            <a:r>
              <a:rPr lang="en-US" sz="2400" i="1" dirty="0"/>
              <a:t>Phase II: Shape Optimization Method</a:t>
            </a:r>
            <a:endParaRPr lang="en-US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AutoShape 8" descr="Image result for arrow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8306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57825" y="1093291"/>
            <a:ext cx="3581400" cy="3379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6225" y="1447800"/>
            <a:ext cx="528183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chemeClr val="accent2">
                    <a:lumMod val="50000"/>
                  </a:schemeClr>
                </a:solidFill>
              </a:rPr>
              <a:t>β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- A shape of a bridge defined by a set {d</a:t>
            </a:r>
            <a:r>
              <a:rPr lang="en-US" baseline="-25000" dirty="0">
                <a:solidFill>
                  <a:schemeClr val="accent2">
                    <a:lumMod val="50000"/>
                  </a:schemeClr>
                </a:solidFill>
              </a:rPr>
              <a:t>1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…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d</a:t>
            </a:r>
            <a:r>
              <a:rPr lang="en-US" baseline="-25000" dirty="0" err="1">
                <a:solidFill>
                  <a:schemeClr val="accent2">
                    <a:lumMod val="50000"/>
                  </a:schemeClr>
                </a:solidFill>
              </a:rPr>
              <a:t>N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}</a:t>
            </a:r>
          </a:p>
          <a:p>
            <a:r>
              <a:rPr lang="el-GR" b="1" dirty="0">
                <a:solidFill>
                  <a:schemeClr val="accent2">
                    <a:lumMod val="50000"/>
                  </a:schemeClr>
                </a:solidFill>
              </a:rPr>
              <a:t>Β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– The domain of all possible bridge shapes </a:t>
            </a:r>
          </a:p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	that can be obtained by small perturbations.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D</a:t>
            </a:r>
            <a:r>
              <a:rPr lang="en-US" baseline="-25000" dirty="0" err="1">
                <a:solidFill>
                  <a:schemeClr val="accent2">
                    <a:lumMod val="50000"/>
                  </a:schemeClr>
                </a:solidFill>
              </a:rPr>
              <a:t>point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(f,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</a:rPr>
              <a:t>θ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;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</a:rPr>
              <a:t>β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) – frequency dependent glass displacement</a:t>
            </a:r>
          </a:p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	       at a point on the rim.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33375" y="3429000"/>
                <a:ext cx="4562146" cy="7455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>
                        <a:lumMod val="50000"/>
                      </a:schemeClr>
                    </a:solidFill>
                  </a:rPr>
                  <a:t>Defining a closed-line integral:</a:t>
                </a:r>
              </a:p>
              <a:p>
                <a:r>
                  <a:rPr lang="en-US" dirty="0">
                    <a:solidFill>
                      <a:schemeClr val="accent2">
                        <a:lumMod val="50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</a:rPr>
                          <m:t>rim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</a:rPr>
                          <m:t>𝑓</m:t>
                        </m:r>
                        <m:r>
                          <a:rPr lang="en-US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</a:rPr>
                          <m:t>;</m:t>
                        </m:r>
                        <m:r>
                          <a:rPr lang="el-GR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</m:d>
                    <m:r>
                      <a:rPr lang="en-US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=</m:t>
                    </m:r>
                    <m:nary>
                      <m:naryPr>
                        <m:chr m:val="∮"/>
                        <m:limLoc m:val="undOvr"/>
                        <m:ctrlPr>
                          <a:rPr lang="en-US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en-US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</m:sup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  <m:t>point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r>
                              <a:rPr lang="en-US" b="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𝑓</m:t>
                            </m:r>
                            <m:r>
                              <a:rPr lang="en-US" b="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el-GR" b="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𝜃</m:t>
                            </m:r>
                            <m:r>
                              <a:rPr lang="en-US" b="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;</m:t>
                            </m:r>
                            <m:r>
                              <a:rPr lang="en-US" b="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𝛽</m:t>
                            </m:r>
                            <m:r>
                              <a:rPr lang="en-US" b="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𝑑</m:t>
                        </m:r>
                        <m:r>
                          <a:rPr lang="el-GR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</m:nary>
                  </m:oMath>
                </a14:m>
                <a:endParaRPr lang="ru-RU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375" y="3429000"/>
                <a:ext cx="4562146" cy="745525"/>
              </a:xfrm>
              <a:prstGeom prst="rect">
                <a:avLst/>
              </a:prstGeom>
              <a:blipFill rotWithShape="1">
                <a:blip r:embed="rId3"/>
                <a:stretch>
                  <a:fillRect l="-1203" t="-29508" r="-1738" b="-1057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81000" y="4572000"/>
                <a:ext cx="6963829" cy="8143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>
                        <a:lumMod val="50000"/>
                      </a:schemeClr>
                    </a:solidFill>
                  </a:rPr>
                  <a:t>Average </a:t>
                </a:r>
                <a:r>
                  <a:rPr lang="en-US" i="1" dirty="0" err="1">
                    <a:solidFill>
                      <a:schemeClr val="accent2">
                        <a:lumMod val="50000"/>
                      </a:schemeClr>
                    </a:solidFill>
                  </a:rPr>
                  <a:t>D</a:t>
                </a:r>
                <a:r>
                  <a:rPr lang="en-US" baseline="-25000" dirty="0" err="1">
                    <a:solidFill>
                      <a:schemeClr val="accent2">
                        <a:lumMod val="50000"/>
                      </a:schemeClr>
                    </a:solidFill>
                  </a:rPr>
                  <a:t>rim</a:t>
                </a:r>
                <a:r>
                  <a:rPr lang="en-US" i="1" dirty="0">
                    <a:solidFill>
                      <a:schemeClr val="accent2">
                        <a:lumMod val="50000"/>
                      </a:schemeClr>
                    </a:solidFill>
                  </a:rPr>
                  <a:t>(f) </a:t>
                </a:r>
                <a:r>
                  <a:rPr lang="en-US" dirty="0">
                    <a:solidFill>
                      <a:schemeClr val="accent2">
                        <a:lumMod val="50000"/>
                      </a:schemeClr>
                    </a:solidFill>
                  </a:rPr>
                  <a:t>over a set of discrete frequencies, </a:t>
                </a:r>
                <a:r>
                  <a:rPr lang="en-US" i="1" dirty="0">
                    <a:solidFill>
                      <a:schemeClr val="accent2">
                        <a:lumMod val="50000"/>
                      </a:schemeClr>
                    </a:solidFill>
                  </a:rPr>
                  <a:t>F</a:t>
                </a:r>
                <a:r>
                  <a:rPr lang="en-US" baseline="-25000" dirty="0">
                    <a:solidFill>
                      <a:schemeClr val="accent2">
                        <a:lumMod val="50000"/>
                      </a:schemeClr>
                    </a:solidFill>
                  </a:rPr>
                  <a:t>2</a:t>
                </a:r>
                <a:r>
                  <a:rPr lang="en-US" dirty="0">
                    <a:solidFill>
                      <a:schemeClr val="accent2">
                        <a:lumMod val="50000"/>
                      </a:schemeClr>
                    </a:solidFill>
                  </a:rPr>
                  <a:t>={100,150…1000}Hz:</a:t>
                </a:r>
              </a:p>
              <a:p>
                <a:r>
                  <a:rPr lang="en-US" i="1" dirty="0">
                    <a:solidFill>
                      <a:schemeClr val="accent2">
                        <a:lumMod val="50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</a:rPr>
                          <m:t>𝐷</m:t>
                        </m:r>
                      </m:e>
                    </m:acc>
                    <m:d>
                      <m:dPr>
                        <m:ctrlPr>
                          <a:rPr lang="en-US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</m:d>
                    <m:r>
                      <a:rPr lang="en-US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b="0" i="0" smtClean="0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den>
                    </m:f>
                    <m:nary>
                      <m:naryPr>
                        <m:chr m:val="∑"/>
                        <m:ctrlPr>
                          <a:rPr lang="en-US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𝑓</m:t>
                        </m:r>
                        <m:r>
                          <a:rPr lang="en-US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∈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𝐷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rim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𝑓</m:t>
                    </m:r>
                    <m:r>
                      <a:rPr lang="en-US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;</m:t>
                    </m:r>
                    <m:r>
                      <a:rPr lang="en-US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𝛽</m:t>
                    </m:r>
                    <m:r>
                      <a:rPr lang="en-US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ru-RU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4572000"/>
                <a:ext cx="6963829" cy="814325"/>
              </a:xfrm>
              <a:prstGeom prst="rect">
                <a:avLst/>
              </a:prstGeom>
              <a:blipFill rotWithShape="1">
                <a:blip r:embed="rId4"/>
                <a:stretch>
                  <a:fillRect l="-788" t="-13433" r="-613" b="-7014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81000" y="5406864"/>
                <a:ext cx="8747779" cy="6944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>
                        <a:lumMod val="50000"/>
                      </a:schemeClr>
                    </a:solidFill>
                  </a:rPr>
                  <a:t>The optimization seeks a set of {</a:t>
                </a:r>
                <a:r>
                  <a:rPr lang="en-US" i="1" dirty="0">
                    <a:solidFill>
                      <a:schemeClr val="accent2">
                        <a:lumMod val="50000"/>
                      </a:schemeClr>
                    </a:solidFill>
                  </a:rPr>
                  <a:t>d</a:t>
                </a:r>
                <a:r>
                  <a:rPr lang="en-US" baseline="-25000" dirty="0">
                    <a:solidFill>
                      <a:schemeClr val="accent2">
                        <a:lumMod val="50000"/>
                      </a:schemeClr>
                    </a:solidFill>
                  </a:rPr>
                  <a:t>1</a:t>
                </a:r>
                <a:r>
                  <a:rPr lang="en-US" dirty="0">
                    <a:solidFill>
                      <a:schemeClr val="accent2">
                        <a:lumMod val="50000"/>
                      </a:schemeClr>
                    </a:solidFill>
                  </a:rPr>
                  <a:t>…</a:t>
                </a:r>
                <a:r>
                  <a:rPr lang="en-US" i="1" dirty="0" err="1">
                    <a:solidFill>
                      <a:schemeClr val="accent2">
                        <a:lumMod val="50000"/>
                      </a:schemeClr>
                    </a:solidFill>
                  </a:rPr>
                  <a:t>d</a:t>
                </a:r>
                <a:r>
                  <a:rPr lang="en-US" baseline="-25000" dirty="0" err="1">
                    <a:solidFill>
                      <a:schemeClr val="accent2">
                        <a:lumMod val="50000"/>
                      </a:schemeClr>
                    </a:solidFill>
                  </a:rPr>
                  <a:t>N</a:t>
                </a:r>
                <a:r>
                  <a:rPr lang="en-US" dirty="0">
                    <a:solidFill>
                      <a:schemeClr val="accent2">
                        <a:lumMod val="50000"/>
                      </a:schemeClr>
                    </a:solidFill>
                  </a:rPr>
                  <a:t>} which defines a new bridge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chemeClr val="accent2">
                        <a:lumMod val="50000"/>
                      </a:schemeClr>
                    </a:solidFill>
                  </a:rPr>
                  <a:t> that maximizes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</a:rPr>
                          <m:t>𝐷</m:t>
                        </m:r>
                      </m:e>
                    </m:acc>
                    <m:d>
                      <m:dPr>
                        <m:ctrlPr>
                          <a:rPr lang="en-US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</m:d>
                    <m:r>
                      <a:rPr lang="en-US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:</m:t>
                    </m:r>
                  </m:oMath>
                </a14:m>
                <a:endParaRPr lang="en-US" b="0" dirty="0">
                  <a:solidFill>
                    <a:schemeClr val="accent2">
                      <a:lumMod val="50000"/>
                    </a:schemeClr>
                  </a:solidFill>
                  <a:ea typeface="Cambria Math"/>
                </a:endParaRPr>
              </a:p>
              <a:p>
                <a:r>
                  <a:rPr lang="en-US" dirty="0">
                    <a:solidFill>
                      <a:schemeClr val="accent2">
                        <a:lumMod val="50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</m:acc>
                    <m:r>
                      <a:rPr lang="en-US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</a:rPr>
                          <m:t>arg</m:t>
                        </m:r>
                      </m:fName>
                      <m:e>
                        <m:r>
                          <a:rPr lang="en-US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</a:rPr>
                          <m:t> 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</a:rPr>
                          <m:t>max</m:t>
                        </m:r>
                        <m:acc>
                          <m:accPr>
                            <m:chr m:val="̅"/>
                            <m:ctrlPr>
                              <a:rPr lang="en-US" b="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𝐷</m:t>
                            </m:r>
                          </m:e>
                        </m:acc>
                        <m:r>
                          <a:rPr lang="en-US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𝛽</m:t>
                        </m:r>
                        <m:r>
                          <a:rPr lang="en-US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)</m:t>
                        </m:r>
                      </m:e>
                    </m:func>
                  </m:oMath>
                </a14:m>
                <a:endParaRPr lang="ru-RU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5406864"/>
                <a:ext cx="8747779" cy="694485"/>
              </a:xfrm>
              <a:prstGeom prst="rect">
                <a:avLst/>
              </a:prstGeom>
              <a:blipFill rotWithShape="1">
                <a:blip r:embed="rId5"/>
                <a:stretch>
                  <a:fillRect l="-627" t="-4386" r="-209" b="-105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676400" y="5961876"/>
                <a:ext cx="112146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20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𝛽</m:t>
                      </m:r>
                      <m:r>
                        <a:rPr lang="ru-RU" sz="120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∈</m:t>
                      </m:r>
                      <m:r>
                        <a:rPr lang="ru-RU" sz="1200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𝜷</m:t>
                      </m:r>
                    </m:oMath>
                  </m:oMathPara>
                </a14:m>
                <a:endParaRPr lang="ru-RU" sz="1200" b="1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5961876"/>
                <a:ext cx="1121460" cy="276999"/>
              </a:xfrm>
              <a:prstGeom prst="rect">
                <a:avLst/>
              </a:prstGeom>
              <a:blipFill rotWithShape="1">
                <a:blip r:embed="rId6"/>
                <a:stretch>
                  <a:fillRect b="-177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22142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685800" y="1371600"/>
            <a:ext cx="8077200" cy="2743200"/>
          </a:xfrm>
          <a:prstGeom prst="rect">
            <a:avLst/>
          </a:prstGeom>
          <a:solidFill>
            <a:schemeClr val="bg1"/>
          </a:solidFill>
          <a:ln w="158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AA07D-2353-4B48-9B5D-61474095555E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04800" y="304800"/>
            <a:ext cx="5353581" cy="769441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4400" b="1" dirty="0">
                <a:solidFill>
                  <a:schemeClr val="accent2">
                    <a:lumMod val="50000"/>
                  </a:schemeClr>
                </a:solidFill>
              </a:rPr>
              <a:t>Optimization </a:t>
            </a:r>
            <a:r>
              <a:rPr lang="en-US" sz="2400" i="1" dirty="0"/>
              <a:t>Phase II: Results</a:t>
            </a:r>
            <a:endParaRPr lang="en-US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AutoShape 8" descr="Image result for arrow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4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437640"/>
            <a:ext cx="6859587" cy="231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621836" y="4343400"/>
            <a:ext cx="68126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The optimization stage results in a new set of values, </a:t>
            </a:r>
          </a:p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	defining a new optimized bridge.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AA07D-2353-4B48-9B5D-61474095555E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304800"/>
            <a:ext cx="4687309" cy="769441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4400" b="1" dirty="0">
                <a:solidFill>
                  <a:schemeClr val="accent2">
                    <a:lumMod val="50000"/>
                  </a:schemeClr>
                </a:solidFill>
              </a:rPr>
              <a:t>Optimization </a:t>
            </a:r>
            <a:r>
              <a:rPr lang="en-US" sz="2400" i="1" dirty="0"/>
              <a:t>Simulation</a:t>
            </a:r>
            <a:endParaRPr lang="en-US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4419600"/>
            <a:ext cx="663726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The optimized bridge was tested by simulations.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The optimized bridge produced higher glass displacements </a:t>
            </a:r>
          </a:p>
          <a:p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	than the direct contact method.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95663" y="1074241"/>
            <a:ext cx="5352675" cy="3328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E:\technion\thesis\Vienna conference\presentation\Photos\three glasses0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39206" y="1295400"/>
            <a:ext cx="5452194" cy="3473285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AA07D-2353-4B48-9B5D-61474095555E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304800"/>
            <a:ext cx="3713965" cy="769441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4400" b="1" dirty="0">
                <a:solidFill>
                  <a:schemeClr val="accent2">
                    <a:lumMod val="50000"/>
                  </a:schemeClr>
                </a:solidFill>
              </a:rPr>
              <a:t>Experiment </a:t>
            </a:r>
            <a:r>
              <a:rPr lang="en-US" sz="2400" i="1" dirty="0"/>
              <a:t>Setup</a:t>
            </a:r>
            <a:endParaRPr lang="en-US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2808802" y="4114800"/>
            <a:ext cx="619568" cy="929352"/>
          </a:xfrm>
          <a:prstGeom prst="roundRect">
            <a:avLst/>
          </a:prstGeom>
          <a:gradFill flip="none" rotWithShape="1">
            <a:gsLst>
              <a:gs pos="0">
                <a:srgbClr val="C5DCFF"/>
              </a:gs>
              <a:gs pos="8000">
                <a:srgbClr val="AFD7FF"/>
              </a:gs>
              <a:gs pos="70000">
                <a:srgbClr val="C4D6EB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2740246" y="4176757"/>
            <a:ext cx="76495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437Hz</a:t>
            </a:r>
          </a:p>
          <a:p>
            <a:pPr algn="ctr"/>
            <a:r>
              <a:rPr lang="en-US" sz="1400" b="1" i="1" dirty="0"/>
              <a:t>(A4)</a:t>
            </a:r>
            <a:br>
              <a:rPr lang="en-US" sz="1400" b="1" i="1" dirty="0"/>
            </a:br>
            <a:r>
              <a:rPr lang="en-US" sz="1400" b="1" i="1" dirty="0"/>
              <a:t>Glass1a</a:t>
            </a:r>
          </a:p>
          <a:p>
            <a:endParaRPr lang="en-US" sz="1400" b="1" dirty="0"/>
          </a:p>
        </p:txBody>
      </p:sp>
      <p:grpSp>
        <p:nvGrpSpPr>
          <p:cNvPr id="49" name="Group 48"/>
          <p:cNvGrpSpPr/>
          <p:nvPr/>
        </p:nvGrpSpPr>
        <p:grpSpPr>
          <a:xfrm>
            <a:off x="4304916" y="4114801"/>
            <a:ext cx="764954" cy="1016064"/>
            <a:chOff x="3720596" y="5867400"/>
            <a:chExt cx="940808" cy="1249646"/>
          </a:xfrm>
        </p:grpSpPr>
        <p:sp>
          <p:nvSpPr>
            <p:cNvPr id="41" name="Rounded Rectangle 40"/>
            <p:cNvSpPr/>
            <p:nvPr/>
          </p:nvSpPr>
          <p:spPr>
            <a:xfrm>
              <a:off x="3810000" y="5867400"/>
              <a:ext cx="762000" cy="1143000"/>
            </a:xfrm>
            <a:prstGeom prst="roundRect">
              <a:avLst/>
            </a:prstGeom>
            <a:gradFill flip="none" rotWithShape="1">
              <a:gsLst>
                <a:gs pos="0">
                  <a:srgbClr val="C5DCFF"/>
                </a:gs>
                <a:gs pos="8000">
                  <a:srgbClr val="AFD7FF"/>
                </a:gs>
                <a:gs pos="70000">
                  <a:srgbClr val="C4D6EB"/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720596" y="5943600"/>
              <a:ext cx="940808" cy="11734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/>
                <a:t>550Hz</a:t>
              </a:r>
            </a:p>
            <a:p>
              <a:pPr algn="ctr"/>
              <a:r>
                <a:rPr lang="en-US" sz="1400" b="1" i="1" dirty="0"/>
                <a:t>(C#5)</a:t>
              </a:r>
              <a:br>
                <a:rPr lang="en-US" sz="1400" b="1" i="1" dirty="0"/>
              </a:br>
              <a:r>
                <a:rPr lang="en-US" sz="1400" b="1" i="1" dirty="0"/>
                <a:t>Glass1b</a:t>
              </a:r>
            </a:p>
            <a:p>
              <a:endParaRPr lang="en-US" sz="1400" b="1" dirty="0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5774775" y="4114801"/>
            <a:ext cx="720838" cy="1016064"/>
            <a:chOff x="5271725" y="5791200"/>
            <a:chExt cx="886550" cy="1249646"/>
          </a:xfrm>
        </p:grpSpPr>
        <p:sp>
          <p:nvSpPr>
            <p:cNvPr id="45" name="Rounded Rectangle 44"/>
            <p:cNvSpPr/>
            <p:nvPr/>
          </p:nvSpPr>
          <p:spPr>
            <a:xfrm>
              <a:off x="5334000" y="5791200"/>
              <a:ext cx="762000" cy="1143000"/>
            </a:xfrm>
            <a:prstGeom prst="roundRect">
              <a:avLst/>
            </a:prstGeom>
            <a:gradFill flip="none" rotWithShape="1">
              <a:gsLst>
                <a:gs pos="0">
                  <a:srgbClr val="C5DCFF"/>
                </a:gs>
                <a:gs pos="8000">
                  <a:srgbClr val="AFD7FF"/>
                </a:gs>
                <a:gs pos="70000">
                  <a:srgbClr val="C4D6EB"/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271725" y="5867400"/>
              <a:ext cx="886550" cy="11734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/>
                <a:t>435Hz</a:t>
              </a:r>
            </a:p>
            <a:p>
              <a:pPr algn="ctr"/>
              <a:r>
                <a:rPr lang="en-US" sz="1400" b="1" i="1" dirty="0"/>
                <a:t>(A4)</a:t>
              </a:r>
              <a:br>
                <a:rPr lang="en-US" sz="1400" b="1" i="1" dirty="0"/>
              </a:br>
              <a:r>
                <a:rPr lang="en-US" sz="1400" b="1" i="1" dirty="0"/>
                <a:t>Glass2</a:t>
              </a:r>
            </a:p>
            <a:p>
              <a:endParaRPr lang="en-US" sz="1400" b="1" dirty="0"/>
            </a:p>
          </p:txBody>
        </p:sp>
      </p:grpSp>
      <p:pic>
        <p:nvPicPr>
          <p:cNvPr id="64523" name="Picture 1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1" y="2667002"/>
            <a:ext cx="1025548" cy="1470596"/>
          </a:xfrm>
          <a:prstGeom prst="rect">
            <a:avLst/>
          </a:prstGeom>
          <a:noFill/>
          <a:ln w="127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1749709" y="5193268"/>
            <a:ext cx="70576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The optimized bridge was compared to direct-coupling by experiment.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3 glasses were used, 2 of which are identical to the simulation model.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548637" y="4224376"/>
            <a:ext cx="1107537" cy="804824"/>
            <a:chOff x="4937567" y="6312093"/>
            <a:chExt cx="1362148" cy="989843"/>
          </a:xfrm>
        </p:grpSpPr>
        <p:sp>
          <p:nvSpPr>
            <p:cNvPr id="21" name="Rounded Rectangle 20"/>
            <p:cNvSpPr/>
            <p:nvPr/>
          </p:nvSpPr>
          <p:spPr>
            <a:xfrm>
              <a:off x="5106501" y="6312093"/>
              <a:ext cx="1005778" cy="854720"/>
            </a:xfrm>
            <a:prstGeom prst="roundRect">
              <a:avLst/>
            </a:prstGeom>
            <a:gradFill flip="none" rotWithShape="1">
              <a:gsLst>
                <a:gs pos="0">
                  <a:srgbClr val="C5DCFF"/>
                </a:gs>
                <a:gs pos="8000">
                  <a:srgbClr val="AFD7FF"/>
                </a:gs>
                <a:gs pos="70000">
                  <a:srgbClr val="C4D6EB"/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937567" y="6355610"/>
              <a:ext cx="1362148" cy="946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/>
                <a:t>Simulation</a:t>
              </a:r>
            </a:p>
            <a:p>
              <a:pPr algn="ctr"/>
              <a:r>
                <a:rPr lang="en-US" sz="1100" b="1" dirty="0"/>
                <a:t>model</a:t>
              </a:r>
            </a:p>
            <a:p>
              <a:pPr algn="ctr"/>
              <a:r>
                <a:rPr lang="en-US" sz="1100" b="1" dirty="0"/>
                <a:t>glass</a:t>
              </a:r>
            </a:p>
            <a:p>
              <a:endParaRPr lang="en-US" sz="11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AA07D-2353-4B48-9B5D-61474095555E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304800"/>
            <a:ext cx="3713965" cy="769441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4400" b="1" dirty="0">
                <a:solidFill>
                  <a:schemeClr val="accent2">
                    <a:lumMod val="50000"/>
                  </a:schemeClr>
                </a:solidFill>
              </a:rPr>
              <a:t>Experiment </a:t>
            </a:r>
            <a:r>
              <a:rPr lang="en-US" sz="2400" i="1" dirty="0"/>
              <a:t>Setup</a:t>
            </a:r>
            <a:endParaRPr lang="en-US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5104" y="4953000"/>
            <a:ext cx="82337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Glass sound intensity produced by each coupling method was measured.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Measurements were performed across a discrete frequency range of musical notes.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79071" y="1676400"/>
            <a:ext cx="6585858" cy="258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0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AA07D-2353-4B48-9B5D-61474095555E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304800"/>
            <a:ext cx="3889783" cy="769441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4400" b="1" dirty="0">
                <a:solidFill>
                  <a:schemeClr val="accent2">
                    <a:lumMod val="50000"/>
                  </a:schemeClr>
                </a:solidFill>
              </a:rPr>
              <a:t>Experiment </a:t>
            </a:r>
            <a:r>
              <a:rPr lang="en-US" sz="2400" i="1" dirty="0"/>
              <a:t>Results</a:t>
            </a:r>
            <a:endParaRPr lang="en-US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98306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8150" y="1093291"/>
            <a:ext cx="7011866" cy="440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76200" y="5562600"/>
            <a:ext cx="90417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Glass1a and Glass1b: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The optimized bridge generated higher intensity glass responses (average and median).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Glass2 (different from the model glass):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The optimized bridge generated lower intensity glass responses (average and median).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93747" y="1084582"/>
            <a:ext cx="3273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Glass1a intensity measurements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80861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AA07D-2353-4B48-9B5D-61474095555E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304800"/>
            <a:ext cx="3889783" cy="769441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4400" b="1" dirty="0">
                <a:solidFill>
                  <a:schemeClr val="accent2">
                    <a:lumMod val="50000"/>
                  </a:schemeClr>
                </a:solidFill>
              </a:rPr>
              <a:t>Experiment </a:t>
            </a:r>
            <a:r>
              <a:rPr lang="en-US" sz="2400" i="1" dirty="0"/>
              <a:t>Results</a:t>
            </a:r>
            <a:endParaRPr lang="en-US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99330" name="Picture 2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00100" y="1438275"/>
            <a:ext cx="3314700" cy="2549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331" name="Picture 3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05375" y="1438275"/>
            <a:ext cx="3476625" cy="2614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3732" y="4091243"/>
            <a:ext cx="3367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Coupled string and glass (Glass2a)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61229" y="4091243"/>
            <a:ext cx="1564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Classical guitar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Sound clip1 - String and wine glass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286000" y="4610100"/>
            <a:ext cx="609600" cy="609600"/>
          </a:xfrm>
          <a:prstGeom prst="rect">
            <a:avLst/>
          </a:prstGeom>
        </p:spPr>
      </p:pic>
      <p:pic>
        <p:nvPicPr>
          <p:cNvPr id="4" name="Sound clip2 - Guitar string reference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477000" y="4610100"/>
            <a:ext cx="609600" cy="609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93204" y="5618381"/>
            <a:ext cx="76450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The coupled string-wine glass spectrum contains more high harmonies, </a:t>
            </a:r>
          </a:p>
          <a:p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	in comparison with a classical guitar spectrum.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564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3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4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304800"/>
            <a:ext cx="6198428" cy="830997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4800" b="1" dirty="0">
                <a:solidFill>
                  <a:schemeClr val="accent2">
                    <a:lumMod val="50000"/>
                  </a:schemeClr>
                </a:solidFill>
              </a:rPr>
              <a:t>Introduction</a:t>
            </a:r>
            <a:r>
              <a:rPr lang="en-US" sz="4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i="1" dirty="0"/>
              <a:t>Musical Wine Glasses</a:t>
            </a:r>
            <a:endParaRPr lang="en-US" i="1" dirty="0"/>
          </a:p>
        </p:txBody>
      </p:sp>
      <p:sp>
        <p:nvSpPr>
          <p:cNvPr id="6" name="Rectangle 5"/>
          <p:cNvSpPr/>
          <p:nvPr/>
        </p:nvSpPr>
        <p:spPr>
          <a:xfrm>
            <a:off x="685800" y="1447800"/>
            <a:ext cx="8458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In this research a new method </a:t>
            </a:r>
            <a:br>
              <a:rPr lang="en-US" sz="24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for producing wine glass sounds is developed-</a:t>
            </a:r>
          </a:p>
          <a:p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	By coupling the wine glass to a vibrating string.</a:t>
            </a:r>
            <a:endParaRPr lang="en-US" sz="2800" b="1" dirty="0"/>
          </a:p>
          <a:p>
            <a:endParaRPr lang="en-US" sz="2000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AA07D-2353-4B48-9B5D-61474095555E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B5FE5DE-63B2-4206-BDF3-9C0BCFD06B3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76401" y="3846195"/>
            <a:ext cx="2590799" cy="2590799"/>
          </a:xfrm>
          <a:prstGeom prst="ellipse">
            <a:avLst/>
          </a:prstGeom>
          <a:ln w="22225">
            <a:solidFill>
              <a:schemeClr val="accent2">
                <a:lumMod val="50000"/>
              </a:schemeClr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2824EA5-965F-4E12-AB18-24B9375533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655" t="21111" r="44595" b="38889"/>
          <a:stretch/>
        </p:blipFill>
        <p:spPr>
          <a:xfrm>
            <a:off x="4876800" y="3886200"/>
            <a:ext cx="2528021" cy="2528021"/>
          </a:xfrm>
          <a:prstGeom prst="ellipse">
            <a:avLst/>
          </a:prstGeom>
          <a:ln w="22225">
            <a:solidFill>
              <a:schemeClr val="accent2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>
          <a:xfrm>
            <a:off x="7010400" y="6400800"/>
            <a:ext cx="1706880" cy="292100"/>
          </a:xfrm>
        </p:spPr>
        <p:txBody>
          <a:bodyPr/>
          <a:lstStyle/>
          <a:p>
            <a:fld id="{9C8AA07D-2353-4B48-9B5D-61474095555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04800" y="228600"/>
            <a:ext cx="6934200" cy="830997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lang="en-US" sz="4800" b="1" dirty="0">
                <a:solidFill>
                  <a:schemeClr val="accent2">
                    <a:lumMod val="50000"/>
                  </a:schemeClr>
                </a:solidFill>
              </a:rPr>
              <a:t>Introduction</a:t>
            </a:r>
            <a:r>
              <a:rPr lang="en-US" sz="4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i="1" dirty="0"/>
              <a:t>Sympathetic resonance</a:t>
            </a:r>
            <a:endParaRPr lang="en-US" i="1" dirty="0"/>
          </a:p>
        </p:txBody>
      </p:sp>
      <p:sp>
        <p:nvSpPr>
          <p:cNvPr id="29" name="Rectangle 28"/>
          <p:cNvSpPr/>
          <p:nvPr/>
        </p:nvSpPr>
        <p:spPr>
          <a:xfrm>
            <a:off x="2133600" y="5715000"/>
            <a:ext cx="512064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b="1" dirty="0">
                <a:solidFill>
                  <a:schemeClr val="accent2">
                    <a:lumMod val="50000"/>
                  </a:schemeClr>
                </a:solidFill>
              </a:rPr>
              <a:t>Frey Scientific Sympathetic-Differential Forks</a:t>
            </a:r>
          </a:p>
        </p:txBody>
      </p:sp>
      <p:pic>
        <p:nvPicPr>
          <p:cNvPr id="56322" name="Picture 2" descr="http://ecx.images-amazon.com/images/I/71njgFC+nsL._SL1500_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71851" y="2118360"/>
            <a:ext cx="4888751" cy="3596640"/>
          </a:xfrm>
          <a:prstGeom prst="rect">
            <a:avLst/>
          </a:prstGeom>
          <a:noFill/>
          <a:ln w="15875">
            <a:solidFill>
              <a:schemeClr val="accent2">
                <a:lumMod val="50000"/>
              </a:schemeClr>
            </a:solidFill>
          </a:ln>
        </p:spPr>
      </p:pic>
      <p:sp>
        <p:nvSpPr>
          <p:cNvPr id="27" name="Rounded Rectangular Callout 26"/>
          <p:cNvSpPr/>
          <p:nvPr/>
        </p:nvSpPr>
        <p:spPr>
          <a:xfrm>
            <a:off x="7970520" y="2514600"/>
            <a:ext cx="914400" cy="1219200"/>
          </a:xfrm>
          <a:prstGeom prst="wedgeRoundRectCallout">
            <a:avLst>
              <a:gd name="adj1" fmla="val -274926"/>
              <a:gd name="adj2" fmla="val 2423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First tuning fork is struck</a:t>
            </a:r>
          </a:p>
        </p:txBody>
      </p:sp>
      <p:sp>
        <p:nvSpPr>
          <p:cNvPr id="28" name="Rounded Rectangular Callout 27"/>
          <p:cNvSpPr/>
          <p:nvPr/>
        </p:nvSpPr>
        <p:spPr>
          <a:xfrm>
            <a:off x="807720" y="4572000"/>
            <a:ext cx="1463040" cy="1219200"/>
          </a:xfrm>
          <a:prstGeom prst="wedgeRoundRectCallout">
            <a:avLst>
              <a:gd name="adj1" fmla="val 191455"/>
              <a:gd name="adj2" fmla="val -48819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Vibration transmitted through coupling</a:t>
            </a:r>
          </a:p>
        </p:txBody>
      </p:sp>
      <p:sp>
        <p:nvSpPr>
          <p:cNvPr id="30" name="Bent Arrow 29"/>
          <p:cNvSpPr/>
          <p:nvPr/>
        </p:nvSpPr>
        <p:spPr>
          <a:xfrm rot="11630208">
            <a:off x="3678867" y="3784792"/>
            <a:ext cx="1779611" cy="648682"/>
          </a:xfrm>
          <a:prstGeom prst="bentArrow">
            <a:avLst>
              <a:gd name="adj1" fmla="val 24168"/>
              <a:gd name="adj2" fmla="val 29521"/>
              <a:gd name="adj3" fmla="val 50000"/>
              <a:gd name="adj4" fmla="val 7362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Rounded Rectangular Callout 30"/>
          <p:cNvSpPr/>
          <p:nvPr/>
        </p:nvSpPr>
        <p:spPr>
          <a:xfrm>
            <a:off x="883920" y="2209800"/>
            <a:ext cx="1158240" cy="1219200"/>
          </a:xfrm>
          <a:prstGeom prst="wedgeRoundRectCallout">
            <a:avLst>
              <a:gd name="adj1" fmla="val 158581"/>
              <a:gd name="adj2" fmla="val 5185"/>
              <a:gd name="adj3" fmla="val 16667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Second tuning fork vibrates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381000" y="1066800"/>
            <a:ext cx="8458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Development of string-glass coupling is inspired by the principle of sympathetic resonance, demonstrated here by two tuning forks.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30" grpId="0" animBg="1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AA07D-2353-4B48-9B5D-61474095555E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304800" y="304800"/>
            <a:ext cx="6404574" cy="830997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4800" b="1" dirty="0">
                <a:solidFill>
                  <a:schemeClr val="accent2">
                    <a:lumMod val="50000"/>
                  </a:schemeClr>
                </a:solidFill>
              </a:rPr>
              <a:t>Introduction</a:t>
            </a:r>
            <a:r>
              <a:rPr lang="en-US" sz="4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i="1" dirty="0"/>
              <a:t>Sympathetic resonance</a:t>
            </a:r>
            <a:endParaRPr lang="en-US" i="1" dirty="0"/>
          </a:p>
        </p:txBody>
      </p:sp>
      <p:pic>
        <p:nvPicPr>
          <p:cNvPr id="55" name="Picture 13" descr="File:Viola d'amore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1" y="2628900"/>
            <a:ext cx="1945178" cy="1584960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</p:pic>
      <p:sp>
        <p:nvSpPr>
          <p:cNvPr id="56" name="Rectangle 55"/>
          <p:cNvSpPr/>
          <p:nvPr/>
        </p:nvSpPr>
        <p:spPr>
          <a:xfrm>
            <a:off x="304800" y="4290060"/>
            <a:ext cx="1905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Viola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</a:rPr>
              <a:t>d'amore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en-US" sz="1400" dirty="0"/>
              <a:t>by Frinck51/ CC BY</a:t>
            </a:r>
          </a:p>
        </p:txBody>
      </p:sp>
      <p:pic>
        <p:nvPicPr>
          <p:cNvPr id="71682" name="Picture 2" descr="File:Viola d'amore 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1800" y="2628900"/>
            <a:ext cx="4267200" cy="3200400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</a:ln>
        </p:spPr>
      </p:pic>
      <p:sp>
        <p:nvSpPr>
          <p:cNvPr id="28" name="Rounded Rectangular Callout 27"/>
          <p:cNvSpPr/>
          <p:nvPr/>
        </p:nvSpPr>
        <p:spPr>
          <a:xfrm>
            <a:off x="7391400" y="1981200"/>
            <a:ext cx="1143000" cy="1066800"/>
          </a:xfrm>
          <a:prstGeom prst="wedgeRoundRectCallout">
            <a:avLst>
              <a:gd name="adj1" fmla="val -269059"/>
              <a:gd name="adj2" fmla="val 121598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Strings are played</a:t>
            </a:r>
          </a:p>
        </p:txBody>
      </p:sp>
      <p:sp>
        <p:nvSpPr>
          <p:cNvPr id="30" name="Rounded Rectangular Callout 29"/>
          <p:cNvSpPr/>
          <p:nvPr/>
        </p:nvSpPr>
        <p:spPr>
          <a:xfrm>
            <a:off x="6629400" y="5181600"/>
            <a:ext cx="1828800" cy="1066800"/>
          </a:xfrm>
          <a:prstGeom prst="wedgeRoundRectCallout">
            <a:avLst>
              <a:gd name="adj1" fmla="val -93206"/>
              <a:gd name="adj2" fmla="val -146010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Vibration transmitted through bridge</a:t>
            </a:r>
          </a:p>
        </p:txBody>
      </p:sp>
      <p:sp>
        <p:nvSpPr>
          <p:cNvPr id="31" name="Rounded Rectangular Callout 30"/>
          <p:cNvSpPr/>
          <p:nvPr/>
        </p:nvSpPr>
        <p:spPr>
          <a:xfrm>
            <a:off x="457200" y="5562600"/>
            <a:ext cx="1600200" cy="762000"/>
          </a:xfrm>
          <a:prstGeom prst="wedgeRoundRectCallout">
            <a:avLst>
              <a:gd name="adj1" fmla="val 186715"/>
              <a:gd name="adj2" fmla="val -181367"/>
              <a:gd name="adj3" fmla="val 16667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Sympathetic strings react</a:t>
            </a:r>
          </a:p>
        </p:txBody>
      </p:sp>
      <p:sp>
        <p:nvSpPr>
          <p:cNvPr id="32" name="Rectangle 31"/>
          <p:cNvSpPr/>
          <p:nvPr/>
        </p:nvSpPr>
        <p:spPr>
          <a:xfrm>
            <a:off x="2895601" y="5894119"/>
            <a:ext cx="13547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by Aviad2001/ CC BY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81000" y="1224915"/>
            <a:ext cx="8458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Sympathetic resonance is used between sets of strings in many musical instruments, such as the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Viola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</a:rPr>
              <a:t>d’amore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AA07D-2353-4B48-9B5D-61474095555E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04800" y="304800"/>
            <a:ext cx="8239948" cy="769441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4400" b="1" dirty="0">
                <a:solidFill>
                  <a:schemeClr val="accent2">
                    <a:lumMod val="50000"/>
                  </a:schemeClr>
                </a:solidFill>
              </a:rPr>
              <a:t>Instrument concept </a:t>
            </a:r>
            <a:r>
              <a:rPr lang="en-US" sz="2400" i="1" dirty="0"/>
              <a:t>The Direct Contact method</a:t>
            </a:r>
            <a:endParaRPr lang="en-US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97282" name="Picture 2" descr="E:\technion\thesis\Papers\Journal article 1st\Applied Acoustics\Revision\11 accepted manuscript yoav website\images\figure0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3702714" cy="4648200"/>
          </a:xfrm>
          <a:prstGeom prst="rect">
            <a:avLst/>
          </a:prstGeom>
          <a:noFill/>
          <a:ln w="12700">
            <a:solidFill>
              <a:schemeClr val="bg2">
                <a:lumMod val="50000"/>
              </a:schemeClr>
            </a:solidFill>
          </a:ln>
        </p:spPr>
      </p:pic>
      <p:sp>
        <p:nvSpPr>
          <p:cNvPr id="12" name="Rectangle 11"/>
          <p:cNvSpPr/>
          <p:nvPr/>
        </p:nvSpPr>
        <p:spPr>
          <a:xfrm>
            <a:off x="4343400" y="2057400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 A concept of a string-wine glass       </a:t>
            </a:r>
          </a:p>
          <a:p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   instrument, based on a shape of a harp.</a:t>
            </a:r>
            <a:br>
              <a:rPr lang="en-US" sz="2000" dirty="0">
                <a:solidFill>
                  <a:schemeClr val="accent2">
                    <a:lumMod val="50000"/>
                  </a:schemeClr>
                </a:solidFill>
              </a:rPr>
            </a:br>
            <a:endParaRPr lang="en-US" sz="2000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 The string-glass coupling is achieved by</a:t>
            </a:r>
            <a:br>
              <a:rPr lang="en-US" sz="20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   direct contact. </a:t>
            </a:r>
          </a:p>
          <a:p>
            <a:endParaRPr lang="en-US" sz="2000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 The instrument contains 15 strings, each   </a:t>
            </a:r>
          </a:p>
          <a:p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  coupled to a different wine glass. </a:t>
            </a:r>
            <a:br>
              <a:rPr lang="en-US" sz="2000" dirty="0">
                <a:solidFill>
                  <a:schemeClr val="accent2">
                    <a:lumMod val="50000"/>
                  </a:schemeClr>
                </a:solidFill>
              </a:rPr>
            </a:br>
            <a:endParaRPr lang="en-US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AA07D-2353-4B48-9B5D-61474095555E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04800" y="304800"/>
            <a:ext cx="7510069" cy="769441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4400" b="1" dirty="0">
                <a:solidFill>
                  <a:schemeClr val="accent2">
                    <a:lumMod val="50000"/>
                  </a:schemeClr>
                </a:solidFill>
              </a:rPr>
              <a:t>Instrument concept </a:t>
            </a:r>
            <a:r>
              <a:rPr lang="en-US" sz="2400" i="1" dirty="0"/>
              <a:t>Coupling Component</a:t>
            </a:r>
            <a:endParaRPr lang="en-US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4799" y="4419600"/>
            <a:ext cx="845820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 A concept of a string-wine glass instrument, based on the shape of a dulcimer.</a:t>
            </a:r>
          </a:p>
          <a:p>
            <a:pPr>
              <a:buFont typeface="Arial" pitchFamily="34" charset="0"/>
              <a:buChar char="•"/>
            </a:pPr>
            <a:endParaRPr lang="en-US" sz="2000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 The string-glass coupling is achieved by a coupling component.</a:t>
            </a:r>
          </a:p>
          <a:p>
            <a:endParaRPr lang="en-US" sz="2000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 The instrument contains 7 glasses, each coupled to several strings.</a:t>
            </a:r>
          </a:p>
        </p:txBody>
      </p:sp>
      <p:pic>
        <p:nvPicPr>
          <p:cNvPr id="2050" name="Picture 2" descr="E:\technion\thesis\Papers\Journal article 1st\Applied Acoustics\Revision\02 Latex working copy for applied\images\figure0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9541" y="1219200"/>
            <a:ext cx="5124919" cy="2895600"/>
          </a:xfrm>
          <a:prstGeom prst="rect">
            <a:avLst/>
          </a:prstGeom>
          <a:noFill/>
          <a:ln w="12700">
            <a:solidFill>
              <a:schemeClr val="accent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008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AA07D-2353-4B48-9B5D-61474095555E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04800" y="304800"/>
            <a:ext cx="5704510" cy="769441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4400" b="1" dirty="0">
                <a:solidFill>
                  <a:schemeClr val="accent2">
                    <a:lumMod val="50000"/>
                  </a:schemeClr>
                </a:solidFill>
              </a:rPr>
              <a:t>Coupling </a:t>
            </a:r>
            <a:r>
              <a:rPr lang="en-US" sz="2400" i="1" dirty="0"/>
              <a:t>The Direct Contact method</a:t>
            </a:r>
            <a:endParaRPr lang="en-US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" name="Picture 2" descr="E:\technion\thesis\Vienna conference\presentation\graphics\DM02.JPG"/>
          <p:cNvPicPr>
            <a:picLocks noChangeAspect="1" noChangeArrowheads="1"/>
          </p:cNvPicPr>
          <p:nvPr/>
        </p:nvPicPr>
        <p:blipFill>
          <a:blip r:embed="rId2"/>
          <a:srcRect l="7813" t="26042" r="2344" b="15625"/>
          <a:stretch>
            <a:fillRect/>
          </a:stretch>
        </p:blipFill>
        <p:spPr bwMode="auto">
          <a:xfrm>
            <a:off x="457199" y="2145268"/>
            <a:ext cx="8137073" cy="3962400"/>
          </a:xfrm>
          <a:prstGeom prst="rect">
            <a:avLst/>
          </a:prstGeom>
          <a:noFill/>
          <a:ln w="12700">
            <a:solidFill>
              <a:schemeClr val="accent2">
                <a:lumMod val="50000"/>
              </a:schemeClr>
            </a:solidFill>
          </a:ln>
        </p:spPr>
      </p:pic>
      <p:sp>
        <p:nvSpPr>
          <p:cNvPr id="14" name="Rounded Rectangular Callout 13"/>
          <p:cNvSpPr/>
          <p:nvPr/>
        </p:nvSpPr>
        <p:spPr>
          <a:xfrm>
            <a:off x="914400" y="1916668"/>
            <a:ext cx="1066800" cy="685800"/>
          </a:xfrm>
          <a:prstGeom prst="wedgeRoundRectCallout">
            <a:avLst>
              <a:gd name="adj1" fmla="val 88367"/>
              <a:gd name="adj2" fmla="val 216726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Pluck</a:t>
            </a:r>
          </a:p>
        </p:txBody>
      </p:sp>
      <p:sp>
        <p:nvSpPr>
          <p:cNvPr id="15" name="Rounded Rectangular Callout 14"/>
          <p:cNvSpPr/>
          <p:nvPr/>
        </p:nvSpPr>
        <p:spPr>
          <a:xfrm>
            <a:off x="6172200" y="5421868"/>
            <a:ext cx="1447800" cy="762000"/>
          </a:xfrm>
          <a:prstGeom prst="wedgeRoundRectCallout">
            <a:avLst>
              <a:gd name="adj1" fmla="val -80443"/>
              <a:gd name="adj2" fmla="val -209358"/>
              <a:gd name="adj3" fmla="val 16667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React</a:t>
            </a:r>
          </a:p>
        </p:txBody>
      </p:sp>
      <p:sp>
        <p:nvSpPr>
          <p:cNvPr id="16" name="Rounded Rectangular Callout 15"/>
          <p:cNvSpPr/>
          <p:nvPr/>
        </p:nvSpPr>
        <p:spPr>
          <a:xfrm>
            <a:off x="5943600" y="1916668"/>
            <a:ext cx="1447800" cy="685800"/>
          </a:xfrm>
          <a:prstGeom prst="wedgeRoundRectCallout">
            <a:avLst>
              <a:gd name="adj1" fmla="val -96242"/>
              <a:gd name="adj2" fmla="val 125222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Transmit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81000" y="1066800"/>
            <a:ext cx="8458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String-glass coupling is first achieved by creating direct contact between the glass surface to the vibrating string.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AA07D-2353-4B48-9B5D-61474095555E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04800" y="304800"/>
            <a:ext cx="4940007" cy="769441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4400" b="1" dirty="0">
                <a:solidFill>
                  <a:schemeClr val="accent2">
                    <a:lumMod val="50000"/>
                  </a:schemeClr>
                </a:solidFill>
              </a:rPr>
              <a:t>Coupling </a:t>
            </a:r>
            <a:r>
              <a:rPr lang="en-US" sz="2400" i="1" dirty="0" err="1"/>
              <a:t>Coupling</a:t>
            </a:r>
            <a:r>
              <a:rPr lang="en-US" sz="2400" i="1" dirty="0"/>
              <a:t> component</a:t>
            </a:r>
            <a:endParaRPr lang="en-US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343400" y="1657350"/>
            <a:ext cx="4572000" cy="409342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 A coupling component (‘bridge’) is used   </a:t>
            </a:r>
          </a:p>
          <a:p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  to create a physical distance between  </a:t>
            </a:r>
          </a:p>
          <a:p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  glass and string.</a:t>
            </a:r>
          </a:p>
          <a:p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The magnitude of the mechanical  </a:t>
            </a:r>
          </a:p>
          <a:p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  impedance of the bridge affects the  </a:t>
            </a:r>
          </a:p>
          <a:p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  produced glass sounds.</a:t>
            </a:r>
          </a:p>
          <a:p>
            <a:pPr>
              <a:buFont typeface="Arial" pitchFamily="34" charset="0"/>
              <a:buChar char="•"/>
            </a:pPr>
            <a:endParaRPr lang="en-US" sz="2000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Simulations show that wine glass sound  </a:t>
            </a:r>
          </a:p>
          <a:p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  intensity is increased when bridge and   </a:t>
            </a:r>
          </a:p>
          <a:p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  glass impedances are of the same order   </a:t>
            </a:r>
          </a:p>
          <a:p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  of magnitude.</a:t>
            </a:r>
            <a:br>
              <a:rPr lang="en-US" sz="2000" dirty="0">
                <a:solidFill>
                  <a:schemeClr val="accent2">
                    <a:lumMod val="50000"/>
                  </a:schemeClr>
                </a:solidFill>
              </a:rPr>
            </a:br>
            <a:endParaRPr lang="en-US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98306" name="Picture 2" descr="E:\technion\thesis\Papers\Journal article 1st\Applied Acoustics\Revision\11 accepted manuscript yoav website\images\figure0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0999" y="1752600"/>
            <a:ext cx="3980353" cy="3352800"/>
          </a:xfrm>
          <a:prstGeom prst="rect">
            <a:avLst/>
          </a:prstGeom>
          <a:noFill/>
          <a:ln w="12700"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6111</TotalTime>
  <Words>955</Words>
  <Application>Microsoft Office PowerPoint</Application>
  <PresentationFormat>On-screen Show (4:3)</PresentationFormat>
  <Paragraphs>201</Paragraphs>
  <Slides>26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</dc:creator>
  <cp:lastModifiedBy>Schechner Yoav</cp:lastModifiedBy>
  <cp:revision>760</cp:revision>
  <dcterms:created xsi:type="dcterms:W3CDTF">2015-06-29T09:30:36Z</dcterms:created>
  <dcterms:modified xsi:type="dcterms:W3CDTF">2017-11-24T09:05:48Z</dcterms:modified>
</cp:coreProperties>
</file>